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7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4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3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2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7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1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0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9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F372A-5801-4267-A711-A6ABFCEC2A2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26CE9-D2FB-41CE-A882-252D290A8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9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4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en-US" dirty="0" smtClean="0"/>
              <a:t>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260"/>
            <a:ext cx="10515600" cy="491705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“</a:t>
            </a:r>
            <a:r>
              <a:rPr lang="en-US" b="1" dirty="0"/>
              <a:t>handshake” message </a:t>
            </a:r>
            <a:r>
              <a:rPr lang="en-US" dirty="0"/>
              <a:t>is a required message that </a:t>
            </a:r>
            <a:r>
              <a:rPr lang="en-US" dirty="0" smtClean="0"/>
              <a:t>ensures connections </a:t>
            </a:r>
            <a:r>
              <a:rPr lang="en-US" dirty="0"/>
              <a:t>from both sides and must be the first message that is sent by </a:t>
            </a:r>
            <a:r>
              <a:rPr lang="en-US" dirty="0" smtClean="0"/>
              <a:t>the peer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“</a:t>
            </a:r>
            <a:r>
              <a:rPr lang="en-US" b="1" dirty="0" err="1"/>
              <a:t>bitfield</a:t>
            </a:r>
            <a:r>
              <a:rPr lang="en-US" dirty="0"/>
              <a:t>” </a:t>
            </a:r>
            <a:r>
              <a:rPr lang="en-US" b="1" dirty="0"/>
              <a:t>message </a:t>
            </a:r>
            <a:r>
              <a:rPr lang="en-US" dirty="0"/>
              <a:t>is an optional message and may only be </a:t>
            </a:r>
            <a:r>
              <a:rPr lang="en-US" dirty="0" smtClean="0"/>
              <a:t>sent after </a:t>
            </a:r>
            <a:r>
              <a:rPr lang="en-US" dirty="0"/>
              <a:t>the handshaking sequence is completed, and before any other messages </a:t>
            </a:r>
            <a:r>
              <a:rPr lang="en-US" dirty="0" smtClean="0"/>
              <a:t>are sent</a:t>
            </a:r>
            <a:r>
              <a:rPr lang="en-US" dirty="0"/>
              <a:t>. A peer can choose not to send this message if it has no pieces. Using </a:t>
            </a:r>
            <a:r>
              <a:rPr lang="en-US" dirty="0" smtClean="0"/>
              <a:t>a single </a:t>
            </a:r>
            <a:r>
              <a:rPr lang="en-US" dirty="0"/>
              <a:t>bit for every piece, bits that are set indicate valid and available </a:t>
            </a:r>
            <a:r>
              <a:rPr lang="en-US" dirty="0" smtClean="0"/>
              <a:t>pieces, which </a:t>
            </a:r>
            <a:r>
              <a:rPr lang="en-US" dirty="0"/>
              <a:t>can be shared with other peers, and bits that are cleared indicate </a:t>
            </a:r>
            <a:r>
              <a:rPr lang="en-US" dirty="0" smtClean="0"/>
              <a:t>missing pieces</a:t>
            </a:r>
            <a:r>
              <a:rPr lang="en-US" dirty="0"/>
              <a:t>, which must be downloaded from other peers.</a:t>
            </a:r>
          </a:p>
          <a:p>
            <a:r>
              <a:rPr lang="en-US" dirty="0" smtClean="0"/>
              <a:t>Interested</a:t>
            </a:r>
            <a:r>
              <a:rPr lang="en-US" dirty="0"/>
              <a:t>: an “</a:t>
            </a:r>
            <a:r>
              <a:rPr lang="en-US" b="1" dirty="0"/>
              <a:t>interested” message </a:t>
            </a:r>
            <a:r>
              <a:rPr lang="en-US" dirty="0"/>
              <a:t>is a notification that the sender is </a:t>
            </a:r>
            <a:r>
              <a:rPr lang="en-US" dirty="0" smtClean="0"/>
              <a:t>interested in </a:t>
            </a:r>
            <a:r>
              <a:rPr lang="en-US" dirty="0"/>
              <a:t>some of the receiver’s data pieces.</a:t>
            </a:r>
          </a:p>
          <a:p>
            <a:r>
              <a:rPr lang="en-US" dirty="0" smtClean="0"/>
              <a:t>Not-interested</a:t>
            </a:r>
            <a:r>
              <a:rPr lang="en-US" dirty="0"/>
              <a:t>: a “</a:t>
            </a:r>
            <a:r>
              <a:rPr lang="en-US" b="1" dirty="0"/>
              <a:t>not-interested</a:t>
            </a:r>
            <a:r>
              <a:rPr lang="en-US" dirty="0"/>
              <a:t>” </a:t>
            </a:r>
            <a:r>
              <a:rPr lang="en-US" b="1" dirty="0"/>
              <a:t>message </a:t>
            </a:r>
            <a:r>
              <a:rPr lang="en-US" dirty="0"/>
              <a:t>is a notification that the sender is </a:t>
            </a:r>
            <a:r>
              <a:rPr lang="en-US" dirty="0" smtClean="0"/>
              <a:t>not interested </a:t>
            </a:r>
            <a:r>
              <a:rPr lang="en-US" dirty="0"/>
              <a:t>in any of the receiver’s data pieces.</a:t>
            </a:r>
          </a:p>
          <a:p>
            <a:r>
              <a:rPr lang="en-US" dirty="0" smtClean="0"/>
              <a:t>Choke</a:t>
            </a:r>
            <a:r>
              <a:rPr lang="en-US" dirty="0"/>
              <a:t>: the term </a:t>
            </a:r>
            <a:r>
              <a:rPr lang="en-US" i="1" dirty="0"/>
              <a:t>choke </a:t>
            </a:r>
            <a:r>
              <a:rPr lang="en-US" dirty="0"/>
              <a:t>is commonly used in </a:t>
            </a:r>
            <a:r>
              <a:rPr lang="en-US" dirty="0" err="1"/>
              <a:t>BitTorrent</a:t>
            </a:r>
            <a:r>
              <a:rPr lang="en-US" dirty="0"/>
              <a:t> as a verb that describes </a:t>
            </a:r>
            <a:r>
              <a:rPr lang="en-US" dirty="0" smtClean="0"/>
              <a:t>a temporary </a:t>
            </a:r>
            <a:r>
              <a:rPr lang="en-US" dirty="0"/>
              <a:t>refusal to upload. A “</a:t>
            </a:r>
            <a:r>
              <a:rPr lang="en-US" b="1" dirty="0"/>
              <a:t>choke</a:t>
            </a:r>
            <a:r>
              <a:rPr lang="en-US" dirty="0"/>
              <a:t>” </a:t>
            </a:r>
            <a:r>
              <a:rPr lang="en-US" b="1" dirty="0"/>
              <a:t>message </a:t>
            </a:r>
            <a:r>
              <a:rPr lang="en-US" dirty="0"/>
              <a:t>is a notification that the </a:t>
            </a:r>
            <a:r>
              <a:rPr lang="en-US" dirty="0" smtClean="0"/>
              <a:t>sender will </a:t>
            </a:r>
            <a:r>
              <a:rPr lang="en-US" dirty="0"/>
              <a:t>not upload data to the receiver until </a:t>
            </a:r>
            <a:r>
              <a:rPr lang="en-US" i="1" dirty="0" err="1"/>
              <a:t>unchoking</a:t>
            </a:r>
            <a:r>
              <a:rPr lang="en-US" i="1" dirty="0"/>
              <a:t> </a:t>
            </a:r>
            <a:r>
              <a:rPr lang="en-US" dirty="0"/>
              <a:t>happens.</a:t>
            </a:r>
          </a:p>
          <a:p>
            <a:r>
              <a:rPr lang="en-US" dirty="0" err="1" smtClean="0"/>
              <a:t>Unchoke</a:t>
            </a:r>
            <a:r>
              <a:rPr lang="en-US" dirty="0"/>
              <a:t>: An “</a:t>
            </a:r>
            <a:r>
              <a:rPr lang="en-US" b="1" dirty="0" err="1"/>
              <a:t>unchoke</a:t>
            </a:r>
            <a:r>
              <a:rPr lang="en-US" dirty="0"/>
              <a:t>” </a:t>
            </a:r>
            <a:r>
              <a:rPr lang="en-US" b="1" dirty="0"/>
              <a:t>message </a:t>
            </a:r>
            <a:r>
              <a:rPr lang="en-US" dirty="0"/>
              <a:t>is a notification that the sender peer </a:t>
            </a:r>
            <a:r>
              <a:rPr lang="en-US" dirty="0" smtClean="0"/>
              <a:t>will upload </a:t>
            </a:r>
            <a:r>
              <a:rPr lang="en-US" dirty="0"/>
              <a:t>data to the receiver if the receiver is interested in some of the </a:t>
            </a:r>
            <a:r>
              <a:rPr lang="en-US" dirty="0" smtClean="0"/>
              <a:t>sender’s data </a:t>
            </a:r>
            <a:r>
              <a:rPr lang="en-US" dirty="0"/>
              <a:t>pieces.</a:t>
            </a:r>
          </a:p>
          <a:p>
            <a:r>
              <a:rPr lang="en-US" dirty="0" smtClean="0"/>
              <a:t>Request</a:t>
            </a:r>
            <a:r>
              <a:rPr lang="en-US" dirty="0"/>
              <a:t>: a “</a:t>
            </a:r>
            <a:r>
              <a:rPr lang="en-US" b="1" dirty="0"/>
              <a:t>request</a:t>
            </a:r>
            <a:r>
              <a:rPr lang="en-US" dirty="0"/>
              <a:t>” </a:t>
            </a:r>
            <a:r>
              <a:rPr lang="en-US" b="1" dirty="0"/>
              <a:t>message </a:t>
            </a:r>
            <a:r>
              <a:rPr lang="en-US" dirty="0"/>
              <a:t>is used to request a </a:t>
            </a:r>
            <a:r>
              <a:rPr lang="en-US" dirty="0" err="1"/>
              <a:t>subpiece</a:t>
            </a:r>
            <a:r>
              <a:rPr lang="en-US" dirty="0"/>
              <a:t>.</a:t>
            </a:r>
          </a:p>
          <a:p>
            <a:r>
              <a:rPr lang="en-US" dirty="0" smtClean="0"/>
              <a:t>Piece</a:t>
            </a:r>
            <a:r>
              <a:rPr lang="en-US" dirty="0"/>
              <a:t>: a “</a:t>
            </a:r>
            <a:r>
              <a:rPr lang="en-US" b="1" dirty="0"/>
              <a:t>piece</a:t>
            </a:r>
            <a:r>
              <a:rPr lang="en-US" dirty="0"/>
              <a:t>” </a:t>
            </a:r>
            <a:r>
              <a:rPr lang="en-US" b="1" dirty="0"/>
              <a:t>message </a:t>
            </a:r>
            <a:r>
              <a:rPr lang="en-US" dirty="0"/>
              <a:t>is sent in response to a request message, and </a:t>
            </a:r>
            <a:r>
              <a:rPr lang="en-US" dirty="0" smtClean="0"/>
              <a:t>contains the </a:t>
            </a:r>
            <a:r>
              <a:rPr lang="en-US" dirty="0"/>
              <a:t>requested </a:t>
            </a:r>
            <a:r>
              <a:rPr lang="en-US" dirty="0" err="1"/>
              <a:t>subpiece</a:t>
            </a:r>
            <a:r>
              <a:rPr lang="en-US" dirty="0"/>
              <a:t>.</a:t>
            </a:r>
          </a:p>
          <a:p>
            <a:r>
              <a:rPr lang="en-US" dirty="0" smtClean="0"/>
              <a:t>Have</a:t>
            </a:r>
            <a:r>
              <a:rPr lang="en-US" dirty="0"/>
              <a:t>: a “</a:t>
            </a:r>
            <a:r>
              <a:rPr lang="en-US" b="1" dirty="0"/>
              <a:t>have</a:t>
            </a:r>
            <a:r>
              <a:rPr lang="en-US" dirty="0"/>
              <a:t>” </a:t>
            </a:r>
            <a:r>
              <a:rPr lang="en-US" b="1" dirty="0"/>
              <a:t>message </a:t>
            </a:r>
            <a:r>
              <a:rPr lang="en-US" dirty="0"/>
              <a:t>describes the index of a piece that has been </a:t>
            </a:r>
            <a:r>
              <a:rPr lang="en-US" dirty="0" smtClean="0"/>
              <a:t>downloaded and </a:t>
            </a:r>
            <a:r>
              <a:rPr lang="en-US" dirty="0"/>
              <a:t>verified via the SHA-1 hash function.</a:t>
            </a:r>
          </a:p>
          <a:p>
            <a:r>
              <a:rPr lang="en-US" dirty="0" smtClean="0"/>
              <a:t>Keep-alive</a:t>
            </a:r>
            <a:r>
              <a:rPr lang="en-US" dirty="0"/>
              <a:t>: Peers may close the TCP connection if they have not received </a:t>
            </a:r>
            <a:r>
              <a:rPr lang="en-US" dirty="0" smtClean="0"/>
              <a:t>any messages </a:t>
            </a:r>
            <a:r>
              <a:rPr lang="en-US" dirty="0"/>
              <a:t>for a given period of time, generally 2 minutes. Thus, the “</a:t>
            </a:r>
            <a:r>
              <a:rPr lang="en-US" b="1" dirty="0"/>
              <a:t>keep-alive</a:t>
            </a:r>
            <a:r>
              <a:rPr lang="en-US" dirty="0" smtClean="0"/>
              <a:t>” </a:t>
            </a:r>
            <a:r>
              <a:rPr lang="en-US" b="1" dirty="0" smtClean="0"/>
              <a:t>message </a:t>
            </a:r>
            <a:r>
              <a:rPr lang="en-US" dirty="0"/>
              <a:t>is sent to keep the connection between two peers alive, if no </a:t>
            </a:r>
            <a:r>
              <a:rPr lang="en-US" dirty="0" smtClean="0"/>
              <a:t>message has </a:t>
            </a:r>
            <a:r>
              <a:rPr lang="en-US" dirty="0"/>
              <a:t>been sent in a given period of time.</a:t>
            </a:r>
          </a:p>
          <a:p>
            <a:r>
              <a:rPr lang="en-US" dirty="0" smtClean="0"/>
              <a:t>Cancel</a:t>
            </a:r>
            <a:r>
              <a:rPr lang="en-US" dirty="0"/>
              <a:t>: a “</a:t>
            </a:r>
            <a:r>
              <a:rPr lang="en-US" b="1" dirty="0"/>
              <a:t>cancel</a:t>
            </a:r>
            <a:r>
              <a:rPr lang="en-US" dirty="0"/>
              <a:t>” </a:t>
            </a:r>
            <a:r>
              <a:rPr lang="en-US" b="1" dirty="0"/>
              <a:t>message </a:t>
            </a:r>
            <a:r>
              <a:rPr lang="en-US" dirty="0"/>
              <a:t>is used to cancel </a:t>
            </a:r>
            <a:r>
              <a:rPr lang="en-US" dirty="0" err="1"/>
              <a:t>subpiece</a:t>
            </a:r>
            <a:r>
              <a:rPr lang="en-US" dirty="0"/>
              <a:t> requests. It is mostly </a:t>
            </a:r>
            <a:r>
              <a:rPr lang="en-US" dirty="0" smtClean="0"/>
              <a:t>sent towards </a:t>
            </a:r>
            <a:r>
              <a:rPr lang="en-US" dirty="0"/>
              <a:t>the end of the download </a:t>
            </a:r>
            <a:r>
              <a:rPr lang="en-US" dirty="0" smtClean="0"/>
              <a:t>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79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swarm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peer </a:t>
            </a:r>
            <a:r>
              <a:rPr lang="en-US" i="1" dirty="0"/>
              <a:t>A </a:t>
            </a:r>
            <a:r>
              <a:rPr lang="en-US" dirty="0"/>
              <a:t>in the swarm maintains a 2-bits connection state for every associated peer </a:t>
            </a:r>
            <a:r>
              <a:rPr lang="en-US" i="1" dirty="0"/>
              <a:t>B </a:t>
            </a:r>
            <a:r>
              <a:rPr lang="en-US" dirty="0"/>
              <a:t>that </a:t>
            </a:r>
            <a:r>
              <a:rPr lang="en-US" dirty="0" smtClean="0"/>
              <a:t>it is </a:t>
            </a:r>
            <a:r>
              <a:rPr lang="en-US" dirty="0"/>
              <a:t>connected to.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first bit is the choking/</a:t>
            </a:r>
            <a:r>
              <a:rPr lang="en-US" dirty="0" err="1"/>
              <a:t>unchoking</a:t>
            </a:r>
            <a:r>
              <a:rPr lang="en-US" dirty="0"/>
              <a:t> bit.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second bit is the </a:t>
            </a:r>
            <a:r>
              <a:rPr lang="en-US" dirty="0" smtClean="0"/>
              <a:t>interested/</a:t>
            </a:r>
            <a:r>
              <a:rPr lang="en-US" dirty="0" err="1" smtClean="0"/>
              <a:t>notinterested</a:t>
            </a:r>
            <a:r>
              <a:rPr lang="en-US" dirty="0" smtClean="0"/>
              <a:t> bit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connection state is initialized to choked and not interested. </a:t>
            </a:r>
            <a:endParaRPr lang="en-US" dirty="0" smtClean="0"/>
          </a:p>
          <a:p>
            <a:r>
              <a:rPr lang="en-US" dirty="0" smtClean="0"/>
              <a:t>Peer </a:t>
            </a:r>
            <a:r>
              <a:rPr lang="en-US" i="1" dirty="0"/>
              <a:t>B </a:t>
            </a:r>
            <a:r>
              <a:rPr lang="en-US" dirty="0" smtClean="0"/>
              <a:t>transfers data </a:t>
            </a:r>
            <a:r>
              <a:rPr lang="en-US" dirty="0"/>
              <a:t>to peer </a:t>
            </a:r>
            <a:r>
              <a:rPr lang="en-US" i="1" dirty="0"/>
              <a:t>A </a:t>
            </a:r>
            <a:r>
              <a:rPr lang="en-US" dirty="0"/>
              <a:t>only if the state of the connection with </a:t>
            </a:r>
            <a:r>
              <a:rPr lang="en-US" i="1" dirty="0"/>
              <a:t>A </a:t>
            </a:r>
            <a:r>
              <a:rPr lang="en-US" dirty="0"/>
              <a:t>is </a:t>
            </a:r>
            <a:r>
              <a:rPr lang="en-US" dirty="0" err="1"/>
              <a:t>unchoked</a:t>
            </a:r>
            <a:r>
              <a:rPr lang="en-US" dirty="0"/>
              <a:t> and interested. </a:t>
            </a:r>
            <a:endParaRPr lang="en-US" dirty="0" smtClean="0"/>
          </a:p>
          <a:p>
            <a:r>
              <a:rPr lang="en-US" dirty="0" smtClean="0"/>
              <a:t>Peer </a:t>
            </a:r>
            <a:r>
              <a:rPr lang="en-US" i="1" dirty="0" smtClean="0"/>
              <a:t>B </a:t>
            </a:r>
            <a:r>
              <a:rPr lang="en-US" dirty="0" smtClean="0"/>
              <a:t>responds </a:t>
            </a:r>
            <a:r>
              <a:rPr lang="en-US" dirty="0"/>
              <a:t>to peer </a:t>
            </a:r>
            <a:r>
              <a:rPr lang="en-US" i="1" dirty="0"/>
              <a:t>A</a:t>
            </a:r>
            <a:r>
              <a:rPr lang="en-US" dirty="0"/>
              <a:t>’s “request” messages with encapsulated </a:t>
            </a:r>
            <a:r>
              <a:rPr lang="en-US" dirty="0" err="1"/>
              <a:t>subpieces</a:t>
            </a:r>
            <a:r>
              <a:rPr lang="en-US" dirty="0"/>
              <a:t> in “piece” messages. </a:t>
            </a:r>
            <a:endParaRPr lang="en-US" dirty="0" smtClean="0"/>
          </a:p>
          <a:p>
            <a:r>
              <a:rPr lang="en-US" dirty="0" smtClean="0"/>
              <a:t>After peer </a:t>
            </a:r>
            <a:r>
              <a:rPr lang="en-US" i="1" dirty="0" smtClean="0"/>
              <a:t>A </a:t>
            </a:r>
            <a:r>
              <a:rPr lang="en-US" dirty="0" smtClean="0"/>
              <a:t>finishes downloading a piece, it verifies that the piece is uncorrupted. It calculates the SHA-1 value of the downloaded piece and compares this value with the encrypted reference value </a:t>
            </a:r>
            <a:r>
              <a:rPr lang="en-US" dirty="0"/>
              <a:t>of the piece that is given in the </a:t>
            </a:r>
            <a:r>
              <a:rPr lang="en-US" dirty="0" err="1"/>
              <a:t>metainfo</a:t>
            </a:r>
            <a:r>
              <a:rPr lang="en-US" dirty="0"/>
              <a:t> file.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verifying that the piece </a:t>
            </a:r>
            <a:r>
              <a:rPr lang="en-US" dirty="0" smtClean="0"/>
              <a:t>is uncorrupted</a:t>
            </a:r>
            <a:r>
              <a:rPr lang="en-US" dirty="0"/>
              <a:t>, peer A announces that it has the piece to all of its associated peers using the “</a:t>
            </a:r>
            <a:r>
              <a:rPr lang="en-US" dirty="0" smtClean="0"/>
              <a:t>have” message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369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of messages (among swarm members)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38" y="1754743"/>
            <a:ext cx="8582677" cy="459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66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of messages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Possible </a:t>
            </a:r>
            <a:r>
              <a:rPr lang="en-US" dirty="0"/>
              <a:t>message flow among peers that have an </a:t>
            </a:r>
            <a:r>
              <a:rPr lang="en-US" dirty="0" smtClean="0"/>
              <a:t>active connection. </a:t>
            </a:r>
          </a:p>
          <a:p>
            <a:r>
              <a:rPr lang="en-US" dirty="0" smtClean="0"/>
              <a:t>Connection </a:t>
            </a:r>
            <a:r>
              <a:rPr lang="en-US" dirty="0"/>
              <a:t>is established </a:t>
            </a:r>
            <a:r>
              <a:rPr lang="en-US" dirty="0" smtClean="0"/>
              <a:t>after peer </a:t>
            </a:r>
            <a:r>
              <a:rPr lang="en-US" i="1" dirty="0"/>
              <a:t>A </a:t>
            </a:r>
            <a:r>
              <a:rPr lang="en-US" dirty="0"/>
              <a:t>sends a “handshake” message, and </a:t>
            </a:r>
            <a:r>
              <a:rPr lang="en-US" i="1" dirty="0"/>
              <a:t>B </a:t>
            </a:r>
            <a:r>
              <a:rPr lang="en-US" dirty="0" smtClean="0"/>
              <a:t>replies </a:t>
            </a:r>
            <a:r>
              <a:rPr lang="en-US" dirty="0"/>
              <a:t>with one as well. </a:t>
            </a:r>
            <a:endParaRPr lang="en-US" dirty="0" smtClean="0"/>
          </a:p>
          <a:p>
            <a:r>
              <a:rPr lang="en-US" dirty="0" smtClean="0"/>
              <a:t>Then</a:t>
            </a:r>
            <a:r>
              <a:rPr lang="en-US" dirty="0"/>
              <a:t>, peer </a:t>
            </a:r>
            <a:r>
              <a:rPr lang="en-US" i="1" dirty="0"/>
              <a:t>B </a:t>
            </a:r>
            <a:r>
              <a:rPr lang="en-US" dirty="0"/>
              <a:t>sends </a:t>
            </a:r>
            <a:r>
              <a:rPr lang="en-US" dirty="0" smtClean="0"/>
              <a:t>a “</a:t>
            </a:r>
            <a:r>
              <a:rPr lang="en-US" dirty="0" err="1" smtClean="0"/>
              <a:t>bitfield</a:t>
            </a:r>
            <a:r>
              <a:rPr lang="en-US" dirty="0"/>
              <a:t>” message but peer </a:t>
            </a:r>
            <a:r>
              <a:rPr lang="en-US" i="1" dirty="0"/>
              <a:t>A </a:t>
            </a:r>
            <a:r>
              <a:rPr lang="en-US" dirty="0"/>
              <a:t>does </a:t>
            </a:r>
            <a:r>
              <a:rPr lang="en-US" dirty="0" smtClean="0"/>
              <a:t>not (if </a:t>
            </a:r>
            <a:r>
              <a:rPr lang="en-US" i="1" dirty="0"/>
              <a:t>A </a:t>
            </a:r>
            <a:r>
              <a:rPr lang="en-US" dirty="0"/>
              <a:t>has no piece ready </a:t>
            </a:r>
            <a:r>
              <a:rPr lang="en-US" dirty="0" smtClean="0"/>
              <a:t>to be shared). </a:t>
            </a:r>
          </a:p>
          <a:p>
            <a:r>
              <a:rPr lang="en-US" dirty="0" smtClean="0"/>
              <a:t>Peer </a:t>
            </a:r>
            <a:r>
              <a:rPr lang="en-US" i="1" dirty="0"/>
              <a:t>B </a:t>
            </a:r>
            <a:r>
              <a:rPr lang="en-US" dirty="0"/>
              <a:t>sends a “not interested” message to </a:t>
            </a:r>
            <a:r>
              <a:rPr lang="en-US" i="1" dirty="0"/>
              <a:t>A, </a:t>
            </a:r>
            <a:r>
              <a:rPr lang="en-US" dirty="0"/>
              <a:t>and </a:t>
            </a:r>
            <a:r>
              <a:rPr lang="en-US" i="1" dirty="0"/>
              <a:t>A </a:t>
            </a:r>
            <a:r>
              <a:rPr lang="en-US" dirty="0"/>
              <a:t>sends a “choke” message to </a:t>
            </a:r>
            <a:r>
              <a:rPr lang="en-US" i="1" dirty="0"/>
              <a:t>B</a:t>
            </a:r>
            <a:r>
              <a:rPr lang="en-US" dirty="0"/>
              <a:t>.</a:t>
            </a:r>
          </a:p>
          <a:p>
            <a:r>
              <a:rPr lang="en-US" dirty="0" smtClean="0"/>
              <a:t>Data </a:t>
            </a:r>
            <a:r>
              <a:rPr lang="en-US" dirty="0"/>
              <a:t>will not flow from peer </a:t>
            </a:r>
            <a:r>
              <a:rPr lang="en-US" i="1" dirty="0"/>
              <a:t>A </a:t>
            </a:r>
            <a:r>
              <a:rPr lang="en-US" dirty="0"/>
              <a:t>to peer </a:t>
            </a:r>
            <a:r>
              <a:rPr lang="en-US" i="1" dirty="0"/>
              <a:t>B </a:t>
            </a:r>
            <a:r>
              <a:rPr lang="en-US" dirty="0"/>
              <a:t>until both messages are replaced.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/>
              <a:t>the </a:t>
            </a:r>
            <a:r>
              <a:rPr lang="en-US" dirty="0" smtClean="0"/>
              <a:t>other hand</a:t>
            </a:r>
            <a:r>
              <a:rPr lang="en-US" dirty="0"/>
              <a:t>, data does flow from peer </a:t>
            </a:r>
            <a:r>
              <a:rPr lang="en-US" i="1" dirty="0"/>
              <a:t>B </a:t>
            </a:r>
            <a:r>
              <a:rPr lang="en-US" dirty="0"/>
              <a:t>to peer </a:t>
            </a:r>
            <a:r>
              <a:rPr lang="en-US" i="1" dirty="0"/>
              <a:t>A </a:t>
            </a:r>
            <a:r>
              <a:rPr lang="en-US" dirty="0"/>
              <a:t>because peer </a:t>
            </a:r>
            <a:r>
              <a:rPr lang="en-US" i="1" dirty="0"/>
              <a:t>A </a:t>
            </a:r>
            <a:r>
              <a:rPr lang="en-US" dirty="0"/>
              <a:t>sends an “interested” message to </a:t>
            </a:r>
            <a:r>
              <a:rPr lang="en-US" dirty="0" smtClean="0"/>
              <a:t>peer </a:t>
            </a:r>
            <a:r>
              <a:rPr lang="en-US" i="1" dirty="0" smtClean="0"/>
              <a:t>B </a:t>
            </a:r>
            <a:r>
              <a:rPr lang="en-US" dirty="0"/>
              <a:t>and peer </a:t>
            </a:r>
            <a:r>
              <a:rPr lang="en-US" i="1" dirty="0"/>
              <a:t>B </a:t>
            </a:r>
            <a:r>
              <a:rPr lang="en-US" dirty="0"/>
              <a:t>sends an “</a:t>
            </a:r>
            <a:r>
              <a:rPr lang="en-US" dirty="0" err="1"/>
              <a:t>unchoked</a:t>
            </a:r>
            <a:r>
              <a:rPr lang="en-US" dirty="0"/>
              <a:t>” message to peer </a:t>
            </a:r>
            <a:r>
              <a:rPr lang="en-US" i="1" dirty="0"/>
              <a:t>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Then</a:t>
            </a:r>
            <a:r>
              <a:rPr lang="en-US" dirty="0"/>
              <a:t>, peer </a:t>
            </a:r>
            <a:r>
              <a:rPr lang="en-US" i="1" dirty="0"/>
              <a:t>A </a:t>
            </a:r>
            <a:r>
              <a:rPr lang="en-US" dirty="0"/>
              <a:t>requests </a:t>
            </a:r>
            <a:r>
              <a:rPr lang="en-US" dirty="0" err="1"/>
              <a:t>subpieces</a:t>
            </a:r>
            <a:r>
              <a:rPr lang="en-US" dirty="0"/>
              <a:t> of </a:t>
            </a:r>
            <a:r>
              <a:rPr lang="en-US" dirty="0" smtClean="0"/>
              <a:t>a particular </a:t>
            </a:r>
            <a:r>
              <a:rPr lang="en-US" dirty="0"/>
              <a:t>piece and </a:t>
            </a:r>
            <a:r>
              <a:rPr lang="en-US" i="1" dirty="0"/>
              <a:t>B </a:t>
            </a:r>
            <a:r>
              <a:rPr lang="en-US" dirty="0"/>
              <a:t>responds with “piece” messages, uploading the requested </a:t>
            </a:r>
            <a:r>
              <a:rPr lang="en-US" dirty="0" err="1"/>
              <a:t>subpieces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Once peer </a:t>
            </a:r>
            <a:r>
              <a:rPr lang="en-US" i="1" dirty="0"/>
              <a:t>A </a:t>
            </a:r>
            <a:r>
              <a:rPr lang="en-US" dirty="0"/>
              <a:t>obtains the entire piece and confirms the validity of the piece, it sends “have” messages </a:t>
            </a:r>
            <a:r>
              <a:rPr lang="en-US" dirty="0" smtClean="0"/>
              <a:t>to all </a:t>
            </a:r>
            <a:r>
              <a:rPr lang="en-US" dirty="0"/>
              <a:t>the peers that it is connected to in the </a:t>
            </a:r>
            <a:r>
              <a:rPr lang="en-US" dirty="0" err="1"/>
              <a:t>BitTorrent</a:t>
            </a:r>
            <a:r>
              <a:rPr lang="en-US" dirty="0"/>
              <a:t> overlay network.</a:t>
            </a:r>
          </a:p>
        </p:txBody>
      </p:sp>
    </p:spTree>
    <p:extLst>
      <p:ext uri="{BB962C8B-B14F-4D97-AF65-F5344CB8AC3E}">
        <p14:creationId xmlns:p14="http://schemas.microsoft.com/office/powerpoint/2010/main" val="167424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Piece selection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Peers </a:t>
            </a:r>
            <a:r>
              <a:rPr lang="en-US" dirty="0"/>
              <a:t>download the data content in a random order, unlike </a:t>
            </a:r>
            <a:r>
              <a:rPr lang="en-US" dirty="0" smtClean="0"/>
              <a:t>other protocols </a:t>
            </a:r>
            <a:r>
              <a:rPr lang="en-US" dirty="0"/>
              <a:t>such as http or ftp, where an end host downloads a file from beginning to end. </a:t>
            </a:r>
            <a:endParaRPr lang="en-US" dirty="0" smtClean="0"/>
          </a:p>
          <a:p>
            <a:r>
              <a:rPr lang="en-US" dirty="0" smtClean="0"/>
              <a:t>In order to </a:t>
            </a:r>
            <a:r>
              <a:rPr lang="en-US" dirty="0"/>
              <a:t>facilitate such a downloading process, when a </a:t>
            </a:r>
            <a:r>
              <a:rPr lang="en-US" dirty="0" err="1"/>
              <a:t>BitTorrent</a:t>
            </a:r>
            <a:r>
              <a:rPr lang="en-US" dirty="0"/>
              <a:t> application is activated in a peer, </a:t>
            </a:r>
            <a:r>
              <a:rPr lang="en-US" dirty="0" smtClean="0"/>
              <a:t>the peer </a:t>
            </a:r>
            <a:r>
              <a:rPr lang="en-US" dirty="0"/>
              <a:t>first allocates space for the entire content. </a:t>
            </a:r>
            <a:endParaRPr lang="en-US" dirty="0" smtClean="0"/>
          </a:p>
          <a:p>
            <a:r>
              <a:rPr lang="en-US" dirty="0" smtClean="0"/>
              <a:t>Then</a:t>
            </a:r>
            <a:r>
              <a:rPr lang="en-US" dirty="0"/>
              <a:t>, the peer tracks the pieces that each of </a:t>
            </a:r>
            <a:r>
              <a:rPr lang="en-US" dirty="0" smtClean="0"/>
              <a:t>its associated </a:t>
            </a:r>
            <a:r>
              <a:rPr lang="en-US" dirty="0"/>
              <a:t>peers possess.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peer is able to identify what pieces its associated peers have </a:t>
            </a:r>
            <a:r>
              <a:rPr lang="en-US" dirty="0" smtClean="0"/>
              <a:t>by exchanging </a:t>
            </a:r>
            <a:r>
              <a:rPr lang="en-US" dirty="0"/>
              <a:t>“</a:t>
            </a:r>
            <a:r>
              <a:rPr lang="en-US" dirty="0" err="1"/>
              <a:t>bitfield</a:t>
            </a:r>
            <a:r>
              <a:rPr lang="en-US" dirty="0"/>
              <a:t>” messages upon establishing new connections and by tracking the “</a:t>
            </a:r>
            <a:r>
              <a:rPr lang="en-US" dirty="0" smtClean="0"/>
              <a:t>have” messages </a:t>
            </a:r>
            <a:r>
              <a:rPr lang="en-US" dirty="0"/>
              <a:t>that </a:t>
            </a:r>
            <a:r>
              <a:rPr lang="en-US" dirty="0" smtClean="0"/>
              <a:t>associated </a:t>
            </a:r>
            <a:r>
              <a:rPr lang="en-US" dirty="0"/>
              <a:t>peers send after downloading and verifying pieces. </a:t>
            </a:r>
            <a:endParaRPr lang="en-US" dirty="0" smtClean="0"/>
          </a:p>
          <a:p>
            <a:r>
              <a:rPr lang="en-US" dirty="0" smtClean="0"/>
              <a:t>Thus, a peer </a:t>
            </a:r>
            <a:r>
              <a:rPr lang="en-US" dirty="0"/>
              <a:t>is able to select a particular piece to download from a particular associated peer.</a:t>
            </a:r>
          </a:p>
          <a:p>
            <a:r>
              <a:rPr lang="en-US" dirty="0"/>
              <a:t>The piece selection mechanism is fundamental in achieving efficient P2P networks. A </a:t>
            </a:r>
            <a:r>
              <a:rPr lang="en-US" dirty="0" smtClean="0"/>
              <a:t>poor selection </a:t>
            </a:r>
            <a:r>
              <a:rPr lang="en-US" dirty="0"/>
              <a:t>strategy can lead to an inability to download, e.g., when a peer is not interested in any </a:t>
            </a:r>
            <a:r>
              <a:rPr lang="en-US" dirty="0" smtClean="0"/>
              <a:t>of the </a:t>
            </a:r>
            <a:r>
              <a:rPr lang="en-US" dirty="0"/>
              <a:t>pieces its associated peers </a:t>
            </a:r>
            <a:r>
              <a:rPr lang="en-US" dirty="0" smtClean="0"/>
              <a:t>can </a:t>
            </a:r>
            <a:r>
              <a:rPr lang="en-US" dirty="0"/>
              <a:t>offer, and vice versa, it can lead to the inability to upload</a:t>
            </a:r>
            <a:r>
              <a:rPr lang="en-US" dirty="0" smtClean="0"/>
              <a:t>, </a:t>
            </a:r>
            <a:r>
              <a:rPr lang="en-US" dirty="0"/>
              <a:t>e.g., when all associated peers are not interested in the pieces that a peer has to offer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Components: Random Piece First, Rarest Piece First, End Game.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Rarest Piece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rarest piece is the piece that has the least amount of copies in the </a:t>
            </a:r>
            <a:r>
              <a:rPr lang="en-US" dirty="0" smtClean="0"/>
              <a:t>swarm. </a:t>
            </a:r>
          </a:p>
          <a:p>
            <a:r>
              <a:rPr lang="en-US" dirty="0" smtClean="0"/>
              <a:t>For </a:t>
            </a:r>
            <a:r>
              <a:rPr lang="en-US" dirty="0"/>
              <a:t>every </a:t>
            </a:r>
            <a:r>
              <a:rPr lang="en-US" dirty="0" smtClean="0"/>
              <a:t>piece, the </a:t>
            </a:r>
            <a:r>
              <a:rPr lang="en-US" dirty="0"/>
              <a:t>peer maintains a counter of the number of copies that exists in its peer set.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peer, which </a:t>
            </a:r>
            <a:r>
              <a:rPr lang="en-US" dirty="0" smtClean="0"/>
              <a:t>runs the </a:t>
            </a:r>
            <a:r>
              <a:rPr lang="en-US" dirty="0"/>
              <a:t>rarest piece first selection algorithm, selects the rarest missing piece as the next piece </a:t>
            </a:r>
            <a:r>
              <a:rPr lang="en-US" dirty="0" smtClean="0"/>
              <a:t>to download</a:t>
            </a:r>
            <a:r>
              <a:rPr lang="en-US" dirty="0"/>
              <a:t>. If there are multiple equally-rare missing pieces, then the peer chooses at random </a:t>
            </a:r>
            <a:r>
              <a:rPr lang="en-US" dirty="0" smtClean="0"/>
              <a:t>to download </a:t>
            </a:r>
            <a:r>
              <a:rPr lang="en-US" dirty="0"/>
              <a:t>one of the rarest pieces.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/>
              <a:t>leecher</a:t>
            </a:r>
            <a:r>
              <a:rPr lang="en-US" dirty="0"/>
              <a:t> that uses the rarest piece first algorithm will: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Upload </a:t>
            </a:r>
            <a:r>
              <a:rPr lang="en-US" dirty="0"/>
              <a:t>pieces that many of the associated peers are interested in, such </a:t>
            </a:r>
            <a:r>
              <a:rPr lang="en-US" dirty="0" smtClean="0"/>
              <a:t>that uploading </a:t>
            </a:r>
            <a:r>
              <a:rPr lang="en-US" dirty="0"/>
              <a:t>can be performed when needed.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Increase </a:t>
            </a:r>
            <a:r>
              <a:rPr lang="en-US" dirty="0"/>
              <a:t>the likelihood that peers will offer pieces through the </a:t>
            </a:r>
            <a:r>
              <a:rPr lang="en-US" dirty="0" smtClean="0"/>
              <a:t>entire downloading </a:t>
            </a:r>
            <a:r>
              <a:rPr lang="en-US" dirty="0"/>
              <a:t>process by leaving pieces that are more common to a </a:t>
            </a:r>
            <a:r>
              <a:rPr lang="en-US" dirty="0" smtClean="0"/>
              <a:t>later download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downloading from a seed, a </a:t>
            </a:r>
            <a:r>
              <a:rPr lang="en-US" dirty="0" err="1"/>
              <a:t>leecher</a:t>
            </a:r>
            <a:r>
              <a:rPr lang="en-US" dirty="0"/>
              <a:t> downloads new pieces first, </a:t>
            </a:r>
            <a:r>
              <a:rPr lang="en-US" dirty="0" smtClean="0"/>
              <a:t>where new </a:t>
            </a:r>
            <a:r>
              <a:rPr lang="en-US" dirty="0"/>
              <a:t>pieces are those pieces that no </a:t>
            </a:r>
            <a:r>
              <a:rPr lang="en-US" dirty="0" err="1"/>
              <a:t>leecher</a:t>
            </a:r>
            <a:r>
              <a:rPr lang="en-US" dirty="0"/>
              <a:t> has. This is crucial, </a:t>
            </a:r>
            <a:r>
              <a:rPr lang="en-US" dirty="0" smtClean="0"/>
              <a:t>especially when </a:t>
            </a:r>
            <a:r>
              <a:rPr lang="en-US" dirty="0"/>
              <a:t>the system has a single seed that may eventually be taken down, </a:t>
            </a:r>
            <a:r>
              <a:rPr lang="en-US" dirty="0" smtClean="0"/>
              <a:t>since this </a:t>
            </a:r>
            <a:r>
              <a:rPr lang="en-US" dirty="0"/>
              <a:t>can lead to the risk that a particular piece will no longer be available. </a:t>
            </a:r>
            <a:r>
              <a:rPr lang="en-US" dirty="0" smtClean="0"/>
              <a:t>This is </a:t>
            </a:r>
            <a:r>
              <a:rPr lang="en-US" dirty="0"/>
              <a:t>also important when the seeds in the system are slower than the </a:t>
            </a:r>
            <a:r>
              <a:rPr lang="en-US" dirty="0" err="1"/>
              <a:t>leechers</a:t>
            </a:r>
            <a:r>
              <a:rPr lang="en-US" dirty="0"/>
              <a:t> </a:t>
            </a:r>
            <a:r>
              <a:rPr lang="en-US" dirty="0" smtClean="0"/>
              <a:t>in the </a:t>
            </a:r>
            <a:r>
              <a:rPr lang="en-US" dirty="0"/>
              <a:t>system. In this case, a redundant download wastes the opportunity of a </a:t>
            </a:r>
            <a:r>
              <a:rPr lang="en-US" dirty="0" smtClean="0"/>
              <a:t>seed to </a:t>
            </a:r>
            <a:r>
              <a:rPr lang="en-US" dirty="0"/>
              <a:t>upload new pieces to associated peers with faster uploader speeds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8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Piece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download time of a random piece will be shorter on average than the download time </a:t>
            </a:r>
            <a:r>
              <a:rPr lang="en-US" dirty="0" smtClean="0"/>
              <a:t>of the </a:t>
            </a:r>
            <a:r>
              <a:rPr lang="en-US" dirty="0"/>
              <a:t>rarest piece.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piece that is chosen at random is likely to be more replicated than the </a:t>
            </a:r>
            <a:r>
              <a:rPr lang="en-US" dirty="0" smtClean="0"/>
              <a:t>rarest piece</a:t>
            </a:r>
            <a:r>
              <a:rPr lang="en-US" dirty="0"/>
              <a:t>, and thus, its download time will be shorter on average by downloading </a:t>
            </a:r>
            <a:r>
              <a:rPr lang="en-US" dirty="0" smtClean="0"/>
              <a:t>simultaneously from </a:t>
            </a:r>
            <a:r>
              <a:rPr lang="en-US" dirty="0"/>
              <a:t>more peers.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download time of complete piece may not affect </a:t>
            </a:r>
            <a:r>
              <a:rPr lang="en-US" dirty="0" smtClean="0"/>
              <a:t>the performance </a:t>
            </a:r>
            <a:r>
              <a:rPr lang="en-US" dirty="0"/>
              <a:t>of a peer that uses the rarest-first piece selection strategy if the peer has </a:t>
            </a:r>
            <a:r>
              <a:rPr lang="en-US" dirty="0" smtClean="0"/>
              <a:t>other complete </a:t>
            </a:r>
            <a:r>
              <a:rPr lang="en-US" dirty="0"/>
              <a:t>pieces to share. </a:t>
            </a: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the beginning of the downloading process, a </a:t>
            </a:r>
            <a:r>
              <a:rPr lang="en-US" dirty="0" err="1"/>
              <a:t>leecher</a:t>
            </a:r>
            <a:r>
              <a:rPr lang="en-US" dirty="0"/>
              <a:t> has </a:t>
            </a:r>
            <a:r>
              <a:rPr lang="en-US" dirty="0" smtClean="0"/>
              <a:t>no pieces </a:t>
            </a:r>
            <a:r>
              <a:rPr lang="en-US" dirty="0"/>
              <a:t>to share, and thus, the </a:t>
            </a:r>
            <a:r>
              <a:rPr lang="en-US" dirty="0" err="1"/>
              <a:t>leecher</a:t>
            </a:r>
            <a:r>
              <a:rPr lang="en-US" dirty="0"/>
              <a:t> should download pieces faster than in the rarest-first </a:t>
            </a:r>
            <a:r>
              <a:rPr lang="en-US" dirty="0" smtClean="0"/>
              <a:t>piece selection </a:t>
            </a:r>
            <a:r>
              <a:rPr lang="en-US" dirty="0"/>
              <a:t>strategy, as it is important for a new peer to obtain some complete pieces and to </a:t>
            </a:r>
            <a:r>
              <a:rPr lang="en-US" dirty="0" smtClean="0"/>
              <a:t>start reciprocate </a:t>
            </a:r>
            <a:r>
              <a:rPr lang="en-US" dirty="0"/>
              <a:t>pieces. </a:t>
            </a:r>
            <a:endParaRPr lang="en-US" dirty="0" smtClean="0"/>
          </a:p>
          <a:p>
            <a:r>
              <a:rPr lang="en-US" dirty="0" smtClean="0"/>
              <a:t>Hence</a:t>
            </a:r>
            <a:r>
              <a:rPr lang="en-US" dirty="0"/>
              <a:t>, at the beginning of the process the peer selects a piece to download </a:t>
            </a:r>
            <a:r>
              <a:rPr lang="en-US" dirty="0" smtClean="0"/>
              <a:t>at random</a:t>
            </a:r>
            <a:r>
              <a:rPr lang="en-US" dirty="0"/>
              <a:t>, while applying the random piece first selection algorithm.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the peer downloads </a:t>
            </a:r>
            <a:r>
              <a:rPr lang="en-US" i="1" dirty="0" smtClean="0"/>
              <a:t>C </a:t>
            </a:r>
            <a:r>
              <a:rPr lang="en-US" dirty="0"/>
              <a:t>pieces that are ready to be shared (</a:t>
            </a:r>
            <a:r>
              <a:rPr lang="en-US" i="1" dirty="0"/>
              <a:t>C </a:t>
            </a:r>
            <a:r>
              <a:rPr lang="en-US" dirty="0"/>
              <a:t>is a constant that may vary in different </a:t>
            </a:r>
            <a:r>
              <a:rPr lang="en-US" dirty="0" err="1"/>
              <a:t>BitTorrent</a:t>
            </a:r>
            <a:r>
              <a:rPr lang="en-US" dirty="0"/>
              <a:t> </a:t>
            </a:r>
            <a:r>
              <a:rPr lang="en-US" dirty="0" smtClean="0"/>
              <a:t>client implementations</a:t>
            </a:r>
            <a:r>
              <a:rPr lang="en-US" dirty="0"/>
              <a:t>), the </a:t>
            </a:r>
            <a:r>
              <a:rPr lang="en-US" dirty="0" err="1"/>
              <a:t>leecher</a:t>
            </a:r>
            <a:r>
              <a:rPr lang="en-US" dirty="0"/>
              <a:t> switches to the rarest piece first selection algorithm.</a:t>
            </a:r>
          </a:p>
        </p:txBody>
      </p:sp>
    </p:spTree>
    <p:extLst>
      <p:ext uri="{BB962C8B-B14F-4D97-AF65-F5344CB8AC3E}">
        <p14:creationId xmlns:p14="http://schemas.microsoft.com/office/powerpoint/2010/main" val="32902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Game Piece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end game piece selection algorithm is performed after a peer has requested all </a:t>
            </a:r>
            <a:r>
              <a:rPr lang="en-US" dirty="0" smtClean="0"/>
              <a:t>the </a:t>
            </a:r>
            <a:r>
              <a:rPr lang="en-US" dirty="0" err="1" smtClean="0"/>
              <a:t>subpieces</a:t>
            </a:r>
            <a:r>
              <a:rPr lang="en-US" dirty="0" smtClean="0"/>
              <a:t> </a:t>
            </a:r>
            <a:r>
              <a:rPr lang="en-US" dirty="0"/>
              <a:t>of the content.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phase, a peer sends a request to all of its associated peers for </a:t>
            </a:r>
            <a:r>
              <a:rPr lang="en-US" dirty="0" smtClean="0"/>
              <a:t>all of </a:t>
            </a:r>
            <a:r>
              <a:rPr lang="en-US" dirty="0"/>
              <a:t>the pending </a:t>
            </a:r>
            <a:r>
              <a:rPr lang="en-US" dirty="0" err="1"/>
              <a:t>subpieces</a:t>
            </a:r>
            <a:r>
              <a:rPr lang="en-US" dirty="0"/>
              <a:t> (i.e., those </a:t>
            </a:r>
            <a:r>
              <a:rPr lang="en-US" dirty="0" err="1"/>
              <a:t>subpieces</a:t>
            </a:r>
            <a:r>
              <a:rPr lang="en-US" dirty="0"/>
              <a:t> that have not been received yet).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step </a:t>
            </a:r>
            <a:r>
              <a:rPr lang="en-US" dirty="0" smtClean="0"/>
              <a:t>is performed </a:t>
            </a:r>
            <a:r>
              <a:rPr lang="en-US" dirty="0"/>
              <a:t>in order to avoid potential delays at the end of the content download, which can </a:t>
            </a:r>
            <a:r>
              <a:rPr lang="en-US" dirty="0" smtClean="0"/>
              <a:t>occur if </a:t>
            </a:r>
            <a:r>
              <a:rPr lang="en-US" dirty="0"/>
              <a:t>a request has been sent to a peer having a very slow upload rate instead of a peer having a </a:t>
            </a:r>
            <a:r>
              <a:rPr lang="en-US" dirty="0" smtClean="0"/>
              <a:t>fast upload </a:t>
            </a:r>
            <a:r>
              <a:rPr lang="en-US" dirty="0"/>
              <a:t>rate. </a:t>
            </a:r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/>
              <a:t>multiple requests for the same </a:t>
            </a:r>
            <a:r>
              <a:rPr lang="en-US" dirty="0" err="1"/>
              <a:t>subpieces</a:t>
            </a:r>
            <a:r>
              <a:rPr lang="en-US" dirty="0"/>
              <a:t> are sent out, once a </a:t>
            </a:r>
            <a:r>
              <a:rPr lang="en-US" dirty="0" err="1"/>
              <a:t>subpiece</a:t>
            </a:r>
            <a:r>
              <a:rPr lang="en-US" dirty="0"/>
              <a:t> </a:t>
            </a:r>
            <a:r>
              <a:rPr lang="en-US" dirty="0" smtClean="0"/>
              <a:t>is downloaded </a:t>
            </a:r>
            <a:r>
              <a:rPr lang="en-US" dirty="0"/>
              <a:t>in the end game phase, the peer sends “cancel” messages to its associated peers </a:t>
            </a:r>
            <a:r>
              <a:rPr lang="en-US" dirty="0" smtClean="0"/>
              <a:t>so they </a:t>
            </a:r>
            <a:r>
              <a:rPr lang="en-US" dirty="0"/>
              <a:t>do not waste upload bandwidth by sending redundant data.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end game is performed at </a:t>
            </a:r>
            <a:r>
              <a:rPr lang="en-US" dirty="0" smtClean="0"/>
              <a:t>the very </a:t>
            </a:r>
            <a:r>
              <a:rPr lang="en-US" dirty="0"/>
              <a:t>end of the process, and thus, it may have only a small impact on the downloading process.</a:t>
            </a:r>
          </a:p>
        </p:txBody>
      </p:sp>
    </p:spTree>
    <p:extLst>
      <p:ext uri="{BB962C8B-B14F-4D97-AF65-F5344CB8AC3E}">
        <p14:creationId xmlns:p14="http://schemas.microsoft.com/office/powerpoint/2010/main" val="48143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Selection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Peers </a:t>
            </a:r>
            <a:r>
              <a:rPr lang="en-US" dirty="0"/>
              <a:t>download from whom they can, and upload simultaneously to a </a:t>
            </a:r>
            <a:r>
              <a:rPr lang="en-US" dirty="0" smtClean="0"/>
              <a:t>constant number </a:t>
            </a:r>
            <a:r>
              <a:rPr lang="en-US" dirty="0"/>
              <a:t>of peers.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number of associated peers, which a peer uploads to, is limited in order </a:t>
            </a:r>
            <a:r>
              <a:rPr lang="en-US" dirty="0" smtClean="0"/>
              <a:t>to avoid </a:t>
            </a:r>
            <a:r>
              <a:rPr lang="en-US" dirty="0"/>
              <a:t>sending data over many connections at once, which may result in poor TCP </a:t>
            </a:r>
            <a:r>
              <a:rPr lang="en-US" dirty="0" smtClean="0"/>
              <a:t>congestion control </a:t>
            </a:r>
            <a:r>
              <a:rPr lang="en-US" dirty="0"/>
              <a:t>behavior.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peers need to make decisions on which peers to </a:t>
            </a:r>
            <a:r>
              <a:rPr lang="en-US" dirty="0" err="1"/>
              <a:t>unchoke</a:t>
            </a:r>
            <a:r>
              <a:rPr lang="en-US" dirty="0"/>
              <a:t>. The </a:t>
            </a:r>
            <a:r>
              <a:rPr lang="en-US" dirty="0" smtClean="0"/>
              <a:t>default number </a:t>
            </a:r>
            <a:r>
              <a:rPr lang="en-US" dirty="0"/>
              <a:t>of peers to </a:t>
            </a:r>
            <a:r>
              <a:rPr lang="en-US" dirty="0" err="1"/>
              <a:t>unchoke</a:t>
            </a:r>
            <a:r>
              <a:rPr lang="en-US" dirty="0"/>
              <a:t> (</a:t>
            </a:r>
            <a:r>
              <a:rPr lang="en-US" i="1" dirty="0" err="1"/>
              <a:t>unchoke</a:t>
            </a:r>
            <a:r>
              <a:rPr lang="en-US" i="1" dirty="0"/>
              <a:t> slots</a:t>
            </a:r>
            <a:r>
              <a:rPr lang="en-US" dirty="0"/>
              <a:t>) is four. </a:t>
            </a: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this number may increase unless </a:t>
            </a:r>
            <a:r>
              <a:rPr lang="en-US" dirty="0" smtClean="0"/>
              <a:t>a peer’s </a:t>
            </a:r>
            <a:r>
              <a:rPr lang="en-US" dirty="0"/>
              <a:t>upload bandwidth is saturated.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peer independently makes the decision regarding </a:t>
            </a:r>
            <a:r>
              <a:rPr lang="en-US" dirty="0" smtClean="0"/>
              <a:t>whom to </a:t>
            </a:r>
            <a:r>
              <a:rPr lang="en-US" dirty="0" err="1"/>
              <a:t>unchoke</a:t>
            </a:r>
            <a:r>
              <a:rPr lang="en-US" dirty="0"/>
              <a:t> and whom to choke, in every </a:t>
            </a:r>
            <a:r>
              <a:rPr lang="en-US" i="1" dirty="0" err="1"/>
              <a:t>unchoke</a:t>
            </a:r>
            <a:r>
              <a:rPr lang="en-US" i="1" dirty="0"/>
              <a:t> period </a:t>
            </a:r>
            <a:r>
              <a:rPr lang="en-US" dirty="0"/>
              <a:t>which is typically ten seconds. </a:t>
            </a:r>
            <a:endParaRPr lang="en-US" dirty="0" smtClean="0"/>
          </a:p>
          <a:p>
            <a:r>
              <a:rPr lang="en-US" dirty="0" smtClean="0"/>
              <a:t>The peer uploads </a:t>
            </a:r>
            <a:r>
              <a:rPr lang="en-US" dirty="0"/>
              <a:t>to </a:t>
            </a:r>
            <a:r>
              <a:rPr lang="en-US" dirty="0" err="1"/>
              <a:t>unchoked</a:t>
            </a:r>
            <a:r>
              <a:rPr lang="en-US" dirty="0"/>
              <a:t> peers for the duration of the </a:t>
            </a:r>
            <a:r>
              <a:rPr lang="en-US" dirty="0" err="1"/>
              <a:t>unchoke</a:t>
            </a:r>
            <a:r>
              <a:rPr lang="en-US" dirty="0"/>
              <a:t> period.</a:t>
            </a:r>
          </a:p>
          <a:p>
            <a:r>
              <a:rPr lang="en-US" dirty="0"/>
              <a:t>The peer selection mechanism, which is also referred to as the choking mechanism, can </a:t>
            </a:r>
            <a:r>
              <a:rPr lang="en-US" dirty="0" smtClean="0"/>
              <a:t>affect the </a:t>
            </a:r>
            <a:r>
              <a:rPr lang="en-US" dirty="0"/>
              <a:t>performance of the system. A good choking mechanism should:</a:t>
            </a:r>
          </a:p>
          <a:p>
            <a:pPr lvl="1"/>
            <a:r>
              <a:rPr lang="en-US" dirty="0" smtClean="0"/>
              <a:t>Motivate </a:t>
            </a:r>
            <a:r>
              <a:rPr lang="en-US" dirty="0"/>
              <a:t>peers to contribute and upload data to the network,</a:t>
            </a:r>
          </a:p>
          <a:p>
            <a:pPr lvl="1"/>
            <a:r>
              <a:rPr lang="en-US" dirty="0" smtClean="0"/>
              <a:t>Utilize </a:t>
            </a:r>
            <a:r>
              <a:rPr lang="en-US" dirty="0"/>
              <a:t>all available resources,</a:t>
            </a:r>
          </a:p>
          <a:p>
            <a:pPr lvl="1"/>
            <a:r>
              <a:rPr lang="en-US" dirty="0" smtClean="0"/>
              <a:t>Be </a:t>
            </a:r>
            <a:r>
              <a:rPr lang="en-US" dirty="0"/>
              <a:t>robust against free-riding behaviors where peers only download and do </a:t>
            </a:r>
            <a:r>
              <a:rPr lang="en-US" dirty="0" smtClean="0"/>
              <a:t>not upload</a:t>
            </a:r>
            <a:r>
              <a:rPr lang="en-US" dirty="0"/>
              <a:t>.</a:t>
            </a:r>
          </a:p>
          <a:p>
            <a:r>
              <a:rPr lang="en-US" dirty="0"/>
              <a:t>In </a:t>
            </a:r>
            <a:r>
              <a:rPr lang="en-US" dirty="0" err="1"/>
              <a:t>BitTorrent</a:t>
            </a:r>
            <a:r>
              <a:rPr lang="en-US" dirty="0"/>
              <a:t>, the </a:t>
            </a:r>
            <a:r>
              <a:rPr lang="en-US" dirty="0" smtClean="0"/>
              <a:t>peer </a:t>
            </a:r>
            <a:r>
              <a:rPr lang="en-US" dirty="0"/>
              <a:t>selection (choking) mechanism is applied differently to peers that </a:t>
            </a:r>
            <a:r>
              <a:rPr lang="en-US" dirty="0" smtClean="0"/>
              <a:t>are </a:t>
            </a:r>
            <a:r>
              <a:rPr lang="en-US" dirty="0" err="1" smtClean="0"/>
              <a:t>leechers</a:t>
            </a:r>
            <a:r>
              <a:rPr lang="en-US" dirty="0" smtClean="0"/>
              <a:t> </a:t>
            </a:r>
            <a:r>
              <a:rPr lang="en-US" dirty="0"/>
              <a:t>and those that are seeds.</a:t>
            </a:r>
          </a:p>
        </p:txBody>
      </p:sp>
    </p:spTree>
    <p:extLst>
      <p:ext uri="{BB962C8B-B14F-4D97-AF65-F5344CB8AC3E}">
        <p14:creationId xmlns:p14="http://schemas.microsoft.com/office/powerpoint/2010/main" val="34068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Leecher’s</a:t>
            </a:r>
            <a:r>
              <a:rPr lang="en-US" dirty="0" smtClean="0"/>
              <a:t> peer selection - TFT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TFT peer selection mechanism, a </a:t>
            </a:r>
            <a:r>
              <a:rPr lang="en-US" dirty="0" err="1"/>
              <a:t>leecher</a:t>
            </a:r>
            <a:r>
              <a:rPr lang="en-US" dirty="0"/>
              <a:t> decides to </a:t>
            </a:r>
            <a:r>
              <a:rPr lang="en-US" dirty="0" err="1"/>
              <a:t>unchoke</a:t>
            </a:r>
            <a:r>
              <a:rPr lang="en-US" dirty="0"/>
              <a:t> peers from which </a:t>
            </a:r>
            <a:r>
              <a:rPr lang="en-US" dirty="0" smtClean="0"/>
              <a:t>it currently </a:t>
            </a:r>
            <a:r>
              <a:rPr lang="en-US" dirty="0"/>
              <a:t>downloads data.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chooses the peers who have the highest upload rate.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idea of </a:t>
            </a:r>
            <a:r>
              <a:rPr lang="en-US" dirty="0" smtClean="0"/>
              <a:t>TFT is </a:t>
            </a:r>
            <a:r>
              <a:rPr lang="en-US" dirty="0"/>
              <a:t>to have several connections that actively transfer data in both directions at any time.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order </a:t>
            </a:r>
            <a:r>
              <a:rPr lang="en-US" dirty="0" smtClean="0"/>
              <a:t>to avoid </a:t>
            </a:r>
            <a:r>
              <a:rPr lang="en-US" dirty="0"/>
              <a:t>wasting of resources due to rapidly choking and </a:t>
            </a:r>
            <a:r>
              <a:rPr lang="en-US" dirty="0" err="1"/>
              <a:t>unchoking</a:t>
            </a:r>
            <a:r>
              <a:rPr lang="en-US" dirty="0"/>
              <a:t> peers, the designer of </a:t>
            </a:r>
            <a:r>
              <a:rPr lang="en-US" dirty="0" smtClean="0"/>
              <a:t>the protocol </a:t>
            </a:r>
            <a:r>
              <a:rPr lang="en-US" dirty="0"/>
              <a:t>sets the </a:t>
            </a:r>
            <a:r>
              <a:rPr lang="en-US" dirty="0" err="1"/>
              <a:t>rechoke</a:t>
            </a:r>
            <a:r>
              <a:rPr lang="en-US" dirty="0"/>
              <a:t> period to 10 </a:t>
            </a:r>
            <a:r>
              <a:rPr lang="en-US" dirty="0" smtClean="0"/>
              <a:t>seconds.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6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BitTorrent</a:t>
            </a:r>
            <a:r>
              <a:rPr lang="en-US" dirty="0"/>
              <a:t> is a centralized unstructured system, which consists of two interacting units:</a:t>
            </a:r>
          </a:p>
          <a:p>
            <a:r>
              <a:rPr lang="en-US" dirty="0" smtClean="0"/>
              <a:t>A </a:t>
            </a:r>
            <a:r>
              <a:rPr lang="en-US" dirty="0"/>
              <a:t>“control” level describes control methods such as the required file </a:t>
            </a:r>
            <a:r>
              <a:rPr lang="en-US" dirty="0" smtClean="0"/>
              <a:t>sharing preparation</a:t>
            </a:r>
            <a:r>
              <a:rPr lang="en-US" dirty="0"/>
              <a:t>, which takes place prior to sharing the actual content, and </a:t>
            </a:r>
            <a:r>
              <a:rPr lang="en-US" dirty="0" smtClean="0"/>
              <a:t>the coordination </a:t>
            </a:r>
            <a:r>
              <a:rPr lang="en-US" dirty="0"/>
              <a:t>among end hosts, which is performed by a central entity during </a:t>
            </a:r>
            <a:r>
              <a:rPr lang="en-US" dirty="0" smtClean="0"/>
              <a:t>the downloading </a:t>
            </a:r>
            <a:r>
              <a:rPr lang="en-US" dirty="0"/>
              <a:t>process.</a:t>
            </a:r>
          </a:p>
          <a:p>
            <a:r>
              <a:rPr lang="en-US" dirty="0" smtClean="0"/>
              <a:t>A </a:t>
            </a:r>
            <a:r>
              <a:rPr lang="en-US" dirty="0"/>
              <a:t>“reciprocation” level describes the actual data exchange among the end hosts.</a:t>
            </a:r>
          </a:p>
        </p:txBody>
      </p:sp>
    </p:spTree>
    <p:extLst>
      <p:ext uri="{BB962C8B-B14F-4D97-AF65-F5344CB8AC3E}">
        <p14:creationId xmlns:p14="http://schemas.microsoft.com/office/powerpoint/2010/main" val="27560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</a:t>
            </a:r>
            <a:r>
              <a:rPr lang="en-US" dirty="0" err="1" smtClean="0"/>
              <a:t>Unchoking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BitTorrent</a:t>
            </a:r>
            <a:r>
              <a:rPr lang="en-US" dirty="0"/>
              <a:t> applies the optimistic </a:t>
            </a:r>
            <a:r>
              <a:rPr lang="en-US" dirty="0" err="1" smtClean="0"/>
              <a:t>unchoking</a:t>
            </a:r>
            <a:r>
              <a:rPr lang="en-US" dirty="0" smtClean="0"/>
              <a:t> </a:t>
            </a:r>
            <a:r>
              <a:rPr lang="en-US" dirty="0"/>
              <a:t>mechanism in parallel with the TFT mechanism.</a:t>
            </a:r>
          </a:p>
          <a:p>
            <a:r>
              <a:rPr lang="en-US" dirty="0"/>
              <a:t>The goals of the optimistic </a:t>
            </a:r>
            <a:r>
              <a:rPr lang="en-US" dirty="0" err="1"/>
              <a:t>unchoke</a:t>
            </a:r>
            <a:r>
              <a:rPr lang="en-US" dirty="0"/>
              <a:t> mechanism are: 1) to enable a continuous discovery of </a:t>
            </a:r>
            <a:r>
              <a:rPr lang="en-US" dirty="0" smtClean="0"/>
              <a:t>better peers </a:t>
            </a:r>
            <a:r>
              <a:rPr lang="en-US" dirty="0"/>
              <a:t>to reciprocate with, 2) to </a:t>
            </a:r>
            <a:r>
              <a:rPr lang="en-US" dirty="0" smtClean="0"/>
              <a:t>“integrate” </a:t>
            </a:r>
            <a:r>
              <a:rPr lang="en-US" dirty="0"/>
              <a:t>new </a:t>
            </a:r>
            <a:r>
              <a:rPr lang="en-US" dirty="0" err="1"/>
              <a:t>leechers</a:t>
            </a:r>
            <a:r>
              <a:rPr lang="en-US" dirty="0"/>
              <a:t> that do not have any content pieces </a:t>
            </a:r>
            <a:r>
              <a:rPr lang="en-US" dirty="0" smtClean="0"/>
              <a:t>to download </a:t>
            </a:r>
            <a:r>
              <a:rPr lang="en-US" dirty="0"/>
              <a:t>some data and start reciprocate pieces with others.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optimistic </a:t>
            </a:r>
            <a:r>
              <a:rPr lang="en-US" dirty="0" err="1"/>
              <a:t>unchoke</a:t>
            </a:r>
            <a:r>
              <a:rPr lang="en-US" dirty="0"/>
              <a:t> </a:t>
            </a:r>
            <a:r>
              <a:rPr lang="en-US" dirty="0" smtClean="0"/>
              <a:t>mechanism chooses </a:t>
            </a:r>
            <a:r>
              <a:rPr lang="en-US" dirty="0"/>
              <a:t>to </a:t>
            </a:r>
            <a:r>
              <a:rPr lang="en-US" dirty="0" err="1"/>
              <a:t>unchoke</a:t>
            </a:r>
            <a:r>
              <a:rPr lang="en-US" dirty="0"/>
              <a:t> a peer randomly regardless of its current upload rate. </a:t>
            </a:r>
            <a:endParaRPr lang="en-US" dirty="0" smtClean="0"/>
          </a:p>
          <a:p>
            <a:r>
              <a:rPr lang="en-US" dirty="0" smtClean="0"/>
              <a:t>Optimistic </a:t>
            </a:r>
            <a:r>
              <a:rPr lang="en-US" dirty="0" err="1"/>
              <a:t>unchoke</a:t>
            </a:r>
            <a:r>
              <a:rPr lang="en-US" dirty="0"/>
              <a:t> </a:t>
            </a:r>
            <a:r>
              <a:rPr lang="en-US" dirty="0" smtClean="0"/>
              <a:t>is rotated </a:t>
            </a:r>
            <a:r>
              <a:rPr lang="en-US" dirty="0"/>
              <a:t>every optimistic </a:t>
            </a:r>
            <a:r>
              <a:rPr lang="en-US" dirty="0" err="1"/>
              <a:t>unchoke</a:t>
            </a:r>
            <a:r>
              <a:rPr lang="en-US" dirty="0"/>
              <a:t> period, when an optimistically </a:t>
            </a:r>
            <a:r>
              <a:rPr lang="en-US" dirty="0" err="1"/>
              <a:t>unchoked</a:t>
            </a:r>
            <a:r>
              <a:rPr lang="en-US" dirty="0"/>
              <a:t> peer is </a:t>
            </a:r>
            <a:r>
              <a:rPr lang="en-US" dirty="0" err="1"/>
              <a:t>unchoked</a:t>
            </a:r>
            <a:r>
              <a:rPr lang="en-US" dirty="0"/>
              <a:t> </a:t>
            </a:r>
            <a:r>
              <a:rPr lang="en-US" dirty="0" smtClean="0"/>
              <a:t>for the </a:t>
            </a:r>
            <a:r>
              <a:rPr lang="en-US" dirty="0"/>
              <a:t>entire optimistic </a:t>
            </a:r>
            <a:r>
              <a:rPr lang="en-US" dirty="0" err="1"/>
              <a:t>unchoke</a:t>
            </a:r>
            <a:r>
              <a:rPr lang="en-US" dirty="0"/>
              <a:t> period.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designer of the protocol chose the optimistic </a:t>
            </a:r>
            <a:r>
              <a:rPr lang="en-US" dirty="0" err="1" smtClean="0"/>
              <a:t>unchoke</a:t>
            </a:r>
            <a:r>
              <a:rPr lang="en-US" dirty="0" smtClean="0"/>
              <a:t> duration </a:t>
            </a:r>
            <a:r>
              <a:rPr lang="en-US" dirty="0"/>
              <a:t>to be 30 seconds, because 30 seconds is enough time for the upload to get to </a:t>
            </a:r>
            <a:r>
              <a:rPr lang="en-US" dirty="0" smtClean="0"/>
              <a:t>full capacity</a:t>
            </a:r>
            <a:r>
              <a:rPr lang="en-US" dirty="0"/>
              <a:t>, for the download to reciprocate, and finally for the download to get to full capacity.</a:t>
            </a:r>
          </a:p>
          <a:p>
            <a:r>
              <a:rPr lang="en-US" dirty="0"/>
              <a:t>Optimistic </a:t>
            </a:r>
            <a:r>
              <a:rPr lang="en-US" dirty="0" err="1"/>
              <a:t>unchoke</a:t>
            </a:r>
            <a:r>
              <a:rPr lang="en-US" dirty="0"/>
              <a:t> is typically applied on a single </a:t>
            </a:r>
            <a:r>
              <a:rPr lang="en-US" dirty="0" err="1"/>
              <a:t>unchoke</a:t>
            </a:r>
            <a:r>
              <a:rPr lang="en-US" dirty="0"/>
              <a:t> slot while TFT is applied on </a:t>
            </a:r>
            <a:r>
              <a:rPr lang="en-US"/>
              <a:t>the </a:t>
            </a:r>
            <a:r>
              <a:rPr lang="en-US" smtClean="0"/>
              <a:t>rest of </a:t>
            </a:r>
            <a:r>
              <a:rPr lang="en-US" dirty="0"/>
              <a:t>the </a:t>
            </a:r>
            <a:r>
              <a:rPr lang="en-US" dirty="0" err="1"/>
              <a:t>unchoke</a:t>
            </a:r>
            <a:r>
              <a:rPr lang="en-US" dirty="0"/>
              <a:t> slots.</a:t>
            </a:r>
          </a:p>
        </p:txBody>
      </p:sp>
    </p:spTree>
    <p:extLst>
      <p:ext uri="{BB962C8B-B14F-4D97-AF65-F5344CB8AC3E}">
        <p14:creationId xmlns:p14="http://schemas.microsoft.com/office/powerpoint/2010/main" val="5216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Bittorent</a:t>
            </a:r>
            <a:r>
              <a:rPr lang="en-US" dirty="0" smtClean="0"/>
              <a:t> control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BitTorrent</a:t>
            </a:r>
            <a:r>
              <a:rPr lang="en-US" dirty="0"/>
              <a:t> content distribution system consists of the following components:</a:t>
            </a:r>
          </a:p>
          <a:p>
            <a:r>
              <a:rPr lang="en-US" dirty="0" smtClean="0"/>
              <a:t>Data </a:t>
            </a:r>
            <a:r>
              <a:rPr lang="en-US" dirty="0"/>
              <a:t>content</a:t>
            </a:r>
          </a:p>
          <a:p>
            <a:r>
              <a:rPr lang="en-US" dirty="0" smtClean="0"/>
              <a:t>An </a:t>
            </a:r>
            <a:r>
              <a:rPr lang="en-US" dirty="0"/>
              <a:t>original content provider</a:t>
            </a:r>
          </a:p>
          <a:p>
            <a:r>
              <a:rPr lang="en-US" dirty="0" smtClean="0"/>
              <a:t>The </a:t>
            </a:r>
            <a:r>
              <a:rPr lang="en-US" dirty="0" err="1"/>
              <a:t>metainfo</a:t>
            </a:r>
            <a:r>
              <a:rPr lang="en-US" dirty="0"/>
              <a:t> file</a:t>
            </a:r>
          </a:p>
          <a:p>
            <a:r>
              <a:rPr lang="en-US" dirty="0" smtClean="0"/>
              <a:t>The </a:t>
            </a:r>
            <a:r>
              <a:rPr lang="en-US" dirty="0"/>
              <a:t>tracker</a:t>
            </a:r>
          </a:p>
          <a:p>
            <a:r>
              <a:rPr lang="en-US" dirty="0" smtClean="0"/>
              <a:t>The </a:t>
            </a:r>
            <a:r>
              <a:rPr lang="en-US" dirty="0"/>
              <a:t>end hosts or peers or clients</a:t>
            </a:r>
          </a:p>
        </p:txBody>
      </p:sp>
    </p:spTree>
    <p:extLst>
      <p:ext uri="{BB962C8B-B14F-4D97-AF65-F5344CB8AC3E}">
        <p14:creationId xmlns:p14="http://schemas.microsoft.com/office/powerpoint/2010/main" val="140355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</a:t>
            </a:r>
            <a:r>
              <a:rPr lang="en-US" i="1" dirty="0"/>
              <a:t>torrent</a:t>
            </a:r>
            <a:r>
              <a:rPr lang="en-US" dirty="0"/>
              <a:t>, or </a:t>
            </a:r>
            <a:r>
              <a:rPr lang="en-US" i="1" dirty="0"/>
              <a:t>swarm</a:t>
            </a:r>
            <a:r>
              <a:rPr lang="en-US" dirty="0"/>
              <a:t>, is a collection of end hosts (or peers) participating in the download </a:t>
            </a:r>
            <a:r>
              <a:rPr lang="en-US" dirty="0" smtClean="0"/>
              <a:t>of </a:t>
            </a:r>
            <a:r>
              <a:rPr lang="en-US" b="1" i="1" dirty="0" smtClean="0"/>
              <a:t>content</a:t>
            </a:r>
            <a:r>
              <a:rPr lang="en-US" dirty="0"/>
              <a:t>, where content may refer to one (e.g. the Linux operating system) or multiple (e.g</a:t>
            </a:r>
            <a:r>
              <a:rPr lang="en-US" dirty="0" smtClean="0"/>
              <a:t>. several </a:t>
            </a:r>
            <a:r>
              <a:rPr lang="en-US" dirty="0"/>
              <a:t>video or audio) files</a:t>
            </a:r>
            <a:r>
              <a:rPr lang="en-US" dirty="0" smtClean="0"/>
              <a:t>.</a:t>
            </a:r>
          </a:p>
          <a:p>
            <a:r>
              <a:rPr lang="en-US" b="1" i="1" dirty="0"/>
              <a:t>The tracker </a:t>
            </a:r>
            <a:r>
              <a:rPr lang="en-US" dirty="0"/>
              <a:t>is a server that coordinates and assists the peers in </a:t>
            </a:r>
            <a:r>
              <a:rPr lang="en-US" dirty="0" smtClean="0"/>
              <a:t>the swarm</a:t>
            </a:r>
            <a:r>
              <a:rPr lang="en-US" dirty="0"/>
              <a:t>. It maintains the list of peers that are currently in the swarm, as well as statistics about </a:t>
            </a:r>
            <a:r>
              <a:rPr lang="en-US" dirty="0" smtClean="0"/>
              <a:t>the peers</a:t>
            </a:r>
            <a:r>
              <a:rPr lang="en-US" dirty="0"/>
              <a:t>. The tracker listens on a </a:t>
            </a:r>
            <a:r>
              <a:rPr lang="en-US" dirty="0" err="1"/>
              <a:t>BitTorrent</a:t>
            </a:r>
            <a:r>
              <a:rPr lang="en-US" dirty="0"/>
              <a:t> TCP port for coming client requests</a:t>
            </a:r>
            <a:r>
              <a:rPr lang="en-US" dirty="0" smtClean="0"/>
              <a:t>.</a:t>
            </a:r>
          </a:p>
          <a:p>
            <a:r>
              <a:rPr lang="en-US" dirty="0"/>
              <a:t>Prior to the content distribution, </a:t>
            </a:r>
            <a:r>
              <a:rPr lang="en-US" b="1" i="1" dirty="0"/>
              <a:t>a content provider </a:t>
            </a:r>
            <a:r>
              <a:rPr lang="en-US" dirty="0"/>
              <a:t>divides the content into multiple </a:t>
            </a:r>
            <a:r>
              <a:rPr lang="en-US" i="1" dirty="0"/>
              <a:t>pieces</a:t>
            </a:r>
            <a:r>
              <a:rPr lang="en-US" dirty="0" smtClean="0"/>
              <a:t>, where </a:t>
            </a:r>
            <a:r>
              <a:rPr lang="en-US" dirty="0"/>
              <a:t>each piece is typically 256KB. Each piece is further divided into multiple </a:t>
            </a:r>
            <a:r>
              <a:rPr lang="en-US" i="1" dirty="0" err="1"/>
              <a:t>subpieces</a:t>
            </a:r>
            <a:r>
              <a:rPr lang="en-US" i="1" dirty="0"/>
              <a:t> </a:t>
            </a:r>
            <a:r>
              <a:rPr lang="en-US" dirty="0"/>
              <a:t>with </a:t>
            </a:r>
            <a:r>
              <a:rPr lang="en-US" dirty="0" smtClean="0"/>
              <a:t>a typical </a:t>
            </a:r>
            <a:r>
              <a:rPr lang="en-US" dirty="0"/>
              <a:t>size of 16KB. The content provider then creates </a:t>
            </a:r>
            <a:r>
              <a:rPr lang="en-US" i="1" dirty="0"/>
              <a:t>a </a:t>
            </a:r>
            <a:r>
              <a:rPr lang="en-US" b="1" i="1" dirty="0" err="1"/>
              <a:t>metainfo</a:t>
            </a:r>
            <a:r>
              <a:rPr lang="en-US" b="1" i="1" dirty="0"/>
              <a:t> file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53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Metainfo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metainfo</a:t>
            </a:r>
            <a:r>
              <a:rPr lang="en-US" dirty="0"/>
              <a:t> </a:t>
            </a:r>
            <a:r>
              <a:rPr lang="en-US" dirty="0" smtClean="0"/>
              <a:t>file contains </a:t>
            </a:r>
            <a:r>
              <a:rPr lang="en-US" dirty="0"/>
              <a:t>information that is necessary for initiating and maintaining the download process. </a:t>
            </a:r>
            <a:r>
              <a:rPr lang="en-US" dirty="0" smtClean="0"/>
              <a:t>For example</a:t>
            </a:r>
            <a:r>
              <a:rPr lang="en-US" dirty="0"/>
              <a:t>, the </a:t>
            </a:r>
            <a:r>
              <a:rPr lang="en-US" dirty="0" err="1"/>
              <a:t>metainfo</a:t>
            </a:r>
            <a:r>
              <a:rPr lang="en-US" dirty="0"/>
              <a:t> file contains the URL of the tracker, the name of the data file (files), </a:t>
            </a:r>
            <a:r>
              <a:rPr lang="en-US" dirty="0" smtClean="0"/>
              <a:t>the length </a:t>
            </a:r>
            <a:r>
              <a:rPr lang="en-US" dirty="0"/>
              <a:t>of the data file (files), and the length of a piece. The </a:t>
            </a:r>
            <a:r>
              <a:rPr lang="en-US" dirty="0" err="1"/>
              <a:t>metainfo</a:t>
            </a:r>
            <a:r>
              <a:rPr lang="en-US" dirty="0"/>
              <a:t> file may also </a:t>
            </a:r>
            <a:r>
              <a:rPr lang="en-US" dirty="0" smtClean="0"/>
              <a:t>contain information </a:t>
            </a:r>
            <a:r>
              <a:rPr lang="en-US" dirty="0"/>
              <a:t>related to multiple data files, and optional information such as creation date, </a:t>
            </a:r>
            <a:r>
              <a:rPr lang="en-US" dirty="0" smtClean="0"/>
              <a:t>author’s comments</a:t>
            </a:r>
            <a:r>
              <a:rPr lang="en-US" dirty="0"/>
              <a:t>, name and version of the .torrent creator, etc. The </a:t>
            </a:r>
            <a:r>
              <a:rPr lang="en-US" dirty="0" err="1"/>
              <a:t>metainfo</a:t>
            </a:r>
            <a:r>
              <a:rPr lang="en-US" dirty="0"/>
              <a:t> file also contains a </a:t>
            </a:r>
            <a:r>
              <a:rPr lang="en-US" dirty="0" smtClean="0"/>
              <a:t>special string</a:t>
            </a:r>
            <a:r>
              <a:rPr lang="en-US" dirty="0"/>
              <a:t>, which is a concatenation of 20-byte encoded hash values. Each value is a SHA-1 hash of </a:t>
            </a:r>
            <a:r>
              <a:rPr lang="en-US" dirty="0" smtClean="0"/>
              <a:t>a piece </a:t>
            </a:r>
            <a:r>
              <a:rPr lang="en-US" dirty="0"/>
              <a:t>at the corresponding data content, which is used for data integrity.</a:t>
            </a:r>
          </a:p>
        </p:txBody>
      </p:sp>
    </p:spTree>
    <p:extLst>
      <p:ext uri="{BB962C8B-B14F-4D97-AF65-F5344CB8AC3E}">
        <p14:creationId xmlns:p14="http://schemas.microsoft.com/office/powerpoint/2010/main" val="10886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en-US" dirty="0" smtClean="0"/>
              <a:t> prior to actual operation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525" y="1690688"/>
            <a:ext cx="8993852" cy="472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i="1" dirty="0"/>
              <a:t>A peer </a:t>
            </a:r>
            <a:r>
              <a:rPr lang="en-US" dirty="0"/>
              <a:t>that is willing to join the swarm first retrieves the out-of-band </a:t>
            </a:r>
            <a:r>
              <a:rPr lang="en-US" dirty="0" err="1"/>
              <a:t>metainfo</a:t>
            </a:r>
            <a:r>
              <a:rPr lang="en-US" dirty="0"/>
              <a:t> file. </a:t>
            </a:r>
            <a:endParaRPr lang="en-US" dirty="0" smtClean="0"/>
          </a:p>
          <a:p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this peer </a:t>
            </a:r>
            <a:r>
              <a:rPr lang="en-US" dirty="0"/>
              <a:t>contacts the tracker by sending an “announce” HTTP GET request. The request in </a:t>
            </a:r>
            <a:r>
              <a:rPr lang="en-US" dirty="0" smtClean="0"/>
              <a:t>general may </a:t>
            </a:r>
            <a:r>
              <a:rPr lang="en-US" dirty="0"/>
              <a:t>include necessary information such as the total amount uploaded, the total </a:t>
            </a:r>
            <a:r>
              <a:rPr lang="en-US" dirty="0" smtClean="0"/>
              <a:t>amount downloaded</a:t>
            </a:r>
            <a:r>
              <a:rPr lang="en-US" dirty="0"/>
              <a:t>, the number of bytes the peer still has to download, an event description such </a:t>
            </a:r>
            <a:r>
              <a:rPr lang="en-US" dirty="0" smtClean="0"/>
              <a:t>as </a:t>
            </a:r>
            <a:r>
              <a:rPr lang="en-US" i="1" dirty="0" smtClean="0"/>
              <a:t>started </a:t>
            </a:r>
            <a:r>
              <a:rPr lang="en-US" i="1" dirty="0"/>
              <a:t>– </a:t>
            </a:r>
            <a:r>
              <a:rPr lang="en-US" dirty="0"/>
              <a:t>if it is the first request to the tracker, </a:t>
            </a:r>
            <a:r>
              <a:rPr lang="en-US" i="1" dirty="0"/>
              <a:t>completed — </a:t>
            </a:r>
            <a:r>
              <a:rPr lang="en-US" dirty="0"/>
              <a:t>if the peer shut down gracefully</a:t>
            </a:r>
            <a:r>
              <a:rPr lang="en-US" dirty="0" smtClean="0"/>
              <a:t>, </a:t>
            </a:r>
            <a:r>
              <a:rPr lang="en-US" i="1" dirty="0" smtClean="0"/>
              <a:t>stopped </a:t>
            </a:r>
            <a:r>
              <a:rPr lang="en-US" i="1" dirty="0"/>
              <a:t>– </a:t>
            </a:r>
            <a:r>
              <a:rPr lang="en-US" dirty="0"/>
              <a:t>if the download completed. This information helps the tracker keep overall </a:t>
            </a:r>
            <a:r>
              <a:rPr lang="en-US" dirty="0" smtClean="0"/>
              <a:t>statistics about </a:t>
            </a:r>
            <a:r>
              <a:rPr lang="en-US" dirty="0"/>
              <a:t>the torrent (e.g., number of seeds, number of </a:t>
            </a:r>
            <a:r>
              <a:rPr lang="en-US" dirty="0" err="1"/>
              <a:t>leechers</a:t>
            </a:r>
            <a:r>
              <a:rPr lang="en-US" dirty="0"/>
              <a:t>, life time of a seed, </a:t>
            </a:r>
            <a:r>
              <a:rPr lang="en-US" dirty="0" smtClean="0"/>
              <a:t>etc.) </a:t>
            </a:r>
          </a:p>
          <a:p>
            <a:r>
              <a:rPr lang="en-US" dirty="0" smtClean="0"/>
              <a:t>The tracker responds </a:t>
            </a:r>
            <a:r>
              <a:rPr lang="en-US" dirty="0"/>
              <a:t>back with a "text/plain" document, which includes a randomly selected set of peers </a:t>
            </a:r>
            <a:r>
              <a:rPr lang="en-US" dirty="0" smtClean="0"/>
              <a:t>that are </a:t>
            </a:r>
            <a:r>
              <a:rPr lang="en-US" dirty="0"/>
              <a:t>currently online. A typical size of a peer set is 50. The random peer set may include </a:t>
            </a:r>
            <a:r>
              <a:rPr lang="en-US" dirty="0" smtClean="0"/>
              <a:t>both </a:t>
            </a:r>
            <a:r>
              <a:rPr lang="en-US" i="1" dirty="0" smtClean="0"/>
              <a:t>seeds </a:t>
            </a:r>
            <a:r>
              <a:rPr lang="en-US" dirty="0"/>
              <a:t>and </a:t>
            </a:r>
            <a:r>
              <a:rPr lang="en-US" i="1" dirty="0" err="1"/>
              <a:t>leechers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Seeds </a:t>
            </a:r>
            <a:r>
              <a:rPr lang="en-US" dirty="0"/>
              <a:t>are the peers who already have the entire content and are sharing it </a:t>
            </a:r>
            <a:r>
              <a:rPr lang="en-US" dirty="0" smtClean="0"/>
              <a:t>with others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Leechers</a:t>
            </a:r>
            <a:r>
              <a:rPr lang="en-US" dirty="0" smtClean="0"/>
              <a:t> </a:t>
            </a:r>
            <a:r>
              <a:rPr lang="en-US" dirty="0"/>
              <a:t>are the peers who are still in the process of downloading (i.e. they do not </a:t>
            </a:r>
            <a:r>
              <a:rPr lang="en-US" dirty="0" smtClean="0"/>
              <a:t>possess the </a:t>
            </a:r>
            <a:r>
              <a:rPr lang="en-US" dirty="0"/>
              <a:t>entire file).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new peer can then initiate new connections with the peers in the swarm </a:t>
            </a:r>
            <a:r>
              <a:rPr lang="en-US" dirty="0" smtClean="0"/>
              <a:t>and start </a:t>
            </a:r>
            <a:r>
              <a:rPr lang="en-US" dirty="0"/>
              <a:t>to exchange data content pieces. The maximum number of connections that a peer can </a:t>
            </a:r>
            <a:r>
              <a:rPr lang="en-US" dirty="0" smtClean="0"/>
              <a:t>open is </a:t>
            </a:r>
            <a:r>
              <a:rPr lang="en-US" dirty="0"/>
              <a:t>limited in </a:t>
            </a:r>
            <a:r>
              <a:rPr lang="en-US" dirty="0" err="1"/>
              <a:t>BitTorrent</a:t>
            </a:r>
            <a:r>
              <a:rPr lang="en-US" dirty="0"/>
              <a:t> to 80 in order to avoid performance degradation due to </a:t>
            </a:r>
            <a:r>
              <a:rPr lang="en-US" dirty="0" smtClean="0"/>
              <a:t>competition among </a:t>
            </a:r>
            <a:r>
              <a:rPr lang="en-US" dirty="0"/>
              <a:t>concurrent TCP flows.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the new peer is also limited to establish a fixed </a:t>
            </a:r>
            <a:r>
              <a:rPr lang="en-US" dirty="0" smtClean="0"/>
              <a:t>number of </a:t>
            </a:r>
            <a:r>
              <a:rPr lang="en-US" dirty="0"/>
              <a:t>outgoing connections, typically 40, in order to ensure that some connection slots are </a:t>
            </a:r>
            <a:r>
              <a:rPr lang="en-US" dirty="0" smtClean="0"/>
              <a:t>kept available </a:t>
            </a:r>
            <a:r>
              <a:rPr lang="en-US" dirty="0"/>
              <a:t>for new peers that will join at a later time. </a:t>
            </a:r>
          </a:p>
        </p:txBody>
      </p:sp>
    </p:spTree>
    <p:extLst>
      <p:ext uri="{BB962C8B-B14F-4D97-AF65-F5344CB8AC3E}">
        <p14:creationId xmlns:p14="http://schemas.microsoft.com/office/powerpoint/2010/main" val="89225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operation 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peer that has already begun downloading may contact the tracker and ask for more peers </a:t>
            </a:r>
            <a:r>
              <a:rPr lang="en-US" dirty="0" smtClean="0"/>
              <a:t>if its </a:t>
            </a:r>
            <a:r>
              <a:rPr lang="en-US" dirty="0"/>
              <a:t>peer set falls below a given threshold, which is typically set to 20 peers. </a:t>
            </a:r>
            <a:endParaRPr lang="en-US" dirty="0" smtClean="0"/>
          </a:p>
          <a:p>
            <a:r>
              <a:rPr lang="en-US" dirty="0" smtClean="0"/>
              <a:t>Usually there </a:t>
            </a:r>
            <a:r>
              <a:rPr lang="en-US" dirty="0"/>
              <a:t>is a minimum interval between two consecutive peer requests to avoid overwhelming </a:t>
            </a:r>
            <a:r>
              <a:rPr lang="en-US" dirty="0" smtClean="0"/>
              <a:t>the tracker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Peers </a:t>
            </a:r>
            <a:r>
              <a:rPr lang="en-US" dirty="0"/>
              <a:t>contact the tracker periodically, typically once every 30 minutes, </a:t>
            </a:r>
            <a:r>
              <a:rPr lang="en-US" dirty="0" smtClean="0"/>
              <a:t>to indicate </a:t>
            </a:r>
            <a:r>
              <a:rPr lang="en-US" dirty="0"/>
              <a:t>that they are still present in the network.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peer does not contact the tracker for </a:t>
            </a:r>
            <a:r>
              <a:rPr lang="en-US" dirty="0" smtClean="0"/>
              <a:t>more than </a:t>
            </a:r>
            <a:r>
              <a:rPr lang="en-US" dirty="0"/>
              <a:t>45 minutes, the tracker assumes that the peer has left the system and will remove the </a:t>
            </a:r>
            <a:r>
              <a:rPr lang="en-US" dirty="0" smtClean="0"/>
              <a:t>peer from </a:t>
            </a:r>
            <a:r>
              <a:rPr lang="en-US" dirty="0"/>
              <a:t>the torrent list.</a:t>
            </a:r>
          </a:p>
        </p:txBody>
      </p:sp>
    </p:spTree>
    <p:extLst>
      <p:ext uri="{BB962C8B-B14F-4D97-AF65-F5344CB8AC3E}">
        <p14:creationId xmlns:p14="http://schemas.microsoft.com/office/powerpoint/2010/main" val="279852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Bittorent</a:t>
            </a:r>
            <a:r>
              <a:rPr lang="en-US" dirty="0" smtClean="0"/>
              <a:t> Reciprocation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connection between two peers starts with a handshake message followed by control and </a:t>
            </a:r>
            <a:r>
              <a:rPr lang="en-US" dirty="0" smtClean="0"/>
              <a:t>data message </a:t>
            </a:r>
            <a:r>
              <a:rPr lang="en-US" dirty="0"/>
              <a:t>exchanges.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control messages between peers in the swarm as well as data </a:t>
            </a:r>
            <a:r>
              <a:rPr lang="en-US" dirty="0" smtClean="0"/>
              <a:t>messages are </a:t>
            </a:r>
            <a:r>
              <a:rPr lang="en-US" dirty="0"/>
              <a:t>transferred over the TCP protocol.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range of TCP ports, which is used by </a:t>
            </a:r>
            <a:r>
              <a:rPr lang="en-US" dirty="0" err="1" smtClean="0"/>
              <a:t>BitTorrent</a:t>
            </a:r>
            <a:r>
              <a:rPr lang="en-US" dirty="0" smtClean="0"/>
              <a:t> clients </a:t>
            </a:r>
            <a:r>
              <a:rPr lang="en-US" dirty="0"/>
              <a:t>is 6881-6999. The connection between peers is symmetric and the control messages </a:t>
            </a:r>
            <a:r>
              <a:rPr lang="en-US" dirty="0" smtClean="0"/>
              <a:t>in both </a:t>
            </a:r>
            <a:r>
              <a:rPr lang="en-US" dirty="0"/>
              <a:t>directions have the same format. 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can flow in either direction.</a:t>
            </a:r>
          </a:p>
        </p:txBody>
      </p:sp>
    </p:spTree>
    <p:extLst>
      <p:ext uri="{BB962C8B-B14F-4D97-AF65-F5344CB8AC3E}">
        <p14:creationId xmlns:p14="http://schemas.microsoft.com/office/powerpoint/2010/main" val="271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2985</Words>
  <Application>Microsoft Office PowerPoint</Application>
  <PresentationFormat>Widescreen</PresentationFormat>
  <Paragraphs>121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Bittorrent</vt:lpstr>
      <vt:lpstr>Description</vt:lpstr>
      <vt:lpstr>Bittorent control level</vt:lpstr>
      <vt:lpstr>Roles</vt:lpstr>
      <vt:lpstr>Metainfo file</vt:lpstr>
      <vt:lpstr>Bittorrent prior to actual operation</vt:lpstr>
      <vt:lpstr>Peer operation</vt:lpstr>
      <vt:lpstr>Peer operation (cont.)</vt:lpstr>
      <vt:lpstr>Bittorent Reciprocation Level</vt:lpstr>
      <vt:lpstr>Bittorrent messages</vt:lpstr>
      <vt:lpstr>Peer swarm state</vt:lpstr>
      <vt:lpstr>Flow of messages (among swarm members)</vt:lpstr>
      <vt:lpstr>Flow of messages (cont.)</vt:lpstr>
      <vt:lpstr>Piece selection mechanism</vt:lpstr>
      <vt:lpstr>Rarest Piece First</vt:lpstr>
      <vt:lpstr>Random Piece First</vt:lpstr>
      <vt:lpstr>End Game Piece Selection</vt:lpstr>
      <vt:lpstr>Peer Selection Mechanisms</vt:lpstr>
      <vt:lpstr>Leecher’s peer selection - TFT</vt:lpstr>
      <vt:lpstr>Optimistic Unchoking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Bittorrent</dc:title>
  <dc:creator>Stathes</dc:creator>
  <cp:lastModifiedBy>Stathes</cp:lastModifiedBy>
  <cp:revision>21</cp:revision>
  <dcterms:created xsi:type="dcterms:W3CDTF">2020-04-28T12:52:54Z</dcterms:created>
  <dcterms:modified xsi:type="dcterms:W3CDTF">2020-04-28T18:03:19Z</dcterms:modified>
</cp:coreProperties>
</file>