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90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tomcat.apache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tomcat.apache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Installing Tomcat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267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Tomcat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3: Configure Tomcat Server</a:t>
            </a:r>
          </a:p>
          <a:p>
            <a:pPr lvl="1"/>
            <a:r>
              <a:rPr lang="en-US" dirty="0"/>
              <a:t>The Tomcat configuration files are located in the "</a:t>
            </a:r>
            <a:r>
              <a:rPr lang="en-US" dirty="0" err="1"/>
              <a:t>conf</a:t>
            </a:r>
            <a:r>
              <a:rPr lang="en-US" dirty="0"/>
              <a:t>" </a:t>
            </a:r>
            <a:r>
              <a:rPr lang="en-US" dirty="0" smtClean="0"/>
              <a:t>sub-directory</a:t>
            </a:r>
          </a:p>
          <a:p>
            <a:pPr lvl="1"/>
            <a:r>
              <a:rPr lang="en-US" dirty="0"/>
              <a:t>There are </a:t>
            </a:r>
            <a:r>
              <a:rPr lang="en-US" dirty="0" smtClean="0"/>
              <a:t>configuration </a:t>
            </a:r>
            <a:r>
              <a:rPr lang="en-US" dirty="0"/>
              <a:t>XML files: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server.xml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web.xml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context.xml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62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Tomcat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3(a) "</a:t>
            </a:r>
            <a:r>
              <a:rPr lang="en-US" dirty="0" err="1"/>
              <a:t>conf</a:t>
            </a:r>
            <a:r>
              <a:rPr lang="en-US" dirty="0"/>
              <a:t>\server.xml" - Set the TCP Port Number</a:t>
            </a:r>
          </a:p>
          <a:p>
            <a:pPr lvl="1"/>
            <a:r>
              <a:rPr lang="en-US" dirty="0"/>
              <a:t>Use a programming text editor (e.g., </a:t>
            </a:r>
            <a:r>
              <a:rPr lang="en-US" dirty="0" err="1"/>
              <a:t>NotePad</a:t>
            </a:r>
            <a:r>
              <a:rPr lang="en-US" dirty="0"/>
              <a:t>++, </a:t>
            </a:r>
            <a:r>
              <a:rPr lang="en-US" dirty="0" err="1" smtClean="0"/>
              <a:t>TextPad</a:t>
            </a:r>
            <a:r>
              <a:rPr lang="en-US" dirty="0" smtClean="0"/>
              <a:t>) </a:t>
            </a:r>
            <a:r>
              <a:rPr lang="en-US" dirty="0"/>
              <a:t>to open the configuration file "</a:t>
            </a:r>
            <a:r>
              <a:rPr lang="en-US" dirty="0" smtClean="0"/>
              <a:t>server.xml“</a:t>
            </a:r>
          </a:p>
          <a:p>
            <a:pPr lvl="1"/>
            <a:r>
              <a:rPr lang="en-US" dirty="0"/>
              <a:t>The default TCP port number configured in Tomcat is </a:t>
            </a:r>
            <a:r>
              <a:rPr lang="en-US" dirty="0" smtClean="0"/>
              <a:t>8080</a:t>
            </a:r>
          </a:p>
          <a:p>
            <a:pPr lvl="1"/>
            <a:r>
              <a:rPr lang="en-US" dirty="0" smtClean="0"/>
              <a:t>We can change it to anything we want (between 1024, 65535)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203" y="3581400"/>
            <a:ext cx="4876800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1962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Tomcat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3(b) "</a:t>
            </a:r>
            <a:r>
              <a:rPr lang="en-US" dirty="0" err="1"/>
              <a:t>conf</a:t>
            </a:r>
            <a:r>
              <a:rPr lang="en-US" dirty="0"/>
              <a:t>\web.xml" - Enabling Directory Listing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a programming text editor to open the configuration file "</a:t>
            </a:r>
            <a:r>
              <a:rPr lang="en-US" dirty="0" smtClean="0"/>
              <a:t>web.xml“</a:t>
            </a:r>
          </a:p>
          <a:p>
            <a:pPr lvl="1"/>
            <a:r>
              <a:rPr lang="en-US" dirty="0"/>
              <a:t>We shall enable directory listing by changing "listings" from "false" to "true" for the "default" </a:t>
            </a:r>
            <a:r>
              <a:rPr lang="en-US" dirty="0" smtClean="0"/>
              <a:t>servlet</a:t>
            </a:r>
          </a:p>
          <a:p>
            <a:pPr lvl="1"/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429000"/>
            <a:ext cx="5650549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1962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Tomcat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3(c) "</a:t>
            </a:r>
            <a:r>
              <a:rPr lang="en-US" dirty="0" err="1"/>
              <a:t>conf</a:t>
            </a:r>
            <a:r>
              <a:rPr lang="en-US" dirty="0"/>
              <a:t>\context.xml" - Enabling Automatic Reload</a:t>
            </a:r>
          </a:p>
          <a:p>
            <a:pPr lvl="1"/>
            <a:r>
              <a:rPr lang="en-US" dirty="0"/>
              <a:t>We shall add the attribute reloadable="true" to the &lt;Context&gt; element to enable automatic reload after code changes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819400"/>
            <a:ext cx="28575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19626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Tomcat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STEP 4: Start Tomcat Server</a:t>
            </a:r>
          </a:p>
          <a:p>
            <a:pPr lvl="1"/>
            <a:r>
              <a:rPr lang="en-US" dirty="0"/>
              <a:t>Step 4(a) Start </a:t>
            </a:r>
            <a:r>
              <a:rPr lang="en-US" dirty="0" smtClean="0"/>
              <a:t>Server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2"/>
            <a:r>
              <a:rPr lang="en-US" dirty="0"/>
              <a:t>A </a:t>
            </a:r>
            <a:r>
              <a:rPr lang="en-US" i="1" dirty="0"/>
              <a:t>new</a:t>
            </a:r>
            <a:r>
              <a:rPr lang="en-US" dirty="0"/>
              <a:t> Tomcat console window </a:t>
            </a:r>
            <a:r>
              <a:rPr lang="en-US" dirty="0" smtClean="0"/>
              <a:t>appears</a:t>
            </a:r>
          </a:p>
          <a:p>
            <a:pPr lvl="2"/>
            <a:r>
              <a:rPr lang="en-US" dirty="0"/>
              <a:t>Future error messages will be send to this console. </a:t>
            </a:r>
            <a:r>
              <a:rPr lang="en-US" dirty="0" err="1"/>
              <a:t>System.out.println</a:t>
            </a:r>
            <a:r>
              <a:rPr lang="en-US" dirty="0"/>
              <a:t>() issued by your Java servlets will also be sent to this </a:t>
            </a:r>
            <a:r>
              <a:rPr lang="en-US" dirty="0" smtClean="0"/>
              <a:t>console</a:t>
            </a:r>
          </a:p>
          <a:p>
            <a:pPr lvl="1"/>
            <a:r>
              <a:rPr lang="en-US" dirty="0"/>
              <a:t>Step 4(b) Start a Client to Access the Server</a:t>
            </a:r>
          </a:p>
          <a:p>
            <a:pPr lvl="2"/>
            <a:r>
              <a:rPr lang="en-US" dirty="0"/>
              <a:t>Start a browser (Firefox, Chrome) as an HTTP </a:t>
            </a:r>
            <a:r>
              <a:rPr lang="en-US" dirty="0" smtClean="0"/>
              <a:t>client</a:t>
            </a:r>
          </a:p>
          <a:p>
            <a:pPr lvl="2"/>
            <a:r>
              <a:rPr lang="en-US" dirty="0"/>
              <a:t>Issue URL "http://</a:t>
            </a:r>
            <a:r>
              <a:rPr lang="en-US" dirty="0" smtClean="0"/>
              <a:t>localhost:</a:t>
            </a:r>
            <a:r>
              <a:rPr lang="en-US" dirty="0" smtClean="0">
                <a:solidFill>
                  <a:srgbClr val="FF0000"/>
                </a:solidFill>
              </a:rPr>
              <a:t>8080</a:t>
            </a:r>
            <a:r>
              <a:rPr lang="en-US" dirty="0" smtClean="0"/>
              <a:t>" </a:t>
            </a:r>
            <a:r>
              <a:rPr lang="en-US" dirty="0"/>
              <a:t>to access the Tomcat server's welcome page</a:t>
            </a:r>
          </a:p>
          <a:p>
            <a:pPr lvl="2"/>
            <a:r>
              <a:rPr lang="en-US" dirty="0"/>
              <a:t>The hostname "</a:t>
            </a:r>
            <a:r>
              <a:rPr lang="en-US" dirty="0" err="1"/>
              <a:t>localhost</a:t>
            </a:r>
            <a:r>
              <a:rPr lang="en-US" dirty="0"/>
              <a:t>" (with IP address of 127.0.0.1) is meant for local loop-back testing inside the same machine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130" y="2050366"/>
            <a:ext cx="6698776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1962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Tomcat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4(c) Shutdown Server</a:t>
            </a:r>
          </a:p>
          <a:p>
            <a:pPr lvl="1"/>
            <a:r>
              <a:rPr lang="en-US" dirty="0"/>
              <a:t>Run "&lt;TOMCAT_HOME&gt;\bin\</a:t>
            </a:r>
            <a:r>
              <a:rPr lang="en-US" b="1" dirty="0"/>
              <a:t>shutdown.bat</a:t>
            </a:r>
            <a:r>
              <a:rPr lang="en-US" dirty="0"/>
              <a:t>" script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133600"/>
            <a:ext cx="713232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1962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Tomcat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239000" cy="4937760"/>
          </a:xfrm>
        </p:spPr>
        <p:txBody>
          <a:bodyPr/>
          <a:lstStyle/>
          <a:p>
            <a:r>
              <a:rPr lang="en-US" dirty="0"/>
              <a:t>STEP 5: Develop and Deploy a </a:t>
            </a:r>
            <a:r>
              <a:rPr lang="en-US" dirty="0" err="1"/>
              <a:t>WebApp</a:t>
            </a:r>
            <a:endParaRPr lang="en-US" dirty="0"/>
          </a:p>
          <a:p>
            <a:pPr lvl="1"/>
            <a:r>
              <a:rPr lang="en-US" dirty="0"/>
              <a:t>Step 5(a) Create the Directory Structure for your </a:t>
            </a:r>
            <a:r>
              <a:rPr lang="en-US" dirty="0" err="1" smtClean="0"/>
              <a:t>WebApp</a:t>
            </a:r>
            <a:endParaRPr lang="en-US" dirty="0" smtClean="0"/>
          </a:p>
          <a:p>
            <a:pPr lvl="2"/>
            <a:r>
              <a:rPr lang="en-US" dirty="0" err="1" smtClean="0"/>
              <a:t>Goto</a:t>
            </a:r>
            <a:r>
              <a:rPr lang="en-US" dirty="0" smtClean="0"/>
              <a:t> </a:t>
            </a:r>
            <a:r>
              <a:rPr lang="en-US" dirty="0"/>
              <a:t>Tomcat's "</a:t>
            </a:r>
            <a:r>
              <a:rPr lang="en-US" dirty="0" err="1"/>
              <a:t>webapps</a:t>
            </a:r>
            <a:r>
              <a:rPr lang="en-US" dirty="0"/>
              <a:t>" sub-directory and create the following directory structure for your </a:t>
            </a:r>
            <a:r>
              <a:rPr lang="en-US" dirty="0" err="1"/>
              <a:t>webapp</a:t>
            </a:r>
            <a:r>
              <a:rPr lang="en-US" dirty="0"/>
              <a:t> "</a:t>
            </a:r>
            <a:r>
              <a:rPr lang="en-US" dirty="0" smtClean="0"/>
              <a:t>hello“</a:t>
            </a:r>
          </a:p>
          <a:p>
            <a:pPr lvl="2"/>
            <a:r>
              <a:rPr lang="en-US" dirty="0"/>
              <a:t>Under Tomcat's "</a:t>
            </a:r>
            <a:r>
              <a:rPr lang="en-US" dirty="0" err="1"/>
              <a:t>webapps</a:t>
            </a:r>
            <a:r>
              <a:rPr lang="en-US" dirty="0"/>
              <a:t>", create your </a:t>
            </a:r>
            <a:r>
              <a:rPr lang="en-US" dirty="0" err="1"/>
              <a:t>webapp's</a:t>
            </a:r>
            <a:r>
              <a:rPr lang="en-US" dirty="0"/>
              <a:t> </a:t>
            </a:r>
            <a:r>
              <a:rPr lang="en-US" i="1" dirty="0"/>
              <a:t>root</a:t>
            </a:r>
            <a:r>
              <a:rPr lang="en-US" dirty="0"/>
              <a:t> directory "</a:t>
            </a:r>
            <a:r>
              <a:rPr lang="en-US" dirty="0" smtClean="0"/>
              <a:t>hello“</a:t>
            </a:r>
          </a:p>
          <a:p>
            <a:pPr lvl="2"/>
            <a:r>
              <a:rPr lang="en-US" dirty="0"/>
              <a:t>Under "hello", create a sub-directory "</a:t>
            </a:r>
            <a:r>
              <a:rPr lang="en-US" dirty="0" smtClean="0"/>
              <a:t>WEB-INF“</a:t>
            </a:r>
          </a:p>
          <a:p>
            <a:pPr lvl="2"/>
            <a:r>
              <a:rPr lang="en-US" dirty="0"/>
              <a:t>Under "WEB-INF", create a sub-sub-directory "</a:t>
            </a:r>
            <a:r>
              <a:rPr lang="en-US" dirty="0" smtClean="0"/>
              <a:t>classes“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pic>
        <p:nvPicPr>
          <p:cNvPr id="8194" name="Picture 2" descr="TomcatWebappHell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079" y="2514600"/>
            <a:ext cx="160972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962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Tomcat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6934200" cy="4937760"/>
          </a:xfrm>
        </p:spPr>
        <p:txBody>
          <a:bodyPr/>
          <a:lstStyle/>
          <a:p>
            <a:pPr lvl="1"/>
            <a:r>
              <a:rPr lang="en-US" dirty="0"/>
              <a:t>You need to keep your web resources (e.g., HTMLs, CSSs, images, scripts, servlets, JSPs) in the proper directories:</a:t>
            </a:r>
          </a:p>
          <a:p>
            <a:pPr lvl="2"/>
            <a:r>
              <a:rPr lang="en-US" dirty="0"/>
              <a:t>"hello": The is called the </a:t>
            </a:r>
            <a:r>
              <a:rPr lang="en-US" i="1" dirty="0"/>
              <a:t>context root</a:t>
            </a:r>
            <a:r>
              <a:rPr lang="en-US" dirty="0"/>
              <a:t> (or </a:t>
            </a:r>
            <a:r>
              <a:rPr lang="en-US" i="1" dirty="0"/>
              <a:t>document base directory</a:t>
            </a:r>
            <a:r>
              <a:rPr lang="en-US" dirty="0"/>
              <a:t>) of your </a:t>
            </a:r>
            <a:r>
              <a:rPr lang="en-US" dirty="0" err="1"/>
              <a:t>webapp</a:t>
            </a:r>
            <a:r>
              <a:rPr lang="en-US" dirty="0"/>
              <a:t>. You should keep all your HTML files and resources visible to the web users (e.g., HTMLs, CSSs, images, scripts, JSPs) under this </a:t>
            </a:r>
            <a:r>
              <a:rPr lang="en-US" i="1" dirty="0"/>
              <a:t>context root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"hello/WEB-INF": This directory, although under the context root, is </a:t>
            </a:r>
            <a:r>
              <a:rPr lang="en-US" i="1" dirty="0"/>
              <a:t>not visible</a:t>
            </a:r>
            <a:r>
              <a:rPr lang="en-US" dirty="0"/>
              <a:t> to the web users. This is where you keep your application's web descriptor file "web.xml".</a:t>
            </a:r>
          </a:p>
          <a:p>
            <a:pPr lvl="2"/>
            <a:r>
              <a:rPr lang="en-US" dirty="0"/>
              <a:t>"hello/WEB-INF/classes": This is where you keep all the Java classes such as servlet class-files.</a:t>
            </a:r>
          </a:p>
          <a:p>
            <a:pPr lvl="1"/>
            <a:r>
              <a:rPr lang="en-US" dirty="0" smtClean="0"/>
              <a:t>Restart the Tomcat</a:t>
            </a:r>
            <a:endParaRPr lang="en-US" dirty="0"/>
          </a:p>
        </p:txBody>
      </p:sp>
      <p:pic>
        <p:nvPicPr>
          <p:cNvPr id="4" name="Picture 2" descr="TomcatWebappHell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275" y="2133600"/>
            <a:ext cx="160972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962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Tomcat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5(b) Write a Welcome Page</a:t>
            </a:r>
          </a:p>
          <a:p>
            <a:pPr lvl="1"/>
            <a:r>
              <a:rPr lang="en-US" dirty="0"/>
              <a:t>Create the following HTML page and save as "</a:t>
            </a:r>
            <a:r>
              <a:rPr lang="en-US" dirty="0" smtClean="0"/>
              <a:t>HelloHome.html“</a:t>
            </a:r>
          </a:p>
          <a:p>
            <a:pPr marL="868680" lvl="3" indent="0">
              <a:buNone/>
            </a:pPr>
            <a:r>
              <a:rPr lang="en-US" dirty="0"/>
              <a:t>&lt;html&gt; &lt;head</a:t>
            </a:r>
            <a:r>
              <a:rPr lang="en-US" dirty="0" smtClean="0"/>
              <a:t>&gt;</a:t>
            </a:r>
          </a:p>
          <a:p>
            <a:pPr marL="868680" lvl="3" indent="0">
              <a:buNone/>
            </a:pPr>
            <a:r>
              <a:rPr lang="en-US" dirty="0" smtClean="0"/>
              <a:t>&lt;</a:t>
            </a:r>
            <a:r>
              <a:rPr lang="en-US" dirty="0"/>
              <a:t>title&gt;My Home Page&lt;/title</a:t>
            </a:r>
            <a:r>
              <a:rPr lang="en-US" dirty="0" smtClean="0"/>
              <a:t>&gt;</a:t>
            </a:r>
          </a:p>
          <a:p>
            <a:pPr marL="868680" lvl="3" indent="0">
              <a:buNone/>
            </a:pPr>
            <a:r>
              <a:rPr lang="en-US" dirty="0" smtClean="0"/>
              <a:t>&lt;/</a:t>
            </a:r>
            <a:r>
              <a:rPr lang="en-US" dirty="0"/>
              <a:t>head&gt; </a:t>
            </a:r>
            <a:endParaRPr lang="en-US" dirty="0" smtClean="0"/>
          </a:p>
          <a:p>
            <a:pPr marL="868680" lvl="3" indent="0">
              <a:buNone/>
            </a:pPr>
            <a:r>
              <a:rPr lang="en-US" dirty="0" smtClean="0"/>
              <a:t>&lt;</a:t>
            </a:r>
            <a:r>
              <a:rPr lang="en-US" dirty="0"/>
              <a:t>body&gt; </a:t>
            </a:r>
            <a:endParaRPr lang="en-US" dirty="0" smtClean="0"/>
          </a:p>
          <a:p>
            <a:pPr marL="868680" lvl="3" indent="0">
              <a:buNone/>
            </a:pPr>
            <a:r>
              <a:rPr lang="en-US" dirty="0" smtClean="0"/>
              <a:t>&lt;</a:t>
            </a:r>
            <a:r>
              <a:rPr lang="en-US" dirty="0"/>
              <a:t>h1&gt;My Name is so and so. This is my HOME.&lt;/h1&gt; </a:t>
            </a:r>
            <a:endParaRPr lang="en-US" dirty="0" smtClean="0"/>
          </a:p>
          <a:p>
            <a:pPr marL="868680" lvl="3" indent="0">
              <a:buNone/>
            </a:pPr>
            <a:r>
              <a:rPr lang="en-US" dirty="0" smtClean="0"/>
              <a:t>&lt;/</a:t>
            </a:r>
            <a:r>
              <a:rPr lang="en-US" dirty="0"/>
              <a:t>body&gt; &lt;/html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Try to access it – Rename it to index.html</a:t>
            </a:r>
          </a:p>
          <a:p>
            <a:pPr lvl="1"/>
            <a:endParaRPr lang="en-US" dirty="0"/>
          </a:p>
        </p:txBody>
      </p:sp>
      <p:pic>
        <p:nvPicPr>
          <p:cNvPr id="9218" name="Picture 2" descr="TomcatWebappHelloHo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145" y="4876800"/>
            <a:ext cx="5238750" cy="160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962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Tomcat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6: Write a "Hello-world" Java Servlet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servlet</a:t>
            </a:r>
            <a:r>
              <a:rPr lang="en-US" dirty="0"/>
              <a:t> is Java program that runs inside a Java-capable HTTP Server, such as Apache </a:t>
            </a:r>
            <a:r>
              <a:rPr lang="en-US" dirty="0" smtClean="0"/>
              <a:t>Tomcat</a:t>
            </a:r>
          </a:p>
          <a:p>
            <a:pPr lvl="1"/>
            <a:r>
              <a:rPr lang="en-US" dirty="0"/>
              <a:t>A web user invokes a servlet by issuing an appropriate URL from a web </a:t>
            </a:r>
            <a:r>
              <a:rPr lang="en-US" dirty="0" smtClean="0"/>
              <a:t>browser</a:t>
            </a:r>
          </a:p>
          <a:p>
            <a:r>
              <a:rPr lang="en-US" dirty="0"/>
              <a:t>Step 6(a) Write a "Hello-world" Java Servlet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are going to write a Java servlet called </a:t>
            </a:r>
            <a:r>
              <a:rPr lang="en-US" dirty="0" err="1"/>
              <a:t>HelloServlet</a:t>
            </a:r>
            <a:r>
              <a:rPr lang="en-US" dirty="0"/>
              <a:t>, which says "Hello, world!"</a:t>
            </a:r>
          </a:p>
          <a:p>
            <a:endParaRPr lang="en-US" dirty="0"/>
          </a:p>
        </p:txBody>
      </p:sp>
      <p:pic>
        <p:nvPicPr>
          <p:cNvPr id="11266" name="Picture 2" descr="TomcatWebappHelloServle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426041"/>
            <a:ext cx="5410200" cy="2337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851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</a:t>
            </a:r>
            <a:r>
              <a:rPr lang="en-US" i="1" dirty="0"/>
              <a:t>web application</a:t>
            </a:r>
            <a:r>
              <a:rPr lang="en-US" dirty="0"/>
              <a:t> (or </a:t>
            </a:r>
            <a:r>
              <a:rPr lang="en-US" dirty="0" err="1"/>
              <a:t>webapp</a:t>
            </a:r>
            <a:r>
              <a:rPr lang="en-US" dirty="0"/>
              <a:t>), unlike standalone application, runs over the </a:t>
            </a:r>
            <a:r>
              <a:rPr lang="en-US" dirty="0" smtClean="0"/>
              <a:t>Internet</a:t>
            </a:r>
          </a:p>
          <a:p>
            <a:r>
              <a:rPr lang="en-US" dirty="0"/>
              <a:t>A </a:t>
            </a:r>
            <a:r>
              <a:rPr lang="en-US" dirty="0" err="1"/>
              <a:t>webapp</a:t>
            </a:r>
            <a:r>
              <a:rPr lang="en-US" dirty="0"/>
              <a:t> is typically a </a:t>
            </a:r>
            <a:r>
              <a:rPr lang="en-US" i="1" dirty="0"/>
              <a:t>3-tier</a:t>
            </a:r>
            <a:r>
              <a:rPr lang="en-US" dirty="0"/>
              <a:t> (or </a:t>
            </a:r>
            <a:r>
              <a:rPr lang="en-US" i="1" dirty="0"/>
              <a:t>multi-tier</a:t>
            </a:r>
            <a:r>
              <a:rPr lang="en-US" dirty="0"/>
              <a:t>) </a:t>
            </a:r>
            <a:r>
              <a:rPr lang="en-US" i="1" dirty="0"/>
              <a:t>client-server database application</a:t>
            </a:r>
            <a:r>
              <a:rPr lang="en-US" dirty="0"/>
              <a:t> run over the </a:t>
            </a:r>
            <a:r>
              <a:rPr lang="en-US" dirty="0" smtClean="0"/>
              <a:t>Internet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HTTP Server</a:t>
            </a:r>
            <a:r>
              <a:rPr lang="en-US" dirty="0"/>
              <a:t>: </a:t>
            </a:r>
            <a:r>
              <a:rPr lang="en-US" dirty="0" smtClean="0"/>
              <a:t>e.g</a:t>
            </a:r>
            <a:r>
              <a:rPr lang="en-US" dirty="0"/>
              <a:t>., Apache HTTP Server, Apache Tomcat Server, Microsoft Internet Information Server (IIS), </a:t>
            </a:r>
            <a:r>
              <a:rPr lang="en-US" dirty="0" err="1"/>
              <a:t>nginx</a:t>
            </a:r>
            <a:r>
              <a:rPr lang="en-US" dirty="0"/>
              <a:t>, Google Web Server (GWS), and others.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HTTP Client </a:t>
            </a:r>
            <a:r>
              <a:rPr lang="en-US" dirty="0"/>
              <a:t>(or Web Browser): </a:t>
            </a:r>
            <a:r>
              <a:rPr lang="en-US" dirty="0" smtClean="0"/>
              <a:t>e.g</a:t>
            </a:r>
            <a:r>
              <a:rPr lang="en-US" dirty="0"/>
              <a:t>., Internet Explorer (MSIE), </a:t>
            </a:r>
            <a:r>
              <a:rPr lang="en-US" dirty="0" err="1"/>
              <a:t>FireFox</a:t>
            </a:r>
            <a:r>
              <a:rPr lang="en-US" dirty="0"/>
              <a:t>, Chrome, Safari, and others.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Database</a:t>
            </a:r>
            <a:r>
              <a:rPr lang="en-US" dirty="0"/>
              <a:t>: </a:t>
            </a:r>
            <a:r>
              <a:rPr lang="en-US" dirty="0" smtClean="0"/>
              <a:t>e.g</a:t>
            </a:r>
            <a:r>
              <a:rPr lang="en-US" dirty="0"/>
              <a:t>., Open-source MySQL, Apache Derby, </a:t>
            </a:r>
            <a:r>
              <a:rPr lang="en-US" dirty="0" err="1"/>
              <a:t>mSQL</a:t>
            </a:r>
            <a:r>
              <a:rPr lang="en-US" dirty="0"/>
              <a:t>, SQLite, </a:t>
            </a:r>
            <a:r>
              <a:rPr lang="en-US" dirty="0" err="1"/>
              <a:t>PostgreSQL</a:t>
            </a:r>
            <a:r>
              <a:rPr lang="en-US" dirty="0"/>
              <a:t>, </a:t>
            </a:r>
            <a:r>
              <a:rPr lang="en-US" dirty="0" err="1"/>
              <a:t>OpenOffice's</a:t>
            </a:r>
            <a:r>
              <a:rPr lang="en-US" dirty="0"/>
              <a:t> Base; Commercial Oracle, IBM DB2, SAP </a:t>
            </a:r>
            <a:r>
              <a:rPr lang="en-US" dirty="0" err="1"/>
              <a:t>SyBase</a:t>
            </a:r>
            <a:r>
              <a:rPr lang="en-US" dirty="0"/>
              <a:t>, MS SQL Server, MS Access; and others.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Client-Side Programs</a:t>
            </a:r>
            <a:r>
              <a:rPr lang="en-US" dirty="0"/>
              <a:t>: could be written in HTML Form, JavaScript, VBScript, Flash, and others.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Server-Side Programs</a:t>
            </a:r>
            <a:r>
              <a:rPr lang="en-US" dirty="0"/>
              <a:t>: could be written in Java Servlet/JSP, ASP, PHP, Perl, Python, CGI, and others.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31190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Tomcat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Write </a:t>
            </a:r>
            <a:r>
              <a:rPr lang="en-US" dirty="0" smtClean="0"/>
              <a:t>a code </a:t>
            </a:r>
            <a:r>
              <a:rPr lang="en-US" dirty="0"/>
              <a:t>called "HelloServlet.java" and save it under your application "classes" </a:t>
            </a:r>
            <a:r>
              <a:rPr lang="en-US" dirty="0" smtClean="0"/>
              <a:t>directory</a:t>
            </a:r>
          </a:p>
          <a:p>
            <a:r>
              <a:rPr lang="en-US" dirty="0"/>
              <a:t>Step 6(b) Compiling the </a:t>
            </a:r>
            <a:r>
              <a:rPr lang="en-US" dirty="0" smtClean="0"/>
              <a:t>Servlet</a:t>
            </a:r>
          </a:p>
          <a:p>
            <a:pPr lvl="1"/>
            <a:r>
              <a:rPr lang="en-US" dirty="0"/>
              <a:t>We need the Servlet API to compile the </a:t>
            </a:r>
            <a:r>
              <a:rPr lang="en-US" dirty="0" smtClean="0"/>
              <a:t>servlet</a:t>
            </a:r>
          </a:p>
          <a:p>
            <a:pPr lvl="1"/>
            <a:r>
              <a:rPr lang="en-US" dirty="0"/>
              <a:t>We need to include this JAR file in the compilation via the -</a:t>
            </a:r>
            <a:r>
              <a:rPr lang="en-US" dirty="0" err="1"/>
              <a:t>cp</a:t>
            </a:r>
            <a:r>
              <a:rPr lang="en-US" dirty="0"/>
              <a:t> (</a:t>
            </a:r>
            <a:r>
              <a:rPr lang="en-US" dirty="0" err="1"/>
              <a:t>classpath</a:t>
            </a:r>
            <a:r>
              <a:rPr lang="en-US" dirty="0"/>
              <a:t>) </a:t>
            </a:r>
            <a:r>
              <a:rPr lang="en-US" dirty="0" smtClean="0"/>
              <a:t>option</a:t>
            </a:r>
          </a:p>
          <a:p>
            <a:pPr lvl="1"/>
            <a:r>
              <a:rPr lang="en-US" dirty="0"/>
              <a:t>The output of the compilation is "</a:t>
            </a:r>
            <a:r>
              <a:rPr lang="en-US" dirty="0" err="1"/>
              <a:t>HelloServlet.class</a:t>
            </a:r>
            <a:r>
              <a:rPr lang="en-US" dirty="0"/>
              <a:t>"</a:t>
            </a:r>
            <a:endParaRPr lang="en-US" dirty="0" smtClean="0"/>
          </a:p>
          <a:p>
            <a:pPr lvl="1"/>
            <a:endParaRPr lang="en-US" b="1" dirty="0"/>
          </a:p>
          <a:p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495800"/>
            <a:ext cx="68112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5851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Tomcat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6(c) Configure Servlet's Request URL in "</a:t>
            </a:r>
            <a:r>
              <a:rPr lang="en-US" dirty="0" err="1"/>
              <a:t>webapps</a:t>
            </a:r>
            <a:r>
              <a:rPr lang="en-US" dirty="0"/>
              <a:t>\hello\WEB-INF\web.xml"</a:t>
            </a:r>
          </a:p>
          <a:p>
            <a:pPr lvl="1"/>
            <a:r>
              <a:rPr lang="en-US" dirty="0"/>
              <a:t>A web user invokes a servlet, which is kept in the web server, by issuing </a:t>
            </a:r>
            <a:r>
              <a:rPr lang="en-US" i="1" dirty="0"/>
              <a:t>a request URL</a:t>
            </a:r>
            <a:r>
              <a:rPr lang="en-US" dirty="0"/>
              <a:t> from the </a:t>
            </a:r>
            <a:r>
              <a:rPr lang="en-US" dirty="0" smtClean="0"/>
              <a:t>browser</a:t>
            </a:r>
          </a:p>
          <a:p>
            <a:pPr lvl="1"/>
            <a:r>
              <a:rPr lang="en-US" dirty="0"/>
              <a:t>We need to configure this request URL for our </a:t>
            </a:r>
            <a:r>
              <a:rPr lang="en-US" dirty="0" err="1" smtClean="0"/>
              <a:t>HelloServlet</a:t>
            </a:r>
            <a:endParaRPr lang="en-US" dirty="0" smtClean="0"/>
          </a:p>
          <a:p>
            <a:pPr lvl="1"/>
            <a:r>
              <a:rPr lang="en-US" dirty="0"/>
              <a:t>Create the </a:t>
            </a:r>
            <a:r>
              <a:rPr lang="en-US" dirty="0" smtClean="0"/>
              <a:t>configuration </a:t>
            </a:r>
            <a:r>
              <a:rPr lang="en-US" dirty="0"/>
              <a:t>file called "</a:t>
            </a:r>
            <a:r>
              <a:rPr lang="en-US" b="1" dirty="0"/>
              <a:t>web.xml</a:t>
            </a:r>
            <a:r>
              <a:rPr lang="en-US" dirty="0"/>
              <a:t>", and save it under "</a:t>
            </a:r>
            <a:r>
              <a:rPr lang="en-US" b="1" dirty="0" err="1" smtClean="0"/>
              <a:t>webapps</a:t>
            </a:r>
            <a:r>
              <a:rPr lang="en-US" b="1" dirty="0" smtClean="0"/>
              <a:t>\hello\WEB-INF</a:t>
            </a:r>
            <a:r>
              <a:rPr lang="en-US" dirty="0" smtClean="0"/>
              <a:t>“</a:t>
            </a:r>
          </a:p>
          <a:p>
            <a:pPr lvl="1"/>
            <a:r>
              <a:rPr lang="en-US" dirty="0"/>
              <a:t>In the </a:t>
            </a:r>
            <a:r>
              <a:rPr lang="en-US" dirty="0" smtClean="0"/>
              <a:t>configuration</a:t>
            </a:r>
            <a:r>
              <a:rPr lang="en-US" dirty="0"/>
              <a:t>, a servlet having a class file "</a:t>
            </a:r>
            <a:r>
              <a:rPr lang="en-US" dirty="0" err="1"/>
              <a:t>HelloServlet.class</a:t>
            </a:r>
            <a:r>
              <a:rPr lang="en-US" dirty="0"/>
              <a:t>" is mapped to request URL "/</a:t>
            </a:r>
            <a:r>
              <a:rPr lang="en-US" dirty="0" err="1" smtClean="0"/>
              <a:t>sayhello</a:t>
            </a:r>
            <a:r>
              <a:rPr lang="en-US" dirty="0" smtClean="0"/>
              <a:t>“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complete request URL for this servlet is </a:t>
            </a:r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i="1" dirty="0" smtClean="0"/>
              <a:t>hostname</a:t>
            </a:r>
            <a:r>
              <a:rPr lang="en-US" dirty="0" smtClean="0"/>
              <a:t>:</a:t>
            </a:r>
            <a:r>
              <a:rPr lang="en-US" i="1" dirty="0" smtClean="0"/>
              <a:t>port</a:t>
            </a:r>
            <a:r>
              <a:rPr lang="en-US" b="1" dirty="0" smtClean="0"/>
              <a:t>/hello/sayhello</a:t>
            </a:r>
            <a:endParaRPr lang="en-US" dirty="0" smtClean="0"/>
          </a:p>
          <a:p>
            <a:pPr lvl="1"/>
            <a:r>
              <a:rPr lang="en-US" dirty="0"/>
              <a:t>RESTART your Tomcat server to refresh the "web.xml" file</a:t>
            </a:r>
          </a:p>
        </p:txBody>
      </p:sp>
    </p:spTree>
    <p:extLst>
      <p:ext uri="{BB962C8B-B14F-4D97-AF65-F5344CB8AC3E}">
        <p14:creationId xmlns:p14="http://schemas.microsoft.com/office/powerpoint/2010/main" val="1235851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Tomcat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6(d) Invoke the Servlet</a:t>
            </a:r>
          </a:p>
          <a:p>
            <a:pPr lvl="1"/>
            <a:r>
              <a:rPr lang="en-US" dirty="0"/>
              <a:t>http://</a:t>
            </a:r>
            <a:r>
              <a:rPr lang="en-US" dirty="0" smtClean="0"/>
              <a:t>localhost:9999/</a:t>
            </a:r>
            <a:r>
              <a:rPr lang="en-US" b="1" dirty="0" smtClean="0"/>
              <a:t>hello/sayhello</a:t>
            </a:r>
          </a:p>
          <a:p>
            <a:pPr lvl="1"/>
            <a:r>
              <a:rPr lang="en-US" dirty="0"/>
              <a:t>Refresh the browser, you shall see a new random number upon each refresh.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/>
              <a:t>doGet</a:t>
            </a:r>
            <a:r>
              <a:rPr lang="en-US" dirty="0"/>
              <a:t>() method of the servlet runs once per </a:t>
            </a:r>
            <a:r>
              <a:rPr lang="en-US" dirty="0" smtClean="0"/>
              <a:t>request</a:t>
            </a:r>
          </a:p>
          <a:p>
            <a:pPr lvl="1"/>
            <a:r>
              <a:rPr lang="en-US" dirty="0"/>
              <a:t>Right-click the page ⇒ "View Page Source"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web browser receives only the output of the servlet (generated via the </a:t>
            </a:r>
            <a:r>
              <a:rPr lang="en-US" dirty="0" err="1"/>
              <a:t>out.println</a:t>
            </a:r>
            <a:r>
              <a:rPr lang="en-US" dirty="0"/>
              <a:t>() statements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851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Tomcat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the installer</a:t>
            </a:r>
          </a:p>
          <a:p>
            <a:pPr lvl="1"/>
            <a:r>
              <a:rPr lang="en-US" dirty="0" smtClean="0"/>
              <a:t>Just click on the installer and provide the necessary info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701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Servlet with 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</a:p>
          <a:p>
            <a:pPr lvl="1"/>
            <a:r>
              <a:rPr lang="en-US" dirty="0"/>
              <a:t>File -&gt; New -&gt; Dynamic Web </a:t>
            </a:r>
            <a:r>
              <a:rPr lang="en-US" dirty="0" smtClean="0"/>
              <a:t>Project</a:t>
            </a:r>
          </a:p>
          <a:p>
            <a:pPr lvl="1"/>
            <a:r>
              <a:rPr lang="en-US" dirty="0"/>
              <a:t>Give a Name to your Project and click </a:t>
            </a:r>
            <a:r>
              <a:rPr lang="en-US" dirty="0" smtClean="0"/>
              <a:t>Next</a:t>
            </a:r>
          </a:p>
          <a:p>
            <a:pPr lvl="1"/>
            <a:r>
              <a:rPr lang="en-US" dirty="0"/>
              <a:t>Check Generate web.xml Deployment Descriptor and click </a:t>
            </a:r>
            <a:r>
              <a:rPr lang="en-US" dirty="0" smtClean="0"/>
              <a:t>Finish</a:t>
            </a:r>
          </a:p>
          <a:p>
            <a:pPr lvl="1"/>
            <a:r>
              <a:rPr lang="en-US" dirty="0"/>
              <a:t>Click on First project, go to Java Resources -&gt; </a:t>
            </a:r>
            <a:r>
              <a:rPr lang="en-US" dirty="0" err="1"/>
              <a:t>src</a:t>
            </a:r>
            <a:r>
              <a:rPr lang="en-US" dirty="0"/>
              <a:t>. Right click on </a:t>
            </a:r>
            <a:r>
              <a:rPr lang="en-US" dirty="0" err="1"/>
              <a:t>src</a:t>
            </a:r>
            <a:r>
              <a:rPr lang="en-US" dirty="0"/>
              <a:t> select New -&gt; </a:t>
            </a:r>
            <a:r>
              <a:rPr lang="en-US" dirty="0" smtClean="0"/>
              <a:t>Servlet</a:t>
            </a:r>
          </a:p>
          <a:p>
            <a:pPr lvl="1"/>
            <a:r>
              <a:rPr lang="en-US" dirty="0"/>
              <a:t>Give Servlet class name and click </a:t>
            </a:r>
            <a:r>
              <a:rPr lang="en-US" dirty="0" smtClean="0"/>
              <a:t>Next</a:t>
            </a:r>
          </a:p>
          <a:p>
            <a:pPr lvl="1"/>
            <a:r>
              <a:rPr lang="en-US" dirty="0"/>
              <a:t>Give your Servlet class a </a:t>
            </a:r>
            <a:r>
              <a:rPr lang="en-US" dirty="0" smtClean="0"/>
              <a:t>Name </a:t>
            </a:r>
            <a:r>
              <a:rPr lang="en-US" dirty="0"/>
              <a:t>of your </a:t>
            </a:r>
            <a:r>
              <a:rPr lang="en-US" dirty="0" smtClean="0"/>
              <a:t>choice</a:t>
            </a:r>
          </a:p>
          <a:p>
            <a:pPr lvl="1"/>
            <a:r>
              <a:rPr lang="en-US" dirty="0"/>
              <a:t>Leave everything else to default and click </a:t>
            </a:r>
            <a:r>
              <a:rPr lang="en-US" dirty="0" smtClean="0"/>
              <a:t>Finish</a:t>
            </a:r>
          </a:p>
          <a:p>
            <a:pPr lvl="1"/>
            <a:r>
              <a:rPr lang="en-US" dirty="0"/>
              <a:t>Now your Servlet is created, write some code inside </a:t>
            </a:r>
            <a:r>
              <a:rPr lang="en-US" dirty="0" smtClean="0"/>
              <a:t>it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8510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Servlet with Eclipse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ctd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Add servlet-api.jar JAR file to your project. Click on Libraries, right click on Web App Libraries select Build Path -&gt; Configure Build </a:t>
            </a:r>
            <a:r>
              <a:rPr lang="en-US" dirty="0" smtClean="0"/>
              <a:t>Path</a:t>
            </a:r>
          </a:p>
          <a:p>
            <a:pPr lvl="1"/>
            <a:r>
              <a:rPr lang="en-US" dirty="0"/>
              <a:t>Now all you have to do is Start the server and run the </a:t>
            </a:r>
            <a:r>
              <a:rPr lang="en-US" dirty="0" smtClean="0"/>
              <a:t>application</a:t>
            </a:r>
          </a:p>
          <a:p>
            <a:pPr marL="274320" lvl="1" indent="0">
              <a:buNone/>
            </a:pPr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Create the war file and upload it to the server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851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_ClientServerSyste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02" y="1447800"/>
            <a:ext cx="7853114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0966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Hypertext Transfer Protocol (HTTP)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HTTP is an </a:t>
            </a:r>
            <a:r>
              <a:rPr lang="en-US" i="1" dirty="0"/>
              <a:t>application layer</a:t>
            </a:r>
            <a:r>
              <a:rPr lang="en-US" dirty="0"/>
              <a:t> protocol runs over </a:t>
            </a:r>
            <a:r>
              <a:rPr lang="en-US" dirty="0" smtClean="0"/>
              <a:t>TCP/IP</a:t>
            </a:r>
          </a:p>
          <a:p>
            <a:r>
              <a:rPr lang="en-US" dirty="0"/>
              <a:t>HTTP is an </a:t>
            </a:r>
            <a:r>
              <a:rPr lang="en-US" i="1" dirty="0"/>
              <a:t>asynchronous request-response application-layer </a:t>
            </a:r>
            <a:r>
              <a:rPr lang="en-US" i="1" dirty="0" smtClean="0"/>
              <a:t>protocol</a:t>
            </a:r>
          </a:p>
          <a:p>
            <a:pPr lvl="1"/>
            <a:r>
              <a:rPr lang="en-US" dirty="0"/>
              <a:t>A client sends a request message to the </a:t>
            </a:r>
            <a:r>
              <a:rPr lang="en-US" dirty="0" smtClean="0"/>
              <a:t>server</a:t>
            </a:r>
          </a:p>
          <a:p>
            <a:pPr lvl="1"/>
            <a:r>
              <a:rPr lang="en-US" dirty="0"/>
              <a:t>The server then returns a response message to the </a:t>
            </a:r>
            <a:r>
              <a:rPr lang="en-US" dirty="0" smtClean="0"/>
              <a:t>client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62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Hypertext Transfer Protocol (HTTP)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_RequestResponseMess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7116788" cy="441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962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Apache Tomcat HTTP </a:t>
            </a:r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/>
              <a:t>Apache Tomcat</a:t>
            </a:r>
            <a:r>
              <a:rPr lang="en-US" dirty="0"/>
              <a:t> is a Java-capable HTTP server, which could execute special Java programs known as "Java Servlet" and "Java Server Pages (JSP</a:t>
            </a:r>
            <a:r>
              <a:rPr lang="en-US" dirty="0" smtClean="0"/>
              <a:t>)“</a:t>
            </a:r>
          </a:p>
          <a:p>
            <a:r>
              <a:rPr lang="en-US" dirty="0"/>
              <a:t>Tomcat is an </a:t>
            </a:r>
            <a:r>
              <a:rPr lang="en-US" i="1" dirty="0"/>
              <a:t>open-source</a:t>
            </a:r>
            <a:r>
              <a:rPr lang="en-US" dirty="0"/>
              <a:t> </a:t>
            </a:r>
            <a:r>
              <a:rPr lang="en-US" dirty="0" smtClean="0"/>
              <a:t>project</a:t>
            </a:r>
          </a:p>
          <a:p>
            <a:r>
              <a:rPr lang="en-US" dirty="0"/>
              <a:t>The mother site for Tomcat is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tomcat.apache.org</a:t>
            </a:r>
            <a:endParaRPr lang="en-US" dirty="0" smtClean="0"/>
          </a:p>
          <a:p>
            <a:r>
              <a:rPr lang="en-US" dirty="0"/>
              <a:t>The various Tomcat releases are:</a:t>
            </a:r>
          </a:p>
          <a:p>
            <a:pPr lvl="1"/>
            <a:r>
              <a:rPr lang="en-US" dirty="0"/>
              <a:t>Tomcat 3.x (1999): Reference Implementation (RI) for Servlet 2.2 and JSP 1.1.</a:t>
            </a:r>
          </a:p>
          <a:p>
            <a:pPr lvl="1"/>
            <a:r>
              <a:rPr lang="en-US" dirty="0"/>
              <a:t>Tomcat 4.x (2001): RI for Servlet 2.3 and JSP 1.2.</a:t>
            </a:r>
          </a:p>
          <a:p>
            <a:pPr lvl="1"/>
            <a:r>
              <a:rPr lang="en-US" dirty="0"/>
              <a:t>Tomcat 5.x (2002): RI for Servlet 2.4 and JSP 2.0.</a:t>
            </a:r>
          </a:p>
          <a:p>
            <a:pPr lvl="1"/>
            <a:r>
              <a:rPr lang="en-US" dirty="0"/>
              <a:t>Tomcat 6.x (2006): RI for Servlet 2.5 and JSP 2.1.</a:t>
            </a:r>
          </a:p>
          <a:p>
            <a:pPr lvl="1"/>
            <a:r>
              <a:rPr lang="en-US" dirty="0"/>
              <a:t>Tomcat 7.x (2010): RI for Servlet 3.0, JSP 2.2 and EL 2.2.</a:t>
            </a:r>
          </a:p>
          <a:p>
            <a:pPr lvl="1"/>
            <a:r>
              <a:rPr lang="en-US" dirty="0"/>
              <a:t>Tomcat 8.x (2013): RI for Servlet 3.1, JSP 2.3, EL 3.0 and </a:t>
            </a:r>
            <a:r>
              <a:rPr lang="en-US" dirty="0" err="1"/>
              <a:t>WebSocket</a:t>
            </a:r>
            <a:r>
              <a:rPr lang="en-US" dirty="0"/>
              <a:t> 1.0.</a:t>
            </a:r>
          </a:p>
          <a:p>
            <a:pPr lvl="1"/>
            <a:r>
              <a:rPr lang="en-US" dirty="0"/>
              <a:t>Tomcat 9.x (2018): RI for Servlet 4.0, JSP 2.3, EL 3.0, </a:t>
            </a:r>
            <a:r>
              <a:rPr lang="en-US" dirty="0" err="1"/>
              <a:t>WebSocket</a:t>
            </a:r>
            <a:r>
              <a:rPr lang="en-US" dirty="0"/>
              <a:t> 1.0, JASPIC 1.1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62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Tomcat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1: Download and Install Tomcat</a:t>
            </a:r>
          </a:p>
          <a:p>
            <a:pPr lvl="1"/>
            <a:r>
              <a:rPr lang="en-US" dirty="0" err="1"/>
              <a:t>Goto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http://tomcat.apache.org</a:t>
            </a:r>
            <a:r>
              <a:rPr lang="en-US" dirty="0"/>
              <a:t> ⇒ Under "Tomcat 9.0.{xx} Released" (where {</a:t>
            </a:r>
            <a:r>
              <a:rPr lang="en-US" i="1" dirty="0"/>
              <a:t>xx</a:t>
            </a:r>
            <a:r>
              <a:rPr lang="en-US" dirty="0"/>
              <a:t>} is the latest upgrade number) ⇒ Click "Download" ⇒ Under "9.0.{xx}" ⇒ Binary Distributions ⇒ Core ⇒ "</a:t>
            </a:r>
            <a:r>
              <a:rPr lang="en-US" b="1" dirty="0"/>
              <a:t>ZIP</a:t>
            </a:r>
            <a:r>
              <a:rPr lang="en-US" dirty="0"/>
              <a:t>" package (e.g., "apache-tomcat-9.0.{</a:t>
            </a:r>
            <a:r>
              <a:rPr lang="en-US" i="1" dirty="0"/>
              <a:t>xx</a:t>
            </a:r>
            <a:r>
              <a:rPr lang="en-US" dirty="0"/>
              <a:t>}.</a:t>
            </a:r>
            <a:r>
              <a:rPr lang="en-US" b="1" dirty="0"/>
              <a:t>zip</a:t>
            </a:r>
            <a:r>
              <a:rPr lang="en-US" dirty="0"/>
              <a:t>", about 9.8 MB</a:t>
            </a:r>
            <a:r>
              <a:rPr lang="en-US" dirty="0" smtClean="0"/>
              <a:t>).</a:t>
            </a:r>
          </a:p>
          <a:p>
            <a:pPr lvl="1"/>
            <a:r>
              <a:rPr lang="en-US" dirty="0"/>
              <a:t>UNZIP the downloaded file into your project directory "c:\myWebProject". Tomcat will be unzipped into directory "c:\myWebProject\apache-tomcat-9.0.{</a:t>
            </a:r>
            <a:r>
              <a:rPr lang="en-US" i="1" dirty="0"/>
              <a:t>xx</a:t>
            </a:r>
            <a:r>
              <a:rPr lang="en-US" dirty="0" smtClean="0"/>
              <a:t>}“</a:t>
            </a:r>
          </a:p>
          <a:p>
            <a:pPr marL="274320" lvl="1" indent="0">
              <a:buNone/>
            </a:pPr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Download and use the installer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62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Tomcat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bin</a:t>
            </a:r>
            <a:r>
              <a:rPr lang="en-US" dirty="0"/>
              <a:t>: contains the binaries; and startup script (startup.bat for Windows and startup.sh for </a:t>
            </a:r>
            <a:r>
              <a:rPr lang="en-US" dirty="0" err="1"/>
              <a:t>Unixes</a:t>
            </a:r>
            <a:r>
              <a:rPr lang="en-US" dirty="0"/>
              <a:t> and Mac OS), shutdown script (shutdown.bat for Windows and shutdown.sh for Unix and Mac OS), and other binaries and scripts.</a:t>
            </a:r>
          </a:p>
          <a:p>
            <a:r>
              <a:rPr lang="en-US" dirty="0" err="1">
                <a:solidFill>
                  <a:srgbClr val="FF0000"/>
                </a:solidFill>
              </a:rPr>
              <a:t>conf</a:t>
            </a:r>
            <a:r>
              <a:rPr lang="en-US" dirty="0">
                <a:solidFill>
                  <a:srgbClr val="FF0000"/>
                </a:solidFill>
              </a:rPr>
              <a:t>:</a:t>
            </a:r>
            <a:r>
              <a:rPr lang="en-US" dirty="0"/>
              <a:t> contains the system-wide configuration files, such as server.xml, web.xml, and context.xml.</a:t>
            </a:r>
          </a:p>
          <a:p>
            <a:r>
              <a:rPr lang="en-US" dirty="0" err="1">
                <a:solidFill>
                  <a:srgbClr val="FF0000"/>
                </a:solidFill>
              </a:rPr>
              <a:t>webapps</a:t>
            </a:r>
            <a:r>
              <a:rPr lang="en-US" dirty="0"/>
              <a:t>: contains the </a:t>
            </a:r>
            <a:r>
              <a:rPr lang="en-US" dirty="0" err="1"/>
              <a:t>webapps</a:t>
            </a:r>
            <a:r>
              <a:rPr lang="en-US" dirty="0"/>
              <a:t> to be deployed. You can also place the WAR (</a:t>
            </a:r>
            <a:r>
              <a:rPr lang="en-US" dirty="0" err="1"/>
              <a:t>Webapp</a:t>
            </a:r>
            <a:r>
              <a:rPr lang="en-US" dirty="0"/>
              <a:t> Archive) file for deployment here.</a:t>
            </a:r>
          </a:p>
          <a:p>
            <a:r>
              <a:rPr lang="en-US" dirty="0">
                <a:solidFill>
                  <a:srgbClr val="FF0000"/>
                </a:solidFill>
              </a:rPr>
              <a:t>lib</a:t>
            </a:r>
            <a:r>
              <a:rPr lang="en-US" dirty="0"/>
              <a:t>: contains the Tomcat's system-wide JAR files, accessible by all </a:t>
            </a:r>
            <a:r>
              <a:rPr lang="en-US" dirty="0" err="1"/>
              <a:t>webapps</a:t>
            </a:r>
            <a:r>
              <a:rPr lang="en-US" dirty="0"/>
              <a:t>. You could also place external JAR file (such as MySQL JDBC Driver) here.</a:t>
            </a:r>
          </a:p>
          <a:p>
            <a:r>
              <a:rPr lang="en-US" dirty="0">
                <a:solidFill>
                  <a:srgbClr val="FF0000"/>
                </a:solidFill>
              </a:rPr>
              <a:t>logs</a:t>
            </a:r>
            <a:r>
              <a:rPr lang="en-US" dirty="0"/>
              <a:t>: contains Tomcat's log files. You may need to check for error messages here.</a:t>
            </a:r>
          </a:p>
          <a:p>
            <a:r>
              <a:rPr lang="en-US" dirty="0">
                <a:solidFill>
                  <a:srgbClr val="FF0000"/>
                </a:solidFill>
              </a:rPr>
              <a:t>work</a:t>
            </a:r>
            <a:r>
              <a:rPr lang="en-US" dirty="0"/>
              <a:t>: Tomcat's working directory used by JSP, for JSP-to-Servlet conversion.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62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Tomcat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STEP 2: Create an Environment Variable </a:t>
            </a:r>
            <a:r>
              <a:rPr lang="en-US" dirty="0" smtClean="0"/>
              <a:t>JAVA_HOME</a:t>
            </a:r>
          </a:p>
          <a:p>
            <a:pPr lvl="1"/>
            <a:r>
              <a:rPr lang="en-US" dirty="0"/>
              <a:t>You need to create an </a:t>
            </a:r>
            <a:r>
              <a:rPr lang="en-US" i="1" dirty="0"/>
              <a:t>environment variable</a:t>
            </a:r>
            <a:r>
              <a:rPr lang="en-US" dirty="0"/>
              <a:t> (system variable available to all applications) called "JAVA_HOME", and set it to your JDK installed </a:t>
            </a:r>
            <a:r>
              <a:rPr lang="en-US" dirty="0" smtClean="0"/>
              <a:t>directory</a:t>
            </a:r>
          </a:p>
          <a:p>
            <a:pPr lvl="1"/>
            <a:r>
              <a:rPr lang="en-US" dirty="0" smtClean="0"/>
              <a:t>(for Mac you don’t need to do anything)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62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110</TotalTime>
  <Words>1692</Words>
  <Application>Microsoft Office PowerPoint</Application>
  <PresentationFormat>On-screen Show (4:3)</PresentationFormat>
  <Paragraphs>147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Origin</vt:lpstr>
      <vt:lpstr>Installing Tomcat</vt:lpstr>
      <vt:lpstr>Web Application</vt:lpstr>
      <vt:lpstr>Web Application</vt:lpstr>
      <vt:lpstr>Hypertext Transfer Protocol (HTTP)</vt:lpstr>
      <vt:lpstr>Hypertext Transfer Protocol (HTTP)</vt:lpstr>
      <vt:lpstr>Apache Tomcat HTTP Server</vt:lpstr>
      <vt:lpstr>Installing Tomcat</vt:lpstr>
      <vt:lpstr>Installing Tomcat</vt:lpstr>
      <vt:lpstr>Installing Tomcat</vt:lpstr>
      <vt:lpstr>Installing Tomcat</vt:lpstr>
      <vt:lpstr>Installing Tomcat</vt:lpstr>
      <vt:lpstr>Installing Tomcat</vt:lpstr>
      <vt:lpstr>Installing Tomcat</vt:lpstr>
      <vt:lpstr>Installing Tomcat</vt:lpstr>
      <vt:lpstr>Installing Tomcat</vt:lpstr>
      <vt:lpstr>Installing Tomcat</vt:lpstr>
      <vt:lpstr>Installing Tomcat</vt:lpstr>
      <vt:lpstr>Installing Tomcat</vt:lpstr>
      <vt:lpstr>Installing Tomcat</vt:lpstr>
      <vt:lpstr>Installing Tomcat</vt:lpstr>
      <vt:lpstr>Installing Tomcat</vt:lpstr>
      <vt:lpstr>Installing Tomcat</vt:lpstr>
      <vt:lpstr>Installing Tomcat</vt:lpstr>
      <vt:lpstr>Create Servlet with Eclipse</vt:lpstr>
      <vt:lpstr>Create Servlet with Eclipse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Installing Tomcat</dc:title>
  <dc:creator>kostas</dc:creator>
  <cp:lastModifiedBy>kostas</cp:lastModifiedBy>
  <cp:revision>52</cp:revision>
  <dcterms:created xsi:type="dcterms:W3CDTF">2006-08-16T00:00:00Z</dcterms:created>
  <dcterms:modified xsi:type="dcterms:W3CDTF">2018-03-26T15:37:52Z</dcterms:modified>
</cp:coreProperties>
</file>