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9BBB83-1D3F-4A1A-812A-0427CF77F38F}"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177946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BBB83-1D3F-4A1A-812A-0427CF77F38F}"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2061055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BBB83-1D3F-4A1A-812A-0427CF77F38F}"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190019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BBB83-1D3F-4A1A-812A-0427CF77F38F}"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386818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9BBB83-1D3F-4A1A-812A-0427CF77F38F}"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97879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9BBB83-1D3F-4A1A-812A-0427CF77F38F}" type="datetimeFigureOut">
              <a:rPr lang="en-US"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1942043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9BBB83-1D3F-4A1A-812A-0427CF77F38F}" type="datetimeFigureOut">
              <a:rPr lang="en-US" smtClean="0"/>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204823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9BBB83-1D3F-4A1A-812A-0427CF77F38F}" type="datetimeFigureOut">
              <a:rPr lang="en-US" smtClean="0"/>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2848795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9BBB83-1D3F-4A1A-812A-0427CF77F38F}" type="datetimeFigureOut">
              <a:rPr lang="en-US" smtClean="0"/>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3613439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9BBB83-1D3F-4A1A-812A-0427CF77F38F}" type="datetimeFigureOut">
              <a:rPr lang="en-US"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938643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9BBB83-1D3F-4A1A-812A-0427CF77F38F}" type="datetimeFigureOut">
              <a:rPr lang="en-US"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7EBAC-CEC9-4188-9EC6-5B58B23FB66D}" type="slidenum">
              <a:rPr lang="en-US" smtClean="0"/>
              <a:t>‹#›</a:t>
            </a:fld>
            <a:endParaRPr lang="en-US"/>
          </a:p>
        </p:txBody>
      </p:sp>
    </p:spTree>
    <p:extLst>
      <p:ext uri="{BB962C8B-B14F-4D97-AF65-F5344CB8AC3E}">
        <p14:creationId xmlns:p14="http://schemas.microsoft.com/office/powerpoint/2010/main" val="3596647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BBB83-1D3F-4A1A-812A-0427CF77F38F}" type="datetimeFigureOut">
              <a:rPr lang="en-US" smtClean="0"/>
              <a:t>3/31/2020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7EBAC-CEC9-4188-9EC6-5B58B23FB66D}" type="slidenum">
              <a:rPr lang="en-US" smtClean="0"/>
              <a:t>‹#›</a:t>
            </a:fld>
            <a:endParaRPr lang="en-US"/>
          </a:p>
        </p:txBody>
      </p:sp>
    </p:spTree>
    <p:extLst>
      <p:ext uri="{BB962C8B-B14F-4D97-AF65-F5344CB8AC3E}">
        <p14:creationId xmlns:p14="http://schemas.microsoft.com/office/powerpoint/2010/main" val="1833996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cdn.bitmovin.net/bbb/video-1500/init.mp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itmovin.com/apple-hls/" TargetMode="External"/><Relationship Id="rId2" Type="http://schemas.openxmlformats.org/officeDocument/2006/relationships/hyperlink" Target="https://bitmovin.com/adaptive-streaming-technology-comparison/" TargetMode="External"/><Relationship Id="rId1" Type="http://schemas.openxmlformats.org/officeDocument/2006/relationships/slideLayout" Target="../slideLayouts/slideLayout2.xml"/><Relationship Id="rId4" Type="http://schemas.openxmlformats.org/officeDocument/2006/relationships/hyperlink" Target="http://bitmovin.com/microsoft-smooth-streaming/"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bitmovin.com/state-web-2017-drm-whitepap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hbbtv.org/pages/about_hbbtv/HbbTV_specification_2_0.pdf" TargetMode="External"/><Relationship Id="rId3" Type="http://schemas.openxmlformats.org/officeDocument/2006/relationships/hyperlink" Target="https://w3c.github.io/encrypted-media/" TargetMode="External"/><Relationship Id="rId7" Type="http://schemas.openxmlformats.org/officeDocument/2006/relationships/hyperlink" Target="http://www.etsi.org/deliver/etsi_ts/102700_102799/102796/01.02.01_60/ts_102796v010201p.pdf" TargetMode="External"/><Relationship Id="rId2" Type="http://schemas.openxmlformats.org/officeDocument/2006/relationships/hyperlink" Target="http://w3c.github.io/media-source/" TargetMode="External"/><Relationship Id="rId1" Type="http://schemas.openxmlformats.org/officeDocument/2006/relationships/slideLayout" Target="../slideLayouts/slideLayout2.xml"/><Relationship Id="rId6" Type="http://schemas.openxmlformats.org/officeDocument/2006/relationships/hyperlink" Target="http://bitmovin.com/tutorials/drm-setup-widevine-playready-primetime-fairplay/#Multi_DRM_with_MPEG-CENC" TargetMode="External"/><Relationship Id="rId5" Type="http://schemas.openxmlformats.org/officeDocument/2006/relationships/hyperlink" Target="http://bitmovin.com/tutorials/using-multiple-drms-parallel/" TargetMode="External"/><Relationship Id="rId10" Type="http://schemas.openxmlformats.org/officeDocument/2006/relationships/hyperlink" Target="http://bitmovin.com/mpeg-dash-hevc-encoding/" TargetMode="External"/><Relationship Id="rId4" Type="http://schemas.openxmlformats.org/officeDocument/2006/relationships/hyperlink" Target="http://bitmovin.com/what-is-drm/" TargetMode="External"/><Relationship Id="rId9" Type="http://schemas.openxmlformats.org/officeDocument/2006/relationships/hyperlink" Target="http://dashif.org/w/2013/06/DASH-AVC-264-base-v1.03.pdf"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MPEG-DASH</a:t>
            </a:r>
            <a:endParaRPr lang="en-US" dirty="0"/>
          </a:p>
        </p:txBody>
      </p:sp>
    </p:spTree>
    <p:extLst>
      <p:ext uri="{BB962C8B-B14F-4D97-AF65-F5344CB8AC3E}">
        <p14:creationId xmlns:p14="http://schemas.microsoft.com/office/powerpoint/2010/main" val="1977597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 structure - </a:t>
            </a:r>
            <a:r>
              <a:rPr lang="en-US" dirty="0" err="1" smtClean="0"/>
              <a:t>AdaptationSet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Typically media components such as video, audio or subtitles/captions, etc. are arranged in </a:t>
            </a:r>
            <a:r>
              <a:rPr lang="en-US" b="1" dirty="0" err="1" smtClean="0"/>
              <a:t>AdaptationSets</a:t>
            </a:r>
            <a:r>
              <a:rPr lang="en-US" dirty="0" smtClean="0"/>
              <a:t>. Each Period could contain one or more </a:t>
            </a:r>
            <a:r>
              <a:rPr lang="en-US" dirty="0" err="1" smtClean="0"/>
              <a:t>AdaptationSets</a:t>
            </a:r>
            <a:r>
              <a:rPr lang="en-US" dirty="0" smtClean="0"/>
              <a:t> that enable the grouping of different multimedia components that logically belong together. For example, components with the same codec, language, resolution, audio channel format (e.g., 5.1, stereo) etc. could be within the same </a:t>
            </a:r>
            <a:r>
              <a:rPr lang="en-US" dirty="0" err="1" smtClean="0"/>
              <a:t>AdaptationSet</a:t>
            </a:r>
            <a:r>
              <a:rPr lang="en-US" dirty="0" smtClean="0"/>
              <a:t>. This mechanism allows the client to eliminate a range of multimedia components that do not fulfill its requirements. A Period could also contain a Subset which enables the restriction of combinations of </a:t>
            </a:r>
            <a:r>
              <a:rPr lang="en-US" dirty="0" err="1" smtClean="0"/>
              <a:t>AdaptationSets</a:t>
            </a:r>
            <a:r>
              <a:rPr lang="en-US" dirty="0" smtClean="0"/>
              <a:t> and expresses the intention of the creator of the MPD, e.g., allow high definition content only with 5.1 audio channel format.</a:t>
            </a:r>
            <a:endParaRPr lang="en-US" dirty="0"/>
          </a:p>
        </p:txBody>
      </p:sp>
    </p:spTree>
    <p:extLst>
      <p:ext uri="{BB962C8B-B14F-4D97-AF65-F5344CB8AC3E}">
        <p14:creationId xmlns:p14="http://schemas.microsoft.com/office/powerpoint/2010/main" val="1169889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04962" y="1389572"/>
            <a:ext cx="8982075" cy="4648200"/>
          </a:xfrm>
          <a:prstGeom prst="rect">
            <a:avLst/>
          </a:prstGeom>
        </p:spPr>
      </p:pic>
    </p:spTree>
    <p:extLst>
      <p:ext uri="{BB962C8B-B14F-4D97-AF65-F5344CB8AC3E}">
        <p14:creationId xmlns:p14="http://schemas.microsoft.com/office/powerpoint/2010/main" val="349677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 - Representations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 Adaptation Set consists of a set of </a:t>
            </a:r>
            <a:r>
              <a:rPr lang="en-US" b="1" dirty="0" smtClean="0"/>
              <a:t>Representations</a:t>
            </a:r>
            <a:r>
              <a:rPr lang="en-US" dirty="0" smtClean="0"/>
              <a:t> containing interchangeable versions of the respective content, e.g., different resolutions, bitrates etc. Although one single Representation would be enough to provide a playable stream, multiple Representations give the client the possibility to adapt the media stream to its current network conditions and bandwidth requirements and therefore guarantee smooth playback. Of course, there are also further characteristics beyond the bandwidth describing the different representations and enabling adaptation. Representations may differ in the used codec, the decoding complexity and therefore the necessary CPU resources or the rendering technology, etc.</a:t>
            </a:r>
            <a:endParaRPr lang="en-US" dirty="0"/>
          </a:p>
        </p:txBody>
      </p:sp>
    </p:spTree>
    <p:extLst>
      <p:ext uri="{BB962C8B-B14F-4D97-AF65-F5344CB8AC3E}">
        <p14:creationId xmlns:p14="http://schemas.microsoft.com/office/powerpoint/2010/main" val="3687171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 - Segments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Representations are chopped into </a:t>
            </a:r>
            <a:r>
              <a:rPr lang="en-US" b="1" dirty="0" smtClean="0"/>
              <a:t>Segments</a:t>
            </a:r>
            <a:r>
              <a:rPr lang="en-US" dirty="0" smtClean="0"/>
              <a:t> to enable the switching between individual Representations during playback. Those Segments are described by a URL and in certain cases by an additional byte range if those segments are stored in a bigger, continuous file. The Segments in a Representation usually have the same length in terms of time and are arranged according to the media presentation timeline, which represents the timeline for the synchronization, enabling the smooth switching of Representations during playback. Segments could also have an availability time signaled as wall-clock time from which they are accessible for live streaming scenarios. In contrast to other systems, MPEG-DASH does not restrict the segment length or give advice on the optimal length. This can be chosen depending on the given scenario, e.g., longer Segments allow more efficient compression as Group of Pictures (GOP) could be longer or less network overhead, as each Segment will be requested through HTTP and with each request a certain amount of HTTP overhead is introduced. In contrast, shorter Segments are used for live scenarios as well as for highly variable bandwidth conditions like mobile networks, as they enable faster and flexible switching between individual bitrates.</a:t>
            </a:r>
            <a:endParaRPr lang="en-US" dirty="0"/>
          </a:p>
        </p:txBody>
      </p:sp>
    </p:spTree>
    <p:extLst>
      <p:ext uri="{BB962C8B-B14F-4D97-AF65-F5344CB8AC3E}">
        <p14:creationId xmlns:p14="http://schemas.microsoft.com/office/powerpoint/2010/main" val="11118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 </a:t>
            </a:r>
            <a:r>
              <a:rPr lang="en-US" dirty="0" err="1" smtClean="0"/>
              <a:t>Subsegments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Segments may also be subdivided into smaller </a:t>
            </a:r>
            <a:r>
              <a:rPr lang="en-US" b="1" dirty="0" err="1" smtClean="0"/>
              <a:t>Subsegments</a:t>
            </a:r>
            <a:r>
              <a:rPr lang="en-US" dirty="0" smtClean="0"/>
              <a:t> which represent a set of smaller access units in the given Segment. In this case, there is a Segment index available in the Segment describing the presentation time range and byte position of the </a:t>
            </a:r>
            <a:r>
              <a:rPr lang="en-US" dirty="0" err="1" smtClean="0"/>
              <a:t>Subsegments</a:t>
            </a:r>
            <a:r>
              <a:rPr lang="en-US" dirty="0" smtClean="0"/>
              <a:t>, which may be downloaded by the client in advance to generate the appropriate </a:t>
            </a:r>
            <a:r>
              <a:rPr lang="en-US" dirty="0" err="1" smtClean="0"/>
              <a:t>Subsegment</a:t>
            </a:r>
            <a:r>
              <a:rPr lang="en-US" dirty="0" smtClean="0"/>
              <a:t> requests using HTTP 1.1 byte range requests.</a:t>
            </a:r>
          </a:p>
          <a:p>
            <a:r>
              <a:rPr lang="en-US" dirty="0" smtClean="0"/>
              <a:t>During the playback of the content, arbitrary switching between the Representations is not possible at any point in the stream and certain constraints have to be considered. So the Segments are, e.g., not allowed to overlap, dependencies between segments are also not allowed. To enable the switching between Representations, MPEG-DASH introduced Stream Access Points (SAP) on which this is possible. As an example, each Segment typically begins with an IDR-frame (in H.264/AVC) to be able to switch the Representation always after the transmission of one segment.</a:t>
            </a:r>
          </a:p>
          <a:p>
            <a:pPr marL="0" indent="0">
              <a:buNone/>
            </a:pPr>
            <a:endParaRPr lang="en-US" dirty="0"/>
          </a:p>
        </p:txBody>
      </p:sp>
    </p:spTree>
    <p:extLst>
      <p:ext uri="{BB962C8B-B14F-4D97-AF65-F5344CB8AC3E}">
        <p14:creationId xmlns:p14="http://schemas.microsoft.com/office/powerpoint/2010/main" val="1448395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Segment Referencing Schemes</a:t>
            </a:r>
            <a:br>
              <a:rPr lang="en-US" b="1" dirty="0" smtClean="0"/>
            </a:br>
            <a:endParaRPr lang="en-US" dirty="0"/>
          </a:p>
        </p:txBody>
      </p:sp>
      <p:sp>
        <p:nvSpPr>
          <p:cNvPr id="3" name="Content Placeholder 2"/>
          <p:cNvSpPr>
            <a:spLocks noGrp="1"/>
          </p:cNvSpPr>
          <p:nvPr>
            <p:ph idx="1"/>
          </p:nvPr>
        </p:nvSpPr>
        <p:spPr/>
        <p:txBody>
          <a:bodyPr>
            <a:normAutofit/>
          </a:bodyPr>
          <a:lstStyle/>
          <a:p>
            <a:r>
              <a:rPr lang="en-US" dirty="0" smtClean="0"/>
              <a:t>Segments are typically referenced through URLs, using HTTP or HTTPs restricted possibly by a byte range. The byte range can be signaled through the attribute </a:t>
            </a:r>
            <a:r>
              <a:rPr lang="en-US" i="1" dirty="0" smtClean="0"/>
              <a:t>range</a:t>
            </a:r>
            <a:r>
              <a:rPr lang="en-US" dirty="0" smtClean="0"/>
              <a:t>. Segments are part of a Representation, while elements like, </a:t>
            </a:r>
            <a:r>
              <a:rPr lang="en-US" dirty="0" err="1" smtClean="0"/>
              <a:t>BaseURL</a:t>
            </a:r>
            <a:r>
              <a:rPr lang="en-US" dirty="0" smtClean="0"/>
              <a:t>, </a:t>
            </a:r>
            <a:r>
              <a:rPr lang="en-US" dirty="0" err="1" smtClean="0"/>
              <a:t>SegmentList</a:t>
            </a:r>
            <a:r>
              <a:rPr lang="en-US" dirty="0" smtClean="0"/>
              <a:t>, </a:t>
            </a:r>
            <a:r>
              <a:rPr lang="en-US" dirty="0" err="1" smtClean="0"/>
              <a:t>SegmentTemplate</a:t>
            </a:r>
            <a:r>
              <a:rPr lang="en-US" dirty="0" smtClean="0"/>
              <a:t> and </a:t>
            </a:r>
            <a:r>
              <a:rPr lang="en-US" dirty="0" err="1" smtClean="0"/>
              <a:t>SegmentList</a:t>
            </a:r>
            <a:r>
              <a:rPr lang="en-US" dirty="0" smtClean="0"/>
              <a:t> can add additional information, such as location, availability and further properties. Specifically a Representation shall contain only one option of the following:</a:t>
            </a:r>
          </a:p>
          <a:p>
            <a:pPr lvl="1"/>
            <a:r>
              <a:rPr lang="en-US" dirty="0" smtClean="0"/>
              <a:t>one or more </a:t>
            </a:r>
            <a:r>
              <a:rPr lang="en-US" dirty="0" err="1" smtClean="0"/>
              <a:t>SegmentList</a:t>
            </a:r>
            <a:r>
              <a:rPr lang="en-US" dirty="0" smtClean="0"/>
              <a:t> elements</a:t>
            </a:r>
          </a:p>
          <a:p>
            <a:pPr lvl="1"/>
            <a:r>
              <a:rPr lang="en-US" dirty="0" smtClean="0"/>
              <a:t>one </a:t>
            </a:r>
            <a:r>
              <a:rPr lang="en-US" dirty="0" err="1" smtClean="0"/>
              <a:t>SegmentTemplate</a:t>
            </a:r>
            <a:endParaRPr lang="en-US" dirty="0" smtClean="0"/>
          </a:p>
          <a:p>
            <a:pPr lvl="1"/>
            <a:r>
              <a:rPr lang="en-US" dirty="0" smtClean="0"/>
              <a:t>one or more </a:t>
            </a:r>
            <a:r>
              <a:rPr lang="en-US" dirty="0" err="1" smtClean="0"/>
              <a:t>BaseURL</a:t>
            </a:r>
            <a:r>
              <a:rPr lang="en-US" dirty="0" smtClean="0"/>
              <a:t> elements, at most one </a:t>
            </a:r>
            <a:r>
              <a:rPr lang="en-US" dirty="0" err="1" smtClean="0"/>
              <a:t>SegmentBase</a:t>
            </a:r>
            <a:r>
              <a:rPr lang="en-US" dirty="0" smtClean="0"/>
              <a:t> element and no </a:t>
            </a:r>
            <a:r>
              <a:rPr lang="en-US" dirty="0" err="1" smtClean="0"/>
              <a:t>SegmentTemplate</a:t>
            </a:r>
            <a:r>
              <a:rPr lang="en-US" dirty="0" smtClean="0"/>
              <a:t> or </a:t>
            </a:r>
            <a:r>
              <a:rPr lang="en-US" dirty="0" err="1" smtClean="0"/>
              <a:t>SegmentList</a:t>
            </a:r>
            <a:r>
              <a:rPr lang="en-US" dirty="0" smtClean="0"/>
              <a:t> element.</a:t>
            </a:r>
          </a:p>
          <a:p>
            <a:endParaRPr lang="en-US" dirty="0"/>
          </a:p>
        </p:txBody>
      </p:sp>
    </p:spTree>
    <p:extLst>
      <p:ext uri="{BB962C8B-B14F-4D97-AF65-F5344CB8AC3E}">
        <p14:creationId xmlns:p14="http://schemas.microsoft.com/office/powerpoint/2010/main" val="4077754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SegmentBase</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a:bodyPr>
          <a:lstStyle/>
          <a:p>
            <a:r>
              <a:rPr lang="en-US" dirty="0" err="1" smtClean="0"/>
              <a:t>SegmentBase</a:t>
            </a:r>
            <a:r>
              <a:rPr lang="en-US" dirty="0" smtClean="0"/>
              <a:t> is the most trivial way of referencing segments in the MPEG-DASH standard as it will be used when only one media segment is present per Representation, which will then be referenced through a URL in the </a:t>
            </a:r>
            <a:r>
              <a:rPr lang="en-US" dirty="0" err="1" smtClean="0"/>
              <a:t>BaseURL</a:t>
            </a:r>
            <a:r>
              <a:rPr lang="en-US" dirty="0" smtClean="0"/>
              <a:t> element. If a Representation should contain more segments, either </a:t>
            </a:r>
            <a:r>
              <a:rPr lang="en-US" dirty="0" err="1" smtClean="0"/>
              <a:t>SegmentList</a:t>
            </a:r>
            <a:r>
              <a:rPr lang="en-US" dirty="0" smtClean="0"/>
              <a:t> or </a:t>
            </a:r>
            <a:r>
              <a:rPr lang="en-US" dirty="0" err="1" smtClean="0"/>
              <a:t>SegmentTemplate</a:t>
            </a:r>
            <a:r>
              <a:rPr lang="en-US" dirty="0" smtClean="0"/>
              <a:t> must be used. For example, Representation using </a:t>
            </a:r>
            <a:r>
              <a:rPr lang="en-US" dirty="0" err="1" smtClean="0"/>
              <a:t>SegmentBase</a:t>
            </a:r>
            <a:r>
              <a:rPr lang="en-US" dirty="0" smtClean="0"/>
              <a:t> could look like this:</a:t>
            </a:r>
          </a:p>
          <a:p>
            <a:pPr marL="0" indent="0">
              <a:buNone/>
            </a:pPr>
            <a:r>
              <a:rPr lang="en-US" sz="1200" dirty="0" smtClean="0">
                <a:latin typeface="Berlin Sans FB" panose="020E0602020502020306" pitchFamily="34" charset="0"/>
              </a:rPr>
              <a:t>&lt;Representation </a:t>
            </a:r>
            <a:r>
              <a:rPr lang="en-US" sz="1200" dirty="0" err="1" smtClean="0">
                <a:latin typeface="Berlin Sans FB" panose="020E0602020502020306" pitchFamily="34" charset="0"/>
              </a:rPr>
              <a:t>mimeType</a:t>
            </a:r>
            <a:r>
              <a:rPr lang="en-US" sz="1200" dirty="0" smtClean="0">
                <a:latin typeface="Berlin Sans FB" panose="020E0602020502020306" pitchFamily="34" charset="0"/>
              </a:rPr>
              <a:t>="video/mp4"</a:t>
            </a:r>
          </a:p>
          <a:p>
            <a:pPr marL="0" indent="0">
              <a:buNone/>
            </a:pPr>
            <a:r>
              <a:rPr lang="en-US" sz="1200" dirty="0" smtClean="0">
                <a:latin typeface="Berlin Sans FB" panose="020E0602020502020306" pitchFamily="34" charset="0"/>
              </a:rPr>
              <a:t>                   </a:t>
            </a:r>
            <a:r>
              <a:rPr lang="en-US" sz="1200" dirty="0" err="1" smtClean="0">
                <a:latin typeface="Berlin Sans FB" panose="020E0602020502020306" pitchFamily="34" charset="0"/>
              </a:rPr>
              <a:t>frameRate</a:t>
            </a:r>
            <a:r>
              <a:rPr lang="en-US" sz="1200" dirty="0" smtClean="0">
                <a:latin typeface="Berlin Sans FB" panose="020E0602020502020306" pitchFamily="34" charset="0"/>
              </a:rPr>
              <a:t>="24"</a:t>
            </a:r>
          </a:p>
          <a:p>
            <a:pPr marL="0" indent="0">
              <a:buNone/>
            </a:pPr>
            <a:r>
              <a:rPr lang="en-US" sz="1200" dirty="0" smtClean="0">
                <a:latin typeface="Berlin Sans FB" panose="020E0602020502020306" pitchFamily="34" charset="0"/>
              </a:rPr>
              <a:t>                   bandwidth="1558322"</a:t>
            </a:r>
          </a:p>
          <a:p>
            <a:pPr marL="0" indent="0">
              <a:buNone/>
            </a:pPr>
            <a:r>
              <a:rPr lang="en-US" sz="1200" dirty="0" smtClean="0">
                <a:latin typeface="Berlin Sans FB" panose="020E0602020502020306" pitchFamily="34" charset="0"/>
              </a:rPr>
              <a:t>                   codecs="avc1.4d401f" width="1277" height="544"&gt;</a:t>
            </a:r>
          </a:p>
          <a:p>
            <a:pPr marL="0" indent="0">
              <a:buNone/>
            </a:pPr>
            <a:r>
              <a:rPr lang="en-US" sz="1200" dirty="0" smtClean="0">
                <a:latin typeface="Berlin Sans FB" panose="020E0602020502020306" pitchFamily="34" charset="0"/>
              </a:rPr>
              <a:t>  &lt;</a:t>
            </a:r>
            <a:r>
              <a:rPr lang="en-US" sz="1200" dirty="0" err="1" smtClean="0">
                <a:latin typeface="Berlin Sans FB" panose="020E0602020502020306" pitchFamily="34" charset="0"/>
              </a:rPr>
              <a:t>BaseURL</a:t>
            </a:r>
            <a:r>
              <a:rPr lang="en-US" sz="1200" dirty="0" smtClean="0">
                <a:latin typeface="Berlin Sans FB" panose="020E0602020502020306" pitchFamily="34" charset="0"/>
              </a:rPr>
              <a:t>&gt;http://cdn.bitmovin.net/bbb/video-1500k.mp4&lt;/BaseURL&gt;</a:t>
            </a:r>
          </a:p>
          <a:p>
            <a:pPr marL="0" indent="0">
              <a:buNone/>
            </a:pPr>
            <a:r>
              <a:rPr lang="en-US" sz="1200" dirty="0" smtClean="0">
                <a:latin typeface="Berlin Sans FB" panose="020E0602020502020306" pitchFamily="34" charset="0"/>
              </a:rPr>
              <a:t>  &lt;</a:t>
            </a:r>
            <a:r>
              <a:rPr lang="en-US" sz="1200" dirty="0" err="1" smtClean="0">
                <a:latin typeface="Berlin Sans FB" panose="020E0602020502020306" pitchFamily="34" charset="0"/>
              </a:rPr>
              <a:t>SegmentBase</a:t>
            </a:r>
            <a:r>
              <a:rPr lang="en-US" sz="1200" dirty="0" smtClean="0">
                <a:latin typeface="Berlin Sans FB" panose="020E0602020502020306" pitchFamily="34" charset="0"/>
              </a:rPr>
              <a:t> </a:t>
            </a:r>
            <a:r>
              <a:rPr lang="en-US" sz="1200" dirty="0" err="1" smtClean="0">
                <a:latin typeface="Berlin Sans FB" panose="020E0602020502020306" pitchFamily="34" charset="0"/>
              </a:rPr>
              <a:t>indexRange</a:t>
            </a:r>
            <a:r>
              <a:rPr lang="en-US" sz="1200" dirty="0" smtClean="0">
                <a:latin typeface="Berlin Sans FB" panose="020E0602020502020306" pitchFamily="34" charset="0"/>
              </a:rPr>
              <a:t>="0-834"/&gt;</a:t>
            </a:r>
          </a:p>
          <a:p>
            <a:pPr marL="0" indent="0">
              <a:buNone/>
            </a:pPr>
            <a:r>
              <a:rPr lang="en-US" sz="1200" dirty="0" smtClean="0">
                <a:latin typeface="Berlin Sans FB" panose="020E0602020502020306" pitchFamily="34" charset="0"/>
              </a:rPr>
              <a:t>&lt;/Representation&gt;</a:t>
            </a:r>
            <a:endParaRPr lang="en-US" sz="1200" dirty="0">
              <a:latin typeface="Berlin Sans FB" panose="020E0602020502020306" pitchFamily="34" charset="0"/>
            </a:endParaRPr>
          </a:p>
        </p:txBody>
      </p:sp>
    </p:spTree>
    <p:extLst>
      <p:ext uri="{BB962C8B-B14F-4D97-AF65-F5344CB8AC3E}">
        <p14:creationId xmlns:p14="http://schemas.microsoft.com/office/powerpoint/2010/main" val="1962505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SegmentList</a:t>
            </a:r>
            <a:r>
              <a:rPr lang="en-US" b="1" dirty="0" smtClean="0"/>
              <a:t/>
            </a:r>
            <a:br>
              <a:rPr lang="en-US" b="1" dirty="0" smtClean="0"/>
            </a:br>
            <a:endParaRPr lang="en-US" dirty="0"/>
          </a:p>
        </p:txBody>
      </p:sp>
      <p:sp>
        <p:nvSpPr>
          <p:cNvPr id="3" name="Content Placeholder 2"/>
          <p:cNvSpPr>
            <a:spLocks noGrp="1"/>
          </p:cNvSpPr>
          <p:nvPr>
            <p:ph idx="1"/>
          </p:nvPr>
        </p:nvSpPr>
        <p:spPr>
          <a:xfrm>
            <a:off x="838200" y="1825624"/>
            <a:ext cx="10515600" cy="4782209"/>
          </a:xfrm>
        </p:spPr>
        <p:txBody>
          <a:bodyPr>
            <a:normAutofit fontScale="77500" lnSpcReduction="20000"/>
          </a:bodyPr>
          <a:lstStyle/>
          <a:p>
            <a:pPr marL="0" indent="0">
              <a:buNone/>
            </a:pPr>
            <a:r>
              <a:rPr lang="en-US" dirty="0" smtClean="0"/>
              <a:t>The </a:t>
            </a:r>
            <a:r>
              <a:rPr lang="en-US" dirty="0" err="1" smtClean="0"/>
              <a:t>SegmentList</a:t>
            </a:r>
            <a:r>
              <a:rPr lang="en-US" dirty="0" smtClean="0"/>
              <a:t> contains a list of </a:t>
            </a:r>
            <a:r>
              <a:rPr lang="en-US" dirty="0" err="1" smtClean="0"/>
              <a:t>SegmentURL</a:t>
            </a:r>
            <a:r>
              <a:rPr lang="en-US" dirty="0" smtClean="0"/>
              <a:t> elements which should be played back by the client in the order at which they occur in the MPD. A </a:t>
            </a:r>
            <a:r>
              <a:rPr lang="en-US" dirty="0" err="1" smtClean="0"/>
              <a:t>SegmentURL</a:t>
            </a:r>
            <a:r>
              <a:rPr lang="en-US" dirty="0" smtClean="0"/>
              <a:t> element contains a URL to a segment and possibly a byte range. Additionally, an index segment could occur at the beginning of the </a:t>
            </a:r>
            <a:r>
              <a:rPr lang="en-US" dirty="0" err="1" smtClean="0"/>
              <a:t>SegmentList</a:t>
            </a:r>
            <a:r>
              <a:rPr lang="en-US" dirty="0" smtClean="0"/>
              <a:t>. For example, Representation using </a:t>
            </a:r>
            <a:r>
              <a:rPr lang="en-US" dirty="0" err="1" smtClean="0"/>
              <a:t>SegmentList</a:t>
            </a:r>
            <a:r>
              <a:rPr lang="en-US" dirty="0" smtClean="0"/>
              <a:t> could look like this:</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&lt;Representation </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mimeType</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="video/mp4"</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frameRate</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="24"</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bandwidth="1558322"</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codecs="avc1.4d401f" width="1277" height="544"&gt;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&lt;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SegmentList</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duration="10"&gt;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&lt;Initialization </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sourceURL</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="http://cdn.bitmovin.net/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bbb</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/video-1500/init.mp4"/&gt;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&lt;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SegmentURL</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media="http://cdn.bitmovin.net/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bbb</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/video-1500/segment-0.m4s"/&gt;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&lt;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SegmentURL</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media="http://cdn.bitmovin.net/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bbb</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/video-1500/segment-1.m4s"/&gt;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&lt;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SegmentURL</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media="http://cdn.bitmovin.net/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bbb</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/video-1500/segment-2.m4s"/&gt;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&lt;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SegmentURL</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media="http://cdn.bitmovin.net/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bbb</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/video-1500/segment-3.m4s"/&gt;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&lt;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SegmentURL</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media="http://cdn.bitmovin.net/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bbb</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/video-1500/segment-4.m4s"/&gt;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  &lt;/</a:t>
            </a:r>
            <a:r>
              <a:rPr lang="en-US" sz="1600" dirty="0" err="1" smtClean="0">
                <a:latin typeface="Arial Unicode MS" panose="020B0604020202020204" pitchFamily="34" charset="-128"/>
                <a:ea typeface="Arial Unicode MS" panose="020B0604020202020204" pitchFamily="34" charset="-128"/>
                <a:cs typeface="Arial Unicode MS" panose="020B0604020202020204" pitchFamily="34" charset="-128"/>
              </a:rPr>
              <a:t>SegmentList</a:t>
            </a: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&gt;</a:t>
            </a:r>
          </a:p>
          <a:p>
            <a:pPr marL="0" indent="0">
              <a:buNone/>
            </a:pPr>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&lt;/Representation&gt;</a:t>
            </a:r>
            <a:endParaRPr lang="en-US" sz="1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23825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SegmentTemplate</a:t>
            </a:r>
            <a:endParaRPr lang="en-US" dirty="0"/>
          </a:p>
        </p:txBody>
      </p:sp>
      <p:sp>
        <p:nvSpPr>
          <p:cNvPr id="3" name="Content Placeholder 2"/>
          <p:cNvSpPr>
            <a:spLocks noGrp="1"/>
          </p:cNvSpPr>
          <p:nvPr>
            <p:ph idx="1"/>
          </p:nvPr>
        </p:nvSpPr>
        <p:spPr>
          <a:xfrm>
            <a:off x="838200" y="1825624"/>
            <a:ext cx="10515600" cy="4911605"/>
          </a:xfrm>
        </p:spPr>
        <p:txBody>
          <a:bodyPr>
            <a:normAutofit lnSpcReduction="10000"/>
          </a:bodyPr>
          <a:lstStyle/>
          <a:p>
            <a:pPr marL="0" indent="0">
              <a:buNone/>
            </a:pPr>
            <a:r>
              <a:rPr lang="en-US" dirty="0" smtClean="0"/>
              <a:t>The </a:t>
            </a:r>
            <a:r>
              <a:rPr lang="en-US" dirty="0" err="1" smtClean="0"/>
              <a:t>SegmentTemplate</a:t>
            </a:r>
            <a:r>
              <a:rPr lang="en-US" dirty="0" smtClean="0"/>
              <a:t> element provides a mechanism to construct a list of segments from a given template. This means that specific identifiers will be substituted by dynamic values to create a list of segments. This has several advantages, e.g., </a:t>
            </a:r>
            <a:r>
              <a:rPr lang="en-US" dirty="0" err="1" smtClean="0"/>
              <a:t>SegmentList</a:t>
            </a:r>
            <a:r>
              <a:rPr lang="en-US" dirty="0" smtClean="0"/>
              <a:t> based MPDs can become very large because each segment needs to be referenced individually, compared with </a:t>
            </a:r>
            <a:r>
              <a:rPr lang="en-US" dirty="0" err="1" smtClean="0"/>
              <a:t>SegmentTemplate</a:t>
            </a:r>
            <a:r>
              <a:rPr lang="en-US" dirty="0" smtClean="0"/>
              <a:t>, this list could be described by a few lines that indicate how to build a large list of segments.</a:t>
            </a:r>
          </a:p>
          <a:p>
            <a:pPr marL="0" indent="0">
              <a:buNone/>
            </a:pPr>
            <a:r>
              <a:rPr lang="en-US" sz="1400" b="1" dirty="0" smtClean="0"/>
              <a:t>&lt;Representation </a:t>
            </a:r>
            <a:r>
              <a:rPr lang="en-US" sz="1400" b="1" dirty="0" err="1" smtClean="0"/>
              <a:t>mimeType</a:t>
            </a:r>
            <a:r>
              <a:rPr lang="en-US" sz="1400" b="1" dirty="0" smtClean="0"/>
              <a:t>="video/mp4"</a:t>
            </a:r>
          </a:p>
          <a:p>
            <a:pPr marL="0" indent="0">
              <a:buNone/>
            </a:pPr>
            <a:r>
              <a:rPr lang="en-US" sz="1400" b="1" dirty="0" smtClean="0"/>
              <a:t>                   </a:t>
            </a:r>
            <a:r>
              <a:rPr lang="en-US" sz="1400" b="1" dirty="0" err="1" smtClean="0"/>
              <a:t>frameRate</a:t>
            </a:r>
            <a:r>
              <a:rPr lang="en-US" sz="1400" b="1" dirty="0" smtClean="0"/>
              <a:t>="24"</a:t>
            </a:r>
          </a:p>
          <a:p>
            <a:pPr marL="0" indent="0">
              <a:buNone/>
            </a:pPr>
            <a:r>
              <a:rPr lang="en-US" sz="1400" b="1" dirty="0" smtClean="0"/>
              <a:t>                   bandwidth="1558322"</a:t>
            </a:r>
          </a:p>
          <a:p>
            <a:pPr marL="0" indent="0">
              <a:buNone/>
            </a:pPr>
            <a:r>
              <a:rPr lang="en-US" sz="1400" b="1" dirty="0" smtClean="0"/>
              <a:t>                   codecs="avc1.4d401f" width="1277" height="544"&gt;</a:t>
            </a:r>
          </a:p>
          <a:p>
            <a:pPr marL="0" indent="0">
              <a:buNone/>
            </a:pPr>
            <a:r>
              <a:rPr lang="en-US" sz="1400" b="1" dirty="0" smtClean="0"/>
              <a:t>  &lt;</a:t>
            </a:r>
            <a:r>
              <a:rPr lang="en-US" sz="1400" b="1" dirty="0" err="1" smtClean="0"/>
              <a:t>SegmentTemplate</a:t>
            </a:r>
            <a:r>
              <a:rPr lang="en-US" sz="1400" b="1" dirty="0" smtClean="0"/>
              <a:t> media="http://cdn.bitmovin.net/</a:t>
            </a:r>
            <a:r>
              <a:rPr lang="en-US" sz="1400" b="1" dirty="0" err="1" smtClean="0"/>
              <a:t>bbb</a:t>
            </a:r>
            <a:r>
              <a:rPr lang="en-US" sz="1400" b="1" dirty="0" smtClean="0"/>
              <a:t>/video-1500/segment-$Number$.m4s"</a:t>
            </a:r>
          </a:p>
          <a:p>
            <a:pPr marL="0" indent="0">
              <a:buNone/>
            </a:pPr>
            <a:r>
              <a:rPr lang="en-US" sz="1400" b="1" dirty="0" smtClean="0"/>
              <a:t>                      initialization=</a:t>
            </a:r>
            <a:r>
              <a:rPr lang="en-US" sz="1400" b="1" dirty="0" smtClean="0">
                <a:hlinkClick r:id="rId2"/>
              </a:rPr>
              <a:t>http://cdn.bitmovin.net/bbb/video-1500/init.mp4</a:t>
            </a:r>
            <a:r>
              <a:rPr lang="en-US" sz="1400" b="1" dirty="0" smtClean="0"/>
              <a:t> </a:t>
            </a:r>
            <a:r>
              <a:rPr lang="en-US" sz="1400" b="1" dirty="0" err="1" smtClean="0"/>
              <a:t>startNumber</a:t>
            </a:r>
            <a:r>
              <a:rPr lang="en-US" sz="1400" b="1" dirty="0" smtClean="0"/>
              <a:t>="0“ timescale="24“ duration="48"/&gt;</a:t>
            </a:r>
          </a:p>
          <a:p>
            <a:pPr marL="0" indent="0">
              <a:buNone/>
            </a:pPr>
            <a:r>
              <a:rPr lang="en-US" sz="1400" b="1" dirty="0" smtClean="0"/>
              <a:t>&lt;/Representation&gt;</a:t>
            </a:r>
            <a:endParaRPr lang="en-US" sz="1400" b="1" dirty="0"/>
          </a:p>
        </p:txBody>
      </p:sp>
    </p:spTree>
    <p:extLst>
      <p:ext uri="{BB962C8B-B14F-4D97-AF65-F5344CB8AC3E}">
        <p14:creationId xmlns:p14="http://schemas.microsoft.com/office/powerpoint/2010/main" val="3689297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b="1" dirty="0" smtClean="0"/>
              <a:t>MPEG-DASH</a:t>
            </a:r>
            <a:r>
              <a:rPr lang="en-US" dirty="0" smtClean="0"/>
              <a:t> </a:t>
            </a:r>
            <a:r>
              <a:rPr lang="en-US" i="1" dirty="0" smtClean="0"/>
              <a:t>(Dynamic Adaptive Streaming over HTTP, ISO/IEC 23009-1)</a:t>
            </a:r>
            <a:r>
              <a:rPr lang="en-US" dirty="0" smtClean="0"/>
              <a:t> is a vendor independent, international</a:t>
            </a:r>
            <a:r>
              <a:rPr lang="en-US" b="1" dirty="0" smtClean="0"/>
              <a:t> standard ratified by MPEG and ISO</a:t>
            </a:r>
            <a:r>
              <a:rPr lang="en-US" dirty="0" smtClean="0"/>
              <a:t>. Previous </a:t>
            </a:r>
            <a:r>
              <a:rPr lang="en-US" dirty="0" smtClean="0">
                <a:hlinkClick r:id="rId2"/>
              </a:rPr>
              <a:t>adaptive streaming technologies</a:t>
            </a:r>
            <a:r>
              <a:rPr lang="en-US" dirty="0" smtClean="0"/>
              <a:t> – such as </a:t>
            </a:r>
            <a:r>
              <a:rPr lang="en-US" dirty="0" smtClean="0">
                <a:hlinkClick r:id="rId3" tooltip="Apple HTTP Live Streaming HLS"/>
              </a:rPr>
              <a:t>Apple HLS</a:t>
            </a:r>
            <a:r>
              <a:rPr lang="en-US" dirty="0" smtClean="0"/>
              <a:t>, </a:t>
            </a:r>
            <a:r>
              <a:rPr lang="en-US" dirty="0" smtClean="0">
                <a:hlinkClick r:id="rId4" tooltip="Microsoft Smooth Streaming"/>
              </a:rPr>
              <a:t>Microsoft Smooth Streaming</a:t>
            </a:r>
            <a:r>
              <a:rPr lang="en-US" dirty="0" smtClean="0"/>
              <a:t>, Adobe HDS, etc. – have been released by vendors with limited support of company-independent streaming servers as well as playback clients. As such a vendor-dependent situation is not desired, standardization bodies started a harmonization process, resulting in the ratification of MPEG-DASH in 2012.</a:t>
            </a:r>
            <a:endParaRPr lang="en-US" dirty="0"/>
          </a:p>
        </p:txBody>
      </p:sp>
    </p:spTree>
    <p:extLst>
      <p:ext uri="{BB962C8B-B14F-4D97-AF65-F5344CB8AC3E}">
        <p14:creationId xmlns:p14="http://schemas.microsoft.com/office/powerpoint/2010/main" val="1344242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characteristics</a:t>
            </a:r>
            <a:endParaRPr lang="en-US" dirty="0"/>
          </a:p>
        </p:txBody>
      </p:sp>
      <p:sp>
        <p:nvSpPr>
          <p:cNvPr id="3" name="Content Placeholder 2"/>
          <p:cNvSpPr>
            <a:spLocks noGrp="1"/>
          </p:cNvSpPr>
          <p:nvPr>
            <p:ph idx="1"/>
          </p:nvPr>
        </p:nvSpPr>
        <p:spPr/>
        <p:txBody>
          <a:bodyPr>
            <a:normAutofit lnSpcReduction="10000"/>
          </a:bodyPr>
          <a:lstStyle/>
          <a:p>
            <a:r>
              <a:rPr lang="en-US" dirty="0" smtClean="0"/>
              <a:t>reduction of startup delays and buffering/stalls during the video</a:t>
            </a:r>
          </a:p>
          <a:p>
            <a:r>
              <a:rPr lang="en-US" dirty="0" smtClean="0"/>
              <a:t>continued adaptation to the bandwidth situation of the client</a:t>
            </a:r>
          </a:p>
          <a:p>
            <a:r>
              <a:rPr lang="en-US" dirty="0" smtClean="0"/>
              <a:t>client-based streaming logic enabling highest scalability and flexibility</a:t>
            </a:r>
          </a:p>
          <a:p>
            <a:r>
              <a:rPr lang="en-US" dirty="0" smtClean="0"/>
              <a:t>use of existing and cost-effective HTTP-based CDNs, proxies, caches</a:t>
            </a:r>
          </a:p>
          <a:p>
            <a:r>
              <a:rPr lang="en-US" dirty="0" smtClean="0"/>
              <a:t>efficient bypassing of NATs and Firewalls by the usage of HTTP</a:t>
            </a:r>
          </a:p>
          <a:p>
            <a:r>
              <a:rPr lang="en-US" dirty="0" smtClean="0"/>
              <a:t>common Encryption – signaling, delivery &amp; utilization of multiple concurrent </a:t>
            </a:r>
            <a:r>
              <a:rPr lang="en-US" dirty="0" smtClean="0">
                <a:hlinkClick r:id="rId2"/>
              </a:rPr>
              <a:t>DRM</a:t>
            </a:r>
            <a:r>
              <a:rPr lang="en-US" dirty="0" smtClean="0"/>
              <a:t> schemes from the same file</a:t>
            </a:r>
          </a:p>
          <a:p>
            <a:r>
              <a:rPr lang="en-US" dirty="0" smtClean="0"/>
              <a:t>simple splicing and (targeted) ad insertion</a:t>
            </a:r>
          </a:p>
          <a:p>
            <a:r>
              <a:rPr lang="en-US" dirty="0" smtClean="0"/>
              <a:t>support for efficient trick mode</a:t>
            </a:r>
          </a:p>
        </p:txBody>
      </p:sp>
    </p:spTree>
    <p:extLst>
      <p:ext uri="{BB962C8B-B14F-4D97-AF65-F5344CB8AC3E}">
        <p14:creationId xmlns:p14="http://schemas.microsoft.com/office/powerpoint/2010/main" val="2855320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 to standards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MPEG-DASH</a:t>
            </a:r>
            <a:r>
              <a:rPr lang="en-US" dirty="0" smtClean="0"/>
              <a:t> has been integrated into new standardization efforts, e.g., the </a:t>
            </a:r>
            <a:r>
              <a:rPr lang="en-US" dirty="0" smtClean="0">
                <a:hlinkClick r:id="rId2"/>
              </a:rPr>
              <a:t>HTML5 Media Source Extensions (MSE)</a:t>
            </a:r>
            <a:r>
              <a:rPr lang="en-US" dirty="0" smtClean="0"/>
              <a:t> enabling the DASH playback via the HTML5 video and audio tag, as well as the </a:t>
            </a:r>
            <a:r>
              <a:rPr lang="en-US" dirty="0" smtClean="0">
                <a:hlinkClick r:id="rId3"/>
              </a:rPr>
              <a:t>HTML5 Encrypted Media Extensions (EME)</a:t>
            </a:r>
            <a:r>
              <a:rPr lang="en-US" dirty="0" smtClean="0"/>
              <a:t> enabling </a:t>
            </a:r>
            <a:r>
              <a:rPr lang="en-US" dirty="0" smtClean="0">
                <a:hlinkClick r:id="rId4"/>
              </a:rPr>
              <a:t>DRM-protected playback</a:t>
            </a:r>
            <a:r>
              <a:rPr lang="en-US" dirty="0" smtClean="0"/>
              <a:t> in web browsers. Furthermore, </a:t>
            </a:r>
            <a:r>
              <a:rPr lang="en-US" dirty="0" smtClean="0">
                <a:hlinkClick r:id="rId5"/>
              </a:rPr>
              <a:t>DRM-protection with MPEG-DASH</a:t>
            </a:r>
            <a:r>
              <a:rPr lang="en-US" dirty="0" smtClean="0"/>
              <a:t> is harmonized across different systems with the </a:t>
            </a:r>
            <a:r>
              <a:rPr lang="en-US" dirty="0" smtClean="0">
                <a:hlinkClick r:id="rId6"/>
              </a:rPr>
              <a:t>MPEG-CENC (Common Encryption)</a:t>
            </a:r>
            <a:r>
              <a:rPr lang="en-US" dirty="0" smtClean="0"/>
              <a:t> and MPEG-DASH playback on different </a:t>
            </a:r>
            <a:r>
              <a:rPr lang="en-US" dirty="0" err="1" smtClean="0"/>
              <a:t>SmartTV</a:t>
            </a:r>
            <a:r>
              <a:rPr lang="en-US" dirty="0" smtClean="0"/>
              <a:t> platforms is enabled via the integration in Hybrid broadcast broadband TV (</a:t>
            </a:r>
            <a:r>
              <a:rPr lang="en-US" dirty="0" err="1" smtClean="0">
                <a:hlinkClick r:id="rId7"/>
              </a:rPr>
              <a:t>HbbTV</a:t>
            </a:r>
            <a:r>
              <a:rPr lang="en-US" dirty="0" smtClean="0">
                <a:hlinkClick r:id="rId7"/>
              </a:rPr>
              <a:t> 1.5</a:t>
            </a:r>
            <a:r>
              <a:rPr lang="en-US" dirty="0" smtClean="0"/>
              <a:t> and </a:t>
            </a:r>
            <a:r>
              <a:rPr lang="en-US" dirty="0" err="1" smtClean="0">
                <a:hlinkClick r:id="rId8"/>
              </a:rPr>
              <a:t>HbbTV</a:t>
            </a:r>
            <a:r>
              <a:rPr lang="en-US" dirty="0" smtClean="0">
                <a:hlinkClick r:id="rId8"/>
              </a:rPr>
              <a:t> 2.0</a:t>
            </a:r>
            <a:r>
              <a:rPr lang="en-US" dirty="0" smtClean="0"/>
              <a:t>). The usage of the MPEG-DASH standard has also been simplified by industry efforts around the DASH Industry Forum and their </a:t>
            </a:r>
            <a:r>
              <a:rPr lang="en-US" dirty="0" smtClean="0">
                <a:hlinkClick r:id="rId9"/>
              </a:rPr>
              <a:t>DASH-AVC/264</a:t>
            </a:r>
            <a:r>
              <a:rPr lang="en-US" dirty="0" smtClean="0"/>
              <a:t> recommendations, as well as forward looking approaches such as the DASH-HEVC/265 recommendation on the usage of </a:t>
            </a:r>
            <a:r>
              <a:rPr lang="en-US" dirty="0" smtClean="0">
                <a:hlinkClick r:id="rId10"/>
              </a:rPr>
              <a:t>H.265/HEVC within MPEG-DASH</a:t>
            </a:r>
            <a:r>
              <a:rPr lang="en-US" dirty="0" smtClean="0"/>
              <a:t>.</a:t>
            </a:r>
            <a:endParaRPr lang="en-US" dirty="0"/>
          </a:p>
        </p:txBody>
      </p:sp>
    </p:spTree>
    <p:extLst>
      <p:ext uri="{BB962C8B-B14F-4D97-AF65-F5344CB8AC3E}">
        <p14:creationId xmlns:p14="http://schemas.microsoft.com/office/powerpoint/2010/main" val="2982706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731853" y="1846054"/>
            <a:ext cx="10404579" cy="4297302"/>
          </a:xfrm>
          <a:prstGeom prst="rect">
            <a:avLst/>
          </a:prstGeom>
        </p:spPr>
      </p:pic>
    </p:spTree>
    <p:extLst>
      <p:ext uri="{BB962C8B-B14F-4D97-AF65-F5344CB8AC3E}">
        <p14:creationId xmlns:p14="http://schemas.microsoft.com/office/powerpoint/2010/main" val="3773516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MPEG-DASH in a Nutshell</a:t>
            </a:r>
            <a:br>
              <a:rPr lang="en-US" b="1"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basic idea of MPEG-DASH is as follows – chop the media file into segments which can be encoded at different bitrates or spatial resolutions. The segments are provided on a Web server and can be downloaded through HTTP standard compliant GET requests as shown in following slide. the HTTP Server serves three different qualities, i.e., Low, Medium and Best, chopped into segments of equal length. The adaptation to the bitrate or resolution is done on the client side for each segment, e.g., the client can switch to a higher bitrate – if bandwidth permits – on a per segment basis. This has several advantages because the client knows its capabilities, received throughput and the context of the user best.</a:t>
            </a:r>
          </a:p>
        </p:txBody>
      </p:sp>
    </p:spTree>
    <p:extLst>
      <p:ext uri="{BB962C8B-B14F-4D97-AF65-F5344CB8AC3E}">
        <p14:creationId xmlns:p14="http://schemas.microsoft.com/office/powerpoint/2010/main" val="4203541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96683" y="2087592"/>
            <a:ext cx="10137335" cy="3461529"/>
          </a:xfrm>
          <a:prstGeom prst="rect">
            <a:avLst/>
          </a:prstGeom>
        </p:spPr>
      </p:pic>
    </p:spTree>
    <p:extLst>
      <p:ext uri="{BB962C8B-B14F-4D97-AF65-F5344CB8AC3E}">
        <p14:creationId xmlns:p14="http://schemas.microsoft.com/office/powerpoint/2010/main" val="3845728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Manifest</a:t>
            </a:r>
            <a:endParaRPr lang="en-US" dirty="0"/>
          </a:p>
        </p:txBody>
      </p:sp>
      <p:sp>
        <p:nvSpPr>
          <p:cNvPr id="3" name="Content Placeholder 2"/>
          <p:cNvSpPr>
            <a:spLocks noGrp="1"/>
          </p:cNvSpPr>
          <p:nvPr>
            <p:ph idx="1"/>
          </p:nvPr>
        </p:nvSpPr>
        <p:spPr/>
        <p:txBody>
          <a:bodyPr/>
          <a:lstStyle/>
          <a:p>
            <a:pPr marL="0" indent="0">
              <a:buNone/>
            </a:pPr>
            <a:r>
              <a:rPr lang="en-US" dirty="0" smtClean="0"/>
              <a:t>In order to describe the temporal and structural relationships between segments, MPEG-DASH introduced the so-called Media Presentation Description (MPD). The MPD is an XML file that represents the different qualities of the media content and the individual segments of each quality with HTTP Uniform Resource Locators (URLs). This structure provides the binding of the segments to the bitrate (resolution, etc.) among others (e.g., start time, duration of segments). As a consequence, each client will first request the MPD that contains the temporal and structural information for the media content and based on that information it will request the individual segments that fit best for its requirements.</a:t>
            </a:r>
            <a:endParaRPr lang="en-US" dirty="0"/>
          </a:p>
        </p:txBody>
      </p:sp>
    </p:spTree>
    <p:extLst>
      <p:ext uri="{BB962C8B-B14F-4D97-AF65-F5344CB8AC3E}">
        <p14:creationId xmlns:p14="http://schemas.microsoft.com/office/powerpoint/2010/main" val="422782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 structure - PERIODS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MPEG-DASH Media Presentation Description (MPD) is a hierarchical data model. Each </a:t>
            </a:r>
            <a:r>
              <a:rPr lang="en-US" b="1" dirty="0" smtClean="0"/>
              <a:t>MPD</a:t>
            </a:r>
            <a:r>
              <a:rPr lang="en-US" dirty="0" smtClean="0"/>
              <a:t> could contain one or more Periods. Each of those </a:t>
            </a:r>
            <a:r>
              <a:rPr lang="en-US" b="1" dirty="0" smtClean="0"/>
              <a:t>Periods</a:t>
            </a:r>
            <a:r>
              <a:rPr lang="en-US" dirty="0" smtClean="0"/>
              <a:t> contains media components such as video components e.g., different view angles or with different codecs, audio components for different languages or with different types of information (e.g., with director’s comments, etc.), subtitle or caption components, etc. Those components have certain characteristics like the bitrate, frame rate, audio-channels, etc. which do not change during one Period. Nevertheless, the client is able to adapt during a Period according to the available bitrates, resolutions, codecs, etc. that are available in a given Period. Furthermore, a Period could separate the content, e.g., for ad insertion, changing the camera angle in a live football game, etc. For example if an ad should only be available in high resolution while the content is available from standard definition to high definition, you would simply introduce an own Period for the ad which contains only the ad content in high definition. After and before this Period, there are other Periods that contain the actual content (e.g., movie) in multiple bitrates and resolutions from standard to high definition.</a:t>
            </a:r>
            <a:endParaRPr lang="en-US" dirty="0"/>
          </a:p>
        </p:txBody>
      </p:sp>
    </p:spTree>
    <p:extLst>
      <p:ext uri="{BB962C8B-B14F-4D97-AF65-F5344CB8AC3E}">
        <p14:creationId xmlns:p14="http://schemas.microsoft.com/office/powerpoint/2010/main" val="1632255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1219</Words>
  <Application>Microsoft Office PowerPoint</Application>
  <PresentationFormat>Widescreen</PresentationFormat>
  <Paragraphs>67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Arial</vt:lpstr>
      <vt:lpstr>Berlin Sans FB</vt:lpstr>
      <vt:lpstr>Calibri</vt:lpstr>
      <vt:lpstr>Calibri Light</vt:lpstr>
      <vt:lpstr>Office Theme</vt:lpstr>
      <vt:lpstr>MPEG-DASH</vt:lpstr>
      <vt:lpstr>Introduction</vt:lpstr>
      <vt:lpstr>Key characteristics</vt:lpstr>
      <vt:lpstr>Relation to standards</vt:lpstr>
      <vt:lpstr>PowerPoint Presentation</vt:lpstr>
      <vt:lpstr>MPEG-DASH in a Nutshell </vt:lpstr>
      <vt:lpstr>PowerPoint Presentation</vt:lpstr>
      <vt:lpstr>Manifest</vt:lpstr>
      <vt:lpstr>MPD structure - PERIODS</vt:lpstr>
      <vt:lpstr>MPD structure - AdaptationSet</vt:lpstr>
      <vt:lpstr>PowerPoint Presentation</vt:lpstr>
      <vt:lpstr>MPD - Representations</vt:lpstr>
      <vt:lpstr>MPD - Segments</vt:lpstr>
      <vt:lpstr>MPD- Subsegments</vt:lpstr>
      <vt:lpstr>Segment Referencing Schemes </vt:lpstr>
      <vt:lpstr>SegmentBase </vt:lpstr>
      <vt:lpstr>SegmentList </vt:lpstr>
      <vt:lpstr>SegmentTemplate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MPEG-DASH</dc:title>
  <dc:creator>Stathes</dc:creator>
  <cp:lastModifiedBy>Stathes</cp:lastModifiedBy>
  <cp:revision>11</cp:revision>
  <dcterms:created xsi:type="dcterms:W3CDTF">2020-03-31T12:57:09Z</dcterms:created>
  <dcterms:modified xsi:type="dcterms:W3CDTF">2020-03-31T14:09:52Z</dcterms:modified>
</cp:coreProperties>
</file>