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0" r:id="rId8"/>
    <p:sldId id="262" r:id="rId9"/>
    <p:sldId id="271" r:id="rId10"/>
    <p:sldId id="264" r:id="rId11"/>
    <p:sldId id="272" r:id="rId12"/>
    <p:sldId id="273" r:id="rId13"/>
    <p:sldId id="274" r:id="rId14"/>
    <p:sldId id="275" r:id="rId15"/>
    <p:sldId id="277" r:id="rId16"/>
    <p:sldId id="276" r:id="rId17"/>
    <p:sldId id="278" r:id="rId18"/>
    <p:sldId id="267" r:id="rId19"/>
    <p:sldId id="269" r:id="rId20"/>
    <p:sldId id="279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73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14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3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89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25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17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34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30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773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6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1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25938-F280-41F7-BE02-129891C576A7}" type="datetimeFigureOut">
              <a:rPr lang="el-GR" smtClean="0"/>
              <a:t>10/10/2017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F2A9-912A-4985-B568-2426DAA99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19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TVs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Vassilis</a:t>
            </a:r>
            <a:r>
              <a:rPr lang="en-US" dirty="0" smtClean="0"/>
              <a:t> </a:t>
            </a:r>
            <a:r>
              <a:rPr lang="en-US" dirty="0" err="1" smtClean="0"/>
              <a:t>Tsetsos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4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TV app lifecycle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0" y="1367433"/>
            <a:ext cx="4563292" cy="21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1672"/>
            <a:ext cx="3857236" cy="208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6" y="3933056"/>
            <a:ext cx="4114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4016" y="6276961"/>
            <a:ext cx="17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Samsung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9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App types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42" y="1114425"/>
            <a:ext cx="68389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077" y="6372036"/>
            <a:ext cx="17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Samsung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47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app file structure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manager: authenticate, install, delete, update, open, finish applications</a:t>
            </a:r>
          </a:p>
          <a:p>
            <a:r>
              <a:rPr lang="en-US" dirty="0" smtClean="0"/>
              <a:t>Index.html: the initial access point for the app</a:t>
            </a:r>
          </a:p>
          <a:p>
            <a:r>
              <a:rPr lang="en-US" dirty="0" smtClean="0"/>
              <a:t>Config.xml: a mandatory file with settings (p.23 Developer Guide)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06567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077" y="6372036"/>
            <a:ext cx="17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Samsung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56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index.html</a:t>
            </a:r>
            <a:endParaRPr lang="el-GR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5924"/>
            <a:ext cx="7309815" cy="397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077" y="6372036"/>
            <a:ext cx="17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Samsung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15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Main.js</a:t>
            </a:r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667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4"/>
          <a:stretch/>
        </p:blipFill>
        <p:spPr bwMode="auto">
          <a:xfrm>
            <a:off x="611560" y="4501430"/>
            <a:ext cx="5667375" cy="225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09813" y="6372036"/>
            <a:ext cx="17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Samsung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4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Main.css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29622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9813" y="6372036"/>
            <a:ext cx="17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Samsung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71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916832"/>
            <a:ext cx="632845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9813" y="6372036"/>
            <a:ext cx="17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Samsung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issues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The average distance between a TV and its viewers is 3 meters (10ft).</a:t>
            </a:r>
          </a:p>
          <a:p>
            <a:r>
              <a:rPr lang="en-US" dirty="0"/>
              <a:t>2. The standard Remote is the fundamental TV control.</a:t>
            </a:r>
          </a:p>
          <a:p>
            <a:r>
              <a:rPr lang="en-US" dirty="0" smtClean="0"/>
              <a:t>3</a:t>
            </a:r>
            <a:r>
              <a:rPr lang="en-US" dirty="0"/>
              <a:t>. TV is used by more than one person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Special attention to:</a:t>
            </a:r>
          </a:p>
          <a:p>
            <a:pPr lvl="1"/>
            <a:r>
              <a:rPr lang="en-US" dirty="0" smtClean="0"/>
              <a:t>Focus in visual elements</a:t>
            </a:r>
          </a:p>
          <a:p>
            <a:pPr lvl="1"/>
            <a:r>
              <a:rPr lang="en-US" dirty="0" smtClean="0"/>
              <a:t>Navigation sequence</a:t>
            </a:r>
          </a:p>
          <a:p>
            <a:pPr lvl="1"/>
            <a:r>
              <a:rPr lang="en-US" dirty="0" smtClean="0"/>
              <a:t>Not many screen transitions</a:t>
            </a:r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08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selling</a:t>
            </a:r>
          </a:p>
          <a:p>
            <a:r>
              <a:rPr lang="en-US" dirty="0" smtClean="0"/>
              <a:t>App revenue models</a:t>
            </a:r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…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00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 revenue sharing model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826709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5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Smart TV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TV device (or set-top-box/media player) that enables the delivery of Internet-based services and content</a:t>
            </a:r>
          </a:p>
          <a:p>
            <a:r>
              <a:rPr lang="en-US" dirty="0" smtClean="0"/>
              <a:t>Local devices and content can be also connected and accessed</a:t>
            </a:r>
          </a:p>
          <a:p>
            <a:pPr lvl="1"/>
            <a:r>
              <a:rPr lang="en-US" dirty="0" smtClean="0"/>
              <a:t>DLNA, UPnP, Network-attached Storage</a:t>
            </a:r>
          </a:p>
          <a:p>
            <a:r>
              <a:rPr lang="en-US" dirty="0" smtClean="0"/>
              <a:t>A combination of a TV device and a computer</a:t>
            </a:r>
          </a:p>
          <a:p>
            <a:pPr lvl="1"/>
            <a:r>
              <a:rPr lang="en-US" dirty="0" smtClean="0"/>
              <a:t>… and a metaphor of smart phones to TV</a:t>
            </a:r>
          </a:p>
          <a:p>
            <a:r>
              <a:rPr lang="en-US" dirty="0" smtClean="0"/>
              <a:t>It executes an operating system and runs Smart TV apps</a:t>
            </a:r>
          </a:p>
          <a:p>
            <a:r>
              <a:rPr lang="en-US" dirty="0" smtClean="0"/>
              <a:t>Apps can be developed with SDKs (Software Development Kits), proprietary or open</a:t>
            </a:r>
          </a:p>
          <a:p>
            <a:r>
              <a:rPr lang="en-US" dirty="0" smtClean="0"/>
              <a:t>Various business models are supported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58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Samsung Smart TV revenue models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PIA - Premium Interactive </a:t>
            </a:r>
            <a:r>
              <a:rPr lang="en-GB" dirty="0" smtClean="0"/>
              <a:t>Advertising</a:t>
            </a:r>
          </a:p>
          <a:p>
            <a:r>
              <a:rPr lang="en-US" dirty="0"/>
              <a:t>In-app - available on thousands of TV </a:t>
            </a:r>
            <a:r>
              <a:rPr lang="en-US" dirty="0" smtClean="0"/>
              <a:t>applications</a:t>
            </a:r>
          </a:p>
          <a:p>
            <a:r>
              <a:rPr lang="en-US" dirty="0"/>
              <a:t>3D - World's First 3d </a:t>
            </a:r>
            <a:r>
              <a:rPr lang="en-US" dirty="0" smtClean="0"/>
              <a:t>advertising</a:t>
            </a:r>
          </a:p>
          <a:p>
            <a:r>
              <a:rPr lang="en-GB" dirty="0"/>
              <a:t>In-App </a:t>
            </a:r>
            <a:r>
              <a:rPr lang="en-GB" dirty="0" smtClean="0"/>
              <a:t>Purchase</a:t>
            </a:r>
          </a:p>
          <a:p>
            <a:pPr lvl="1"/>
            <a:r>
              <a:rPr lang="en-GB" dirty="0" smtClean="0"/>
              <a:t>70% Seller -30% Samsung</a:t>
            </a:r>
            <a:endParaRPr lang="en-GB" dirty="0"/>
          </a:p>
          <a:p>
            <a:endParaRPr lang="en-US" b="1" dirty="0"/>
          </a:p>
          <a:p>
            <a:endParaRPr lang="en-US" b="1" dirty="0"/>
          </a:p>
          <a:p>
            <a:endParaRPr lang="en-GB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62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TV services and content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TV channels</a:t>
            </a:r>
          </a:p>
          <a:p>
            <a:r>
              <a:rPr lang="en-US" dirty="0" smtClean="0"/>
              <a:t>Video on demand</a:t>
            </a:r>
          </a:p>
          <a:p>
            <a:r>
              <a:rPr lang="en-US" dirty="0" smtClean="0"/>
              <a:t>Social networking applications </a:t>
            </a:r>
          </a:p>
          <a:p>
            <a:r>
              <a:rPr lang="en-US" dirty="0" smtClean="0"/>
              <a:t>EPGs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Interactive advertising</a:t>
            </a:r>
          </a:p>
          <a:p>
            <a:r>
              <a:rPr lang="en-US" dirty="0" smtClean="0"/>
              <a:t>Browsing Web content</a:t>
            </a:r>
          </a:p>
          <a:p>
            <a:r>
              <a:rPr lang="en-US" dirty="0" smtClean="0"/>
              <a:t>Browsing “local” multimedia</a:t>
            </a:r>
          </a:p>
          <a:p>
            <a:r>
              <a:rPr lang="en-US" dirty="0" smtClean="0"/>
              <a:t>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46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 TV </a:t>
            </a:r>
            <a:r>
              <a:rPr lang="en-US" dirty="0" smtClean="0"/>
              <a:t>market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78 Million </a:t>
            </a:r>
            <a:r>
              <a:rPr lang="en-US" b="1" dirty="0" smtClean="0"/>
              <a:t>Smart TVs</a:t>
            </a:r>
            <a:r>
              <a:rPr lang="en-US" dirty="0" smtClean="0"/>
              <a:t> Shipped in 2013 (55% increase from 2012)</a:t>
            </a:r>
          </a:p>
          <a:p>
            <a:r>
              <a:rPr lang="en-US" dirty="0" smtClean="0"/>
              <a:t>~ 50% of Smart TV owners across the USA and major European markets are currently using their TV's Internet capabilities</a:t>
            </a:r>
          </a:p>
          <a:p>
            <a:r>
              <a:rPr lang="en-US" dirty="0" smtClean="0"/>
              <a:t>1 Billion </a:t>
            </a:r>
            <a:r>
              <a:rPr lang="en-US" b="1" dirty="0" smtClean="0"/>
              <a:t>connected TV devices</a:t>
            </a:r>
          </a:p>
          <a:p>
            <a:pPr lvl="1"/>
            <a:r>
              <a:rPr lang="en-US" dirty="0" smtClean="0"/>
              <a:t>Smart TVs, Set-top-boxes (e.g., Apple TV, Android TV), game consoles </a:t>
            </a:r>
          </a:p>
          <a:p>
            <a:pPr lvl="1"/>
            <a:r>
              <a:rPr lang="en-US" dirty="0" smtClean="0"/>
              <a:t>The market is predicted to double in size between now and 2018, reaching the 2 billion mark, with smart TVs carrying embedded platforms as the main segment to watch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Picture 2" descr="Smart TV Share of Global Flat Panel TV Ship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17" y="2008179"/>
            <a:ext cx="3791479" cy="30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Smart TV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Past</a:t>
            </a:r>
          </a:p>
          <a:p>
            <a:pPr lvl="1"/>
            <a:r>
              <a:rPr lang="en-US" dirty="0" smtClean="0"/>
              <a:t>“Individual” attempts from TV vendors</a:t>
            </a:r>
          </a:p>
          <a:p>
            <a:r>
              <a:rPr lang="en-US" dirty="0" smtClean="0"/>
              <a:t>The Present</a:t>
            </a:r>
          </a:p>
          <a:p>
            <a:pPr lvl="1"/>
            <a:r>
              <a:rPr lang="en-US" dirty="0" smtClean="0"/>
              <a:t>Highly fragmented market: many vendors, many platforms, frequent changes</a:t>
            </a:r>
          </a:p>
          <a:p>
            <a:pPr lvl="1"/>
            <a:r>
              <a:rPr lang="en-US" dirty="0" smtClean="0"/>
              <a:t>Some synergies emerge</a:t>
            </a:r>
          </a:p>
          <a:p>
            <a:r>
              <a:rPr lang="en-US" dirty="0" smtClean="0"/>
              <a:t>The Future </a:t>
            </a:r>
          </a:p>
          <a:p>
            <a:pPr lvl="1"/>
            <a:r>
              <a:rPr lang="en-US" dirty="0" smtClean="0"/>
              <a:t>The fail of 3DTV attempts gives Smart TV more place to grow.</a:t>
            </a:r>
          </a:p>
          <a:p>
            <a:pPr lvl="1"/>
            <a:r>
              <a:rPr lang="en-US" dirty="0" smtClean="0"/>
              <a:t>Higher resolution and built-in features will be the target in the next years</a:t>
            </a:r>
          </a:p>
          <a:p>
            <a:pPr lvl="1"/>
            <a:r>
              <a:rPr lang="en-US" dirty="0" smtClean="0"/>
              <a:t>Premium TV subscriptions fall and streaming video services rise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54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Smart TV vendors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Samsung</a:t>
            </a:r>
          </a:p>
          <a:p>
            <a:r>
              <a:rPr lang="en-US" dirty="0" smtClean="0"/>
              <a:t>LG Electronics</a:t>
            </a:r>
          </a:p>
          <a:p>
            <a:r>
              <a:rPr lang="en-US" dirty="0" smtClean="0"/>
              <a:t>Panasonic</a:t>
            </a:r>
          </a:p>
          <a:p>
            <a:r>
              <a:rPr lang="en-US" dirty="0" smtClean="0"/>
              <a:t>Sony</a:t>
            </a:r>
          </a:p>
          <a:p>
            <a:r>
              <a:rPr lang="en-US" dirty="0" smtClean="0"/>
              <a:t>Google </a:t>
            </a:r>
          </a:p>
          <a:p>
            <a:r>
              <a:rPr lang="en-US" dirty="0" err="1" smtClean="0"/>
              <a:t>TPVision</a:t>
            </a:r>
            <a:endParaRPr lang="en-US" dirty="0" smtClean="0"/>
          </a:p>
          <a:p>
            <a:r>
              <a:rPr lang="en-US" dirty="0" smtClean="0"/>
              <a:t>Toshiba</a:t>
            </a:r>
          </a:p>
          <a:p>
            <a:r>
              <a:rPr lang="en-US" dirty="0" smtClean="0"/>
              <a:t>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74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TV platforms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Android </a:t>
            </a:r>
            <a:r>
              <a:rPr lang="en-US" dirty="0" smtClean="0"/>
              <a:t>TV </a:t>
            </a:r>
            <a:r>
              <a:rPr lang="en-US" dirty="0"/>
              <a:t>(Google, </a:t>
            </a:r>
            <a:r>
              <a:rPr lang="en-US" dirty="0" smtClean="0"/>
              <a:t>Sony, …)</a:t>
            </a:r>
            <a:endParaRPr lang="en-US" dirty="0" smtClean="0"/>
          </a:p>
          <a:p>
            <a:r>
              <a:rPr lang="en-US" dirty="0" smtClean="0"/>
              <a:t>Mediaroom (Microsoft)</a:t>
            </a:r>
          </a:p>
          <a:p>
            <a:r>
              <a:rPr lang="en-US" dirty="0" smtClean="0"/>
              <a:t>Yahoo! Connected TV</a:t>
            </a:r>
          </a:p>
          <a:p>
            <a:r>
              <a:rPr lang="en-US" dirty="0" smtClean="0"/>
              <a:t>Samsung Smart TV (new </a:t>
            </a:r>
            <a:r>
              <a:rPr lang="en-US" dirty="0" err="1" smtClean="0"/>
              <a:t>Tizen</a:t>
            </a:r>
            <a:r>
              <a:rPr lang="en-US" dirty="0" smtClean="0"/>
              <a:t>-based available)</a:t>
            </a:r>
          </a:p>
          <a:p>
            <a:r>
              <a:rPr lang="en-US" dirty="0" smtClean="0"/>
              <a:t>Smart TV </a:t>
            </a:r>
            <a:r>
              <a:rPr lang="en-US" dirty="0" smtClean="0"/>
              <a:t>Alliance (STA)</a:t>
            </a:r>
            <a:endParaRPr lang="en-US" dirty="0" smtClean="0"/>
          </a:p>
          <a:p>
            <a:r>
              <a:rPr lang="en-US" dirty="0" err="1"/>
              <a:t>Kodi</a:t>
            </a:r>
            <a:r>
              <a:rPr lang="en-US" dirty="0"/>
              <a:t> Entertainment </a:t>
            </a:r>
            <a:r>
              <a:rPr lang="en-US" dirty="0" smtClean="0"/>
              <a:t>Center (formerly XBMC Media Center)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43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Smart TV Alliance (STA)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Founded in 2012 by LG Electronics, Toshiba, </a:t>
            </a:r>
            <a:r>
              <a:rPr lang="en-US" dirty="0" err="1" smtClean="0"/>
              <a:t>TPVision</a:t>
            </a:r>
            <a:r>
              <a:rPr lang="en-US" dirty="0" smtClean="0"/>
              <a:t> (Phillips), Panasonic </a:t>
            </a:r>
          </a:p>
          <a:p>
            <a:r>
              <a:rPr lang="en-US" dirty="0" smtClean="0"/>
              <a:t>A new industry standard to allow for:</a:t>
            </a:r>
          </a:p>
          <a:p>
            <a:pPr lvl="1"/>
            <a:r>
              <a:rPr lang="en-US" dirty="0" smtClean="0"/>
              <a:t>Unified contract procedures between app developers and manufacturers</a:t>
            </a:r>
          </a:p>
          <a:p>
            <a:pPr lvl="1"/>
            <a:r>
              <a:rPr lang="en-US" dirty="0" smtClean="0"/>
              <a:t>Single SDK with IDE and Emulator</a:t>
            </a:r>
          </a:p>
          <a:p>
            <a:pPr lvl="2"/>
            <a:r>
              <a:rPr lang="en-US" dirty="0" smtClean="0"/>
              <a:t>Free to download</a:t>
            </a:r>
          </a:p>
          <a:p>
            <a:pPr lvl="1"/>
            <a:r>
              <a:rPr lang="en-US" dirty="0" smtClean="0"/>
              <a:t>“Build </a:t>
            </a:r>
            <a:r>
              <a:rPr lang="en-US" dirty="0"/>
              <a:t>once, </a:t>
            </a:r>
            <a:r>
              <a:rPr lang="en-US" dirty="0" smtClean="0"/>
              <a:t>publish everywhere"</a:t>
            </a:r>
          </a:p>
          <a:p>
            <a:r>
              <a:rPr lang="en-GB" dirty="0" smtClean="0"/>
              <a:t>(Common) </a:t>
            </a:r>
            <a:r>
              <a:rPr lang="en-GB" dirty="0"/>
              <a:t>Developer </a:t>
            </a:r>
            <a:r>
              <a:rPr lang="en-GB" dirty="0" smtClean="0"/>
              <a:t>Portal </a:t>
            </a:r>
            <a:r>
              <a:rPr lang="en-US" dirty="0" smtClean="0"/>
              <a:t>opened at 1/3/2014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40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Samsung Smart TV App Development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3" y="1340768"/>
            <a:ext cx="6054993" cy="26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0" y="4015890"/>
            <a:ext cx="4563418" cy="271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9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568</Words>
  <Application>Microsoft Office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Smart TVs</vt:lpstr>
      <vt:lpstr>What is Smart TV</vt:lpstr>
      <vt:lpstr>Smart TV services and content</vt:lpstr>
      <vt:lpstr>Smart TV market</vt:lpstr>
      <vt:lpstr>The evolution of Smart TV</vt:lpstr>
      <vt:lpstr>Key Smart TV vendors</vt:lpstr>
      <vt:lpstr>Smart TV platforms</vt:lpstr>
      <vt:lpstr>The Smart TV Alliance (STA)</vt:lpstr>
      <vt:lpstr>Samsung Smart TV App Development</vt:lpstr>
      <vt:lpstr>Smart TV app lifecycle</vt:lpstr>
      <vt:lpstr>App types</vt:lpstr>
      <vt:lpstr>Main app file structure</vt:lpstr>
      <vt:lpstr>Sample index.html</vt:lpstr>
      <vt:lpstr>Sample Main.js</vt:lpstr>
      <vt:lpstr>Main.css</vt:lpstr>
      <vt:lpstr>The result</vt:lpstr>
      <vt:lpstr>UX issues</vt:lpstr>
      <vt:lpstr>Business models</vt:lpstr>
      <vt:lpstr>STA revenue sharing model</vt:lpstr>
      <vt:lpstr>Samsung Smart TV revenue models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TVs</dc:title>
  <dc:creator>bill</dc:creator>
  <cp:lastModifiedBy>bill</cp:lastModifiedBy>
  <cp:revision>38</cp:revision>
  <dcterms:created xsi:type="dcterms:W3CDTF">2014-11-23T20:15:54Z</dcterms:created>
  <dcterms:modified xsi:type="dcterms:W3CDTF">2017-10-10T17:26:55Z</dcterms:modified>
</cp:coreProperties>
</file>