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84"/>
  </p:notesMasterIdLst>
  <p:sldIdLst>
    <p:sldId id="256" r:id="rId2"/>
    <p:sldId id="301" r:id="rId3"/>
    <p:sldId id="345" r:id="rId4"/>
    <p:sldId id="347" r:id="rId5"/>
    <p:sldId id="346" r:id="rId6"/>
    <p:sldId id="348" r:id="rId7"/>
    <p:sldId id="349" r:id="rId8"/>
    <p:sldId id="350" r:id="rId9"/>
    <p:sldId id="351" r:id="rId10"/>
    <p:sldId id="352" r:id="rId11"/>
    <p:sldId id="367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5" r:id="rId24"/>
    <p:sldId id="366" r:id="rId25"/>
    <p:sldId id="369" r:id="rId26"/>
    <p:sldId id="370" r:id="rId27"/>
    <p:sldId id="371" r:id="rId28"/>
    <p:sldId id="372" r:id="rId29"/>
    <p:sldId id="374" r:id="rId30"/>
    <p:sldId id="373" r:id="rId31"/>
    <p:sldId id="375" r:id="rId32"/>
    <p:sldId id="377" r:id="rId33"/>
    <p:sldId id="379" r:id="rId34"/>
    <p:sldId id="381" r:id="rId35"/>
    <p:sldId id="380" r:id="rId36"/>
    <p:sldId id="382" r:id="rId37"/>
    <p:sldId id="383" r:id="rId38"/>
    <p:sldId id="384" r:id="rId39"/>
    <p:sldId id="385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280" r:id="rId63"/>
    <p:sldId id="281" r:id="rId64"/>
    <p:sldId id="282" r:id="rId65"/>
    <p:sldId id="283" r:id="rId66"/>
    <p:sldId id="284" r:id="rId67"/>
    <p:sldId id="285" r:id="rId68"/>
    <p:sldId id="286" r:id="rId69"/>
    <p:sldId id="287" r:id="rId70"/>
    <p:sldId id="288" r:id="rId71"/>
    <p:sldId id="289" r:id="rId72"/>
    <p:sldId id="290" r:id="rId73"/>
    <p:sldId id="291" r:id="rId74"/>
    <p:sldId id="292" r:id="rId75"/>
    <p:sldId id="293" r:id="rId76"/>
    <p:sldId id="294" r:id="rId77"/>
    <p:sldId id="295" r:id="rId78"/>
    <p:sldId id="296" r:id="rId79"/>
    <p:sldId id="298" r:id="rId80"/>
    <p:sldId id="299" r:id="rId81"/>
    <p:sldId id="386" r:id="rId82"/>
    <p:sldId id="387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160" d="100"/>
          <a:sy n="160" d="100"/>
        </p:scale>
        <p:origin x="-37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9DFC3-ED36-42B4-AB65-29BA5368CAD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81F32-D304-4342-9AA4-985CADB3D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81F32-D304-4342-9AA4-985CADB3D8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0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2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9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91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72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0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22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01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7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B436441-E6B5-F105-BB44-025176C741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23924"/>
            <a:ext cx="7253472" cy="365125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ko-KR" altLang="en-US"/>
              <a:t>Chap 6  Basics of Digital Audio</a:t>
            </a:r>
            <a:endParaRPr lang="en-US" altLang="ko-K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940713E-D57F-BA8F-6605-C2E6AAEC6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48423" y="6229928"/>
            <a:ext cx="683339" cy="365125"/>
          </a:xfrm>
          <a:ln/>
        </p:spPr>
        <p:txBody>
          <a:bodyPr/>
          <a:lstStyle>
            <a:lvl1pPr>
              <a:defRPr/>
            </a:lvl1pPr>
          </a:lstStyle>
          <a:p>
            <a:fld id="{44A6409A-A793-1E45-BC99-158F9CA570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62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5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6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4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3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18BE-D505-BA4B-AD5C-21B56712E7BF}" type="datetimeFigureOut">
              <a:rPr lang="en-US" smtClean="0"/>
              <a:t>12/12/2024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6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A18BE-D505-BA4B-AD5C-21B56712E7B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B74BEF-33C1-864A-8527-402811BBE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4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7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5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7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0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F975B-0E6E-50CE-980B-E68EF6839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Fundamentals of Multimedia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B8A898-80A0-4B17-6E56-C72D3AA66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pl-PL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Ze-Nian </a:t>
            </a:r>
            <a:r>
              <a:rPr lang="pl-PL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Li, Mark S. Drew, Jiangchuan Liu</a:t>
            </a:r>
          </a:p>
          <a:p>
            <a:pPr algn="l">
              <a:defRPr/>
            </a:pPr>
            <a:r>
              <a:rPr lang="en-US" altLang="ko-KR" b="1" dirty="0">
                <a:latin typeface="Times New Roman" panose="02020603050405020304" pitchFamily="18" charset="0"/>
              </a:rPr>
              <a:t>Chapter 6</a:t>
            </a:r>
            <a:br>
              <a:rPr lang="en-US" altLang="ko-KR" b="1" dirty="0">
                <a:latin typeface="Times New Roman" panose="02020603050405020304" pitchFamily="18" charset="0"/>
              </a:rPr>
            </a:br>
            <a:r>
              <a:rPr lang="en-US" altLang="ko-KR" b="1" dirty="0">
                <a:latin typeface="Times New Roman" panose="02020603050405020304" pitchFamily="18" charset="0"/>
              </a:rPr>
              <a:t>Basics of Digital Audio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718022C-8DB8-D5D0-B366-773190C31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47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2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슬라이드 번호 개체 틀 4">
            <a:extLst>
              <a:ext uri="{FF2B5EF4-FFF2-40B4-BE49-F238E27FC236}">
                <a16:creationId xmlns:a16="http://schemas.microsoft.com/office/drawing/2014/main" xmlns="" id="{D1D5686C-2EE1-4BC6-98B2-34ABEC4C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89BDD758-0FB2-9D4B-995C-780E8FCEB0E1}" type="slidenum">
              <a:rPr lang="en-US" altLang="ko-KR"/>
              <a:pPr eaLnBrk="1" hangingPunct="1"/>
              <a:t>10</a:t>
            </a:fld>
            <a:endParaRPr lang="en-US" altLang="ko-KR"/>
          </a:p>
        </p:txBody>
      </p:sp>
      <p:sp>
        <p:nvSpPr>
          <p:cNvPr id="11269" name="Text Box 2">
            <a:extLst>
              <a:ext uri="{FF2B5EF4-FFF2-40B4-BE49-F238E27FC236}">
                <a16:creationId xmlns:a16="http://schemas.microsoft.com/office/drawing/2014/main" xmlns="" id="{687CB2B4-C0C4-CAA8-862D-2650037BC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25425"/>
            <a:ext cx="6192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Nyquist Theorem</a:t>
            </a:r>
          </a:p>
        </p:txBody>
      </p:sp>
      <p:sp>
        <p:nvSpPr>
          <p:cNvPr id="11270" name="Line 3">
            <a:extLst>
              <a:ext uri="{FF2B5EF4-FFF2-40B4-BE49-F238E27FC236}">
                <a16:creationId xmlns:a16="http://schemas.microsoft.com/office/drawing/2014/main" xmlns="" id="{760E23A1-6586-39F6-645B-567BE11FF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1" y="836613"/>
            <a:ext cx="7667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Rectangle 4">
            <a:extLst>
              <a:ext uri="{FF2B5EF4-FFF2-40B4-BE49-F238E27FC236}">
                <a16:creationId xmlns:a16="http://schemas.microsoft.com/office/drawing/2014/main" xmlns="" id="{DCDF8116-B833-4E8C-4FB9-0831B29C2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016001"/>
            <a:ext cx="85693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The </a:t>
            </a:r>
            <a:r>
              <a:rPr lang="en-US" altLang="ko-KR" sz="2400">
                <a:solidFill>
                  <a:schemeClr val="accent2"/>
                </a:solidFill>
                <a:latin typeface="Comic Sans MS" panose="030F0902030302020204" pitchFamily="66" charset="0"/>
              </a:rPr>
              <a:t>Nyquist theorem</a:t>
            </a:r>
            <a:r>
              <a:rPr lang="en-US" altLang="ko-KR" sz="2400">
                <a:latin typeface="Comic Sans MS" panose="030F0902030302020204" pitchFamily="66" charset="0"/>
              </a:rPr>
              <a:t> states how frequently we must  sample in time to be able to recover the original sound.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Fig. 6.4(a) shows a single sinusoid: it is a single frequency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If sampling rate just equals the actual frequency,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>
                <a:latin typeface="Comic Sans MS" panose="030F0902030302020204" pitchFamily="66" charset="0"/>
              </a:rPr>
              <a:t>    Fig. 6.4(b) shows that a false signal is detected: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>
                <a:latin typeface="Comic Sans MS" panose="030F0902030302020204" pitchFamily="66" charset="0"/>
              </a:rPr>
              <a:t>    it is simply a constant, with zero frequency.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xmlns="" id="{1731CB12-5BD0-FCFB-02FF-F8F88CCD0840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슬라이드 번호 개체 틀 4">
            <a:extLst>
              <a:ext uri="{FF2B5EF4-FFF2-40B4-BE49-F238E27FC236}">
                <a16:creationId xmlns:a16="http://schemas.microsoft.com/office/drawing/2014/main" xmlns="" id="{9F19A632-70E8-89DA-CAA8-1707395B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E2F1ECAC-886B-524A-B773-F6F7DB1BF715}" type="slidenum">
              <a:rPr lang="en-US" altLang="ko-KR"/>
              <a:pPr eaLnBrk="1" hangingPunct="1"/>
              <a:t>11</a:t>
            </a:fld>
            <a:endParaRPr lang="en-US" altLang="ko-KR"/>
          </a:p>
        </p:txBody>
      </p:sp>
      <p:sp>
        <p:nvSpPr>
          <p:cNvPr id="12293" name="Text Box 2">
            <a:extLst>
              <a:ext uri="{FF2B5EF4-FFF2-40B4-BE49-F238E27FC236}">
                <a16:creationId xmlns:a16="http://schemas.microsoft.com/office/drawing/2014/main" xmlns="" id="{A8288924-3FAB-D0CD-F75D-10D77C1D2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25425"/>
            <a:ext cx="6192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Nyquist Theorem</a:t>
            </a:r>
          </a:p>
        </p:txBody>
      </p:sp>
      <p:sp>
        <p:nvSpPr>
          <p:cNvPr id="12294" name="Line 3">
            <a:extLst>
              <a:ext uri="{FF2B5EF4-FFF2-40B4-BE49-F238E27FC236}">
                <a16:creationId xmlns:a16="http://schemas.microsoft.com/office/drawing/2014/main" xmlns="" id="{EE737BE1-042F-525A-0CA5-AC7128170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1" y="836613"/>
            <a:ext cx="7667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Rectangle 4">
            <a:extLst>
              <a:ext uri="{FF2B5EF4-FFF2-40B4-BE49-F238E27FC236}">
                <a16:creationId xmlns:a16="http://schemas.microsoft.com/office/drawing/2014/main" xmlns="" id="{80218317-F2A8-AA45-60C9-D3B8A6308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196976"/>
            <a:ext cx="85693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If sample at 1.5 times the actual frequency, Fig. 6.4(c) shows that we obtain an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incorrect (alias) frequency </a:t>
            </a:r>
            <a:r>
              <a:rPr lang="en-US" altLang="ko-KR" sz="2400">
                <a:latin typeface="Comic Sans MS" panose="030F0902030302020204" pitchFamily="66" charset="0"/>
              </a:rPr>
              <a:t>that is lower than the correct one.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endParaRPr lang="en-US" altLang="ko-KR" sz="2400">
              <a:latin typeface="Comic Sans MS" panose="030F0902030302020204" pitchFamily="66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For correct sampling, we must use a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sampling rate </a:t>
            </a:r>
            <a:r>
              <a:rPr lang="en-US" altLang="ko-KR" sz="2400">
                <a:latin typeface="Comic Sans MS" panose="030F0902030302020204" pitchFamily="66" charset="0"/>
              </a:rPr>
              <a:t>equal to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at least twice the maximum frequency </a:t>
            </a:r>
            <a:r>
              <a:rPr lang="en-US" altLang="ko-KR" sz="2400">
                <a:latin typeface="Comic Sans MS" panose="030F0902030302020204" pitchFamily="66" charset="0"/>
              </a:rPr>
              <a:t>content in the signal. This rate is called the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Nyquist rate</a:t>
            </a:r>
            <a:r>
              <a:rPr lang="en-US" altLang="ko-KR" sz="240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xmlns="" id="{49C75F91-FC6E-BA78-FE2B-1826FE8D1EA4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슬라이드 번호 개체 틀 4">
            <a:extLst>
              <a:ext uri="{FF2B5EF4-FFF2-40B4-BE49-F238E27FC236}">
                <a16:creationId xmlns:a16="http://schemas.microsoft.com/office/drawing/2014/main" xmlns="" id="{16ED0147-F6FF-3C3E-F94C-2BB71B92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DED197A5-B2EF-2349-925D-AA1A4DD20567}" type="slidenum">
              <a:rPr lang="en-US" altLang="ko-KR"/>
              <a:pPr eaLnBrk="1" hangingPunct="1"/>
              <a:t>12</a:t>
            </a:fld>
            <a:endParaRPr lang="en-US" altLang="ko-KR"/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xmlns="" id="{1803927D-4449-35C4-4D55-CFF0CDD09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6" y="441325"/>
            <a:ext cx="444976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74A55D87-87CD-331C-71E3-B6BA6942DF28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슬라이드 번호 개체 틀 4">
            <a:extLst>
              <a:ext uri="{FF2B5EF4-FFF2-40B4-BE49-F238E27FC236}">
                <a16:creationId xmlns:a16="http://schemas.microsoft.com/office/drawing/2014/main" xmlns="" id="{6448EEC6-5018-6ED6-B180-2EA40715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D0D488DE-58D0-AD4E-A218-25D7F7952870}" type="slidenum">
              <a:rPr lang="en-US" altLang="ko-KR"/>
              <a:pPr eaLnBrk="1" hangingPunct="1"/>
              <a:t>13</a:t>
            </a:fld>
            <a:endParaRPr lang="en-US" altLang="ko-KR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xmlns="" id="{FE6730DB-1594-0217-385F-ADC3BF90E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9" y="4941889"/>
            <a:ext cx="8027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latin typeface="Comic Sans MS" panose="030F0902030302020204" pitchFamily="66" charset="0"/>
              </a:rPr>
              <a:t>Fig. 6.4: </a:t>
            </a:r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Aliasing</a:t>
            </a:r>
            <a:r>
              <a:rPr lang="en-US" altLang="ko-KR" sz="2000">
                <a:latin typeface="Comic Sans MS" panose="030F0902030302020204" pitchFamily="66" charset="0"/>
              </a:rPr>
              <a:t>.  (a): A single frequency. </a:t>
            </a:r>
          </a:p>
          <a:p>
            <a:pPr eaLnBrk="1" hangingPunct="1"/>
            <a:r>
              <a:rPr lang="en-US" altLang="ko-KR" sz="2000">
                <a:latin typeface="Comic Sans MS" panose="030F0902030302020204" pitchFamily="66" charset="0"/>
              </a:rPr>
              <a:t>(b): Sampling at exactly the frequency produces a constant. </a:t>
            </a:r>
          </a:p>
          <a:p>
            <a:pPr eaLnBrk="1" hangingPunct="1"/>
            <a:r>
              <a:rPr lang="en-US" altLang="ko-KR" sz="2000">
                <a:latin typeface="Comic Sans MS" panose="030F0902030302020204" pitchFamily="66" charset="0"/>
              </a:rPr>
              <a:t>(c): Sampling at 1.5 times per cycle produces </a:t>
            </a:r>
          </a:p>
          <a:p>
            <a:pPr eaLnBrk="1" hangingPunct="1"/>
            <a:r>
              <a:rPr lang="en-US" altLang="ko-KR" sz="2000">
                <a:latin typeface="Comic Sans MS" panose="030F0902030302020204" pitchFamily="66" charset="0"/>
              </a:rPr>
              <a:t>      an alias perceived frequency.</a:t>
            </a:r>
          </a:p>
        </p:txBody>
      </p:sp>
      <p:pic>
        <p:nvPicPr>
          <p:cNvPr id="14342" name="Picture 4">
            <a:extLst>
              <a:ext uri="{FF2B5EF4-FFF2-40B4-BE49-F238E27FC236}">
                <a16:creationId xmlns:a16="http://schemas.microsoft.com/office/drawing/2014/main" xmlns="" id="{5942A8A4-7A4C-2D81-BACA-37D8E717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9" y="1420813"/>
            <a:ext cx="532923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5D4E9DC5-F27D-B14B-C5CF-6019AC791939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날짜 개체 틀 2">
            <a:extLst>
              <a:ext uri="{FF2B5EF4-FFF2-40B4-BE49-F238E27FC236}">
                <a16:creationId xmlns:a16="http://schemas.microsoft.com/office/drawing/2014/main" xmlns="" id="{773E3135-5357-9461-AEBE-60039954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/>
              <a:t>Chap 6  Basics of Digital Audio</a:t>
            </a:r>
            <a:endParaRPr lang="en-US" altLang="ko-KR"/>
          </a:p>
        </p:txBody>
      </p:sp>
      <p:sp>
        <p:nvSpPr>
          <p:cNvPr id="15364" name="슬라이드 번호 개체 틀 4">
            <a:extLst>
              <a:ext uri="{FF2B5EF4-FFF2-40B4-BE49-F238E27FC236}">
                <a16:creationId xmlns:a16="http://schemas.microsoft.com/office/drawing/2014/main" xmlns="" id="{59C115E0-2C03-5BF6-2301-E98D545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1EA58757-79A7-7C4C-93B6-D8678031EDF4}" type="slidenum">
              <a:rPr lang="en-US" altLang="ko-KR"/>
              <a:pPr eaLnBrk="1" hangingPunct="1"/>
              <a:t>14</a:t>
            </a:fld>
            <a:endParaRPr lang="en-US" altLang="ko-KR"/>
          </a:p>
        </p:txBody>
      </p:sp>
      <p:sp>
        <p:nvSpPr>
          <p:cNvPr id="15365" name="Text Box 2">
            <a:extLst>
              <a:ext uri="{FF2B5EF4-FFF2-40B4-BE49-F238E27FC236}">
                <a16:creationId xmlns:a16="http://schemas.microsoft.com/office/drawing/2014/main" xmlns="" id="{F1DC2524-1CE2-7BA8-CCF6-4BAD6341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25425"/>
            <a:ext cx="6192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Nyquist Theorem</a:t>
            </a:r>
          </a:p>
        </p:txBody>
      </p:sp>
      <p:sp>
        <p:nvSpPr>
          <p:cNvPr id="15366" name="Line 3">
            <a:extLst>
              <a:ext uri="{FF2B5EF4-FFF2-40B4-BE49-F238E27FC236}">
                <a16:creationId xmlns:a16="http://schemas.microsoft.com/office/drawing/2014/main" xmlns="" id="{C04762D5-7BDE-433C-32AB-1EBE58957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164" y="836613"/>
            <a:ext cx="7667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Rectangle 4">
            <a:extLst>
              <a:ext uri="{FF2B5EF4-FFF2-40B4-BE49-F238E27FC236}">
                <a16:creationId xmlns:a16="http://schemas.microsoft.com/office/drawing/2014/main" xmlns="" id="{9A561C7D-993D-A077-3A17-16E02A30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016000"/>
            <a:ext cx="846137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Nyquist Theorem</a:t>
            </a:r>
            <a:r>
              <a:rPr lang="en-US" altLang="ko-KR" sz="2400">
                <a:latin typeface="Comic Sans MS" panose="030F0902030302020204" pitchFamily="66" charset="0"/>
              </a:rPr>
              <a:t>: If a signal is band-limited, i.e., there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is a lower limit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f</a:t>
            </a:r>
            <a:r>
              <a:rPr lang="en-US" altLang="ko-KR" sz="2400" baseline="-25000">
                <a:solidFill>
                  <a:srgbClr val="0070C0"/>
                </a:solidFill>
                <a:latin typeface="Comic Sans MS" panose="030F0902030302020204" pitchFamily="66" charset="0"/>
              </a:rPr>
              <a:t>1</a:t>
            </a:r>
            <a:r>
              <a:rPr lang="en-US" altLang="ko-KR" sz="2400">
                <a:latin typeface="Comic Sans MS" panose="030F0902030302020204" pitchFamily="66" charset="0"/>
              </a:rPr>
              <a:t> and an </a:t>
            </a: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upper limit </a:t>
            </a:r>
            <a:r>
              <a:rPr lang="en-US" altLang="ko-KR" sz="2400">
                <a:solidFill>
                  <a:srgbClr val="FF0000"/>
                </a:solidFill>
                <a:latin typeface="Comic Sans MS" panose="030F0902030302020204" pitchFamily="66" charset="0"/>
              </a:rPr>
              <a:t>f</a:t>
            </a:r>
            <a:r>
              <a:rPr lang="en-US" altLang="ko-KR" sz="2400" baseline="-20000">
                <a:solidFill>
                  <a:srgbClr val="FF0000"/>
                </a:solidFill>
                <a:latin typeface="Comic Sans MS" panose="030F0902030302020204" pitchFamily="66" charset="0"/>
              </a:rPr>
              <a:t>2</a:t>
            </a:r>
            <a:r>
              <a:rPr lang="en-US" altLang="ko-KR" sz="2400">
                <a:latin typeface="Comic Sans MS" panose="030F0902030302020204" pitchFamily="66" charset="0"/>
              </a:rPr>
              <a:t> of frequency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components in the signal, then the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sampling rate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en-US" altLang="ko-KR" sz="2400">
                <a:latin typeface="Comic Sans MS" panose="030F0902030302020204" pitchFamily="66" charset="0"/>
              </a:rPr>
              <a:t>should  be at least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2(</a:t>
            </a:r>
            <a:r>
              <a:rPr lang="en-US" altLang="ko-KR" sz="2400">
                <a:solidFill>
                  <a:srgbClr val="FF0000"/>
                </a:solidFill>
                <a:latin typeface="Comic Sans MS" panose="030F0902030302020204" pitchFamily="66" charset="0"/>
              </a:rPr>
              <a:t>f</a:t>
            </a:r>
            <a:r>
              <a:rPr lang="en-US" altLang="ko-KR" sz="2400" baseline="-25000">
                <a:solidFill>
                  <a:srgbClr val="FF0000"/>
                </a:solidFill>
                <a:latin typeface="Comic Sans MS" panose="030F0902030302020204" pitchFamily="66" charset="0"/>
              </a:rPr>
              <a:t>2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 − f</a:t>
            </a:r>
            <a:r>
              <a:rPr lang="en-US" altLang="ko-KR" sz="2400" baseline="-25000">
                <a:solidFill>
                  <a:srgbClr val="0070C0"/>
                </a:solidFill>
                <a:latin typeface="Comic Sans MS" panose="030F0902030302020204" pitchFamily="66" charset="0"/>
              </a:rPr>
              <a:t>1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)</a:t>
            </a:r>
            <a:r>
              <a:rPr lang="en-US" altLang="ko-KR" sz="2400">
                <a:solidFill>
                  <a:schemeClr val="accent2"/>
                </a:solidFill>
                <a:latin typeface="Comic Sans MS" panose="030F0902030302020204" pitchFamily="66" charset="0"/>
              </a:rPr>
              <a:t>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z="2400">
              <a:latin typeface="Comic Sans MS" panose="030F0902030302020204" pitchFamily="66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Nyquist frequency</a:t>
            </a:r>
            <a:r>
              <a:rPr lang="en-US" altLang="ko-KR" sz="2400">
                <a:latin typeface="Comic Sans MS" panose="030F0902030302020204" pitchFamily="66" charset="0"/>
              </a:rPr>
              <a:t>: half of the Nyquist rate.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Since it would be impossible to recover frequencies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higher than Nyquist frequency in any event, most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systems have an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antialiasing filter </a:t>
            </a:r>
            <a:r>
              <a:rPr lang="en-US" altLang="ko-KR" sz="2400">
                <a:latin typeface="Comic Sans MS" panose="030F0902030302020204" pitchFamily="66" charset="0"/>
              </a:rPr>
              <a:t>that restricts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the frequency content in the input to the sampler to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a range at or below Nyquist frequency.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슬라이드 번호 개체 틀 4">
            <a:extLst>
              <a:ext uri="{FF2B5EF4-FFF2-40B4-BE49-F238E27FC236}">
                <a16:creationId xmlns:a16="http://schemas.microsoft.com/office/drawing/2014/main" xmlns="" id="{1CA54FAB-6279-2FC2-4CD1-062DC24B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EED4B8FE-41E0-654A-84FC-7AFF6E063FC3}" type="slidenum">
              <a:rPr lang="en-US" altLang="ko-KR"/>
              <a:pPr eaLnBrk="1" hangingPunct="1"/>
              <a:t>15</a:t>
            </a:fld>
            <a:endParaRPr lang="en-US" altLang="ko-KR"/>
          </a:p>
        </p:txBody>
      </p:sp>
      <p:sp>
        <p:nvSpPr>
          <p:cNvPr id="16389" name="Text Box 2">
            <a:extLst>
              <a:ext uri="{FF2B5EF4-FFF2-40B4-BE49-F238E27FC236}">
                <a16:creationId xmlns:a16="http://schemas.microsoft.com/office/drawing/2014/main" xmlns="" id="{5058E68E-C8C6-E8A6-BFEC-4924B19FE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25425"/>
            <a:ext cx="6192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Nyquist Theorem</a:t>
            </a:r>
          </a:p>
        </p:txBody>
      </p:sp>
      <p:sp>
        <p:nvSpPr>
          <p:cNvPr id="16390" name="Line 3">
            <a:extLst>
              <a:ext uri="{FF2B5EF4-FFF2-40B4-BE49-F238E27FC236}">
                <a16:creationId xmlns:a16="http://schemas.microsoft.com/office/drawing/2014/main" xmlns="" id="{F133007D-8DFC-FEF6-E154-D60B2EBDA8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164" y="836613"/>
            <a:ext cx="7667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Rectangle 4">
            <a:extLst>
              <a:ext uri="{FF2B5EF4-FFF2-40B4-BE49-F238E27FC236}">
                <a16:creationId xmlns:a16="http://schemas.microsoft.com/office/drawing/2014/main" xmlns="" id="{123FEBD0-8C55-7569-2405-D92A1CC94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089025"/>
            <a:ext cx="8207375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indent="-179388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The relationship among the 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sampling frequency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,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  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true  frequency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, and the 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alias frequency 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is as follows: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altLang="ko-KR" sz="2400" dirty="0">
              <a:latin typeface="Comic Sans MS" pitchFamily="66" charset="0"/>
              <a:ea typeface="굴림" charset="-127"/>
            </a:endParaRPr>
          </a:p>
          <a:p>
            <a:pPr marL="179388" indent="-179388">
              <a:lnSpc>
                <a:spcPct val="150000"/>
              </a:lnSpc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  </a:t>
            </a:r>
            <a:r>
              <a:rPr lang="en-US" altLang="ko-KR" sz="2400" dirty="0" err="1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f</a:t>
            </a:r>
            <a:r>
              <a:rPr lang="en-US" altLang="ko-KR" sz="2000" dirty="0" err="1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alias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 = </a:t>
            </a:r>
            <a:r>
              <a:rPr lang="en-US" altLang="ko-KR" sz="2400" dirty="0" err="1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f</a:t>
            </a:r>
            <a:r>
              <a:rPr lang="en-US" altLang="ko-KR" sz="2000" dirty="0" err="1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sampling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 − </a:t>
            </a:r>
            <a:r>
              <a:rPr lang="en-US" altLang="ko-KR" sz="2400" dirty="0" err="1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f</a:t>
            </a:r>
            <a:r>
              <a:rPr lang="en-US" altLang="ko-KR" sz="2000" dirty="0" err="1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true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,</a:t>
            </a:r>
          </a:p>
          <a:p>
            <a:pPr marL="179388" indent="-179388">
              <a:lnSpc>
                <a:spcPct val="150000"/>
              </a:lnSpc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  for  </a:t>
            </a:r>
            <a:r>
              <a:rPr lang="en-US" altLang="ko-KR" sz="2400" dirty="0" err="1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f</a:t>
            </a:r>
            <a:r>
              <a:rPr lang="en-US" altLang="ko-KR" sz="2000" dirty="0" err="1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true</a:t>
            </a:r>
            <a:r>
              <a:rPr lang="en-US" altLang="ko-KR" sz="20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  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&lt;  </a:t>
            </a:r>
            <a:r>
              <a:rPr lang="en-US" altLang="ko-KR" sz="2400" dirty="0" err="1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f</a:t>
            </a:r>
            <a:r>
              <a:rPr lang="en-US" altLang="ko-KR" sz="2000" dirty="0" err="1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sampling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 &lt;  2×f</a:t>
            </a:r>
            <a:r>
              <a:rPr lang="en-US" altLang="ko-KR" sz="20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true</a:t>
            </a:r>
          </a:p>
        </p:txBody>
      </p:sp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7C98FF5D-7A1E-F75E-7CC5-9913A3B1AA31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슬라이드 번호 개체 틀 4">
            <a:extLst>
              <a:ext uri="{FF2B5EF4-FFF2-40B4-BE49-F238E27FC236}">
                <a16:creationId xmlns:a16="http://schemas.microsoft.com/office/drawing/2014/main" xmlns="" id="{CF33DBB1-5E85-5AD7-369B-3C30B10D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46A09FD6-0599-C844-8321-4310694D4559}" type="slidenum">
              <a:rPr lang="en-US" altLang="ko-KR"/>
              <a:pPr eaLnBrk="1" hangingPunct="1"/>
              <a:t>16</a:t>
            </a:fld>
            <a:endParaRPr lang="en-US" altLang="ko-KR"/>
          </a:p>
        </p:txBody>
      </p:sp>
      <p:sp>
        <p:nvSpPr>
          <p:cNvPr id="17413" name="Text Box 2">
            <a:extLst>
              <a:ext uri="{FF2B5EF4-FFF2-40B4-BE49-F238E27FC236}">
                <a16:creationId xmlns:a16="http://schemas.microsoft.com/office/drawing/2014/main" xmlns="" id="{A619C7F5-8F2A-A13A-7FED-38C454839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25425"/>
            <a:ext cx="6192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Signal to Noise Ratio (SNR)</a:t>
            </a:r>
          </a:p>
        </p:txBody>
      </p:sp>
      <p:sp>
        <p:nvSpPr>
          <p:cNvPr id="17414" name="Line 3">
            <a:extLst>
              <a:ext uri="{FF2B5EF4-FFF2-40B4-BE49-F238E27FC236}">
                <a16:creationId xmlns:a16="http://schemas.microsoft.com/office/drawing/2014/main" xmlns="" id="{8CDD2944-B96E-4871-4DEE-46489B0C1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1701" y="908050"/>
            <a:ext cx="7667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4">
            <a:extLst>
              <a:ext uri="{FF2B5EF4-FFF2-40B4-BE49-F238E27FC236}">
                <a16:creationId xmlns:a16="http://schemas.microsoft.com/office/drawing/2014/main" xmlns="" id="{45947A83-CB4B-A8BB-2F14-861AEBCD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089025"/>
            <a:ext cx="820737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The ratio of the power of the correct signal and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the noise is called the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signal to noise ratio (SNR) 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- a measure of the quality of the signal.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The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SNR</a:t>
            </a:r>
            <a:r>
              <a:rPr lang="en-US" altLang="ko-KR" sz="2400">
                <a:latin typeface="Comic Sans MS" panose="030F0902030302020204" pitchFamily="66" charset="0"/>
              </a:rPr>
              <a:t> is usually measured in decibels (dB)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The SNR value, in units of dB, is defined in terms of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base-10 logarithms of squared voltages:</a:t>
            </a:r>
          </a:p>
        </p:txBody>
      </p:sp>
      <p:pic>
        <p:nvPicPr>
          <p:cNvPr id="17416" name="Picture 5">
            <a:extLst>
              <a:ext uri="{FF2B5EF4-FFF2-40B4-BE49-F238E27FC236}">
                <a16:creationId xmlns:a16="http://schemas.microsoft.com/office/drawing/2014/main" xmlns="" id="{D12AC903-11DF-10AC-58E7-C4F8FF2D2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4400550"/>
            <a:ext cx="65532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6D2E1D64-5027-06E9-6A78-2CCA53F0D65A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슬라이드 번호 개체 틀 4">
            <a:extLst>
              <a:ext uri="{FF2B5EF4-FFF2-40B4-BE49-F238E27FC236}">
                <a16:creationId xmlns:a16="http://schemas.microsoft.com/office/drawing/2014/main" xmlns="" id="{B7981476-C16E-CE9F-BFEC-78751450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818748AA-76A2-5542-80D0-48B454D86C50}" type="slidenum">
              <a:rPr lang="en-US" altLang="ko-KR"/>
              <a:pPr eaLnBrk="1" hangingPunct="1"/>
              <a:t>17</a:t>
            </a:fld>
            <a:endParaRPr lang="en-US" altLang="ko-KR"/>
          </a:p>
        </p:txBody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xmlns="" id="{896EE6A2-E003-6D5B-88C4-49E3661F6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225425"/>
            <a:ext cx="8497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6.3 Quantization and Transmission of Audio</a:t>
            </a:r>
          </a:p>
        </p:txBody>
      </p:sp>
      <p:sp>
        <p:nvSpPr>
          <p:cNvPr id="18438" name="Line 3">
            <a:extLst>
              <a:ext uri="{FF2B5EF4-FFF2-40B4-BE49-F238E27FC236}">
                <a16:creationId xmlns:a16="http://schemas.microsoft.com/office/drawing/2014/main" xmlns="" id="{5A4DE96B-35AB-F775-7028-D86129ECE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1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Rectangle 4">
            <a:extLst>
              <a:ext uri="{FF2B5EF4-FFF2-40B4-BE49-F238E27FC236}">
                <a16:creationId xmlns:a16="http://schemas.microsoft.com/office/drawing/2014/main" xmlns="" id="{03923272-70F2-C159-1E49-2C6FC799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9" y="1125539"/>
            <a:ext cx="82073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630238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Coding of Audio: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quantization</a:t>
            </a:r>
            <a:r>
              <a:rPr lang="en-US" altLang="ko-KR" sz="2400">
                <a:latin typeface="Comic Sans MS" panose="030F0902030302020204" pitchFamily="66" charset="0"/>
              </a:rPr>
              <a:t> and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transformation</a:t>
            </a:r>
            <a:r>
              <a:rPr lang="en-US" altLang="ko-KR" sz="2400">
                <a:latin typeface="Comic Sans MS" panose="030F0902030302020204" pitchFamily="66" charset="0"/>
              </a:rPr>
              <a:t> of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data are collectively known as coding of the data.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altLang="ko-KR" sz="2400">
              <a:latin typeface="Comic Sans MS" panose="030F0902030302020204" pitchFamily="66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Differences in signals </a:t>
            </a:r>
            <a:r>
              <a:rPr lang="en-US" altLang="ko-KR" sz="2400">
                <a:latin typeface="Comic Sans MS" panose="030F0902030302020204" pitchFamily="66" charset="0"/>
              </a:rPr>
              <a:t>between the present and a past time can reduce the size of signal values and also concentrate the histogram of pixel values into a much smaller range.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altLang="ko-KR" sz="2400">
              <a:latin typeface="Comic Sans MS" panose="030F0902030302020204" pitchFamily="66" charset="0"/>
            </a:endParaRPr>
          </a:p>
        </p:txBody>
      </p:sp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687C93DB-8864-679D-F2D2-CFB8EA6FA442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슬라이드 번호 개체 틀 4">
            <a:extLst>
              <a:ext uri="{FF2B5EF4-FFF2-40B4-BE49-F238E27FC236}">
                <a16:creationId xmlns:a16="http://schemas.microsoft.com/office/drawing/2014/main" xmlns="" id="{0BC80210-9FE3-16E1-FC7D-6FE28EF3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E64A4344-D82B-5F4E-A6D0-B0B85864BAB4}" type="slidenum">
              <a:rPr lang="en-US" altLang="ko-KR"/>
              <a:pPr eaLnBrk="1" hangingPunct="1"/>
              <a:t>18</a:t>
            </a:fld>
            <a:endParaRPr lang="en-US" altLang="ko-KR"/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xmlns="" id="{0CD6E953-4AAE-BB52-B8C5-F508527CD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160463"/>
            <a:ext cx="8207375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9388" indent="-179388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The result of reducing the variance of values is that  </a:t>
            </a:r>
          </a:p>
          <a:p>
            <a:pPr>
              <a:lnSpc>
                <a:spcPct val="130000"/>
              </a:lnSpc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  lossless compression methods produce a </a:t>
            </a:r>
            <a:r>
              <a:rPr lang="en-US" altLang="ko-KR" sz="2400" dirty="0" err="1">
                <a:latin typeface="Comic Sans MS" pitchFamily="66" charset="0"/>
                <a:ea typeface="굴림" charset="-127"/>
              </a:rPr>
              <a:t>bitstream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 </a:t>
            </a:r>
          </a:p>
          <a:p>
            <a:pPr>
              <a:lnSpc>
                <a:spcPct val="130000"/>
              </a:lnSpc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  with shorter bit lengths for more likely values </a:t>
            </a:r>
          </a:p>
          <a:p>
            <a:pPr marL="179388" indent="-179388">
              <a:lnSpc>
                <a:spcPct val="130000"/>
              </a:lnSpc>
              <a:buFont typeface="Wingdings" pitchFamily="2" charset="2"/>
              <a:buChar char="§"/>
              <a:defRPr/>
            </a:pPr>
            <a:endParaRPr lang="en-US" altLang="ko-KR" sz="2400" dirty="0">
              <a:latin typeface="Comic Sans MS" pitchFamily="66" charset="0"/>
              <a:ea typeface="굴림" charset="-127"/>
            </a:endParaRPr>
          </a:p>
          <a:p>
            <a:pPr marL="179388" indent="-179388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In general, producing quantized sampled output for audio is called </a:t>
            </a:r>
            <a:r>
              <a:rPr lang="en-US" altLang="ko-KR" sz="2400" dirty="0">
                <a:solidFill>
                  <a:srgbClr val="0070C0"/>
                </a:solidFill>
                <a:latin typeface="Comic Sans MS" pitchFamily="66" charset="0"/>
                <a:ea typeface="굴림" charset="-127"/>
              </a:rPr>
              <a:t>PCM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 (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Pulse Code Modulation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). </a:t>
            </a:r>
          </a:p>
          <a:p>
            <a:pPr marL="179388" indent="-179388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The differences version is called 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DPCM</a:t>
            </a:r>
            <a:r>
              <a:rPr lang="en-US" altLang="ko-KR" sz="2400" dirty="0">
                <a:solidFill>
                  <a:schemeClr val="accent2"/>
                </a:solidFill>
                <a:latin typeface="Comic Sans MS" pitchFamily="66" charset="0"/>
                <a:ea typeface="굴림" charset="-127"/>
              </a:rPr>
              <a:t> 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(and a crude but efficient variant is called 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DM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). </a:t>
            </a:r>
          </a:p>
          <a:p>
            <a:pPr marL="179388" indent="-179388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The adaptive version is called 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ADPCM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.</a:t>
            </a:r>
          </a:p>
        </p:txBody>
      </p:sp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6F9E23C8-5E04-F5E9-F86A-80A1D8392471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슬라이드 번호 개체 틀 4">
            <a:extLst>
              <a:ext uri="{FF2B5EF4-FFF2-40B4-BE49-F238E27FC236}">
                <a16:creationId xmlns:a16="http://schemas.microsoft.com/office/drawing/2014/main" xmlns="" id="{E67DF0D7-6B11-23DF-9992-FE9209D4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BD797477-2D21-FC42-BA35-0F34F27F2CFE}" type="slidenum">
              <a:rPr lang="en-US" altLang="ko-KR"/>
              <a:pPr eaLnBrk="1" hangingPunct="1"/>
              <a:t>19</a:t>
            </a:fld>
            <a:endParaRPr lang="en-US" altLang="ko-KR"/>
          </a:p>
        </p:txBody>
      </p:sp>
      <p:sp>
        <p:nvSpPr>
          <p:cNvPr id="20485" name="Text Box 2">
            <a:extLst>
              <a:ext uri="{FF2B5EF4-FFF2-40B4-BE49-F238E27FC236}">
                <a16:creationId xmlns:a16="http://schemas.microsoft.com/office/drawing/2014/main" xmlns="" id="{3842BFEF-C561-C26D-52D7-3947E0D59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33337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Pulse Code Modulation</a:t>
            </a:r>
          </a:p>
        </p:txBody>
      </p:sp>
      <p:sp>
        <p:nvSpPr>
          <p:cNvPr id="20486" name="Line 3">
            <a:extLst>
              <a:ext uri="{FF2B5EF4-FFF2-40B4-BE49-F238E27FC236}">
                <a16:creationId xmlns:a16="http://schemas.microsoft.com/office/drawing/2014/main" xmlns="" id="{DD46BB3B-5296-A93B-D0B3-5DF8FECA3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1052513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Rectangle 4">
            <a:extLst>
              <a:ext uri="{FF2B5EF4-FFF2-40B4-BE49-F238E27FC236}">
                <a16:creationId xmlns:a16="http://schemas.microsoft.com/office/drawing/2014/main" xmlns="" id="{FE51ABD7-32DB-93F6-73C0-DD520B2F5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341438"/>
            <a:ext cx="8207375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The basic techniques for creating digital signals from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 analog signals are </a:t>
            </a: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sampling</a:t>
            </a:r>
            <a:r>
              <a:rPr lang="en-US" altLang="ko-KR" sz="2400">
                <a:latin typeface="Comic Sans MS" panose="030F0902030302020204" pitchFamily="66" charset="0"/>
              </a:rPr>
              <a:t> and </a:t>
            </a: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quantization</a:t>
            </a:r>
            <a:r>
              <a:rPr lang="en-US" altLang="ko-KR" sz="2400">
                <a:latin typeface="Comic Sans MS" panose="030F0902030302020204" pitchFamily="66" charset="0"/>
              </a:rPr>
              <a:t>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endParaRPr lang="en-US" altLang="ko-KR" sz="2400">
              <a:latin typeface="Comic Sans MS" panose="030F0902030302020204" pitchFamily="66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Quantization</a:t>
            </a:r>
            <a:r>
              <a:rPr lang="en-US" altLang="ko-KR" sz="2400">
                <a:latin typeface="Comic Sans MS" panose="030F0902030302020204" pitchFamily="66" charset="0"/>
              </a:rPr>
              <a:t> consists of selecting breakpoints (</a:t>
            </a: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boundary </a:t>
            </a:r>
            <a:r>
              <a:rPr lang="en-US" altLang="ko-KR" sz="2400">
                <a:latin typeface="Comic Sans MS" panose="030F0902030302020204" pitchFamily="66" charset="0"/>
              </a:rPr>
              <a:t>levels) in   magnitude, and then re-mapping any value within an interval to one of the </a:t>
            </a: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representative output </a:t>
            </a:r>
            <a:r>
              <a:rPr lang="en-US" altLang="ko-KR" sz="2400">
                <a:latin typeface="Comic Sans MS" panose="030F0902030302020204" pitchFamily="66" charset="0"/>
              </a:rPr>
              <a:t>levels.</a:t>
            </a:r>
          </a:p>
        </p:txBody>
      </p:sp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9149D1BF-FE40-4959-B338-22D4A582ED08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>
            <a:extLst>
              <a:ext uri="{FF2B5EF4-FFF2-40B4-BE49-F238E27FC236}">
                <a16:creationId xmlns:a16="http://schemas.microsoft.com/office/drawing/2014/main" xmlns="" id="{19A3BA5C-7EBC-C395-5F95-F7A5C461D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2038" y="225425"/>
            <a:ext cx="2519362" cy="611188"/>
          </a:xfrm>
        </p:spPr>
        <p:txBody>
          <a:bodyPr/>
          <a:lstStyle/>
          <a:p>
            <a:pPr eaLnBrk="1" hangingPunct="1"/>
            <a:r>
              <a:rPr lang="en-US" altLang="ko-KR" sz="2800" b="1">
                <a:solidFill>
                  <a:schemeClr val="accent2"/>
                </a:solidFill>
                <a:latin typeface="Comic Sans MS" panose="030F0902030302020204" pitchFamily="66" charset="0"/>
              </a:rPr>
              <a:t>Outline</a:t>
            </a:r>
          </a:p>
        </p:txBody>
      </p:sp>
      <p:sp>
        <p:nvSpPr>
          <p:cNvPr id="3078" name="Rectangle 3">
            <a:extLst>
              <a:ext uri="{FF2B5EF4-FFF2-40B4-BE49-F238E27FC236}">
                <a16:creationId xmlns:a16="http://schemas.microsoft.com/office/drawing/2014/main" xmlns="" id="{756DDD07-CBDD-9D8C-8333-A7B35FA7D4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4889" y="1196976"/>
            <a:ext cx="7966075" cy="4968875"/>
          </a:xfrm>
        </p:spPr>
        <p:txBody>
          <a:bodyPr/>
          <a:lstStyle/>
          <a:p>
            <a:pPr marL="450850" indent="-450850">
              <a:lnSpc>
                <a:spcPct val="120000"/>
              </a:lnSpc>
              <a:buClr>
                <a:schemeClr val="accent2"/>
              </a:buClr>
              <a:buNone/>
            </a:pPr>
            <a:r>
              <a:rPr lang="en-US" altLang="ko-KR">
                <a:latin typeface="Comic Sans MS" panose="030F0902030302020204" pitchFamily="66" charset="0"/>
              </a:rPr>
              <a:t>6.1 Digitization of Sound</a:t>
            </a:r>
          </a:p>
          <a:p>
            <a:pPr marL="450850" indent="-450850">
              <a:lnSpc>
                <a:spcPct val="120000"/>
              </a:lnSpc>
              <a:buNone/>
            </a:pPr>
            <a:r>
              <a:rPr lang="en-US" altLang="ko-KR">
                <a:latin typeface="Comic Sans MS" panose="030F0902030302020204" pitchFamily="66" charset="0"/>
              </a:rPr>
              <a:t>6.2 MIDI (skip)</a:t>
            </a:r>
          </a:p>
          <a:p>
            <a:pPr marL="450850" indent="-450850">
              <a:lnSpc>
                <a:spcPct val="120000"/>
              </a:lnSpc>
              <a:buNone/>
            </a:pPr>
            <a:r>
              <a:rPr lang="en-US" altLang="ko-KR">
                <a:latin typeface="Comic Sans MS" panose="030F0902030302020204" pitchFamily="66" charset="0"/>
              </a:rPr>
              <a:t>6.3 Quantization and Transmission of Audio</a:t>
            </a:r>
          </a:p>
          <a:p>
            <a:pPr marL="850900" lvl="1" indent="-450850">
              <a:lnSpc>
                <a:spcPct val="120000"/>
              </a:lnSpc>
              <a:buNone/>
            </a:pPr>
            <a:r>
              <a:rPr lang="en-US" altLang="ko-KR">
                <a:latin typeface="Comic Sans MS" panose="030F0902030302020204" pitchFamily="66" charset="0"/>
              </a:rPr>
              <a:t>6.3.2 Pulse Code Modulation</a:t>
            </a:r>
          </a:p>
          <a:p>
            <a:pPr marL="850900" lvl="1" indent="-450850">
              <a:lnSpc>
                <a:spcPct val="120000"/>
              </a:lnSpc>
              <a:buNone/>
            </a:pPr>
            <a:r>
              <a:rPr lang="en-US" altLang="ko-KR">
                <a:latin typeface="Comic Sans MS" panose="030F0902030302020204" pitchFamily="66" charset="0"/>
              </a:rPr>
              <a:t>6.3.3 Differential Coding of Audio</a:t>
            </a:r>
          </a:p>
          <a:p>
            <a:pPr marL="850900" lvl="1" indent="-450850">
              <a:lnSpc>
                <a:spcPct val="120000"/>
              </a:lnSpc>
              <a:buNone/>
            </a:pPr>
            <a:r>
              <a:rPr lang="en-US" altLang="ko-KR">
                <a:latin typeface="Comic Sans MS" panose="030F0902030302020204" pitchFamily="66" charset="0"/>
              </a:rPr>
              <a:t>6.3.4 Lossless Predictive Coding</a:t>
            </a:r>
          </a:p>
          <a:p>
            <a:pPr marL="850900" lvl="1" indent="-450850">
              <a:lnSpc>
                <a:spcPct val="120000"/>
              </a:lnSpc>
              <a:buNone/>
            </a:pPr>
            <a:r>
              <a:rPr lang="en-US" altLang="ko-KR">
                <a:latin typeface="Comic Sans MS" panose="030F0902030302020204" pitchFamily="66" charset="0"/>
              </a:rPr>
              <a:t>6.3.5 DPCM</a:t>
            </a:r>
          </a:p>
          <a:p>
            <a:pPr marL="850900" lvl="1" indent="-450850">
              <a:lnSpc>
                <a:spcPct val="120000"/>
              </a:lnSpc>
              <a:buNone/>
            </a:pPr>
            <a:r>
              <a:rPr lang="en-US" altLang="ko-KR">
                <a:latin typeface="Comic Sans MS" panose="030F0902030302020204" pitchFamily="66" charset="0"/>
              </a:rPr>
              <a:t>6.3.6 DM</a:t>
            </a:r>
          </a:p>
          <a:p>
            <a:pPr marL="450850" indent="-450850">
              <a:lnSpc>
                <a:spcPct val="120000"/>
              </a:lnSpc>
              <a:buClr>
                <a:schemeClr val="accent2"/>
              </a:buClr>
              <a:buNone/>
            </a:pPr>
            <a:endParaRPr lang="en-US" altLang="ko-KR">
              <a:latin typeface="Comic Sans MS" panose="030F0902030302020204" pitchFamily="66" charset="0"/>
            </a:endParaRPr>
          </a:p>
        </p:txBody>
      </p:sp>
      <p:sp>
        <p:nvSpPr>
          <p:cNvPr id="3074" name="날짜 개체 틀 3">
            <a:extLst>
              <a:ext uri="{FF2B5EF4-FFF2-40B4-BE49-F238E27FC236}">
                <a16:creationId xmlns:a16="http://schemas.microsoft.com/office/drawing/2014/main" xmlns="" id="{4E779FDF-D1DD-4ED2-5CF9-7AA60475FCE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31371" y="6041362"/>
            <a:ext cx="748570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6 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of Digital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슬라이드 번호 개체 틀 5">
            <a:extLst>
              <a:ext uri="{FF2B5EF4-FFF2-40B4-BE49-F238E27FC236}">
                <a16:creationId xmlns:a16="http://schemas.microsoft.com/office/drawing/2014/main" xmlns="" id="{BA49CB5C-AC38-4D9A-8CAB-9C7358EE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94923F49-C29E-6348-A42F-A82DA009FF9B}" type="slidenum">
              <a:rPr lang="en-US" altLang="ko-KR"/>
              <a:pPr eaLnBrk="1" hangingPunct="1"/>
              <a:t>2</a:t>
            </a:fld>
            <a:endParaRPr lang="en-US" altLang="ko-KR"/>
          </a:p>
        </p:txBody>
      </p:sp>
      <p:sp>
        <p:nvSpPr>
          <p:cNvPr id="3079" name="Line 4">
            <a:extLst>
              <a:ext uri="{FF2B5EF4-FFF2-40B4-BE49-F238E27FC236}">
                <a16:creationId xmlns:a16="http://schemas.microsoft.com/office/drawing/2014/main" xmlns="" id="{7C36765A-A448-FA5F-04FF-B6B01997B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4114" y="944563"/>
            <a:ext cx="7667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슬라이드 번호 개체 틀 4">
            <a:extLst>
              <a:ext uri="{FF2B5EF4-FFF2-40B4-BE49-F238E27FC236}">
                <a16:creationId xmlns:a16="http://schemas.microsoft.com/office/drawing/2014/main" xmlns="" id="{BB1AD3EE-C97F-F281-593A-69D14020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6ABE331E-3C27-E543-973D-B5F3F36E5227}" type="slidenum">
              <a:rPr lang="en-US" altLang="ko-KR"/>
              <a:pPr eaLnBrk="1" hangingPunct="1"/>
              <a:t>20</a:t>
            </a:fld>
            <a:endParaRPr lang="en-US" altLang="ko-KR"/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xmlns="" id="{05F4010E-DB57-37BD-8762-80DFFAAE3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049839"/>
            <a:ext cx="8027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2000">
                <a:solidFill>
                  <a:schemeClr val="accent2"/>
                </a:solidFill>
                <a:latin typeface="Comic Sans MS" panose="030F0902030302020204" pitchFamily="66" charset="0"/>
              </a:rPr>
              <a:t>Fig. 6.2: Sampling and Quantization.</a:t>
            </a:r>
          </a:p>
        </p:txBody>
      </p:sp>
      <p:pic>
        <p:nvPicPr>
          <p:cNvPr id="21510" name="Picture 4">
            <a:extLst>
              <a:ext uri="{FF2B5EF4-FFF2-40B4-BE49-F238E27FC236}">
                <a16:creationId xmlns:a16="http://schemas.microsoft.com/office/drawing/2014/main" xmlns="" id="{283CD8D8-4FEE-70EC-EC0F-D60832E7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9" y="1736725"/>
            <a:ext cx="78644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C3D1FB91-0E40-714B-E40B-5977560E83F6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슬라이드 번호 개체 틀 4">
            <a:extLst>
              <a:ext uri="{FF2B5EF4-FFF2-40B4-BE49-F238E27FC236}">
                <a16:creationId xmlns:a16="http://schemas.microsoft.com/office/drawing/2014/main" xmlns="" id="{4D6621DE-0590-F0BB-A44F-0E2A8FE3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80893ADC-96EF-2544-B76A-EC87AD1FE22B}" type="slidenum">
              <a:rPr lang="en-US" altLang="ko-KR"/>
              <a:pPr eaLnBrk="1" hangingPunct="1"/>
              <a:t>21</a:t>
            </a:fld>
            <a:endParaRPr lang="en-US" altLang="ko-KR"/>
          </a:p>
        </p:txBody>
      </p:sp>
      <p:sp>
        <p:nvSpPr>
          <p:cNvPr id="22533" name="Text Box 2">
            <a:extLst>
              <a:ext uri="{FF2B5EF4-FFF2-40B4-BE49-F238E27FC236}">
                <a16:creationId xmlns:a16="http://schemas.microsoft.com/office/drawing/2014/main" xmlns="" id="{93FD58EF-306B-E39F-7DCC-97749C62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542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Pulse Code Modulation</a:t>
            </a:r>
          </a:p>
        </p:txBody>
      </p:sp>
      <p:sp>
        <p:nvSpPr>
          <p:cNvPr id="22534" name="Line 3">
            <a:extLst>
              <a:ext uri="{FF2B5EF4-FFF2-40B4-BE49-F238E27FC236}">
                <a16:creationId xmlns:a16="http://schemas.microsoft.com/office/drawing/2014/main" xmlns="" id="{9A1AE8C1-13BF-A0AE-80E0-D15CFC858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Rectangle 4">
            <a:extLst>
              <a:ext uri="{FF2B5EF4-FFF2-40B4-BE49-F238E27FC236}">
                <a16:creationId xmlns:a16="http://schemas.microsoft.com/office/drawing/2014/main" xmlns="" id="{2ACE2C43-32EF-960F-263C-EAB13FE5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052514"/>
            <a:ext cx="82073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The set of interval boundaries are called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decision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    boundaries</a:t>
            </a:r>
            <a:r>
              <a:rPr lang="en-US" altLang="ko-KR" sz="2400">
                <a:latin typeface="Comic Sans MS" panose="030F0902030302020204" pitchFamily="66" charset="0"/>
              </a:rPr>
              <a:t>, and the representative values are called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reconstruction levels</a:t>
            </a:r>
            <a:r>
              <a:rPr lang="en-US" altLang="ko-KR" sz="2400">
                <a:solidFill>
                  <a:schemeClr val="accent2"/>
                </a:solidFill>
                <a:latin typeface="Comic Sans MS" panose="030F0902030302020204" pitchFamily="66" charset="0"/>
              </a:rPr>
              <a:t>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The boundaries for quantizer input intervals that will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 all be mapped into the same output level form a coder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 mapping.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The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representative values </a:t>
            </a:r>
            <a:r>
              <a:rPr lang="en-US" altLang="ko-KR" sz="2400">
                <a:latin typeface="Comic Sans MS" panose="030F0902030302020204" pitchFamily="66" charset="0"/>
              </a:rPr>
              <a:t>that are the output values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from a quantizer are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decoder mapping</a:t>
            </a:r>
            <a:r>
              <a:rPr lang="en-US" altLang="ko-KR" sz="240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268330F8-409F-5A80-F62F-70AAB53F5E8C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슬라이드 번호 개체 틀 4">
            <a:extLst>
              <a:ext uri="{FF2B5EF4-FFF2-40B4-BE49-F238E27FC236}">
                <a16:creationId xmlns:a16="http://schemas.microsoft.com/office/drawing/2014/main" xmlns="" id="{5DBE284A-2C91-DA56-4CFC-DD725133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6B454663-774C-FD42-8A23-14F4E982A2A6}" type="slidenum">
              <a:rPr lang="en-US" altLang="ko-KR"/>
              <a:pPr eaLnBrk="1" hangingPunct="1"/>
              <a:t>22</a:t>
            </a:fld>
            <a:endParaRPr lang="en-US" altLang="ko-KR"/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xmlns="" id="{A8FD400C-9CEA-D9A5-F0D4-32A2F5ED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476251"/>
            <a:ext cx="838835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 Every compression scheme has three stages: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AutoNum type="arabicPeriod"/>
            </a:pPr>
            <a:r>
              <a:rPr lang="en-US" altLang="ko-KR" sz="2400">
                <a:latin typeface="Comic Sans MS" panose="030F0902030302020204" pitchFamily="66" charset="0"/>
              </a:rPr>
              <a:t> The input data is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transformed</a:t>
            </a:r>
            <a:r>
              <a:rPr lang="en-US" altLang="ko-KR" sz="2400">
                <a:latin typeface="Comic Sans MS" panose="030F0902030302020204" pitchFamily="66" charset="0"/>
              </a:rPr>
              <a:t> to a new representation 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that is easier or more efficient to compress.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altLang="ko-KR" sz="2400">
              <a:latin typeface="Comic Sans MS" panose="030F0902030302020204" pitchFamily="66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2. We may introduce loss of information. </a:t>
            </a:r>
            <a:r>
              <a:rPr lang="en-US" altLang="ko-KR" sz="2400">
                <a:solidFill>
                  <a:srgbClr val="FF0000"/>
                </a:solidFill>
                <a:latin typeface="Comic Sans MS" panose="030F0902030302020204" pitchFamily="66" charset="0"/>
              </a:rPr>
              <a:t>Quantization</a:t>
            </a:r>
            <a:r>
              <a:rPr lang="en-US" altLang="ko-KR" sz="2400">
                <a:solidFill>
                  <a:schemeClr val="accent2"/>
                </a:solidFill>
                <a:latin typeface="Comic Sans MS" panose="030F0902030302020204" pitchFamily="66" charset="0"/>
              </a:rPr>
              <a:t> </a:t>
            </a:r>
            <a:r>
              <a:rPr lang="en-US" altLang="ko-KR" sz="2400">
                <a:latin typeface="Comic Sans MS" panose="030F0902030302020204" pitchFamily="66" charset="0"/>
              </a:rPr>
              <a:t>is the main </a:t>
            </a:r>
            <a:r>
              <a:rPr lang="en-US" altLang="ko-KR" sz="2400">
                <a:solidFill>
                  <a:srgbClr val="FF0000"/>
                </a:solidFill>
                <a:latin typeface="Comic Sans MS" panose="030F0902030302020204" pitchFamily="66" charset="0"/>
              </a:rPr>
              <a:t>lossy</a:t>
            </a:r>
            <a:r>
              <a:rPr lang="en-US" altLang="ko-KR" sz="2400">
                <a:latin typeface="Comic Sans MS" panose="030F0902030302020204" pitchFamily="66" charset="0"/>
              </a:rPr>
              <a:t> step </a:t>
            </a:r>
            <a:r>
              <a:rPr lang="en-US" altLang="ko-KR" sz="2400"/>
              <a:t>→</a:t>
            </a:r>
            <a:r>
              <a:rPr lang="en-US" altLang="ko-KR" sz="2400">
                <a:latin typeface="Comic Sans MS" panose="030F0902030302020204" pitchFamily="66" charset="0"/>
              </a:rPr>
              <a:t> we use a limited number of reconstruction levels, fewer than in the original signal.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endParaRPr lang="en-US" altLang="ko-KR" sz="2400">
              <a:latin typeface="Comic Sans MS" panose="030F0902030302020204" pitchFamily="66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3. (Lossless)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Coding</a:t>
            </a:r>
            <a:r>
              <a:rPr lang="en-US" altLang="ko-KR" sz="2400">
                <a:latin typeface="Comic Sans MS" panose="030F0902030302020204" pitchFamily="66" charset="0"/>
              </a:rPr>
              <a:t>. Assign a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codeword</a:t>
            </a:r>
            <a:r>
              <a:rPr lang="en-US" altLang="ko-KR" sz="2400">
                <a:latin typeface="Comic Sans MS" panose="030F0902030302020204" pitchFamily="66" charset="0"/>
              </a:rPr>
              <a:t> (thus forming a binary bitstream) to each output level or symbol. 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   This could be a fixed-length code, or a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variable length </a:t>
            </a:r>
            <a:r>
              <a:rPr lang="en-US" altLang="ko-KR" sz="2400">
                <a:latin typeface="Comic Sans MS" panose="030F0902030302020204" pitchFamily="66" charset="0"/>
              </a:rPr>
              <a:t>code such as Human coding (Chap. 7).</a:t>
            </a:r>
          </a:p>
        </p:txBody>
      </p:sp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C7132FCA-3EBB-57F4-71E2-90A17DAA496F}"/>
              </a:ext>
            </a:extLst>
          </p:cNvPr>
          <p:cNvSpPr txBox="1">
            <a:spLocks/>
          </p:cNvSpPr>
          <p:nvPr/>
        </p:nvSpPr>
        <p:spPr>
          <a:xfrm>
            <a:off x="631371" y="6381749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슬라이드 번호 개체 틀 4">
            <a:extLst>
              <a:ext uri="{FF2B5EF4-FFF2-40B4-BE49-F238E27FC236}">
                <a16:creationId xmlns:a16="http://schemas.microsoft.com/office/drawing/2014/main" xmlns="" id="{CA7B43EA-7631-169D-0983-DB1C1311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8C3FC918-E883-774A-B9A1-0B6804EF3713}" type="slidenum">
              <a:rPr lang="en-US" altLang="ko-KR"/>
              <a:pPr eaLnBrk="1" hangingPunct="1"/>
              <a:t>23</a:t>
            </a:fld>
            <a:endParaRPr lang="en-US" altLang="ko-KR"/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xmlns="" id="{CFB9E042-893C-3406-FE39-D851A9252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089025"/>
            <a:ext cx="824388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For audio signals, we first consider PCM for  digitization.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This leads to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Lossless Predictive Coding </a:t>
            </a:r>
            <a:r>
              <a:rPr lang="en-US" altLang="ko-KR" sz="2400">
                <a:latin typeface="Comic Sans MS" panose="030F0902030302020204" pitchFamily="66" charset="0"/>
              </a:rPr>
              <a:t>as well as the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DPCM</a:t>
            </a:r>
            <a:r>
              <a:rPr lang="en-US" altLang="ko-KR" sz="2400">
                <a:latin typeface="Comic Sans MS" panose="030F0902030302020204" pitchFamily="66" charset="0"/>
              </a:rPr>
              <a:t> scheme; both methods use differential coding.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As well, we look at the adaptive version, ADPCM, which can provide better compression.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altLang="ko-KR" sz="2400">
              <a:latin typeface="Comic Sans MS" panose="030F0902030302020204" pitchFamily="66" charset="0"/>
            </a:endParaRPr>
          </a:p>
        </p:txBody>
      </p:sp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81D79F0D-7B9D-392A-9208-A5B63EC1DAF7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슬라이드 번호 개체 틀 4">
            <a:extLst>
              <a:ext uri="{FF2B5EF4-FFF2-40B4-BE49-F238E27FC236}">
                <a16:creationId xmlns:a16="http://schemas.microsoft.com/office/drawing/2014/main" xmlns="" id="{6393DA70-68BE-8D8D-64AF-66E0B7BA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B8C6ECD6-43CB-4643-8F32-A4D08C80788E}" type="slidenum">
              <a:rPr lang="en-US" altLang="ko-KR"/>
              <a:pPr eaLnBrk="1" hangingPunct="1"/>
              <a:t>24</a:t>
            </a:fld>
            <a:endParaRPr lang="en-US" altLang="ko-KR"/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xmlns="" id="{FAE4453B-2B1B-C276-0FEC-28C5010D8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4" y="5229226"/>
            <a:ext cx="8027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 dirty="0">
                <a:solidFill>
                  <a:schemeClr val="accent2"/>
                </a:solidFill>
                <a:latin typeface="Comic Sans MS" panose="030F0902030302020204" pitchFamily="66" charset="0"/>
              </a:rPr>
              <a:t>Fig. 6.13: Pulse Code Modulation (PCM). (a) Original analog signal</a:t>
            </a:r>
          </a:p>
          <a:p>
            <a:pPr eaLnBrk="1" hangingPunct="1"/>
            <a:r>
              <a:rPr lang="en-US" altLang="ko-KR" sz="2000" dirty="0">
                <a:solidFill>
                  <a:schemeClr val="accent2"/>
                </a:solidFill>
                <a:latin typeface="Comic Sans MS" panose="030F0902030302020204" pitchFamily="66" charset="0"/>
              </a:rPr>
              <a:t> and its corresponding PCM signals. (b) Decoded staircase signal. </a:t>
            </a:r>
          </a:p>
          <a:p>
            <a:pPr eaLnBrk="1" hangingPunct="1"/>
            <a:r>
              <a:rPr lang="en-US" altLang="ko-KR" sz="2000" dirty="0">
                <a:solidFill>
                  <a:schemeClr val="accent2"/>
                </a:solidFill>
                <a:latin typeface="Comic Sans MS" panose="030F0902030302020204" pitchFamily="66" charset="0"/>
              </a:rPr>
              <a:t>(c) Reconstructed signal after low-pass filtering.</a:t>
            </a:r>
          </a:p>
        </p:txBody>
      </p:sp>
      <p:pic>
        <p:nvPicPr>
          <p:cNvPr id="25606" name="Picture 4">
            <a:extLst>
              <a:ext uri="{FF2B5EF4-FFF2-40B4-BE49-F238E27FC236}">
                <a16:creationId xmlns:a16="http://schemas.microsoft.com/office/drawing/2014/main" xmlns="" id="{C3F3D30B-F84F-4EF1-8945-5712F946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512764"/>
            <a:ext cx="5256212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슬라이드 번호 개체 틀 4">
            <a:extLst>
              <a:ext uri="{FF2B5EF4-FFF2-40B4-BE49-F238E27FC236}">
                <a16:creationId xmlns:a16="http://schemas.microsoft.com/office/drawing/2014/main" xmlns="" id="{82605EE4-09F7-5DAF-8F54-D6938C90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651BB5D1-DF4A-C241-B560-B32521E754F6}" type="slidenum">
              <a:rPr lang="en-US" altLang="ko-KR"/>
              <a:pPr eaLnBrk="1" hangingPunct="1"/>
              <a:t>25</a:t>
            </a:fld>
            <a:endParaRPr lang="en-US" altLang="ko-KR"/>
          </a:p>
        </p:txBody>
      </p:sp>
      <p:sp>
        <p:nvSpPr>
          <p:cNvPr id="26629" name="Text Box 2">
            <a:extLst>
              <a:ext uri="{FF2B5EF4-FFF2-40B4-BE49-F238E27FC236}">
                <a16:creationId xmlns:a16="http://schemas.microsoft.com/office/drawing/2014/main" xmlns="" id="{71E49D15-E1CB-87C6-3C98-A453B738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542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Differential Coding of Audio</a:t>
            </a:r>
          </a:p>
        </p:txBody>
      </p:sp>
      <p:sp>
        <p:nvSpPr>
          <p:cNvPr id="26630" name="Line 3">
            <a:extLst>
              <a:ext uri="{FF2B5EF4-FFF2-40B4-BE49-F238E27FC236}">
                <a16:creationId xmlns:a16="http://schemas.microsoft.com/office/drawing/2014/main" xmlns="" id="{98324EF1-722F-F72D-26D6-46D995C7E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Rectangle 4">
            <a:extLst>
              <a:ext uri="{FF2B5EF4-FFF2-40B4-BE49-F238E27FC236}">
                <a16:creationId xmlns:a16="http://schemas.microsoft.com/office/drawing/2014/main" xmlns="" id="{C90E29DB-4A9D-C155-81B1-DBC68CAC4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9" y="1089026"/>
            <a:ext cx="820737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Audio is often stored not in simple PCM but instead in a form that exploits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differences</a:t>
            </a:r>
            <a:r>
              <a:rPr lang="en-US" altLang="ko-KR" sz="2400">
                <a:latin typeface="Comic Sans MS" panose="030F0902030302020204" pitchFamily="66" charset="0"/>
              </a:rPr>
              <a:t> - which are generally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smaller numbers</a:t>
            </a:r>
            <a:r>
              <a:rPr lang="en-US" altLang="ko-KR" sz="2400">
                <a:latin typeface="Comic Sans MS" panose="030F0902030302020204" pitchFamily="66" charset="0"/>
              </a:rPr>
              <a:t>, so offer the possibility of using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fewer bits </a:t>
            </a:r>
            <a:r>
              <a:rPr lang="en-US" altLang="ko-KR" sz="2400">
                <a:latin typeface="Comic Sans MS" panose="030F0902030302020204" pitchFamily="66" charset="0"/>
              </a:rPr>
              <a:t>to store.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US" altLang="ko-KR" sz="2400">
              <a:latin typeface="Comic Sans MS" panose="030F0902030302020204" pitchFamily="66" charset="0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>
                <a:latin typeface="Comic Sans MS" panose="030F0902030302020204" pitchFamily="66" charset="0"/>
              </a:rPr>
              <a:t> If a time-dependent signal has some </a:t>
            </a: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consistency over time </a:t>
            </a:r>
            <a:r>
              <a:rPr lang="en-US" altLang="ko-KR" sz="2400">
                <a:latin typeface="Comic Sans MS" panose="030F0902030302020204" pitchFamily="66" charset="0"/>
              </a:rPr>
              <a:t>(</a:t>
            </a:r>
            <a:r>
              <a:rPr lang="en-US" altLang="ko-KR" sz="2400">
                <a:solidFill>
                  <a:srgbClr val="FF0000"/>
                </a:solidFill>
                <a:latin typeface="Comic Sans MS" panose="030F0902030302020204" pitchFamily="66" charset="0"/>
              </a:rPr>
              <a:t>temporal redundancy</a:t>
            </a:r>
            <a:r>
              <a:rPr lang="en-US" altLang="ko-KR" sz="2400">
                <a:latin typeface="Comic Sans MS" panose="030F0902030302020204" pitchFamily="66" charset="0"/>
              </a:rPr>
              <a:t>), the difference signal will have a more peaked histogram, with a maximum around zero</a:t>
            </a:r>
            <a:r>
              <a:rPr lang="en-US" altLang="ko-KR" sz="2400"/>
              <a:t>.</a:t>
            </a:r>
            <a:endParaRPr lang="en-US" altLang="ko-KR" sz="240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슬라이드 번호 개체 틀 4">
            <a:extLst>
              <a:ext uri="{FF2B5EF4-FFF2-40B4-BE49-F238E27FC236}">
                <a16:creationId xmlns:a16="http://schemas.microsoft.com/office/drawing/2014/main" xmlns="" id="{A34CC0CF-A94F-B909-91A2-6CD0A1AC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42C58565-3673-C941-A9FB-41D607F3FD36}" type="slidenum">
              <a:rPr lang="en-US" altLang="ko-KR"/>
              <a:pPr eaLnBrk="1" hangingPunct="1"/>
              <a:t>26</a:t>
            </a:fld>
            <a:endParaRPr lang="en-US" altLang="ko-KR"/>
          </a:p>
        </p:txBody>
      </p:sp>
      <p:sp>
        <p:nvSpPr>
          <p:cNvPr id="27653" name="Text Box 2">
            <a:extLst>
              <a:ext uri="{FF2B5EF4-FFF2-40B4-BE49-F238E27FC236}">
                <a16:creationId xmlns:a16="http://schemas.microsoft.com/office/drawing/2014/main" xmlns="" id="{8481BC94-02A3-FE3B-979F-FF963B5D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542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Differential Coding of Audio</a:t>
            </a:r>
          </a:p>
        </p:txBody>
      </p:sp>
      <p:sp>
        <p:nvSpPr>
          <p:cNvPr id="27654" name="Line 3">
            <a:extLst>
              <a:ext uri="{FF2B5EF4-FFF2-40B4-BE49-F238E27FC236}">
                <a16:creationId xmlns:a16="http://schemas.microsoft.com/office/drawing/2014/main" xmlns="" id="{A132570D-CBBE-C798-75AB-1E8FC7B95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Rectangle 4">
            <a:extLst>
              <a:ext uri="{FF2B5EF4-FFF2-40B4-BE49-F238E27FC236}">
                <a16:creationId xmlns:a16="http://schemas.microsoft.com/office/drawing/2014/main" xmlns="" id="{124A47B0-937E-2B94-1800-34CB05A9D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9" y="1209676"/>
            <a:ext cx="82073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If we then go on to assign bit-string </a:t>
            </a:r>
            <a:r>
              <a:rPr lang="en-US" altLang="ko-KR" sz="2400" dirty="0" err="1">
                <a:latin typeface="Comic Sans MS" pitchFamily="66" charset="0"/>
                <a:ea typeface="굴림" charset="-127"/>
              </a:rPr>
              <a:t>codewords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 to differences, we can assign 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short codes 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to 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prevalent values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 and 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long </a:t>
            </a:r>
            <a:r>
              <a:rPr lang="en-US" altLang="ko-KR" sz="2400" dirty="0" err="1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codewords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 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to 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rarely occurring ones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.</a:t>
            </a:r>
          </a:p>
          <a:p>
            <a:pPr>
              <a:lnSpc>
                <a:spcPct val="120000"/>
              </a:lnSpc>
              <a:defRPr/>
            </a:pPr>
            <a:endParaRPr lang="en-US" altLang="ko-KR" sz="2400" dirty="0">
              <a:latin typeface="Comic Sans MS" pitchFamily="66" charset="0"/>
              <a:ea typeface="굴림" charset="-127"/>
            </a:endParaRPr>
          </a:p>
        </p:txBody>
      </p:sp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5FCC4FAD-7A30-BD5D-2A80-7AC4ECD3EBDF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슬라이드 번호 개체 틀 4">
            <a:extLst>
              <a:ext uri="{FF2B5EF4-FFF2-40B4-BE49-F238E27FC236}">
                <a16:creationId xmlns:a16="http://schemas.microsoft.com/office/drawing/2014/main" xmlns="" id="{B510F995-4110-CB19-51E5-4AA7A5A7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24319E23-0777-964A-856D-D0D09B31D888}" type="slidenum">
              <a:rPr lang="en-US" altLang="ko-KR"/>
              <a:pPr eaLnBrk="1" hangingPunct="1"/>
              <a:t>27</a:t>
            </a:fld>
            <a:endParaRPr lang="en-US" altLang="ko-KR"/>
          </a:p>
        </p:txBody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xmlns="" id="{C50CEB07-D2F8-DFAF-1130-E2D461BCE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542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Lossless Predictive Coding</a:t>
            </a:r>
          </a:p>
        </p:txBody>
      </p:sp>
      <p:sp>
        <p:nvSpPr>
          <p:cNvPr id="28678" name="Line 3">
            <a:extLst>
              <a:ext uri="{FF2B5EF4-FFF2-40B4-BE49-F238E27FC236}">
                <a16:creationId xmlns:a16="http://schemas.microsoft.com/office/drawing/2014/main" xmlns="" id="{ED3283F1-B265-0F7D-DF2B-B0E12A7D9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Rectangle 4">
            <a:extLst>
              <a:ext uri="{FF2B5EF4-FFF2-40B4-BE49-F238E27FC236}">
                <a16:creationId xmlns:a16="http://schemas.microsoft.com/office/drawing/2014/main" xmlns="" id="{2DC4D92C-2644-3F36-0C2C-223F2DBA5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9" y="1125539"/>
            <a:ext cx="820737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For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Predictive coding</a:t>
            </a:r>
            <a:r>
              <a:rPr lang="en-US" altLang="ko-KR" sz="2400">
                <a:latin typeface="Comic Sans MS" panose="030F0902030302020204" pitchFamily="66" charset="0"/>
              </a:rPr>
              <a:t>: simply means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transmitting differences</a:t>
            </a:r>
            <a:r>
              <a:rPr lang="en-US" altLang="ko-KR" sz="2400">
                <a:latin typeface="Comic Sans MS" panose="030F0902030302020204" pitchFamily="66" charset="0"/>
              </a:rPr>
              <a:t> - predict the next sample as being equal to the current sample.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en-US" altLang="ko-KR" sz="2400">
              <a:latin typeface="Comic Sans MS" panose="030F0902030302020204" pitchFamily="66" charset="0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>
                <a:latin typeface="Comic Sans MS" panose="030F0902030302020204" pitchFamily="66" charset="0"/>
              </a:rPr>
              <a:t>Predictive coding consists of finding differences, and transmitting these using a PCM system.</a:t>
            </a:r>
          </a:p>
        </p:txBody>
      </p:sp>
      <p:pic>
        <p:nvPicPr>
          <p:cNvPr id="28680" name="Picture 2">
            <a:extLst>
              <a:ext uri="{FF2B5EF4-FFF2-40B4-BE49-F238E27FC236}">
                <a16:creationId xmlns:a16="http://schemas.microsoft.com/office/drawing/2014/main" xmlns="" id="{457B87F9-A68F-2F0B-F256-6A8FAA4C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4581526"/>
            <a:ext cx="1981200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1" name="TextBox 1">
            <a:extLst>
              <a:ext uri="{FF2B5EF4-FFF2-40B4-BE49-F238E27FC236}">
                <a16:creationId xmlns:a16="http://schemas.microsoft.com/office/drawing/2014/main" xmlns="" id="{8FC62FA3-DF86-012B-53DD-7758EC2E5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4652963"/>
            <a:ext cx="2284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(Predicted signal)</a:t>
            </a:r>
            <a:endParaRPr lang="ko-KR" altLang="en-US" sz="200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28682" name="TextBox 9">
            <a:extLst>
              <a:ext uri="{FF2B5EF4-FFF2-40B4-BE49-F238E27FC236}">
                <a16:creationId xmlns:a16="http://schemas.microsoft.com/office/drawing/2014/main" xmlns="" id="{2F846793-5268-DA08-AC2B-70EDA7F48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5334000"/>
            <a:ext cx="1766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(error signal)</a:t>
            </a:r>
            <a:endParaRPr lang="ko-KR" altLang="en-US" sz="200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315E08D9-CDB5-C61C-D421-B6F24642CD25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슬라이드 번호 개체 틀 4">
            <a:extLst>
              <a:ext uri="{FF2B5EF4-FFF2-40B4-BE49-F238E27FC236}">
                <a16:creationId xmlns:a16="http://schemas.microsoft.com/office/drawing/2014/main" xmlns="" id="{73327C4F-54BE-A71C-0451-01D397C4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9C8DBB4C-9418-F14F-803A-C10D0B91BF20}" type="slidenum">
              <a:rPr lang="en-US" altLang="ko-KR"/>
              <a:pPr eaLnBrk="1" hangingPunct="1"/>
              <a:t>28</a:t>
            </a:fld>
            <a:endParaRPr lang="en-US" altLang="ko-KR"/>
          </a:p>
        </p:txBody>
      </p:sp>
      <p:sp>
        <p:nvSpPr>
          <p:cNvPr id="29701" name="Text Box 2">
            <a:extLst>
              <a:ext uri="{FF2B5EF4-FFF2-40B4-BE49-F238E27FC236}">
                <a16:creationId xmlns:a16="http://schemas.microsoft.com/office/drawing/2014/main" xmlns="" id="{A7992966-EDC6-4001-6CE3-B630F1418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542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Lossless Predictive Coding</a:t>
            </a:r>
          </a:p>
        </p:txBody>
      </p:sp>
      <p:sp>
        <p:nvSpPr>
          <p:cNvPr id="29702" name="Line 3">
            <a:extLst>
              <a:ext uri="{FF2B5EF4-FFF2-40B4-BE49-F238E27FC236}">
                <a16:creationId xmlns:a16="http://schemas.microsoft.com/office/drawing/2014/main" xmlns="" id="{80C6B65F-39CA-66AE-0552-E809D6000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Rectangle 4">
            <a:extLst>
              <a:ext uri="{FF2B5EF4-FFF2-40B4-BE49-F238E27FC236}">
                <a16:creationId xmlns:a16="http://schemas.microsoft.com/office/drawing/2014/main" xmlns="" id="{76DA913C-BA9A-788D-98F5-26042E94A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196976"/>
            <a:ext cx="82073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Linear predictor function</a:t>
            </a:r>
            <a:r>
              <a:rPr lang="en-US" altLang="ko-KR" sz="2400">
                <a:latin typeface="Comic Sans MS" panose="030F0902030302020204" pitchFamily="66" charset="0"/>
              </a:rPr>
              <a:t>: function of a few of the previous values</a:t>
            </a:r>
          </a:p>
        </p:txBody>
      </p:sp>
      <p:pic>
        <p:nvPicPr>
          <p:cNvPr id="29704" name="Picture 2">
            <a:extLst>
              <a:ext uri="{FF2B5EF4-FFF2-40B4-BE49-F238E27FC236}">
                <a16:creationId xmlns:a16="http://schemas.microsoft.com/office/drawing/2014/main" xmlns="" id="{EFE32129-B8E9-6F5A-8A84-3F8D7F46A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565400"/>
            <a:ext cx="30099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C11F884D-79C5-8B2B-D5A6-65C4B3EDE04B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슬라이드 번호 개체 틀 4">
            <a:extLst>
              <a:ext uri="{FF2B5EF4-FFF2-40B4-BE49-F238E27FC236}">
                <a16:creationId xmlns:a16="http://schemas.microsoft.com/office/drawing/2014/main" xmlns="" id="{28504B57-2BFC-4259-D1CF-2E597D26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0A8C0806-AC91-C245-9D63-2AE0F6F7570B}" type="slidenum">
              <a:rPr lang="en-US" altLang="ko-KR"/>
              <a:pPr eaLnBrk="1" hangingPunct="1"/>
              <a:t>29</a:t>
            </a:fld>
            <a:endParaRPr lang="en-US" altLang="ko-KR"/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xmlns="" id="{8BB0DB5B-D9BA-398A-4E2E-5F1F529EC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404814"/>
            <a:ext cx="6954837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AE80D3-F9C8-5DBF-4D03-7DE5395693E2}"/>
              </a:ext>
            </a:extLst>
          </p:cNvPr>
          <p:cNvSpPr txBox="1"/>
          <p:nvPr/>
        </p:nvSpPr>
        <p:spPr>
          <a:xfrm>
            <a:off x="2243139" y="5332414"/>
            <a:ext cx="7712075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rgbClr val="0070C0"/>
                </a:solidFill>
                <a:latin typeface="Comic Sans MS" pitchFamily="66" charset="0"/>
                <a:ea typeface="굴림" charset="-127"/>
              </a:rPr>
              <a:t>Fig. 6.15: Differencing concentrates the histogram. 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altLang="ko-KR" dirty="0">
                <a:solidFill>
                  <a:srgbClr val="0070C0"/>
                </a:solidFill>
                <a:latin typeface="Comic Sans MS" pitchFamily="66" charset="0"/>
                <a:ea typeface="굴림" charset="-127"/>
              </a:rPr>
              <a:t>Digital speech signal. (b) Histogram of digital speech signal values. </a:t>
            </a:r>
          </a:p>
          <a:p>
            <a:pPr>
              <a:defRPr/>
            </a:pPr>
            <a:r>
              <a:rPr lang="en-US" altLang="ko-KR" dirty="0">
                <a:solidFill>
                  <a:srgbClr val="0070C0"/>
                </a:solidFill>
                <a:latin typeface="Comic Sans MS" pitchFamily="66" charset="0"/>
                <a:ea typeface="굴림" charset="-127"/>
              </a:rPr>
              <a:t>(c) Histogram of digital speech signal differences.</a:t>
            </a:r>
            <a:endParaRPr lang="ko-KR" altLang="en-US" dirty="0">
              <a:solidFill>
                <a:srgbClr val="0070C0"/>
              </a:solidFill>
              <a:latin typeface="Comic Sans MS" pitchFamily="66" charset="0"/>
              <a:ea typeface="굴림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슬라이드 번호 개체 틀 4">
            <a:extLst>
              <a:ext uri="{FF2B5EF4-FFF2-40B4-BE49-F238E27FC236}">
                <a16:creationId xmlns:a16="http://schemas.microsoft.com/office/drawing/2014/main" xmlns="" id="{0D8E8CBE-CFA3-79DE-5156-9EBE0BDB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3BD8BF04-EAE9-EB48-AD66-24F48A7BCB67}" type="slidenum">
              <a:rPr lang="en-US" altLang="ko-KR"/>
              <a:pPr eaLnBrk="1" hangingPunct="1"/>
              <a:t>3</a:t>
            </a:fld>
            <a:endParaRPr lang="en-US" altLang="ko-KR"/>
          </a:p>
        </p:txBody>
      </p:sp>
      <p:sp>
        <p:nvSpPr>
          <p:cNvPr id="4101" name="Text Box 2">
            <a:extLst>
              <a:ext uri="{FF2B5EF4-FFF2-40B4-BE49-F238E27FC236}">
                <a16:creationId xmlns:a16="http://schemas.microsoft.com/office/drawing/2014/main" xmlns="" id="{215E86BD-AE21-5A7F-2B17-DE316BD05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33375"/>
            <a:ext cx="6192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6.1 Digitization of Sound</a:t>
            </a:r>
          </a:p>
        </p:txBody>
      </p:sp>
      <p:sp>
        <p:nvSpPr>
          <p:cNvPr id="4102" name="Line 48">
            <a:extLst>
              <a:ext uri="{FF2B5EF4-FFF2-40B4-BE49-F238E27FC236}">
                <a16:creationId xmlns:a16="http://schemas.microsoft.com/office/drawing/2014/main" xmlns="" id="{43307EA6-8090-DD39-266E-46902D0CA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164" y="1016000"/>
            <a:ext cx="7667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Rectangle 56">
            <a:extLst>
              <a:ext uri="{FF2B5EF4-FFF2-40B4-BE49-F238E27FC236}">
                <a16:creationId xmlns:a16="http://schemas.microsoft.com/office/drawing/2014/main" xmlns="" id="{66AD4D9F-E000-B146-D812-C06FFB200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304925"/>
            <a:ext cx="84963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Sound is a wave phenomenon like light.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Digitization</a:t>
            </a:r>
            <a:r>
              <a:rPr lang="en-US" altLang="ko-KR" sz="2400">
                <a:latin typeface="Comic Sans MS" panose="030F0902030302020204" pitchFamily="66" charset="0"/>
              </a:rPr>
              <a:t> means conversion to a stream of </a:t>
            </a:r>
            <a:r>
              <a:rPr lang="en-US" altLang="ko-KR" sz="2400">
                <a:solidFill>
                  <a:srgbClr val="FF0000"/>
                </a:solidFill>
                <a:latin typeface="Comic Sans MS" panose="030F0902030302020204" pitchFamily="66" charset="0"/>
              </a:rPr>
              <a:t>numbers</a:t>
            </a:r>
            <a:r>
              <a:rPr lang="en-US" altLang="ko-KR" sz="2400">
                <a:latin typeface="Comic Sans MS" panose="030F0902030302020204" pitchFamily="66" charset="0"/>
              </a:rPr>
              <a:t>, and preferably these numbers should be </a:t>
            </a: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integers</a:t>
            </a:r>
            <a:r>
              <a:rPr lang="en-US" altLang="ko-KR" sz="2400">
                <a:latin typeface="Comic Sans MS" panose="030F0902030302020204" pitchFamily="66" charset="0"/>
              </a:rPr>
              <a:t> for efficiency.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Fig. 6.1 shows the 1-dimensional nature of </a:t>
            </a: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sound</a:t>
            </a:r>
            <a:r>
              <a:rPr lang="en-US" altLang="ko-KR" sz="2400">
                <a:latin typeface="Comic Sans MS" panose="030F0902030302020204" pitchFamily="66" charset="0"/>
              </a:rPr>
              <a:t>: amplitude values depend on a </a:t>
            </a: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1D</a:t>
            </a:r>
            <a:r>
              <a:rPr lang="en-US" altLang="ko-KR" sz="2400">
                <a:latin typeface="Comic Sans MS" panose="030F0902030302020204" pitchFamily="66" charset="0"/>
              </a:rPr>
              <a:t> variable, time.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Images</a:t>
            </a:r>
            <a:r>
              <a:rPr lang="en-US" altLang="ko-KR" sz="2400">
                <a:latin typeface="Comic Sans MS" panose="030F0902030302020204" pitchFamily="66" charset="0"/>
              </a:rPr>
              <a:t> depend instead on a </a:t>
            </a: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2D</a:t>
            </a:r>
            <a:r>
              <a:rPr lang="en-US" altLang="ko-KR" sz="2400">
                <a:latin typeface="Comic Sans MS" panose="030F0902030302020204" pitchFamily="66" charset="0"/>
              </a:rPr>
              <a:t> set of variables,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x</a:t>
            </a:r>
            <a:r>
              <a:rPr lang="en-US" altLang="ko-KR" sz="2400">
                <a:latin typeface="Comic Sans MS" panose="030F0902030302020204" pitchFamily="66" charset="0"/>
              </a:rPr>
              <a:t> and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y</a:t>
            </a:r>
            <a:r>
              <a:rPr lang="en-US" altLang="ko-KR" sz="240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xmlns="" id="{45124AC8-66A2-F26C-59AF-5FB1F91D2CE6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슬라이드 번호 개체 틀 4">
            <a:extLst>
              <a:ext uri="{FF2B5EF4-FFF2-40B4-BE49-F238E27FC236}">
                <a16:creationId xmlns:a16="http://schemas.microsoft.com/office/drawing/2014/main" xmlns="" id="{79CEFE07-B240-4186-4E42-507FCC37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09DF2B4E-68EC-CA47-A942-BB84271AB8AE}" type="slidenum">
              <a:rPr lang="en-US" altLang="ko-KR"/>
              <a:pPr eaLnBrk="1" hangingPunct="1"/>
              <a:t>30</a:t>
            </a:fld>
            <a:endParaRPr lang="en-US" altLang="ko-KR"/>
          </a:p>
        </p:txBody>
      </p:sp>
      <p:sp>
        <p:nvSpPr>
          <p:cNvPr id="31749" name="Text Box 2">
            <a:extLst>
              <a:ext uri="{FF2B5EF4-FFF2-40B4-BE49-F238E27FC236}">
                <a16:creationId xmlns:a16="http://schemas.microsoft.com/office/drawing/2014/main" xmlns="" id="{58FA0F91-5AC6-8668-F038-210C79E32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542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Lossless Predictive Coding</a:t>
            </a:r>
          </a:p>
        </p:txBody>
      </p:sp>
      <p:sp>
        <p:nvSpPr>
          <p:cNvPr id="31750" name="Line 3">
            <a:extLst>
              <a:ext uri="{FF2B5EF4-FFF2-40B4-BE49-F238E27FC236}">
                <a16:creationId xmlns:a16="http://schemas.microsoft.com/office/drawing/2014/main" xmlns="" id="{0E61165C-5ECF-8B94-31FA-E2B8A4DF6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Rectangle 4">
            <a:extLst>
              <a:ext uri="{FF2B5EF4-FFF2-40B4-BE49-F238E27FC236}">
                <a16:creationId xmlns:a16="http://schemas.microsoft.com/office/drawing/2014/main" xmlns="" id="{ACB2C2AC-F942-F347-FB73-142B31C2E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9" y="1125538"/>
            <a:ext cx="82073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Lossless predictive coding</a:t>
            </a:r>
            <a:r>
              <a:rPr lang="en-US" altLang="ko-KR" sz="2400">
                <a:latin typeface="Comic Sans MS" panose="030F0902030302020204" pitchFamily="66" charset="0"/>
              </a:rPr>
              <a:t>: the decoder produces the same signals as the original.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400">
              <a:latin typeface="Comic Sans MS" panose="030F0902030302020204" pitchFamily="66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Predictor example</a:t>
            </a:r>
          </a:p>
        </p:txBody>
      </p:sp>
      <p:pic>
        <p:nvPicPr>
          <p:cNvPr id="31752" name="Picture 2">
            <a:extLst>
              <a:ext uri="{FF2B5EF4-FFF2-40B4-BE49-F238E27FC236}">
                <a16:creationId xmlns:a16="http://schemas.microsoft.com/office/drawing/2014/main" xmlns="" id="{DF3A1DFB-87CD-34B7-215F-73F33C4F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608388"/>
            <a:ext cx="3554412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1A6C4DB6-0B53-1FF4-6F96-29CDB116F8FE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슬라이드 번호 개체 틀 4">
            <a:extLst>
              <a:ext uri="{FF2B5EF4-FFF2-40B4-BE49-F238E27FC236}">
                <a16:creationId xmlns:a16="http://schemas.microsoft.com/office/drawing/2014/main" xmlns="" id="{361C0434-67D5-E2B5-462F-1F4E8693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8CFBC763-B889-AB41-B255-BB225A11830E}" type="slidenum">
              <a:rPr lang="en-US" altLang="ko-KR"/>
              <a:pPr eaLnBrk="1" hangingPunct="1"/>
              <a:t>31</a:t>
            </a:fld>
            <a:endParaRPr lang="en-US" altLang="ko-KR"/>
          </a:p>
        </p:txBody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xmlns="" id="{468D2E25-4F62-CE5D-B40F-93B64A4C0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542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Lossless Predictive Coding</a:t>
            </a:r>
          </a:p>
        </p:txBody>
      </p:sp>
      <p:sp>
        <p:nvSpPr>
          <p:cNvPr id="32774" name="Line 3">
            <a:extLst>
              <a:ext uri="{FF2B5EF4-FFF2-40B4-BE49-F238E27FC236}">
                <a16:creationId xmlns:a16="http://schemas.microsoft.com/office/drawing/2014/main" xmlns="" id="{4C0B6D7C-D196-423F-C2BE-60AC9286B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Rectangle 4">
            <a:extLst>
              <a:ext uri="{FF2B5EF4-FFF2-40B4-BE49-F238E27FC236}">
                <a16:creationId xmlns:a16="http://schemas.microsoft.com/office/drawing/2014/main" xmlns="" id="{3E752241-3FF9-92CF-D939-57AA1E842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9" y="1125539"/>
            <a:ext cx="8207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Explicit example</a:t>
            </a:r>
          </a:p>
        </p:txBody>
      </p:sp>
      <p:pic>
        <p:nvPicPr>
          <p:cNvPr id="32776" name="Picture 2">
            <a:extLst>
              <a:ext uri="{FF2B5EF4-FFF2-40B4-BE49-F238E27FC236}">
                <a16:creationId xmlns:a16="http://schemas.microsoft.com/office/drawing/2014/main" xmlns="" id="{6E9334C3-33AD-A52F-2B48-57A8ADC2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808163"/>
            <a:ext cx="47148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7" name="Picture 3">
            <a:extLst>
              <a:ext uri="{FF2B5EF4-FFF2-40B4-BE49-F238E27FC236}">
                <a16:creationId xmlns:a16="http://schemas.microsoft.com/office/drawing/2014/main" xmlns="" id="{94FE86BF-CC02-9E64-DED3-3C205D4B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6" y="2420938"/>
            <a:ext cx="5427663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F3B0E5E8-1CD8-0B88-3496-46DAA52B7722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날짜 개체 틀 2">
            <a:extLst>
              <a:ext uri="{FF2B5EF4-FFF2-40B4-BE49-F238E27FC236}">
                <a16:creationId xmlns:a16="http://schemas.microsoft.com/office/drawing/2014/main" xmlns="" id="{A4EC5E0B-08D7-790D-AF54-DC17810C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dirty="0" err="1"/>
              <a:t>Chap</a:t>
            </a:r>
            <a:r>
              <a:rPr lang="ko-KR" altLang="en-US" dirty="0"/>
              <a:t> 6  </a:t>
            </a:r>
            <a:r>
              <a:rPr lang="ko-KR" altLang="en-US" dirty="0" err="1"/>
              <a:t>Basics</a:t>
            </a:r>
            <a:r>
              <a:rPr lang="ko-KR" altLang="en-US" dirty="0"/>
              <a:t> of Digital </a:t>
            </a:r>
            <a:r>
              <a:rPr lang="ko-KR" altLang="en-US" dirty="0" err="1"/>
              <a:t>Audio</a:t>
            </a:r>
            <a:endParaRPr lang="en-US" altLang="ko-KR" dirty="0"/>
          </a:p>
        </p:txBody>
      </p:sp>
      <p:sp>
        <p:nvSpPr>
          <p:cNvPr id="33796" name="슬라이드 번호 개체 틀 4">
            <a:extLst>
              <a:ext uri="{FF2B5EF4-FFF2-40B4-BE49-F238E27FC236}">
                <a16:creationId xmlns:a16="http://schemas.microsoft.com/office/drawing/2014/main" xmlns="" id="{D57487B1-9F34-03EF-D2AA-83F934AB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8BAC8A7E-BCCC-594F-8777-E07175E97001}" type="slidenum">
              <a:rPr lang="en-US" altLang="ko-KR"/>
              <a:pPr eaLnBrk="1" hangingPunct="1"/>
              <a:t>32</a:t>
            </a:fld>
            <a:endParaRPr lang="en-US" altLang="ko-KR"/>
          </a:p>
        </p:txBody>
      </p:sp>
      <p:sp>
        <p:nvSpPr>
          <p:cNvPr id="33797" name="TextBox 9">
            <a:extLst>
              <a:ext uri="{FF2B5EF4-FFF2-40B4-BE49-F238E27FC236}">
                <a16:creationId xmlns:a16="http://schemas.microsoft.com/office/drawing/2014/main" xmlns="" id="{FAA80A77-6700-27EE-64CB-427810D34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5408613"/>
            <a:ext cx="878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Fig. 6.16: Schematic diagram for predictive coding encoder and decoder</a:t>
            </a:r>
            <a:endParaRPr lang="ko-KR" altLang="en-US" sz="200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33798" name="Picture 2">
            <a:extLst>
              <a:ext uri="{FF2B5EF4-FFF2-40B4-BE49-F238E27FC236}">
                <a16:creationId xmlns:a16="http://schemas.microsoft.com/office/drawing/2014/main" xmlns="" id="{6950B364-1692-BBA2-7792-CB2F61148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233488"/>
            <a:ext cx="74961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슬라이드 번호 개체 틀 4">
            <a:extLst>
              <a:ext uri="{FF2B5EF4-FFF2-40B4-BE49-F238E27FC236}">
                <a16:creationId xmlns:a16="http://schemas.microsoft.com/office/drawing/2014/main" xmlns="" id="{2744FC29-230E-B2DC-C80A-A1A70BBE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75E72BDE-52C0-3D4C-8916-420868E33E76}" type="slidenum">
              <a:rPr lang="en-US" altLang="ko-KR"/>
              <a:pPr eaLnBrk="1" hangingPunct="1"/>
              <a:t>33</a:t>
            </a:fld>
            <a:endParaRPr lang="en-US" altLang="ko-KR"/>
          </a:p>
        </p:txBody>
      </p:sp>
      <p:sp>
        <p:nvSpPr>
          <p:cNvPr id="34821" name="Text Box 2">
            <a:extLst>
              <a:ext uri="{FF2B5EF4-FFF2-40B4-BE49-F238E27FC236}">
                <a16:creationId xmlns:a16="http://schemas.microsoft.com/office/drawing/2014/main" xmlns="" id="{38F913C2-7322-C4CE-5699-838DCA266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542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DPCM</a:t>
            </a:r>
          </a:p>
        </p:txBody>
      </p:sp>
      <p:sp>
        <p:nvSpPr>
          <p:cNvPr id="34822" name="Line 3">
            <a:extLst>
              <a:ext uri="{FF2B5EF4-FFF2-40B4-BE49-F238E27FC236}">
                <a16:creationId xmlns:a16="http://schemas.microsoft.com/office/drawing/2014/main" xmlns="" id="{26D31484-156B-9925-5D7F-88FA657C2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Rectangle 4">
            <a:extLst>
              <a:ext uri="{FF2B5EF4-FFF2-40B4-BE49-F238E27FC236}">
                <a16:creationId xmlns:a16="http://schemas.microsoft.com/office/drawing/2014/main" xmlns="" id="{19FDCE5C-F950-B6C7-9038-AB529C1DA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9" y="1125538"/>
            <a:ext cx="8207375" cy="113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Differential PCM </a:t>
            </a:r>
            <a:r>
              <a:rPr lang="en-US" altLang="ko-KR" sz="2400">
                <a:latin typeface="Comic Sans MS" panose="030F0902030302020204" pitchFamily="66" charset="0"/>
              </a:rPr>
              <a:t>is exactly the same as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Predictive Coding</a:t>
            </a:r>
            <a:r>
              <a:rPr lang="en-US" altLang="ko-KR" sz="2400">
                <a:latin typeface="Comic Sans MS" panose="030F0902030302020204" pitchFamily="66" charset="0"/>
              </a:rPr>
              <a:t>, except that it incorporates a </a:t>
            </a: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quantizer</a:t>
            </a:r>
            <a:r>
              <a:rPr lang="en-US" altLang="ko-KR" sz="2400">
                <a:latin typeface="Comic Sans MS" panose="030F0902030302020204" pitchFamily="66" charset="0"/>
              </a:rPr>
              <a:t> step.</a:t>
            </a:r>
          </a:p>
        </p:txBody>
      </p:sp>
      <p:pic>
        <p:nvPicPr>
          <p:cNvPr id="34824" name="Picture 2">
            <a:extLst>
              <a:ext uri="{FF2B5EF4-FFF2-40B4-BE49-F238E27FC236}">
                <a16:creationId xmlns:a16="http://schemas.microsoft.com/office/drawing/2014/main" xmlns="" id="{B7EAA780-B120-9D50-DEBB-69EA9C6C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4" y="2674939"/>
            <a:ext cx="461803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5" name="TextBox 9">
            <a:extLst>
              <a:ext uri="{FF2B5EF4-FFF2-40B4-BE49-F238E27FC236}">
                <a16:creationId xmlns:a16="http://schemas.microsoft.com/office/drawing/2014/main" xmlns="" id="{9F65B787-FAC6-342E-6658-1DCB208BC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2741613"/>
            <a:ext cx="228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(predicted signal)</a:t>
            </a:r>
            <a:endParaRPr lang="ko-KR" altLang="en-US" sz="200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34826" name="TextBox 10">
            <a:extLst>
              <a:ext uri="{FF2B5EF4-FFF2-40B4-BE49-F238E27FC236}">
                <a16:creationId xmlns:a16="http://schemas.microsoft.com/office/drawing/2014/main" xmlns="" id="{7FC3F491-2FBB-550C-2F82-4357E8E2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3236913"/>
            <a:ext cx="1766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(error signal)</a:t>
            </a:r>
            <a:endParaRPr lang="ko-KR" altLang="en-US" sz="200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34827" name="TextBox 11">
            <a:extLst>
              <a:ext uri="{FF2B5EF4-FFF2-40B4-BE49-F238E27FC236}">
                <a16:creationId xmlns:a16="http://schemas.microsoft.com/office/drawing/2014/main" xmlns="" id="{A16FC479-82A2-A19E-9F86-06A39E5A5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377031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(quantized error signal)</a:t>
            </a:r>
            <a:endParaRPr lang="ko-KR" altLang="en-US" sz="200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34828" name="TextBox 12">
            <a:extLst>
              <a:ext uri="{FF2B5EF4-FFF2-40B4-BE49-F238E27FC236}">
                <a16:creationId xmlns:a16="http://schemas.microsoft.com/office/drawing/2014/main" xmlns="" id="{947A4A13-327A-C060-A25C-12BF8B3A5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6" y="5045075"/>
            <a:ext cx="2830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(reconstructed signal)</a:t>
            </a:r>
            <a:endParaRPr lang="ko-KR" altLang="en-US" sz="200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34829" name="TextBox 13">
            <a:extLst>
              <a:ext uri="{FF2B5EF4-FFF2-40B4-BE49-F238E27FC236}">
                <a16:creationId xmlns:a16="http://schemas.microsoft.com/office/drawing/2014/main" xmlns="" id="{D5739F56-AF46-B463-8503-359120885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5" y="4505325"/>
            <a:ext cx="2135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(entropy coding)</a:t>
            </a:r>
            <a:endParaRPr lang="ko-KR" altLang="en-US" sz="200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슬라이드 번호 개체 틀 4">
            <a:extLst>
              <a:ext uri="{FF2B5EF4-FFF2-40B4-BE49-F238E27FC236}">
                <a16:creationId xmlns:a16="http://schemas.microsoft.com/office/drawing/2014/main" xmlns="" id="{31E37CE4-AD71-7B36-A012-3A273DA4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67606A4C-A507-CE4F-A946-F826597B0B48}" type="slidenum">
              <a:rPr lang="en-US" altLang="ko-KR"/>
              <a:pPr eaLnBrk="1" hangingPunct="1"/>
              <a:t>34</a:t>
            </a:fld>
            <a:endParaRPr lang="en-US" altLang="ko-KR"/>
          </a:p>
        </p:txBody>
      </p:sp>
      <p:sp>
        <p:nvSpPr>
          <p:cNvPr id="35845" name="TextBox 9">
            <a:extLst>
              <a:ext uri="{FF2B5EF4-FFF2-40B4-BE49-F238E27FC236}">
                <a16:creationId xmlns:a16="http://schemas.microsoft.com/office/drawing/2014/main" xmlns="" id="{4989C0B5-06B8-9478-E8FC-DAF48504A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1" y="5380038"/>
            <a:ext cx="7427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Fig. 6.16: Schematic diagram for DPCM encoder and decoder</a:t>
            </a:r>
            <a:endParaRPr lang="ko-KR" altLang="en-US" sz="200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35846" name="Picture 2">
            <a:extLst>
              <a:ext uri="{FF2B5EF4-FFF2-40B4-BE49-F238E27FC236}">
                <a16:creationId xmlns:a16="http://schemas.microsoft.com/office/drawing/2014/main" xmlns="" id="{BE193E44-200E-7823-C9EC-11D1EEB23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1" y="1196976"/>
            <a:ext cx="65817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슬라이드 번호 개체 틀 4">
            <a:extLst>
              <a:ext uri="{FF2B5EF4-FFF2-40B4-BE49-F238E27FC236}">
                <a16:creationId xmlns:a16="http://schemas.microsoft.com/office/drawing/2014/main" xmlns="" id="{D812B8BF-39DA-0E80-ADD6-2035A126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F8F840AA-61FB-C842-9BDD-331959158485}" type="slidenum">
              <a:rPr lang="en-US" altLang="ko-KR"/>
              <a:pPr eaLnBrk="1" hangingPunct="1"/>
              <a:t>35</a:t>
            </a:fld>
            <a:endParaRPr lang="en-US" altLang="ko-KR"/>
          </a:p>
        </p:txBody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xmlns="" id="{E78F2097-82C5-F0C8-993F-B2ABDD40D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542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DPCM</a:t>
            </a:r>
          </a:p>
        </p:txBody>
      </p:sp>
      <p:sp>
        <p:nvSpPr>
          <p:cNvPr id="36870" name="Line 3">
            <a:extLst>
              <a:ext uri="{FF2B5EF4-FFF2-40B4-BE49-F238E27FC236}">
                <a16:creationId xmlns:a16="http://schemas.microsoft.com/office/drawing/2014/main" xmlns="" id="{A1C99B5A-2BFA-C2C1-3FC4-68D592066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Rectangle 4">
            <a:extLst>
              <a:ext uri="{FF2B5EF4-FFF2-40B4-BE49-F238E27FC236}">
                <a16:creationId xmlns:a16="http://schemas.microsoft.com/office/drawing/2014/main" xmlns="" id="{35F2B091-6C5D-3F8C-3AB9-52C50B13D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9" y="1125538"/>
            <a:ext cx="82073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Quantization noise is equal to the quantization effect on the error term</a:t>
            </a:r>
          </a:p>
        </p:txBody>
      </p:sp>
      <p:sp>
        <p:nvSpPr>
          <p:cNvPr id="36872" name="TextBox 9">
            <a:extLst>
              <a:ext uri="{FF2B5EF4-FFF2-40B4-BE49-F238E27FC236}">
                <a16:creationId xmlns:a16="http://schemas.microsoft.com/office/drawing/2014/main" xmlns="" id="{5F74E483-830B-4245-B45D-72AEB9F8D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2665413"/>
            <a:ext cx="228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(predicted signal)</a:t>
            </a:r>
            <a:endParaRPr lang="ko-KR" altLang="en-US" sz="200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36873" name="TextBox 10">
            <a:extLst>
              <a:ext uri="{FF2B5EF4-FFF2-40B4-BE49-F238E27FC236}">
                <a16:creationId xmlns:a16="http://schemas.microsoft.com/office/drawing/2014/main" xmlns="" id="{10A4210A-B8B9-EDF0-AEC9-117466424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3236913"/>
            <a:ext cx="1766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(error signal)</a:t>
            </a:r>
            <a:endParaRPr lang="ko-KR" altLang="en-US" sz="200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36874" name="TextBox 12">
            <a:extLst>
              <a:ext uri="{FF2B5EF4-FFF2-40B4-BE49-F238E27FC236}">
                <a16:creationId xmlns:a16="http://schemas.microsoft.com/office/drawing/2014/main" xmlns="" id="{845A429A-DEB8-FDAB-DA39-D8AA6266E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1" y="5208588"/>
            <a:ext cx="2830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(reconstructed signal)</a:t>
            </a:r>
            <a:endParaRPr lang="ko-KR" altLang="en-US" sz="200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36875" name="Rectangle 4">
            <a:extLst>
              <a:ext uri="{FF2B5EF4-FFF2-40B4-BE49-F238E27FC236}">
                <a16:creationId xmlns:a16="http://schemas.microsoft.com/office/drawing/2014/main" xmlns="" id="{1AD8AF99-259D-2119-730E-078983F12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3824289"/>
            <a:ext cx="3706812" cy="50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Quantization example</a:t>
            </a:r>
          </a:p>
        </p:txBody>
      </p:sp>
      <p:pic>
        <p:nvPicPr>
          <p:cNvPr id="36876" name="Picture 2">
            <a:extLst>
              <a:ext uri="{FF2B5EF4-FFF2-40B4-BE49-F238E27FC236}">
                <a16:creationId xmlns:a16="http://schemas.microsoft.com/office/drawing/2014/main" xmlns="" id="{D3234A80-F085-9E7C-0D41-09B9115B3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4" y="2600326"/>
            <a:ext cx="33432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7" name="Picture 3">
            <a:extLst>
              <a:ext uri="{FF2B5EF4-FFF2-40B4-BE49-F238E27FC236}">
                <a16:creationId xmlns:a16="http://schemas.microsoft.com/office/drawing/2014/main" xmlns="" id="{1A343683-58E3-8E76-2C87-740F9946F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265488"/>
            <a:ext cx="14954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8" name="Picture 4">
            <a:extLst>
              <a:ext uri="{FF2B5EF4-FFF2-40B4-BE49-F238E27FC236}">
                <a16:creationId xmlns:a16="http://schemas.microsoft.com/office/drawing/2014/main" xmlns="" id="{1396E8F7-A83C-0DD7-77DD-5FEF49AC1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9" y="4602164"/>
            <a:ext cx="6105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9" name="Picture 5">
            <a:extLst>
              <a:ext uri="{FF2B5EF4-FFF2-40B4-BE49-F238E27FC236}">
                <a16:creationId xmlns:a16="http://schemas.microsoft.com/office/drawing/2014/main" xmlns="" id="{A71B6AB3-33B5-EB17-4DD1-FAF696F6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6" y="5194301"/>
            <a:ext cx="15906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82DDD4C6-0097-9F46-DEF5-68D24FF9EC49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날짜 개체 틀 2">
            <a:extLst>
              <a:ext uri="{FF2B5EF4-FFF2-40B4-BE49-F238E27FC236}">
                <a16:creationId xmlns:a16="http://schemas.microsoft.com/office/drawing/2014/main" xmlns="" id="{FB8EEB3D-DA52-387F-E43B-9BF042B3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/>
              <a:t>Chap 6  Basics of Digital Audio</a:t>
            </a:r>
            <a:endParaRPr lang="en-US" altLang="ko-KR"/>
          </a:p>
        </p:txBody>
      </p:sp>
      <p:sp>
        <p:nvSpPr>
          <p:cNvPr id="37892" name="슬라이드 번호 개체 틀 4">
            <a:extLst>
              <a:ext uri="{FF2B5EF4-FFF2-40B4-BE49-F238E27FC236}">
                <a16:creationId xmlns:a16="http://schemas.microsoft.com/office/drawing/2014/main" xmlns="" id="{DAD19A48-802F-994D-437D-E1DA868B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5C189B6C-618A-804B-9D8D-4A1CAE50EA9D}" type="slidenum">
              <a:rPr lang="en-US" altLang="ko-KR"/>
              <a:pPr eaLnBrk="1" hangingPunct="1"/>
              <a:t>36</a:t>
            </a:fld>
            <a:endParaRPr lang="en-US" altLang="ko-KR"/>
          </a:p>
        </p:txBody>
      </p:sp>
      <p:sp>
        <p:nvSpPr>
          <p:cNvPr id="37893" name="Text Box 2">
            <a:extLst>
              <a:ext uri="{FF2B5EF4-FFF2-40B4-BE49-F238E27FC236}">
                <a16:creationId xmlns:a16="http://schemas.microsoft.com/office/drawing/2014/main" xmlns="" id="{B72ABC50-244F-9F5C-9DF3-EC1E6A07E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542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DPCM</a:t>
            </a:r>
          </a:p>
        </p:txBody>
      </p:sp>
      <p:sp>
        <p:nvSpPr>
          <p:cNvPr id="37894" name="Line 3">
            <a:extLst>
              <a:ext uri="{FF2B5EF4-FFF2-40B4-BE49-F238E27FC236}">
                <a16:creationId xmlns:a16="http://schemas.microsoft.com/office/drawing/2014/main" xmlns="" id="{A02F22C8-9DBF-C18D-E36F-558E3E538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Rectangle 4">
            <a:extLst>
              <a:ext uri="{FF2B5EF4-FFF2-40B4-BE49-F238E27FC236}">
                <a16:creationId xmlns:a16="http://schemas.microsoft.com/office/drawing/2014/main" xmlns="" id="{D2B5DC23-287A-818A-990A-15E1F8E7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6" y="1089026"/>
            <a:ext cx="3706813" cy="50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Quantization example</a:t>
            </a:r>
          </a:p>
        </p:txBody>
      </p:sp>
      <p:pic>
        <p:nvPicPr>
          <p:cNvPr id="37896" name="Picture 4">
            <a:extLst>
              <a:ext uri="{FF2B5EF4-FFF2-40B4-BE49-F238E27FC236}">
                <a16:creationId xmlns:a16="http://schemas.microsoft.com/office/drawing/2014/main" xmlns="" id="{CEFCE1F9-9740-0ECF-C70D-2ED88B64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693864"/>
            <a:ext cx="61055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2">
            <a:extLst>
              <a:ext uri="{FF2B5EF4-FFF2-40B4-BE49-F238E27FC236}">
                <a16:creationId xmlns:a16="http://schemas.microsoft.com/office/drawing/2014/main" xmlns="" id="{6F1DD93B-73EF-4706-2A83-87BF7833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713038"/>
            <a:ext cx="4292600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8" name="TextBox 16">
            <a:extLst>
              <a:ext uri="{FF2B5EF4-FFF2-40B4-BE49-F238E27FC236}">
                <a16:creationId xmlns:a16="http://schemas.microsoft.com/office/drawing/2014/main" xmlns="" id="{309E9B7F-8FC2-2305-955A-587AF3D68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1" y="2312988"/>
            <a:ext cx="595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Table 6.7 DPCM quantizer reconstruction levels </a:t>
            </a:r>
            <a:endParaRPr lang="ko-KR" altLang="en-US" sz="200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날짜 개체 틀 2">
            <a:extLst>
              <a:ext uri="{FF2B5EF4-FFF2-40B4-BE49-F238E27FC236}">
                <a16:creationId xmlns:a16="http://schemas.microsoft.com/office/drawing/2014/main" xmlns="" id="{8390A6C8-FD63-870D-9915-6B737F1D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/>
              <a:t>Chap 6  Basics of Digital Audio</a:t>
            </a:r>
            <a:endParaRPr lang="en-US" altLang="ko-KR"/>
          </a:p>
        </p:txBody>
      </p:sp>
      <p:sp>
        <p:nvSpPr>
          <p:cNvPr id="38916" name="슬라이드 번호 개체 틀 4">
            <a:extLst>
              <a:ext uri="{FF2B5EF4-FFF2-40B4-BE49-F238E27FC236}">
                <a16:creationId xmlns:a16="http://schemas.microsoft.com/office/drawing/2014/main" xmlns="" id="{116B2C0C-B0B4-7B58-FE25-F56574DE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AD17A035-4A65-BA44-B5B7-866BFB708A0E}" type="slidenum">
              <a:rPr lang="en-US" altLang="ko-KR"/>
              <a:pPr eaLnBrk="1" hangingPunct="1"/>
              <a:t>37</a:t>
            </a:fld>
            <a:endParaRPr lang="en-US" altLang="ko-KR"/>
          </a:p>
        </p:txBody>
      </p:sp>
      <p:sp>
        <p:nvSpPr>
          <p:cNvPr id="38917" name="Text Box 2">
            <a:extLst>
              <a:ext uri="{FF2B5EF4-FFF2-40B4-BE49-F238E27FC236}">
                <a16:creationId xmlns:a16="http://schemas.microsoft.com/office/drawing/2014/main" xmlns="" id="{76DEB2F2-BD6C-E0D1-2DCC-242A68F5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542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DPCM</a:t>
            </a:r>
          </a:p>
        </p:txBody>
      </p:sp>
      <p:sp>
        <p:nvSpPr>
          <p:cNvPr id="38918" name="Line 3">
            <a:extLst>
              <a:ext uri="{FF2B5EF4-FFF2-40B4-BE49-F238E27FC236}">
                <a16:creationId xmlns:a16="http://schemas.microsoft.com/office/drawing/2014/main" xmlns="" id="{B052F557-9463-BD30-97FC-5F5173D59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Rectangle 4">
            <a:extLst>
              <a:ext uri="{FF2B5EF4-FFF2-40B4-BE49-F238E27FC236}">
                <a16:creationId xmlns:a16="http://schemas.microsoft.com/office/drawing/2014/main" xmlns="" id="{5F3E0A74-37A1-D4CA-8972-E53B253AA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1089025"/>
            <a:ext cx="6356350" cy="43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omic Sans MS" panose="030F0902030302020204" pitchFamily="66" charset="0"/>
              </a:rPr>
              <a:t>Example stream of signal values</a:t>
            </a:r>
          </a:p>
        </p:txBody>
      </p:sp>
      <p:pic>
        <p:nvPicPr>
          <p:cNvPr id="38920" name="Picture 2">
            <a:extLst>
              <a:ext uri="{FF2B5EF4-FFF2-40B4-BE49-F238E27FC236}">
                <a16:creationId xmlns:a16="http://schemas.microsoft.com/office/drawing/2014/main" xmlns="" id="{383105F0-857C-A446-9400-6BA78407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1665289"/>
            <a:ext cx="3348038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1" name="Picture 3">
            <a:extLst>
              <a:ext uri="{FF2B5EF4-FFF2-40B4-BE49-F238E27FC236}">
                <a16:creationId xmlns:a16="http://schemas.microsoft.com/office/drawing/2014/main" xmlns="" id="{303F0F93-6627-B706-0A62-6662E4663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924176"/>
            <a:ext cx="567055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슬라이드 번호 개체 틀 4">
            <a:extLst>
              <a:ext uri="{FF2B5EF4-FFF2-40B4-BE49-F238E27FC236}">
                <a16:creationId xmlns:a16="http://schemas.microsoft.com/office/drawing/2014/main" xmlns="" id="{939FD5E4-8FDF-9167-8E76-08FAC289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DB468E67-57D9-4A48-8595-17B5AC7EDC0C}" type="slidenum">
              <a:rPr lang="en-US" altLang="ko-KR"/>
              <a:pPr eaLnBrk="1" hangingPunct="1"/>
              <a:t>38</a:t>
            </a:fld>
            <a:endParaRPr lang="en-US" altLang="ko-KR"/>
          </a:p>
        </p:txBody>
      </p:sp>
      <p:sp>
        <p:nvSpPr>
          <p:cNvPr id="39941" name="Text Box 2">
            <a:extLst>
              <a:ext uri="{FF2B5EF4-FFF2-40B4-BE49-F238E27FC236}">
                <a16:creationId xmlns:a16="http://schemas.microsoft.com/office/drawing/2014/main" xmlns="" id="{DDF93F19-5D25-2B0E-5401-DD188AA2D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542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DM</a:t>
            </a:r>
          </a:p>
        </p:txBody>
      </p:sp>
      <p:sp>
        <p:nvSpPr>
          <p:cNvPr id="39942" name="Line 3">
            <a:extLst>
              <a:ext uri="{FF2B5EF4-FFF2-40B4-BE49-F238E27FC236}">
                <a16:creationId xmlns:a16="http://schemas.microsoft.com/office/drawing/2014/main" xmlns="" id="{AD778A69-9F12-F153-4AF1-1ADAD3E13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Rectangle 4">
            <a:extLst>
              <a:ext uri="{FF2B5EF4-FFF2-40B4-BE49-F238E27FC236}">
                <a16:creationId xmlns:a16="http://schemas.microsoft.com/office/drawing/2014/main" xmlns="" id="{B543AA2B-D169-69DD-B923-C77DCA40D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6" y="1089025"/>
            <a:ext cx="783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solidFill>
                  <a:srgbClr val="0070C0"/>
                </a:solidFill>
                <a:latin typeface="Comic Sans MS" panose="030F0902030302020204" pitchFamily="66" charset="0"/>
              </a:rPr>
              <a:t>DM (Delta Modulation)</a:t>
            </a:r>
            <a:r>
              <a:rPr lang="en-US" altLang="ko-KR" sz="2400">
                <a:latin typeface="Comic Sans MS" panose="030F0902030302020204" pitchFamily="66" charset="0"/>
              </a:rPr>
              <a:t>: simplified version of DPCM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Uniform-Delta DM</a:t>
            </a:r>
            <a:r>
              <a:rPr lang="en-US" altLang="ko-KR" sz="2400">
                <a:latin typeface="Comic Sans MS" panose="030F0902030302020204" pitchFamily="66" charset="0"/>
              </a:rPr>
              <a:t>: use only a </a:t>
            </a: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single quantized error value</a:t>
            </a:r>
            <a:r>
              <a:rPr lang="en-US" altLang="ko-KR" sz="2400">
                <a:latin typeface="Comic Sans MS" panose="030F0902030302020204" pitchFamily="66" charset="0"/>
              </a:rPr>
              <a:t>, either </a:t>
            </a: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positive</a:t>
            </a:r>
            <a:r>
              <a:rPr lang="en-US" altLang="ko-KR" sz="2400">
                <a:latin typeface="Comic Sans MS" panose="030F0902030302020204" pitchFamily="66" charset="0"/>
              </a:rPr>
              <a:t> or </a:t>
            </a:r>
            <a:r>
              <a:rPr lang="en-US" altLang="ko-KR" sz="2400">
                <a:solidFill>
                  <a:srgbClr val="0066CC"/>
                </a:solidFill>
                <a:latin typeface="Comic Sans MS" panose="030F0902030302020204" pitchFamily="66" charset="0"/>
              </a:rPr>
              <a:t>negative</a:t>
            </a:r>
          </a:p>
        </p:txBody>
      </p:sp>
      <p:pic>
        <p:nvPicPr>
          <p:cNvPr id="39944" name="Picture 2">
            <a:extLst>
              <a:ext uri="{FF2B5EF4-FFF2-40B4-BE49-F238E27FC236}">
                <a16:creationId xmlns:a16="http://schemas.microsoft.com/office/drawing/2014/main" xmlns="" id="{1368AEF8-306D-67F7-88BB-D70F095C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176588"/>
            <a:ext cx="5214938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슬라이드 번호 개체 틀 4">
            <a:extLst>
              <a:ext uri="{FF2B5EF4-FFF2-40B4-BE49-F238E27FC236}">
                <a16:creationId xmlns:a16="http://schemas.microsoft.com/office/drawing/2014/main" xmlns="" id="{CF8B945C-0332-86DE-0E39-4FC07974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2EF06EB2-22F5-6649-A36A-F6F232A75314}" type="slidenum">
              <a:rPr lang="en-US" altLang="ko-KR"/>
              <a:pPr eaLnBrk="1" hangingPunct="1"/>
              <a:t>39</a:t>
            </a:fld>
            <a:endParaRPr lang="en-US" altLang="ko-KR"/>
          </a:p>
        </p:txBody>
      </p:sp>
      <p:sp>
        <p:nvSpPr>
          <p:cNvPr id="40965" name="Text Box 2">
            <a:extLst>
              <a:ext uri="{FF2B5EF4-FFF2-40B4-BE49-F238E27FC236}">
                <a16:creationId xmlns:a16="http://schemas.microsoft.com/office/drawing/2014/main" xmlns="" id="{86C1C7EC-8F23-C3B3-4A62-278DB549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225425"/>
            <a:ext cx="849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DM</a:t>
            </a:r>
          </a:p>
        </p:txBody>
      </p:sp>
      <p:sp>
        <p:nvSpPr>
          <p:cNvPr id="40966" name="Line 3">
            <a:extLst>
              <a:ext uri="{FF2B5EF4-FFF2-40B4-BE49-F238E27FC236}">
                <a16:creationId xmlns:a16="http://schemas.microsoft.com/office/drawing/2014/main" xmlns="" id="{60E32FD3-5861-07BE-47D3-B6943A3B3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239" y="908050"/>
            <a:ext cx="82454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Rectangle 4">
            <a:extLst>
              <a:ext uri="{FF2B5EF4-FFF2-40B4-BE49-F238E27FC236}">
                <a16:creationId xmlns:a16="http://schemas.microsoft.com/office/drawing/2014/main" xmlns="" id="{52D8592D-5A35-7BBE-742F-A91C92209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6" y="1089025"/>
            <a:ext cx="5421313" cy="43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omic Sans MS" panose="030F0902030302020204" pitchFamily="66" charset="0"/>
              </a:rPr>
              <a:t>Example</a:t>
            </a:r>
          </a:p>
        </p:txBody>
      </p:sp>
      <p:pic>
        <p:nvPicPr>
          <p:cNvPr id="40968" name="Picture 2">
            <a:extLst>
              <a:ext uri="{FF2B5EF4-FFF2-40B4-BE49-F238E27FC236}">
                <a16:creationId xmlns:a16="http://schemas.microsoft.com/office/drawing/2014/main" xmlns="" id="{B59B6D92-C8A6-E9AC-F3BC-8EDDCF26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4" y="1844676"/>
            <a:ext cx="197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9" name="Picture 3">
            <a:extLst>
              <a:ext uri="{FF2B5EF4-FFF2-40B4-BE49-F238E27FC236}">
                <a16:creationId xmlns:a16="http://schemas.microsoft.com/office/drawing/2014/main" xmlns="" id="{7215B1ED-B28B-D823-FC3F-58431C11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673350"/>
            <a:ext cx="13335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0" name="Rectangle 4">
            <a:extLst>
              <a:ext uri="{FF2B5EF4-FFF2-40B4-BE49-F238E27FC236}">
                <a16:creationId xmlns:a16="http://schemas.microsoft.com/office/drawing/2014/main" xmlns="" id="{B5026C12-24CB-684E-1B23-FD5BA0166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213100"/>
            <a:ext cx="4211638" cy="43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000">
                <a:latin typeface="Comic Sans MS" panose="030F0902030302020204" pitchFamily="66" charset="0"/>
              </a:rPr>
              <a:t>If k=4:</a:t>
            </a:r>
          </a:p>
        </p:txBody>
      </p:sp>
      <p:pic>
        <p:nvPicPr>
          <p:cNvPr id="40971" name="Picture 4">
            <a:extLst>
              <a:ext uri="{FF2B5EF4-FFF2-40B4-BE49-F238E27FC236}">
                <a16:creationId xmlns:a16="http://schemas.microsoft.com/office/drawing/2014/main" xmlns="" id="{962673EE-91D2-4E9B-250F-BFC890ED2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3862389"/>
            <a:ext cx="62484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A06A816B-F1AA-A523-81E1-C109EC5389D8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슬라이드 번호 개체 틀 4">
            <a:extLst>
              <a:ext uri="{FF2B5EF4-FFF2-40B4-BE49-F238E27FC236}">
                <a16:creationId xmlns:a16="http://schemas.microsoft.com/office/drawing/2014/main" xmlns="" id="{F5D421E6-0788-7829-5375-2EC41661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Aft>
                <a:spcPts val="600"/>
              </a:spcAft>
            </a:pPr>
            <a:fld id="{7F3C2BB6-4611-8D4B-9571-0DCDD5899A5E}" type="slidenum">
              <a:rPr lang="en-US" altLang="ko-KR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eaLnBrk="1" hangingPunct="1">
                <a:spcAft>
                  <a:spcPts val="600"/>
                </a:spcAft>
              </a:pPr>
              <a:t>4</a:t>
            </a:fld>
            <a:endParaRPr lang="en-US" altLang="ko-KR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A69F2FEC-4372-C19C-396C-F93DA62F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008" y="158905"/>
            <a:ext cx="10082992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3CAB029-EC3D-5DFB-6F13-8AC381D02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2" y="5998103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Fig. 6.1: An analog signal: continuous measurement of</a:t>
            </a:r>
          </a:p>
          <a:p>
            <a:pPr eaLnBrk="1" hangingPunct="1"/>
            <a:r>
              <a:rPr lang="en-US" altLang="ko-KR" sz="2400" dirty="0">
                <a:solidFill>
                  <a:schemeClr val="accent2"/>
                </a:solidFill>
                <a:latin typeface="Comic Sans MS" panose="030F0902030302020204" pitchFamily="66" charset="0"/>
              </a:rPr>
              <a:t>pressure wave.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1BFD1062-D49E-E388-F92A-597CA878FCE9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84785"/>
            <a:ext cx="7772400" cy="1470025"/>
          </a:xfrm>
        </p:spPr>
        <p:txBody>
          <a:bodyPr>
            <a:normAutofit/>
          </a:bodyPr>
          <a:lstStyle/>
          <a:p>
            <a:r>
              <a:rPr lang="en-CA" sz="3200" dirty="0"/>
              <a:t>Chapter 14</a:t>
            </a:r>
            <a:br>
              <a:rPr lang="en-CA" sz="3200" dirty="0"/>
            </a:br>
            <a:r>
              <a:rPr lang="en-CA" sz="3200" dirty="0"/>
              <a:t>MPEG Audio Compression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429000"/>
            <a:ext cx="6400800" cy="213265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CA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14.1 Psychoacoustics</a:t>
            </a:r>
            <a:endParaRPr lang="en-CA" dirty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</a:pPr>
            <a:r>
              <a:rPr lang="en-CA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14.2 MPEG Audio</a:t>
            </a:r>
            <a:endParaRPr lang="en-CA" dirty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</a:pPr>
            <a:r>
              <a:rPr lang="en-CA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14.3 </a:t>
            </a:r>
            <a:r>
              <a:rPr lang="en-US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Other Audio Codecs</a:t>
            </a:r>
            <a:endParaRPr lang="en-CA" dirty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</a:pPr>
            <a:r>
              <a:rPr lang="en-CA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14.4 </a:t>
            </a:r>
            <a:r>
              <a:rPr lang="en-US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MPEG-7 Audio and Beyond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14.1 Psychoacoustics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0" indent="-457200">
              <a:spcBef>
                <a:spcPts val="1800"/>
              </a:spcBef>
            </a:pPr>
            <a:r>
              <a:rPr lang="en-CA" sz="2600" dirty="0"/>
              <a:t>The range of human hearing is about 20 Hz to about 20 kHz</a:t>
            </a:r>
          </a:p>
          <a:p>
            <a:pPr marL="457200" indent="-457200">
              <a:spcBef>
                <a:spcPts val="1800"/>
              </a:spcBef>
            </a:pPr>
            <a:r>
              <a:rPr lang="en-CA" sz="2600" dirty="0"/>
              <a:t>The frequency range of the voice is typically only from about </a:t>
            </a:r>
            <a:r>
              <a:rPr lang="pl-PL" sz="2600" dirty="0"/>
              <a:t>500 Hz to 4 kHz</a:t>
            </a:r>
          </a:p>
          <a:p>
            <a:pPr marL="457200" indent="-457200">
              <a:spcBef>
                <a:spcPts val="1800"/>
              </a:spcBef>
            </a:pPr>
            <a:r>
              <a:rPr lang="en-CA" sz="2600" dirty="0"/>
              <a:t>The dynamic range, the ratio of the maximum sound amplitude to the quietest sound that humans can hear, is on the order of about 120 dB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5528301B-6217-560F-379D-3881E1501B09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Equal-Loudness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1800"/>
              </a:spcBef>
            </a:pPr>
            <a:r>
              <a:rPr lang="en-CA" sz="2900" b="1" dirty="0"/>
              <a:t>Fletcher-Munson Curves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Trebuchet MS" panose="020B0603020202020204" pitchFamily="34" charset="0"/>
              <a:buChar char="‐"/>
            </a:pPr>
            <a:r>
              <a:rPr lang="en-CA" dirty="0"/>
              <a:t>Equal loudness curves that display the relationship between perceived loudness (“</a:t>
            </a:r>
            <a:r>
              <a:rPr lang="en-CA" dirty="0" err="1"/>
              <a:t>Phons</a:t>
            </a:r>
            <a:r>
              <a:rPr lang="en-CA" dirty="0"/>
              <a:t>”, in dB) for a given stimulus sound volume (“Sound Pressure Level”, also in dB), as a function of frequency</a:t>
            </a:r>
          </a:p>
          <a:p>
            <a:pPr marL="457200" indent="-457200">
              <a:lnSpc>
                <a:spcPct val="120000"/>
              </a:lnSpc>
              <a:spcBef>
                <a:spcPts val="1800"/>
              </a:spcBef>
            </a:pPr>
            <a:r>
              <a:rPr lang="en-CA" sz="2900" dirty="0"/>
              <a:t>Fig. 14.1 shows the ear’s perception of equal loudness: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Trebuchet MS" panose="020B0603020202020204" pitchFamily="34" charset="0"/>
              <a:buChar char="‐"/>
            </a:pPr>
            <a:r>
              <a:rPr lang="en-CA" dirty="0"/>
              <a:t>The bottom curve shows what level of pure tone stimulus is required to produce the perception of a 10 dB sound</a:t>
            </a:r>
          </a:p>
          <a:p>
            <a:pPr marL="914400" lvl="1" indent="-457200">
              <a:lnSpc>
                <a:spcPct val="120000"/>
              </a:lnSpc>
              <a:spcBef>
                <a:spcPts val="1800"/>
              </a:spcBef>
              <a:buFont typeface="Trebuchet MS" panose="020B0603020202020204" pitchFamily="34" charset="0"/>
              <a:buChar char="‐"/>
            </a:pPr>
            <a:r>
              <a:rPr lang="en-CA" dirty="0"/>
              <a:t>All the curves are arranged so that the perceived loudness level gives the same loudness as for that loudness level of </a:t>
            </a:r>
            <a:r>
              <a:rPr lang="it-IT" dirty="0"/>
              <a:t>a pure tone at 1 kHz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2587BEFD-EB1B-4387-CCA6-2A8328B669F7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214951"/>
            <a:ext cx="8229600" cy="911213"/>
          </a:xfrm>
        </p:spPr>
        <p:txBody>
          <a:bodyPr>
            <a:normAutofit/>
          </a:bodyPr>
          <a:lstStyle/>
          <a:p>
            <a:pPr marL="0" indent="0"/>
            <a:r>
              <a:rPr lang="en-CA" sz="2400" b="1" dirty="0"/>
              <a:t>Fig. 14.1: </a:t>
            </a:r>
            <a:r>
              <a:rPr lang="en-CA" sz="2400" dirty="0"/>
              <a:t>Fletcher-Munson Curves </a:t>
            </a:r>
            <a:r>
              <a:rPr lang="en-CA" sz="2000" dirty="0"/>
              <a:t>(re-measured by Robinson and </a:t>
            </a:r>
            <a:r>
              <a:rPr lang="en-CA" sz="2000" dirty="0" err="1"/>
              <a:t>Dadson</a:t>
            </a:r>
            <a:r>
              <a:rPr lang="en-CA" sz="2000" dirty="0"/>
              <a:t>)</a:t>
            </a:r>
            <a:endParaRPr lang="en-CA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217" y="642918"/>
            <a:ext cx="5543566" cy="448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B9FD3E3D-D193-0AFE-80C8-8584373AD5D8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Frequency Masking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4525963"/>
          </a:xfrm>
        </p:spPr>
        <p:txBody>
          <a:bodyPr anchor="ctr"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</a:pPr>
            <a:r>
              <a:rPr lang="en-CA" sz="2900" dirty="0"/>
              <a:t>Lossy audio data compression methods, such as MPEG/Audio encoding, remove some sounds which are masked anyway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</a:pPr>
            <a:r>
              <a:rPr lang="en-CA" sz="2900" dirty="0"/>
              <a:t>The general situation in regard to masking is as follows:</a:t>
            </a:r>
          </a:p>
          <a:p>
            <a:pPr marL="971550" lvl="1" indent="-514350">
              <a:lnSpc>
                <a:spcPct val="12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CA" dirty="0"/>
              <a:t>A lower tone can effectively mask (make us unable to hear) a higher tone</a:t>
            </a:r>
          </a:p>
          <a:p>
            <a:pPr marL="971550" lvl="1" indent="-514350">
              <a:lnSpc>
                <a:spcPct val="12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CA" dirty="0"/>
              <a:t>The reverse is not true – a higher tone does not mask a lower tone well</a:t>
            </a:r>
          </a:p>
          <a:p>
            <a:pPr marL="971550" lvl="1" indent="-514350">
              <a:lnSpc>
                <a:spcPct val="12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CA" dirty="0"/>
              <a:t>The greater the power in the masking tone, the wider is its influence – the broader the range of frequencies it can mask.</a:t>
            </a:r>
          </a:p>
          <a:p>
            <a:pPr marL="971550" lvl="1" indent="-514350">
              <a:lnSpc>
                <a:spcPct val="12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CA" dirty="0"/>
              <a:t>As a consequence, if two tones are widely separated in frequency then little masking occurs</a:t>
            </a:r>
          </a:p>
        </p:txBody>
      </p:sp>
      <p:sp>
        <p:nvSpPr>
          <p:cNvPr id="4" name="날짜 개체 틀 2">
            <a:extLst>
              <a:ext uri="{FF2B5EF4-FFF2-40B4-BE49-F238E27FC236}">
                <a16:creationId xmlns:a16="http://schemas.microsoft.com/office/drawing/2014/main" xmlns="" id="{609431CA-A422-9728-78E8-3FD9BD99F29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205133" y="6041362"/>
            <a:ext cx="91193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dirty="0" err="1"/>
              <a:t>Chap</a:t>
            </a:r>
            <a:r>
              <a:rPr lang="ko-KR" altLang="en-US" dirty="0"/>
              <a:t> </a:t>
            </a:r>
            <a:r>
              <a:rPr lang="en-US" altLang="ko-KR" dirty="0"/>
              <a:t>14 Audio Compression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Threshold of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/>
            <a:r>
              <a:rPr lang="en-CA" dirty="0"/>
              <a:t>A plot of the threshold of human hearing for a pure tone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r>
              <a:rPr lang="en-CA" b="1" dirty="0"/>
              <a:t>Fig. 14.2</a:t>
            </a:r>
            <a:r>
              <a:rPr lang="en-CA" dirty="0"/>
              <a:t>: Threshold of human hearing, for pure tones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Picture 7" descr="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5640" y="2071678"/>
            <a:ext cx="6052884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Threshold of Hearing </a:t>
            </a:r>
            <a:r>
              <a:rPr lang="tr-TR" sz="3200" dirty="0"/>
              <a:t>(</a:t>
            </a:r>
            <a:r>
              <a:rPr lang="tr-TR" sz="3200" dirty="0" err="1"/>
              <a:t>Cont’d</a:t>
            </a:r>
            <a:r>
              <a:rPr lang="tr-TR" sz="3200" dirty="0"/>
              <a:t>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The threshold of hearing curve: if a sound is above the dB level shown then the sound is audible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Turning up a tone so that it equals or surpasses the curve means that we can then distinguish the sound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An approximate formula exists for this curve: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endParaRPr lang="en-CA" sz="2400" dirty="0"/>
          </a:p>
          <a:p>
            <a:endParaRPr lang="en-CA" dirty="0"/>
          </a:p>
          <a:p>
            <a:pPr algn="r"/>
            <a:r>
              <a:rPr lang="en-CA" dirty="0"/>
              <a:t>(14.1)</a:t>
            </a:r>
          </a:p>
          <a:p>
            <a:endParaRPr lang="en-CA" sz="2400" dirty="0"/>
          </a:p>
          <a:p>
            <a:r>
              <a:rPr lang="en-CA" sz="2400" dirty="0"/>
              <a:t>The threshold units are dB; the frequency for the origin</a:t>
            </a:r>
          </a:p>
          <a:p>
            <a:r>
              <a:rPr lang="en-CA" sz="2400" dirty="0"/>
              <a:t>(0,0) in formula (14.1) is 2,000 Hz: </a:t>
            </a:r>
            <a:r>
              <a:rPr lang="en-CA" sz="2400" dirty="0">
                <a:latin typeface="Times New Roman"/>
                <a:cs typeface="Times New Roman"/>
              </a:rPr>
              <a:t>Threshold(</a:t>
            </a:r>
            <a:r>
              <a:rPr lang="en-CA" sz="2400" i="1" dirty="0">
                <a:latin typeface="Times New Roman"/>
                <a:cs typeface="Times New Roman"/>
              </a:rPr>
              <a:t>f</a:t>
            </a:r>
            <a:r>
              <a:rPr lang="en-CA" sz="2400" dirty="0">
                <a:latin typeface="Times New Roman"/>
                <a:cs typeface="Times New Roman"/>
              </a:rPr>
              <a:t>) = 0 </a:t>
            </a:r>
            <a:r>
              <a:rPr lang="en-CA" sz="2400" dirty="0"/>
              <a:t>at </a:t>
            </a:r>
            <a:r>
              <a:rPr lang="en-CA" sz="2400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CA" sz="2400" dirty="0"/>
              <a:t>=2 kHz</a:t>
            </a:r>
          </a:p>
        </p:txBody>
      </p:sp>
      <p:sp>
        <p:nvSpPr>
          <p:cNvPr id="4" name="날짜 개체 틀 2">
            <a:extLst>
              <a:ext uri="{FF2B5EF4-FFF2-40B4-BE49-F238E27FC236}">
                <a16:creationId xmlns:a16="http://schemas.microsoft.com/office/drawing/2014/main" xmlns="" id="{56CB8328-3735-01D6-D1F7-457AE2E2FD9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205133" y="6041362"/>
            <a:ext cx="91193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dirty="0" err="1"/>
              <a:t>Chap</a:t>
            </a:r>
            <a:r>
              <a:rPr lang="ko-KR" altLang="en-US" dirty="0"/>
              <a:t> </a:t>
            </a:r>
            <a:r>
              <a:rPr lang="en-US" altLang="ko-KR" dirty="0"/>
              <a:t>14 Audio Compression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3727" y="3645024"/>
          <a:ext cx="8601135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4368065" imgH="254092" progId="">
                  <p:embed/>
                </p:oleObj>
              </mc:Choice>
              <mc:Fallback>
                <p:oleObj name="Equation" r:id="rId3" imgW="4368065" imgH="254092" progId="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727" y="3645024"/>
                        <a:ext cx="8601135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Frequency Masking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0" indent="-457200">
              <a:spcBef>
                <a:spcPts val="1800"/>
              </a:spcBef>
            </a:pPr>
            <a:r>
              <a:rPr lang="en-CA" sz="2000" dirty="0"/>
              <a:t>Frequency masking is studied by playing a particular pure tone, say 1 kHz again, at a loud volume, and determining how this tone affects our ability to hear tones nearby in frequency</a:t>
            </a:r>
          </a:p>
          <a:p>
            <a:pPr lvl="1" indent="-342900">
              <a:spcBef>
                <a:spcPts val="1800"/>
              </a:spcBef>
              <a:buFont typeface="Lucida Grande"/>
              <a:buChar char="-"/>
            </a:pPr>
            <a:r>
              <a:rPr lang="en-CA" sz="2000" dirty="0"/>
              <a:t>one would generate a 1 kHz </a:t>
            </a:r>
            <a:r>
              <a:rPr lang="en-CA" sz="2000" i="1" dirty="0"/>
              <a:t>masking</a:t>
            </a:r>
            <a:r>
              <a:rPr lang="en-CA" sz="2000" dirty="0"/>
              <a:t> tone, at a fixed sound level of 60 dB, and then raise the level of a nearby tone, e.g., 1.1 kHz, until it is just audible</a:t>
            </a:r>
          </a:p>
          <a:p>
            <a:pPr marL="457200" indent="-457200">
              <a:spcBef>
                <a:spcPts val="1800"/>
              </a:spcBef>
            </a:pPr>
            <a:r>
              <a:rPr lang="en-CA" sz="2000" dirty="0"/>
              <a:t>The threshold in Fig. 14.3 plots the audible level for a single masking tone (1 kHz)</a:t>
            </a:r>
          </a:p>
          <a:p>
            <a:pPr marL="457200" indent="-457200">
              <a:spcBef>
                <a:spcPts val="1800"/>
              </a:spcBef>
            </a:pPr>
            <a:r>
              <a:rPr lang="en-CA" sz="2000" dirty="0"/>
              <a:t>Fig. 14.4 shows how the plot changes if other masking tones are used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500703"/>
            <a:ext cx="8229600" cy="625461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Fig. 14.3: </a:t>
            </a:r>
            <a:r>
              <a:rPr lang="en-CA" dirty="0"/>
              <a:t>Effect on threshold for 1 kHz masking tone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 descr="maskingtone1frommatl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568" y="1000108"/>
            <a:ext cx="7360144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500703"/>
            <a:ext cx="8229600" cy="625461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Fig. 14.4: </a:t>
            </a:r>
            <a:r>
              <a:rPr lang="en-CA" dirty="0"/>
              <a:t>Effect of masking tone at three different frequencies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 descr="14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545" y="1071546"/>
            <a:ext cx="8106517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슬라이드 번호 개체 틀 4">
            <a:extLst>
              <a:ext uri="{FF2B5EF4-FFF2-40B4-BE49-F238E27FC236}">
                <a16:creationId xmlns:a16="http://schemas.microsoft.com/office/drawing/2014/main" xmlns="" id="{8C431FC6-E6DE-3C35-5431-AF876B07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115153FC-C42E-BF49-A717-1E72A6E9DA24}" type="slidenum">
              <a:rPr lang="en-US" altLang="ko-KR"/>
              <a:pPr eaLnBrk="1" hangingPunct="1"/>
              <a:t>5</a:t>
            </a:fld>
            <a:endParaRPr lang="en-US" altLang="ko-KR"/>
          </a:p>
        </p:txBody>
      </p:sp>
      <p:sp>
        <p:nvSpPr>
          <p:cNvPr id="6149" name="Text Box 2">
            <a:extLst>
              <a:ext uri="{FF2B5EF4-FFF2-40B4-BE49-F238E27FC236}">
                <a16:creationId xmlns:a16="http://schemas.microsoft.com/office/drawing/2014/main" xmlns="" id="{823C31DB-76C2-E9D5-08C7-D642A7AB7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25425"/>
            <a:ext cx="6192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Digitization</a:t>
            </a:r>
          </a:p>
        </p:txBody>
      </p:sp>
      <p:sp>
        <p:nvSpPr>
          <p:cNvPr id="6150" name="Line 3">
            <a:extLst>
              <a:ext uri="{FF2B5EF4-FFF2-40B4-BE49-F238E27FC236}">
                <a16:creationId xmlns:a16="http://schemas.microsoft.com/office/drawing/2014/main" xmlns="" id="{B673E9CB-0020-607B-3271-705723BA0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164" y="836613"/>
            <a:ext cx="7667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Rectangle 4">
            <a:extLst>
              <a:ext uri="{FF2B5EF4-FFF2-40B4-BE49-F238E27FC236}">
                <a16:creationId xmlns:a16="http://schemas.microsoft.com/office/drawing/2014/main" xmlns="" id="{372BA91E-C079-5BF5-E206-3A2A676A3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981076"/>
            <a:ext cx="86772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3525" indent="-263525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To digitize, the signal must be sampled in each dimension: in </a:t>
            </a:r>
            <a:r>
              <a:rPr lang="en-US" altLang="ko-KR" sz="2400" dirty="0">
                <a:solidFill>
                  <a:srgbClr val="0070C0"/>
                </a:solidFill>
                <a:latin typeface="Comic Sans MS" pitchFamily="66" charset="0"/>
                <a:ea typeface="굴림" charset="-127"/>
              </a:rPr>
              <a:t>time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, and in </a:t>
            </a:r>
            <a:r>
              <a:rPr lang="en-US" altLang="ko-KR" sz="2400" dirty="0">
                <a:solidFill>
                  <a:srgbClr val="0070C0"/>
                </a:solidFill>
                <a:latin typeface="Comic Sans MS" pitchFamily="66" charset="0"/>
                <a:ea typeface="굴림" charset="-127"/>
              </a:rPr>
              <a:t>amplitude</a:t>
            </a:r>
            <a:r>
              <a:rPr lang="en-US" altLang="ko-KR" sz="2400" dirty="0">
                <a:solidFill>
                  <a:schemeClr val="accent2"/>
                </a:solidFill>
                <a:latin typeface="Comic Sans MS" pitchFamily="66" charset="0"/>
                <a:ea typeface="굴림" charset="-127"/>
              </a:rPr>
              <a:t>.</a:t>
            </a:r>
          </a:p>
          <a:p>
            <a:pPr marL="263525" indent="-263525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The first kind of sampling, using measurements only at   </a:t>
            </a:r>
          </a:p>
          <a:p>
            <a:pPr marL="263525" indent="-263525">
              <a:lnSpc>
                <a:spcPct val="130000"/>
              </a:lnSpc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  </a:t>
            </a:r>
            <a:r>
              <a:rPr lang="en-US" altLang="ko-KR" sz="2400" dirty="0">
                <a:solidFill>
                  <a:srgbClr val="0070C0"/>
                </a:solidFill>
                <a:latin typeface="Comic Sans MS" pitchFamily="66" charset="0"/>
                <a:ea typeface="굴림" charset="-127"/>
              </a:rPr>
              <a:t>evenly spaced time intervals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, is simply called, </a:t>
            </a:r>
            <a:r>
              <a:rPr lang="en-US" altLang="ko-KR" sz="2400" dirty="0">
                <a:solidFill>
                  <a:srgbClr val="FF0000"/>
                </a:solidFill>
                <a:latin typeface="Comic Sans MS" pitchFamily="66" charset="0"/>
                <a:ea typeface="굴림" charset="-127"/>
              </a:rPr>
              <a:t>sampling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. </a:t>
            </a:r>
          </a:p>
          <a:p>
            <a:pPr marL="263525" indent="-263525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The rate at which it is performed is called the </a:t>
            </a:r>
          </a:p>
          <a:p>
            <a:pPr>
              <a:lnSpc>
                <a:spcPct val="130000"/>
              </a:lnSpc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   </a:t>
            </a:r>
            <a:r>
              <a:rPr lang="en-US" altLang="ko-KR" sz="2400" dirty="0">
                <a:solidFill>
                  <a:srgbClr val="0066CC"/>
                </a:solidFill>
                <a:latin typeface="Comic Sans MS" pitchFamily="66" charset="0"/>
                <a:ea typeface="굴림" charset="-127"/>
              </a:rPr>
              <a:t>sampling frequency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.</a:t>
            </a:r>
          </a:p>
          <a:p>
            <a:pPr marL="263525" indent="-263525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For audio, typical sampling rates are from 8 kHz </a:t>
            </a:r>
          </a:p>
          <a:p>
            <a:pPr marL="263525" indent="-263525">
              <a:lnSpc>
                <a:spcPct val="130000"/>
              </a:lnSpc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  (8,000 samples per second) to 48 kHz. </a:t>
            </a:r>
          </a:p>
          <a:p>
            <a:pPr marL="263525" indent="-263525">
              <a:lnSpc>
                <a:spcPct val="130000"/>
              </a:lnSpc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   This range is  determined by </a:t>
            </a:r>
            <a:r>
              <a:rPr lang="en-US" altLang="ko-KR" sz="2400" dirty="0" err="1">
                <a:solidFill>
                  <a:srgbClr val="0070C0"/>
                </a:solidFill>
                <a:latin typeface="Comic Sans MS" pitchFamily="66" charset="0"/>
                <a:ea typeface="굴림" charset="-127"/>
              </a:rPr>
              <a:t>Nyquist</a:t>
            </a:r>
            <a:r>
              <a:rPr lang="en-US" altLang="ko-KR" sz="2400" dirty="0">
                <a:solidFill>
                  <a:srgbClr val="0070C0"/>
                </a:solidFill>
                <a:latin typeface="Comic Sans MS" pitchFamily="66" charset="0"/>
                <a:ea typeface="굴림" charset="-127"/>
              </a:rPr>
              <a:t> theorem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.</a:t>
            </a:r>
          </a:p>
          <a:p>
            <a:pPr marL="263525" indent="-263525"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latin typeface="Comic Sans MS" pitchFamily="66" charset="0"/>
                <a:ea typeface="굴림" charset="-127"/>
              </a:rPr>
              <a:t>Sampling in the </a:t>
            </a:r>
            <a:r>
              <a:rPr lang="en-US" altLang="ko-KR" sz="2400" dirty="0">
                <a:solidFill>
                  <a:srgbClr val="0070C0"/>
                </a:solidFill>
                <a:latin typeface="Comic Sans MS" pitchFamily="66" charset="0"/>
                <a:ea typeface="굴림" charset="-127"/>
              </a:rPr>
              <a:t>amplitude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 dimension is called </a:t>
            </a:r>
            <a:r>
              <a:rPr lang="en-US" altLang="ko-KR" sz="2400" dirty="0">
                <a:solidFill>
                  <a:srgbClr val="FF0000"/>
                </a:solidFill>
                <a:latin typeface="Comic Sans MS" pitchFamily="66" charset="0"/>
                <a:ea typeface="굴림" charset="-127"/>
              </a:rPr>
              <a:t>quantization</a:t>
            </a:r>
            <a:r>
              <a:rPr lang="en-US" altLang="ko-KR" sz="2400" dirty="0">
                <a:latin typeface="Comic Sans MS" pitchFamily="66" charset="0"/>
                <a:ea typeface="굴림" charset="-127"/>
              </a:rPr>
              <a:t>. 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xmlns="" id="{749FAA22-2370-649C-4F81-91E3E75864E0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Critical Bands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457200" indent="-457200"/>
            <a:r>
              <a:rPr lang="en-CA" sz="2400" b="1" dirty="0"/>
              <a:t>Critical bandwidth </a:t>
            </a:r>
            <a:r>
              <a:rPr lang="en-CA" sz="2400" dirty="0"/>
              <a:t>represents the ear’s resolving power for simultaneous tones or partials</a:t>
            </a:r>
          </a:p>
          <a:p>
            <a:pPr marL="857250" lvl="1" indent="-457200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200" dirty="0"/>
              <a:t>At the low-frequency end, a critical band is less than 100 Hz wide, while for high frequencies the width can be greater than 4 kHz</a:t>
            </a:r>
            <a:endParaRPr lang="en-CA" dirty="0"/>
          </a:p>
          <a:p>
            <a:pPr marL="457200" indent="-457200">
              <a:spcBef>
                <a:spcPts val="1200"/>
              </a:spcBef>
            </a:pPr>
            <a:r>
              <a:rPr lang="en-CA" sz="2400" dirty="0"/>
              <a:t>Experiments indicate that the critical bandwidth:</a:t>
            </a:r>
          </a:p>
          <a:p>
            <a:pPr marL="914400" lvl="1" indent="-457200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200" dirty="0"/>
              <a:t>for masking frequencies &lt;500Hz: remains approximately constant in width ( about 100 Hz)</a:t>
            </a:r>
          </a:p>
          <a:p>
            <a:pPr marL="914400" lvl="1" indent="-457200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200" dirty="0"/>
              <a:t>For masking frequencies &gt;500Hz: increases approximately linearly with frequency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280FF98B-48D9-9A20-DAEB-24923DCF43B9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14356"/>
            <a:ext cx="8229600" cy="500066"/>
          </a:xfrm>
        </p:spPr>
        <p:txBody>
          <a:bodyPr>
            <a:noAutofit/>
          </a:bodyPr>
          <a:lstStyle/>
          <a:p>
            <a:r>
              <a:rPr lang="en-CA" sz="2400" dirty="0"/>
              <a:t>Table 14.1: 25-Critical Bands and Bandwidth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735" y="1428737"/>
            <a:ext cx="8158533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2" y="571481"/>
            <a:ext cx="8001056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682460"/>
          </a:xfrm>
        </p:spPr>
        <p:txBody>
          <a:bodyPr>
            <a:normAutofit/>
          </a:bodyPr>
          <a:lstStyle/>
          <a:p>
            <a:r>
              <a:rPr lang="en-CA" sz="3200" dirty="0"/>
              <a:t>Bark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</a:pPr>
            <a:r>
              <a:rPr lang="en-CA" sz="2400" b="1" dirty="0"/>
              <a:t>Bark unit </a:t>
            </a:r>
            <a:r>
              <a:rPr lang="en-CA" sz="2400" dirty="0"/>
              <a:t>is defined as the width of one critical band, for any masking frequency</a:t>
            </a:r>
          </a:p>
          <a:p>
            <a:pPr marL="457200" indent="-457200">
              <a:spcBef>
                <a:spcPts val="600"/>
              </a:spcBef>
            </a:pPr>
            <a:r>
              <a:rPr lang="en-CA" sz="2400" dirty="0"/>
              <a:t>The idea of the Bark unit: every critical band width is roughly equal in terms of Barks (refer to Fig. 14.5)</a:t>
            </a:r>
          </a:p>
          <a:p>
            <a:endParaRPr lang="en-CA" sz="2400" dirty="0"/>
          </a:p>
          <a:p>
            <a:endParaRPr lang="en-CA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 descr="barkhaus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0683" y="3140968"/>
            <a:ext cx="5590634" cy="21431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27548" y="5445225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200" b="1" dirty="0">
                <a:latin typeface="Trebuchet MS" pitchFamily="34" charset="0"/>
              </a:rPr>
              <a:t>Fig. 14.5: </a:t>
            </a:r>
            <a:r>
              <a:rPr lang="en-CA" sz="2200" dirty="0">
                <a:latin typeface="Trebuchet MS" pitchFamily="34" charset="0"/>
              </a:rPr>
              <a:t>Effect of masking tones, expressed in Bark units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D0652B15-D259-B66D-9750-0F7382557EC3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Conversion: Frequency &amp; Critical Band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3300" dirty="0"/>
              <a:t>• Conversion expressed in the Bark unit:</a:t>
            </a:r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(14.2)</a:t>
            </a:r>
          </a:p>
          <a:p>
            <a:endParaRPr lang="en-US" dirty="0"/>
          </a:p>
          <a:p>
            <a:r>
              <a:rPr lang="en-US" sz="3300" dirty="0"/>
              <a:t>• Another formula used for the Bark scale:</a:t>
            </a:r>
          </a:p>
          <a:p>
            <a:endParaRPr lang="en-US" sz="3300" i="1" dirty="0"/>
          </a:p>
          <a:p>
            <a:pPr algn="r"/>
            <a:r>
              <a:rPr lang="en-US" i="1" dirty="0"/>
              <a:t> </a:t>
            </a:r>
            <a:r>
              <a:rPr lang="en-US" dirty="0"/>
              <a:t>(14.3)</a:t>
            </a:r>
          </a:p>
          <a:p>
            <a:endParaRPr lang="en-US" sz="2900" dirty="0"/>
          </a:p>
          <a:p>
            <a:r>
              <a:rPr lang="en-US" sz="3300" dirty="0"/>
              <a:t>where</a:t>
            </a:r>
            <a:r>
              <a:rPr lang="en-US" sz="3300" i="1" dirty="0"/>
              <a:t> f</a:t>
            </a:r>
            <a:r>
              <a:rPr lang="en-US" sz="3300" dirty="0"/>
              <a:t> is in kHz and </a:t>
            </a:r>
            <a:r>
              <a:rPr lang="en-US" sz="3300" i="1" dirty="0"/>
              <a:t>b </a:t>
            </a:r>
            <a:r>
              <a:rPr lang="en-US" sz="3300" dirty="0"/>
              <a:t>is in Barks (the same applies to all below)</a:t>
            </a:r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3300" dirty="0"/>
              <a:t>The inverse equation:</a:t>
            </a:r>
          </a:p>
          <a:p>
            <a:pPr algn="ctr"/>
            <a:endParaRPr lang="en-US" dirty="0"/>
          </a:p>
          <a:p>
            <a:pPr algn="r"/>
            <a:r>
              <a:rPr lang="en-US" dirty="0"/>
              <a:t>(14.4)</a:t>
            </a:r>
          </a:p>
          <a:p>
            <a:pPr algn="ctr"/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3300" dirty="0"/>
              <a:t>The critical bandwidth (</a:t>
            </a:r>
            <a:r>
              <a:rPr lang="en-US" sz="3300" i="1" dirty="0" err="1">
                <a:latin typeface="Times New Roman"/>
                <a:cs typeface="Times New Roman"/>
              </a:rPr>
              <a:t>df</a:t>
            </a:r>
            <a:r>
              <a:rPr lang="en-US" sz="3300" dirty="0"/>
              <a:t>) for a given center frequency </a:t>
            </a:r>
            <a:r>
              <a:rPr lang="en-US" sz="3300" i="1" dirty="0"/>
              <a:t>f</a:t>
            </a:r>
            <a:r>
              <a:rPr lang="en-US" sz="3300" dirty="0"/>
              <a:t> can also be approximated by:</a:t>
            </a:r>
          </a:p>
          <a:p>
            <a:pPr marL="0" indent="0" algn="r"/>
            <a:r>
              <a:rPr lang="da-DK" dirty="0"/>
              <a:t>(14.5)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87676" y="1847850"/>
          <a:ext cx="624046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4187160" imgH="576000" progId="Equation.3">
                  <p:embed/>
                </p:oleObj>
              </mc:Choice>
              <mc:Fallback>
                <p:oleObj name="Equation" r:id="rId3" imgW="4187160" imgH="5760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6" y="1847850"/>
                        <a:ext cx="6240463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19737" y="3140968"/>
          <a:ext cx="5163261" cy="40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2925360" imgH="219240" progId="Equation.3">
                  <p:embed/>
                </p:oleObj>
              </mc:Choice>
              <mc:Fallback>
                <p:oleObj name="Equation" r:id="rId5" imgW="2925360" imgH="2192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7" y="3140968"/>
                        <a:ext cx="5163261" cy="4023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03712" y="4725144"/>
          <a:ext cx="585065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4114080" imgH="191880" progId="Equation.3">
                  <p:embed/>
                </p:oleObj>
              </mc:Choice>
              <mc:Fallback>
                <p:oleObj name="Equation" r:id="rId7" imgW="4114080" imgH="1918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4725144"/>
                        <a:ext cx="5850650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05836" y="5661248"/>
          <a:ext cx="298033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1883160" imgH="219240" progId="Equation.3">
                  <p:embed/>
                </p:oleObj>
              </mc:Choice>
              <mc:Fallback>
                <p:oleObj name="Equation" r:id="rId9" imgW="1883160" imgH="2192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836" y="5661248"/>
                        <a:ext cx="298033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날짜 개체 틀 3">
            <a:extLst>
              <a:ext uri="{FF2B5EF4-FFF2-40B4-BE49-F238E27FC236}">
                <a16:creationId xmlns:a16="http://schemas.microsoft.com/office/drawing/2014/main" xmlns="" id="{3D40BD4F-3980-3408-17AD-E02BA2FF4FF1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Temporal Masking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1800"/>
              </a:spcBef>
              <a:buFont typeface="Arial"/>
              <a:buChar char="•"/>
            </a:pPr>
            <a:r>
              <a:rPr lang="en-CA" sz="2400" b="1" dirty="0"/>
              <a:t>Phenomenon</a:t>
            </a:r>
            <a:r>
              <a:rPr lang="en-CA" sz="2400" dirty="0"/>
              <a:t>: any loud tone will cause the hearing receptors in the inner ear to become </a:t>
            </a:r>
            <a:r>
              <a:rPr lang="en-CA" sz="2400" i="1" dirty="0"/>
              <a:t>saturated</a:t>
            </a:r>
            <a:r>
              <a:rPr lang="en-CA" sz="2400" dirty="0"/>
              <a:t> and require time to recover</a:t>
            </a:r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CA" sz="2400" dirty="0"/>
              <a:t>The following figures show the results of masking experiments: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CE159385-EF27-2D4F-BC08-FA39AD78F243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596" y="4572009"/>
            <a:ext cx="8229600" cy="625461"/>
          </a:xfrm>
        </p:spPr>
        <p:txBody>
          <a:bodyPr>
            <a:noAutofit/>
          </a:bodyPr>
          <a:lstStyle/>
          <a:p>
            <a:r>
              <a:rPr lang="en-CA" sz="2400" b="1" dirty="0"/>
              <a:t>Fig. 14.6: </a:t>
            </a:r>
            <a:r>
              <a:rPr lang="en-US" sz="2400" dirty="0"/>
              <a:t>The louder the test tone, the shorter the amount of time required before the test tone is audible once the masking  tone is removed</a:t>
            </a:r>
            <a:r>
              <a:rPr lang="en-CA" sz="2400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 descr="temporalmas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035" y="1071546"/>
            <a:ext cx="8175945" cy="3143272"/>
          </a:xfrm>
          <a:prstGeom prst="rect">
            <a:avLst/>
          </a:prstGeom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DD2E9E7F-DFBB-CED2-0CB9-CBB30B524E54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143513"/>
            <a:ext cx="8229600" cy="982651"/>
          </a:xfrm>
        </p:spPr>
        <p:txBody>
          <a:bodyPr>
            <a:normAutofit/>
          </a:bodyPr>
          <a:lstStyle/>
          <a:p>
            <a:pPr marL="0" indent="0"/>
            <a:r>
              <a:rPr lang="en-CA" sz="2400" b="1" dirty="0"/>
              <a:t>Fig. 14.7: </a:t>
            </a:r>
            <a:r>
              <a:rPr lang="en-US" sz="2400" dirty="0"/>
              <a:t>Effect of temporal masking depends on both time and closeness in frequency</a:t>
            </a:r>
            <a:r>
              <a:rPr lang="en-CA" sz="24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692697"/>
            <a:ext cx="69723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596" y="4572008"/>
            <a:ext cx="8229600" cy="857256"/>
          </a:xfrm>
        </p:spPr>
        <p:txBody>
          <a:bodyPr>
            <a:noAutofit/>
          </a:bodyPr>
          <a:lstStyle/>
          <a:p>
            <a:pPr marL="0" indent="0"/>
            <a:r>
              <a:rPr lang="en-CA" sz="2000" b="1" dirty="0"/>
              <a:t>Fig. 14.8: </a:t>
            </a:r>
            <a:r>
              <a:rPr lang="en-CA" sz="2000" dirty="0"/>
              <a:t>For a masking tone that is played for a longer time, it takes longer before a test tone can be heard.  Solid curve: masking tone played for 200 </a:t>
            </a:r>
            <a:r>
              <a:rPr lang="en-CA" sz="2000" dirty="0" err="1"/>
              <a:t>msec</a:t>
            </a:r>
            <a:r>
              <a:rPr lang="en-CA" sz="2000" dirty="0"/>
              <a:t>; dashed curve: masking tone played for 100 msec.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6" descr="temporalmask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6" y="1142984"/>
            <a:ext cx="7434654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14.2 MPEG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</a:pPr>
            <a:r>
              <a:rPr lang="en-CA" sz="2000" b="1" dirty="0"/>
              <a:t>MPEG audio compression</a:t>
            </a:r>
            <a:r>
              <a:rPr lang="en-CA" sz="2000" dirty="0"/>
              <a:t> takes advantage of psychoacoustic models, constructing a large multi-dimensional lookup table to transmit masked frequency components using fewer bits</a:t>
            </a: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Arial"/>
              <a:buChar char="•"/>
            </a:pPr>
            <a:r>
              <a:rPr lang="en-CA" sz="2000" b="1" dirty="0"/>
              <a:t>MPEG Audio Overview</a:t>
            </a:r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CA" sz="2000" dirty="0"/>
              <a:t>Applies a filter bank to the input to break it into its frequency components</a:t>
            </a:r>
          </a:p>
          <a:p>
            <a:pPr marL="971550" lvl="1" indent="-514350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CA" sz="2000" dirty="0"/>
              <a:t>In parallel, a psychoacoustic model is applied to the data for bit allocation block</a:t>
            </a:r>
          </a:p>
          <a:p>
            <a:pPr marL="971550" lvl="1" indent="-514350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CA" sz="2000" dirty="0"/>
              <a:t>The number of bits allocated are used to quantize the info from the filter bank – providing the compression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슬라이드 번호 개체 틀 4">
            <a:extLst>
              <a:ext uri="{FF2B5EF4-FFF2-40B4-BE49-F238E27FC236}">
                <a16:creationId xmlns:a16="http://schemas.microsoft.com/office/drawing/2014/main" xmlns="" id="{FF9FAF30-ADBE-BC7D-2A99-08A4F19A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9712E433-45E9-6B40-B99E-B37EFD558DE3}" type="slidenum">
              <a:rPr lang="en-US" altLang="ko-KR"/>
              <a:pPr eaLnBrk="1" hangingPunct="1"/>
              <a:t>6</a:t>
            </a:fld>
            <a:endParaRPr lang="en-US" altLang="ko-KR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xmlns="" id="{532E4EC1-6073-31B4-97C3-690299BE9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4602164"/>
            <a:ext cx="6769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latin typeface="Comic Sans MS" panose="030F0902030302020204" pitchFamily="66" charset="0"/>
              </a:rPr>
              <a:t>Fig. 6.2: Sampling and Quantization. </a:t>
            </a:r>
          </a:p>
          <a:p>
            <a:pPr eaLnBrk="1" hangingPunct="1"/>
            <a:r>
              <a:rPr lang="en-US" altLang="ko-KR" sz="2000">
                <a:latin typeface="Comic Sans MS" panose="030F0902030302020204" pitchFamily="66" charset="0"/>
              </a:rPr>
              <a:t>(a): </a:t>
            </a:r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Sampling</a:t>
            </a:r>
            <a:r>
              <a:rPr lang="en-US" altLang="ko-KR" sz="2000">
                <a:latin typeface="Comic Sans MS" panose="030F0902030302020204" pitchFamily="66" charset="0"/>
              </a:rPr>
              <a:t> the analog signal in the </a:t>
            </a:r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time</a:t>
            </a:r>
            <a:r>
              <a:rPr lang="en-US" altLang="ko-KR" sz="2000">
                <a:latin typeface="Comic Sans MS" panose="030F0902030302020204" pitchFamily="66" charset="0"/>
              </a:rPr>
              <a:t> dimension. </a:t>
            </a:r>
          </a:p>
          <a:p>
            <a:pPr eaLnBrk="1" hangingPunct="1"/>
            <a:r>
              <a:rPr lang="en-US" altLang="ko-KR" sz="2000">
                <a:latin typeface="Comic Sans MS" panose="030F0902030302020204" pitchFamily="66" charset="0"/>
              </a:rPr>
              <a:t>(b): </a:t>
            </a:r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Quantization</a:t>
            </a:r>
            <a:r>
              <a:rPr lang="en-US" altLang="ko-KR" sz="2000">
                <a:latin typeface="Comic Sans MS" panose="030F0902030302020204" pitchFamily="66" charset="0"/>
              </a:rPr>
              <a:t> is sampling the analog signal </a:t>
            </a:r>
          </a:p>
          <a:p>
            <a:pPr eaLnBrk="1" hangingPunct="1"/>
            <a:r>
              <a:rPr lang="en-US" altLang="ko-KR" sz="2000">
                <a:latin typeface="Comic Sans MS" panose="030F0902030302020204" pitchFamily="66" charset="0"/>
              </a:rPr>
              <a:t>       in the </a:t>
            </a:r>
            <a:r>
              <a:rPr lang="en-US" altLang="ko-KR" sz="2000">
                <a:solidFill>
                  <a:srgbClr val="0070C0"/>
                </a:solidFill>
                <a:latin typeface="Comic Sans MS" panose="030F0902030302020204" pitchFamily="66" charset="0"/>
              </a:rPr>
              <a:t>amplitude</a:t>
            </a:r>
            <a:r>
              <a:rPr lang="en-US" altLang="ko-KR" sz="2000">
                <a:latin typeface="Comic Sans MS" panose="030F0902030302020204" pitchFamily="66" charset="0"/>
              </a:rPr>
              <a:t> dimension.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xmlns="" id="{CFD9B0CA-FC1A-0662-9873-802AD59FF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1384301"/>
            <a:ext cx="79470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3">
            <a:extLst>
              <a:ext uri="{FF2B5EF4-FFF2-40B4-BE49-F238E27FC236}">
                <a16:creationId xmlns:a16="http://schemas.microsoft.com/office/drawing/2014/main" xmlns="" id="{4FEA70C7-697D-2CDE-21E6-BCB5C5E48B8E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MPEG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200" dirty="0"/>
              <a:t>MPEG audio offers three compatible </a:t>
            </a:r>
            <a:r>
              <a:rPr lang="en-CA" sz="2200" i="1" dirty="0"/>
              <a:t>layers</a:t>
            </a:r>
            <a:r>
              <a:rPr lang="en-CA" sz="2200" dirty="0"/>
              <a:t>:</a:t>
            </a:r>
          </a:p>
          <a:p>
            <a:pPr lvl="1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000" dirty="0"/>
              <a:t>Each succeeding layer able to understand the lower layers</a:t>
            </a:r>
          </a:p>
          <a:p>
            <a:pPr lvl="1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000" dirty="0"/>
              <a:t>Each succeeding layer offering more complexity in the psychoacoustic model and better compression for a given level of audio quality</a:t>
            </a:r>
          </a:p>
          <a:p>
            <a:pPr lvl="1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000" dirty="0"/>
              <a:t>each succeeding layer, with increased compression effectiveness, accompanied by extra delay</a:t>
            </a:r>
          </a:p>
          <a:p>
            <a:pPr lvl="1"/>
            <a:endParaRPr lang="en-CA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2200" dirty="0"/>
              <a:t>The objective of MPEG layers: a good </a:t>
            </a:r>
            <a:r>
              <a:rPr lang="en-CA" sz="2200" dirty="0" err="1"/>
              <a:t>tradeoff</a:t>
            </a:r>
            <a:r>
              <a:rPr lang="en-CA" sz="2200" dirty="0"/>
              <a:t> between quality and bit-rate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MPEG Layers </a:t>
            </a:r>
            <a:r>
              <a:rPr lang="tr-TR" sz="3200" dirty="0"/>
              <a:t>(</a:t>
            </a:r>
            <a:r>
              <a:rPr lang="tr-TR" sz="3200" dirty="0" err="1"/>
              <a:t>Cont’d</a:t>
            </a:r>
            <a:r>
              <a:rPr lang="tr-TR" sz="3200" dirty="0"/>
              <a:t>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en-CA" sz="2000" dirty="0"/>
              <a:t>Layer 1 quality can be quite good provided a comparatively high bit-rate is available</a:t>
            </a:r>
          </a:p>
          <a:p>
            <a:pPr lvl="1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000" dirty="0"/>
              <a:t>Digital Audio Tape typically uses Layer 1 at around 192 kbps</a:t>
            </a:r>
          </a:p>
          <a:p>
            <a:pPr>
              <a:spcBef>
                <a:spcPts val="1200"/>
              </a:spcBef>
            </a:pPr>
            <a:r>
              <a:rPr lang="en-CA" sz="2000" dirty="0"/>
              <a:t>Layer 2 has more complexity; was proposed for use in Digital Audio Broadcasting</a:t>
            </a:r>
          </a:p>
          <a:p>
            <a:pPr>
              <a:spcBef>
                <a:spcPts val="1200"/>
              </a:spcBef>
            </a:pPr>
            <a:r>
              <a:rPr lang="en-CA" sz="2000" dirty="0"/>
              <a:t>Layer 3 (MP3) is most complex, and was originally aimed at audio transmission over ISDN lines</a:t>
            </a:r>
          </a:p>
          <a:p>
            <a:pPr>
              <a:spcBef>
                <a:spcPts val="1200"/>
              </a:spcBef>
            </a:pPr>
            <a:r>
              <a:rPr lang="en-CA" sz="2000" dirty="0"/>
              <a:t>Most of the complexity increase is at the encoder, not the decoder – accounting for the popularity of MP3 players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566B916E-3BD6-5CD4-AFCE-0FCC887E055B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MPEG Audio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000" dirty="0"/>
              <a:t>• </a:t>
            </a:r>
            <a:r>
              <a:rPr lang="en-CA" sz="2000" b="1" dirty="0"/>
              <a:t>MPEG approach to compression </a:t>
            </a:r>
            <a:r>
              <a:rPr lang="en-CA" sz="2000" dirty="0"/>
              <a:t>relies on:</a:t>
            </a:r>
          </a:p>
          <a:p>
            <a:pPr lvl="1">
              <a:buFont typeface="Lucida Grande"/>
              <a:buChar char="-"/>
            </a:pPr>
            <a:r>
              <a:rPr lang="en-CA" sz="2000" dirty="0"/>
              <a:t>Quantization</a:t>
            </a:r>
          </a:p>
          <a:p>
            <a:pPr lvl="1">
              <a:buFont typeface="Lucida Grande"/>
              <a:buChar char="-"/>
            </a:pPr>
            <a:r>
              <a:rPr lang="en-CA" sz="2000" dirty="0"/>
              <a:t>Inaccuracy of human auditory system within the width of a critical band</a:t>
            </a:r>
          </a:p>
          <a:p>
            <a:endParaRPr lang="en-CA" sz="2000" dirty="0"/>
          </a:p>
          <a:p>
            <a:r>
              <a:rPr lang="en-CA" sz="2000" dirty="0"/>
              <a:t>• </a:t>
            </a:r>
            <a:r>
              <a:rPr lang="en-CA" sz="2000" b="1" dirty="0"/>
              <a:t>MPEG encoder </a:t>
            </a:r>
            <a:r>
              <a:rPr lang="en-CA" sz="2000" dirty="0"/>
              <a:t>employs a bank of filters to:</a:t>
            </a:r>
          </a:p>
          <a:p>
            <a:pPr lvl="1">
              <a:buFont typeface="Lucida Grande"/>
              <a:buChar char="-"/>
              <a:tabLst>
                <a:tab pos="627063" algn="l"/>
              </a:tabLst>
            </a:pPr>
            <a:r>
              <a:rPr lang="en-CA" sz="2000" dirty="0"/>
              <a:t>Analyze the frequency (“spectral”) components of the audio signal by calculating a frequency transform of a window of signal values</a:t>
            </a:r>
          </a:p>
          <a:p>
            <a:pPr lvl="1">
              <a:buFont typeface="Lucida Grande"/>
              <a:buChar char="-"/>
              <a:tabLst>
                <a:tab pos="627063" algn="l"/>
              </a:tabLst>
            </a:pPr>
            <a:r>
              <a:rPr lang="en-CA" sz="2000" dirty="0"/>
              <a:t>Decompose the signal into </a:t>
            </a:r>
            <a:r>
              <a:rPr lang="en-CA" sz="2000" dirty="0" err="1"/>
              <a:t>subbands</a:t>
            </a:r>
            <a:r>
              <a:rPr lang="en-CA" sz="2000" dirty="0"/>
              <a:t> by using a bank of filters (Layer 1 &amp; 2: “quadrature-mirror”; Layer 3: adds a DCT; psychoacoustic model: Fourier transform)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MPEG Audio Strategy </a:t>
            </a:r>
            <a:r>
              <a:rPr lang="tr-TR" sz="3200" dirty="0"/>
              <a:t>(</a:t>
            </a:r>
            <a:r>
              <a:rPr lang="tr-TR" sz="3200" dirty="0" err="1"/>
              <a:t>Cont’d</a:t>
            </a:r>
            <a:r>
              <a:rPr lang="tr-TR" sz="3200" dirty="0"/>
              <a:t>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4641379"/>
          </a:xfrm>
        </p:spPr>
        <p:txBody>
          <a:bodyPr anchor="ctr">
            <a:normAutofit lnSpcReduction="10000"/>
          </a:bodyPr>
          <a:lstStyle/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400" b="1" dirty="0"/>
              <a:t>Frequency masking</a:t>
            </a:r>
            <a:r>
              <a:rPr lang="en-CA" sz="2400" dirty="0"/>
              <a:t>: by using a psychoacoustic model to estimate the just noticeable noise level: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/>
              <a:t>Encoder balances the masking </a:t>
            </a:r>
            <a:r>
              <a:rPr lang="en-CA" sz="2000" dirty="0" err="1"/>
              <a:t>behavior</a:t>
            </a:r>
            <a:r>
              <a:rPr lang="en-CA" sz="2000" dirty="0"/>
              <a:t> and the available number of bits by discarding inaudible frequencies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/>
              <a:t>Scaling quantization according to the sound level that is left over, above masking levels</a:t>
            </a:r>
            <a:endParaRPr lang="en-CA" dirty="0"/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400" dirty="0"/>
              <a:t>May take into account the actual width of the critical bands: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/>
              <a:t>For practical purposes, audible frequencies are divided into 25 main critical bands (Table 14.1)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/>
              <a:t>To keep simplicity, adopts a </a:t>
            </a:r>
            <a:r>
              <a:rPr lang="en-CA" sz="2000" i="1" dirty="0"/>
              <a:t>uniform</a:t>
            </a:r>
            <a:r>
              <a:rPr lang="en-CA" sz="2000" dirty="0"/>
              <a:t> width for all frequency analysis filters, using 32 overlapping </a:t>
            </a:r>
            <a:r>
              <a:rPr lang="en-CA" sz="2000" dirty="0" err="1"/>
              <a:t>subbands</a:t>
            </a:r>
            <a:endParaRPr lang="en-CA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MPEG Audio Compression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500703"/>
            <a:ext cx="8229600" cy="625461"/>
          </a:xfrm>
        </p:spPr>
        <p:txBody>
          <a:bodyPr>
            <a:normAutofit/>
          </a:bodyPr>
          <a:lstStyle/>
          <a:p>
            <a:pPr algn="ctr"/>
            <a:r>
              <a:rPr lang="en-CA" sz="2000" b="1" dirty="0"/>
              <a:t>Fig. 14.9: </a:t>
            </a:r>
            <a:r>
              <a:rPr lang="en-CA" sz="2000" dirty="0"/>
              <a:t>Basic MPEG Audio encoder and decoder.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" name="Picture 6" descr="14f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2119" y="1428736"/>
            <a:ext cx="5227765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Basic Algorithm </a:t>
            </a:r>
            <a:r>
              <a:rPr lang="tr-TR" sz="3200" dirty="0"/>
              <a:t>(</a:t>
            </a:r>
            <a:r>
              <a:rPr lang="tr-TR" sz="3200" dirty="0" err="1"/>
              <a:t>Cont’d</a:t>
            </a:r>
            <a:r>
              <a:rPr lang="tr-TR" sz="3200" dirty="0"/>
              <a:t>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000" dirty="0"/>
              <a:t>The algorithm proceeds by dividing the input into 32 frequency </a:t>
            </a:r>
            <a:r>
              <a:rPr lang="en-CA" sz="2000" dirty="0" err="1"/>
              <a:t>subbands</a:t>
            </a:r>
            <a:r>
              <a:rPr lang="en-CA" sz="2000" dirty="0"/>
              <a:t>, via a filter bank</a:t>
            </a:r>
          </a:p>
          <a:p>
            <a:pPr lvl="1">
              <a:spcBef>
                <a:spcPts val="1200"/>
              </a:spcBef>
              <a:buFont typeface="Lucida Grande"/>
              <a:buChar char="-"/>
            </a:pPr>
            <a:r>
              <a:rPr lang="en-CA" sz="2000" dirty="0"/>
              <a:t>A linear operation taking 32 PCM samples, sampled in time; output is 32 frequency coefficients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000" dirty="0"/>
              <a:t>In the Layer 1 encoder, the sets of 32 PCM values are first assembled into a set of 12 groups of 32s</a:t>
            </a:r>
          </a:p>
          <a:p>
            <a:pPr lvl="1">
              <a:spcBef>
                <a:spcPts val="1200"/>
              </a:spcBef>
              <a:buFont typeface="Lucida Grande"/>
              <a:buChar char="-"/>
            </a:pPr>
            <a:r>
              <a:rPr lang="en-CA" sz="2000" dirty="0"/>
              <a:t>an inherent time lag in the coder, equal to the time to </a:t>
            </a:r>
            <a:r>
              <a:rPr lang="fr-FR" sz="2000" dirty="0" err="1"/>
              <a:t>accumulate</a:t>
            </a:r>
            <a:r>
              <a:rPr lang="fr-FR" sz="2000" dirty="0"/>
              <a:t> 384 (i.e., 12×32) </a:t>
            </a:r>
            <a:r>
              <a:rPr lang="fr-FR" sz="2000" dirty="0" err="1"/>
              <a:t>samples</a:t>
            </a:r>
            <a:endParaRPr lang="fr-FR" sz="2000" dirty="0"/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000" dirty="0"/>
              <a:t>Fig.14.11 shows how samples are organized</a:t>
            </a:r>
          </a:p>
          <a:p>
            <a:pPr lvl="1">
              <a:spcBef>
                <a:spcPts val="1200"/>
              </a:spcBef>
              <a:buFont typeface="Lucida Grande"/>
              <a:buChar char="-"/>
            </a:pPr>
            <a:r>
              <a:rPr lang="en-CA" sz="2000" dirty="0"/>
              <a:t>A Layer 2 or Layer 3, frame actually accumulates more than 12 samples for each </a:t>
            </a:r>
            <a:r>
              <a:rPr lang="en-CA" sz="2000" dirty="0" err="1"/>
              <a:t>subband</a:t>
            </a:r>
            <a:r>
              <a:rPr lang="en-CA" sz="2000" dirty="0"/>
              <a:t>: a frame includes 1,152 samples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57827"/>
            <a:ext cx="8229600" cy="768337"/>
          </a:xfrm>
        </p:spPr>
        <p:txBody>
          <a:bodyPr>
            <a:normAutofit/>
          </a:bodyPr>
          <a:lstStyle/>
          <a:p>
            <a:pPr algn="ctr"/>
            <a:r>
              <a:rPr lang="en-CA" sz="2000" b="1" dirty="0"/>
              <a:t>Fig. 14.11: </a:t>
            </a:r>
            <a:r>
              <a:rPr lang="en-CA" sz="2000" dirty="0"/>
              <a:t>MPEG Audio Frame Sizes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6" name="Picture 5" descr="mpegaudiolayerssamp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662" y="642918"/>
            <a:ext cx="7286676" cy="467158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Bit Allocation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CA" sz="2900" b="1" dirty="0"/>
              <a:t>Aim</a:t>
            </a:r>
            <a:r>
              <a:rPr lang="en-CA" sz="2900" dirty="0"/>
              <a:t>: ensure that all of the quantization noise is below the masking thresholds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CA" sz="2900" b="1" dirty="0"/>
              <a:t>One common scheme</a:t>
            </a:r>
            <a:r>
              <a:rPr lang="en-CA" sz="2900" dirty="0"/>
              <a:t>: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CA" dirty="0"/>
              <a:t>For each </a:t>
            </a:r>
            <a:r>
              <a:rPr lang="en-CA" dirty="0" err="1"/>
              <a:t>subband</a:t>
            </a:r>
            <a:r>
              <a:rPr lang="en-CA" dirty="0"/>
              <a:t>, the psychoacoustic model calculates the </a:t>
            </a:r>
            <a:r>
              <a:rPr lang="en-CA" i="1" dirty="0"/>
              <a:t>Signal-to-Mask Ratio </a:t>
            </a:r>
            <a:r>
              <a:rPr lang="en-CA" dirty="0"/>
              <a:t>(SMR)in dB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CA" dirty="0"/>
              <a:t>Then the “Mask-to-Noise Ratio” (MNR) is defined as the difference (as shown in Fig.14.12):</a:t>
            </a:r>
          </a:p>
          <a:p>
            <a:pPr marL="457200" lvl="1" indent="0" algn="r">
              <a:lnSpc>
                <a:spcPct val="120000"/>
              </a:lnSpc>
              <a:spcBef>
                <a:spcPts val="1200"/>
              </a:spcBef>
            </a:pPr>
            <a:r>
              <a:rPr lang="en-CA" dirty="0"/>
              <a:t>(14.6)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CA" dirty="0"/>
              <a:t>The lowest MNR is determined, and the number of code-bits allocated to this </a:t>
            </a:r>
            <a:r>
              <a:rPr lang="en-CA" dirty="0" err="1"/>
              <a:t>subband</a:t>
            </a:r>
            <a:r>
              <a:rPr lang="en-CA" dirty="0"/>
              <a:t> is incremented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CA" dirty="0"/>
              <a:t>Then a new estimate of the SNR is made, and the process iterates until there are no more bits to allocate</a:t>
            </a:r>
          </a:p>
        </p:txBody>
      </p:sp>
      <p:sp>
        <p:nvSpPr>
          <p:cNvPr id="4" name="날짜 개체 틀 2">
            <a:extLst>
              <a:ext uri="{FF2B5EF4-FFF2-40B4-BE49-F238E27FC236}">
                <a16:creationId xmlns:a16="http://schemas.microsoft.com/office/drawing/2014/main" xmlns="" id="{90D11803-A5A8-7AFA-1FD0-1069EFEA332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205133" y="6041362"/>
            <a:ext cx="91193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dirty="0" err="1"/>
              <a:t>Chap</a:t>
            </a:r>
            <a:r>
              <a:rPr lang="ko-KR" altLang="en-US" dirty="0"/>
              <a:t> </a:t>
            </a:r>
            <a:r>
              <a:rPr lang="en-US" altLang="ko-KR" dirty="0"/>
              <a:t>14 Audio Compression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15880" y="4149080"/>
          <a:ext cx="2837676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815572" imgH="228738" progId="">
                  <p:embed/>
                </p:oleObj>
              </mc:Choice>
              <mc:Fallback>
                <p:oleObj name="Equation" r:id="rId3" imgW="1815572" imgH="228738" progId="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880" y="4149080"/>
                        <a:ext cx="2837676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157193"/>
            <a:ext cx="8229600" cy="1268403"/>
          </a:xfrm>
        </p:spPr>
        <p:txBody>
          <a:bodyPr>
            <a:normAutofit/>
          </a:bodyPr>
          <a:lstStyle/>
          <a:p>
            <a:pPr marL="0" indent="0"/>
            <a:r>
              <a:rPr lang="en-CA" sz="1800" b="1" dirty="0"/>
              <a:t>Fig. 14.12: </a:t>
            </a:r>
            <a:r>
              <a:rPr lang="en-CA" sz="1800" dirty="0"/>
              <a:t>MNR and SMR. A qualitative view of SNR, SMR and MNR are shown, with one dominate masker and m bits allocated to a particular critical band.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6" name="Picture 5" descr="mpeg-aud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2794" y="857232"/>
            <a:ext cx="5286412" cy="3843164"/>
          </a:xfrm>
          <a:prstGeom prst="rect">
            <a:avLst/>
          </a:prstGeom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83ED1107-D109-3E17-8D83-5F56D767FFB2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14357"/>
            <a:ext cx="8229600" cy="5411807"/>
          </a:xfrm>
        </p:spPr>
        <p:txBody>
          <a:bodyPr>
            <a:normAutofit/>
          </a:bodyPr>
          <a:lstStyle/>
          <a:p>
            <a:r>
              <a:rPr lang="en-CA" dirty="0"/>
              <a:t>• </a:t>
            </a:r>
            <a:r>
              <a:rPr lang="en-CA" sz="2200" dirty="0"/>
              <a:t>Mask calculations are performed in parallel with </a:t>
            </a:r>
            <a:r>
              <a:rPr lang="en-CA" sz="2200" dirty="0" err="1"/>
              <a:t>subband</a:t>
            </a:r>
            <a:r>
              <a:rPr lang="en-CA" sz="2200" dirty="0"/>
              <a:t> filtering, as in Fig. 4.13: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algn="ctr"/>
            <a:r>
              <a:rPr lang="en-CA" sz="2600" b="1" dirty="0"/>
              <a:t>Fig. 14.13: </a:t>
            </a:r>
            <a:r>
              <a:rPr lang="en-CA" sz="2600" dirty="0"/>
              <a:t>MPEG-1 Audio Layers 1 and 2.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Picture 5" descr="mpegaudiolay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9384" y="1785926"/>
            <a:ext cx="7293232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슬라이드 번호 개체 틀 4">
            <a:extLst>
              <a:ext uri="{FF2B5EF4-FFF2-40B4-BE49-F238E27FC236}">
                <a16:creationId xmlns:a16="http://schemas.microsoft.com/office/drawing/2014/main" xmlns="" id="{A391FF74-C6EF-E3E1-4C73-12CC595A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8C8BE023-DFCB-C643-B12D-CF249424769D}" type="slidenum">
              <a:rPr lang="en-US" altLang="ko-KR"/>
              <a:pPr eaLnBrk="1" hangingPunct="1"/>
              <a:t>7</a:t>
            </a:fld>
            <a:endParaRPr lang="en-US" altLang="ko-KR"/>
          </a:p>
        </p:txBody>
      </p:sp>
      <p:sp>
        <p:nvSpPr>
          <p:cNvPr id="8197" name="Text Box 2">
            <a:extLst>
              <a:ext uri="{FF2B5EF4-FFF2-40B4-BE49-F238E27FC236}">
                <a16:creationId xmlns:a16="http://schemas.microsoft.com/office/drawing/2014/main" xmlns="" id="{2195ED6A-EE94-E337-F300-3861E3C4D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25425"/>
            <a:ext cx="6192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Digitization</a:t>
            </a:r>
          </a:p>
        </p:txBody>
      </p:sp>
      <p:sp>
        <p:nvSpPr>
          <p:cNvPr id="8198" name="Line 3">
            <a:extLst>
              <a:ext uri="{FF2B5EF4-FFF2-40B4-BE49-F238E27FC236}">
                <a16:creationId xmlns:a16="http://schemas.microsoft.com/office/drawing/2014/main" xmlns="" id="{133D9D2F-A3C0-FC99-786B-C222E8E06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164" y="836613"/>
            <a:ext cx="7667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Rectangle 4">
            <a:extLst>
              <a:ext uri="{FF2B5EF4-FFF2-40B4-BE49-F238E27FC236}">
                <a16:creationId xmlns:a16="http://schemas.microsoft.com/office/drawing/2014/main" xmlns="" id="{1A5E5861-0A42-C193-32CA-4B4AC2C4F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052513"/>
            <a:ext cx="8389937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2730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To decide how to digitize audio data we need to answer the following questions: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2400">
                <a:latin typeface="Comic Sans MS" panose="030F0902030302020204" pitchFamily="66" charset="0"/>
              </a:rPr>
              <a:t>	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en-US" altLang="ko-KR" sz="2400">
                <a:latin typeface="Comic Sans MS" panose="030F0902030302020204" pitchFamily="66" charset="0"/>
              </a:rPr>
              <a:t> What is the sampling rate?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en-US" altLang="ko-KR" sz="2400">
                <a:latin typeface="Comic Sans MS" panose="030F0902030302020204" pitchFamily="66" charset="0"/>
              </a:rPr>
              <a:t> How finely is the data to be quantized? 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en-US" altLang="ko-KR" sz="2400">
                <a:latin typeface="Comic Sans MS" panose="030F0902030302020204" pitchFamily="66" charset="0"/>
              </a:rPr>
              <a:t> Is quantization uniform?</a:t>
            </a:r>
          </a:p>
          <a:p>
            <a:pPr eaLnBrk="1" hangingPunct="1">
              <a:lnSpc>
                <a:spcPct val="130000"/>
              </a:lnSpc>
              <a:buFontTx/>
              <a:buChar char="-"/>
            </a:pPr>
            <a:r>
              <a:rPr lang="en-US" altLang="ko-KR" sz="2400">
                <a:latin typeface="Comic Sans MS" panose="030F0902030302020204" pitchFamily="66" charset="0"/>
              </a:rPr>
              <a:t> How is audio data formatted? (file format)</a:t>
            </a:r>
          </a:p>
        </p:txBody>
      </p:sp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37B03991-B648-CE36-E73D-5F76C633CCBB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Layer 2 of MPEG-1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en-CA" dirty="0"/>
              <a:t>• </a:t>
            </a:r>
            <a:r>
              <a:rPr lang="en-CA" sz="2600" b="1" dirty="0"/>
              <a:t>Main difference</a:t>
            </a:r>
            <a:r>
              <a:rPr lang="en-CA" sz="2600" dirty="0"/>
              <a:t>:</a:t>
            </a:r>
          </a:p>
          <a:p>
            <a:pPr marL="918000" lvl="1" indent="-457200">
              <a:spcBef>
                <a:spcPts val="1200"/>
              </a:spcBef>
              <a:buFont typeface="Lucida Grande"/>
              <a:buChar char="-"/>
            </a:pPr>
            <a:r>
              <a:rPr lang="en-CA" sz="2200" dirty="0"/>
              <a:t>Three groups of 12 samples are encoded in each frame and temporal masking is brought into play, as well as frequency masking</a:t>
            </a:r>
          </a:p>
          <a:p>
            <a:pPr marL="918000" lvl="1" indent="-457200">
              <a:spcBef>
                <a:spcPts val="1200"/>
              </a:spcBef>
              <a:buFont typeface="Lucida Grande"/>
              <a:buChar char="-"/>
            </a:pPr>
            <a:r>
              <a:rPr lang="en-CA" sz="2200" dirty="0"/>
              <a:t>Bit allocation is applied to window lengths of 36 samples instead of 12</a:t>
            </a:r>
          </a:p>
          <a:p>
            <a:pPr marL="918000" lvl="1" indent="-457200">
              <a:spcBef>
                <a:spcPts val="1200"/>
              </a:spcBef>
              <a:buFont typeface="Lucida Grande"/>
              <a:buChar char="-"/>
            </a:pPr>
            <a:r>
              <a:rPr lang="en-CA" sz="2200" dirty="0"/>
              <a:t>The resolution of the </a:t>
            </a:r>
            <a:r>
              <a:rPr lang="en-CA" sz="2200" dirty="0" err="1"/>
              <a:t>quantizers</a:t>
            </a:r>
            <a:r>
              <a:rPr lang="en-CA" sz="2200" dirty="0"/>
              <a:t> is increased from 15 bits to 16</a:t>
            </a:r>
          </a:p>
          <a:p>
            <a:pPr>
              <a:spcBef>
                <a:spcPts val="1200"/>
              </a:spcBef>
            </a:pPr>
            <a:r>
              <a:rPr lang="en-CA" dirty="0"/>
              <a:t>• </a:t>
            </a:r>
            <a:r>
              <a:rPr lang="en-CA" sz="2600" b="1" dirty="0"/>
              <a:t>Advantage</a:t>
            </a:r>
            <a:r>
              <a:rPr lang="en-CA" sz="2600" dirty="0"/>
              <a:t>:</a:t>
            </a:r>
          </a:p>
          <a:p>
            <a:pPr marL="810000" lvl="1" indent="-342900">
              <a:spcBef>
                <a:spcPts val="1200"/>
              </a:spcBef>
              <a:buFont typeface="Lucida Grande"/>
              <a:buChar char="-"/>
            </a:pPr>
            <a:r>
              <a:rPr lang="en-CA" sz="2200" dirty="0"/>
              <a:t>a single scaling factor can be used for all three groups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CA" sz="3200" dirty="0"/>
              <a:t>Layer 3 of MPEG-1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 anchor="ctr">
            <a:noAutofit/>
          </a:bodyPr>
          <a:lstStyle/>
          <a:p>
            <a:r>
              <a:rPr lang="en-CA" sz="2200" dirty="0"/>
              <a:t>• </a:t>
            </a:r>
            <a:r>
              <a:rPr lang="en-CA" sz="2200" b="1" dirty="0"/>
              <a:t>Main difference</a:t>
            </a:r>
            <a:r>
              <a:rPr lang="en-CA" sz="2200" dirty="0"/>
              <a:t>: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200" dirty="0"/>
              <a:t>Employs a similar filter bank to that used in Layer 2, except using a set of filters with non-equal frequencies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200" dirty="0"/>
              <a:t>Takes into account stereo redundancy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200" dirty="0"/>
              <a:t>Uses Modified Discrete Cosine Transform (MDCT) — addresses problems that the DCT has at boundaries of  the window used by overlapping frames by 50%:</a:t>
            </a:r>
          </a:p>
          <a:p>
            <a:pPr lvl="1"/>
            <a:endParaRPr lang="en-CA" sz="2200" dirty="0"/>
          </a:p>
          <a:p>
            <a:pPr lvl="1"/>
            <a:endParaRPr lang="en-CA" sz="2200" dirty="0"/>
          </a:p>
          <a:p>
            <a:pPr lvl="1"/>
            <a:endParaRPr lang="en-CA" sz="2200" dirty="0"/>
          </a:p>
          <a:p>
            <a:pPr lvl="1" algn="r"/>
            <a:r>
              <a:rPr lang="en-CA" sz="2200" dirty="0"/>
              <a:t>(14.7)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0F351D62-525A-4671-8264-CD4617D324B8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11624" y="4786322"/>
          <a:ext cx="6900102" cy="73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4050588" imgH="431570" progId="">
                  <p:embed/>
                </p:oleObj>
              </mc:Choice>
              <mc:Fallback>
                <p:oleObj name="Equation" r:id="rId3" imgW="4050588" imgH="431570" progId="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4786322"/>
                        <a:ext cx="6900102" cy="735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919" y="5589241"/>
            <a:ext cx="8229600" cy="696899"/>
          </a:xfrm>
        </p:spPr>
        <p:txBody>
          <a:bodyPr>
            <a:normAutofit/>
          </a:bodyPr>
          <a:lstStyle/>
          <a:p>
            <a:pPr algn="ctr"/>
            <a:r>
              <a:rPr lang="en-CA" sz="2400" b="1" dirty="0"/>
              <a:t>Fig 14.14: </a:t>
            </a:r>
            <a:r>
              <a:rPr lang="en-CA" sz="2400" dirty="0"/>
              <a:t>MPEG-Audio Layer 3 Coding.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7" name="Picture 6" descr="mpegaudiolayer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1257" y="857232"/>
            <a:ext cx="6929486" cy="4226010"/>
          </a:xfrm>
          <a:prstGeom prst="rect">
            <a:avLst/>
          </a:prstGeom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366F69F0-683A-2AB6-147F-11FA32D6D8EA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42919"/>
            <a:ext cx="8229600" cy="548324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CA" sz="2600" dirty="0"/>
              <a:t>Table 14.2 shows various achievable MP3  compression ratios:</a:t>
            </a:r>
          </a:p>
          <a:p>
            <a:endParaRPr lang="en-CA" sz="2600" dirty="0"/>
          </a:p>
          <a:p>
            <a:pPr algn="ctr"/>
            <a:r>
              <a:rPr lang="en-CA" sz="2600" b="1" dirty="0"/>
              <a:t>Table 14.2: </a:t>
            </a:r>
            <a:r>
              <a:rPr lang="en-CA" sz="2600" dirty="0"/>
              <a:t>MP3 compression performance</a:t>
            </a:r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r>
              <a:rPr lang="en-CA" dirty="0"/>
              <a:t> </a:t>
            </a:r>
          </a:p>
          <a:p>
            <a:pPr algn="ctr"/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7979" y="2915877"/>
            <a:ext cx="6244353" cy="32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MPEG-2 AAC (Advanced Audio Coding)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SzPct val="150000"/>
              <a:buFont typeface="Arial"/>
              <a:buChar char="•"/>
            </a:pPr>
            <a:r>
              <a:rPr lang="en-US" sz="2000" dirty="0"/>
              <a:t>AAC was developed to succeed MP3 for digital audio; delivers better sound quality than MP3 for the same bitrate </a:t>
            </a:r>
          </a:p>
          <a:p>
            <a:pPr>
              <a:lnSpc>
                <a:spcPct val="120000"/>
              </a:lnSpc>
              <a:spcBef>
                <a:spcPts val="1200"/>
              </a:spcBef>
              <a:buSzPct val="150000"/>
              <a:buFont typeface="Arial"/>
              <a:buChar char="•"/>
            </a:pPr>
            <a:r>
              <a:rPr lang="en-US" sz="2000" dirty="0"/>
              <a:t>Default audio format for YouTube, iPhone, iTunes, Nintendo, and PlayStation</a:t>
            </a:r>
          </a:p>
          <a:p>
            <a:pPr>
              <a:lnSpc>
                <a:spcPct val="120000"/>
              </a:lnSpc>
              <a:spcBef>
                <a:spcPts val="1200"/>
              </a:spcBef>
              <a:buSzPct val="150000"/>
              <a:buFont typeface="Arial"/>
              <a:buChar char="•"/>
            </a:pPr>
            <a:r>
              <a:rPr lang="en-CA" sz="2000" dirty="0"/>
              <a:t>The standard vehicle for DVDs: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CA" sz="1900" dirty="0"/>
              <a:t>Audio coding technology for the DVD-Audio Recordable (DVD-AR) format, also adopted by XM Radio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CA" sz="2000" dirty="0"/>
              <a:t>Aimed at transparent sound reproduction for theaters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CA" sz="1900" dirty="0"/>
              <a:t>Can deliver this at 320 kbps for five channels so that sound can be played from 5 different directions: Left, Right, Center, Left-Surround, and Right-Surround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US" sz="1900" dirty="0"/>
              <a:t>5.1 channel systems also include a low-frequency enhancement (LFE) channel (a “woofer”)</a:t>
            </a:r>
            <a:endParaRPr lang="en-CA" sz="1900" dirty="0"/>
          </a:p>
          <a:p>
            <a:pPr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CA" sz="2000" dirty="0"/>
              <a:t>Also capable of delivering high-quality stereo sound at bit-rates below 128 kbps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E3114271-F6A6-7506-F8B8-7A1B554B1C65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MPEG-2 AAC </a:t>
            </a:r>
            <a:r>
              <a:rPr lang="tr-TR" sz="3200" dirty="0"/>
              <a:t>(</a:t>
            </a:r>
            <a:r>
              <a:rPr lang="tr-TR" sz="3200" dirty="0" err="1"/>
              <a:t>Cont’d</a:t>
            </a:r>
            <a:r>
              <a:rPr lang="tr-TR" sz="3200" dirty="0"/>
              <a:t>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spcBef>
                <a:spcPts val="1200"/>
              </a:spcBef>
              <a:buFont typeface="Arial"/>
              <a:buChar char="•"/>
            </a:pPr>
            <a:r>
              <a:rPr lang="en-CA" sz="2200" dirty="0"/>
              <a:t>Support up to 48 channels, sampling rates between 8 kHz and 96 kHz, and bit-rates up to 576 kbps per channel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CA" sz="2200" dirty="0"/>
              <a:t>Like MPEG-1, MPEG-2, supports three different “profiles”, but with a different purpose:</a:t>
            </a:r>
          </a:p>
          <a:p>
            <a:pPr lvl="1"/>
            <a:r>
              <a:rPr lang="en-CA" sz="2200" dirty="0"/>
              <a:t>– </a:t>
            </a:r>
            <a:r>
              <a:rPr lang="en-CA" sz="2200" i="1" dirty="0"/>
              <a:t>Main </a:t>
            </a:r>
            <a:r>
              <a:rPr lang="en-CA" sz="2200" dirty="0"/>
              <a:t>profile</a:t>
            </a:r>
          </a:p>
          <a:p>
            <a:pPr lvl="1"/>
            <a:r>
              <a:rPr lang="en-CA" sz="2200" dirty="0"/>
              <a:t>– </a:t>
            </a:r>
            <a:r>
              <a:rPr lang="en-CA" sz="2200" i="1" dirty="0"/>
              <a:t>Low Complexity</a:t>
            </a:r>
            <a:r>
              <a:rPr lang="en-CA" sz="2200" dirty="0"/>
              <a:t>(LC) profile</a:t>
            </a:r>
          </a:p>
          <a:p>
            <a:pPr lvl="1"/>
            <a:r>
              <a:rPr lang="en-CA" sz="2200" dirty="0"/>
              <a:t>– </a:t>
            </a:r>
            <a:r>
              <a:rPr lang="en-CA" sz="2200" i="1" dirty="0"/>
              <a:t>Scalable Sampling Rate </a:t>
            </a:r>
            <a:r>
              <a:rPr lang="en-CA" sz="2200" dirty="0"/>
              <a:t>(SSR) profile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11B50F70-B5D2-73EC-3D8B-76F23E38BDBB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MPEG-4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1800" dirty="0"/>
              <a:t>Integrates several different audio components into one standard: speech compression, perceptually based coders, text-to-speech, and MIDI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1800" i="1" dirty="0"/>
              <a:t>MPEG-4 AAC </a:t>
            </a:r>
            <a:r>
              <a:rPr lang="en-CA" sz="1800" dirty="0"/>
              <a:t>(</a:t>
            </a:r>
            <a:r>
              <a:rPr lang="en-CA" sz="1800" i="1" dirty="0"/>
              <a:t>Advanced Audio Coding</a:t>
            </a:r>
            <a:r>
              <a:rPr lang="en-CA" sz="1800" dirty="0"/>
              <a:t>), is similar to the MPEG-2 AAC standard, with some minor changes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1800" b="1" dirty="0"/>
              <a:t>Perceptual Coders</a:t>
            </a:r>
          </a:p>
          <a:p>
            <a:pPr lvl="1">
              <a:spcBef>
                <a:spcPts val="800"/>
              </a:spcBef>
              <a:buFont typeface="Lucida Grande"/>
              <a:buChar char="-"/>
            </a:pPr>
            <a:r>
              <a:rPr lang="en-CA" sz="1600" dirty="0"/>
              <a:t>Incorporate a </a:t>
            </a:r>
            <a:r>
              <a:rPr lang="en-CA" sz="1600" i="1" dirty="0"/>
              <a:t>Perceptual Noise Substitution </a:t>
            </a:r>
            <a:r>
              <a:rPr lang="en-CA" sz="1600" dirty="0"/>
              <a:t>module</a:t>
            </a:r>
          </a:p>
          <a:p>
            <a:pPr lvl="1">
              <a:spcBef>
                <a:spcPts val="800"/>
              </a:spcBef>
              <a:buFont typeface="Lucida Grande"/>
              <a:buChar char="-"/>
            </a:pPr>
            <a:r>
              <a:rPr lang="en-CA" sz="1600" dirty="0"/>
              <a:t>Include a </a:t>
            </a:r>
            <a:r>
              <a:rPr lang="en-CA" sz="1600" i="1" dirty="0"/>
              <a:t>Bit-Sliced Arithmetic Coding </a:t>
            </a:r>
            <a:r>
              <a:rPr lang="en-CA" sz="1600" dirty="0"/>
              <a:t>(BSAC) module</a:t>
            </a:r>
          </a:p>
          <a:p>
            <a:pPr lvl="1">
              <a:spcBef>
                <a:spcPts val="800"/>
              </a:spcBef>
              <a:buFont typeface="Lucida Grande"/>
              <a:buChar char="-"/>
            </a:pPr>
            <a:r>
              <a:rPr lang="en-CA" sz="1600" dirty="0"/>
              <a:t>Also include a second perceptual audio coder, a vector-quantization method entitled </a:t>
            </a:r>
            <a:r>
              <a:rPr lang="en-CA" sz="1600" dirty="0" err="1"/>
              <a:t>TwinVQ</a:t>
            </a:r>
            <a:endParaRPr lang="en-CA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MPEG-4 Audio </a:t>
            </a:r>
            <a:r>
              <a:rPr lang="tr-TR" sz="3200" dirty="0"/>
              <a:t>(</a:t>
            </a:r>
            <a:r>
              <a:rPr lang="tr-TR" sz="3200" dirty="0" err="1"/>
              <a:t>Cont’d</a:t>
            </a:r>
            <a:r>
              <a:rPr lang="tr-TR" sz="3200" dirty="0"/>
              <a:t>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12777"/>
            <a:ext cx="8229600" cy="4525963"/>
          </a:xfrm>
        </p:spPr>
        <p:txBody>
          <a:bodyPr anchor="ctr">
            <a:noAutofit/>
          </a:bodyPr>
          <a:lstStyle/>
          <a:p>
            <a:r>
              <a:rPr lang="en-CA" sz="2400" dirty="0"/>
              <a:t>• </a:t>
            </a:r>
            <a:r>
              <a:rPr lang="en-CA" sz="2400" b="1" dirty="0"/>
              <a:t>Structured Coders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/>
              <a:t>Takes “Synthetic/Natural Hybrid Coding” (SNHC) in order to have very low bit-rate delivery an option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b="1" dirty="0"/>
              <a:t>Objective</a:t>
            </a:r>
            <a:r>
              <a:rPr lang="en-CA" sz="2000" dirty="0"/>
              <a:t>: integrate both “natural” multimedia sequences, both video and audio, with those arising synthetically – “structured” audio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/>
              <a:t>Takes a “toolbox” approach and allows specification of many such models.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/>
              <a:t>E.g., </a:t>
            </a:r>
            <a:r>
              <a:rPr lang="en-CA" sz="2000" i="1" dirty="0"/>
              <a:t>Text-To-Speech</a:t>
            </a:r>
            <a:r>
              <a:rPr lang="en-CA" sz="2000" dirty="0"/>
              <a:t> (TTS) is an ultra-low bit-rate method, and actually works, provided one need not care what the speaker actually sounds like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921474F8-E233-1DAE-3AA5-8807DB3C992C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14.3 Other Commercial Audio </a:t>
            </a:r>
            <a:r>
              <a:rPr lang="en-CA" dirty="0" err="1"/>
              <a:t>Codecs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CA" sz="1900" dirty="0"/>
              <a:t>Table 14.3 summarizes the target bit-rate range and main features of other modern general audio codecs</a:t>
            </a:r>
          </a:p>
          <a:p>
            <a:endParaRPr lang="en-CA" dirty="0"/>
          </a:p>
          <a:p>
            <a:pPr algn="ctr"/>
            <a:r>
              <a:rPr lang="en-CA" sz="2200" b="1" dirty="0"/>
              <a:t>Table 14.3: </a:t>
            </a:r>
            <a:r>
              <a:rPr lang="en-US" sz="2200" dirty="0"/>
              <a:t>Comparison of MP3, MPEG-4 AAC, and </a:t>
            </a:r>
            <a:r>
              <a:rPr lang="en-US" sz="2200" dirty="0" err="1"/>
              <a:t>Ogg</a:t>
            </a:r>
            <a:r>
              <a:rPr lang="en-US" sz="2200" dirty="0"/>
              <a:t> </a:t>
            </a:r>
            <a:r>
              <a:rPr lang="en-US" sz="2200" dirty="0" err="1"/>
              <a:t>vorbis</a:t>
            </a:r>
            <a:endParaRPr lang="en-CA" sz="2200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r>
              <a:rPr lang="en-CA" dirty="0"/>
              <a:t> 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68" y="3212977"/>
            <a:ext cx="8748464" cy="233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14.4   MPEG-7 Audio and Beyond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CA" sz="1900" dirty="0"/>
              <a:t>Table 14.4 </a:t>
            </a:r>
            <a:r>
              <a:rPr lang="en-US" sz="1900" dirty="0"/>
              <a:t>summarizes the target bitrate range and main features of other modern general audio codecs</a:t>
            </a:r>
          </a:p>
          <a:p>
            <a:endParaRPr lang="en-CA" dirty="0"/>
          </a:p>
          <a:p>
            <a:pPr algn="ctr"/>
            <a:r>
              <a:rPr lang="en-CA" sz="2200" b="1" dirty="0"/>
              <a:t>Table 14.3: </a:t>
            </a:r>
            <a:r>
              <a:rPr lang="en-CA" sz="2200" dirty="0"/>
              <a:t>Comparison of audio coding systems</a:t>
            </a:r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marL="0" indent="0" algn="ctr">
              <a:buNone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83" y="3140968"/>
            <a:ext cx="8799837" cy="20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58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슬라이드 번호 개체 틀 4">
            <a:extLst>
              <a:ext uri="{FF2B5EF4-FFF2-40B4-BE49-F238E27FC236}">
                <a16:creationId xmlns:a16="http://schemas.microsoft.com/office/drawing/2014/main" xmlns="" id="{261BD4DC-0643-D6B1-861F-283B2908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09B8E87D-138C-0A4E-A301-9882182345F9}" type="slidenum">
              <a:rPr lang="en-US" altLang="ko-KR"/>
              <a:pPr eaLnBrk="1" hangingPunct="1"/>
              <a:t>8</a:t>
            </a:fld>
            <a:endParaRPr lang="en-US" altLang="ko-KR"/>
          </a:p>
        </p:txBody>
      </p:sp>
      <p:sp>
        <p:nvSpPr>
          <p:cNvPr id="9221" name="Text Box 2">
            <a:extLst>
              <a:ext uri="{FF2B5EF4-FFF2-40B4-BE49-F238E27FC236}">
                <a16:creationId xmlns:a16="http://schemas.microsoft.com/office/drawing/2014/main" xmlns="" id="{4B7D987B-4B89-3057-72DF-1AD136AF8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25425"/>
            <a:ext cx="6192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200">
                <a:solidFill>
                  <a:schemeClr val="accent2"/>
                </a:solidFill>
                <a:latin typeface="Comic Sans MS" panose="030F0902030302020204" pitchFamily="66" charset="0"/>
              </a:rPr>
              <a:t>Nyquist Theorem</a:t>
            </a:r>
          </a:p>
        </p:txBody>
      </p:sp>
      <p:sp>
        <p:nvSpPr>
          <p:cNvPr id="9222" name="Line 3">
            <a:extLst>
              <a:ext uri="{FF2B5EF4-FFF2-40B4-BE49-F238E27FC236}">
                <a16:creationId xmlns:a16="http://schemas.microsoft.com/office/drawing/2014/main" xmlns="" id="{8A8A7C20-C45C-BC80-5066-CF2C66904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164" y="908050"/>
            <a:ext cx="7667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Rectangle 4">
            <a:extLst>
              <a:ext uri="{FF2B5EF4-FFF2-40B4-BE49-F238E27FC236}">
                <a16:creationId xmlns:a16="http://schemas.microsoft.com/office/drawing/2014/main" xmlns="" id="{08436752-1239-78FD-98B3-A9DC12741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484313"/>
            <a:ext cx="8389937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2730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Signals can be decomposed into a sum of sinusoids.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400">
                <a:latin typeface="Comic Sans MS" panose="030F0902030302020204" pitchFamily="66" charset="0"/>
              </a:rPr>
              <a:t> Fig. 6.3 shows how weighted sinusoids can build up quite a complex signal.</a:t>
            </a:r>
          </a:p>
        </p:txBody>
      </p:sp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F51B2563-330E-A262-04E9-975DA8CD0F9A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14.4   </a:t>
            </a:r>
            <a:r>
              <a:rPr lang="en-US" dirty="0"/>
              <a:t>MPEG-7 Audio and Beyond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 anchor="ctr">
            <a:normAutofit lnSpcReduction="10000"/>
          </a:bodyPr>
          <a:lstStyle/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000" b="1" dirty="0"/>
              <a:t>Difference</a:t>
            </a:r>
            <a:r>
              <a:rPr lang="en-CA" sz="2000" dirty="0"/>
              <a:t> from current standards: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000" dirty="0"/>
              <a:t>MPEG-4 is aimed at compression using objects.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000" dirty="0"/>
              <a:t>MPEG-7 is mainly aimed at “search”: How can we find objects, assuming that multimedia is indeed coded in terms of objects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US" sz="2000" dirty="0"/>
              <a:t>The objective, in terms of audio, is to facilitate the representation and search for sound content, perhaps through the tune or other descriptors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US" sz="2000" dirty="0"/>
              <a:t>An example application supported by MPEG-7 is automatic speech recognition (ASR)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US" sz="2000" dirty="0"/>
              <a:t>Further standards in the MPEG sequence are mostly not aimed at further audio compression standardization.  For example, MPEG-DASH (Dynamic Adaptive Streaming over HTTP) is aimed at streaming of multimedia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xmlns="" id="{EAF829A4-6B2E-38B9-B0CF-EC63707E26F0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14 Audio Compression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1DF220A-D8CD-7431-5A52-D05F59A5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7256"/>
            <a:ext cx="10515600" cy="1325563"/>
          </a:xfrm>
        </p:spPr>
        <p:txBody>
          <a:bodyPr/>
          <a:lstStyle/>
          <a:p>
            <a:r>
              <a:rPr lang="el-GR" dirty="0"/>
              <a:t>Ερωτήσεις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671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1D7F7-CE3E-81BA-5934-876213AB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l-GR" sz="3600" dirty="0">
                <a:solidFill>
                  <a:srgbClr val="FFFFFF"/>
                </a:solidFill>
              </a:rPr>
              <a:t>Κεφάλαια 6 και 14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252FD4F-4ED7-73B2-F9F1-925C2074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0249" y="784980"/>
            <a:ext cx="368928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슬라이드 번호 개체 틀 4">
            <a:extLst>
              <a:ext uri="{FF2B5EF4-FFF2-40B4-BE49-F238E27FC236}">
                <a16:creationId xmlns:a16="http://schemas.microsoft.com/office/drawing/2014/main" xmlns="" id="{2E033EC8-D83D-B893-F10C-CA38FEF3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fld id="{26464C9B-BCF1-2643-BE7A-79B600FC82BF}" type="slidenum">
              <a:rPr lang="en-US" altLang="ko-KR"/>
              <a:pPr eaLnBrk="1" hangingPunct="1"/>
              <a:t>9</a:t>
            </a:fld>
            <a:endParaRPr lang="en-US" altLang="ko-KR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xmlns="" id="{3BD8510E-720E-0CCB-317E-64F9FC78C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5624514"/>
            <a:ext cx="795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chemeClr val="accent2"/>
                </a:solidFill>
                <a:latin typeface="Comic Sans MS" panose="030F0902030302020204" pitchFamily="66" charset="0"/>
              </a:rPr>
              <a:t>Fig. 6.3: Building up a complex signal by superposing sinusoids.</a:t>
            </a:r>
          </a:p>
        </p:txBody>
      </p:sp>
      <p:pic>
        <p:nvPicPr>
          <p:cNvPr id="10246" name="Picture 4">
            <a:extLst>
              <a:ext uri="{FF2B5EF4-FFF2-40B4-BE49-F238E27FC236}">
                <a16:creationId xmlns:a16="http://schemas.microsoft.com/office/drawing/2014/main" xmlns="" id="{8CCCA58D-E038-E9B9-E19A-B389468C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630238"/>
            <a:ext cx="62992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날짜 개체 틀 3">
            <a:extLst>
              <a:ext uri="{FF2B5EF4-FFF2-40B4-BE49-F238E27FC236}">
                <a16:creationId xmlns:a16="http://schemas.microsoft.com/office/drawing/2014/main" xmlns="" id="{8DD2D795-0E9C-27A6-5603-807EA043AAF6}"/>
              </a:ext>
            </a:extLst>
          </p:cNvPr>
          <p:cNvSpPr txBox="1">
            <a:spLocks/>
          </p:cNvSpPr>
          <p:nvPr/>
        </p:nvSpPr>
        <p:spPr>
          <a:xfrm>
            <a:off x="631371" y="6041362"/>
            <a:ext cx="748570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kumimoji="1" sz="9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1pPr>
            <a:lvl2pPr marL="742950" indent="-28575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2pPr>
            <a:lvl3pPr marL="11430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3pPr>
            <a:lvl4pPr marL="16002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4pPr>
            <a:lvl5pPr marL="2057400" indent="-228600" algn="l" defTabSz="457200" rtl="0" eaLnBrk="0" latinLnBrk="0" hangingPunct="0"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5pPr>
            <a:lvl6pPr marL="25146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6pPr>
            <a:lvl7pPr marL="29718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7pPr>
            <a:lvl8pPr marL="34290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8pPr>
            <a:lvl9pPr marL="3886200" indent="-228600" algn="l" defTabSz="457200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  <a:cs typeface="+mn-cs"/>
              </a:defRPr>
            </a:lvl9pPr>
          </a:lstStyle>
          <a:p>
            <a:pPr algn="l" eaLnBrk="1" hangingPunct="1"/>
            <a:r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t>Chap 6  Basics of Digital Audio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4140</Words>
  <Application>Microsoft Office PowerPoint</Application>
  <PresentationFormat>Custom</PresentationFormat>
  <Paragraphs>541</Paragraphs>
  <Slides>82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Facet</vt:lpstr>
      <vt:lpstr>Equation</vt:lpstr>
      <vt:lpstr>Fundamentals of Multimedia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14 MPEG Audio Compression</vt:lpstr>
      <vt:lpstr>14.1 Psychoacoustics</vt:lpstr>
      <vt:lpstr>Equal-Loudness Relations</vt:lpstr>
      <vt:lpstr>PowerPoint Presentation</vt:lpstr>
      <vt:lpstr>Frequency Masking</vt:lpstr>
      <vt:lpstr>Threshold of Hearing</vt:lpstr>
      <vt:lpstr>Threshold of Hearing (Cont’d)</vt:lpstr>
      <vt:lpstr>Frequency Masking Curves</vt:lpstr>
      <vt:lpstr>PowerPoint Presentation</vt:lpstr>
      <vt:lpstr>PowerPoint Presentation</vt:lpstr>
      <vt:lpstr>Critical Bands</vt:lpstr>
      <vt:lpstr>Table 14.1: 25-Critical Bands and Bandwidth</vt:lpstr>
      <vt:lpstr>PowerPoint Presentation</vt:lpstr>
      <vt:lpstr>Bark Unit</vt:lpstr>
      <vt:lpstr>Conversion: Frequency &amp; Critical Band Number</vt:lpstr>
      <vt:lpstr>Temporal Masking</vt:lpstr>
      <vt:lpstr>PowerPoint Presentation</vt:lpstr>
      <vt:lpstr>PowerPoint Presentation</vt:lpstr>
      <vt:lpstr>PowerPoint Presentation</vt:lpstr>
      <vt:lpstr>14.2 MPEG Audio</vt:lpstr>
      <vt:lpstr>MPEG Layers</vt:lpstr>
      <vt:lpstr>MPEG Layers (Cont’d)</vt:lpstr>
      <vt:lpstr>MPEG Audio Strategy</vt:lpstr>
      <vt:lpstr>MPEG Audio Strategy (Cont’d)</vt:lpstr>
      <vt:lpstr>MPEG Audio Compression Algorithm</vt:lpstr>
      <vt:lpstr>Basic Algorithm (Cont’d)</vt:lpstr>
      <vt:lpstr>PowerPoint Presentation</vt:lpstr>
      <vt:lpstr>Bit Allocation Algorithm</vt:lpstr>
      <vt:lpstr>PowerPoint Presentation</vt:lpstr>
      <vt:lpstr>PowerPoint Presentation</vt:lpstr>
      <vt:lpstr>Layer 2 of MPEG-1 Audio</vt:lpstr>
      <vt:lpstr>Layer 3 of MPEG-1 Audio</vt:lpstr>
      <vt:lpstr>PowerPoint Presentation</vt:lpstr>
      <vt:lpstr>PowerPoint Presentation</vt:lpstr>
      <vt:lpstr>MPEG-2 AAC (Advanced Audio Coding)</vt:lpstr>
      <vt:lpstr>MPEG-2 AAC (Cont’d)</vt:lpstr>
      <vt:lpstr>MPEG-4 Audio</vt:lpstr>
      <vt:lpstr>MPEG-4 Audio (Cont’d)</vt:lpstr>
      <vt:lpstr>14.3 Other Commercial Audio Codecs</vt:lpstr>
      <vt:lpstr>14.4   MPEG-7 Audio and Beyond</vt:lpstr>
      <vt:lpstr>14.4   MPEG-7 Audio and Beyond</vt:lpstr>
      <vt:lpstr>Ερωτήσεις</vt:lpstr>
      <vt:lpstr>Κεφάλαια 6 και 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Multimedia</dc:title>
  <dc:creator>Kakia Panagidi</dc:creator>
  <cp:lastModifiedBy>Windows User</cp:lastModifiedBy>
  <cp:revision>5</cp:revision>
  <dcterms:created xsi:type="dcterms:W3CDTF">2024-12-09T14:35:55Z</dcterms:created>
  <dcterms:modified xsi:type="dcterms:W3CDTF">2024-12-12T11:13:09Z</dcterms:modified>
</cp:coreProperties>
</file>