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4" r:id="rId13"/>
    <p:sldId id="275" r:id="rId14"/>
    <p:sldId id="276" r:id="rId15"/>
    <p:sldId id="277" r:id="rId16"/>
    <p:sldId id="278" r:id="rId17"/>
    <p:sldId id="293" r:id="rId18"/>
    <p:sldId id="295" r:id="rId19"/>
    <p:sldId id="305" r:id="rId20"/>
    <p:sldId id="298" r:id="rId21"/>
    <p:sldId id="300" r:id="rId22"/>
    <p:sldId id="301" r:id="rId23"/>
    <p:sldId id="283" r:id="rId24"/>
    <p:sldId id="284" r:id="rId25"/>
    <p:sldId id="285" r:id="rId26"/>
    <p:sldId id="286" r:id="rId27"/>
    <p:sldId id="287" r:id="rId28"/>
    <p:sldId id="296" r:id="rId29"/>
    <p:sldId id="303" r:id="rId30"/>
    <p:sldId id="288" r:id="rId31"/>
    <p:sldId id="289" r:id="rId32"/>
    <p:sldId id="291" r:id="rId33"/>
    <p:sldId id="306" r:id="rId34"/>
    <p:sldId id="292" r:id="rId35"/>
    <p:sldId id="302" r:id="rId36"/>
    <p:sldId id="297" r:id="rId37"/>
    <p:sldId id="299" r:id="rId38"/>
    <p:sldId id="304" r:id="rId39"/>
  </p:sldIdLst>
  <p:sldSz cx="9144000" cy="6858000" type="screen4x3"/>
  <p:notesSz cx="6858000" cy="9144000"/>
  <p:custDataLst>
    <p:tags r:id="rId4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CC33"/>
    <a:srgbClr val="0000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910046-27F0-49D1-8B25-BF364B9310B5}" type="datetimeFigureOut">
              <a:rPr lang="en-US"/>
              <a:pPr>
                <a:defRPr/>
              </a:pPr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36420C-624F-48B2-8A09-1F1DFF377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547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4EA21DA-E974-4A94-BE93-6A01E5D4E2A3}" type="datetimeFigureOut">
              <a:rPr lang="en-US"/>
              <a:pPr>
                <a:defRPr/>
              </a:pPr>
              <a:t>8/18/2020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F89305-CB16-4B9C-A628-8B50ED5AF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62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EFE0D4-8643-452C-B5D3-39D041873B7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260C46-783F-4AE1-8FC0-7CBC8BA7B05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F540F4-EC2C-4F0A-9B1F-C4C19385F17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0A0C0-C17D-4DB2-9C81-C3A10874E14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5EA643-D627-4A82-A83E-83E541E48CD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D32022-B49C-4E04-A39D-A2E479056C3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FABF77-BE89-4D46-8DC2-E292C21B860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BCB23D-E996-4764-B983-288A5A2C821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732A33C-CDF1-4316-B575-0A0AA94DE333}" type="slidenum">
              <a:rPr lang="en-US" sz="1200">
                <a:latin typeface="+mn-lt"/>
              </a:rPr>
              <a:pPr algn="r">
                <a:defRPr/>
              </a:pPr>
              <a:t>17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86F0597-9F4B-4E63-A816-D278FB55EF1B}" type="slidenum">
              <a:rPr lang="en-US" sz="1200">
                <a:latin typeface="+mn-lt"/>
              </a:rPr>
              <a:pPr algn="r">
                <a:defRPr/>
              </a:pPr>
              <a:t>18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86F0597-9F4B-4E63-A816-D278FB55EF1B}" type="slidenum">
              <a:rPr lang="en-US" sz="1200">
                <a:latin typeface="+mn-lt"/>
              </a:rPr>
              <a:pPr algn="r">
                <a:defRPr/>
              </a:pPr>
              <a:t>19</a:t>
            </a:fld>
            <a:endParaRPr lang="en-US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557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532109-472B-4EDB-92C5-0BFE58F1F49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B290D0-B425-48D6-9922-1BB1B68C747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5BB03-B723-4DDC-89DE-3A46A7AA552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6EBD73-CE2D-4031-9343-D668BCD4122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0AB3DC-B961-4389-AD9C-22F97EEB2D4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A9B918-8551-4058-ABA2-3EBCB3198B8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E2E0116-6307-4B61-A736-DC31371F4FD2}" type="slidenum">
              <a:rPr lang="en-US" sz="1200">
                <a:latin typeface="+mn-lt"/>
              </a:rPr>
              <a:pPr algn="r">
                <a:defRPr/>
              </a:pPr>
              <a:t>28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E2E0116-6307-4B61-A736-DC31371F4FD2}" type="slidenum">
              <a:rPr lang="en-US" sz="1200">
                <a:latin typeface="+mn-lt"/>
              </a:rPr>
              <a:pPr algn="r">
                <a:defRPr/>
              </a:pPr>
              <a:t>29</a:t>
            </a:fld>
            <a:endParaRPr lang="en-US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57494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ADE9D6-2693-4E8D-8AC2-A2EF835686E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C2163F-7EF5-4D09-AE6E-FB3457ED00A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A500-C005-4FB6-B791-371C17D3E56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7FBA2F-7757-4D8B-92E8-9EFE3A5979D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A500-C005-4FB6-B791-371C17D3E56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48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14E20F-ACA5-4E66-A1F8-8A29D8584BE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14E20F-ACA5-4E66-A1F8-8A29D8584BE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7477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1D7DE53-FBDB-4597-960E-721937BF000A}" type="slidenum">
              <a:rPr lang="en-US" sz="1200">
                <a:latin typeface="+mn-lt"/>
              </a:rPr>
              <a:pPr algn="r">
                <a:defRPr/>
              </a:pPr>
              <a:t>36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382C97-439C-4904-A0A4-F5A9DEA7137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ADC5BC-2836-433F-8CED-CD44946D5C7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4620D-5D91-4059-BD16-2108DA45FFD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6CDC97-59EE-4B0D-A2F9-4E28A6C7001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CBA4D9-4416-4416-ACCB-694BE6D9529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B8E6B9-2AF4-4DDE-9DF4-55F1DDF8CC8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4" name="Title Placeholder 3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97613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i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Li, Drew, &amp; Liu   © Springer 2021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0438" y="62976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55C519-73FB-41DA-BB0C-095456556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Box 6"/>
          <p:cNvSpPr txBox="1"/>
          <p:nvPr userDrawn="1"/>
        </p:nvSpPr>
        <p:spPr>
          <a:xfrm>
            <a:off x="441325" y="149225"/>
            <a:ext cx="387157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>
                <a:latin typeface="+mn-lt"/>
                <a:cs typeface="+mn-cs"/>
              </a:rPr>
              <a:t>Fundamentals of Multimedia </a:t>
            </a:r>
            <a:r>
              <a:rPr lang="en-US" sz="1400" i="1" dirty="0" smtClean="0">
                <a:latin typeface="+mn-lt"/>
                <a:cs typeface="+mn-cs"/>
              </a:rPr>
              <a:t>3</a:t>
            </a:r>
            <a:r>
              <a:rPr lang="en-US" sz="1400" i="1" baseline="30000" dirty="0" smtClean="0">
                <a:latin typeface="+mn-lt"/>
                <a:cs typeface="+mn-cs"/>
              </a:rPr>
              <a:t>rd</a:t>
            </a:r>
            <a:r>
              <a:rPr lang="en-US" sz="1400" i="1" dirty="0" smtClean="0">
                <a:latin typeface="+mn-lt"/>
                <a:cs typeface="+mn-cs"/>
              </a:rPr>
              <a:t> </a:t>
            </a:r>
            <a:r>
              <a:rPr lang="en-US" sz="1400" i="1" dirty="0">
                <a:latin typeface="+mn-lt"/>
                <a:cs typeface="+mn-cs"/>
              </a:rPr>
              <a:t>ed., Chapter 1</a:t>
            </a:r>
          </a:p>
        </p:txBody>
      </p:sp>
      <p:cxnSp>
        <p:nvCxnSpPr>
          <p:cNvPr id="13" name="Straight Connector 13"/>
          <p:cNvCxnSpPr/>
          <p:nvPr userDrawn="1"/>
        </p:nvCxnSpPr>
        <p:spPr>
          <a:xfrm rot="10800000">
            <a:off x="428625" y="500063"/>
            <a:ext cx="8286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Trebuchet MS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Trebuchet MS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rebuchet MS"/>
          <a:ea typeface="+mn-ea"/>
          <a:cs typeface="+mn-cs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Trebuchet MS"/>
          <a:ea typeface="+mn-ea"/>
          <a:cs typeface="+mn-cs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Trebuchet MS"/>
          <a:ea typeface="+mn-ea"/>
          <a:cs typeface="+mn-cs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Trebuchet MS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4.xml"/><Relationship Id="rId5" Type="http://schemas.openxmlformats.org/officeDocument/2006/relationships/slide" Target="slide23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fu.ca/mmbook/VBushArticl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8DAAF430-59C1-4C58-BAC4-A683990EFC79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1038" y="1340769"/>
            <a:ext cx="7772400" cy="1152128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ea typeface="Trebuchet MS"/>
                <a:cs typeface="Trebuchet MS"/>
              </a:rPr>
              <a:t>Chapter 1</a:t>
            </a:r>
            <a:br>
              <a:rPr lang="en-US" sz="3200" b="1" dirty="0" smtClean="0">
                <a:ea typeface="Trebuchet MS"/>
                <a:cs typeface="Trebuchet MS"/>
              </a:rPr>
            </a:br>
            <a:r>
              <a:rPr lang="en-US" sz="3200" b="1" dirty="0" smtClean="0">
                <a:ea typeface="Trebuchet MS"/>
                <a:cs typeface="Trebuchet MS"/>
              </a:rPr>
              <a:t>Introduction to Multimedia</a:t>
            </a:r>
            <a:endParaRPr lang="en-US" sz="3200" b="1" dirty="0">
              <a:ea typeface="Trebuchet MS"/>
              <a:cs typeface="Trebuchet MS"/>
            </a:endParaRPr>
          </a:p>
        </p:txBody>
      </p:sp>
      <p:sp>
        <p:nvSpPr>
          <p:cNvPr id="5124" name="Subtitle 2"/>
          <p:cNvSpPr>
            <a:spLocks noGrp="1"/>
          </p:cNvSpPr>
          <p:nvPr>
            <p:ph type="subTitle" idx="4294967295"/>
          </p:nvPr>
        </p:nvSpPr>
        <p:spPr>
          <a:xfrm>
            <a:off x="1037259" y="3140968"/>
            <a:ext cx="7069483" cy="1968624"/>
          </a:xfrm>
          <a:prstGeom prst="rect">
            <a:avLst/>
          </a:prstGeom>
        </p:spPr>
        <p:txBody>
          <a:bodyPr/>
          <a:lstStyle/>
          <a:p>
            <a:pPr marL="0" indent="0" algn="l" eaLnBrk="1" hangingPunct="1">
              <a:buFont typeface="Arial" charset="0"/>
              <a:buNone/>
            </a:pPr>
            <a:r>
              <a:rPr lang="en-US" sz="2600" dirty="0" smtClean="0">
                <a:ea typeface="Trebuchet MS"/>
                <a:cs typeface="Trebuchet MS"/>
                <a:hlinkClick r:id="rId3" action="ppaction://hlinksldjump"/>
              </a:rPr>
              <a:t>1.1  What is Multimedia?</a:t>
            </a:r>
            <a:endParaRPr lang="en-US" sz="2600" dirty="0" smtClean="0">
              <a:ea typeface="Trebuchet MS"/>
              <a:cs typeface="Trebuchet MS"/>
            </a:endParaRPr>
          </a:p>
          <a:p>
            <a:pPr marL="0" indent="0" algn="l" eaLnBrk="1" hangingPunct="1">
              <a:buFont typeface="Arial" charset="0"/>
              <a:buNone/>
            </a:pPr>
            <a:r>
              <a:rPr lang="en-US" sz="2600" dirty="0" smtClean="0">
                <a:ea typeface="Trebuchet MS"/>
                <a:cs typeface="Trebuchet MS"/>
                <a:hlinkClick r:id="rId4" action="ppaction://hlinksldjump"/>
              </a:rPr>
              <a:t>1.2  Multimedia: Past and Present</a:t>
            </a:r>
            <a:endParaRPr lang="en-US" sz="2600" dirty="0" smtClean="0">
              <a:ea typeface="Trebuchet MS"/>
              <a:cs typeface="Trebuchet MS"/>
            </a:endParaRPr>
          </a:p>
          <a:p>
            <a:pPr marL="0" indent="0" algn="l" eaLnBrk="1" hangingPunct="1">
              <a:buFont typeface="Arial" charset="0"/>
              <a:buNone/>
            </a:pPr>
            <a:r>
              <a:rPr lang="en-US" sz="2600" dirty="0" smtClean="0">
                <a:ea typeface="Trebuchet MS"/>
                <a:cs typeface="Trebuchet MS"/>
                <a:hlinkClick r:id="rId5" action="ppaction://hlinksldjump"/>
              </a:rPr>
              <a:t>1.3  </a:t>
            </a:r>
            <a:r>
              <a:rPr lang="en-CA" sz="2600" dirty="0" smtClean="0">
                <a:ea typeface="Trebuchet MS"/>
                <a:cs typeface="Trebuchet MS"/>
                <a:hlinkClick r:id="rId5" action="ppaction://hlinksldjump"/>
              </a:rPr>
              <a:t>Multimedia Software Tools: A Quick Scan</a:t>
            </a:r>
            <a:endParaRPr lang="en-US" sz="2600" dirty="0" smtClean="0">
              <a:ea typeface="Trebuchet MS"/>
              <a:cs typeface="Trebuchet MS"/>
            </a:endParaRPr>
          </a:p>
          <a:p>
            <a:pPr marL="0" indent="0" algn="l" eaLnBrk="1" hangingPunct="1">
              <a:buFont typeface="Arial" charset="0"/>
              <a:buNone/>
            </a:pPr>
            <a:r>
              <a:rPr lang="en-CA" sz="2600" dirty="0" smtClean="0">
                <a:ea typeface="Trebuchet MS"/>
                <a:cs typeface="Trebuchet MS"/>
                <a:hlinkClick r:id="rId6" action="ppaction://hlinksldjump"/>
              </a:rPr>
              <a:t>1.4  Multimedia in the Future</a:t>
            </a:r>
            <a:endParaRPr lang="en-CA" sz="26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285750" y="6286500"/>
            <a:ext cx="85725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B8A8C7F-65A2-45D7-A6AC-D901E7EF087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4B60AC80-788E-48D8-979F-702562853B2B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1.2  Hypermedia, WWW, and Internet</a:t>
            </a:r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457200" y="1628775"/>
            <a:ext cx="8229600" cy="4525963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tabLst>
                <a:tab pos="534988" algn="l"/>
              </a:tabLst>
              <a:defRPr/>
            </a:pPr>
            <a:r>
              <a:rPr lang="en-CA" dirty="0" smtClean="0">
                <a:ea typeface="Trebuchet MS"/>
                <a:cs typeface="Trebuchet MS"/>
              </a:rPr>
              <a:t>A </a:t>
            </a:r>
            <a:r>
              <a:rPr lang="en-CA" b="1" dirty="0" smtClean="0">
                <a:ea typeface="Trebuchet MS"/>
                <a:cs typeface="Trebuchet MS"/>
              </a:rPr>
              <a:t>hypertext</a:t>
            </a:r>
            <a:r>
              <a:rPr lang="en-CA" dirty="0" smtClean="0">
                <a:ea typeface="Trebuchet MS"/>
                <a:cs typeface="Trebuchet MS"/>
              </a:rPr>
              <a:t> system: meant to be read nonlinearly, by following links that point to other parts of the document, or to </a:t>
            </a:r>
            <a:r>
              <a:rPr lang="en-US" dirty="0" smtClean="0">
                <a:ea typeface="Trebuchet MS"/>
                <a:cs typeface="Trebuchet MS"/>
              </a:rPr>
              <a:t>other documents (Fig. 1.1)</a:t>
            </a:r>
          </a:p>
          <a:p>
            <a:pPr algn="l" eaLnBrk="1" fontAlgn="auto" hangingPunct="1">
              <a:spcAft>
                <a:spcPts val="0"/>
              </a:spcAft>
              <a:tabLst>
                <a:tab pos="534988" algn="l"/>
              </a:tabLst>
              <a:defRPr/>
            </a:pPr>
            <a:endParaRPr lang="en-US" dirty="0" smtClean="0">
              <a:ea typeface="Trebuchet MS"/>
              <a:cs typeface="Trebuchet MS"/>
            </a:endParaRPr>
          </a:p>
          <a:p>
            <a:pPr algn="l" eaLnBrk="1" fontAlgn="auto" hangingPunct="1">
              <a:spcAft>
                <a:spcPts val="0"/>
              </a:spcAft>
              <a:tabLst>
                <a:tab pos="534988" algn="l"/>
              </a:tabLst>
              <a:defRPr/>
            </a:pPr>
            <a:r>
              <a:rPr lang="en-CA" b="1" dirty="0" err="1" smtClean="0">
                <a:ea typeface="Trebuchet MS"/>
                <a:cs typeface="Trebuchet MS"/>
              </a:rPr>
              <a:t>HyperMedia</a:t>
            </a:r>
            <a:r>
              <a:rPr lang="en-CA" dirty="0" smtClean="0">
                <a:ea typeface="Trebuchet MS"/>
                <a:cs typeface="Trebuchet MS"/>
              </a:rPr>
              <a:t>: not constrained to be text-based, can include other  media, e.g., graphics, images, and especially the continuous media, sound and video.</a:t>
            </a:r>
          </a:p>
          <a:p>
            <a:pPr marL="342000" indent="0" algn="l" eaLnBrk="1" fontAlgn="auto" hangingPunct="1">
              <a:spcBef>
                <a:spcPts val="480"/>
              </a:spcBef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endParaRPr lang="en-CA" dirty="0">
              <a:ea typeface="Trebuchet MS"/>
              <a:cs typeface="Trebuchet MS"/>
            </a:endParaRPr>
          </a:p>
          <a:p>
            <a:pPr marL="684900" algn="l" eaLnBrk="1" fontAlgn="auto" hangingPunct="1">
              <a:spcBef>
                <a:spcPts val="480"/>
              </a:spcBef>
              <a:spcAft>
                <a:spcPts val="0"/>
              </a:spcAft>
              <a:buFont typeface="Trebuchet MS" panose="020B0603020202020204" pitchFamily="34" charset="0"/>
              <a:buChar char="‐"/>
              <a:tabLst>
                <a:tab pos="534988" algn="l"/>
              </a:tabLst>
              <a:defRPr/>
            </a:pPr>
            <a:r>
              <a:rPr lang="en-CA" dirty="0" smtClean="0">
                <a:ea typeface="Trebuchet MS"/>
                <a:cs typeface="Trebuchet MS"/>
              </a:rPr>
              <a:t>The World Wide Web (WWW) — the best example of a </a:t>
            </a:r>
            <a:r>
              <a:rPr lang="en-US" dirty="0" smtClean="0">
                <a:ea typeface="Trebuchet MS"/>
                <a:cs typeface="Trebuchet MS"/>
              </a:rPr>
              <a:t>hypermedia application.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endParaRPr lang="en-US" dirty="0" smtClean="0">
              <a:ea typeface="Trebuchet MS"/>
              <a:cs typeface="Trebuchet MS"/>
            </a:endParaRPr>
          </a:p>
          <a:p>
            <a:pPr algn="l" eaLnBrk="1" fontAlgn="auto" hangingPunct="1">
              <a:spcAft>
                <a:spcPts val="0"/>
              </a:spcAft>
              <a:tabLst>
                <a:tab pos="534988" algn="l"/>
              </a:tabLst>
              <a:defRPr/>
            </a:pPr>
            <a:r>
              <a:rPr lang="en-CA" b="1" dirty="0" smtClean="0">
                <a:ea typeface="Trebuchet MS"/>
                <a:cs typeface="Trebuchet MS"/>
              </a:rPr>
              <a:t>Multimedia</a:t>
            </a:r>
            <a:r>
              <a:rPr lang="en-CA" dirty="0" smtClean="0">
                <a:ea typeface="Trebuchet MS"/>
                <a:cs typeface="Trebuchet MS"/>
              </a:rPr>
              <a:t> means that computer information can be represented through audio, graphics, images, video, and animation in addition to traditional media.</a:t>
            </a:r>
            <a:endParaRPr lang="en-US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2A9BBC4-FE6E-4D76-8E92-3C2568194BCC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9DDFA26C-477E-4243-BA14-1ECD0F2C2654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9699" name="Subtitle 2"/>
          <p:cNvSpPr>
            <a:spLocks noGrp="1"/>
          </p:cNvSpPr>
          <p:nvPr>
            <p:ph idx="4294967295"/>
          </p:nvPr>
        </p:nvSpPr>
        <p:spPr>
          <a:xfrm>
            <a:off x="468313" y="5672138"/>
            <a:ext cx="8229600" cy="482600"/>
          </a:xfrm>
          <a:prstGeom prst="rect">
            <a:avLst/>
          </a:prstGeom>
        </p:spPr>
        <p:txBody>
          <a:bodyPr/>
          <a:lstStyle/>
          <a:p>
            <a:pPr marL="0" indent="0" algn="ctr" eaLnBrk="1" hangingPunct="1">
              <a:buNone/>
            </a:pPr>
            <a:r>
              <a:rPr lang="en-CA" sz="2400" b="1" dirty="0" smtClean="0">
                <a:cs typeface="Trebuchet MS"/>
              </a:rPr>
              <a:t>Fig 1.1</a:t>
            </a:r>
            <a:r>
              <a:rPr lang="en-CA" sz="2400" dirty="0" smtClean="0">
                <a:cs typeface="Trebuchet MS"/>
              </a:rPr>
              <a:t>: Hypertext is nonlinear</a:t>
            </a:r>
            <a:endParaRPr lang="en-US" sz="2400" dirty="0" smtClean="0"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B82455E6-C845-40C5-BC2C-821954E0D87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620688"/>
            <a:ext cx="7167563" cy="510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F14255DC-373B-4B0B-90ED-14DDF1A1E54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1747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HTML (</a:t>
            </a:r>
            <a:r>
              <a:rPr lang="en-US" sz="3200" b="1" dirty="0" err="1" smtClean="0">
                <a:cs typeface="Trebuchet MS"/>
              </a:rPr>
              <a:t>HyperText</a:t>
            </a:r>
            <a:r>
              <a:rPr lang="en-US" sz="3200" b="1" dirty="0" smtClean="0">
                <a:cs typeface="Trebuchet MS"/>
              </a:rPr>
              <a:t> Markup Language)</a:t>
            </a:r>
          </a:p>
        </p:txBody>
      </p:sp>
      <p:sp>
        <p:nvSpPr>
          <p:cNvPr id="31748" name="Subtitle 2"/>
          <p:cNvSpPr>
            <a:spLocks noGrp="1"/>
          </p:cNvSpPr>
          <p:nvPr>
            <p:ph idx="4294967295"/>
          </p:nvPr>
        </p:nvSpPr>
        <p:spPr>
          <a:xfrm>
            <a:off x="457200" y="1628775"/>
            <a:ext cx="8229600" cy="4525963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lnSpc>
                <a:spcPct val="90000"/>
              </a:lnSpc>
              <a:tabLst>
                <a:tab pos="534988" algn="l"/>
              </a:tabLst>
            </a:pPr>
            <a:r>
              <a:rPr lang="en-CA" b="1" dirty="0" smtClean="0">
                <a:ea typeface="Trebuchet MS"/>
                <a:cs typeface="Trebuchet MS"/>
              </a:rPr>
              <a:t>HTML</a:t>
            </a:r>
            <a:r>
              <a:rPr lang="en-CA" dirty="0" smtClean="0">
                <a:ea typeface="Trebuchet MS"/>
                <a:cs typeface="Trebuchet MS"/>
              </a:rPr>
              <a:t>: a language for publishing Hypermedia on the WWW — defined using SGML (Standard Generalized Markup Language):</a:t>
            </a:r>
            <a:endParaRPr lang="en-CA" sz="1200" dirty="0" smtClean="0">
              <a:ea typeface="Trebuchet MS"/>
              <a:cs typeface="Trebuchet MS"/>
            </a:endParaRPr>
          </a:p>
          <a:p>
            <a:pPr marL="961200" indent="-457200" algn="l" eaLnBrk="1" hangingPunct="1"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en-CA" sz="2000" dirty="0" smtClean="0">
                <a:ea typeface="Trebuchet MS"/>
                <a:cs typeface="Trebuchet MS"/>
              </a:rPr>
              <a:t>HTML uses ASCII, it is portable to all different (possibly</a:t>
            </a:r>
            <a:r>
              <a:rPr lang="en-US" sz="2000" dirty="0" smtClean="0">
                <a:ea typeface="Trebuchet MS"/>
                <a:cs typeface="Trebuchet MS"/>
              </a:rPr>
              <a:t> binary incompatible) computer hardware.</a:t>
            </a:r>
          </a:p>
          <a:p>
            <a:pPr marL="961200" indent="-457200" algn="l" eaLnBrk="1" hangingPunct="1"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en-CA" sz="2000" dirty="0" smtClean="0">
                <a:ea typeface="Trebuchet MS"/>
                <a:cs typeface="Trebuchet MS"/>
              </a:rPr>
              <a:t>The current version of HTML is version 4.01.</a:t>
            </a:r>
          </a:p>
          <a:p>
            <a:pPr marL="961200" indent="-457200" algn="l" eaLnBrk="1" hangingPunct="1"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en-CA" sz="2000" dirty="0" smtClean="0">
                <a:ea typeface="Trebuchet MS"/>
                <a:cs typeface="Trebuchet MS"/>
              </a:rPr>
              <a:t>The next generation of HTML, HTML5, is still under development.</a:t>
            </a:r>
          </a:p>
          <a:p>
            <a:pPr marL="0" indent="0" algn="l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endParaRPr lang="en-US" dirty="0" smtClean="0">
              <a:ea typeface="Trebuchet MS"/>
              <a:cs typeface="Trebuchet MS"/>
            </a:endParaRPr>
          </a:p>
          <a:p>
            <a:pPr algn="l" eaLnBrk="1" hangingPunct="1">
              <a:lnSpc>
                <a:spcPct val="80000"/>
              </a:lnSpc>
              <a:tabLst>
                <a:tab pos="534988" algn="l"/>
              </a:tabLst>
            </a:pPr>
            <a:r>
              <a:rPr lang="en-US" dirty="0" smtClean="0">
                <a:ea typeface="Trebuchet MS"/>
                <a:cs typeface="Trebuchet MS"/>
              </a:rPr>
              <a:t>HTML uses </a:t>
            </a:r>
            <a:r>
              <a:rPr lang="en-US" b="1" dirty="0" smtClean="0">
                <a:ea typeface="Trebuchet MS"/>
                <a:cs typeface="Trebuchet MS"/>
              </a:rPr>
              <a:t>tags</a:t>
            </a:r>
            <a:r>
              <a:rPr lang="en-US" dirty="0" smtClean="0">
                <a:ea typeface="Trebuchet MS"/>
                <a:cs typeface="Trebuchet MS"/>
              </a:rPr>
              <a:t> to describe document elements:</a:t>
            </a:r>
          </a:p>
          <a:p>
            <a:pPr marL="0" indent="0" algn="l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r>
              <a:rPr lang="en-CA" dirty="0" smtClean="0">
                <a:ea typeface="Trebuchet MS"/>
                <a:cs typeface="Trebuchet MS"/>
              </a:rPr>
              <a:t>	</a:t>
            </a:r>
            <a:r>
              <a:rPr lang="en-CA" sz="2000" dirty="0" smtClean="0">
                <a:ea typeface="Trebuchet MS"/>
                <a:cs typeface="Trebuchet MS"/>
              </a:rPr>
              <a:t>– </a:t>
            </a:r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&lt;token </a:t>
            </a:r>
            <a:r>
              <a:rPr lang="en-CA" sz="2000" dirty="0" err="1" smtClean="0">
                <a:latin typeface="Courier New" pitchFamily="49" charset="0"/>
                <a:cs typeface="Courier New" pitchFamily="49" charset="0"/>
              </a:rPr>
              <a:t>params</a:t>
            </a:r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CA" sz="2000" dirty="0" smtClean="0">
                <a:ea typeface="Trebuchet MS"/>
                <a:cs typeface="Trebuchet MS"/>
              </a:rPr>
              <a:t>— defining a starting point.</a:t>
            </a:r>
          </a:p>
          <a:p>
            <a:pPr marL="0" indent="0" algn="l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r>
              <a:rPr lang="en-CA" sz="2000" dirty="0" smtClean="0">
                <a:ea typeface="Trebuchet MS"/>
                <a:cs typeface="Trebuchet MS"/>
              </a:rPr>
              <a:t>	– </a:t>
            </a:r>
            <a:r>
              <a:rPr lang="en-CA" sz="2000" dirty="0" smtClean="0">
                <a:latin typeface="Courier New" pitchFamily="49" charset="0"/>
                <a:cs typeface="Courier New" pitchFamily="49" charset="0"/>
              </a:rPr>
              <a:t>&lt;/token&gt; </a:t>
            </a:r>
            <a:r>
              <a:rPr lang="en-CA" sz="2000" dirty="0" smtClean="0">
                <a:ea typeface="Trebuchet MS"/>
                <a:cs typeface="Trebuchet MS"/>
              </a:rPr>
              <a:t>— the ending point of the element.</a:t>
            </a:r>
          </a:p>
          <a:p>
            <a:pPr marL="0" indent="0" algn="l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r>
              <a:rPr lang="en-CA" sz="2000" dirty="0" smtClean="0">
                <a:ea typeface="Trebuchet MS"/>
                <a:cs typeface="Trebuchet MS"/>
              </a:rPr>
              <a:t>	– Some elements have no ending tags.</a:t>
            </a:r>
            <a:endParaRPr lang="en-US" sz="20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F575B209-4620-4AC9-B928-C7341E04D1AA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8C299EE5-60C4-427F-9514-3E512FBE2159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457200" y="785813"/>
            <a:ext cx="8229600" cy="5340350"/>
          </a:xfrm>
          <a:prstGeom prst="rect">
            <a:avLst/>
          </a:prstGeom>
        </p:spPr>
        <p:txBody>
          <a:bodyPr rtlCol="0">
            <a:normAutofit fontScale="92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dirty="0" smtClean="0">
                <a:ea typeface="Trebuchet MS"/>
                <a:cs typeface="Trebuchet MS"/>
              </a:rPr>
              <a:t>A very simple HTML page is as follows: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CA" dirty="0" smtClean="0">
              <a:latin typeface="+mn-lt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+mn-lt"/>
              </a:rPr>
              <a:t>	</a:t>
            </a: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&lt;html&gt; &lt;head&gt;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		&lt;title&gt;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A sample web page.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&lt;/title&gt;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CA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&lt;meta </a:t>
            </a:r>
            <a:r>
              <a:rPr lang="en-CA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CA" dirty="0" smtClean="0">
                <a:latin typeface="Courier New" pitchFamily="49" charset="0"/>
                <a:cs typeface="Courier New" pitchFamily="49" charset="0"/>
              </a:rPr>
              <a:t>= "</a:t>
            </a:r>
            <a:r>
              <a:rPr lang="en-CA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Author</a:t>
            </a:r>
            <a:r>
              <a:rPr lang="en-CA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en-CA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content</a:t>
            </a:r>
            <a:r>
              <a:rPr lang="en-CA" dirty="0" smtClean="0">
                <a:latin typeface="Courier New" pitchFamily="49" charset="0"/>
                <a:cs typeface="Courier New" pitchFamily="49" charset="0"/>
              </a:rPr>
              <a:t>= "</a:t>
            </a:r>
            <a:r>
              <a:rPr lang="en-CA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Cranky 	Professor</a:t>
            </a:r>
            <a:r>
              <a:rPr lang="en-CA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CA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&lt;/head&gt; &lt;body&gt;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&lt;p&gt;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>
                <a:latin typeface="Courier New" pitchFamily="49" charset="0"/>
                <a:cs typeface="Courier New" pitchFamily="49" charset="0"/>
              </a:rPr>
              <a:t>		We can put any text we like here, 			since this is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 paragraph element.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&lt;/p&gt;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	&lt;/body&gt; &lt;/html&gt;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latin typeface="+mn-lt"/>
            </a:endParaRPr>
          </a:p>
          <a:p>
            <a:pPr algn="l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CA" dirty="0" smtClean="0">
                <a:ea typeface="Trebuchet MS"/>
                <a:cs typeface="Trebuchet MS"/>
              </a:rPr>
              <a:t>Naturally, HTML has more complex structures and can be mixed in with other standards.</a:t>
            </a:r>
            <a:endParaRPr lang="en-US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E14BE90-EB03-4438-BFB0-F05F0A3026F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4AD871FA-78D8-4222-B169-21DA7305C359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5843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XML (Extensible Markup Language)</a:t>
            </a:r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457200" y="1628775"/>
            <a:ext cx="8229600" cy="4525963"/>
          </a:xfrm>
          <a:prstGeom prst="rect">
            <a:avLst/>
          </a:prstGeo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tabLst>
                <a:tab pos="534988" algn="l"/>
              </a:tabLst>
              <a:defRPr/>
            </a:pPr>
            <a:r>
              <a:rPr lang="en-CA" b="1" dirty="0" smtClean="0">
                <a:ea typeface="Trebuchet MS"/>
                <a:cs typeface="Trebuchet MS"/>
              </a:rPr>
              <a:t>XML</a:t>
            </a:r>
            <a:r>
              <a:rPr lang="en-CA" dirty="0" smtClean="0">
                <a:ea typeface="Trebuchet MS"/>
                <a:cs typeface="Trebuchet MS"/>
              </a:rPr>
              <a:t>: a markup language for the WWW in which there is modularity of data, structure and view so that user or application can be able to define the tags (structure).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endParaRPr lang="en-CA" dirty="0" smtClean="0">
              <a:ea typeface="Trebuchet MS"/>
              <a:cs typeface="Trebuchet MS"/>
            </a:endParaRPr>
          </a:p>
          <a:p>
            <a:pPr algn="l" eaLnBrk="1" fontAlgn="auto" hangingPunct="1">
              <a:spcAft>
                <a:spcPts val="0"/>
              </a:spcAft>
              <a:tabLst>
                <a:tab pos="534988" algn="l"/>
              </a:tabLst>
              <a:defRPr/>
            </a:pPr>
            <a:r>
              <a:rPr lang="en-CA" dirty="0" smtClean="0">
                <a:ea typeface="Trebuchet MS"/>
                <a:cs typeface="Trebuchet MS"/>
              </a:rPr>
              <a:t>Example of using XML to retrieve stock information from a database according to a user query:</a:t>
            </a:r>
          </a:p>
          <a:p>
            <a:pPr lvl="1" algn="l" eaLnBrk="1" fontAlgn="auto" hangingPunct="1">
              <a:spcBef>
                <a:spcPts val="1080"/>
              </a:spcBef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r>
              <a:rPr lang="en-CA" dirty="0" smtClean="0">
                <a:ea typeface="Trebuchet MS"/>
                <a:cs typeface="Trebuchet MS"/>
              </a:rPr>
              <a:t>1. First use a global Document Type Definition (</a:t>
            </a:r>
            <a:r>
              <a:rPr lang="en-CA" b="1" dirty="0" smtClean="0">
                <a:ea typeface="Trebuchet MS"/>
                <a:cs typeface="Trebuchet MS"/>
              </a:rPr>
              <a:t>DTD</a:t>
            </a:r>
            <a:r>
              <a:rPr lang="en-CA" dirty="0" smtClean="0">
                <a:ea typeface="Trebuchet MS"/>
                <a:cs typeface="Trebuchet MS"/>
              </a:rPr>
              <a:t>) that </a:t>
            </a:r>
            <a:r>
              <a:rPr lang="en-US" dirty="0" smtClean="0">
                <a:ea typeface="Trebuchet MS"/>
                <a:cs typeface="Trebuchet MS"/>
              </a:rPr>
              <a:t>is already defined.</a:t>
            </a:r>
          </a:p>
          <a:p>
            <a:pPr lvl="1" algn="l" eaLnBrk="1" fontAlgn="auto" hangingPunct="1">
              <a:spcBef>
                <a:spcPts val="1080"/>
              </a:spcBef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r>
              <a:rPr lang="en-CA" dirty="0" smtClean="0">
                <a:ea typeface="Trebuchet MS"/>
                <a:cs typeface="Trebuchet MS"/>
              </a:rPr>
              <a:t>2. The server side script will abide by the DTD rules to generate an XML  document according to the query using </a:t>
            </a:r>
            <a:r>
              <a:rPr lang="en-US" dirty="0" smtClean="0">
                <a:ea typeface="Trebuchet MS"/>
                <a:cs typeface="Trebuchet MS"/>
              </a:rPr>
              <a:t>data from your database.</a:t>
            </a:r>
          </a:p>
          <a:p>
            <a:pPr lvl="1" algn="l" eaLnBrk="1" fontAlgn="auto" hangingPunct="1">
              <a:spcBef>
                <a:spcPts val="1080"/>
              </a:spcBef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r>
              <a:rPr lang="en-CA" dirty="0" smtClean="0">
                <a:ea typeface="Trebuchet MS"/>
                <a:cs typeface="Trebuchet MS"/>
              </a:rPr>
              <a:t>3. Finally send user the </a:t>
            </a:r>
            <a:r>
              <a:rPr lang="en-CA" i="1" dirty="0" smtClean="0">
                <a:ea typeface="Trebuchet MS"/>
                <a:cs typeface="Trebuchet MS"/>
              </a:rPr>
              <a:t>XML Style Sheet </a:t>
            </a:r>
            <a:r>
              <a:rPr lang="en-CA" dirty="0" smtClean="0">
                <a:ea typeface="Trebuchet MS"/>
                <a:cs typeface="Trebuchet MS"/>
              </a:rPr>
              <a:t>(XSL) depending on the type of  device used to display the information.</a:t>
            </a:r>
            <a:endParaRPr lang="en-US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1C8BB7B-1B47-4B00-85DA-EDA0319AA27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9C36ABAA-8AFE-4F49-918A-039693F7C75F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7891" name="Subtitle 2"/>
          <p:cNvSpPr>
            <a:spLocks noGrp="1"/>
          </p:cNvSpPr>
          <p:nvPr>
            <p:ph idx="4294967295"/>
          </p:nvPr>
        </p:nvSpPr>
        <p:spPr>
          <a:xfrm>
            <a:off x="457200" y="1099580"/>
            <a:ext cx="8229600" cy="4658841"/>
          </a:xfrm>
          <a:prstGeom prst="rect">
            <a:avLst/>
          </a:prstGeom>
        </p:spPr>
        <p:txBody>
          <a:bodyPr anchor="ctr"/>
          <a:lstStyle/>
          <a:p>
            <a:pPr algn="l">
              <a:buFont typeface="Arial" charset="0"/>
              <a:buChar char="•"/>
              <a:tabLst>
                <a:tab pos="534988" algn="l"/>
              </a:tabLst>
            </a:pPr>
            <a:r>
              <a:rPr lang="en-US" dirty="0" smtClean="0">
                <a:ea typeface="Trebuchet MS"/>
                <a:cs typeface="Trebuchet MS"/>
              </a:rPr>
              <a:t>In addition to XML specifications, the following XML-related specifications are standardized:</a:t>
            </a:r>
          </a:p>
          <a:p>
            <a:pPr lvl="1" indent="-205200" algn="l">
              <a:spcBef>
                <a:spcPts val="1680"/>
              </a:spcBef>
              <a:buFont typeface="Arial" charset="0"/>
              <a:buChar char="•"/>
              <a:tabLst>
                <a:tab pos="534988" algn="l"/>
              </a:tabLst>
            </a:pPr>
            <a:r>
              <a:rPr lang="en-US" b="1" dirty="0" smtClean="0">
                <a:ea typeface="Trebuchet MS"/>
                <a:cs typeface="Trebuchet MS"/>
              </a:rPr>
              <a:t>XML Protocol</a:t>
            </a:r>
            <a:r>
              <a:rPr lang="en-US" dirty="0" smtClean="0">
                <a:ea typeface="Trebuchet MS"/>
                <a:cs typeface="Trebuchet MS"/>
              </a:rPr>
              <a:t>. Used to exchange XML information between processes. It is meant to supersede HTTP and extend it as well as to allow </a:t>
            </a:r>
            <a:r>
              <a:rPr lang="en-US" dirty="0" err="1" smtClean="0">
                <a:ea typeface="Trebuchet MS"/>
                <a:cs typeface="Trebuchet MS"/>
              </a:rPr>
              <a:t>interprocess</a:t>
            </a:r>
            <a:r>
              <a:rPr lang="en-US" dirty="0" smtClean="0">
                <a:ea typeface="Trebuchet MS"/>
                <a:cs typeface="Trebuchet MS"/>
              </a:rPr>
              <a:t> communications across networks.</a:t>
            </a:r>
          </a:p>
          <a:p>
            <a:pPr lvl="1" indent="-205200" algn="l">
              <a:spcBef>
                <a:spcPts val="1680"/>
              </a:spcBef>
              <a:buFont typeface="Arial" charset="0"/>
              <a:buChar char="•"/>
              <a:tabLst>
                <a:tab pos="534988" algn="l"/>
              </a:tabLst>
            </a:pPr>
            <a:r>
              <a:rPr lang="en-US" b="1" dirty="0" smtClean="0">
                <a:ea typeface="Trebuchet MS"/>
                <a:cs typeface="Trebuchet MS"/>
              </a:rPr>
              <a:t>XML Schema</a:t>
            </a:r>
            <a:r>
              <a:rPr lang="en-US" dirty="0" smtClean="0">
                <a:ea typeface="Trebuchet MS"/>
                <a:cs typeface="Trebuchet MS"/>
              </a:rPr>
              <a:t>. A more structured and powerful language for defining XML data types (tags). Unlike a DTD, XML Schema uses XML tags for type definitions.</a:t>
            </a:r>
          </a:p>
          <a:p>
            <a:pPr lvl="1" indent="-205200" algn="l">
              <a:spcBef>
                <a:spcPts val="1680"/>
              </a:spcBef>
              <a:buFont typeface="Arial" charset="0"/>
              <a:buChar char="•"/>
              <a:tabLst>
                <a:tab pos="534988" algn="l"/>
              </a:tabLst>
            </a:pPr>
            <a:r>
              <a:rPr lang="en-US" b="1" dirty="0" smtClean="0">
                <a:ea typeface="Trebuchet MS"/>
                <a:cs typeface="Trebuchet MS"/>
              </a:rPr>
              <a:t>XSL</a:t>
            </a:r>
            <a:r>
              <a:rPr lang="en-US" dirty="0" smtClean="0">
                <a:ea typeface="Trebuchet MS"/>
                <a:cs typeface="Trebuchet MS"/>
              </a:rPr>
              <a:t>. This is basically CSS for XML. On the other hand, XSL is much more complex, having three parts: </a:t>
            </a:r>
            <a:r>
              <a:rPr lang="en-US" i="1" dirty="0" smtClean="0">
                <a:ea typeface="Trebuchet MS"/>
                <a:cs typeface="Trebuchet MS"/>
              </a:rPr>
              <a:t>XSL Transformations </a:t>
            </a:r>
            <a:r>
              <a:rPr lang="en-US" dirty="0" smtClean="0">
                <a:ea typeface="Trebuchet MS"/>
                <a:cs typeface="Trebuchet MS"/>
              </a:rPr>
              <a:t>(XSLT), </a:t>
            </a:r>
            <a:r>
              <a:rPr lang="en-US" i="1" dirty="0" smtClean="0">
                <a:ea typeface="Trebuchet MS"/>
                <a:cs typeface="Trebuchet MS"/>
              </a:rPr>
              <a:t>XML Path Language </a:t>
            </a:r>
            <a:r>
              <a:rPr lang="en-US" dirty="0" smtClean="0">
                <a:ea typeface="Trebuchet MS"/>
                <a:cs typeface="Trebuchet MS"/>
              </a:rPr>
              <a:t>(</a:t>
            </a:r>
            <a:r>
              <a:rPr lang="en-US" dirty="0" err="1" smtClean="0">
                <a:ea typeface="Trebuchet MS"/>
                <a:cs typeface="Trebuchet MS"/>
              </a:rPr>
              <a:t>XPath</a:t>
            </a:r>
            <a:r>
              <a:rPr lang="en-US" dirty="0" smtClean="0">
                <a:ea typeface="Trebuchet MS"/>
                <a:cs typeface="Trebuchet MS"/>
              </a:rPr>
              <a:t>), and </a:t>
            </a:r>
            <a:r>
              <a:rPr lang="en-US" i="1" dirty="0" smtClean="0">
                <a:ea typeface="Trebuchet MS"/>
                <a:cs typeface="Trebuchet MS"/>
              </a:rPr>
              <a:t>XSL Formatting Objects</a:t>
            </a:r>
            <a:r>
              <a:rPr lang="en-US" dirty="0" smtClean="0">
                <a:ea typeface="Trebuchet MS"/>
                <a:cs typeface="Trebuchet MS"/>
              </a:rPr>
              <a:t>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7004B7B-F3F3-4F94-93B0-A5CE63070551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43341F62-E6B4-423D-B06A-F1297EC3EEC4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9939" name="Subtitle 2"/>
          <p:cNvSpPr>
            <a:spLocks noGrp="1"/>
          </p:cNvSpPr>
          <p:nvPr>
            <p:ph idx="4294967295"/>
          </p:nvPr>
        </p:nvSpPr>
        <p:spPr>
          <a:xfrm>
            <a:off x="457200" y="1495624"/>
            <a:ext cx="8229600" cy="3866753"/>
          </a:xfrm>
          <a:prstGeom prst="rect">
            <a:avLst/>
          </a:prstGeom>
        </p:spPr>
        <p:txBody>
          <a:bodyPr/>
          <a:lstStyle/>
          <a:p>
            <a:pPr algn="l" eaLnBrk="1" hangingPunct="1"/>
            <a:r>
              <a:rPr lang="en-CA" sz="2400" dirty="0" smtClean="0">
                <a:ea typeface="Trebuchet MS"/>
                <a:cs typeface="Trebuchet MS"/>
              </a:rPr>
              <a:t>An example of an XML document structure — the definition for a small XHTML document:</a:t>
            </a:r>
          </a:p>
          <a:p>
            <a:pPr marL="0" indent="0" algn="l" eaLnBrk="1" hangingPunct="1">
              <a:buNone/>
            </a:pPr>
            <a:r>
              <a:rPr lang="en-US" dirty="0" smtClean="0">
                <a:latin typeface="Calibri" pitchFamily="34" charset="0"/>
              </a:rPr>
              <a:t>	</a:t>
            </a:r>
            <a:r>
              <a:rPr lang="en-US" sz="20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&lt;?xml 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version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1.0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encoding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="i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so-8859-1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?&gt;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&lt;!DOCTYPE html</a:t>
            </a:r>
            <a:r>
              <a:rPr lang="pl-PL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PUBLIC "-</a:t>
            </a:r>
            <a:r>
              <a:rPr lang="en-US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pl-PL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//W3C//DTD XHTML 1.0”</a:t>
            </a:r>
            <a:r>
              <a:rPr lang="en-US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	"http://www.w3.org/TR/xhtml1/DTD/xhtml1-	transition.dtd"&gt;</a:t>
            </a:r>
          </a:p>
          <a:p>
            <a:pPr marL="0" indent="0" algn="l" eaLnBrk="1" hangingPunct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&lt;html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xmlns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http://www.w3.org/1999/xhtml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marL="0" indent="0" algn="l" eaLnBrk="1" hangingPunct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... [html that follows the above 			mentioned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ML rules]</a:t>
            </a:r>
          </a:p>
          <a:p>
            <a:pPr marL="0" indent="0" algn="l" eaLnBrk="1" hangingPunct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&lt;/html&gt;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FAFF195-C496-43AC-BDA9-4A8F9AD6E06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© Springer 2021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C5B5D03F-A146-4116-8E06-15EC8E9E40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1987" name="Subtitle 2"/>
          <p:cNvSpPr>
            <a:spLocks noGrp="1"/>
          </p:cNvSpPr>
          <p:nvPr>
            <p:ph idx="4294967295"/>
          </p:nvPr>
        </p:nvSpPr>
        <p:spPr>
          <a:xfrm>
            <a:off x="529618" y="764704"/>
            <a:ext cx="8075240" cy="5010150"/>
          </a:xfrm>
          <a:prstGeom prst="rect">
            <a:avLst/>
          </a:prstGeom>
        </p:spPr>
        <p:txBody>
          <a:bodyPr anchor="ctr"/>
          <a:lstStyle/>
          <a:p>
            <a:pPr algn="ctr" eaLnBrk="1" hangingPunct="1">
              <a:spcBef>
                <a:spcPts val="1200"/>
              </a:spcBef>
              <a:spcAft>
                <a:spcPts val="1200"/>
              </a:spcAft>
              <a:buFont typeface="Arial" charset="0"/>
              <a:buNone/>
            </a:pPr>
            <a:r>
              <a:rPr lang="en-US" sz="2800" b="1" dirty="0" smtClean="0">
                <a:ea typeface="Trebuchet MS"/>
                <a:cs typeface="Trebuchet MS"/>
              </a:rPr>
              <a:t>1.2.3  Multimedia in the New Millennium</a:t>
            </a: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>
                <a:ea typeface="Trebuchet MS"/>
                <a:cs typeface="Trebuchet MS"/>
              </a:rPr>
              <a:t>2000</a:t>
            </a:r>
            <a:r>
              <a:rPr lang="en-CA" sz="2000" dirty="0">
                <a:ea typeface="Trebuchet MS"/>
                <a:cs typeface="Trebuchet MS"/>
              </a:rPr>
              <a:t> </a:t>
            </a:r>
            <a:r>
              <a:rPr lang="en-CA" sz="2000" dirty="0" smtClean="0">
                <a:ea typeface="Trebuchet MS"/>
                <a:cs typeface="Trebuchet MS"/>
              </a:rPr>
              <a:t> </a:t>
            </a:r>
            <a:r>
              <a:rPr lang="en-CA" sz="2000" dirty="0">
                <a:ea typeface="Trebuchet MS"/>
                <a:cs typeface="Trebuchet MS"/>
              </a:rPr>
              <a:t>WWW size was estimated at over </a:t>
            </a:r>
            <a:r>
              <a:rPr lang="en-CA" sz="2000" b="1" dirty="0">
                <a:ea typeface="Trebuchet MS"/>
                <a:cs typeface="Trebuchet MS"/>
              </a:rPr>
              <a:t>1 billion pages</a:t>
            </a:r>
            <a:r>
              <a:rPr lang="en-CA" sz="2000" dirty="0">
                <a:ea typeface="Trebuchet MS"/>
                <a:cs typeface="Trebuchet MS"/>
              </a:rPr>
              <a:t>.</a:t>
            </a:r>
            <a:endParaRPr lang="en-US" sz="2000" dirty="0">
              <a:ea typeface="Trebuchet MS"/>
              <a:cs typeface="Trebuchet MS"/>
            </a:endParaRP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2001</a:t>
            </a:r>
            <a:r>
              <a:rPr lang="en-CA" sz="2000" dirty="0" smtClean="0">
                <a:ea typeface="Trebuchet MS"/>
                <a:cs typeface="Trebuchet MS"/>
              </a:rPr>
              <a:t>  The first peer-to-peer file sharing system, Napster, was shut down by court order. </a:t>
            </a:r>
            <a:r>
              <a:rPr lang="en-CA" sz="2000" dirty="0" err="1" smtClean="0">
                <a:ea typeface="Trebuchet MS"/>
                <a:cs typeface="Trebuchet MS"/>
              </a:rPr>
              <a:t>Coolstreaming</a:t>
            </a:r>
            <a:r>
              <a:rPr lang="en-CA" sz="2000" dirty="0" smtClean="0">
                <a:ea typeface="Trebuchet MS"/>
                <a:cs typeface="Trebuchet MS"/>
              </a:rPr>
              <a:t> was the first large-scale peer-to-peer streaming system, attracting over 1 million users by 2004. First commercial 3G wireless network.</a:t>
            </a: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2003</a:t>
            </a:r>
            <a:r>
              <a:rPr lang="en-CA" sz="2000" dirty="0" smtClean="0">
                <a:ea typeface="Trebuchet MS"/>
                <a:cs typeface="Trebuchet MS"/>
              </a:rPr>
              <a:t>  Skype: free peer-to-peer voice over the Internet.</a:t>
            </a: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2004</a:t>
            </a:r>
            <a:r>
              <a:rPr lang="en-CA" sz="2000" dirty="0" smtClean="0">
                <a:ea typeface="Trebuchet MS"/>
                <a:cs typeface="Trebuchet MS"/>
              </a:rPr>
              <a:t>  Web 2.0 promotes user collaboration and interaction. Examples include social networking, blogs, wikis.</a:t>
            </a:r>
          </a:p>
          <a:p>
            <a:pPr algn="l" eaLnBrk="1" hangingPunct="1">
              <a:spcBef>
                <a:spcPts val="600"/>
              </a:spcBef>
              <a:buFont typeface="Arial" charset="0"/>
              <a:buNone/>
            </a:pPr>
            <a:r>
              <a:rPr lang="en-CA" sz="2000" dirty="0" smtClean="0">
                <a:ea typeface="Trebuchet MS"/>
                <a:cs typeface="Trebuchet MS"/>
              </a:rPr>
              <a:t>      - </a:t>
            </a:r>
            <a:r>
              <a:rPr lang="en-CA" sz="2000" dirty="0" err="1" smtClean="0">
                <a:ea typeface="Trebuchet MS"/>
                <a:cs typeface="Trebuchet MS"/>
              </a:rPr>
              <a:t>Facebook</a:t>
            </a:r>
            <a:r>
              <a:rPr lang="en-CA" sz="2000" dirty="0" smtClean="0">
                <a:ea typeface="Trebuchet MS"/>
                <a:cs typeface="Trebuchet MS"/>
              </a:rPr>
              <a:t> founded.</a:t>
            </a:r>
          </a:p>
          <a:p>
            <a:pPr algn="l" eaLnBrk="1" hangingPunct="1">
              <a:spcBef>
                <a:spcPts val="600"/>
              </a:spcBef>
              <a:buFont typeface="Arial" charset="0"/>
              <a:buNone/>
            </a:pPr>
            <a:r>
              <a:rPr lang="en-CA" sz="2000" dirty="0" smtClean="0">
                <a:ea typeface="Trebuchet MS"/>
                <a:cs typeface="Trebuchet MS"/>
              </a:rPr>
              <a:t>      - Flickr founded 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6DCAB66-856F-4B7B-953E-F830D9EDC1B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© Springer 2021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9D1B685-3C80-43F3-8E34-51BE88494493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4035" name="Subtitle 2"/>
          <p:cNvSpPr>
            <a:spLocks noGrp="1"/>
          </p:cNvSpPr>
          <p:nvPr>
            <p:ph idx="4294967295"/>
          </p:nvPr>
        </p:nvSpPr>
        <p:spPr>
          <a:xfrm>
            <a:off x="452438" y="764704"/>
            <a:ext cx="8229600" cy="5411788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spcBef>
                <a:spcPts val="1200"/>
              </a:spcBef>
            </a:pPr>
            <a:r>
              <a:rPr lang="en-CA" sz="2000" b="1" dirty="0">
                <a:ea typeface="Trebuchet MS"/>
                <a:cs typeface="Trebuchet MS"/>
              </a:rPr>
              <a:t>2005</a:t>
            </a:r>
            <a:r>
              <a:rPr lang="en-CA" sz="2000" dirty="0">
                <a:ea typeface="Trebuchet MS"/>
                <a:cs typeface="Trebuchet MS"/>
              </a:rPr>
              <a:t>  YouTube created.</a:t>
            </a:r>
          </a:p>
          <a:p>
            <a:pPr algn="l" eaLnBrk="1" hangingPunct="1">
              <a:spcBef>
                <a:spcPts val="600"/>
              </a:spcBef>
              <a:buNone/>
            </a:pPr>
            <a:r>
              <a:rPr lang="en-CA" sz="2000" dirty="0">
                <a:ea typeface="Trebuchet MS"/>
                <a:cs typeface="Trebuchet MS"/>
              </a:rPr>
              <a:t>      Google launched online maps </a:t>
            </a: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2006</a:t>
            </a:r>
            <a:r>
              <a:rPr lang="en-CA" sz="2000" dirty="0" smtClean="0">
                <a:ea typeface="Trebuchet MS"/>
                <a:cs typeface="Trebuchet MS"/>
              </a:rPr>
              <a:t> Twitter created: 500 million users in 2012, 340 million tweets per day. </a:t>
            </a:r>
          </a:p>
          <a:p>
            <a:pPr algn="l" eaLnBrk="1" hangingPunct="1">
              <a:buNone/>
            </a:pPr>
            <a:r>
              <a:rPr lang="en-CA" sz="2000" dirty="0" smtClean="0">
                <a:ea typeface="Trebuchet MS"/>
                <a:cs typeface="Trebuchet MS"/>
              </a:rPr>
              <a:t>     - Amazon launched its cloud computing platform.</a:t>
            </a:r>
          </a:p>
          <a:p>
            <a:pPr algn="l" eaLnBrk="1" hangingPunct="1">
              <a:buNone/>
            </a:pPr>
            <a:r>
              <a:rPr lang="en-CA" sz="2000" dirty="0" smtClean="0">
                <a:ea typeface="Trebuchet MS"/>
                <a:cs typeface="Trebuchet MS"/>
              </a:rPr>
              <a:t>     - Nintendo introduced the </a:t>
            </a:r>
            <a:r>
              <a:rPr lang="en-CA" sz="2000" dirty="0" err="1" smtClean="0">
                <a:ea typeface="Trebuchet MS"/>
                <a:cs typeface="Trebuchet MS"/>
              </a:rPr>
              <a:t>Wii</a:t>
            </a:r>
            <a:r>
              <a:rPr lang="en-CA" sz="2000" dirty="0" smtClean="0">
                <a:ea typeface="Trebuchet MS"/>
                <a:cs typeface="Trebuchet MS"/>
              </a:rPr>
              <a:t> home video game console -- can detect movement in three dimensions.</a:t>
            </a:r>
            <a:endParaRPr lang="en-CA" sz="2000" b="1" dirty="0" smtClean="0">
              <a:ea typeface="Trebuchet MS"/>
              <a:cs typeface="Trebuchet MS"/>
            </a:endParaRP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2007</a:t>
            </a:r>
            <a:r>
              <a:rPr lang="en-CA" sz="2000" dirty="0" smtClean="0">
                <a:ea typeface="Trebuchet MS"/>
                <a:cs typeface="Trebuchet MS"/>
              </a:rPr>
              <a:t> - Apple launched iPhone, running the </a:t>
            </a:r>
            <a:r>
              <a:rPr lang="en-CA" sz="2000" dirty="0" err="1" smtClean="0">
                <a:ea typeface="Trebuchet MS"/>
                <a:cs typeface="Trebuchet MS"/>
              </a:rPr>
              <a:t>iOS</a:t>
            </a:r>
            <a:r>
              <a:rPr lang="en-CA" sz="2000" dirty="0" smtClean="0">
                <a:ea typeface="Trebuchet MS"/>
                <a:cs typeface="Trebuchet MS"/>
              </a:rPr>
              <a:t> mobile operating system.</a:t>
            </a:r>
          </a:p>
          <a:p>
            <a:pPr algn="l" eaLnBrk="1" hangingPunct="1">
              <a:spcBef>
                <a:spcPts val="200"/>
              </a:spcBef>
              <a:buNone/>
            </a:pPr>
            <a:r>
              <a:rPr lang="en-CA" sz="2000" dirty="0" smtClean="0">
                <a:ea typeface="Trebuchet MS"/>
                <a:cs typeface="Trebuchet MS"/>
              </a:rPr>
              <a:t>   	- Google launched Android mobile operating system.</a:t>
            </a:r>
            <a:endParaRPr lang="en-CA" sz="2000" b="1" dirty="0" smtClean="0">
              <a:ea typeface="Trebuchet MS"/>
              <a:cs typeface="Trebuchet MS"/>
            </a:endParaRPr>
          </a:p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2009</a:t>
            </a:r>
            <a:r>
              <a:rPr lang="en-CA" sz="2000" dirty="0" smtClean="0">
                <a:ea typeface="Trebuchet MS"/>
                <a:cs typeface="Trebuchet MS"/>
              </a:rPr>
              <a:t> - The first LTE (Long Term Evolution) network was set, an important step toward 4G wireless networking.</a:t>
            </a:r>
          </a:p>
          <a:p>
            <a:pPr algn="l" eaLnBrk="1" hangingPunct="1">
              <a:spcBef>
                <a:spcPts val="200"/>
              </a:spcBef>
              <a:buFont typeface="Arial" charset="0"/>
              <a:buNone/>
            </a:pPr>
            <a:r>
              <a:rPr lang="en-CA" sz="2000" dirty="0" smtClean="0">
                <a:ea typeface="Trebuchet MS"/>
                <a:cs typeface="Trebuchet MS"/>
              </a:rPr>
              <a:t>  	- James Cameron’s film, Avatar, created a surge on the interest in 3D video.</a:t>
            </a:r>
          </a:p>
          <a:p>
            <a:pPr algn="l" eaLnBrk="1" hangingPunct="1">
              <a:spcBef>
                <a:spcPts val="200"/>
              </a:spcBef>
              <a:buFont typeface="Arial" charset="0"/>
              <a:buNone/>
            </a:pPr>
            <a:endParaRPr lang="en-CA" sz="18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FDF0DB2-8F2F-4C69-83C9-6212AA226BA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© Springer 2021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9D1B685-3C80-43F3-8E34-51BE88494493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4035" name="Subtitle 2"/>
          <p:cNvSpPr>
            <a:spLocks noGrp="1"/>
          </p:cNvSpPr>
          <p:nvPr>
            <p:ph idx="4294967295"/>
          </p:nvPr>
        </p:nvSpPr>
        <p:spPr>
          <a:xfrm>
            <a:off x="452438" y="764704"/>
            <a:ext cx="8229600" cy="5411788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2010</a:t>
            </a:r>
            <a:r>
              <a:rPr lang="en-CA" sz="2000" dirty="0" smtClean="0">
                <a:ea typeface="Trebuchet MS"/>
                <a:cs typeface="Trebuchet MS"/>
              </a:rPr>
              <a:t> </a:t>
            </a:r>
            <a:r>
              <a:rPr lang="en-CA" sz="2000" dirty="0">
                <a:ea typeface="Trebuchet MS"/>
                <a:cs typeface="Trebuchet MS"/>
              </a:rPr>
              <a:t>- Netflix migrated its infrastructure to the Amazon’s cloud computing platform.</a:t>
            </a:r>
          </a:p>
          <a:p>
            <a:pPr algn="l" eaLnBrk="1" hangingPunct="1">
              <a:spcBef>
                <a:spcPts val="200"/>
              </a:spcBef>
              <a:buNone/>
            </a:pPr>
            <a:r>
              <a:rPr lang="en-CA" sz="2000" dirty="0">
                <a:ea typeface="Trebuchet MS"/>
                <a:cs typeface="Trebuchet MS"/>
              </a:rPr>
              <a:t>    	- Microsoft introduced Kinect, a horizontal bar with full-body 3D motion capture, facial recognition and voice recognition capabilities, for its game console Xbox 360</a:t>
            </a:r>
            <a:r>
              <a:rPr lang="en-CA" sz="20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>
              <a:spcBef>
                <a:spcPts val="200"/>
              </a:spcBef>
              <a:buNone/>
            </a:pPr>
            <a:endParaRPr lang="en-CA" sz="2000" dirty="0" smtClean="0">
              <a:ea typeface="Trebuchet MS"/>
              <a:cs typeface="Trebuchet MS"/>
            </a:endParaRPr>
          </a:p>
          <a:p>
            <a:pPr algn="l" eaLnBrk="1" hangingPunct="1">
              <a:spcBef>
                <a:spcPts val="200"/>
              </a:spcBef>
            </a:pPr>
            <a:r>
              <a:rPr lang="en-CA" sz="2000" b="1" dirty="0">
                <a:ea typeface="Trebuchet MS"/>
                <a:cs typeface="Trebuchet MS"/>
              </a:rPr>
              <a:t>2012</a:t>
            </a:r>
            <a:r>
              <a:rPr lang="en-CA" sz="2000" dirty="0">
                <a:ea typeface="Trebuchet MS"/>
                <a:cs typeface="Trebuchet MS"/>
              </a:rPr>
              <a:t> - HTML5 subsumes the previous version, HTML4. HTML5 is a W3C “Candidate Recommendation”; it is able to run on low powered devices such as smartphones and tablets.</a:t>
            </a:r>
          </a:p>
          <a:p>
            <a:pPr algn="l" eaLnBrk="1" hangingPunct="1">
              <a:spcBef>
                <a:spcPts val="200"/>
              </a:spcBef>
              <a:buNone/>
            </a:pPr>
            <a:endParaRPr lang="en-CA" sz="1800" dirty="0">
              <a:ea typeface="Trebuchet MS"/>
              <a:cs typeface="Trebuchet MS"/>
            </a:endParaRPr>
          </a:p>
          <a:p>
            <a:pPr algn="l" eaLnBrk="1" hangingPunct="1">
              <a:spcBef>
                <a:spcPts val="200"/>
              </a:spcBef>
              <a:buFont typeface="Arial" charset="0"/>
              <a:buNone/>
            </a:pPr>
            <a:endParaRPr lang="en-CA" sz="18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FDF0DB2-8F2F-4C69-83C9-6212AA226BA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733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9AD5D33F-09BB-4454-9EF0-1D225C8150C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1.1  What is Multimedia?</a:t>
            </a:r>
          </a:p>
        </p:txBody>
      </p:sp>
      <p:sp>
        <p:nvSpPr>
          <p:cNvPr id="7172" name="Subtitle 2"/>
          <p:cNvSpPr>
            <a:spLocks noGrp="1"/>
          </p:cNvSpPr>
          <p:nvPr>
            <p:ph idx="4294967295"/>
          </p:nvPr>
        </p:nvSpPr>
        <p:spPr>
          <a:xfrm>
            <a:off x="369094" y="1397001"/>
            <a:ext cx="8396288" cy="4525963"/>
          </a:xfrm>
          <a:prstGeom prst="rect">
            <a:avLst/>
          </a:prstGeom>
        </p:spPr>
        <p:txBody>
          <a:bodyPr anchor="ctr"/>
          <a:lstStyle/>
          <a:p>
            <a:pPr algn="l" eaLnBrk="1" hangingPunct="1"/>
            <a:r>
              <a:rPr lang="en-CA" sz="2000" spc="50" dirty="0" smtClean="0">
                <a:latin typeface="Trebuchet MS" pitchFamily="34" charset="0"/>
                <a:ea typeface="Trebuchet MS"/>
                <a:cs typeface="Trebuchet MS"/>
              </a:rPr>
              <a:t>When different people mention the term multimedia, they often have quite different, or even opposing, viewpoints.</a:t>
            </a:r>
          </a:p>
          <a:p>
            <a:pPr marL="457200" lvl="1" indent="0" algn="l" eaLnBrk="1" hangingPunct="1">
              <a:buNone/>
            </a:pPr>
            <a:endParaRPr lang="en-CA" sz="1200" spc="50" dirty="0" smtClean="0">
              <a:latin typeface="Trebuchet MS" pitchFamily="34" charset="0"/>
              <a:ea typeface="Trebuchet MS"/>
              <a:cs typeface="Trebuchet MS"/>
            </a:endParaRPr>
          </a:p>
          <a:p>
            <a:pPr lvl="1" algn="l" eaLnBrk="1" hangingPunct="1">
              <a:buFont typeface="Trebuchet MS" panose="020B0603020202020204" pitchFamily="34" charset="0"/>
              <a:buChar char="‐"/>
            </a:pPr>
            <a:r>
              <a:rPr lang="en-CA" sz="2000" spc="50" dirty="0" smtClean="0">
                <a:latin typeface="Trebuchet MS" pitchFamily="34" charset="0"/>
                <a:ea typeface="Trebuchet MS"/>
                <a:cs typeface="Trebuchet MS"/>
              </a:rPr>
              <a:t>A consumer entertainment vendor: interactive TV with hundreds of digital channels available, or a cable TV-like service delivered over a high-speed Internet connection; a smartphone.</a:t>
            </a:r>
          </a:p>
          <a:p>
            <a:pPr lvl="1" algn="l" eaLnBrk="1" hangingPunct="1">
              <a:buFont typeface="Trebuchet MS" panose="020B0603020202020204" pitchFamily="34" charset="0"/>
              <a:buChar char="‐"/>
            </a:pPr>
            <a:r>
              <a:rPr lang="en-CA" sz="2000" spc="50" dirty="0" smtClean="0">
                <a:latin typeface="Trebuchet MS" pitchFamily="34" charset="0"/>
                <a:ea typeface="Trebuchet MS"/>
                <a:cs typeface="Trebuchet MS"/>
              </a:rPr>
              <a:t>A Computer Science (CS) student: applications that use multiple modalities, including text, images, drawings (graphics), animation, video, sound including speech, and </a:t>
            </a:r>
            <a:r>
              <a:rPr lang="en-CA" sz="2000" b="1" spc="50" dirty="0" smtClean="0">
                <a:latin typeface="Trebuchet MS" pitchFamily="34" charset="0"/>
                <a:ea typeface="Trebuchet MS"/>
                <a:cs typeface="Trebuchet MS"/>
              </a:rPr>
              <a:t>interactivity</a:t>
            </a:r>
            <a:r>
              <a:rPr lang="en-CA" sz="2000" spc="50" dirty="0" smtClean="0">
                <a:latin typeface="Trebuchet MS" pitchFamily="34" charset="0"/>
                <a:ea typeface="Trebuchet MS"/>
                <a:cs typeface="Trebuchet MS"/>
              </a:rPr>
              <a:t>.</a:t>
            </a:r>
            <a:endParaRPr lang="en-CA" sz="1200" spc="50" dirty="0" smtClean="0">
              <a:latin typeface="Trebuchet MS" pitchFamily="34" charset="0"/>
              <a:ea typeface="Trebuchet MS"/>
              <a:cs typeface="Trebuchet MS"/>
            </a:endParaRPr>
          </a:p>
          <a:p>
            <a:pPr lvl="1" algn="l" eaLnBrk="1" hangingPunct="1">
              <a:buFont typeface="Trebuchet MS" panose="020B0603020202020204" pitchFamily="34" charset="0"/>
              <a:buChar char="‐"/>
            </a:pPr>
            <a:r>
              <a:rPr lang="en-US" sz="2000" spc="50" dirty="0" smtClean="0">
                <a:latin typeface="Trebuchet MS" pitchFamily="34" charset="0"/>
                <a:ea typeface="Trebuchet MS"/>
                <a:cs typeface="Trebuchet MS"/>
              </a:rPr>
              <a:t>Graphics, visualization, HCI, artificial intelligence, computer vision, data compression, graph theory, networking, database systems all have contributions to make in multimedia.  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FE9D9A46-2142-4384-923E-25055EE5656A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692697"/>
            <a:ext cx="8302377" cy="5462042"/>
          </a:xfrm>
        </p:spPr>
        <p:txBody>
          <a:bodyPr anchor="ctr"/>
          <a:lstStyle/>
          <a:p>
            <a:pPr algn="l" eaLnBrk="1" hangingPunct="1">
              <a:spcBef>
                <a:spcPts val="1200"/>
              </a:spcBef>
            </a:pPr>
            <a:r>
              <a:rPr lang="en-CA" sz="2000" b="1" dirty="0" smtClean="0">
                <a:ea typeface="Trebuchet MS"/>
                <a:cs typeface="Trebuchet MS"/>
              </a:rPr>
              <a:t>2013 -</a:t>
            </a:r>
            <a:r>
              <a:rPr lang="en-CA" sz="2000" dirty="0" smtClean="0">
                <a:ea typeface="Trebuchet MS"/>
                <a:cs typeface="Trebuchet MS"/>
              </a:rPr>
              <a:t> Twitter offered Vine, a mobile app that enables its users to create and post short video clips.</a:t>
            </a:r>
          </a:p>
          <a:p>
            <a:pPr algn="l" eaLnBrk="1" hangingPunct="1">
              <a:spcBef>
                <a:spcPts val="200"/>
              </a:spcBef>
              <a:buNone/>
            </a:pPr>
            <a:r>
              <a:rPr lang="en-CA" sz="2000" dirty="0" smtClean="0">
                <a:ea typeface="Trebuchet MS"/>
                <a:cs typeface="Trebuchet MS"/>
              </a:rPr>
              <a:t>    	- Sony released its PlayStation 4 a video game console, which is to be integrated with </a:t>
            </a:r>
            <a:r>
              <a:rPr lang="en-CA" sz="2000" dirty="0" err="1" smtClean="0">
                <a:ea typeface="Trebuchet MS"/>
                <a:cs typeface="Trebuchet MS"/>
              </a:rPr>
              <a:t>Gaikai</a:t>
            </a:r>
            <a:r>
              <a:rPr lang="en-CA" sz="2000" dirty="0" smtClean="0">
                <a:ea typeface="Trebuchet MS"/>
                <a:cs typeface="Trebuchet MS"/>
              </a:rPr>
              <a:t>, a cloud-based gaming service that offers streaming video game content.</a:t>
            </a:r>
          </a:p>
          <a:p>
            <a:pPr algn="l" eaLnBrk="1" hangingPunct="1">
              <a:spcBef>
                <a:spcPts val="200"/>
              </a:spcBef>
              <a:buNone/>
            </a:pPr>
            <a:r>
              <a:rPr lang="en-CA" sz="2000" dirty="0" smtClean="0">
                <a:ea typeface="Trebuchet MS"/>
                <a:cs typeface="Trebuchet MS"/>
              </a:rPr>
              <a:t>	- 4K resolution TV started to be available in the consumer market.</a:t>
            </a:r>
          </a:p>
          <a:p>
            <a:pPr>
              <a:spcBef>
                <a:spcPts val="1200"/>
              </a:spcBef>
            </a:pPr>
            <a:r>
              <a:rPr lang="en-US" sz="2000" b="1" dirty="0"/>
              <a:t>2015 </a:t>
            </a:r>
            <a:r>
              <a:rPr lang="en-US" sz="2000" dirty="0"/>
              <a:t>YouTube launched support for publishing and viewing 360-degree videos, with playback on its </a:t>
            </a:r>
            <a:r>
              <a:rPr lang="en-US" sz="2000" dirty="0" smtClean="0"/>
              <a:t>website and </a:t>
            </a:r>
            <a:r>
              <a:rPr lang="en-US" sz="2000" dirty="0"/>
              <a:t>its Android mobile apps.</a:t>
            </a:r>
          </a:p>
          <a:p>
            <a:pPr marL="400050" lvl="1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AlphaGo</a:t>
            </a:r>
            <a:r>
              <a:rPr lang="en-US" dirty="0"/>
              <a:t>, a computer program that plays the board game Go, became the first program to beat a </a:t>
            </a:r>
            <a:r>
              <a:rPr lang="en-US" dirty="0" smtClean="0"/>
              <a:t>human professional </a:t>
            </a:r>
            <a:r>
              <a:rPr lang="en-US" dirty="0"/>
              <a:t>player. I</a:t>
            </a:r>
            <a:r>
              <a:rPr lang="en-US" dirty="0" smtClean="0"/>
              <a:t>ts core technology Deep Learning attracted </a:t>
            </a:r>
            <a:r>
              <a:rPr lang="en-US" dirty="0"/>
              <a:t>significant </a:t>
            </a:r>
            <a:r>
              <a:rPr lang="en-US" dirty="0" smtClean="0"/>
              <a:t>attention and have </a:t>
            </a:r>
            <a:r>
              <a:rPr lang="en-US" dirty="0"/>
              <a:t>seen success in multimedia </a:t>
            </a:r>
            <a:r>
              <a:rPr lang="en-US" dirty="0" smtClean="0"/>
              <a:t>content understanding </a:t>
            </a:r>
            <a:r>
              <a:rPr lang="en-US" dirty="0"/>
              <a:t>and generation.</a:t>
            </a:r>
            <a:endParaRPr lang="en-CA" dirty="0" smtClean="0">
              <a:ea typeface="Trebuchet MS"/>
              <a:cs typeface="Trebuchet MS"/>
            </a:endParaRPr>
          </a:p>
        </p:txBody>
      </p:sp>
      <p:sp>
        <p:nvSpPr>
          <p:cNvPr id="6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© Springer 2021</a:t>
            </a:r>
          </a:p>
        </p:txBody>
      </p:sp>
      <p:sp>
        <p:nvSpPr>
          <p:cNvPr id="7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FDF0DB2-8F2F-4C69-83C9-6212AA226BA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8786" y="692696"/>
            <a:ext cx="8136904" cy="5462042"/>
          </a:xfrm>
        </p:spPr>
        <p:txBody>
          <a:bodyPr anchor="ctr"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1" dirty="0" smtClean="0"/>
              <a:t>2016 </a:t>
            </a:r>
            <a:r>
              <a:rPr lang="en-US" sz="2000" dirty="0"/>
              <a:t>HoloLens, a pair of mixed reality </a:t>
            </a:r>
            <a:r>
              <a:rPr lang="en-US" sz="2000" dirty="0" err="1"/>
              <a:t>smartglasses</a:t>
            </a:r>
            <a:r>
              <a:rPr lang="en-US" sz="2000" dirty="0"/>
              <a:t> developed and manufactured by Microsoft, started to </a:t>
            </a:r>
            <a:r>
              <a:rPr lang="en-US" sz="2000" dirty="0" smtClean="0"/>
              <a:t>be available </a:t>
            </a:r>
            <a:r>
              <a:rPr lang="en-US" sz="2000" dirty="0"/>
              <a:t>in the market.</a:t>
            </a:r>
          </a:p>
          <a:p>
            <a:pPr marL="365760" indent="0" algn="l">
              <a:buNone/>
            </a:pPr>
            <a:r>
              <a:rPr lang="en-US" sz="2000" dirty="0" smtClean="0"/>
              <a:t>Pokémon </a:t>
            </a:r>
            <a:r>
              <a:rPr lang="en-US" sz="2000" dirty="0"/>
              <a:t>Go, an augmented reality (AR) mobile game, was released and credited with </a:t>
            </a:r>
            <a:r>
              <a:rPr lang="en-US" sz="2000" dirty="0" smtClean="0"/>
              <a:t>popularizing location-based </a:t>
            </a:r>
            <a:r>
              <a:rPr lang="en-US" sz="2000" dirty="0"/>
              <a:t>and AR technologies.</a:t>
            </a:r>
          </a:p>
          <a:p>
            <a:pPr marL="365760" indent="0" algn="l">
              <a:buNone/>
            </a:pPr>
            <a:r>
              <a:rPr lang="en-US" sz="2000" dirty="0"/>
              <a:t>Netflix completely migrated to the Amazon AWS cloud platform, and Skype moved to the </a:t>
            </a:r>
            <a:r>
              <a:rPr lang="en-US" sz="2000" dirty="0" smtClean="0"/>
              <a:t>Microsoft Azure </a:t>
            </a:r>
            <a:r>
              <a:rPr lang="en-US" sz="2000" dirty="0"/>
              <a:t>platform.</a:t>
            </a:r>
          </a:p>
          <a:p>
            <a:pPr algn="l">
              <a:spcBef>
                <a:spcPts val="1800"/>
              </a:spcBef>
            </a:pPr>
            <a:r>
              <a:rPr lang="en-US" sz="2000" b="1" dirty="0"/>
              <a:t>2017 </a:t>
            </a:r>
            <a:r>
              <a:rPr lang="en-US" sz="2000" dirty="0" err="1"/>
              <a:t>TikTok</a:t>
            </a:r>
            <a:r>
              <a:rPr lang="en-US" sz="2000" dirty="0"/>
              <a:t>, a video-sharing social networking service for creating and sharing short lip-sync, comedy, </a:t>
            </a:r>
            <a:r>
              <a:rPr lang="en-US" sz="2000" dirty="0" smtClean="0"/>
              <a:t>and talent </a:t>
            </a:r>
            <a:r>
              <a:rPr lang="en-US" sz="2000" dirty="0"/>
              <a:t>videos, was launched for the global market (it’s Chinese version, </a:t>
            </a:r>
            <a:r>
              <a:rPr lang="en-US" sz="2000" dirty="0" err="1"/>
              <a:t>Douyin</a:t>
            </a:r>
            <a:r>
              <a:rPr lang="en-US" sz="2000" dirty="0"/>
              <a:t>, was launched in 2016</a:t>
            </a:r>
            <a:r>
              <a:rPr lang="en-US" sz="2000" dirty="0" smtClean="0"/>
              <a:t>).</a:t>
            </a:r>
          </a:p>
        </p:txBody>
      </p:sp>
      <p:sp>
        <p:nvSpPr>
          <p:cNvPr id="6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 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© Springer 2021</a:t>
            </a:r>
          </a:p>
        </p:txBody>
      </p:sp>
      <p:sp>
        <p:nvSpPr>
          <p:cNvPr id="7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FDF0DB2-8F2F-4C69-83C9-6212AA226BA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166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6798" y="692696"/>
            <a:ext cx="7920879" cy="5462042"/>
          </a:xfrm>
        </p:spPr>
        <p:txBody>
          <a:bodyPr anchor="ctr"/>
          <a:lstStyle/>
          <a:p>
            <a:r>
              <a:rPr lang="en-US" sz="2000" b="1" dirty="0" smtClean="0"/>
              <a:t>2018 </a:t>
            </a:r>
            <a:r>
              <a:rPr lang="en-US" sz="2000" dirty="0"/>
              <a:t>The world’s first 16K Ultra High Definition (UHD) short video film, Prairie Wind, was created.</a:t>
            </a:r>
            <a:endParaRPr lang="en-CA" sz="2000" dirty="0" smtClean="0"/>
          </a:p>
          <a:p>
            <a:pPr marL="365760" indent="0">
              <a:buNone/>
            </a:pPr>
            <a:r>
              <a:rPr lang="en-US" sz="2000" dirty="0"/>
              <a:t>5G cellular systems started deployment, providing enhanced mobile broadband and ultra low </a:t>
            </a:r>
            <a:r>
              <a:rPr lang="en-US" sz="2000" dirty="0" smtClean="0"/>
              <a:t>latency access</a:t>
            </a:r>
            <a:r>
              <a:rPr lang="en-US" sz="2000" dirty="0"/>
              <a:t>.</a:t>
            </a:r>
          </a:p>
          <a:p>
            <a:pPr marL="365760" indent="0"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WiFi</a:t>
            </a:r>
            <a:r>
              <a:rPr lang="en-US" sz="2000" dirty="0" smtClean="0"/>
              <a:t> </a:t>
            </a:r>
            <a:r>
              <a:rPr lang="en-US" sz="2000" dirty="0"/>
              <a:t>6 (802.11ax) standard was released, offering theoretical maximum throughput of 1 </a:t>
            </a:r>
            <a:r>
              <a:rPr lang="en-US" sz="2000" dirty="0" err="1"/>
              <a:t>Gbps</a:t>
            </a:r>
            <a:r>
              <a:rPr lang="en-US" sz="2000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sz="2000" b="1" dirty="0" smtClean="0"/>
              <a:t>2020</a:t>
            </a:r>
            <a:r>
              <a:rPr lang="en-US" sz="2000" dirty="0" smtClean="0"/>
              <a:t>  Due </a:t>
            </a:r>
            <a:r>
              <a:rPr lang="en-US" sz="2000" dirty="0"/>
              <a:t>to the outbreak of </a:t>
            </a:r>
            <a:r>
              <a:rPr lang="en-US" sz="2000" dirty="0" smtClean="0"/>
              <a:t>corona virus </a:t>
            </a:r>
            <a:r>
              <a:rPr lang="en-US" sz="2000" dirty="0"/>
              <a:t>(COVID-19) around the world, work/study from home became </a:t>
            </a:r>
            <a:r>
              <a:rPr lang="en-US" sz="2000" dirty="0" smtClean="0"/>
              <a:t>a norm </a:t>
            </a:r>
            <a:r>
              <a:rPr lang="en-US" sz="2000" dirty="0"/>
              <a:t>in early 2020. Multimedia-empowered online meeting and teaching tools, e.g., Zoom, </a:t>
            </a:r>
            <a:r>
              <a:rPr lang="en-US" sz="2000" dirty="0" smtClean="0"/>
              <a:t>Google Class</a:t>
            </a:r>
            <a:r>
              <a:rPr lang="en-US" sz="2000" dirty="0"/>
              <a:t>, and Microsoft Teams, saw booming use during this period.</a:t>
            </a:r>
            <a:endParaRPr lang="en-US" sz="2000" dirty="0" smtClean="0"/>
          </a:p>
        </p:txBody>
      </p:sp>
      <p:sp>
        <p:nvSpPr>
          <p:cNvPr id="6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© Springer 2021</a:t>
            </a:r>
          </a:p>
        </p:txBody>
      </p:sp>
      <p:sp>
        <p:nvSpPr>
          <p:cNvPr id="7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FDF0DB2-8F2F-4C69-83C9-6212AA226BA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007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711F9C0C-22F7-4193-9C97-54BE5E37B02A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6083" name="Title 1"/>
          <p:cNvSpPr>
            <a:spLocks noGrp="1"/>
          </p:cNvSpPr>
          <p:nvPr>
            <p:ph type="title"/>
          </p:nvPr>
        </p:nvSpPr>
        <p:spPr>
          <a:xfrm>
            <a:off x="282352" y="571500"/>
            <a:ext cx="8579296" cy="100012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/>
            <a:r>
              <a:rPr lang="en-CA" sz="3200" b="1" dirty="0" smtClean="0">
                <a:cs typeface="Trebuchet MS"/>
              </a:rPr>
              <a:t>1.3 Multimedia Software Tools: A Quick Scan</a:t>
            </a:r>
            <a:endParaRPr lang="en-US" sz="3200" b="1" dirty="0" smtClean="0">
              <a:cs typeface="Trebuchet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 smtClean="0">
                <a:ea typeface="Trebuchet MS"/>
                <a:cs typeface="Trebuchet MS"/>
              </a:rPr>
              <a:t>The categories of software tools briefly examined here are:</a:t>
            </a:r>
          </a:p>
          <a:p>
            <a:pPr algn="l" eaLnBrk="1" fontAlgn="auto" hangingPunct="1">
              <a:spcBef>
                <a:spcPts val="18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>
                <a:ea typeface="Trebuchet MS"/>
                <a:cs typeface="Trebuchet MS"/>
              </a:rPr>
              <a:t>	1. </a:t>
            </a:r>
            <a:r>
              <a:rPr lang="en-CA" b="1" dirty="0" smtClean="0">
                <a:ea typeface="Trebuchet MS"/>
                <a:cs typeface="Trebuchet MS"/>
              </a:rPr>
              <a:t>Music Sequencing and Notation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Trebuchet MS"/>
                <a:cs typeface="Trebuchet MS"/>
              </a:rPr>
              <a:t>	2. </a:t>
            </a:r>
            <a:r>
              <a:rPr lang="en-US" b="1" dirty="0" smtClean="0">
                <a:ea typeface="Trebuchet MS"/>
                <a:cs typeface="Trebuchet MS"/>
              </a:rPr>
              <a:t>Digital Audio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>
                <a:ea typeface="Trebuchet MS"/>
                <a:cs typeface="Trebuchet MS"/>
              </a:rPr>
              <a:t>	3. </a:t>
            </a:r>
            <a:r>
              <a:rPr lang="en-CA" b="1" dirty="0" smtClean="0">
                <a:ea typeface="Trebuchet MS"/>
                <a:cs typeface="Trebuchet MS"/>
              </a:rPr>
              <a:t>Graphics and Image Editing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Trebuchet MS"/>
                <a:cs typeface="Trebuchet MS"/>
              </a:rPr>
              <a:t>	4. </a:t>
            </a:r>
            <a:r>
              <a:rPr lang="en-US" b="1" dirty="0" smtClean="0">
                <a:ea typeface="Trebuchet MS"/>
                <a:cs typeface="Trebuchet MS"/>
              </a:rPr>
              <a:t>Video Editing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Trebuchet MS"/>
                <a:cs typeface="Trebuchet MS"/>
              </a:rPr>
              <a:t>	5. </a:t>
            </a:r>
            <a:r>
              <a:rPr lang="en-US" b="1" dirty="0" smtClean="0">
                <a:ea typeface="Trebuchet MS"/>
                <a:cs typeface="Trebuchet MS"/>
              </a:rPr>
              <a:t>Animation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Trebuchet MS"/>
                <a:cs typeface="Trebuchet MS"/>
              </a:rPr>
              <a:t>	6. </a:t>
            </a:r>
            <a:r>
              <a:rPr lang="en-US" b="1" dirty="0" smtClean="0">
                <a:ea typeface="Trebuchet MS"/>
                <a:cs typeface="Trebuchet MS"/>
              </a:rPr>
              <a:t>Multimedia Authoring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dirty="0">
                <a:ea typeface="Trebuchet MS"/>
                <a:cs typeface="Trebuchet MS"/>
              </a:rPr>
              <a:t>	</a:t>
            </a:r>
            <a:r>
              <a:rPr lang="en-US" dirty="0" smtClean="0">
                <a:ea typeface="Trebuchet MS"/>
                <a:cs typeface="Trebuchet MS"/>
              </a:rPr>
              <a:t>7. </a:t>
            </a:r>
            <a:r>
              <a:rPr lang="en-US" b="1" dirty="0">
                <a:ea typeface="Trebuchet MS"/>
                <a:cs typeface="Trebuchet MS"/>
              </a:rPr>
              <a:t>Multimedia </a:t>
            </a:r>
            <a:r>
              <a:rPr lang="en-US" b="1" dirty="0" smtClean="0">
                <a:ea typeface="Trebuchet MS"/>
                <a:cs typeface="Trebuchet MS"/>
              </a:rPr>
              <a:t>Broadcasting</a:t>
            </a:r>
            <a:endParaRPr lang="en-US" b="1" dirty="0">
              <a:ea typeface="Trebuchet MS"/>
              <a:cs typeface="Trebuchet MS"/>
            </a:endParaRPr>
          </a:p>
          <a:p>
            <a:pPr algn="l" eaLnBrk="1" fontAlgn="auto" hangingPunct="1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ea typeface="Trebuchet MS"/>
              <a:cs typeface="Trebuchet MS"/>
            </a:endParaRPr>
          </a:p>
          <a:p>
            <a:pPr algn="l" eaLnBrk="1" fontAlgn="auto" hangingPunct="1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DB8214D-1788-4064-A0A6-5D8672057E14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E9A5F420-1D0E-4B5C-903D-F3A2311A5FF4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8131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34913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1.3.1  Music Sequencing and Notation</a:t>
            </a:r>
            <a:endParaRPr lang="en-US" b="1" dirty="0" smtClean="0">
              <a:cs typeface="Trebuchet MS"/>
            </a:endParaRPr>
          </a:p>
        </p:txBody>
      </p:sp>
      <p:sp>
        <p:nvSpPr>
          <p:cNvPr id="48132" name="Subtitle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294189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lnSpc>
                <a:spcPct val="80000"/>
              </a:lnSpc>
            </a:pPr>
            <a:r>
              <a:rPr lang="en-CA" sz="2400" b="1" dirty="0" smtClean="0">
                <a:ea typeface="Trebuchet MS"/>
                <a:cs typeface="Trebuchet MS"/>
              </a:rPr>
              <a:t>Cakewalk by </a:t>
            </a:r>
            <a:r>
              <a:rPr lang="en-CA" sz="2400" b="1" dirty="0" err="1" smtClean="0">
                <a:ea typeface="Trebuchet MS"/>
                <a:cs typeface="Trebuchet MS"/>
              </a:rPr>
              <a:t>Bandlab</a:t>
            </a:r>
            <a:r>
              <a:rPr lang="en-CA" sz="2400" b="1" dirty="0" smtClean="0">
                <a:ea typeface="Trebuchet MS"/>
                <a:cs typeface="Trebuchet MS"/>
              </a:rPr>
              <a:t>.</a:t>
            </a:r>
          </a:p>
          <a:p>
            <a:pPr marL="457200" lvl="1" indent="0" algn="l" eaLnBrk="1" hangingPunct="1">
              <a:lnSpc>
                <a:spcPct val="80000"/>
              </a:lnSpc>
              <a:spcBef>
                <a:spcPts val="1176"/>
              </a:spcBef>
              <a:buNone/>
            </a:pPr>
            <a:r>
              <a:rPr lang="en-CA" sz="2400" dirty="0" smtClean="0">
                <a:ea typeface="Trebuchet MS"/>
                <a:cs typeface="Trebuchet MS"/>
              </a:rPr>
              <a:t>– The term </a:t>
            </a:r>
            <a:r>
              <a:rPr lang="en-CA" sz="2400" b="1" dirty="0" smtClean="0">
                <a:ea typeface="Trebuchet MS"/>
                <a:cs typeface="Trebuchet MS"/>
              </a:rPr>
              <a:t>sequencer</a:t>
            </a:r>
            <a:r>
              <a:rPr lang="en-CA" sz="2400" dirty="0" smtClean="0">
                <a:ea typeface="Trebuchet MS"/>
                <a:cs typeface="Trebuchet MS"/>
              </a:rPr>
              <a:t> comes from older devices that stored sequences of notes (“events”, in MIDI).</a:t>
            </a:r>
          </a:p>
          <a:p>
            <a:pPr marL="457200" lvl="1" indent="0" algn="l" eaLnBrk="1" hangingPunct="1">
              <a:lnSpc>
                <a:spcPct val="80000"/>
              </a:lnSpc>
              <a:spcBef>
                <a:spcPts val="1176"/>
              </a:spcBef>
              <a:buNone/>
            </a:pPr>
            <a:r>
              <a:rPr lang="en-CA" sz="2400" dirty="0" smtClean="0">
                <a:ea typeface="Trebuchet MS"/>
                <a:cs typeface="Trebuchet MS"/>
              </a:rPr>
              <a:t>– Can insert digital-audio WAV files as well. </a:t>
            </a:r>
          </a:p>
          <a:p>
            <a:pPr marL="457200" lvl="1" indent="0" algn="l" eaLnBrk="1" hangingPunct="1">
              <a:lnSpc>
                <a:spcPct val="80000"/>
              </a:lnSpc>
              <a:buNone/>
            </a:pPr>
            <a:endParaRPr lang="en-CA" sz="2400" dirty="0" smtClean="0">
              <a:ea typeface="Trebuchet MS"/>
              <a:cs typeface="Trebuchet MS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CA" sz="2400" b="1" dirty="0" smtClean="0">
                <a:ea typeface="Trebuchet MS"/>
                <a:cs typeface="Trebuchet MS"/>
              </a:rPr>
              <a:t>Finale, Sibelius.</a:t>
            </a:r>
          </a:p>
          <a:p>
            <a:pPr marL="457200" indent="0">
              <a:buNone/>
            </a:pPr>
            <a:r>
              <a:rPr lang="en-CA" sz="2400" dirty="0" smtClean="0">
                <a:ea typeface="Trebuchet MS"/>
                <a:cs typeface="Trebuchet MS"/>
              </a:rPr>
              <a:t>–  Composer-level </a:t>
            </a:r>
            <a:r>
              <a:rPr lang="en-US" sz="2400" dirty="0"/>
              <a:t>notation systems; these programs likely set the bar for </a:t>
            </a:r>
            <a:r>
              <a:rPr lang="en-US" sz="2400" dirty="0" smtClean="0"/>
              <a:t>excellence, but </a:t>
            </a:r>
            <a:r>
              <a:rPr lang="en-US" sz="2400" dirty="0"/>
              <a:t>their learning curve is fairly steep</a:t>
            </a:r>
            <a:r>
              <a:rPr lang="en-US" sz="2400" dirty="0" smtClean="0"/>
              <a:t>.</a:t>
            </a:r>
            <a:endParaRPr lang="en-US" sz="24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F9CC6273-544B-48CE-8F22-DFDE8B1FE0C3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8D5A0F00-8750-44AE-854F-B438835D6AAE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0179" name="Title 1"/>
          <p:cNvSpPr>
            <a:spLocks noGrp="1"/>
          </p:cNvSpPr>
          <p:nvPr>
            <p:ph type="title"/>
          </p:nvPr>
        </p:nvSpPr>
        <p:spPr>
          <a:xfrm>
            <a:off x="457200" y="571501"/>
            <a:ext cx="8229600" cy="841276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1.3.2  Digital Audio</a:t>
            </a:r>
            <a:endParaRPr lang="en-US" b="1" dirty="0" smtClean="0">
              <a:cs typeface="Trebuchet MS"/>
            </a:endParaRPr>
          </a:p>
        </p:txBody>
      </p:sp>
      <p:sp>
        <p:nvSpPr>
          <p:cNvPr id="50180" name="Subtitle 2"/>
          <p:cNvSpPr>
            <a:spLocks noGrp="1"/>
          </p:cNvSpPr>
          <p:nvPr>
            <p:ph idx="4294967295"/>
          </p:nvPr>
        </p:nvSpPr>
        <p:spPr>
          <a:xfrm>
            <a:off x="452438" y="1484784"/>
            <a:ext cx="8229600" cy="4525963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CA" sz="2200" dirty="0" smtClean="0">
                <a:ea typeface="Trebuchet MS"/>
                <a:cs typeface="Trebuchet MS"/>
              </a:rPr>
              <a:t>Digital Audio tools deal with accessing and editing the actual sampled sounds that make up audio:</a:t>
            </a:r>
          </a:p>
          <a:p>
            <a:pPr marL="0" indent="0" algn="l" eaLnBrk="1" hangingPunct="1">
              <a:lnSpc>
                <a:spcPct val="80000"/>
              </a:lnSpc>
              <a:buNone/>
            </a:pPr>
            <a:endParaRPr lang="en-CA" sz="2200" dirty="0" smtClean="0">
              <a:ea typeface="Trebuchet MS"/>
              <a:cs typeface="Trebuchet MS"/>
            </a:endParaRPr>
          </a:p>
          <a:p>
            <a:pPr algn="l" eaLnBrk="1" hangingPunct="1">
              <a:lnSpc>
                <a:spcPct val="80000"/>
              </a:lnSpc>
              <a:buFont typeface="Lucida Grande"/>
              <a:buChar char="-"/>
            </a:pPr>
            <a:r>
              <a:rPr lang="en-CA" sz="2200" b="1" dirty="0" smtClean="0">
                <a:ea typeface="Trebuchet MS"/>
                <a:cs typeface="Trebuchet MS"/>
              </a:rPr>
              <a:t>Adobe Audition (formerly Cool Edit)</a:t>
            </a:r>
            <a:r>
              <a:rPr lang="en-CA" sz="2200" dirty="0" smtClean="0">
                <a:ea typeface="Trebuchet MS"/>
                <a:cs typeface="Trebuchet MS"/>
              </a:rPr>
              <a:t>: a very powerful and popular digital audio </a:t>
            </a:r>
            <a:r>
              <a:rPr lang="en-US" sz="2200" dirty="0" smtClean="0">
                <a:ea typeface="Trebuchet MS"/>
                <a:cs typeface="Trebuchet MS"/>
              </a:rPr>
              <a:t>toolkit; emulates a professional audio studio — multitrack </a:t>
            </a:r>
            <a:r>
              <a:rPr lang="en-CA" sz="2200" dirty="0" smtClean="0">
                <a:ea typeface="Trebuchet MS"/>
                <a:cs typeface="Trebuchet MS"/>
              </a:rPr>
              <a:t>productions and sound file editing, </a:t>
            </a:r>
            <a:r>
              <a:rPr lang="en-CA" dirty="0" smtClean="0">
                <a:ea typeface="Trebuchet MS"/>
                <a:cs typeface="Trebuchet MS"/>
              </a:rPr>
              <a:t>along with</a:t>
            </a:r>
            <a:r>
              <a:rPr lang="en-CA" sz="2200" dirty="0" smtClean="0">
                <a:ea typeface="Trebuchet MS"/>
                <a:cs typeface="Trebuchet MS"/>
              </a:rPr>
              <a:t> digital signal </a:t>
            </a:r>
            <a:r>
              <a:rPr lang="en-US" sz="2200" dirty="0" smtClean="0">
                <a:ea typeface="Trebuchet MS"/>
                <a:cs typeface="Trebuchet MS"/>
              </a:rPr>
              <a:t>processing effects.</a:t>
            </a:r>
          </a:p>
          <a:p>
            <a:pPr algn="l" eaLnBrk="1" hangingPunct="1">
              <a:lnSpc>
                <a:spcPct val="80000"/>
              </a:lnSpc>
              <a:buFont typeface="Lucida Grande"/>
              <a:buChar char="-"/>
            </a:pPr>
            <a:endParaRPr lang="en-US" sz="2200" dirty="0" smtClean="0">
              <a:ea typeface="Trebuchet MS"/>
              <a:cs typeface="Trebuchet MS"/>
            </a:endParaRPr>
          </a:p>
          <a:p>
            <a:pPr algn="l" eaLnBrk="1" hangingPunct="1">
              <a:lnSpc>
                <a:spcPct val="80000"/>
              </a:lnSpc>
              <a:buFont typeface="Lucida Grande"/>
              <a:buChar char="-"/>
            </a:pPr>
            <a:r>
              <a:rPr lang="en-CA" sz="2200" b="1" dirty="0" smtClean="0">
                <a:ea typeface="Trebuchet MS"/>
                <a:cs typeface="Trebuchet MS"/>
              </a:rPr>
              <a:t>Sound Forge</a:t>
            </a:r>
            <a:r>
              <a:rPr lang="en-CA" sz="2200" dirty="0" smtClean="0">
                <a:ea typeface="Trebuchet MS"/>
                <a:cs typeface="Trebuchet MS"/>
              </a:rPr>
              <a:t>: a sophisticated PC-based program for </a:t>
            </a:r>
            <a:r>
              <a:rPr lang="en-US" sz="2200" dirty="0" smtClean="0">
                <a:ea typeface="Trebuchet MS"/>
                <a:cs typeface="Trebuchet MS"/>
              </a:rPr>
              <a:t>editing audio WAV files.</a:t>
            </a:r>
          </a:p>
          <a:p>
            <a:pPr algn="l" eaLnBrk="1" hangingPunct="1">
              <a:lnSpc>
                <a:spcPct val="80000"/>
              </a:lnSpc>
              <a:buFont typeface="Lucida Grande"/>
              <a:buChar char="-"/>
            </a:pPr>
            <a:endParaRPr lang="en-US" sz="2200" dirty="0" smtClean="0">
              <a:ea typeface="Trebuchet MS"/>
              <a:cs typeface="Trebuchet MS"/>
            </a:endParaRPr>
          </a:p>
          <a:p>
            <a:pPr algn="l" eaLnBrk="1" hangingPunct="1">
              <a:lnSpc>
                <a:spcPct val="80000"/>
              </a:lnSpc>
              <a:buFont typeface="Lucida Grande"/>
              <a:buChar char="-"/>
            </a:pPr>
            <a:r>
              <a:rPr lang="en-CA" sz="2200" b="1" dirty="0" smtClean="0">
                <a:ea typeface="Trebuchet MS"/>
                <a:cs typeface="Trebuchet MS"/>
              </a:rPr>
              <a:t>Avid Pro Tools</a:t>
            </a:r>
            <a:r>
              <a:rPr lang="en-CA" sz="2200" dirty="0" smtClean="0">
                <a:ea typeface="Trebuchet MS"/>
                <a:cs typeface="Trebuchet MS"/>
              </a:rPr>
              <a:t>: a high-end integrated audio production and editing environment — MIDI creation and manipulation; powerful audio mixing, recording, and editing software. </a:t>
            </a:r>
            <a:r>
              <a:rPr lang="en-US" sz="2200" dirty="0" smtClean="0">
                <a:ea typeface="Trebuchet MS"/>
                <a:cs typeface="Trebuchet MS"/>
              </a:rPr>
              <a:t>Fill effects depend on purchasing a dongle.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A6B3A9C-6BF6-4C73-B3EA-9B48CAFCAA1F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BCDDC272-203A-42A5-84AC-B7D41EE0F339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2227" name="Title 1"/>
          <p:cNvSpPr>
            <a:spLocks noGrp="1"/>
          </p:cNvSpPr>
          <p:nvPr>
            <p:ph type="title"/>
          </p:nvPr>
        </p:nvSpPr>
        <p:spPr>
          <a:xfrm>
            <a:off x="468313" y="692696"/>
            <a:ext cx="8229600" cy="734913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1.3.3  Graphics and Image Editing</a:t>
            </a:r>
            <a:endParaRPr lang="en-US" b="1" dirty="0" smtClean="0">
              <a:ea typeface="Trebuchet MS"/>
              <a:cs typeface="Trebuchet MS"/>
            </a:endParaRPr>
          </a:p>
        </p:txBody>
      </p:sp>
      <p:sp>
        <p:nvSpPr>
          <p:cNvPr id="52228" name="Subtitle 2"/>
          <p:cNvSpPr>
            <a:spLocks noGrp="1"/>
          </p:cNvSpPr>
          <p:nvPr>
            <p:ph idx="4294967295"/>
          </p:nvPr>
        </p:nvSpPr>
        <p:spPr>
          <a:xfrm>
            <a:off x="587053" y="1700808"/>
            <a:ext cx="7992119" cy="4104481"/>
          </a:xfrm>
          <a:prstGeom prst="rect">
            <a:avLst/>
          </a:prstGeom>
        </p:spPr>
        <p:txBody>
          <a:bodyPr anchor="ctr"/>
          <a:lstStyle/>
          <a:p>
            <a:pPr algn="l" eaLnBrk="1" hangingPunct="1"/>
            <a:r>
              <a:rPr lang="en-CA" b="1" dirty="0" smtClean="0">
                <a:ea typeface="Trebuchet MS"/>
                <a:cs typeface="Trebuchet MS"/>
              </a:rPr>
              <a:t>Adobe Illustrator</a:t>
            </a:r>
            <a:r>
              <a:rPr lang="en-CA" dirty="0" smtClean="0">
                <a:ea typeface="Trebuchet MS"/>
                <a:cs typeface="Trebuchet MS"/>
              </a:rPr>
              <a:t>: a powerful publishing tool from Adobe.  Uses vector graphics; graphics can be exported to Web.</a:t>
            </a:r>
          </a:p>
          <a:p>
            <a:pPr algn="l" eaLnBrk="1" hangingPunct="1">
              <a:spcBef>
                <a:spcPts val="1200"/>
              </a:spcBef>
            </a:pPr>
            <a:r>
              <a:rPr lang="en-CA" b="1" dirty="0" smtClean="0">
                <a:ea typeface="Trebuchet MS"/>
                <a:cs typeface="Trebuchet MS"/>
              </a:rPr>
              <a:t>Adobe Photoshop</a:t>
            </a:r>
            <a:r>
              <a:rPr lang="en-CA" dirty="0" smtClean="0">
                <a:ea typeface="Trebuchet MS"/>
                <a:cs typeface="Trebuchet MS"/>
              </a:rPr>
              <a:t>: the standard in a tool for graphics, image </a:t>
            </a:r>
            <a:r>
              <a:rPr lang="en-CA" dirty="0" err="1" smtClean="0">
                <a:ea typeface="Trebuchet MS"/>
                <a:cs typeface="Trebuchet MS"/>
              </a:rPr>
              <a:t>proc</a:t>
            </a:r>
            <a:r>
              <a:rPr lang="en-US" dirty="0" err="1" smtClean="0">
                <a:ea typeface="Trebuchet MS"/>
                <a:cs typeface="Trebuchet MS"/>
              </a:rPr>
              <a:t>essing</a:t>
            </a:r>
            <a:r>
              <a:rPr lang="en-US" dirty="0" smtClean="0">
                <a:ea typeface="Trebuchet MS"/>
                <a:cs typeface="Trebuchet MS"/>
              </a:rPr>
              <a:t> and manipulation.</a:t>
            </a:r>
            <a:r>
              <a:rPr lang="en-US" dirty="0">
                <a:ea typeface="Trebuchet MS"/>
                <a:cs typeface="Trebuchet MS"/>
              </a:rPr>
              <a:t> </a:t>
            </a:r>
            <a:r>
              <a:rPr lang="en-US" dirty="0" smtClean="0">
                <a:ea typeface="Trebuchet MS"/>
                <a:cs typeface="Trebuchet MS"/>
              </a:rPr>
              <a:t> </a:t>
            </a:r>
            <a:r>
              <a:rPr lang="en-CA" dirty="0" smtClean="0">
                <a:ea typeface="Trebuchet MS"/>
                <a:cs typeface="Trebuchet MS"/>
              </a:rPr>
              <a:t>Allows layers of images, graphics, and text that can be separately </a:t>
            </a:r>
            <a:r>
              <a:rPr lang="en-US" dirty="0" smtClean="0">
                <a:ea typeface="Trebuchet MS"/>
                <a:cs typeface="Trebuchet MS"/>
              </a:rPr>
              <a:t>manipulated for maximum flexibility, </a:t>
            </a:r>
            <a:r>
              <a:rPr lang="en-US" dirty="0" smtClean="0"/>
              <a:t>and </a:t>
            </a:r>
            <a:r>
              <a:rPr lang="en-US" dirty="0"/>
              <a:t>its set of filters permits </a:t>
            </a:r>
            <a:r>
              <a:rPr lang="en-US" dirty="0" smtClean="0"/>
              <a:t>creation of </a:t>
            </a:r>
            <a:r>
              <a:rPr lang="en-US" dirty="0"/>
              <a:t>sophisticated lighting effects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GIMP: </a:t>
            </a:r>
            <a:r>
              <a:rPr lang="en-US" dirty="0" smtClean="0"/>
              <a:t>a </a:t>
            </a:r>
            <a:r>
              <a:rPr lang="en-US" dirty="0"/>
              <a:t>free and open-source graphics editor alternative to Photoshop. It supports many bitmap </a:t>
            </a:r>
            <a:r>
              <a:rPr lang="en-US" dirty="0" smtClean="0"/>
              <a:t>formats, such </a:t>
            </a:r>
            <a:r>
              <a:rPr lang="en-US" dirty="0"/>
              <a:t>as GIF, PNG, and JPEG. </a:t>
            </a:r>
            <a:r>
              <a:rPr lang="en-US" dirty="0" smtClean="0"/>
              <a:t>It </a:t>
            </a:r>
            <a:r>
              <a:rPr lang="en-US" dirty="0"/>
              <a:t>also </a:t>
            </a:r>
            <a:r>
              <a:rPr lang="en-US" dirty="0" smtClean="0"/>
              <a:t>supports </a:t>
            </a:r>
            <a:r>
              <a:rPr lang="en-US" i="1" dirty="0" smtClean="0"/>
              <a:t>vector-based </a:t>
            </a:r>
            <a:r>
              <a:rPr lang="en-US" dirty="0" smtClean="0"/>
              <a:t>formats.</a:t>
            </a:r>
            <a:r>
              <a:rPr lang="en-CA" sz="2000" dirty="0" smtClean="0">
                <a:ea typeface="Trebuchet MS"/>
                <a:cs typeface="Trebuchet MS"/>
              </a:rPr>
              <a:t>	</a:t>
            </a:r>
            <a:endParaRPr lang="en-US" sz="20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33B0F8E-26CB-46F4-990F-4F726A25F45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6EF5B199-7E3A-4527-BD10-22D8ACEB86B4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4275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2008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1.3.4  Video Editing</a:t>
            </a:r>
            <a:endParaRPr lang="en-US" b="1" dirty="0" smtClean="0">
              <a:cs typeface="Trebuchet MS"/>
            </a:endParaRPr>
          </a:p>
        </p:txBody>
      </p:sp>
      <p:sp>
        <p:nvSpPr>
          <p:cNvPr id="54276" name="Subtitle 2"/>
          <p:cNvSpPr>
            <a:spLocks noGrp="1"/>
          </p:cNvSpPr>
          <p:nvPr>
            <p:ph idx="4294967295"/>
          </p:nvPr>
        </p:nvSpPr>
        <p:spPr>
          <a:xfrm>
            <a:off x="469007" y="1768700"/>
            <a:ext cx="8136135" cy="4176489"/>
          </a:xfrm>
          <a:prstGeom prst="rect">
            <a:avLst/>
          </a:prstGeom>
        </p:spPr>
        <p:txBody>
          <a:bodyPr anchor="ctr"/>
          <a:lstStyle/>
          <a:p>
            <a:pPr marL="360000" algn="l" eaLnBrk="1" hangingPunct="1">
              <a:buFont typeface="Arial"/>
              <a:buChar char="•"/>
            </a:pPr>
            <a:r>
              <a:rPr lang="en-CA" sz="2400" b="1" dirty="0" smtClean="0">
                <a:ea typeface="Trebuchet MS"/>
                <a:cs typeface="Trebuchet MS"/>
              </a:rPr>
              <a:t>Adobe Premiere</a:t>
            </a:r>
            <a:r>
              <a:rPr lang="en-CA" sz="2400" dirty="0" smtClean="0">
                <a:ea typeface="Trebuchet MS"/>
                <a:cs typeface="Trebuchet MS"/>
              </a:rPr>
              <a:t>: an intuitive, simple video editing tool for </a:t>
            </a:r>
            <a:r>
              <a:rPr lang="en-CA" sz="2400" b="1" dirty="0" smtClean="0">
                <a:ea typeface="Trebuchet MS"/>
                <a:cs typeface="Trebuchet MS"/>
              </a:rPr>
              <a:t>nonlinear</a:t>
            </a:r>
            <a:r>
              <a:rPr lang="en-CA" sz="2400" dirty="0" smtClean="0">
                <a:ea typeface="Trebuchet MS"/>
                <a:cs typeface="Trebuchet MS"/>
              </a:rPr>
              <a:t> editing, i.e., putting video clips into any order:</a:t>
            </a:r>
          </a:p>
          <a:p>
            <a:pPr marL="540000" algn="l" eaLnBrk="1" hangingPunct="1">
              <a:spcBef>
                <a:spcPts val="1128"/>
              </a:spcBef>
              <a:buFont typeface="Lucida Grande"/>
              <a:buChar char="-"/>
            </a:pPr>
            <a:r>
              <a:rPr lang="en-CA" sz="2400" dirty="0" smtClean="0">
                <a:ea typeface="Trebuchet MS"/>
                <a:cs typeface="Trebuchet MS"/>
              </a:rPr>
              <a:t>Video and audio are arranged in “tracks”.</a:t>
            </a:r>
          </a:p>
          <a:p>
            <a:pPr marL="540000" algn="l" eaLnBrk="1" hangingPunct="1">
              <a:spcBef>
                <a:spcPts val="1128"/>
              </a:spcBef>
              <a:buFont typeface="Lucida Grande"/>
              <a:buChar char="-"/>
            </a:pPr>
            <a:r>
              <a:rPr lang="en-CA" sz="2400" dirty="0" smtClean="0">
                <a:ea typeface="Trebuchet MS"/>
                <a:cs typeface="Trebuchet MS"/>
              </a:rPr>
              <a:t>Provides a large number of video and audio tracks, super</a:t>
            </a:r>
            <a:r>
              <a:rPr lang="en-US" sz="2400" dirty="0" smtClean="0">
                <a:ea typeface="Trebuchet MS"/>
                <a:cs typeface="Trebuchet MS"/>
              </a:rPr>
              <a:t>impositions and virtual clips.</a:t>
            </a:r>
          </a:p>
          <a:p>
            <a:pPr marL="540000" algn="l" eaLnBrk="1" hangingPunct="1">
              <a:spcBef>
                <a:spcPts val="1128"/>
              </a:spcBef>
              <a:buFont typeface="Lucida Grande"/>
              <a:buChar char="-"/>
            </a:pPr>
            <a:r>
              <a:rPr lang="en-CA" sz="2400" dirty="0" smtClean="0">
                <a:ea typeface="Trebuchet MS"/>
                <a:cs typeface="Trebuchet MS"/>
              </a:rPr>
              <a:t>A large library of built-in transitions, filters and motions for clips </a:t>
            </a:r>
            <a:r>
              <a:rPr lang="en-CA" sz="2400" dirty="0" smtClean="0">
                <a:ea typeface="Trebuchet MS"/>
                <a:cs typeface="Trebuchet MS"/>
                <a:sym typeface="Wingdings" pitchFamily="2" charset="2"/>
              </a:rPr>
              <a:t> </a:t>
            </a:r>
            <a:r>
              <a:rPr lang="en-CA" sz="2400" dirty="0" smtClean="0">
                <a:ea typeface="Trebuchet MS"/>
                <a:cs typeface="Trebuchet MS"/>
              </a:rPr>
              <a:t>effective multimedia productions with little </a:t>
            </a:r>
            <a:r>
              <a:rPr lang="en-US" sz="2400" dirty="0" smtClean="0">
                <a:ea typeface="Trebuchet MS"/>
                <a:cs typeface="Trebuchet MS"/>
              </a:rPr>
              <a:t>effort.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•"/>
            </a:pPr>
            <a:endParaRPr lang="en-CA" b="1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06FB173-55AE-49FE-80A6-7BF1D465B84A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©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Springer 2021</a:t>
            </a:r>
          </a:p>
        </p:txBody>
      </p:sp>
      <p:sp>
        <p:nvSpPr>
          <p:cNvPr id="9" name="Slide Number Placeholder 5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13D252A0-30D3-40B9-8B6A-AE6BD4B1B572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6323" name="Title 1"/>
          <p:cNvSpPr>
            <a:spLocks noGrp="1"/>
          </p:cNvSpPr>
          <p:nvPr>
            <p:ph type="title"/>
          </p:nvPr>
        </p:nvSpPr>
        <p:spPr>
          <a:xfrm>
            <a:off x="452438" y="836712"/>
            <a:ext cx="8229600" cy="720081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Video Editing (cont’d)</a:t>
            </a:r>
            <a:endParaRPr lang="en-US" b="1" dirty="0" smtClean="0">
              <a:cs typeface="Trebuchet MS"/>
            </a:endParaRPr>
          </a:p>
        </p:txBody>
      </p:sp>
      <p:sp>
        <p:nvSpPr>
          <p:cNvPr id="56324" name="Subtitle 2"/>
          <p:cNvSpPr>
            <a:spLocks noGrp="1"/>
          </p:cNvSpPr>
          <p:nvPr>
            <p:ph idx="4294967295"/>
          </p:nvPr>
        </p:nvSpPr>
        <p:spPr>
          <a:xfrm>
            <a:off x="457200" y="1440882"/>
            <a:ext cx="8136135" cy="4525963"/>
          </a:xfrm>
          <a:prstGeom prst="rect">
            <a:avLst/>
          </a:prstGeom>
        </p:spPr>
        <p:txBody>
          <a:bodyPr anchor="ctr"/>
          <a:lstStyle/>
          <a:p>
            <a:pPr algn="l" eaLnBrk="1" hangingPunct="1"/>
            <a:r>
              <a:rPr lang="en-CA" sz="2400" b="1" dirty="0" err="1">
                <a:ea typeface="Trebuchet MS"/>
                <a:cs typeface="Trebuchet MS"/>
              </a:rPr>
              <a:t>CyberLink</a:t>
            </a:r>
            <a:r>
              <a:rPr lang="en-CA" sz="2400" b="1" dirty="0">
                <a:ea typeface="Trebuchet MS"/>
                <a:cs typeface="Trebuchet MS"/>
              </a:rPr>
              <a:t> </a:t>
            </a:r>
            <a:r>
              <a:rPr lang="en-CA" sz="2400" b="1" dirty="0" err="1">
                <a:ea typeface="Trebuchet MS"/>
                <a:cs typeface="Trebuchet MS"/>
              </a:rPr>
              <a:t>PowerDirector</a:t>
            </a:r>
            <a:r>
              <a:rPr lang="en-CA" sz="2400" b="1" dirty="0" smtClean="0">
                <a:ea typeface="Trebuchet MS"/>
                <a:cs typeface="Trebuchet MS"/>
              </a:rPr>
              <a:t>: </a:t>
            </a:r>
            <a:r>
              <a:rPr lang="en-CA" sz="2400" dirty="0" smtClean="0">
                <a:ea typeface="Trebuchet MS"/>
                <a:cs typeface="Trebuchet MS"/>
              </a:rPr>
              <a:t> Another </a:t>
            </a:r>
            <a:r>
              <a:rPr lang="en-CA" sz="2400" dirty="0">
                <a:ea typeface="Trebuchet MS"/>
                <a:cs typeface="Trebuchet MS"/>
              </a:rPr>
              <a:t>popular nonlinear video editing software; provides a rich set of audio and video features and special effects and is easy to use. Not as “programmable” as Premiere</a:t>
            </a:r>
            <a:r>
              <a:rPr lang="en-CA" sz="24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>
              <a:spcBef>
                <a:spcPts val="1200"/>
              </a:spcBef>
            </a:pPr>
            <a:r>
              <a:rPr lang="en-CA" sz="2400" b="1" dirty="0">
                <a:ea typeface="Trebuchet MS"/>
                <a:cs typeface="Trebuchet MS"/>
              </a:rPr>
              <a:t>Adobe After Effects:</a:t>
            </a:r>
            <a:r>
              <a:rPr lang="en-CA" sz="2400" dirty="0">
                <a:ea typeface="Trebuchet MS"/>
                <a:cs typeface="Trebuchet MS"/>
              </a:rPr>
              <a:t> A powerful video editing tool that enables users to add and change existing movies. Can add many effects: lighting, shadows, motion blurring, layers</a:t>
            </a:r>
            <a:r>
              <a:rPr lang="en-CA" sz="2400" dirty="0" smtClean="0">
                <a:ea typeface="Trebuchet MS"/>
                <a:cs typeface="Trebuchet MS"/>
              </a:rPr>
              <a:t>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411C6D4-9F8D-4C4C-9E84-184DC6F49FE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©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Springer 2021</a:t>
            </a:r>
          </a:p>
        </p:txBody>
      </p:sp>
      <p:sp>
        <p:nvSpPr>
          <p:cNvPr id="9" name="Slide Number Placeholder 5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13D252A0-30D3-40B9-8B6A-AE6BD4B1B572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6323" name="Title 1"/>
          <p:cNvSpPr>
            <a:spLocks noGrp="1"/>
          </p:cNvSpPr>
          <p:nvPr>
            <p:ph type="title"/>
          </p:nvPr>
        </p:nvSpPr>
        <p:spPr>
          <a:xfrm>
            <a:off x="457200" y="761186"/>
            <a:ext cx="8229600" cy="720081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Video Editing (cont’d)</a:t>
            </a:r>
            <a:endParaRPr lang="en-US" b="1" dirty="0" smtClean="0">
              <a:cs typeface="Trebuchet MS"/>
            </a:endParaRPr>
          </a:p>
        </p:txBody>
      </p:sp>
      <p:sp>
        <p:nvSpPr>
          <p:cNvPr id="56324" name="Subtitle 2"/>
          <p:cNvSpPr>
            <a:spLocks noGrp="1"/>
          </p:cNvSpPr>
          <p:nvPr>
            <p:ph idx="4294967295"/>
          </p:nvPr>
        </p:nvSpPr>
        <p:spPr>
          <a:xfrm>
            <a:off x="457200" y="1440882"/>
            <a:ext cx="8136135" cy="4525963"/>
          </a:xfrm>
          <a:prstGeom prst="rect">
            <a:avLst/>
          </a:prstGeom>
        </p:spPr>
        <p:txBody>
          <a:bodyPr anchor="ctr"/>
          <a:lstStyle/>
          <a:p>
            <a:r>
              <a:rPr lang="en-CA" sz="2400" b="1" dirty="0" smtClean="0">
                <a:ea typeface="Trebuchet MS"/>
                <a:cs typeface="Trebuchet MS"/>
              </a:rPr>
              <a:t>iMovie: </a:t>
            </a:r>
            <a:r>
              <a:rPr lang="en-US" sz="2400" dirty="0"/>
              <a:t>a video editing tool for </a:t>
            </a:r>
            <a:r>
              <a:rPr lang="en-US" sz="2400" dirty="0" err="1"/>
              <a:t>MacOS</a:t>
            </a:r>
            <a:r>
              <a:rPr lang="en-US" sz="2400" dirty="0"/>
              <a:t> and iOS devices. It is versatile, convenient for video editing </a:t>
            </a:r>
            <a:r>
              <a:rPr lang="en-US" sz="2400" dirty="0" smtClean="0"/>
              <a:t>and creation </a:t>
            </a:r>
            <a:r>
              <a:rPr lang="en-US" sz="2400" dirty="0"/>
              <a:t>of movie trailers. iMovie on iPhones is especially handy and popular. Later versions of iMovie </a:t>
            </a:r>
            <a:r>
              <a:rPr lang="en-US" sz="2400" dirty="0" smtClean="0"/>
              <a:t>also support </a:t>
            </a:r>
            <a:r>
              <a:rPr lang="en-US" sz="2400" dirty="0"/>
              <a:t>4K UHD video editing.</a:t>
            </a:r>
            <a:endParaRPr lang="en-CA" sz="2400" dirty="0" smtClean="0">
              <a:ea typeface="Trebuchet MS"/>
              <a:cs typeface="Trebuchet MS"/>
            </a:endParaRPr>
          </a:p>
          <a:p>
            <a:pPr>
              <a:spcBef>
                <a:spcPts val="1200"/>
              </a:spcBef>
            </a:pPr>
            <a:r>
              <a:rPr lang="en-CA" sz="2400" b="1" dirty="0" smtClean="0">
                <a:ea typeface="Trebuchet MS"/>
                <a:cs typeface="Trebuchet MS"/>
              </a:rPr>
              <a:t>Final Cut Pro</a:t>
            </a:r>
            <a:r>
              <a:rPr lang="en-CA" sz="2400" dirty="0" smtClean="0">
                <a:ea typeface="Trebuchet MS"/>
                <a:cs typeface="Trebuchet MS"/>
              </a:rPr>
              <a:t>: a video editing tool by Apple</a:t>
            </a:r>
            <a:r>
              <a:rPr lang="en-CA" sz="2400" dirty="0">
                <a:ea typeface="Trebuchet MS"/>
                <a:cs typeface="Trebuchet MS"/>
              </a:rPr>
              <a:t> </a:t>
            </a:r>
            <a:r>
              <a:rPr lang="en-CA" sz="2400" dirty="0" smtClean="0">
                <a:ea typeface="Trebuchet MS"/>
                <a:cs typeface="Trebuchet MS"/>
              </a:rPr>
              <a:t>for the </a:t>
            </a:r>
            <a:r>
              <a:rPr lang="en-CA" sz="2400" dirty="0" err="1" smtClean="0">
                <a:ea typeface="Trebuchet MS"/>
                <a:cs typeface="Trebuchet MS"/>
              </a:rPr>
              <a:t>MacOS</a:t>
            </a:r>
            <a:r>
              <a:rPr lang="en-US" sz="2400" dirty="0" smtClean="0">
                <a:ea typeface="Trebuchet MS"/>
                <a:cs typeface="Trebuchet MS"/>
              </a:rPr>
              <a:t>. </a:t>
            </a:r>
            <a:r>
              <a:rPr lang="en-US" sz="2400" dirty="0"/>
              <a:t>It allows the input of video and </a:t>
            </a:r>
            <a:r>
              <a:rPr lang="en-US" sz="2400" dirty="0" smtClean="0"/>
              <a:t>audio from </a:t>
            </a:r>
            <a:r>
              <a:rPr lang="en-US" sz="2400" dirty="0"/>
              <a:t>numerous sources, and provides a complete environment, from editing and color correction to the </a:t>
            </a:r>
            <a:r>
              <a:rPr lang="en-US" sz="2400" dirty="0" smtClean="0"/>
              <a:t>final output </a:t>
            </a:r>
            <a:r>
              <a:rPr lang="en-US" sz="2400" dirty="0"/>
              <a:t>of a video </a:t>
            </a:r>
            <a:r>
              <a:rPr lang="en-US" sz="2400" dirty="0" smtClean="0"/>
              <a:t>file.</a:t>
            </a:r>
            <a:endParaRPr lang="en-US" sz="24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411C6D4-9F8D-4C4C-9E84-184DC6F49FE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73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69518772-AE0A-4BD2-A43C-883C7546803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457200" y="571501"/>
            <a:ext cx="8229600" cy="769268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1.1.1  Components of Multimedia</a:t>
            </a:r>
          </a:p>
        </p:txBody>
      </p:sp>
      <p:sp>
        <p:nvSpPr>
          <p:cNvPr id="9220" name="Subtitle 2"/>
          <p:cNvSpPr>
            <a:spLocks noGrp="1"/>
          </p:cNvSpPr>
          <p:nvPr>
            <p:ph idx="4294967295"/>
          </p:nvPr>
        </p:nvSpPr>
        <p:spPr>
          <a:xfrm>
            <a:off x="457200" y="1484784"/>
            <a:ext cx="8229600" cy="4525963"/>
          </a:xfrm>
          <a:prstGeom prst="rect">
            <a:avLst/>
          </a:prstGeom>
        </p:spPr>
        <p:txBody>
          <a:bodyPr anchor="ctr"/>
          <a:lstStyle/>
          <a:p>
            <a:pPr algn="l" eaLnBrk="1" hangingPunct="1"/>
            <a:r>
              <a:rPr lang="en-CA" dirty="0" smtClean="0">
                <a:ea typeface="Trebuchet MS"/>
                <a:cs typeface="Trebuchet MS"/>
              </a:rPr>
              <a:t>Multimedia involves multiple modalities of text, audio, images, drawings, animation, and video. </a:t>
            </a:r>
          </a:p>
          <a:p>
            <a:pPr marL="0" indent="0" algn="l" eaLnBrk="1" hangingPunct="1">
              <a:spcBef>
                <a:spcPts val="1200"/>
              </a:spcBef>
              <a:buNone/>
            </a:pPr>
            <a:r>
              <a:rPr lang="en-CA" dirty="0" smtClean="0">
                <a:ea typeface="Trebuchet MS"/>
                <a:cs typeface="Trebuchet MS"/>
              </a:rPr>
              <a:t>Examples of how these modalities are put to use:</a:t>
            </a:r>
          </a:p>
          <a:p>
            <a:pPr marL="914400" lvl="1" indent="-457200" algn="l" eaLnBrk="1" hangingPunct="1">
              <a:buFont typeface="+mj-lt"/>
              <a:buAutoNum type="arabicPeriod"/>
            </a:pPr>
            <a:r>
              <a:rPr lang="en-CA" dirty="0" smtClean="0">
                <a:ea typeface="Trebuchet MS"/>
                <a:cs typeface="Trebuchet MS"/>
              </a:rPr>
              <a:t>Video-conferencing</a:t>
            </a:r>
          </a:p>
          <a:p>
            <a:pPr marL="914400" lvl="1" indent="-457200" algn="l" eaLnBrk="1" hangingPunct="1">
              <a:buFont typeface="+mj-lt"/>
              <a:buAutoNum type="arabicPeriod"/>
            </a:pPr>
            <a:r>
              <a:rPr lang="en-US" dirty="0" smtClean="0">
                <a:ea typeface="Trebuchet MS"/>
                <a:cs typeface="Trebuchet MS"/>
              </a:rPr>
              <a:t>Tele-medicine</a:t>
            </a:r>
          </a:p>
          <a:p>
            <a:pPr marL="914400" lvl="1" indent="-457200" algn="l" eaLnBrk="1" hangingPunct="1">
              <a:buFont typeface="+mj-lt"/>
              <a:buAutoNum type="arabicPeriod"/>
            </a:pPr>
            <a:r>
              <a:rPr lang="en-CA" dirty="0">
                <a:ea typeface="Trebuchet MS"/>
                <a:cs typeface="Trebuchet MS"/>
              </a:rPr>
              <a:t>A web-based video editor that lets anyone create a new video by editing, annotating, and remixing editable professional videos on the </a:t>
            </a:r>
            <a:r>
              <a:rPr lang="en-CA" dirty="0" smtClean="0">
                <a:ea typeface="Trebuchet MS"/>
                <a:cs typeface="Trebuchet MS"/>
              </a:rPr>
              <a:t>cloud</a:t>
            </a:r>
            <a:endParaRPr lang="en-US" dirty="0">
              <a:ea typeface="Trebuchet MS"/>
              <a:cs typeface="Trebuchet MS"/>
            </a:endParaRPr>
          </a:p>
          <a:p>
            <a:pPr marL="914400" lvl="1" indent="-457200" algn="l" eaLnBrk="1" hangingPunct="1">
              <a:buFont typeface="+mj-lt"/>
              <a:buAutoNum type="arabicPeriod"/>
            </a:pPr>
            <a:r>
              <a:rPr lang="en-CA" dirty="0" smtClean="0">
                <a:ea typeface="Trebuchet MS"/>
                <a:cs typeface="Trebuchet MS"/>
              </a:rPr>
              <a:t>Geographically-based, </a:t>
            </a:r>
            <a:r>
              <a:rPr lang="en-CA" dirty="0" err="1" smtClean="0">
                <a:ea typeface="Trebuchet MS"/>
                <a:cs typeface="Trebuchet MS"/>
              </a:rPr>
              <a:t>realtime</a:t>
            </a:r>
            <a:r>
              <a:rPr lang="en-CA" dirty="0" smtClean="0">
                <a:ea typeface="Trebuchet MS"/>
                <a:cs typeface="Trebuchet MS"/>
              </a:rPr>
              <a:t> augmented-reality, massively multiplayer online video games</a:t>
            </a:r>
            <a:endParaRPr lang="en-US" dirty="0" smtClean="0">
              <a:ea typeface="Trebuchet MS"/>
              <a:cs typeface="Trebuchet MS"/>
            </a:endParaRPr>
          </a:p>
          <a:p>
            <a:pPr marL="914400" lvl="1" indent="-457200" algn="l" eaLnBrk="1" hangingPunct="1">
              <a:buFont typeface="+mj-lt"/>
              <a:buAutoNum type="arabicPeriod"/>
            </a:pPr>
            <a:r>
              <a:rPr lang="en-CA" dirty="0" smtClean="0">
                <a:ea typeface="Trebuchet MS"/>
                <a:cs typeface="Trebuchet MS"/>
              </a:rPr>
              <a:t>Shapeshifting TV, where viewers vote on the plot path</a:t>
            </a:r>
          </a:p>
          <a:p>
            <a:pPr marL="914400" lvl="1" indent="-457200" algn="l" eaLnBrk="1" hangingPunct="1">
              <a:buFont typeface="+mj-lt"/>
              <a:buAutoNum type="arabicPeriod"/>
            </a:pPr>
            <a:r>
              <a:rPr lang="en-CA" dirty="0" smtClean="0">
                <a:ea typeface="Trebuchet MS"/>
                <a:cs typeface="Trebuchet MS"/>
              </a:rPr>
              <a:t>A camera that suggests what would be the best type of next shot for developing good storyboards</a:t>
            </a:r>
            <a:endParaRPr lang="en-US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82A95C2-BCAA-444D-94F2-56DC1CE3728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4D38E8CC-AFF4-4C5A-8F9D-6922FC1F8CCA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8371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1.3.5  Animation</a:t>
            </a:r>
            <a:endParaRPr lang="en-US" b="1" dirty="0" smtClean="0">
              <a:cs typeface="Trebuchet MS"/>
            </a:endParaRPr>
          </a:p>
        </p:txBody>
      </p:sp>
      <p:sp>
        <p:nvSpPr>
          <p:cNvPr id="58372" name="Subtitle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525963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80000"/>
              </a:lnSpc>
              <a:buFont typeface="Arial"/>
              <a:buChar char="•"/>
            </a:pPr>
            <a:r>
              <a:rPr lang="en-US" sz="2400" b="1" dirty="0" smtClean="0">
                <a:ea typeface="Trebuchet MS"/>
                <a:cs typeface="Trebuchet MS"/>
              </a:rPr>
              <a:t>Multimedia APIs</a:t>
            </a:r>
            <a:r>
              <a:rPr lang="en-US" sz="2400" dirty="0" smtClean="0">
                <a:ea typeface="Trebuchet MS"/>
                <a:cs typeface="Trebuchet MS"/>
              </a:rPr>
              <a:t>:</a:t>
            </a:r>
          </a:p>
          <a:p>
            <a:pPr lvl="1" algn="l" eaLnBrk="1" hangingPunct="1">
              <a:lnSpc>
                <a:spcPct val="80000"/>
              </a:lnSpc>
              <a:spcBef>
                <a:spcPts val="1080"/>
              </a:spcBef>
              <a:buFont typeface="Lucida Grande"/>
              <a:buChar char="-"/>
            </a:pPr>
            <a:r>
              <a:rPr lang="en-CA" b="1" dirty="0" smtClean="0">
                <a:ea typeface="Trebuchet MS"/>
                <a:cs typeface="Trebuchet MS"/>
              </a:rPr>
              <a:t> Java3D</a:t>
            </a:r>
            <a:r>
              <a:rPr lang="en-CA" dirty="0" smtClean="0">
                <a:ea typeface="Trebuchet MS"/>
                <a:cs typeface="Trebuchet MS"/>
              </a:rPr>
              <a:t>: API used by Java to construct and render 3D graphics, similar to the way in which the Java Media </a:t>
            </a:r>
            <a:r>
              <a:rPr lang="en-US" dirty="0" smtClean="0">
                <a:ea typeface="Trebuchet MS"/>
                <a:cs typeface="Trebuchet MS"/>
              </a:rPr>
              <a:t>Framework is used for handling media files.</a:t>
            </a:r>
            <a:endParaRPr lang="en-US" sz="1800" dirty="0" smtClean="0">
              <a:ea typeface="Trebuchet MS"/>
              <a:cs typeface="Trebuchet MS"/>
            </a:endParaRPr>
          </a:p>
          <a:p>
            <a:pPr marL="1485900" lvl="2" indent="-342900" algn="l" eaLnBrk="1" hangingPunct="1">
              <a:buFont typeface="+mj-lt"/>
              <a:buAutoNum type="arabicPeriod"/>
            </a:pPr>
            <a:r>
              <a:rPr lang="en-CA" sz="2000" dirty="0" smtClean="0">
                <a:ea typeface="Trebuchet MS"/>
                <a:cs typeface="Trebuchet MS"/>
              </a:rPr>
              <a:t>Provides a basic set of object primitives (cube, splines, </a:t>
            </a:r>
            <a:r>
              <a:rPr lang="en-US" sz="2000" dirty="0" smtClean="0">
                <a:ea typeface="Trebuchet MS"/>
                <a:cs typeface="Trebuchet MS"/>
              </a:rPr>
              <a:t>etc.) for building scenes.</a:t>
            </a:r>
          </a:p>
          <a:p>
            <a:pPr marL="1485900" lvl="2" indent="-342900" algn="l" eaLnBrk="1" hangingPunct="1">
              <a:buFont typeface="+mj-lt"/>
              <a:buAutoNum type="arabicPeriod"/>
            </a:pPr>
            <a:r>
              <a:rPr lang="en-CA" sz="2000" dirty="0" smtClean="0">
                <a:ea typeface="Trebuchet MS"/>
                <a:cs typeface="Trebuchet MS"/>
              </a:rPr>
              <a:t>It is an abstraction layer built on top of OpenGL or DirectX (the user can select which).</a:t>
            </a:r>
          </a:p>
          <a:p>
            <a:pPr lvl="1" algn="l" eaLnBrk="1" hangingPunct="1">
              <a:lnSpc>
                <a:spcPct val="80000"/>
              </a:lnSpc>
              <a:buFont typeface="Lucida Grande"/>
              <a:buChar char="-"/>
            </a:pPr>
            <a:endParaRPr lang="en-CA" sz="1800" dirty="0" smtClean="0">
              <a:ea typeface="Trebuchet MS"/>
              <a:cs typeface="Trebuchet MS"/>
            </a:endParaRPr>
          </a:p>
          <a:p>
            <a:pPr lvl="1" algn="l" eaLnBrk="1" hangingPunct="1">
              <a:lnSpc>
                <a:spcPct val="80000"/>
              </a:lnSpc>
              <a:buFont typeface="Lucida Grande"/>
              <a:buChar char="-"/>
            </a:pPr>
            <a:r>
              <a:rPr lang="en-CA" b="1" dirty="0" smtClean="0">
                <a:ea typeface="Trebuchet MS"/>
                <a:cs typeface="Trebuchet MS"/>
              </a:rPr>
              <a:t> DirectX</a:t>
            </a:r>
            <a:r>
              <a:rPr lang="en-CA" dirty="0" smtClean="0">
                <a:ea typeface="Trebuchet MS"/>
                <a:cs typeface="Trebuchet MS"/>
              </a:rPr>
              <a:t>: Windows API that supports video, images, au</a:t>
            </a:r>
            <a:r>
              <a:rPr lang="en-US" dirty="0" err="1" smtClean="0">
                <a:ea typeface="Trebuchet MS"/>
                <a:cs typeface="Trebuchet MS"/>
              </a:rPr>
              <a:t>dio</a:t>
            </a:r>
            <a:r>
              <a:rPr lang="en-US" dirty="0" smtClean="0">
                <a:ea typeface="Trebuchet MS"/>
                <a:cs typeface="Trebuchet MS"/>
              </a:rPr>
              <a:t> and 3-D animation.</a:t>
            </a:r>
          </a:p>
          <a:p>
            <a:pPr lvl="1" algn="l" eaLnBrk="1" hangingPunct="1">
              <a:lnSpc>
                <a:spcPct val="80000"/>
              </a:lnSpc>
              <a:buFont typeface="Lucida Grande"/>
              <a:buChar char="-"/>
            </a:pPr>
            <a:endParaRPr lang="en-CA" b="1" dirty="0" smtClean="0">
              <a:ea typeface="Trebuchet MS"/>
              <a:cs typeface="Trebuchet MS"/>
            </a:endParaRPr>
          </a:p>
          <a:p>
            <a:pPr lvl="1" algn="l" eaLnBrk="1" hangingPunct="1">
              <a:lnSpc>
                <a:spcPct val="80000"/>
              </a:lnSpc>
              <a:buFont typeface="Lucida Grande"/>
              <a:buChar char="-"/>
            </a:pPr>
            <a:r>
              <a:rPr lang="en-CA" b="1" dirty="0" smtClean="0">
                <a:ea typeface="Trebuchet MS"/>
                <a:cs typeface="Trebuchet MS"/>
              </a:rPr>
              <a:t>OpenGL</a:t>
            </a:r>
            <a:r>
              <a:rPr lang="en-CA" dirty="0" smtClean="0">
                <a:ea typeface="Trebuchet MS"/>
                <a:cs typeface="Trebuchet MS"/>
              </a:rPr>
              <a:t>: created in </a:t>
            </a:r>
            <a:r>
              <a:rPr lang="en-CA" dirty="0">
                <a:ea typeface="Trebuchet MS"/>
                <a:cs typeface="Trebuchet MS"/>
              </a:rPr>
              <a:t>1992, highly </a:t>
            </a:r>
            <a:r>
              <a:rPr lang="en-CA" dirty="0" smtClean="0">
                <a:ea typeface="Trebuchet MS"/>
                <a:cs typeface="Trebuchet MS"/>
              </a:rPr>
              <a:t>portable; is still most popular 3D API.</a:t>
            </a:r>
            <a:endParaRPr lang="en-US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BE9E2A0-5A85-4C27-B880-151A361BBD97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596D2BA4-3EE4-4F23-8471-5FAAB7C6A8BB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60419" name="Subtitle 2"/>
          <p:cNvSpPr>
            <a:spLocks noGrp="1"/>
          </p:cNvSpPr>
          <p:nvPr>
            <p:ph idx="4294967295"/>
          </p:nvPr>
        </p:nvSpPr>
        <p:spPr>
          <a:xfrm>
            <a:off x="457200" y="714375"/>
            <a:ext cx="8229600" cy="5411788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lnSpc>
                <a:spcPct val="80000"/>
              </a:lnSpc>
              <a:buFont typeface="Arial"/>
              <a:buChar char="•"/>
            </a:pPr>
            <a:r>
              <a:rPr lang="en-US" sz="2400" b="1" dirty="0" smtClean="0">
                <a:ea typeface="Trebuchet MS"/>
                <a:cs typeface="Trebuchet MS"/>
              </a:rPr>
              <a:t>Animation Software</a:t>
            </a:r>
            <a:r>
              <a:rPr lang="en-US" sz="2400" dirty="0" smtClean="0">
                <a:ea typeface="Trebuchet MS"/>
                <a:cs typeface="Trebuchet MS"/>
              </a:rPr>
              <a:t>:</a:t>
            </a:r>
            <a:endParaRPr lang="en-US" sz="2400" dirty="0">
              <a:ea typeface="Trebuchet MS"/>
              <a:cs typeface="Trebuchet MS"/>
            </a:endParaRPr>
          </a:p>
          <a:p>
            <a:pPr marL="540000" algn="l" eaLnBrk="1" hangingPunct="1">
              <a:lnSpc>
                <a:spcPct val="80000"/>
              </a:lnSpc>
              <a:spcBef>
                <a:spcPts val="1128"/>
              </a:spcBef>
              <a:buFont typeface="Lucida Grande"/>
              <a:buChar char="-"/>
            </a:pPr>
            <a:r>
              <a:rPr lang="en-CA" sz="2200" b="1" dirty="0" smtClean="0">
                <a:ea typeface="Trebuchet MS"/>
                <a:cs typeface="Trebuchet MS"/>
              </a:rPr>
              <a:t>Autodesk 3ds Max </a:t>
            </a:r>
            <a:r>
              <a:rPr lang="en-CA" sz="2200" dirty="0" smtClean="0">
                <a:ea typeface="Trebuchet MS"/>
                <a:cs typeface="Trebuchet MS"/>
              </a:rPr>
              <a:t>(formerly 3D Studio Max): rendering tool that includes a number of high-end professional tools for character animation, game development, and visual effects production, e.g., for Sony </a:t>
            </a:r>
            <a:r>
              <a:rPr lang="en-CA" sz="2200" dirty="0" err="1" smtClean="0">
                <a:ea typeface="Trebuchet MS"/>
                <a:cs typeface="Trebuchet MS"/>
              </a:rPr>
              <a:t>Playstation</a:t>
            </a:r>
            <a:r>
              <a:rPr lang="en-CA" sz="2200" dirty="0" smtClean="0">
                <a:ea typeface="Trebuchet MS"/>
                <a:cs typeface="Trebuchet MS"/>
              </a:rPr>
              <a:t>.</a:t>
            </a:r>
            <a:endParaRPr lang="en-CA" dirty="0">
              <a:ea typeface="Trebuchet MS"/>
              <a:cs typeface="Trebuchet MS"/>
            </a:endParaRPr>
          </a:p>
          <a:p>
            <a:pPr marL="540000" algn="l" eaLnBrk="1" hangingPunct="1">
              <a:lnSpc>
                <a:spcPct val="80000"/>
              </a:lnSpc>
              <a:spcBef>
                <a:spcPts val="1128"/>
              </a:spcBef>
              <a:buFont typeface="Lucida Grande"/>
              <a:buChar char="-"/>
            </a:pPr>
            <a:r>
              <a:rPr lang="en-CA" sz="2200" b="1" dirty="0" smtClean="0">
                <a:ea typeface="Trebuchet MS"/>
                <a:cs typeface="Trebuchet MS"/>
              </a:rPr>
              <a:t>Autodesk</a:t>
            </a:r>
            <a:r>
              <a:rPr lang="en-CA" sz="2200" dirty="0" smtClean="0">
                <a:ea typeface="Trebuchet MS"/>
                <a:cs typeface="Trebuchet MS"/>
              </a:rPr>
              <a:t> </a:t>
            </a:r>
            <a:r>
              <a:rPr lang="en-CA" sz="2200" b="1" dirty="0" smtClean="0">
                <a:ea typeface="Trebuchet MS"/>
                <a:cs typeface="Trebuchet MS"/>
              </a:rPr>
              <a:t>Maya</a:t>
            </a:r>
            <a:r>
              <a:rPr lang="en-CA" sz="2200" dirty="0" smtClean="0">
                <a:ea typeface="Trebuchet MS"/>
                <a:cs typeface="Trebuchet MS"/>
              </a:rPr>
              <a:t>: it is a </a:t>
            </a:r>
            <a:r>
              <a:rPr lang="en-US" sz="2200" dirty="0" smtClean="0">
                <a:ea typeface="Trebuchet MS"/>
                <a:cs typeface="Trebuchet MS"/>
              </a:rPr>
              <a:t>complete modeling, animation, and rendering package; </a:t>
            </a:r>
            <a:r>
              <a:rPr lang="en-US" dirty="0"/>
              <a:t>runs on </a:t>
            </a:r>
            <a:r>
              <a:rPr lang="en-US" dirty="0" smtClean="0"/>
              <a:t>Windows, </a:t>
            </a:r>
            <a:r>
              <a:rPr lang="en-US" dirty="0" err="1" smtClean="0"/>
              <a:t>MacOS</a:t>
            </a:r>
            <a:r>
              <a:rPr lang="en-US" dirty="0" smtClean="0"/>
              <a:t> </a:t>
            </a:r>
            <a:r>
              <a:rPr lang="en-US" dirty="0"/>
              <a:t>and Linux.</a:t>
            </a:r>
            <a:endParaRPr lang="en-US" sz="2200" dirty="0" smtClean="0">
              <a:ea typeface="Trebuchet MS"/>
              <a:cs typeface="Trebuchet MS"/>
            </a:endParaRPr>
          </a:p>
          <a:p>
            <a:pPr marL="540000" algn="l" eaLnBrk="1" hangingPunct="1">
              <a:lnSpc>
                <a:spcPct val="80000"/>
              </a:lnSpc>
              <a:spcBef>
                <a:spcPts val="1128"/>
              </a:spcBef>
              <a:buFont typeface="Lucida Grande"/>
              <a:buChar char="-"/>
            </a:pPr>
            <a:r>
              <a:rPr lang="en-CA" b="1" dirty="0" smtClean="0">
                <a:ea typeface="Trebuchet MS"/>
                <a:cs typeface="Trebuchet MS"/>
              </a:rPr>
              <a:t>Blender</a:t>
            </a:r>
            <a:r>
              <a:rPr lang="en-CA" sz="2200" dirty="0" smtClean="0">
                <a:ea typeface="Trebuchet MS"/>
                <a:cs typeface="Trebuchet MS"/>
              </a:rPr>
              <a:t>: a </a:t>
            </a:r>
            <a:r>
              <a:rPr lang="en-US" dirty="0" smtClean="0"/>
              <a:t>free </a:t>
            </a:r>
            <a:r>
              <a:rPr lang="en-US" dirty="0"/>
              <a:t>and open-source alternative to the paid Autodesk suite of tools. It also offers a </a:t>
            </a:r>
            <a:r>
              <a:rPr lang="en-US" dirty="0" smtClean="0"/>
              <a:t>complete modeling</a:t>
            </a:r>
            <a:r>
              <a:rPr lang="en-US" dirty="0"/>
              <a:t>, animation, and rendering feature set, as well as python scripting capabilities</a:t>
            </a:r>
            <a:r>
              <a:rPr lang="en-US" dirty="0" smtClean="0"/>
              <a:t>.</a:t>
            </a:r>
          </a:p>
          <a:p>
            <a:pPr marL="197100" indent="0" algn="l" eaLnBrk="1" hangingPunct="1">
              <a:lnSpc>
                <a:spcPct val="80000"/>
              </a:lnSpc>
              <a:spcBef>
                <a:spcPts val="1128"/>
              </a:spcBef>
              <a:buNone/>
            </a:pPr>
            <a:endParaRPr lang="en-CA" sz="1400" dirty="0" smtClean="0">
              <a:ea typeface="Trebuchet MS"/>
              <a:cs typeface="Trebuchet MS"/>
            </a:endParaRPr>
          </a:p>
          <a:p>
            <a:pPr marL="360000" algn="l" eaLnBrk="1" hangingPunct="1">
              <a:lnSpc>
                <a:spcPct val="80000"/>
              </a:lnSpc>
              <a:spcBef>
                <a:spcPts val="1800"/>
              </a:spcBef>
              <a:buFont typeface="Arial"/>
              <a:buChar char="•"/>
            </a:pPr>
            <a:r>
              <a:rPr lang="en-CA" sz="2400" b="1" dirty="0" smtClean="0">
                <a:ea typeface="Trebuchet MS"/>
                <a:cs typeface="Trebuchet MS"/>
              </a:rPr>
              <a:t>GIF Animation Packages</a:t>
            </a:r>
            <a:r>
              <a:rPr lang="en-CA" sz="2400" dirty="0" smtClean="0">
                <a:ea typeface="Trebuchet MS"/>
                <a:cs typeface="Trebuchet MS"/>
              </a:rPr>
              <a:t>: </a:t>
            </a:r>
            <a:r>
              <a:rPr lang="en-CA" dirty="0" smtClean="0">
                <a:ea typeface="Trebuchet MS"/>
                <a:cs typeface="Trebuchet MS"/>
              </a:rPr>
              <a:t>a simpler approach to animation ― looping through several images, allows very quick development of effective small anima</a:t>
            </a:r>
            <a:r>
              <a:rPr lang="en-US" dirty="0" err="1" smtClean="0">
                <a:ea typeface="Trebuchet MS"/>
                <a:cs typeface="Trebuchet MS"/>
              </a:rPr>
              <a:t>tion</a:t>
            </a:r>
            <a:r>
              <a:rPr lang="en-US" dirty="0" smtClean="0">
                <a:ea typeface="Trebuchet MS"/>
                <a:cs typeface="Trebuchet MS"/>
              </a:rPr>
              <a:t> for the web.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734F100-1D81-41A9-A58A-457EF535DEE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31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F86946AB-9BB9-41F5-9B8E-B8DF31E42173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62467" name="Title 1"/>
          <p:cNvSpPr>
            <a:spLocks noGrp="1"/>
          </p:cNvSpPr>
          <p:nvPr>
            <p:ph type="title"/>
          </p:nvPr>
        </p:nvSpPr>
        <p:spPr>
          <a:xfrm>
            <a:off x="533400" y="736726"/>
            <a:ext cx="8229600" cy="814908"/>
          </a:xfrm>
          <a:prstGeom prst="rect">
            <a:avLst/>
          </a:prstGeom>
        </p:spPr>
        <p:txBody>
          <a:bodyPr anchor="ctr"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1.3.6  Multimedia Authoring</a:t>
            </a:r>
            <a:endParaRPr lang="en-US" sz="2000" b="1" dirty="0" smtClean="0">
              <a:ea typeface="Trebuchet MS"/>
              <a:cs typeface="Trebuchet MS"/>
            </a:endParaRPr>
          </a:p>
        </p:txBody>
      </p:sp>
      <p:sp>
        <p:nvSpPr>
          <p:cNvPr id="62468" name="Subtitle 2"/>
          <p:cNvSpPr>
            <a:spLocks noGrp="1"/>
          </p:cNvSpPr>
          <p:nvPr>
            <p:ph idx="4294967295"/>
          </p:nvPr>
        </p:nvSpPr>
        <p:spPr>
          <a:xfrm>
            <a:off x="539751" y="1485491"/>
            <a:ext cx="7920682" cy="4608512"/>
          </a:xfrm>
          <a:prstGeom prst="rect">
            <a:avLst/>
          </a:prstGeom>
        </p:spPr>
        <p:txBody>
          <a:bodyPr anchor="ctr"/>
          <a:lstStyle/>
          <a:p>
            <a:pPr marL="0" indent="0" algn="l" eaLnBrk="1" hangingPunct="1">
              <a:buNone/>
            </a:pPr>
            <a:r>
              <a:rPr lang="en-CA" dirty="0"/>
              <a:t>Tools that provide the capability for creating a </a:t>
            </a:r>
            <a:r>
              <a:rPr lang="en-CA" dirty="0"/>
              <a:t>complete multimedia </a:t>
            </a:r>
            <a:r>
              <a:rPr lang="en-CA" dirty="0"/>
              <a:t>presentation, including interactive </a:t>
            </a:r>
            <a:r>
              <a:rPr lang="en-CA" dirty="0"/>
              <a:t>user control</a:t>
            </a:r>
            <a:r>
              <a:rPr lang="en-CA" dirty="0"/>
              <a:t>, are called authoring programs</a:t>
            </a:r>
            <a:r>
              <a:rPr lang="en-CA" dirty="0" smtClean="0"/>
              <a:t>.</a:t>
            </a:r>
          </a:p>
          <a:p>
            <a:pPr marL="0" indent="0" algn="l" eaLnBrk="1" hangingPunct="1">
              <a:buNone/>
            </a:pPr>
            <a:endParaRPr lang="en-CA" dirty="0"/>
          </a:p>
          <a:p>
            <a:r>
              <a:rPr lang="en-US" b="1" dirty="0"/>
              <a:t>Adobe Animate (formerly </a:t>
            </a:r>
            <a:r>
              <a:rPr lang="en-US" b="1" dirty="0"/>
              <a:t>Adobe </a:t>
            </a:r>
            <a:r>
              <a:rPr lang="en-US" b="1" dirty="0"/>
              <a:t>Flash): </a:t>
            </a:r>
            <a:r>
              <a:rPr lang="en-US" dirty="0"/>
              <a:t>allows users to create interactive presentations for many </a:t>
            </a:r>
            <a:r>
              <a:rPr lang="en-US" dirty="0"/>
              <a:t>different platforms </a:t>
            </a:r>
            <a:r>
              <a:rPr lang="en-US" dirty="0"/>
              <a:t>in many different formats, such as HTML5 and </a:t>
            </a:r>
            <a:r>
              <a:rPr lang="en-US" dirty="0" err="1"/>
              <a:t>WebGL</a:t>
            </a:r>
            <a:r>
              <a:rPr lang="en-US" dirty="0"/>
              <a:t>. The content creation process in </a:t>
            </a:r>
            <a:r>
              <a:rPr lang="en-US" dirty="0"/>
              <a:t>Animate follows </a:t>
            </a:r>
            <a:r>
              <a:rPr lang="en-US" dirty="0"/>
              <a:t>the score metaphor — a timeline arranged in parallel event sequences, much like a musical </a:t>
            </a:r>
            <a:r>
              <a:rPr lang="en-US" dirty="0"/>
              <a:t>score consisting </a:t>
            </a:r>
            <a:r>
              <a:rPr lang="en-US" dirty="0"/>
              <a:t>of musical notes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6479333-3544-4843-8B43-0E614F9FA07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32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F86946AB-9BB9-41F5-9B8E-B8DF31E42173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62468" name="Subtitle 2"/>
          <p:cNvSpPr>
            <a:spLocks noGrp="1"/>
          </p:cNvSpPr>
          <p:nvPr>
            <p:ph idx="4294967295"/>
          </p:nvPr>
        </p:nvSpPr>
        <p:spPr>
          <a:xfrm>
            <a:off x="556138" y="1196752"/>
            <a:ext cx="8022199" cy="4608512"/>
          </a:xfrm>
          <a:prstGeom prst="rect">
            <a:avLst/>
          </a:prstGeom>
        </p:spPr>
        <p:txBody>
          <a:bodyPr anchor="ctr"/>
          <a:lstStyle/>
          <a:p>
            <a:r>
              <a:rPr lang="en-US" b="1" dirty="0" smtClean="0"/>
              <a:t>Adobe Director </a:t>
            </a:r>
            <a:r>
              <a:rPr lang="en-US" b="1" dirty="0" smtClean="0"/>
              <a:t>(formerly </a:t>
            </a:r>
            <a:r>
              <a:rPr lang="en-US" b="1" dirty="0" smtClean="0"/>
              <a:t>Macromedia Director</a:t>
            </a:r>
            <a:r>
              <a:rPr lang="en-US" b="1" dirty="0" smtClean="0"/>
              <a:t>): </a:t>
            </a:r>
            <a:r>
              <a:rPr lang="en-US" dirty="0" smtClean="0"/>
              <a:t>a multimedia application authoring platform, uses movie metaphor.  It includes a built-in scripting language, Lingo.  Although not supported by Adobe since 2017, it is still being used to date. </a:t>
            </a:r>
            <a:endParaRPr lang="en-US" dirty="0" smtClean="0">
              <a:ea typeface="Trebuchet MS"/>
              <a:cs typeface="Trebuchet MS"/>
            </a:endParaRPr>
          </a:p>
          <a:p>
            <a:pPr marL="360000" algn="l" eaLnBrk="1" hangingPunct="1">
              <a:spcBef>
                <a:spcPts val="1200"/>
              </a:spcBef>
              <a:buFont typeface="Arial"/>
              <a:buChar char="•"/>
            </a:pPr>
            <a:r>
              <a:rPr lang="en-CA" b="1" dirty="0" smtClean="0">
                <a:ea typeface="Trebuchet MS"/>
                <a:cs typeface="Trebuchet MS"/>
              </a:rPr>
              <a:t>Adobe Dreamweaver</a:t>
            </a:r>
            <a:r>
              <a:rPr lang="en-CA" dirty="0" smtClean="0">
                <a:ea typeface="Trebuchet MS"/>
                <a:cs typeface="Trebuchet MS"/>
              </a:rPr>
              <a:t>: web page authoring tool that allows users to produce multimedia presentations without learning any HTML.</a:t>
            </a:r>
          </a:p>
          <a:p>
            <a:pPr marL="360000" algn="l" eaLnBrk="1" hangingPunct="1">
              <a:spcBef>
                <a:spcPts val="1200"/>
              </a:spcBef>
              <a:buFont typeface="Arial"/>
              <a:buChar char="•"/>
            </a:pPr>
            <a:r>
              <a:rPr lang="en-CA" b="1" dirty="0" smtClean="0">
                <a:ea typeface="Trebuchet MS"/>
                <a:cs typeface="Trebuchet MS"/>
              </a:rPr>
              <a:t>Software Development Kits</a:t>
            </a:r>
            <a:r>
              <a:rPr lang="en-CA" dirty="0" smtClean="0">
                <a:ea typeface="Trebuchet MS"/>
                <a:cs typeface="Trebuchet MS"/>
              </a:rPr>
              <a:t>:</a:t>
            </a:r>
          </a:p>
          <a:p>
            <a:pPr marL="365760" indent="0" algn="l" eaLnBrk="1" hangingPunct="1">
              <a:spcBef>
                <a:spcPts val="1200"/>
              </a:spcBef>
              <a:buNone/>
            </a:pPr>
            <a:r>
              <a:rPr lang="en-CA" b="1" dirty="0" smtClean="0">
                <a:ea typeface="Trebuchet MS"/>
                <a:cs typeface="Trebuchet MS"/>
              </a:rPr>
              <a:t>Unity Engine </a:t>
            </a:r>
            <a:r>
              <a:rPr lang="en-CA" dirty="0" smtClean="0">
                <a:ea typeface="Trebuchet MS"/>
                <a:cs typeface="Trebuchet MS"/>
              </a:rPr>
              <a:t>and </a:t>
            </a:r>
            <a:r>
              <a:rPr lang="en-CA" b="1" dirty="0" smtClean="0">
                <a:ea typeface="Trebuchet MS"/>
                <a:cs typeface="Trebuchet MS"/>
              </a:rPr>
              <a:t>Unreal Engine</a:t>
            </a:r>
            <a:endParaRPr lang="en-US" b="1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6479333-3544-4843-8B43-0E614F9FA07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33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1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42969722-775D-481F-98FE-2829577B0AF3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64515" name="Title 1"/>
          <p:cNvSpPr>
            <a:spLocks noGrp="1"/>
          </p:cNvSpPr>
          <p:nvPr>
            <p:ph type="title"/>
          </p:nvPr>
        </p:nvSpPr>
        <p:spPr>
          <a:xfrm>
            <a:off x="468313" y="836712"/>
            <a:ext cx="8229600" cy="712688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1.3.7  Multimedia Broadcasting</a:t>
            </a:r>
            <a:endParaRPr lang="en-US" sz="2000" b="1" u="sng" dirty="0" smtClean="0">
              <a:cs typeface="Trebuchet MS"/>
            </a:endParaRPr>
          </a:p>
        </p:txBody>
      </p:sp>
      <p:sp>
        <p:nvSpPr>
          <p:cNvPr id="64516" name="Subtitle 2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9040" cy="4202571"/>
          </a:xfrm>
          <a:prstGeom prst="rect">
            <a:avLst/>
          </a:prstGeom>
        </p:spPr>
        <p:txBody>
          <a:bodyPr/>
          <a:lstStyle/>
          <a:p>
            <a:pPr algn="l" eaLnBrk="1" hangingPunct="1"/>
            <a:r>
              <a:rPr lang="en-CA" b="1" dirty="0" smtClean="0">
                <a:ea typeface="Trebuchet MS"/>
                <a:cs typeface="Trebuchet MS"/>
              </a:rPr>
              <a:t>OBS, </a:t>
            </a:r>
            <a:r>
              <a:rPr lang="en-CA" b="1" dirty="0" err="1" smtClean="0">
                <a:ea typeface="Trebuchet MS"/>
                <a:cs typeface="Trebuchet MS"/>
              </a:rPr>
              <a:t>XSplit</a:t>
            </a:r>
            <a:r>
              <a:rPr lang="en-CA" b="1" dirty="0" smtClean="0">
                <a:ea typeface="Trebuchet MS"/>
                <a:cs typeface="Trebuchet MS"/>
              </a:rPr>
              <a:t>: </a:t>
            </a:r>
            <a:r>
              <a:rPr lang="en-US" dirty="0" smtClean="0"/>
              <a:t>two </a:t>
            </a:r>
            <a:r>
              <a:rPr lang="en-US" dirty="0"/>
              <a:t>widely used broadcasting tools. OBS is free and open-source, while </a:t>
            </a:r>
            <a:r>
              <a:rPr lang="en-US" dirty="0" err="1"/>
              <a:t>XSplit</a:t>
            </a:r>
            <a:r>
              <a:rPr lang="en-US" dirty="0"/>
              <a:t> is </a:t>
            </a:r>
            <a:r>
              <a:rPr lang="en-US" dirty="0" smtClean="0"/>
              <a:t>proprietary and </a:t>
            </a:r>
            <a:r>
              <a:rPr lang="en-US" dirty="0"/>
              <a:t>paid. </a:t>
            </a:r>
            <a:endParaRPr lang="en-US" dirty="0" smtClean="0"/>
          </a:p>
          <a:p>
            <a:pPr marL="365760" indent="0" algn="l" eaLnBrk="1" hangingPunct="1">
              <a:spcBef>
                <a:spcPts val="1800"/>
              </a:spcBef>
              <a:buNone/>
            </a:pPr>
            <a:r>
              <a:rPr lang="en-US" dirty="0" smtClean="0"/>
              <a:t>These </a:t>
            </a:r>
            <a:r>
              <a:rPr lang="en-US" dirty="0"/>
              <a:t>tools can be thought of as an entire broadcasting production studio in digital form.</a:t>
            </a:r>
          </a:p>
          <a:p>
            <a:pPr marL="365760" indent="0">
              <a:spcBef>
                <a:spcPts val="1800"/>
              </a:spcBef>
              <a:buNone/>
            </a:pPr>
            <a:r>
              <a:rPr lang="en-US" dirty="0"/>
              <a:t>They offer built-in support for switching between different cameras and other multimedia sources for </a:t>
            </a:r>
            <a:r>
              <a:rPr lang="en-US" dirty="0" smtClean="0"/>
              <a:t>real-time broadcasting</a:t>
            </a:r>
            <a:r>
              <a:rPr lang="en-US" dirty="0"/>
              <a:t>. Users can broadcast live video feeds to websites like YouTube Live, Mixer, Twitch, and </a:t>
            </a:r>
            <a:r>
              <a:rPr lang="en-US" dirty="0" smtClean="0"/>
              <a:t>various other </a:t>
            </a:r>
            <a:r>
              <a:rPr lang="en-US" dirty="0"/>
              <a:t>live streaming websites.</a:t>
            </a:r>
            <a:endParaRPr lang="en-CA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56BDB3E-B96A-43C7-ADC0-65ADA9B1900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42969722-775D-481F-98FE-2829577B0AF3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64515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cs typeface="Trebuchet MS"/>
              </a:rPr>
              <a:t>1.4  Multimedia in the Future</a:t>
            </a:r>
            <a:endParaRPr lang="en-US" sz="2000" b="1" u="sng" dirty="0" smtClean="0">
              <a:cs typeface="Trebuchet MS"/>
            </a:endParaRPr>
          </a:p>
        </p:txBody>
      </p:sp>
      <p:sp>
        <p:nvSpPr>
          <p:cNvPr id="64516" name="Subtitle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525963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CA" sz="2400" i="1" dirty="0" smtClean="0">
                <a:ea typeface="Trebuchet MS"/>
                <a:cs typeface="Trebuchet MS"/>
              </a:rPr>
              <a:t>Innovations now or in the near future:</a:t>
            </a:r>
          </a:p>
          <a:p>
            <a:pPr marL="817200" lvl="1" indent="-342900" algn="l" eaLnBrk="1" hangingPunct="1">
              <a:spcBef>
                <a:spcPts val="1176"/>
              </a:spcBef>
              <a:buFont typeface="Trebuchet MS" panose="020B0603020202020204" pitchFamily="34" charset="0"/>
              <a:buChar char="‐"/>
            </a:pPr>
            <a:r>
              <a:rPr lang="en-CA" sz="2200" dirty="0" smtClean="0">
                <a:ea typeface="Trebuchet MS"/>
                <a:cs typeface="Trebuchet MS"/>
              </a:rPr>
              <a:t>Better camera-based object tracking technology</a:t>
            </a:r>
          </a:p>
          <a:p>
            <a:pPr marL="817200" lvl="1" indent="-342900" algn="l" eaLnBrk="1" hangingPunct="1">
              <a:spcBef>
                <a:spcPts val="1176"/>
              </a:spcBef>
              <a:buFont typeface="Trebuchet MS" panose="020B0603020202020204" pitchFamily="34" charset="0"/>
              <a:buChar char="‐"/>
            </a:pPr>
            <a:r>
              <a:rPr lang="en-CA" sz="2200" dirty="0" smtClean="0">
                <a:ea typeface="Trebuchet MS"/>
                <a:cs typeface="Trebuchet MS"/>
              </a:rPr>
              <a:t>Video shot detection and video classification for online video</a:t>
            </a:r>
          </a:p>
          <a:p>
            <a:pPr marL="817200" lvl="1" indent="-342900" algn="l" eaLnBrk="1" hangingPunct="1">
              <a:spcBef>
                <a:spcPts val="1176"/>
              </a:spcBef>
              <a:buFont typeface="Trebuchet MS" panose="020B0603020202020204" pitchFamily="34" charset="0"/>
              <a:buChar char="‐"/>
            </a:pPr>
            <a:r>
              <a:rPr lang="en-CA" sz="2200" dirty="0" smtClean="0">
                <a:ea typeface="Trebuchet MS"/>
                <a:cs typeface="Trebuchet MS"/>
              </a:rPr>
              <a:t>3D capture technology for acquiring dynamic facial expression, and synthesizing realistic facial animation</a:t>
            </a:r>
          </a:p>
          <a:p>
            <a:pPr marL="817200" lvl="1" indent="-342900" algn="l" eaLnBrk="1" hangingPunct="1">
              <a:spcBef>
                <a:spcPts val="1176"/>
              </a:spcBef>
              <a:buFont typeface="Trebuchet MS" panose="020B0603020202020204" pitchFamily="34" charset="0"/>
              <a:buChar char="‐"/>
            </a:pPr>
            <a:r>
              <a:rPr lang="en-CA" sz="2200" dirty="0" smtClean="0">
                <a:ea typeface="Trebuchet MS"/>
                <a:cs typeface="Trebuchet MS"/>
              </a:rPr>
              <a:t>Multimedia applications aimed at handicapped persons</a:t>
            </a:r>
          </a:p>
          <a:p>
            <a:pPr marL="817200" lvl="1" indent="-342900" algn="l" eaLnBrk="1" hangingPunct="1">
              <a:spcBef>
                <a:spcPts val="1176"/>
              </a:spcBef>
              <a:buFont typeface="Trebuchet MS" panose="020B0603020202020204" pitchFamily="34" charset="0"/>
              <a:buChar char="‐"/>
            </a:pPr>
            <a:r>
              <a:rPr lang="en-CA" sz="2200" dirty="0" smtClean="0">
                <a:ea typeface="Trebuchet MS"/>
                <a:cs typeface="Trebuchet MS"/>
              </a:rPr>
              <a:t>Crowdsourcing -- Amazon’s “Mechanical Turk”</a:t>
            </a:r>
          </a:p>
          <a:p>
            <a:pPr marL="817200" lvl="1" indent="-342900" algn="l" eaLnBrk="1" hangingPunct="1">
              <a:spcBef>
                <a:spcPts val="1176"/>
              </a:spcBef>
              <a:buFont typeface="Trebuchet MS" panose="020B0603020202020204" pitchFamily="34" charset="0"/>
              <a:buChar char="‐"/>
            </a:pPr>
            <a:r>
              <a:rPr lang="en-CA" sz="2200" dirty="0" smtClean="0">
                <a:ea typeface="Trebuchet MS"/>
                <a:cs typeface="Trebuchet MS"/>
              </a:rPr>
              <a:t>Deployment of “Digital fashion</a:t>
            </a:r>
            <a:r>
              <a:rPr lang="en-CA" sz="2200" dirty="0">
                <a:ea typeface="Trebuchet MS"/>
                <a:cs typeface="Trebuchet MS"/>
              </a:rPr>
              <a:t>” + Wearable computing</a:t>
            </a:r>
            <a:endParaRPr lang="en-CA" sz="22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56BDB3E-B96A-43C7-ADC0-65ADA9B1900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35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36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Liu   ©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Springer 2021</a:t>
            </a:r>
          </a:p>
        </p:txBody>
      </p:sp>
      <p:sp>
        <p:nvSpPr>
          <p:cNvPr id="9" name="Slide Number Placeholder 5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3710DE4-182D-4D98-8BF8-06ECE74499A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6563" name="Title 1"/>
          <p:cNvSpPr>
            <a:spLocks noGrp="1"/>
          </p:cNvSpPr>
          <p:nvPr>
            <p:ph type="title"/>
          </p:nvPr>
        </p:nvSpPr>
        <p:spPr>
          <a:xfrm>
            <a:off x="452438" y="764704"/>
            <a:ext cx="8229600" cy="57197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smtClean="0">
                <a:cs typeface="Trebuchet MS"/>
              </a:rPr>
              <a:t>1.4  Multimedia in the Future (cont’d)</a:t>
            </a:r>
            <a:endParaRPr lang="en-US" sz="2000" b="1" u="sng" dirty="0" smtClean="0">
              <a:cs typeface="Trebuchet MS"/>
            </a:endParaRPr>
          </a:p>
        </p:txBody>
      </p:sp>
      <p:sp>
        <p:nvSpPr>
          <p:cNvPr id="66564" name="Subtitle 2"/>
          <p:cNvSpPr>
            <a:spLocks noGrp="1"/>
          </p:cNvSpPr>
          <p:nvPr>
            <p:ph idx="4294967295"/>
          </p:nvPr>
        </p:nvSpPr>
        <p:spPr>
          <a:xfrm>
            <a:off x="637630" y="1196752"/>
            <a:ext cx="7859216" cy="5040560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spcBef>
                <a:spcPts val="600"/>
              </a:spcBef>
              <a:buFont typeface="Arial" charset="0"/>
              <a:buNone/>
            </a:pPr>
            <a:r>
              <a:rPr lang="en-CA" sz="2000" dirty="0" smtClean="0">
                <a:ea typeface="Trebuchet MS"/>
                <a:cs typeface="Trebuchet MS"/>
              </a:rPr>
              <a:t> </a:t>
            </a:r>
            <a:r>
              <a:rPr lang="en-CA" dirty="0" smtClean="0">
                <a:ea typeface="Trebuchet MS"/>
                <a:cs typeface="Trebuchet MS"/>
              </a:rPr>
              <a:t>“Grand challenge” problems, which act as a type of state-of-the-art for multimedia interests:</a:t>
            </a:r>
          </a:p>
          <a:p>
            <a:pPr marL="558000"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dirty="0" smtClean="0">
                <a:ea typeface="Trebuchet MS"/>
                <a:cs typeface="Trebuchet MS"/>
              </a:rPr>
              <a:t>Social Event Detection for Social Multimedia: discovering social events planned and attended by people.</a:t>
            </a:r>
          </a:p>
          <a:p>
            <a:pPr marL="558000"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Sports </a:t>
            </a:r>
            <a:r>
              <a:rPr lang="en-US" dirty="0"/>
              <a:t>Video Annotation: using video classification to label video segments with certain actions such </a:t>
            </a:r>
            <a:r>
              <a:rPr lang="en-US" dirty="0" smtClean="0"/>
              <a:t>as strokes </a:t>
            </a:r>
            <a:r>
              <a:rPr lang="en-US" dirty="0"/>
              <a:t>in table tennis, penalty kicks in soccer games, </a:t>
            </a:r>
            <a:r>
              <a:rPr lang="en-US" dirty="0" smtClean="0"/>
              <a:t>etc.</a:t>
            </a:r>
          </a:p>
          <a:p>
            <a:pPr marL="558000"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err="1" smtClean="0"/>
              <a:t>GameStory</a:t>
            </a:r>
            <a:r>
              <a:rPr lang="en-US" dirty="0"/>
              <a:t>: a video game analytics challenge in which e-sport games often </a:t>
            </a:r>
            <a:r>
              <a:rPr lang="en-US" dirty="0" smtClean="0"/>
              <a:t>involving millions </a:t>
            </a:r>
            <a:r>
              <a:rPr lang="en-US" dirty="0"/>
              <a:t>of </a:t>
            </a:r>
            <a:r>
              <a:rPr lang="en-US" dirty="0" smtClean="0"/>
              <a:t>players and </a:t>
            </a:r>
            <a:r>
              <a:rPr lang="en-US" dirty="0"/>
              <a:t>viewers are </a:t>
            </a:r>
            <a:r>
              <a:rPr lang="en-US" dirty="0" smtClean="0"/>
              <a:t>analyzed.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0CD5533-0399-4018-92D6-B858221775E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4790" y="620688"/>
            <a:ext cx="8064896" cy="5534050"/>
          </a:xfrm>
        </p:spPr>
        <p:txBody>
          <a:bodyPr anchor="ctr"/>
          <a:lstStyle/>
          <a:p>
            <a:pPr marL="558000"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Live Video Streaming: requiring ultra low end-to-end latency. The main challenge is the </a:t>
            </a:r>
            <a:r>
              <a:rPr lang="en-US" dirty="0" err="1"/>
              <a:t>QoE</a:t>
            </a:r>
            <a:r>
              <a:rPr lang="en-US" dirty="0"/>
              <a:t> (Quality of Experience), due to the latency constraint.</a:t>
            </a:r>
            <a:endParaRPr lang="en-CA" dirty="0">
              <a:ea typeface="Trebuchet MS"/>
              <a:cs typeface="Trebuchet MS"/>
            </a:endParaRPr>
          </a:p>
          <a:p>
            <a:pPr marL="558000"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dirty="0">
                <a:ea typeface="Trebuchet MS"/>
                <a:cs typeface="Trebuchet MS"/>
              </a:rPr>
              <a:t>Violent Scenes Detection in Film: automatic detection. </a:t>
            </a:r>
          </a:p>
          <a:p>
            <a:pPr marL="558000" algn="l" eaLnBrk="1" hangingPunct="1">
              <a:spcBef>
                <a:spcPts val="600"/>
              </a:spcBef>
            </a:pPr>
            <a:r>
              <a:rPr lang="en-CA" dirty="0" smtClean="0">
                <a:ea typeface="Trebuchet MS"/>
                <a:cs typeface="Trebuchet MS"/>
              </a:rPr>
              <a:t>Preserving </a:t>
            </a:r>
            <a:r>
              <a:rPr lang="en-CA" dirty="0">
                <a:ea typeface="Trebuchet MS"/>
                <a:cs typeface="Trebuchet MS"/>
              </a:rPr>
              <a:t>Privacy in Surveillance Videos: methods obscuring private information (such as faces on Google Earth</a:t>
            </a:r>
            <a:r>
              <a:rPr lang="en-CA" dirty="0" smtClean="0">
                <a:ea typeface="Trebuchet MS"/>
                <a:cs typeface="Trebuchet MS"/>
              </a:rPr>
              <a:t>).</a:t>
            </a:r>
          </a:p>
          <a:p>
            <a:pPr marL="558000" algn="l" eaLnBrk="1" hangingPunct="1">
              <a:spcBef>
                <a:spcPts val="600"/>
              </a:spcBef>
            </a:pPr>
            <a:r>
              <a:rPr lang="en-US" dirty="0" smtClean="0"/>
              <a:t>Deep </a:t>
            </a:r>
            <a:r>
              <a:rPr lang="en-US" dirty="0"/>
              <a:t>Video Understanding: understanding the relationships between different entities from a long </a:t>
            </a:r>
            <a:r>
              <a:rPr lang="en-US" dirty="0" smtClean="0"/>
              <a:t>duration movie</a:t>
            </a:r>
            <a:r>
              <a:rPr lang="en-US" dirty="0"/>
              <a:t>. The relations can be family, work, social and other </a:t>
            </a:r>
            <a:r>
              <a:rPr lang="en-US" dirty="0" smtClean="0"/>
              <a:t>types.</a:t>
            </a:r>
          </a:p>
        </p:txBody>
      </p:sp>
      <p:sp>
        <p:nvSpPr>
          <p:cNvPr id="4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©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Springer 2021</a:t>
            </a: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0CD5533-0399-4018-92D6-B858221775E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3819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4790" y="620688"/>
            <a:ext cx="8064896" cy="5534050"/>
          </a:xfrm>
        </p:spPr>
        <p:txBody>
          <a:bodyPr anchor="ctr"/>
          <a:lstStyle/>
          <a:p>
            <a:pPr marL="558000" algn="l" eaLnBrk="1" hangingPunct="1">
              <a:spcBef>
                <a:spcPts val="600"/>
              </a:spcBef>
            </a:pPr>
            <a:r>
              <a:rPr lang="en-US" dirty="0" smtClean="0"/>
              <a:t>Large-scale </a:t>
            </a:r>
            <a:r>
              <a:rPr lang="en-US" dirty="0"/>
              <a:t>Human-centric Video Analysis: analyzing various crowd and complex events such as </a:t>
            </a:r>
            <a:r>
              <a:rPr lang="en-US" dirty="0" smtClean="0"/>
              <a:t>getting off </a:t>
            </a:r>
            <a:r>
              <a:rPr lang="en-US" dirty="0"/>
              <a:t>a train, dining in a busy restaurant, earthquake escape, </a:t>
            </a:r>
            <a:r>
              <a:rPr lang="en-US" dirty="0" smtClean="0"/>
              <a:t>etc.</a:t>
            </a:r>
          </a:p>
          <a:p>
            <a:pPr marL="558000" algn="l" eaLnBrk="1" hangingPunct="1">
              <a:spcBef>
                <a:spcPts val="600"/>
              </a:spcBef>
            </a:pPr>
            <a:r>
              <a:rPr lang="en-US" dirty="0" smtClean="0"/>
              <a:t>Searching </a:t>
            </a:r>
            <a:r>
              <a:rPr lang="en-US" dirty="0"/>
              <a:t>and Question Answering for the </a:t>
            </a:r>
            <a:r>
              <a:rPr lang="en-US" dirty="0" err="1"/>
              <a:t>SpokenWeb</a:t>
            </a:r>
            <a:r>
              <a:rPr lang="en-US" dirty="0"/>
              <a:t>: searching for audio </a:t>
            </a:r>
            <a:r>
              <a:rPr lang="en-US" dirty="0" smtClean="0"/>
              <a:t>content within </a:t>
            </a:r>
            <a:r>
              <a:rPr lang="en-US" dirty="0"/>
              <a:t>audio </a:t>
            </a:r>
            <a:r>
              <a:rPr lang="en-US" dirty="0" smtClean="0"/>
              <a:t>content by </a:t>
            </a:r>
            <a:r>
              <a:rPr lang="en-US" dirty="0"/>
              <a:t>using an audio query, matching spoken questions with a collection of spoken </a:t>
            </a:r>
            <a:r>
              <a:rPr lang="en-US" dirty="0" smtClean="0"/>
              <a:t>answers.</a:t>
            </a:r>
          </a:p>
          <a:p>
            <a:pPr marL="558000" algn="l" eaLnBrk="1" hangingPunct="1">
              <a:spcBef>
                <a:spcPts val="600"/>
              </a:spcBef>
            </a:pPr>
            <a:r>
              <a:rPr lang="en-US" dirty="0" smtClean="0"/>
              <a:t>Multimedia </a:t>
            </a:r>
            <a:r>
              <a:rPr lang="en-US" dirty="0"/>
              <a:t>Recommender Systems: improving the quality of recommender systems to produce </a:t>
            </a:r>
            <a:r>
              <a:rPr lang="en-US" dirty="0" smtClean="0"/>
              <a:t>items more </a:t>
            </a:r>
            <a:r>
              <a:rPr lang="en-US" dirty="0"/>
              <a:t>relevant to users’ interests. Applications include </a:t>
            </a:r>
            <a:r>
              <a:rPr lang="en-US" dirty="0" smtClean="0"/>
              <a:t>movie/news recommendation</a:t>
            </a:r>
            <a:r>
              <a:rPr lang="en-US" dirty="0"/>
              <a:t>, </a:t>
            </a:r>
            <a:r>
              <a:rPr lang="en-US" dirty="0" smtClean="0"/>
              <a:t>etc.</a:t>
            </a:r>
            <a:endParaRPr lang="en-CA" dirty="0" smtClean="0">
              <a:ea typeface="Trebuchet MS"/>
              <a:cs typeface="Trebuchet MS"/>
            </a:endParaRPr>
          </a:p>
        </p:txBody>
      </p:sp>
      <p:sp>
        <p:nvSpPr>
          <p:cNvPr id="4" name="Footer Placeholder 4"/>
          <p:cNvSpPr txBox="1">
            <a:spLocks noGrp="1"/>
          </p:cNvSpPr>
          <p:nvPr/>
        </p:nvSpPr>
        <p:spPr bwMode="auto">
          <a:xfrm>
            <a:off x="5867400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Li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, Drew, &amp; Liu   </a:t>
            </a:r>
            <a:r>
              <a:rPr lang="en-US" sz="1200" i="1" dirty="0" smtClean="0">
                <a:solidFill>
                  <a:srgbClr val="898989"/>
                </a:solidFill>
                <a:latin typeface="Calibri" pitchFamily="34" charset="0"/>
              </a:rPr>
              <a:t>© </a:t>
            </a:r>
            <a:r>
              <a:rPr lang="en-US" sz="1200" i="1" dirty="0">
                <a:solidFill>
                  <a:srgbClr val="898989"/>
                </a:solidFill>
                <a:latin typeface="Calibri" pitchFamily="34" charset="0"/>
              </a:rPr>
              <a:t>Springer 2021</a:t>
            </a: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0CD5533-0399-4018-92D6-B858221775E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67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086B7C0D-55B6-43BB-8538-DA08D4CE680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1267" name="Subtitle 2"/>
          <p:cNvSpPr>
            <a:spLocks noGrp="1"/>
          </p:cNvSpPr>
          <p:nvPr>
            <p:ph idx="4294967295"/>
          </p:nvPr>
        </p:nvSpPr>
        <p:spPr>
          <a:xfrm>
            <a:off x="457200" y="723106"/>
            <a:ext cx="8229600" cy="5411788"/>
          </a:xfrm>
          <a:prstGeom prst="rect">
            <a:avLst/>
          </a:prstGeom>
        </p:spPr>
        <p:txBody>
          <a:bodyPr anchor="ctr"/>
          <a:lstStyle/>
          <a:p>
            <a:pPr marL="1076325" indent="-609600" algn="l" eaLnBrk="1" hangingPunct="1">
              <a:spcBef>
                <a:spcPts val="1200"/>
              </a:spcBef>
              <a:buFont typeface="+mj-lt"/>
              <a:buAutoNum type="arabicPeriod" startAt="7"/>
            </a:pPr>
            <a:r>
              <a:rPr lang="en-CA" sz="2000" dirty="0">
                <a:ea typeface="Trebuchet MS"/>
                <a:cs typeface="Trebuchet MS"/>
              </a:rPr>
              <a:t>Cooperative education environments that allow schoolchildren to share a single educational game using two mice at </a:t>
            </a:r>
            <a:r>
              <a:rPr lang="en-CA" sz="2000" dirty="0" smtClean="0">
                <a:ea typeface="Trebuchet MS"/>
                <a:cs typeface="Trebuchet MS"/>
              </a:rPr>
              <a:t>once</a:t>
            </a:r>
            <a:endParaRPr lang="en-US" sz="2000" dirty="0">
              <a:ea typeface="Trebuchet MS"/>
              <a:cs typeface="Trebuchet MS"/>
            </a:endParaRPr>
          </a:p>
          <a:p>
            <a:pPr marL="1076325" indent="-609600" algn="l" eaLnBrk="1" hangingPunct="1">
              <a:spcBef>
                <a:spcPts val="1200"/>
              </a:spcBef>
              <a:buFont typeface="+mj-lt"/>
              <a:buAutoNum type="arabicPeriod" startAt="7"/>
            </a:pPr>
            <a:r>
              <a:rPr lang="en-CA" sz="2000" dirty="0" smtClean="0">
                <a:ea typeface="Trebuchet MS"/>
                <a:cs typeface="Trebuchet MS"/>
              </a:rPr>
              <a:t>Searching (very) large video and image databases for target visual objects, using semantics of objects</a:t>
            </a:r>
            <a:endParaRPr lang="en-US" sz="800" dirty="0" smtClean="0">
              <a:ea typeface="Trebuchet MS"/>
              <a:cs typeface="Trebuchet MS"/>
            </a:endParaRPr>
          </a:p>
          <a:p>
            <a:pPr marL="1076325" indent="-609600" algn="l" eaLnBrk="1" hangingPunct="1">
              <a:spcBef>
                <a:spcPts val="1200"/>
              </a:spcBef>
              <a:buFont typeface="+mj-lt"/>
              <a:buAutoNum type="arabicPeriod" startAt="7"/>
            </a:pPr>
            <a:r>
              <a:rPr lang="en-CA" sz="2000" dirty="0" smtClean="0">
                <a:ea typeface="Trebuchet MS"/>
                <a:cs typeface="Trebuchet MS"/>
              </a:rPr>
              <a:t>Compositing of artificial and natural video into hybrid scenes</a:t>
            </a:r>
            <a:endParaRPr lang="en-CA" sz="800" dirty="0" smtClean="0">
              <a:ea typeface="Trebuchet MS"/>
              <a:cs typeface="Trebuchet MS"/>
            </a:endParaRPr>
          </a:p>
          <a:p>
            <a:pPr marL="1076325" indent="-609600" algn="l" eaLnBrk="1" hangingPunct="1">
              <a:spcBef>
                <a:spcPts val="1200"/>
              </a:spcBef>
              <a:buFont typeface="+mj-lt"/>
              <a:buAutoNum type="arabicPeriod" startAt="7"/>
            </a:pPr>
            <a:r>
              <a:rPr lang="en-CA" sz="2000" dirty="0" smtClean="0">
                <a:ea typeface="Trebuchet MS"/>
                <a:cs typeface="Trebuchet MS"/>
              </a:rPr>
              <a:t>Visual cues of video-conferencing participants, taking into account gaze direction and attention</a:t>
            </a:r>
            <a:endParaRPr lang="en-CA" sz="800" dirty="0" smtClean="0">
              <a:ea typeface="Trebuchet MS"/>
              <a:cs typeface="Trebuchet MS"/>
            </a:endParaRPr>
          </a:p>
          <a:p>
            <a:pPr marL="1076325" indent="-609600" algn="l" eaLnBrk="1" hangingPunct="1">
              <a:spcBef>
                <a:spcPts val="1200"/>
              </a:spcBef>
              <a:buFont typeface="+mj-lt"/>
              <a:buAutoNum type="arabicPeriod" startAt="7"/>
            </a:pPr>
            <a:r>
              <a:rPr lang="en-CA" sz="2000" dirty="0" smtClean="0">
                <a:ea typeface="Trebuchet MS"/>
                <a:cs typeface="Trebuchet MS"/>
              </a:rPr>
              <a:t>Making multimedia components editable — allowing the user side to decide what components, video, graphics, and so on are actually viewed — making components distributed</a:t>
            </a:r>
            <a:endParaRPr lang="en-CA" sz="800" dirty="0" smtClean="0">
              <a:ea typeface="Trebuchet MS"/>
              <a:cs typeface="Trebuchet MS"/>
            </a:endParaRPr>
          </a:p>
          <a:p>
            <a:pPr marL="1076325" indent="-609600" algn="l" eaLnBrk="1" hangingPunct="1">
              <a:spcBef>
                <a:spcPts val="1200"/>
              </a:spcBef>
              <a:buFont typeface="+mj-lt"/>
              <a:buAutoNum type="arabicPeriod" startAt="7"/>
            </a:pPr>
            <a:r>
              <a:rPr lang="en-CA" sz="2000" dirty="0" smtClean="0">
                <a:ea typeface="Trebuchet MS"/>
                <a:cs typeface="Trebuchet MS"/>
              </a:rPr>
              <a:t>Building “inverse-Hollywood” applications that can recreate the process by which a video was made.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2E29DEC-95E3-43BA-9B4D-A8459651058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2F58BB96-56EE-402E-B0E0-48C9B73E8001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200" b="1" dirty="0" smtClean="0">
                <a:ea typeface="Trebuchet MS"/>
                <a:cs typeface="Trebuchet MS"/>
              </a:rPr>
              <a:t>Multimedia Research Topics and Projects</a:t>
            </a:r>
            <a:endParaRPr lang="en-US" sz="3200" b="1" dirty="0">
              <a:ea typeface="Trebuchet MS"/>
              <a:cs typeface="Trebuchet MS"/>
            </a:endParaRPr>
          </a:p>
        </p:txBody>
      </p:sp>
      <p:sp>
        <p:nvSpPr>
          <p:cNvPr id="13316" name="Subtitle 2"/>
          <p:cNvSpPr>
            <a:spLocks noGrp="1"/>
          </p:cNvSpPr>
          <p:nvPr>
            <p:ph idx="4294967295"/>
          </p:nvPr>
        </p:nvSpPr>
        <p:spPr>
          <a:xfrm>
            <a:off x="457200" y="1340768"/>
            <a:ext cx="8229600" cy="4680520"/>
          </a:xfrm>
          <a:prstGeom prst="rect">
            <a:avLst/>
          </a:prstGeom>
        </p:spPr>
        <p:txBody>
          <a:bodyPr anchor="ctr"/>
          <a:lstStyle/>
          <a:p>
            <a:pPr algn="l" eaLnBrk="1" hangingPunct="1">
              <a:lnSpc>
                <a:spcPct val="80000"/>
              </a:lnSpc>
            </a:pPr>
            <a:r>
              <a:rPr lang="en-CA" sz="2000" dirty="0" smtClean="0">
                <a:ea typeface="Trebuchet MS"/>
                <a:cs typeface="Trebuchet MS"/>
              </a:rPr>
              <a:t>To the computer science researcher, multimedia consists of a wide variety of topics: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endParaRPr lang="en-CA" sz="1200" dirty="0" smtClean="0">
              <a:ea typeface="Trebuchet MS"/>
              <a:cs typeface="Trebuchet MS"/>
            </a:endParaRPr>
          </a:p>
          <a:p>
            <a:pPr marL="857250" lvl="1" indent="-457200" algn="l" eaLnBrk="1" hangingPunct="1">
              <a:lnSpc>
                <a:spcPct val="8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 smtClean="0">
                <a:ea typeface="Trebuchet MS"/>
                <a:cs typeface="Trebuchet MS"/>
              </a:rPr>
              <a:t>Multimedia processing and coding</a:t>
            </a:r>
            <a:r>
              <a:rPr lang="en-US" dirty="0" smtClean="0">
                <a:ea typeface="Trebuchet MS"/>
                <a:cs typeface="Trebuchet MS"/>
              </a:rPr>
              <a:t>: multimedia content analysis, content-based multimedia retrieval, multimedia security, audio/image/video processing, compression, etc.</a:t>
            </a:r>
          </a:p>
          <a:p>
            <a:pPr lvl="1" algn="l" eaLnBrk="1" hangingPunct="1">
              <a:lnSpc>
                <a:spcPct val="8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 smtClean="0">
              <a:ea typeface="Trebuchet MS"/>
              <a:cs typeface="Trebuchet MS"/>
            </a:endParaRPr>
          </a:p>
          <a:p>
            <a:pPr marL="857250" lvl="1" indent="-457200" algn="l" eaLnBrk="1" hangingPunct="1">
              <a:lnSpc>
                <a:spcPct val="8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b="1" dirty="0" smtClean="0">
                <a:ea typeface="Trebuchet MS"/>
                <a:cs typeface="Trebuchet MS"/>
              </a:rPr>
              <a:t>Multimedia system support and networking</a:t>
            </a:r>
            <a:r>
              <a:rPr lang="en-CA" dirty="0" smtClean="0">
                <a:ea typeface="Trebuchet MS"/>
                <a:cs typeface="Trebuchet MS"/>
              </a:rPr>
              <a:t>: network protocols, Internet, operating systems, servers and clients, quality of service (</a:t>
            </a:r>
            <a:r>
              <a:rPr lang="en-CA" dirty="0" err="1" smtClean="0">
                <a:ea typeface="Trebuchet MS"/>
                <a:cs typeface="Trebuchet MS"/>
              </a:rPr>
              <a:t>QoS</a:t>
            </a:r>
            <a:r>
              <a:rPr lang="en-CA" dirty="0" smtClean="0">
                <a:ea typeface="Trebuchet MS"/>
                <a:cs typeface="Trebuchet MS"/>
              </a:rPr>
              <a:t>), and databases.</a:t>
            </a:r>
          </a:p>
          <a:p>
            <a:pPr lvl="1" algn="l" eaLnBrk="1" hangingPunct="1">
              <a:lnSpc>
                <a:spcPct val="80000"/>
              </a:lnSpc>
              <a:spcBef>
                <a:spcPts val="0"/>
              </a:spcBef>
              <a:buFont typeface="+mj-lt"/>
              <a:buAutoNum type="arabicPeriod"/>
            </a:pPr>
            <a:endParaRPr lang="en-CA" dirty="0" smtClean="0">
              <a:ea typeface="Trebuchet MS"/>
              <a:cs typeface="Trebuchet MS"/>
            </a:endParaRPr>
          </a:p>
          <a:p>
            <a:pPr marL="857250" lvl="1" indent="-457200" algn="l" eaLnBrk="1" hangingPunct="1">
              <a:lnSpc>
                <a:spcPct val="8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b="1" dirty="0" smtClean="0">
                <a:ea typeface="Trebuchet MS"/>
                <a:cs typeface="Trebuchet MS"/>
              </a:rPr>
              <a:t>Multimedia tools, end-systems and applications</a:t>
            </a:r>
            <a:r>
              <a:rPr lang="en-CA" dirty="0" smtClean="0">
                <a:ea typeface="Trebuchet MS"/>
                <a:cs typeface="Trebuchet MS"/>
              </a:rPr>
              <a:t>: hypermedia systems, user interfaces, authoring systems, multi-modal interaction and integration: “ubiquity” — web-everywhere devices, multimedia education including Computer Supported Collaborative  Learning, and design and applications of virtual environments.</a:t>
            </a:r>
            <a:endParaRPr lang="en-US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E3163EC-9FD7-4AC6-B435-21C465F50ED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73BE7780-2CBB-405A-9F68-4B9ABA661D3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9459" name="Subtitle 2"/>
          <p:cNvSpPr>
            <a:spLocks noGrp="1"/>
          </p:cNvSpPr>
          <p:nvPr>
            <p:ph idx="4294967295"/>
          </p:nvPr>
        </p:nvSpPr>
        <p:spPr>
          <a:xfrm>
            <a:off x="452438" y="1412776"/>
            <a:ext cx="8229600" cy="4191825"/>
          </a:xfrm>
          <a:prstGeom prst="rect">
            <a:avLst/>
          </a:prstGeom>
        </p:spPr>
        <p:txBody>
          <a:bodyPr anchor="ctr"/>
          <a:lstStyle/>
          <a:p>
            <a:pPr marL="0" indent="0" algn="ctr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r>
              <a:rPr lang="en-US" sz="2800" b="1" dirty="0" smtClean="0">
                <a:ea typeface="Trebuchet MS"/>
                <a:cs typeface="Trebuchet MS"/>
              </a:rPr>
              <a:t>1.2.1  Early History of Multimedia</a:t>
            </a:r>
          </a:p>
          <a:p>
            <a:pPr marL="0" indent="0" algn="ctr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endParaRPr lang="en-US" sz="1200" b="1" dirty="0" smtClean="0">
              <a:ea typeface="Trebuchet MS"/>
              <a:cs typeface="Trebuchet MS"/>
            </a:endParaRPr>
          </a:p>
          <a:p>
            <a:pPr marL="0" indent="0" algn="l" eaLnBrk="1" hangingPunct="1">
              <a:lnSpc>
                <a:spcPct val="80000"/>
              </a:lnSpc>
              <a:buNone/>
              <a:tabLst>
                <a:tab pos="534988" algn="l"/>
              </a:tabLst>
            </a:pPr>
            <a:endParaRPr lang="en-US" sz="800" dirty="0" smtClean="0">
              <a:ea typeface="Trebuchet MS"/>
              <a:cs typeface="Trebuchet MS"/>
            </a:endParaRPr>
          </a:p>
          <a:p>
            <a:pPr marL="857250" lvl="1" indent="-457200" algn="l" eaLnBrk="1" hangingPunct="1">
              <a:lnSpc>
                <a:spcPct val="80000"/>
              </a:lnSpc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en-CA" sz="2200" b="1" dirty="0" smtClean="0">
                <a:ea typeface="Trebuchet MS"/>
                <a:cs typeface="Trebuchet MS"/>
              </a:rPr>
              <a:t>Newspaper</a:t>
            </a:r>
            <a:r>
              <a:rPr lang="en-CA" sz="2200" dirty="0" smtClean="0">
                <a:ea typeface="Trebuchet MS"/>
                <a:cs typeface="Trebuchet MS"/>
              </a:rPr>
              <a:t>: perhaps the </a:t>
            </a:r>
            <a:r>
              <a:rPr lang="en-CA" sz="2200" i="1" dirty="0" smtClean="0">
                <a:ea typeface="Trebuchet MS"/>
                <a:cs typeface="Trebuchet MS"/>
              </a:rPr>
              <a:t>first</a:t>
            </a:r>
            <a:r>
              <a:rPr lang="en-CA" sz="2200" dirty="0" smtClean="0">
                <a:ea typeface="Trebuchet MS"/>
                <a:cs typeface="Trebuchet MS"/>
              </a:rPr>
              <a:t> mass communication medium, uses text, graphics, and images.</a:t>
            </a:r>
          </a:p>
          <a:p>
            <a:pPr marL="857250" lvl="1" indent="-457200" algn="l" eaLnBrk="1" hangingPunct="1">
              <a:lnSpc>
                <a:spcPct val="80000"/>
              </a:lnSpc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en-CA" sz="2200" b="1" dirty="0" smtClean="0">
                <a:ea typeface="Trebuchet MS"/>
                <a:cs typeface="Trebuchet MS"/>
              </a:rPr>
              <a:t>Motion pictures</a:t>
            </a:r>
            <a:r>
              <a:rPr lang="en-CA" sz="2200" dirty="0" smtClean="0">
                <a:ea typeface="Trebuchet MS"/>
                <a:cs typeface="Trebuchet MS"/>
              </a:rPr>
              <a:t>: conceived of in 1830’s in order to observe motion too rapid for perception by the human eye.</a:t>
            </a:r>
            <a:endParaRPr lang="en-CA" sz="2200" dirty="0">
              <a:ea typeface="Trebuchet MS"/>
              <a:cs typeface="Trebuchet MS"/>
            </a:endParaRPr>
          </a:p>
          <a:p>
            <a:pPr marL="857250" lvl="1" indent="-457200" algn="l" eaLnBrk="1" hangingPunct="1">
              <a:lnSpc>
                <a:spcPct val="80000"/>
              </a:lnSpc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it-IT" sz="2200" b="1" dirty="0" smtClean="0">
                <a:ea typeface="Trebuchet MS"/>
                <a:cs typeface="Trebuchet MS"/>
              </a:rPr>
              <a:t>Wireless radio transmission</a:t>
            </a:r>
            <a:r>
              <a:rPr lang="it-IT" sz="2200" dirty="0" smtClean="0">
                <a:ea typeface="Trebuchet MS"/>
                <a:cs typeface="Trebuchet MS"/>
              </a:rPr>
              <a:t>: Guglielmo Marconi, at Pon</a:t>
            </a:r>
            <a:r>
              <a:rPr lang="en-US" sz="2200" dirty="0" err="1" smtClean="0">
                <a:ea typeface="Trebuchet MS"/>
                <a:cs typeface="Trebuchet MS"/>
              </a:rPr>
              <a:t>tecchio</a:t>
            </a:r>
            <a:r>
              <a:rPr lang="en-US" sz="2200" dirty="0" smtClean="0">
                <a:ea typeface="Trebuchet MS"/>
                <a:cs typeface="Trebuchet MS"/>
              </a:rPr>
              <a:t>, Italy, in 1895.</a:t>
            </a:r>
            <a:endParaRPr lang="en-US" sz="2200" dirty="0">
              <a:ea typeface="Trebuchet MS"/>
              <a:cs typeface="Trebuchet MS"/>
            </a:endParaRPr>
          </a:p>
          <a:p>
            <a:pPr marL="857250" lvl="1" indent="-457200" algn="l" eaLnBrk="1" hangingPunct="1">
              <a:lnSpc>
                <a:spcPct val="80000"/>
              </a:lnSpc>
              <a:spcBef>
                <a:spcPts val="1080"/>
              </a:spcBef>
              <a:buFont typeface="+mj-lt"/>
              <a:buAutoNum type="arabicPeriod"/>
              <a:tabLst>
                <a:tab pos="534988" algn="l"/>
              </a:tabLst>
            </a:pPr>
            <a:r>
              <a:rPr lang="en-CA" sz="2200" b="1" dirty="0" smtClean="0">
                <a:ea typeface="Trebuchet MS"/>
                <a:cs typeface="Trebuchet MS"/>
              </a:rPr>
              <a:t>Television</a:t>
            </a:r>
            <a:r>
              <a:rPr lang="en-CA" sz="2200" dirty="0" smtClean="0">
                <a:ea typeface="Trebuchet MS"/>
                <a:cs typeface="Trebuchet MS"/>
              </a:rPr>
              <a:t>: the new medium for the 20th century, established video as a commonly available medium and has since changed the world of mass communications.</a:t>
            </a:r>
            <a:endParaRPr lang="en-US" sz="22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42E9A88-173D-4BDA-939F-BBD7B4EA3787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0001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b="1" dirty="0" smtClean="0">
                <a:ea typeface="Trebuchet MS"/>
                <a:cs typeface="Trebuchet MS"/>
              </a:rPr>
              <a:t>1.2  Multimedia: Past and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14DEB394-1CFD-4A06-B8A3-8C9C00262F69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1507" name="Subtitle 2"/>
          <p:cNvSpPr>
            <a:spLocks noGrp="1"/>
          </p:cNvSpPr>
          <p:nvPr>
            <p:ph idx="4294967295"/>
          </p:nvPr>
        </p:nvSpPr>
        <p:spPr>
          <a:xfrm>
            <a:off x="457200" y="714375"/>
            <a:ext cx="8229600" cy="5411788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80000"/>
              </a:lnSpc>
              <a:buFont typeface="+mj-lt"/>
              <a:buAutoNum type="arabicPeriod" startAt="5"/>
              <a:tabLst>
                <a:tab pos="534988" algn="l"/>
              </a:tabLst>
            </a:pPr>
            <a:r>
              <a:rPr lang="en-CA" sz="2000" dirty="0" smtClean="0">
                <a:ea typeface="Trebuchet MS"/>
                <a:cs typeface="Trebuchet MS"/>
              </a:rPr>
              <a:t>The </a:t>
            </a:r>
            <a:r>
              <a:rPr lang="en-CA" sz="2000" b="1" dirty="0" smtClean="0">
                <a:ea typeface="Trebuchet MS"/>
                <a:cs typeface="Trebuchet MS"/>
              </a:rPr>
              <a:t>connection </a:t>
            </a:r>
            <a:r>
              <a:rPr lang="en-CA" sz="2000" dirty="0" smtClean="0">
                <a:ea typeface="Trebuchet MS"/>
                <a:cs typeface="Trebuchet MS"/>
              </a:rPr>
              <a:t>between </a:t>
            </a:r>
            <a:r>
              <a:rPr lang="en-CA" sz="2000" b="1" dirty="0" smtClean="0">
                <a:ea typeface="Trebuchet MS"/>
                <a:cs typeface="Trebuchet MS"/>
              </a:rPr>
              <a:t>computers </a:t>
            </a:r>
            <a:r>
              <a:rPr lang="en-CA" sz="2000" dirty="0" smtClean="0">
                <a:ea typeface="Trebuchet MS"/>
                <a:cs typeface="Trebuchet MS"/>
              </a:rPr>
              <a:t>and ideas about </a:t>
            </a:r>
            <a:r>
              <a:rPr lang="en-CA" sz="2000" b="1" dirty="0" smtClean="0">
                <a:ea typeface="Trebuchet MS"/>
                <a:cs typeface="Trebuchet MS"/>
              </a:rPr>
              <a:t>multimedia </a:t>
            </a:r>
            <a:r>
              <a:rPr lang="en-CA" sz="2000" dirty="0" smtClean="0">
                <a:ea typeface="Trebuchet MS"/>
                <a:cs typeface="Trebuchet MS"/>
              </a:rPr>
              <a:t>covers what is actually only a short period:</a:t>
            </a: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</a:rPr>
              <a:t>1945 – </a:t>
            </a:r>
            <a:r>
              <a:rPr lang="en-CA" sz="1800" dirty="0" err="1" smtClean="0">
                <a:ea typeface="Trebuchet MS"/>
                <a:cs typeface="Trebuchet MS"/>
              </a:rPr>
              <a:t>Vannevar</a:t>
            </a:r>
            <a:r>
              <a:rPr lang="en-CA" sz="1800" dirty="0" smtClean="0">
                <a:ea typeface="Trebuchet MS"/>
                <a:cs typeface="Trebuchet MS"/>
              </a:rPr>
              <a:t> Bush wrote a landmark article describing what amounts to a hypermedia system called </a:t>
            </a:r>
            <a:r>
              <a:rPr lang="en-CA" sz="1800" b="1" dirty="0" err="1" smtClean="0">
                <a:ea typeface="Trebuchet MS"/>
                <a:cs typeface="Trebuchet MS"/>
              </a:rPr>
              <a:t>Memex</a:t>
            </a:r>
            <a:r>
              <a:rPr lang="en-CA" sz="18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buFont typeface="Wingdings" charset="0"/>
              <a:buChar char="è"/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  <a:hlinkClick r:id="rId3"/>
              </a:rPr>
              <a:t>Link to full V. Bush 1945 Memex article, “As We May Think”</a:t>
            </a:r>
            <a:endParaRPr lang="en-CA" sz="1800" dirty="0">
              <a:ea typeface="Trebuchet MS"/>
              <a:cs typeface="Trebuchet MS"/>
            </a:endParaRP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</a:rPr>
              <a:t>1965 – Ted Nelson coined the term </a:t>
            </a:r>
            <a:r>
              <a:rPr lang="en-CA" sz="1800" b="1" dirty="0" smtClean="0">
                <a:ea typeface="Trebuchet MS"/>
                <a:cs typeface="Trebuchet MS"/>
              </a:rPr>
              <a:t>hypertext</a:t>
            </a:r>
            <a:r>
              <a:rPr lang="en-CA" sz="18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</a:rPr>
              <a:t>1967 – Nicholas Negroponte formed the </a:t>
            </a:r>
            <a:r>
              <a:rPr lang="en-CA" sz="1800" b="1" dirty="0" smtClean="0">
                <a:ea typeface="Trebuchet MS"/>
                <a:cs typeface="Trebuchet MS"/>
              </a:rPr>
              <a:t>Architecture Machine Group</a:t>
            </a:r>
            <a:r>
              <a:rPr lang="en-CA" sz="18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</a:rPr>
              <a:t>1968 – Douglas </a:t>
            </a:r>
            <a:r>
              <a:rPr lang="en-CA" sz="1800" dirty="0" err="1" smtClean="0">
                <a:ea typeface="Trebuchet MS"/>
                <a:cs typeface="Trebuchet MS"/>
              </a:rPr>
              <a:t>Engelbart</a:t>
            </a:r>
            <a:r>
              <a:rPr lang="en-CA" sz="1800" dirty="0" smtClean="0">
                <a:ea typeface="Trebuchet MS"/>
                <a:cs typeface="Trebuchet MS"/>
              </a:rPr>
              <a:t> demonstrated the </a:t>
            </a:r>
            <a:r>
              <a:rPr lang="en-CA" sz="1800" b="1" dirty="0" smtClean="0">
                <a:ea typeface="Trebuchet MS"/>
                <a:cs typeface="Trebuchet MS"/>
              </a:rPr>
              <a:t>On-Line System </a:t>
            </a:r>
            <a:r>
              <a:rPr lang="en-CA" sz="1800" dirty="0" smtClean="0">
                <a:ea typeface="Trebuchet MS"/>
                <a:cs typeface="Trebuchet MS"/>
              </a:rPr>
              <a:t>(</a:t>
            </a:r>
            <a:r>
              <a:rPr lang="en-CA" sz="1800" b="1" dirty="0" smtClean="0">
                <a:ea typeface="Trebuchet MS"/>
                <a:cs typeface="Trebuchet MS"/>
              </a:rPr>
              <a:t>NLS</a:t>
            </a:r>
            <a:r>
              <a:rPr lang="en-CA" sz="1800" dirty="0" smtClean="0">
                <a:ea typeface="Trebuchet MS"/>
                <a:cs typeface="Trebuchet MS"/>
              </a:rPr>
              <a:t>), another very early hypertext program.</a:t>
            </a: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</a:rPr>
              <a:t>1969 – Nelson and van Dam at Brown University created an early hypertext </a:t>
            </a:r>
            <a:r>
              <a:rPr lang="en-US" sz="1800" dirty="0" smtClean="0">
                <a:ea typeface="Trebuchet MS"/>
                <a:cs typeface="Trebuchet MS"/>
              </a:rPr>
              <a:t>editor called </a:t>
            </a:r>
            <a:r>
              <a:rPr lang="en-US" sz="1800" b="1" dirty="0" smtClean="0">
                <a:ea typeface="Trebuchet MS"/>
                <a:cs typeface="Trebuchet MS"/>
              </a:rPr>
              <a:t>FRESS</a:t>
            </a:r>
            <a:r>
              <a:rPr lang="en-US" sz="18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>
              <a:lnSpc>
                <a:spcPct val="80000"/>
              </a:lnSpc>
              <a:spcBef>
                <a:spcPts val="2232"/>
              </a:spcBef>
              <a:tabLst>
                <a:tab pos="534988" algn="l"/>
              </a:tabLst>
            </a:pPr>
            <a:r>
              <a:rPr lang="en-CA" sz="1800" dirty="0" smtClean="0">
                <a:ea typeface="Trebuchet MS"/>
                <a:cs typeface="Trebuchet MS"/>
              </a:rPr>
              <a:t>1976 – The MIT Architecture Machine Group proposed a project entitled </a:t>
            </a:r>
            <a:r>
              <a:rPr lang="en-CA" sz="1800" b="1" dirty="0" smtClean="0">
                <a:ea typeface="Trebuchet MS"/>
                <a:cs typeface="Trebuchet MS"/>
              </a:rPr>
              <a:t>Multiple Media</a:t>
            </a:r>
            <a:r>
              <a:rPr lang="en-CA" sz="1800" dirty="0" smtClean="0">
                <a:ea typeface="Trebuchet MS"/>
                <a:cs typeface="Trebuchet MS"/>
              </a:rPr>
              <a:t> — resulted in the </a:t>
            </a:r>
            <a:r>
              <a:rPr lang="en-CA" sz="1800" i="1" dirty="0" smtClean="0">
                <a:ea typeface="Trebuchet MS"/>
                <a:cs typeface="Trebuchet MS"/>
              </a:rPr>
              <a:t>Aspen Movie Map</a:t>
            </a:r>
            <a:r>
              <a:rPr lang="en-CA" sz="1800" dirty="0" smtClean="0">
                <a:ea typeface="Trebuchet MS"/>
                <a:cs typeface="Trebuchet MS"/>
              </a:rPr>
              <a:t>, the first </a:t>
            </a:r>
            <a:r>
              <a:rPr lang="en-US" sz="1800" dirty="0" smtClean="0">
                <a:ea typeface="Trebuchet MS"/>
                <a:cs typeface="Trebuchet MS"/>
              </a:rPr>
              <a:t>hypermedia videodisk, in 1978.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D7D5F54-7523-4A8F-A97E-AD2006D82DCA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12A5D7A2-134A-46EA-856F-19BC086C58CD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3555" name="Subtitle 2"/>
          <p:cNvSpPr>
            <a:spLocks noGrp="1"/>
          </p:cNvSpPr>
          <p:nvPr>
            <p:ph idx="4294967295"/>
          </p:nvPr>
        </p:nvSpPr>
        <p:spPr>
          <a:xfrm>
            <a:off x="457200" y="714375"/>
            <a:ext cx="8229600" cy="5411788"/>
          </a:xfrm>
          <a:prstGeom prst="rect">
            <a:avLst/>
          </a:prstGeom>
        </p:spPr>
        <p:txBody>
          <a:bodyPr anchor="ctr"/>
          <a:lstStyle/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1985 – Negroponte and </a:t>
            </a:r>
            <a:r>
              <a:rPr lang="en-CA" sz="1800" dirty="0" err="1" smtClean="0">
                <a:ea typeface="Trebuchet MS"/>
                <a:cs typeface="Trebuchet MS"/>
              </a:rPr>
              <a:t>Wiesner</a:t>
            </a:r>
            <a:r>
              <a:rPr lang="en-CA" sz="1800" dirty="0" smtClean="0">
                <a:ea typeface="Trebuchet MS"/>
                <a:cs typeface="Trebuchet MS"/>
              </a:rPr>
              <a:t> co-founded the </a:t>
            </a:r>
            <a:r>
              <a:rPr lang="en-CA" sz="1800" b="1" dirty="0" smtClean="0">
                <a:ea typeface="Trebuchet MS"/>
                <a:cs typeface="Trebuchet MS"/>
              </a:rPr>
              <a:t>MIT Media Lab</a:t>
            </a:r>
            <a:r>
              <a:rPr lang="en-CA" sz="18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1989 – Tim Berners-Lee proposed the </a:t>
            </a:r>
            <a:r>
              <a:rPr lang="en-CA" sz="1800" b="1" dirty="0" smtClean="0">
                <a:ea typeface="Trebuchet MS"/>
                <a:cs typeface="Trebuchet MS"/>
              </a:rPr>
              <a:t>World Wide Web</a:t>
            </a:r>
          </a:p>
          <a:p>
            <a:pPr algn="l" eaLnBrk="1" hangingPunct="1"/>
            <a:endParaRPr lang="en-CA" sz="1200" b="1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1990 – Kristina Hooper Woolsey headed the </a:t>
            </a:r>
            <a:r>
              <a:rPr lang="en-CA" sz="1800" b="1" dirty="0" smtClean="0">
                <a:ea typeface="Trebuchet MS"/>
                <a:cs typeface="Trebuchet MS"/>
              </a:rPr>
              <a:t>Apple Multimedia Lab</a:t>
            </a:r>
            <a:r>
              <a:rPr lang="en-CA" sz="1800" dirty="0" smtClean="0">
                <a:ea typeface="Trebuchet MS"/>
                <a:cs typeface="Trebuchet MS"/>
              </a:rPr>
              <a:t>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1991 – </a:t>
            </a:r>
            <a:r>
              <a:rPr lang="en-CA" sz="1800" b="1" dirty="0" smtClean="0">
                <a:ea typeface="Trebuchet MS"/>
                <a:cs typeface="Trebuchet MS"/>
              </a:rPr>
              <a:t>MPEG-1 </a:t>
            </a:r>
            <a:r>
              <a:rPr lang="en-CA" sz="1800" dirty="0" smtClean="0">
                <a:ea typeface="Trebuchet MS"/>
                <a:cs typeface="Trebuchet MS"/>
              </a:rPr>
              <a:t>was approved as an international standard for digital video — led to the newer standards, </a:t>
            </a:r>
            <a:r>
              <a:rPr lang="en-CA" sz="1800" b="1" dirty="0" smtClean="0">
                <a:ea typeface="Trebuchet MS"/>
                <a:cs typeface="Trebuchet MS"/>
              </a:rPr>
              <a:t>MPEG-2</a:t>
            </a:r>
            <a:r>
              <a:rPr lang="en-CA" sz="1800" dirty="0" smtClean="0">
                <a:ea typeface="Trebuchet MS"/>
                <a:cs typeface="Trebuchet MS"/>
              </a:rPr>
              <a:t>, </a:t>
            </a:r>
            <a:r>
              <a:rPr lang="en-CA" sz="1800" b="1" dirty="0" smtClean="0">
                <a:ea typeface="Trebuchet MS"/>
                <a:cs typeface="Trebuchet MS"/>
              </a:rPr>
              <a:t>MPEG-4</a:t>
            </a:r>
            <a:r>
              <a:rPr lang="en-CA" sz="1800" dirty="0" smtClean="0">
                <a:ea typeface="Trebuchet MS"/>
                <a:cs typeface="Trebuchet MS"/>
              </a:rPr>
              <a:t>, and further </a:t>
            </a:r>
            <a:r>
              <a:rPr lang="en-CA" sz="1800" b="1" dirty="0" smtClean="0">
                <a:ea typeface="Trebuchet MS"/>
                <a:cs typeface="Trebuchet MS"/>
              </a:rPr>
              <a:t>MPEGs </a:t>
            </a:r>
            <a:r>
              <a:rPr lang="en-CA" sz="1800" dirty="0" smtClean="0">
                <a:ea typeface="Trebuchet MS"/>
                <a:cs typeface="Trebuchet MS"/>
              </a:rPr>
              <a:t>in the 1990s.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1991 – The introduction of </a:t>
            </a:r>
            <a:r>
              <a:rPr lang="en-CA" sz="1800" b="1" dirty="0" smtClean="0">
                <a:ea typeface="Trebuchet MS"/>
                <a:cs typeface="Trebuchet MS"/>
              </a:rPr>
              <a:t>PDAs </a:t>
            </a:r>
            <a:r>
              <a:rPr lang="en-CA" sz="1800" dirty="0" smtClean="0">
                <a:ea typeface="Trebuchet MS"/>
                <a:cs typeface="Trebuchet MS"/>
              </a:rPr>
              <a:t>in 1991 began a new period in the use </a:t>
            </a:r>
            <a:r>
              <a:rPr lang="en-US" sz="1800" dirty="0" smtClean="0">
                <a:ea typeface="Trebuchet MS"/>
                <a:cs typeface="Trebuchet MS"/>
              </a:rPr>
              <a:t>of computers in multimedia.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1992 – </a:t>
            </a:r>
            <a:r>
              <a:rPr lang="en-CA" sz="1800" b="1" dirty="0" smtClean="0">
                <a:ea typeface="Trebuchet MS"/>
                <a:cs typeface="Trebuchet MS"/>
              </a:rPr>
              <a:t>JPEG </a:t>
            </a:r>
            <a:r>
              <a:rPr lang="en-CA" sz="1800" dirty="0" smtClean="0">
                <a:ea typeface="Trebuchet MS"/>
                <a:cs typeface="Trebuchet MS"/>
              </a:rPr>
              <a:t>was accepted as the international standard for digital image compression — led to the new JPEG2000 standard.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1992 – The first </a:t>
            </a:r>
            <a:r>
              <a:rPr lang="en-CA" sz="1800" b="1" dirty="0" err="1" smtClean="0">
                <a:ea typeface="Trebuchet MS"/>
                <a:cs typeface="Trebuchet MS"/>
              </a:rPr>
              <a:t>MBone</a:t>
            </a:r>
            <a:r>
              <a:rPr lang="en-CA" sz="1800" b="1" dirty="0" smtClean="0">
                <a:ea typeface="Trebuchet MS"/>
                <a:cs typeface="Trebuchet MS"/>
              </a:rPr>
              <a:t> </a:t>
            </a:r>
            <a:r>
              <a:rPr lang="en-CA" sz="1800" dirty="0" smtClean="0">
                <a:ea typeface="Trebuchet MS"/>
                <a:cs typeface="Trebuchet MS"/>
              </a:rPr>
              <a:t>audio multicast on the Net was made.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D4B754F-AB32-4D0E-AC20-36EB289977D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85750" y="6286500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867400" y="6308725"/>
            <a:ext cx="2895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Li, Drew, &amp; Liu   © Springer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3500438" y="6286500"/>
            <a:ext cx="2133600" cy="365125"/>
          </a:xfrm>
        </p:spPr>
        <p:txBody>
          <a:bodyPr/>
          <a:lstStyle/>
          <a:p>
            <a:pPr>
              <a:defRPr/>
            </a:pPr>
            <a:fld id="{8D5FA417-A924-4CEF-A6A5-6F99F258CA9A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5603" name="Subtitle 2"/>
          <p:cNvSpPr>
            <a:spLocks noGrp="1"/>
          </p:cNvSpPr>
          <p:nvPr>
            <p:ph idx="4294967295"/>
          </p:nvPr>
        </p:nvSpPr>
        <p:spPr>
          <a:xfrm>
            <a:off x="457200" y="714375"/>
            <a:ext cx="8229600" cy="5411788"/>
          </a:xfrm>
          <a:prstGeom prst="rect">
            <a:avLst/>
          </a:prstGeom>
        </p:spPr>
        <p:txBody>
          <a:bodyPr anchor="ctr"/>
          <a:lstStyle/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1993 – The University of Illinois National Center for Supercomputing Applications produced </a:t>
            </a:r>
            <a:r>
              <a:rPr lang="en-CA" sz="1800" b="1" dirty="0" smtClean="0">
                <a:ea typeface="Trebuchet MS"/>
                <a:cs typeface="Trebuchet MS"/>
              </a:rPr>
              <a:t>NCSA Mosaic</a:t>
            </a:r>
            <a:r>
              <a:rPr lang="en-CA" sz="1800" dirty="0" smtClean="0">
                <a:ea typeface="Trebuchet MS"/>
                <a:cs typeface="Trebuchet MS"/>
              </a:rPr>
              <a:t>—the first full-fledged browser.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1994 – Jim Clark and Marc Andreessen created the </a:t>
            </a:r>
            <a:r>
              <a:rPr lang="en-CA" sz="1800" b="1" dirty="0" smtClean="0">
                <a:ea typeface="Trebuchet MS"/>
                <a:cs typeface="Trebuchet MS"/>
              </a:rPr>
              <a:t>Netscape </a:t>
            </a:r>
            <a:r>
              <a:rPr lang="en-CA" sz="1800" dirty="0" smtClean="0">
                <a:ea typeface="Trebuchet MS"/>
                <a:cs typeface="Trebuchet MS"/>
              </a:rPr>
              <a:t>program.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1995 – The </a:t>
            </a:r>
            <a:r>
              <a:rPr lang="en-CA" sz="1800" b="1" dirty="0" smtClean="0">
                <a:ea typeface="Trebuchet MS"/>
                <a:cs typeface="Trebuchet MS"/>
              </a:rPr>
              <a:t>JAVA </a:t>
            </a:r>
            <a:r>
              <a:rPr lang="en-CA" sz="1800" dirty="0" smtClean="0">
                <a:ea typeface="Trebuchet MS"/>
                <a:cs typeface="Trebuchet MS"/>
              </a:rPr>
              <a:t>language was created for platform-independent </a:t>
            </a:r>
            <a:r>
              <a:rPr lang="en-CA" sz="1800" dirty="0" err="1" smtClean="0">
                <a:ea typeface="Trebuchet MS"/>
                <a:cs typeface="Trebuchet MS"/>
              </a:rPr>
              <a:t>appli</a:t>
            </a:r>
            <a:r>
              <a:rPr lang="en-US" sz="1800" dirty="0" err="1" smtClean="0">
                <a:ea typeface="Trebuchet MS"/>
                <a:cs typeface="Trebuchet MS"/>
              </a:rPr>
              <a:t>cation</a:t>
            </a:r>
            <a:r>
              <a:rPr lang="en-US" sz="1800" dirty="0" smtClean="0">
                <a:ea typeface="Trebuchet MS"/>
                <a:cs typeface="Trebuchet MS"/>
              </a:rPr>
              <a:t> development.</a:t>
            </a:r>
          </a:p>
          <a:p>
            <a:pPr algn="l" eaLnBrk="1" hangingPunct="1"/>
            <a:endParaRPr lang="en-US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1996 – </a:t>
            </a:r>
            <a:r>
              <a:rPr lang="en-CA" sz="1800" b="1" dirty="0" smtClean="0">
                <a:ea typeface="Trebuchet MS"/>
                <a:cs typeface="Trebuchet MS"/>
              </a:rPr>
              <a:t>DVD video </a:t>
            </a:r>
            <a:r>
              <a:rPr lang="en-CA" sz="1800" dirty="0" smtClean="0">
                <a:ea typeface="Trebuchet MS"/>
                <a:cs typeface="Trebuchet MS"/>
              </a:rPr>
              <a:t>was introduced; high quality full-length movies were distributed on a single disk.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1998 – </a:t>
            </a:r>
            <a:r>
              <a:rPr lang="en-CA" sz="1800" b="1" dirty="0" smtClean="0">
                <a:ea typeface="Trebuchet MS"/>
                <a:cs typeface="Trebuchet MS"/>
              </a:rPr>
              <a:t>XML </a:t>
            </a:r>
            <a:r>
              <a:rPr lang="en-CA" sz="1800" dirty="0" smtClean="0">
                <a:ea typeface="Trebuchet MS"/>
                <a:cs typeface="Trebuchet MS"/>
              </a:rPr>
              <a:t>1.0 was announced as a W3C Recommendation.</a:t>
            </a:r>
          </a:p>
          <a:p>
            <a:pPr algn="l" eaLnBrk="1" hangingPunct="1"/>
            <a:endParaRPr lang="en-CA" sz="1200" dirty="0" smtClean="0">
              <a:ea typeface="Trebuchet MS"/>
              <a:cs typeface="Trebuchet MS"/>
            </a:endParaRPr>
          </a:p>
          <a:p>
            <a:pPr algn="l" eaLnBrk="1" hangingPunct="1"/>
            <a:r>
              <a:rPr lang="en-CA" sz="1800" dirty="0" smtClean="0">
                <a:ea typeface="Trebuchet MS"/>
                <a:cs typeface="Trebuchet MS"/>
              </a:rPr>
              <a:t>1998 – </a:t>
            </a:r>
            <a:r>
              <a:rPr lang="en-CA" sz="1800" b="1" dirty="0" smtClean="0">
                <a:ea typeface="Trebuchet MS"/>
                <a:cs typeface="Trebuchet MS"/>
              </a:rPr>
              <a:t>Hand-held MP3 devices </a:t>
            </a:r>
            <a:r>
              <a:rPr lang="en-CA" sz="1800" dirty="0" smtClean="0">
                <a:ea typeface="Trebuchet MS"/>
                <a:cs typeface="Trebuchet MS"/>
              </a:rPr>
              <a:t>first made inroads into consumerist tastes in the fall of 1998, with the introduction of devices holding 32MB </a:t>
            </a:r>
            <a:r>
              <a:rPr lang="en-US" sz="1800" dirty="0" smtClean="0">
                <a:ea typeface="Trebuchet MS"/>
                <a:cs typeface="Trebuchet MS"/>
              </a:rPr>
              <a:t>of flash memory.</a:t>
            </a:r>
          </a:p>
          <a:p>
            <a:pPr algn="l" eaLnBrk="1" hangingPunct="1"/>
            <a:endParaRPr lang="en-US" sz="1200" dirty="0" smtClean="0">
              <a:ea typeface="Trebuchet MS"/>
              <a:cs typeface="Trebuchet M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500438" y="628650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331FF12-A263-429C-92ED-64F8D934C5B2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50825" y="6308725"/>
            <a:ext cx="8572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PETER@OKII9FVF81V8GRBC" val="3077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4007</TotalTime>
  <Words>3986</Words>
  <Application>Microsoft Office PowerPoint</Application>
  <PresentationFormat>On-screen Show (4:3)</PresentationFormat>
  <Paragraphs>384</Paragraphs>
  <Slides>38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Lucida Grande</vt:lpstr>
      <vt:lpstr>Arial</vt:lpstr>
      <vt:lpstr>Calibri</vt:lpstr>
      <vt:lpstr>Courier New</vt:lpstr>
      <vt:lpstr>Trebuchet MS</vt:lpstr>
      <vt:lpstr>Wingdings</vt:lpstr>
      <vt:lpstr>1_Office Theme</vt:lpstr>
      <vt:lpstr>Chapter 1 Introduction to Multimedia</vt:lpstr>
      <vt:lpstr>1.1  What is Multimedia?</vt:lpstr>
      <vt:lpstr>1.1.1  Components of Multimedia</vt:lpstr>
      <vt:lpstr>PowerPoint Presentation</vt:lpstr>
      <vt:lpstr>Multimedia Research Topics and Projects</vt:lpstr>
      <vt:lpstr>1.2  Multimedia: Past and Present</vt:lpstr>
      <vt:lpstr>PowerPoint Presentation</vt:lpstr>
      <vt:lpstr>PowerPoint Presentation</vt:lpstr>
      <vt:lpstr>PowerPoint Presentation</vt:lpstr>
      <vt:lpstr>1.2  Hypermedia, WWW, and Internet</vt:lpstr>
      <vt:lpstr>PowerPoint Presentation</vt:lpstr>
      <vt:lpstr>HTML (HyperText Markup Language)</vt:lpstr>
      <vt:lpstr>PowerPoint Presentation</vt:lpstr>
      <vt:lpstr>XML (Extensible Markup Language)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1.3 Multimedia Software Tools: A Quick Scan</vt:lpstr>
      <vt:lpstr>1.3.1  Music Sequencing and Notation</vt:lpstr>
      <vt:lpstr>1.3.2  Digital Audio</vt:lpstr>
      <vt:lpstr>1.3.3  Graphics and Image Editing</vt:lpstr>
      <vt:lpstr>1.3.4  Video Editing</vt:lpstr>
      <vt:lpstr>Video Editing (cont’d)</vt:lpstr>
      <vt:lpstr>Video Editing (cont’d)</vt:lpstr>
      <vt:lpstr>1.3.5  Animation</vt:lpstr>
      <vt:lpstr>PowerPoint Presentation</vt:lpstr>
      <vt:lpstr>1.3.6  Multimedia Authoring</vt:lpstr>
      <vt:lpstr>PowerPoint Presentation</vt:lpstr>
      <vt:lpstr>1.3.7  Multimedia Broadcasting</vt:lpstr>
      <vt:lpstr>1.4  Multimedia in the Future</vt:lpstr>
      <vt:lpstr>1.4  Multimedia in the Future (cont’d)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Multimedia 2nd ed., Chapter 1</dc:title>
  <dc:creator>Jordan Yap</dc:creator>
  <cp:lastModifiedBy>Ze-Nian Li</cp:lastModifiedBy>
  <cp:revision>199</cp:revision>
  <dcterms:created xsi:type="dcterms:W3CDTF">2008-06-02T02:38:53Z</dcterms:created>
  <dcterms:modified xsi:type="dcterms:W3CDTF">2020-08-19T04:29:19Z</dcterms:modified>
</cp:coreProperties>
</file>