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3"/>
  </p:notesMasterIdLst>
  <p:sldIdLst>
    <p:sldId id="358"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2" d="100"/>
          <a:sy n="122" d="100"/>
        </p:scale>
        <p:origin x="7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a:defRPr>
            </a:lvl1pPr>
          </a:lstStyle>
          <a:p>
            <a:fld id="{83C91586-FC19-4C68-81FD-5647E4CFA39D}" type="datetimeFigureOut">
              <a:rPr lang="en-US" smtClean="0"/>
              <a:pPr/>
              <a:t>7/6/2020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rebuchet MS"/>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a:defRPr>
            </a:lvl1pPr>
          </a:lstStyle>
          <a:p>
            <a:fld id="{847A1ABD-19FF-4E35-8EC4-FCBE6CB59DC7}" type="slidenum">
              <a:rPr lang="en-US" smtClean="0"/>
              <a:pPr/>
              <a:t>‹#›</a:t>
            </a:fld>
            <a:endParaRPr lang="en-US" dirty="0"/>
          </a:p>
        </p:txBody>
      </p:sp>
    </p:spTree>
    <p:extLst>
      <p:ext uri="{BB962C8B-B14F-4D97-AF65-F5344CB8AC3E}">
        <p14:creationId xmlns:p14="http://schemas.microsoft.com/office/powerpoint/2010/main" val="4163520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a:ea typeface="+mn-ea"/>
        <a:cs typeface="+mn-cs"/>
      </a:defRPr>
    </a:lvl1pPr>
    <a:lvl2pPr marL="457200" algn="l" defTabSz="914400" rtl="0" eaLnBrk="1" latinLnBrk="0" hangingPunct="1">
      <a:defRPr sz="1200" kern="1200">
        <a:solidFill>
          <a:schemeClr val="tx1"/>
        </a:solidFill>
        <a:latin typeface="Trebuchet MS"/>
        <a:ea typeface="+mn-ea"/>
        <a:cs typeface="+mn-cs"/>
      </a:defRPr>
    </a:lvl2pPr>
    <a:lvl3pPr marL="914400" algn="l" defTabSz="914400" rtl="0" eaLnBrk="1" latinLnBrk="0" hangingPunct="1">
      <a:defRPr sz="1200" kern="1200">
        <a:solidFill>
          <a:schemeClr val="tx1"/>
        </a:solidFill>
        <a:latin typeface="Trebuchet MS"/>
        <a:ea typeface="+mn-ea"/>
        <a:cs typeface="+mn-cs"/>
      </a:defRPr>
    </a:lvl3pPr>
    <a:lvl4pPr marL="1371600" algn="l" defTabSz="914400" rtl="0" eaLnBrk="1" latinLnBrk="0" hangingPunct="1">
      <a:defRPr sz="1200" kern="1200">
        <a:solidFill>
          <a:schemeClr val="tx1"/>
        </a:solidFill>
        <a:latin typeface="Trebuchet MS"/>
        <a:ea typeface="+mn-ea"/>
        <a:cs typeface="+mn-cs"/>
      </a:defRPr>
    </a:lvl4pPr>
    <a:lvl5pPr marL="1828800" algn="l" defTabSz="914400" rtl="0" eaLnBrk="1" latinLnBrk="0" hangingPunct="1">
      <a:defRPr sz="1200" kern="1200">
        <a:solidFill>
          <a:schemeClr val="tx1"/>
        </a:solidFill>
        <a:latin typeface="Trebuchet M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7A1ABD-19FF-4E35-8EC4-FCBE6CB59DC7}" type="slidenum">
              <a:rPr lang="en-US" smtClean="0"/>
              <a:pPr/>
              <a:t>39</a:t>
            </a:fld>
            <a:endParaRPr lang="en-US"/>
          </a:p>
        </p:txBody>
      </p:sp>
    </p:spTree>
    <p:extLst>
      <p:ext uri="{BB962C8B-B14F-4D97-AF65-F5344CB8AC3E}">
        <p14:creationId xmlns:p14="http://schemas.microsoft.com/office/powerpoint/2010/main" val="257874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E5B71A6-24DF-4A5E-BE6B-C247F0D626C8}" type="slidenum">
              <a:rPr lang="en-CA" smtClean="0"/>
              <a:pPr/>
              <a:t>86</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endParaRPr lang="en-US" dirty="0"/>
          </a:p>
        </p:txBody>
      </p:sp>
      <p:sp>
        <p:nvSpPr>
          <p:cNvPr id="5" name="Footer Placeholder 4"/>
          <p:cNvSpPr>
            <a:spLocks noGrp="1"/>
          </p:cNvSpPr>
          <p:nvPr>
            <p:ph type="ftr" sz="quarter" idx="11"/>
          </p:nvPr>
        </p:nvSpPr>
        <p:spPr>
          <a:xfrm>
            <a:off x="5857884" y="6286520"/>
            <a:ext cx="2895600" cy="365125"/>
          </a:xfrm>
        </p:spPr>
        <p:txBody>
          <a:bodyPr/>
          <a:lstStyle/>
          <a:p>
            <a:pPr algn="r"/>
            <a:r>
              <a:rPr lang="en-US" smtClean="0"/>
              <a:t>Li, Drew, &amp; Liu   © Springer 2021</a:t>
            </a:r>
            <a:endParaRPr lang="en-US" dirty="0"/>
          </a:p>
        </p:txBody>
      </p:sp>
      <p:sp>
        <p:nvSpPr>
          <p:cNvPr id="6" name="Slide Number Placeholder 5"/>
          <p:cNvSpPr>
            <a:spLocks noGrp="1"/>
          </p:cNvSpPr>
          <p:nvPr>
            <p:ph type="sldNum" sz="quarter" idx="12"/>
          </p:nvPr>
        </p:nvSpPr>
        <p:spPr>
          <a:xfrm>
            <a:off x="3500430" y="6286520"/>
            <a:ext cx="2133600" cy="365125"/>
          </a:xfrm>
        </p:spPr>
        <p:txBody>
          <a:bodyPr/>
          <a:lstStyle>
            <a:lvl1pPr algn="ctr">
              <a:defRPr/>
            </a:lvl1pPr>
          </a:lstStyle>
          <a:p>
            <a:fld id="{0F351D62-525A-4671-8264-CD4617D324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endParaRPr lang="en-US" dirty="0"/>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sp>
        <p:nvSpPr>
          <p:cNvPr id="6" name="Slide Number Placeholder 5"/>
          <p:cNvSpPr>
            <a:spLocks noGrp="1"/>
          </p:cNvSpPr>
          <p:nvPr>
            <p:ph type="sldNum" sz="quarter" idx="12"/>
          </p:nvPr>
        </p:nvSpPr>
        <p:spPr/>
        <p:txBody>
          <a:bodyPr/>
          <a:lstStyle/>
          <a:p>
            <a:fld id="{0F351D62-525A-4671-8264-CD4617D324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endParaRPr lang="en-US" dirty="0"/>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sp>
        <p:nvSpPr>
          <p:cNvPr id="6" name="Slide Number Placeholder 5"/>
          <p:cNvSpPr>
            <a:spLocks noGrp="1"/>
          </p:cNvSpPr>
          <p:nvPr>
            <p:ph type="sldNum" sz="quarter" idx="12"/>
          </p:nvPr>
        </p:nvSpPr>
        <p:spPr/>
        <p:txBody>
          <a:bodyPr/>
          <a:lstStyle/>
          <a:p>
            <a:fld id="{0F351D62-525A-4671-8264-CD4617D324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just">
              <a:buNone/>
              <a:defRPr/>
            </a:lvl1pPr>
            <a:lvl2pPr algn="just">
              <a:buNone/>
              <a:defRPr/>
            </a:lvl2pPr>
            <a:lvl3pPr algn="just">
              <a:defRPr/>
            </a:lvl3pPr>
            <a:lvl4pPr algn="just">
              <a:defRPr/>
            </a:lvl4pPr>
            <a:lvl5pPr algn="ju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endParaRPr lang="en-US" dirty="0"/>
          </a:p>
        </p:txBody>
      </p:sp>
      <p:sp>
        <p:nvSpPr>
          <p:cNvPr id="5" name="Footer Placeholder 4"/>
          <p:cNvSpPr>
            <a:spLocks noGrp="1"/>
          </p:cNvSpPr>
          <p:nvPr>
            <p:ph type="ftr" sz="quarter" idx="11"/>
          </p:nvPr>
        </p:nvSpPr>
        <p:spPr>
          <a:xfrm>
            <a:off x="5857884" y="6286520"/>
            <a:ext cx="2895600" cy="365125"/>
          </a:xfrm>
        </p:spPr>
        <p:txBody>
          <a:bodyPr/>
          <a:lstStyle>
            <a:lvl1pPr algn="r">
              <a:defRPr i="1"/>
            </a:lvl1pPr>
          </a:lstStyle>
          <a:p>
            <a:r>
              <a:rPr lang="en-US" smtClean="0"/>
              <a:t>Li, Drew, &amp; Liu   © Springer 2021</a:t>
            </a:r>
            <a:endParaRPr lang="en-US" dirty="0"/>
          </a:p>
        </p:txBody>
      </p:sp>
      <p:sp>
        <p:nvSpPr>
          <p:cNvPr id="6" name="Slide Number Placeholder 5"/>
          <p:cNvSpPr>
            <a:spLocks noGrp="1"/>
          </p:cNvSpPr>
          <p:nvPr>
            <p:ph type="sldNum" sz="quarter" idx="12"/>
          </p:nvPr>
        </p:nvSpPr>
        <p:spPr>
          <a:xfrm>
            <a:off x="3500430" y="6286520"/>
            <a:ext cx="2133600" cy="365125"/>
          </a:xfrm>
        </p:spPr>
        <p:txBody>
          <a:bodyPr/>
          <a:lstStyle>
            <a:lvl1pPr algn="ctr">
              <a:defRPr/>
            </a:lvl1pPr>
          </a:lstStyle>
          <a:p>
            <a:fld id="{0F351D62-525A-4671-8264-CD4617D324B8}" type="slidenum">
              <a:rPr lang="en-US" smtClean="0"/>
              <a:pPr/>
              <a:t>‹#›</a:t>
            </a:fld>
            <a:endParaRPr lang="en-US"/>
          </a:p>
        </p:txBody>
      </p:sp>
      <p:sp>
        <p:nvSpPr>
          <p:cNvPr id="7" name="TextBox 6"/>
          <p:cNvSpPr txBox="1"/>
          <p:nvPr userDrawn="1"/>
        </p:nvSpPr>
        <p:spPr>
          <a:xfrm>
            <a:off x="441951" y="149902"/>
            <a:ext cx="3673185" cy="307777"/>
          </a:xfrm>
          <a:prstGeom prst="rect">
            <a:avLst/>
          </a:prstGeom>
          <a:noFill/>
        </p:spPr>
        <p:txBody>
          <a:bodyPr wrap="none" rtlCol="0">
            <a:spAutoFit/>
          </a:bodyPr>
          <a:lstStyle/>
          <a:p>
            <a:pPr fontAlgn="auto">
              <a:spcBef>
                <a:spcPts val="0"/>
              </a:spcBef>
              <a:spcAft>
                <a:spcPts val="0"/>
              </a:spcAft>
              <a:defRPr/>
            </a:pPr>
            <a:r>
              <a:rPr lang="en-US" sz="1400" i="1" dirty="0" smtClean="0">
                <a:latin typeface="+mn-lt"/>
                <a:cs typeface="+mn-cs"/>
              </a:rPr>
              <a:t>Fundamentals of Multimedia 3</a:t>
            </a:r>
            <a:r>
              <a:rPr lang="en-US" sz="1400" i="1" baseline="30000" dirty="0" smtClean="0">
                <a:latin typeface="+mn-lt"/>
                <a:cs typeface="+mn-cs"/>
              </a:rPr>
              <a:t>rd</a:t>
            </a:r>
            <a:r>
              <a:rPr lang="en-US" sz="1400" i="1" dirty="0" smtClean="0">
                <a:latin typeface="+mn-lt"/>
                <a:cs typeface="+mn-cs"/>
              </a:rPr>
              <a:t> ed., Chapter 11</a:t>
            </a:r>
            <a:endParaRPr lang="en-US" sz="1400" i="1" dirty="0">
              <a:latin typeface="+mn-lt"/>
              <a:cs typeface="+mn-cs"/>
            </a:endParaRPr>
          </a:p>
        </p:txBody>
      </p:sp>
      <p:cxnSp>
        <p:nvCxnSpPr>
          <p:cNvPr id="14" name="Straight Connector 13"/>
          <p:cNvCxnSpPr/>
          <p:nvPr userDrawn="1"/>
        </p:nvCxnSpPr>
        <p:spPr>
          <a:xfrm rot="10800000">
            <a:off x="428596" y="500042"/>
            <a:ext cx="828680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a:xfrm>
            <a:off x="457200" y="620688"/>
            <a:ext cx="8229600" cy="796950"/>
          </a:xfrm>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endParaRPr lang="en-US" dirty="0"/>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sp>
        <p:nvSpPr>
          <p:cNvPr id="6" name="Slide Number Placeholder 5"/>
          <p:cNvSpPr>
            <a:spLocks noGrp="1"/>
          </p:cNvSpPr>
          <p:nvPr>
            <p:ph type="sldNum" sz="quarter" idx="12"/>
          </p:nvPr>
        </p:nvSpPr>
        <p:spPr/>
        <p:txBody>
          <a:bodyPr/>
          <a:lstStyle/>
          <a:p>
            <a:fld id="{0F351D62-525A-4671-8264-CD4617D324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endParaRPr lang="en-US" dirty="0"/>
          </a:p>
        </p:txBody>
      </p:sp>
      <p:sp>
        <p:nvSpPr>
          <p:cNvPr id="6" name="Footer Placeholder 5"/>
          <p:cNvSpPr>
            <a:spLocks noGrp="1"/>
          </p:cNvSpPr>
          <p:nvPr>
            <p:ph type="ftr" sz="quarter" idx="11"/>
          </p:nvPr>
        </p:nvSpPr>
        <p:spPr/>
        <p:txBody>
          <a:bodyPr/>
          <a:lstStyle/>
          <a:p>
            <a:r>
              <a:rPr lang="en-US" smtClean="0"/>
              <a:t>Li, Drew, &amp; Liu   © Springer 2021</a:t>
            </a:r>
            <a:endParaRPr lang="en-US"/>
          </a:p>
        </p:txBody>
      </p:sp>
      <p:sp>
        <p:nvSpPr>
          <p:cNvPr id="7" name="Slide Number Placeholder 6"/>
          <p:cNvSpPr>
            <a:spLocks noGrp="1"/>
          </p:cNvSpPr>
          <p:nvPr>
            <p:ph type="sldNum" sz="quarter" idx="12"/>
          </p:nvPr>
        </p:nvSpPr>
        <p:spPr/>
        <p:txBody>
          <a:bodyPr/>
          <a:lstStyle/>
          <a:p>
            <a:fld id="{0F351D62-525A-4671-8264-CD4617D324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endParaRPr lang="en-US" dirty="0"/>
          </a:p>
        </p:txBody>
      </p:sp>
      <p:sp>
        <p:nvSpPr>
          <p:cNvPr id="8" name="Footer Placeholder 7"/>
          <p:cNvSpPr>
            <a:spLocks noGrp="1"/>
          </p:cNvSpPr>
          <p:nvPr>
            <p:ph type="ftr" sz="quarter" idx="11"/>
          </p:nvPr>
        </p:nvSpPr>
        <p:spPr/>
        <p:txBody>
          <a:bodyPr/>
          <a:lstStyle/>
          <a:p>
            <a:r>
              <a:rPr lang="en-US" smtClean="0"/>
              <a:t>Li, Drew, &amp; Liu   © Springer 2021</a:t>
            </a:r>
            <a:endParaRPr lang="en-US"/>
          </a:p>
        </p:txBody>
      </p:sp>
      <p:sp>
        <p:nvSpPr>
          <p:cNvPr id="9" name="Slide Number Placeholder 8"/>
          <p:cNvSpPr>
            <a:spLocks noGrp="1"/>
          </p:cNvSpPr>
          <p:nvPr>
            <p:ph type="sldNum" sz="quarter" idx="12"/>
          </p:nvPr>
        </p:nvSpPr>
        <p:spPr/>
        <p:txBody>
          <a:bodyPr/>
          <a:lstStyle/>
          <a:p>
            <a:fld id="{0F351D62-525A-4671-8264-CD4617D324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endParaRPr lang="en-US" dirty="0"/>
          </a:p>
        </p:txBody>
      </p:sp>
      <p:sp>
        <p:nvSpPr>
          <p:cNvPr id="4" name="Footer Placeholder 3"/>
          <p:cNvSpPr>
            <a:spLocks noGrp="1"/>
          </p:cNvSpPr>
          <p:nvPr>
            <p:ph type="ftr" sz="quarter" idx="11"/>
          </p:nvPr>
        </p:nvSpPr>
        <p:spPr/>
        <p:txBody>
          <a:bodyPr/>
          <a:lstStyle/>
          <a:p>
            <a:r>
              <a:rPr lang="en-US" smtClean="0"/>
              <a:t>Li, Drew, &amp; Liu   © Springer 2021</a:t>
            </a:r>
            <a:endParaRPr lang="en-US"/>
          </a:p>
        </p:txBody>
      </p:sp>
      <p:sp>
        <p:nvSpPr>
          <p:cNvPr id="5" name="Slide Number Placeholder 4"/>
          <p:cNvSpPr>
            <a:spLocks noGrp="1"/>
          </p:cNvSpPr>
          <p:nvPr>
            <p:ph type="sldNum" sz="quarter" idx="12"/>
          </p:nvPr>
        </p:nvSpPr>
        <p:spPr/>
        <p:txBody>
          <a:bodyPr/>
          <a:lstStyle/>
          <a:p>
            <a:fld id="{0F351D62-525A-4671-8264-CD4617D324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endParaRPr lang="en-US" dirty="0"/>
          </a:p>
        </p:txBody>
      </p:sp>
      <p:sp>
        <p:nvSpPr>
          <p:cNvPr id="3" name="Footer Placeholder 2"/>
          <p:cNvSpPr>
            <a:spLocks noGrp="1"/>
          </p:cNvSpPr>
          <p:nvPr>
            <p:ph type="ftr" sz="quarter" idx="11"/>
          </p:nvPr>
        </p:nvSpPr>
        <p:spPr/>
        <p:txBody>
          <a:bodyPr/>
          <a:lstStyle/>
          <a:p>
            <a:r>
              <a:rPr lang="en-US" smtClean="0"/>
              <a:t>Li, Drew, &amp; Liu   © Springer 2021</a:t>
            </a:r>
            <a:endParaRPr lang="en-US"/>
          </a:p>
        </p:txBody>
      </p:sp>
      <p:sp>
        <p:nvSpPr>
          <p:cNvPr id="4" name="Slide Number Placeholder 3"/>
          <p:cNvSpPr>
            <a:spLocks noGrp="1"/>
          </p:cNvSpPr>
          <p:nvPr>
            <p:ph type="sldNum" sz="quarter" idx="12"/>
          </p:nvPr>
        </p:nvSpPr>
        <p:spPr/>
        <p:txBody>
          <a:bodyPr/>
          <a:lstStyle/>
          <a:p>
            <a:fld id="{0F351D62-525A-4671-8264-CD4617D324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endParaRPr lang="en-US" dirty="0"/>
          </a:p>
        </p:txBody>
      </p:sp>
      <p:sp>
        <p:nvSpPr>
          <p:cNvPr id="6" name="Footer Placeholder 5"/>
          <p:cNvSpPr>
            <a:spLocks noGrp="1"/>
          </p:cNvSpPr>
          <p:nvPr>
            <p:ph type="ftr" sz="quarter" idx="11"/>
          </p:nvPr>
        </p:nvSpPr>
        <p:spPr/>
        <p:txBody>
          <a:bodyPr/>
          <a:lstStyle/>
          <a:p>
            <a:r>
              <a:rPr lang="en-US" smtClean="0"/>
              <a:t>Li, Drew, &amp; Liu   © Springer 2021</a:t>
            </a:r>
            <a:endParaRPr lang="en-US"/>
          </a:p>
        </p:txBody>
      </p:sp>
      <p:sp>
        <p:nvSpPr>
          <p:cNvPr id="7" name="Slide Number Placeholder 6"/>
          <p:cNvSpPr>
            <a:spLocks noGrp="1"/>
          </p:cNvSpPr>
          <p:nvPr>
            <p:ph type="sldNum" sz="quarter" idx="12"/>
          </p:nvPr>
        </p:nvSpPr>
        <p:spPr/>
        <p:txBody>
          <a:bodyPr/>
          <a:lstStyle/>
          <a:p>
            <a:fld id="{0F351D62-525A-4671-8264-CD4617D324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endParaRPr lang="en-US" dirty="0"/>
          </a:p>
        </p:txBody>
      </p:sp>
      <p:sp>
        <p:nvSpPr>
          <p:cNvPr id="6" name="Footer Placeholder 5"/>
          <p:cNvSpPr>
            <a:spLocks noGrp="1"/>
          </p:cNvSpPr>
          <p:nvPr>
            <p:ph type="ftr" sz="quarter" idx="11"/>
          </p:nvPr>
        </p:nvSpPr>
        <p:spPr/>
        <p:txBody>
          <a:bodyPr/>
          <a:lstStyle/>
          <a:p>
            <a:r>
              <a:rPr lang="en-US" smtClean="0"/>
              <a:t>Li, Drew, &amp; Liu   © Springer 2021</a:t>
            </a:r>
            <a:endParaRPr lang="en-US"/>
          </a:p>
        </p:txBody>
      </p:sp>
      <p:sp>
        <p:nvSpPr>
          <p:cNvPr id="7" name="Slide Number Placeholder 6"/>
          <p:cNvSpPr>
            <a:spLocks noGrp="1"/>
          </p:cNvSpPr>
          <p:nvPr>
            <p:ph type="sldNum" sz="quarter" idx="12"/>
          </p:nvPr>
        </p:nvSpPr>
        <p:spPr/>
        <p:txBody>
          <a:bodyPr/>
          <a:lstStyle/>
          <a:p>
            <a:fld id="{0F351D62-525A-4671-8264-CD4617D324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857884" y="6286520"/>
            <a:ext cx="2895600" cy="365125"/>
          </a:xfrm>
          <a:prstGeom prst="rect">
            <a:avLst/>
          </a:prstGeom>
        </p:spPr>
        <p:txBody>
          <a:bodyPr vert="horz" lIns="91440" tIns="45720" rIns="91440" bIns="45720" rtlCol="0" anchor="ctr"/>
          <a:lstStyle>
            <a:lvl1pPr algn="r">
              <a:defRPr sz="1200" i="1">
                <a:solidFill>
                  <a:schemeClr val="tx1">
                    <a:tint val="75000"/>
                  </a:schemeClr>
                </a:solidFill>
                <a:latin typeface="Trebuchet MS"/>
              </a:defRPr>
            </a:lvl1pPr>
          </a:lstStyle>
          <a:p>
            <a:r>
              <a:rPr lang="en-US" smtClean="0"/>
              <a:t>Li, Drew, &amp; Liu   © Springer 2021</a:t>
            </a:r>
            <a:endParaRPr lang="en-US" dirty="0"/>
          </a:p>
        </p:txBody>
      </p:sp>
      <p:sp>
        <p:nvSpPr>
          <p:cNvPr id="6" name="Slide Number Placeholder 5"/>
          <p:cNvSpPr>
            <a:spLocks noGrp="1"/>
          </p:cNvSpPr>
          <p:nvPr>
            <p:ph type="sldNum" sz="quarter" idx="4"/>
          </p:nvPr>
        </p:nvSpPr>
        <p:spPr>
          <a:xfrm>
            <a:off x="3500430" y="6286520"/>
            <a:ext cx="2133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a:defRPr>
            </a:lvl1pPr>
          </a:lstStyle>
          <a:p>
            <a:fld id="{0F351D62-525A-4671-8264-CD4617D324B8}" type="slidenum">
              <a:rPr lang="en-US" smtClean="0"/>
              <a:pPr/>
              <a:t>‹#›</a:t>
            </a:fld>
            <a:endParaRPr lang="en-US" dirty="0"/>
          </a:p>
        </p:txBody>
      </p:sp>
      <p:cxnSp>
        <p:nvCxnSpPr>
          <p:cNvPr id="8" name="Straight Connector 7"/>
          <p:cNvCxnSpPr/>
          <p:nvPr/>
        </p:nvCxnSpPr>
        <p:spPr>
          <a:xfrm rot="10800000">
            <a:off x="428596" y="6215082"/>
            <a:ext cx="8286808" cy="1588"/>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3200" b="1" kern="1200">
          <a:solidFill>
            <a:schemeClr val="tx1"/>
          </a:solidFill>
          <a:latin typeface="Trebuchet MS"/>
          <a:ea typeface="+mj-ea"/>
          <a:cs typeface="+mj-cs"/>
        </a:defRPr>
      </a:lvl1pPr>
    </p:titleStyle>
    <p:bodyStyle>
      <a:lvl1pPr marL="342900" indent="-342900" algn="just" defTabSz="914400" rtl="0" eaLnBrk="1" latinLnBrk="0" hangingPunct="1">
        <a:spcBef>
          <a:spcPct val="20000"/>
        </a:spcBef>
        <a:buFont typeface="Arial" pitchFamily="34" charset="0"/>
        <a:buChar char="•"/>
        <a:defRPr sz="3200" kern="1200">
          <a:solidFill>
            <a:schemeClr val="tx1"/>
          </a:solidFill>
          <a:latin typeface="Trebuchet MS"/>
          <a:ea typeface="+mn-ea"/>
          <a:cs typeface="+mn-cs"/>
        </a:defRPr>
      </a:lvl1pPr>
      <a:lvl2pPr marL="742950" indent="-285750" algn="just" defTabSz="914400" rtl="0" eaLnBrk="1" latinLnBrk="0" hangingPunct="1">
        <a:spcBef>
          <a:spcPct val="20000"/>
        </a:spcBef>
        <a:buFont typeface="Arial" pitchFamily="34" charset="0"/>
        <a:buChar char="–"/>
        <a:defRPr sz="2800" kern="1200">
          <a:solidFill>
            <a:schemeClr val="tx1"/>
          </a:solidFill>
          <a:latin typeface="Trebuchet MS"/>
          <a:ea typeface="+mn-ea"/>
          <a:cs typeface="+mn-cs"/>
        </a:defRPr>
      </a:lvl2pPr>
      <a:lvl3pPr marL="1143000" indent="-228600" algn="just" defTabSz="914400" rtl="0" eaLnBrk="1" latinLnBrk="0" hangingPunct="1">
        <a:spcBef>
          <a:spcPct val="20000"/>
        </a:spcBef>
        <a:buFont typeface="Arial" pitchFamily="34" charset="0"/>
        <a:buChar char="•"/>
        <a:defRPr sz="2400" kern="1200">
          <a:solidFill>
            <a:schemeClr val="tx1"/>
          </a:solidFill>
          <a:latin typeface="Trebuchet MS"/>
          <a:ea typeface="+mn-ea"/>
          <a:cs typeface="+mn-cs"/>
        </a:defRPr>
      </a:lvl3pPr>
      <a:lvl4pPr marL="1600200" indent="-228600" algn="just" defTabSz="914400" rtl="0" eaLnBrk="1" latinLnBrk="0" hangingPunct="1">
        <a:spcBef>
          <a:spcPct val="20000"/>
        </a:spcBef>
        <a:buFont typeface="Arial" pitchFamily="34" charset="0"/>
        <a:buChar char="–"/>
        <a:defRPr sz="2000" kern="1200">
          <a:solidFill>
            <a:schemeClr val="tx1"/>
          </a:solidFill>
          <a:latin typeface="Trebuchet MS"/>
          <a:ea typeface="+mn-ea"/>
          <a:cs typeface="+mn-cs"/>
        </a:defRPr>
      </a:lvl4pPr>
      <a:lvl5pPr marL="2057400" indent="-228600" algn="just" defTabSz="914400" rtl="0" eaLnBrk="1" latinLnBrk="0" hangingPunct="1">
        <a:spcBef>
          <a:spcPct val="20000"/>
        </a:spcBef>
        <a:buFont typeface="Arial" pitchFamily="34" charset="0"/>
        <a:buChar char="»"/>
        <a:defRPr sz="2000" kern="1200">
          <a:solidFill>
            <a:schemeClr val="tx1"/>
          </a:solidFill>
          <a:latin typeface="Trebuchet MS"/>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89.xml"/><Relationship Id="rId5" Type="http://schemas.openxmlformats.org/officeDocument/2006/relationships/slide" Target="slide40.xml"/><Relationship Id="rId4" Type="http://schemas.openxmlformats.org/officeDocument/2006/relationships/slide" Target="slide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6.emf"/><Relationship Id="rId5" Type="http://schemas.openxmlformats.org/officeDocument/2006/relationships/oleObject" Target="../embeddings/oleObject4.bin"/><Relationship Id="rId4" Type="http://schemas.openxmlformats.org/officeDocument/2006/relationships/image" Target="../media/image25.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8.emf"/><Relationship Id="rId5" Type="http://schemas.openxmlformats.org/officeDocument/2006/relationships/oleObject" Target="../embeddings/oleObject6.bin"/><Relationship Id="rId4" Type="http://schemas.openxmlformats.org/officeDocument/2006/relationships/image" Target="../media/image27.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9.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4.emf"/><Relationship Id="rId5" Type="http://schemas.openxmlformats.org/officeDocument/2006/relationships/oleObject" Target="../embeddings/oleObject9.bin"/><Relationship Id="rId4" Type="http://schemas.openxmlformats.org/officeDocument/2006/relationships/image" Target="../media/image33.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8.wmf"/><Relationship Id="rId5" Type="http://schemas.openxmlformats.org/officeDocument/2006/relationships/oleObject" Target="../embeddings/oleObject11.bin"/><Relationship Id="rId4" Type="http://schemas.openxmlformats.org/officeDocument/2006/relationships/image" Target="../media/image37.wmf"/><Relationship Id="rId9" Type="http://schemas.openxmlformats.org/officeDocument/2006/relationships/oleObject" Target="../embeddings/oleObject13.bin"/></Relationships>
</file>

<file path=ppt/slides/_rels/slide7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Li, Drew, &amp; Liu   © Springer 2021</a:t>
            </a:r>
            <a:endParaRPr lang="en-US"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1</a:t>
            </a:fld>
            <a:endParaRPr lang="en-US"/>
          </a:p>
        </p:txBody>
      </p:sp>
      <p:sp>
        <p:nvSpPr>
          <p:cNvPr id="6" name="Title 1"/>
          <p:cNvSpPr txBox="1">
            <a:spLocks/>
          </p:cNvSpPr>
          <p:nvPr/>
        </p:nvSpPr>
        <p:spPr>
          <a:xfrm>
            <a:off x="395536" y="1124745"/>
            <a:ext cx="8276456" cy="108012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Trebuchet MS"/>
                <a:ea typeface="+mj-ea"/>
                <a:cs typeface="+mj-cs"/>
              </a:defRPr>
            </a:lvl1pPr>
          </a:lstStyle>
          <a:p>
            <a:r>
              <a:rPr lang="en-CA" sz="3200" b="1" dirty="0" smtClean="0"/>
              <a:t>Chapter 11</a:t>
            </a:r>
            <a:br>
              <a:rPr lang="en-CA" sz="3200" b="1" dirty="0" smtClean="0"/>
            </a:br>
            <a:r>
              <a:rPr lang="nn-NO" sz="3200" b="1" dirty="0" smtClean="0"/>
              <a:t>MPEG Video </a:t>
            </a:r>
            <a:r>
              <a:rPr lang="nn-NO" sz="3200" b="1" dirty="0" err="1" smtClean="0"/>
              <a:t>Coding</a:t>
            </a:r>
            <a:r>
              <a:rPr lang="nn-NO" sz="3200" b="1" dirty="0" smtClean="0"/>
              <a:t>  — MPEG-1, 2, 4 and 7</a:t>
            </a:r>
            <a:endParaRPr lang="en-CA" sz="3200" b="1" dirty="0"/>
          </a:p>
        </p:txBody>
      </p:sp>
      <p:sp>
        <p:nvSpPr>
          <p:cNvPr id="7" name="Subtitle 2"/>
          <p:cNvSpPr txBox="1">
            <a:spLocks/>
          </p:cNvSpPr>
          <p:nvPr/>
        </p:nvSpPr>
        <p:spPr>
          <a:xfrm>
            <a:off x="1259632" y="2636912"/>
            <a:ext cx="6336704" cy="2880320"/>
          </a:xfrm>
          <a:prstGeom prst="rect">
            <a:avLst/>
          </a:prstGeom>
        </p:spPr>
        <p:txBody>
          <a:bodyPr vert="horz" lIns="91440" tIns="45720" rIns="91440" bIns="45720" rtlCol="0">
            <a:normAutofit fontScale="70000" lnSpcReduction="20000"/>
          </a:bodyPr>
          <a:lstStyle>
            <a:lvl1pPr marL="342900" indent="-342900" algn="just" defTabSz="914400" rtl="0" eaLnBrk="1" latinLnBrk="0" hangingPunct="1">
              <a:spcBef>
                <a:spcPct val="20000"/>
              </a:spcBef>
              <a:buFont typeface="Arial" pitchFamily="34" charset="0"/>
              <a:buNone/>
              <a:defRPr sz="3200" kern="1200">
                <a:solidFill>
                  <a:schemeClr val="tx1"/>
                </a:solidFill>
                <a:latin typeface="Trebuchet MS"/>
                <a:ea typeface="+mn-ea"/>
                <a:cs typeface="+mn-cs"/>
              </a:defRPr>
            </a:lvl1pPr>
            <a:lvl2pPr marL="742950" indent="-285750" algn="just" defTabSz="914400" rtl="0" eaLnBrk="1" latinLnBrk="0" hangingPunct="1">
              <a:spcBef>
                <a:spcPct val="20000"/>
              </a:spcBef>
              <a:buFont typeface="Arial" pitchFamily="34" charset="0"/>
              <a:buNone/>
              <a:defRPr sz="2800" kern="1200">
                <a:solidFill>
                  <a:schemeClr val="tx1"/>
                </a:solidFill>
                <a:latin typeface="Trebuchet MS"/>
                <a:ea typeface="+mn-ea"/>
                <a:cs typeface="+mn-cs"/>
              </a:defRPr>
            </a:lvl2pPr>
            <a:lvl3pPr marL="1143000" indent="-228600" algn="just" defTabSz="914400" rtl="0" eaLnBrk="1" latinLnBrk="0" hangingPunct="1">
              <a:spcBef>
                <a:spcPct val="20000"/>
              </a:spcBef>
              <a:buFont typeface="Arial" pitchFamily="34" charset="0"/>
              <a:buChar char="•"/>
              <a:defRPr sz="2400" kern="1200">
                <a:solidFill>
                  <a:schemeClr val="tx1"/>
                </a:solidFill>
                <a:latin typeface="Trebuchet MS"/>
                <a:ea typeface="+mn-ea"/>
                <a:cs typeface="+mn-cs"/>
              </a:defRPr>
            </a:lvl3pPr>
            <a:lvl4pPr marL="1600200" indent="-228600" algn="just" defTabSz="914400" rtl="0" eaLnBrk="1" latinLnBrk="0" hangingPunct="1">
              <a:spcBef>
                <a:spcPct val="20000"/>
              </a:spcBef>
              <a:buFont typeface="Arial" pitchFamily="34" charset="0"/>
              <a:buChar char="–"/>
              <a:defRPr sz="2000" kern="1200">
                <a:solidFill>
                  <a:schemeClr val="tx1"/>
                </a:solidFill>
                <a:latin typeface="Trebuchet MS"/>
                <a:ea typeface="+mn-ea"/>
                <a:cs typeface="+mn-cs"/>
              </a:defRPr>
            </a:lvl4pPr>
            <a:lvl5pPr marL="2057400" indent="-228600" algn="just" defTabSz="914400" rtl="0" eaLnBrk="1" latinLnBrk="0" hangingPunct="1">
              <a:spcBef>
                <a:spcPct val="20000"/>
              </a:spcBef>
              <a:buFont typeface="Arial" pitchFamily="34" charset="0"/>
              <a:buChar char="»"/>
              <a:defRPr sz="2000" kern="1200">
                <a:solidFill>
                  <a:schemeClr val="tx1"/>
                </a:solidFill>
                <a:latin typeface="Trebuchet MS"/>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lnSpc>
                <a:spcPct val="120000"/>
              </a:lnSpc>
              <a:spcBef>
                <a:spcPts val="1200"/>
              </a:spcBef>
            </a:pPr>
            <a:r>
              <a:rPr lang="en-CA" sz="4000" dirty="0" smtClean="0">
                <a:hlinkClick r:id="rId2" action="ppaction://hlinksldjump"/>
              </a:rPr>
              <a:t>11.1  Overview</a:t>
            </a:r>
            <a:endParaRPr lang="en-CA" sz="4000" dirty="0" smtClean="0"/>
          </a:p>
          <a:p>
            <a:pPr algn="l">
              <a:lnSpc>
                <a:spcPct val="120000"/>
              </a:lnSpc>
              <a:spcBef>
                <a:spcPts val="1200"/>
              </a:spcBef>
            </a:pPr>
            <a:r>
              <a:rPr lang="en-CA" sz="4000" dirty="0" smtClean="0">
                <a:hlinkClick r:id="rId3" action="ppaction://hlinksldjump"/>
              </a:rPr>
              <a:t>11.2  MPEG-1</a:t>
            </a:r>
            <a:endParaRPr lang="en-CA" sz="4000" dirty="0" smtClean="0"/>
          </a:p>
          <a:p>
            <a:pPr algn="l">
              <a:lnSpc>
                <a:spcPct val="120000"/>
              </a:lnSpc>
              <a:spcBef>
                <a:spcPts val="1200"/>
              </a:spcBef>
            </a:pPr>
            <a:r>
              <a:rPr lang="en-CA" sz="4000" dirty="0" smtClean="0">
                <a:hlinkClick r:id="rId4" action="ppaction://hlinksldjump"/>
              </a:rPr>
              <a:t>11.3  MPEG-2</a:t>
            </a:r>
            <a:endParaRPr lang="en-CA" sz="4000" dirty="0" smtClean="0"/>
          </a:p>
          <a:p>
            <a:pPr algn="l">
              <a:lnSpc>
                <a:spcPct val="120000"/>
              </a:lnSpc>
              <a:spcBef>
                <a:spcPts val="1200"/>
              </a:spcBef>
            </a:pPr>
            <a:r>
              <a:rPr lang="en-CA" sz="4000" dirty="0" smtClean="0">
                <a:hlinkClick r:id="rId5" action="ppaction://hlinksldjump"/>
              </a:rPr>
              <a:t>11.4  MPEG-4</a:t>
            </a:r>
            <a:endParaRPr lang="en-CA" sz="4000" dirty="0" smtClean="0"/>
          </a:p>
          <a:p>
            <a:pPr algn="l">
              <a:lnSpc>
                <a:spcPct val="120000"/>
              </a:lnSpc>
              <a:spcBef>
                <a:spcPts val="1200"/>
              </a:spcBef>
            </a:pPr>
            <a:r>
              <a:rPr lang="en-CA" sz="4000" dirty="0" smtClean="0">
                <a:hlinkClick r:id="rId6" action="ppaction://hlinksldjump"/>
              </a:rPr>
              <a:t>11.5  MPEG-7</a:t>
            </a:r>
            <a:endParaRPr lang="en-CA" sz="4000" dirty="0" smtClean="0"/>
          </a:p>
          <a:p>
            <a:pPr algn="l">
              <a:lnSpc>
                <a:spcPct val="120000"/>
              </a:lnSpc>
              <a:spcBef>
                <a:spcPts val="1200"/>
              </a:spcBef>
            </a:pPr>
            <a:endParaRPr lang="en-CA" dirty="0" smtClean="0"/>
          </a:p>
        </p:txBody>
      </p:sp>
    </p:spTree>
    <p:extLst>
      <p:ext uri="{BB962C8B-B14F-4D97-AF65-F5344CB8AC3E}">
        <p14:creationId xmlns:p14="http://schemas.microsoft.com/office/powerpoint/2010/main" val="3341841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00132"/>
          </a:xfrm>
        </p:spPr>
        <p:txBody>
          <a:bodyPr>
            <a:normAutofit/>
          </a:bodyPr>
          <a:lstStyle/>
          <a:p>
            <a:r>
              <a:rPr lang="en-CA" sz="2800" dirty="0" smtClean="0"/>
              <a:t>Other Major Differences from H.261 </a:t>
            </a:r>
            <a:r>
              <a:rPr lang="tr-TR" sz="2800" dirty="0" smtClean="0"/>
              <a:t>(</a:t>
            </a:r>
            <a:r>
              <a:rPr lang="tr-TR" sz="2800" dirty="0" err="1" smtClean="0"/>
              <a:t>Cont’d</a:t>
            </a:r>
            <a:r>
              <a:rPr lang="tr-TR" sz="2800" dirty="0" smtClean="0"/>
              <a:t>)</a:t>
            </a:r>
            <a:endParaRPr lang="en-CA" sz="2800" dirty="0"/>
          </a:p>
        </p:txBody>
      </p:sp>
      <p:sp>
        <p:nvSpPr>
          <p:cNvPr id="3" name="Content Placeholder 2"/>
          <p:cNvSpPr>
            <a:spLocks noGrp="1"/>
          </p:cNvSpPr>
          <p:nvPr>
            <p:ph idx="1"/>
          </p:nvPr>
        </p:nvSpPr>
        <p:spPr>
          <a:xfrm>
            <a:off x="457200" y="1600201"/>
            <a:ext cx="8229600" cy="4061048"/>
          </a:xfrm>
        </p:spPr>
        <p:txBody>
          <a:bodyPr anchor="ctr">
            <a:noAutofit/>
          </a:bodyPr>
          <a:lstStyle/>
          <a:p>
            <a:pPr>
              <a:spcBef>
                <a:spcPts val="1176"/>
              </a:spcBef>
              <a:buFont typeface="Arial"/>
              <a:buChar char="•"/>
            </a:pPr>
            <a:r>
              <a:rPr lang="en-CA" sz="2400" dirty="0" smtClean="0"/>
              <a:t>Instead of GOBs as in H.261, an MPEG-1 picture can be divided into one or more </a:t>
            </a:r>
            <a:r>
              <a:rPr lang="en-CA" sz="2400" b="1" dirty="0" smtClean="0"/>
              <a:t>slices</a:t>
            </a:r>
            <a:r>
              <a:rPr lang="en-CA" sz="2400" dirty="0" smtClean="0"/>
              <a:t> (Fig. 11.4):</a:t>
            </a:r>
          </a:p>
          <a:p>
            <a:pPr marL="813600" lvl="1" indent="-356400">
              <a:spcBef>
                <a:spcPts val="1176"/>
              </a:spcBef>
              <a:buFont typeface="Lucida Grande"/>
              <a:buChar char="-"/>
            </a:pPr>
            <a:r>
              <a:rPr lang="en-CA" sz="2000" dirty="0" smtClean="0"/>
              <a:t>May contain variable numbers of </a:t>
            </a:r>
            <a:r>
              <a:rPr lang="en-CA" sz="2000" dirty="0" err="1" smtClean="0"/>
              <a:t>macroblocks</a:t>
            </a:r>
            <a:r>
              <a:rPr lang="en-CA" sz="2000" dirty="0" smtClean="0"/>
              <a:t> in a single picture.</a:t>
            </a:r>
            <a:endParaRPr lang="en-CA" sz="2000" dirty="0"/>
          </a:p>
          <a:p>
            <a:pPr marL="800100" lvl="1" indent="-342900">
              <a:spcBef>
                <a:spcPts val="1176"/>
              </a:spcBef>
              <a:buFont typeface="Lucida Grande"/>
              <a:buChar char="-"/>
            </a:pPr>
            <a:r>
              <a:rPr lang="en-CA" sz="2000" dirty="0" smtClean="0"/>
              <a:t>May also start and end anywhere as long as they fill the whole picture.</a:t>
            </a:r>
            <a:endParaRPr lang="en-CA" sz="2000" dirty="0"/>
          </a:p>
          <a:p>
            <a:pPr marL="800100" lvl="1" indent="-342900">
              <a:spcBef>
                <a:spcPts val="1176"/>
              </a:spcBef>
              <a:buFont typeface="Lucida Grande"/>
              <a:buChar char="-"/>
            </a:pPr>
            <a:r>
              <a:rPr lang="en-CA" sz="2000" dirty="0" smtClean="0"/>
              <a:t>Each slice is coded independently — additional flexibility in bit-rate control.</a:t>
            </a:r>
            <a:endParaRPr lang="en-CA" sz="2000" dirty="0"/>
          </a:p>
          <a:p>
            <a:pPr marL="800100" lvl="1" indent="-342900">
              <a:spcBef>
                <a:spcPts val="1176"/>
              </a:spcBef>
              <a:buFont typeface="Lucida Grande"/>
              <a:buChar char="-"/>
            </a:pPr>
            <a:r>
              <a:rPr lang="en-CA" sz="2000" dirty="0" smtClean="0"/>
              <a:t>Slice concept is important for error recovery.</a:t>
            </a:r>
            <a:endParaRPr lang="en-CA" sz="20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57827"/>
            <a:ext cx="8229600" cy="591454"/>
          </a:xfrm>
        </p:spPr>
        <p:txBody>
          <a:bodyPr>
            <a:normAutofit/>
          </a:bodyPr>
          <a:lstStyle/>
          <a:p>
            <a:pPr algn="ctr"/>
            <a:r>
              <a:rPr lang="en-CA" sz="2800" b="1" dirty="0" smtClean="0"/>
              <a:t>Fig. 11.30: </a:t>
            </a:r>
            <a:r>
              <a:rPr lang="en-CA" sz="2800" dirty="0" smtClean="0"/>
              <a:t>A video summary.</a:t>
            </a:r>
            <a:endParaRPr lang="en-CA" sz="28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100</a:t>
            </a:fld>
            <a:endParaRPr lang="en-US"/>
          </a:p>
        </p:txBody>
      </p:sp>
      <p:pic>
        <p:nvPicPr>
          <p:cNvPr id="12290" name="Picture 2"/>
          <p:cNvPicPr>
            <a:picLocks noChangeAspect="1" noChangeArrowheads="1"/>
          </p:cNvPicPr>
          <p:nvPr/>
        </p:nvPicPr>
        <p:blipFill>
          <a:blip r:embed="rId2" cstate="print"/>
          <a:srcRect/>
          <a:stretch>
            <a:fillRect/>
          </a:stretch>
        </p:blipFill>
        <p:spPr bwMode="auto">
          <a:xfrm>
            <a:off x="571472" y="1214422"/>
            <a:ext cx="8058174" cy="3208113"/>
          </a:xfrm>
          <a:prstGeom prst="rect">
            <a:avLst/>
          </a:prstGeom>
          <a:noFill/>
          <a:ln w="9525">
            <a:noFill/>
            <a:miter lim="800000"/>
            <a:headEnd/>
            <a:tailEnd/>
          </a:ln>
          <a:effectLst/>
        </p:spPr>
      </p:pic>
    </p:spTree>
    <p:extLst>
      <p:ext uri="{BB962C8B-B14F-4D97-AF65-F5344CB8AC3E}">
        <p14:creationId xmlns:p14="http://schemas.microsoft.com/office/powerpoint/2010/main" val="6726270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normAutofit fontScale="90000"/>
          </a:bodyPr>
          <a:lstStyle/>
          <a:p>
            <a:r>
              <a:rPr lang="en-CA" sz="3600" dirty="0" smtClean="0"/>
              <a:t>Description Definition Language (DDL)</a:t>
            </a:r>
            <a:endParaRPr lang="en-CA" sz="3600" dirty="0"/>
          </a:p>
        </p:txBody>
      </p:sp>
      <p:sp>
        <p:nvSpPr>
          <p:cNvPr id="3" name="Content Placeholder 2"/>
          <p:cNvSpPr>
            <a:spLocks noGrp="1"/>
          </p:cNvSpPr>
          <p:nvPr>
            <p:ph idx="1"/>
          </p:nvPr>
        </p:nvSpPr>
        <p:spPr>
          <a:xfrm>
            <a:off x="457200" y="1484784"/>
            <a:ext cx="8075240" cy="4525963"/>
          </a:xfrm>
        </p:spPr>
        <p:txBody>
          <a:bodyPr>
            <a:normAutofit fontScale="70000" lnSpcReduction="20000"/>
          </a:bodyPr>
          <a:lstStyle/>
          <a:p>
            <a:pPr marL="457200" indent="-457200">
              <a:lnSpc>
                <a:spcPct val="120000"/>
              </a:lnSpc>
              <a:spcBef>
                <a:spcPts val="1128"/>
              </a:spcBef>
              <a:buFont typeface="Arial"/>
              <a:buChar char="•"/>
            </a:pPr>
            <a:r>
              <a:rPr lang="en-CA" dirty="0" smtClean="0"/>
              <a:t>MPEG-7 adopted the XML Schema Language initially developed by the WWW Consortium (W3C) as its Description Definition Language (DDL). Since XML Schema Language was not designed specifically for audiovisual contents, some extensions are made to it:</a:t>
            </a:r>
          </a:p>
          <a:p>
            <a:pPr marL="722313" lvl="1" indent="-457200">
              <a:lnSpc>
                <a:spcPct val="120000"/>
              </a:lnSpc>
              <a:spcBef>
                <a:spcPts val="1128"/>
              </a:spcBef>
              <a:buFont typeface="Lucida Grande"/>
              <a:buChar char="-"/>
            </a:pPr>
            <a:r>
              <a:rPr lang="en-CA" dirty="0" smtClean="0"/>
              <a:t>Array and matrix data types.</a:t>
            </a:r>
          </a:p>
          <a:p>
            <a:pPr marL="722313" lvl="1" indent="-457200">
              <a:lnSpc>
                <a:spcPct val="120000"/>
              </a:lnSpc>
              <a:spcBef>
                <a:spcPts val="1128"/>
              </a:spcBef>
              <a:buFont typeface="Lucida Grande"/>
              <a:buChar char="-"/>
            </a:pPr>
            <a:r>
              <a:rPr lang="en-CA" dirty="0" smtClean="0"/>
              <a:t>Multiple media types, including audio, video, and </a:t>
            </a:r>
            <a:r>
              <a:rPr lang="en-CA" dirty="0" err="1" smtClean="0"/>
              <a:t>audiovisual</a:t>
            </a:r>
            <a:r>
              <a:rPr lang="en-CA" dirty="0" smtClean="0"/>
              <a:t> presentations.</a:t>
            </a:r>
          </a:p>
          <a:p>
            <a:pPr marL="722313" lvl="1" indent="-457200">
              <a:lnSpc>
                <a:spcPct val="120000"/>
              </a:lnSpc>
              <a:spcBef>
                <a:spcPts val="1128"/>
              </a:spcBef>
              <a:buFont typeface="Lucida Grande"/>
              <a:buChar char="-"/>
            </a:pPr>
            <a:r>
              <a:rPr lang="en-CA" dirty="0" smtClean="0"/>
              <a:t>Enumerated data types for </a:t>
            </a:r>
            <a:r>
              <a:rPr lang="en-CA" b="1" dirty="0" err="1" smtClean="0"/>
              <a:t>MimeType</a:t>
            </a:r>
            <a:r>
              <a:rPr lang="en-CA" dirty="0" smtClean="0"/>
              <a:t>, </a:t>
            </a:r>
            <a:r>
              <a:rPr lang="en-CA" b="1" dirty="0" err="1" smtClean="0"/>
              <a:t>CountryCode</a:t>
            </a:r>
            <a:r>
              <a:rPr lang="en-CA" dirty="0" smtClean="0"/>
              <a:t>, </a:t>
            </a:r>
            <a:r>
              <a:rPr lang="en-CA" b="1" dirty="0" err="1" smtClean="0"/>
              <a:t>RegionCode</a:t>
            </a:r>
            <a:r>
              <a:rPr lang="en-CA" dirty="0" smtClean="0"/>
              <a:t>, </a:t>
            </a:r>
            <a:r>
              <a:rPr lang="en-CA" b="1" dirty="0" err="1" smtClean="0"/>
              <a:t>CurrencyCode</a:t>
            </a:r>
            <a:r>
              <a:rPr lang="en-CA" dirty="0" smtClean="0"/>
              <a:t>, and </a:t>
            </a:r>
            <a:r>
              <a:rPr lang="en-CA" b="1" dirty="0" err="1" smtClean="0"/>
              <a:t>CharacterSetCode</a:t>
            </a:r>
            <a:r>
              <a:rPr lang="en-CA" dirty="0" smtClean="0"/>
              <a:t>.</a:t>
            </a:r>
          </a:p>
          <a:p>
            <a:pPr marL="722313" lvl="1" indent="-457200">
              <a:lnSpc>
                <a:spcPct val="120000"/>
              </a:lnSpc>
              <a:spcBef>
                <a:spcPts val="1128"/>
              </a:spcBef>
              <a:buFont typeface="Lucida Grande"/>
              <a:buChar char="-"/>
            </a:pPr>
            <a:r>
              <a:rPr lang="en-CA" dirty="0" smtClean="0"/>
              <a:t>Intellectual Property Management and Protection </a:t>
            </a:r>
            <a:r>
              <a:rPr lang="en-CA" b="1" dirty="0" smtClean="0"/>
              <a:t>(IPMP) </a:t>
            </a:r>
            <a:r>
              <a:rPr lang="en-CA" dirty="0" smtClean="0"/>
              <a:t>for Ds and DSs.</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101</a:t>
            </a:fld>
            <a:endParaRPr lang="en-US"/>
          </a:p>
        </p:txBody>
      </p:sp>
    </p:spTree>
    <p:extLst>
      <p:ext uri="{BB962C8B-B14F-4D97-AF65-F5344CB8AC3E}">
        <p14:creationId xmlns:p14="http://schemas.microsoft.com/office/powerpoint/2010/main" val="1151076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00702"/>
            <a:ext cx="8229600" cy="625461"/>
          </a:xfrm>
        </p:spPr>
        <p:txBody>
          <a:bodyPr>
            <a:normAutofit/>
          </a:bodyPr>
          <a:lstStyle/>
          <a:p>
            <a:pPr algn="ctr"/>
            <a:r>
              <a:rPr lang="en-CA" sz="2400" b="1" dirty="0" smtClean="0"/>
              <a:t>Fig 11.4: </a:t>
            </a:r>
            <a:r>
              <a:rPr lang="en-CA" sz="2400" dirty="0" smtClean="0"/>
              <a:t>Slices in an MPEG-1 Picture.</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11</a:t>
            </a:fld>
            <a:endParaRPr lang="en-US"/>
          </a:p>
        </p:txBody>
      </p:sp>
      <p:pic>
        <p:nvPicPr>
          <p:cNvPr id="6" name="Picture 5" descr="slice.png"/>
          <p:cNvPicPr>
            <a:picLocks noChangeAspect="1"/>
          </p:cNvPicPr>
          <p:nvPr/>
        </p:nvPicPr>
        <p:blipFill>
          <a:blip r:embed="rId2" cstate="print"/>
          <a:stretch>
            <a:fillRect/>
          </a:stretch>
        </p:blipFill>
        <p:spPr>
          <a:xfrm>
            <a:off x="1785918" y="1000108"/>
            <a:ext cx="5643602" cy="425528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000132"/>
          </a:xfrm>
        </p:spPr>
        <p:txBody>
          <a:bodyPr>
            <a:noAutofit/>
          </a:bodyPr>
          <a:lstStyle/>
          <a:p>
            <a:r>
              <a:rPr lang="en-CA" dirty="0" smtClean="0"/>
              <a:t>Other Major Differences from H.261 </a:t>
            </a:r>
            <a:r>
              <a:rPr lang="tr-TR" dirty="0" smtClean="0"/>
              <a:t>(</a:t>
            </a:r>
            <a:r>
              <a:rPr lang="tr-TR" dirty="0" err="1" smtClean="0"/>
              <a:t>Cont’d</a:t>
            </a:r>
            <a:r>
              <a:rPr lang="tr-TR" dirty="0" smtClean="0"/>
              <a:t>)</a:t>
            </a:r>
            <a:endParaRPr lang="en-CA" dirty="0"/>
          </a:p>
        </p:txBody>
      </p:sp>
      <p:sp>
        <p:nvSpPr>
          <p:cNvPr id="3" name="Content Placeholder 2"/>
          <p:cNvSpPr>
            <a:spLocks noGrp="1"/>
          </p:cNvSpPr>
          <p:nvPr>
            <p:ph idx="1"/>
          </p:nvPr>
        </p:nvSpPr>
        <p:spPr/>
        <p:txBody>
          <a:bodyPr>
            <a:noAutofit/>
          </a:bodyPr>
          <a:lstStyle/>
          <a:p>
            <a:pPr>
              <a:lnSpc>
                <a:spcPct val="120000"/>
              </a:lnSpc>
              <a:buFont typeface="Arial"/>
              <a:buChar char="•"/>
            </a:pPr>
            <a:r>
              <a:rPr lang="en-CA" sz="1800" dirty="0" smtClean="0"/>
              <a:t>Quantization:</a:t>
            </a:r>
          </a:p>
          <a:p>
            <a:pPr lvl="1">
              <a:lnSpc>
                <a:spcPct val="120000"/>
              </a:lnSpc>
              <a:spcBef>
                <a:spcPts val="432"/>
              </a:spcBef>
              <a:buFont typeface="Lucida Grande"/>
              <a:buChar char="-"/>
            </a:pPr>
            <a:r>
              <a:rPr lang="en-CA" sz="1800" dirty="0" smtClean="0"/>
              <a:t>MPEG-1 quantization uses different quantization tables for its Intra and Inter coding (Table 11.2 and 11.3).</a:t>
            </a:r>
          </a:p>
          <a:p>
            <a:pPr>
              <a:lnSpc>
                <a:spcPct val="120000"/>
              </a:lnSpc>
            </a:pPr>
            <a:endParaRPr lang="en-CA" sz="1800" dirty="0" smtClean="0"/>
          </a:p>
          <a:p>
            <a:pPr>
              <a:lnSpc>
                <a:spcPct val="120000"/>
              </a:lnSpc>
            </a:pPr>
            <a:r>
              <a:rPr lang="en-CA" sz="1800" dirty="0" smtClean="0"/>
              <a:t>	For DCT coefficients in Intra mode:</a:t>
            </a:r>
          </a:p>
          <a:p>
            <a:pPr>
              <a:lnSpc>
                <a:spcPct val="120000"/>
              </a:lnSpc>
            </a:pPr>
            <a:endParaRPr lang="en-CA" sz="1800" dirty="0" smtClean="0"/>
          </a:p>
          <a:p>
            <a:pPr algn="r">
              <a:lnSpc>
                <a:spcPct val="120000"/>
              </a:lnSpc>
            </a:pPr>
            <a:r>
              <a:rPr lang="en-CA" sz="1800" dirty="0" smtClean="0"/>
              <a:t>(11.1)</a:t>
            </a:r>
          </a:p>
          <a:p>
            <a:pPr>
              <a:lnSpc>
                <a:spcPct val="120000"/>
              </a:lnSpc>
            </a:pPr>
            <a:endParaRPr lang="en-CA" sz="1800" dirty="0" smtClean="0"/>
          </a:p>
          <a:p>
            <a:pPr>
              <a:lnSpc>
                <a:spcPct val="120000"/>
              </a:lnSpc>
            </a:pPr>
            <a:r>
              <a:rPr lang="en-CA" sz="1800" dirty="0" smtClean="0"/>
              <a:t>	For DCT coefficients in Inter mode: </a:t>
            </a:r>
          </a:p>
          <a:p>
            <a:pPr>
              <a:lnSpc>
                <a:spcPct val="120000"/>
              </a:lnSpc>
            </a:pPr>
            <a:endParaRPr lang="en-CA" sz="1800" dirty="0" smtClean="0"/>
          </a:p>
          <a:p>
            <a:pPr algn="r">
              <a:lnSpc>
                <a:spcPct val="120000"/>
              </a:lnSpc>
            </a:pPr>
            <a:r>
              <a:rPr lang="en-CA" sz="1800" dirty="0" smtClean="0"/>
              <a:t>(11.2)</a:t>
            </a:r>
          </a:p>
          <a:p>
            <a:pPr algn="r">
              <a:lnSpc>
                <a:spcPct val="120000"/>
              </a:lnSpc>
            </a:pPr>
            <a:endParaRPr lang="en-CA" sz="1800" dirty="0" smtClean="0"/>
          </a:p>
          <a:p>
            <a:pPr algn="r">
              <a:lnSpc>
                <a:spcPct val="120000"/>
              </a:lnSpc>
            </a:pPr>
            <a:r>
              <a:rPr lang="en-CA" sz="1800" dirty="0" smtClean="0"/>
              <a:t> </a:t>
            </a:r>
            <a:endParaRPr lang="en-CA" sz="18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304564241"/>
              </p:ext>
            </p:extLst>
          </p:nvPr>
        </p:nvGraphicFramePr>
        <p:xfrm>
          <a:off x="1071538" y="3645024"/>
          <a:ext cx="6786610" cy="751612"/>
        </p:xfrm>
        <a:graphic>
          <a:graphicData uri="http://schemas.openxmlformats.org/presentationml/2006/ole">
            <mc:AlternateContent xmlns:mc="http://schemas.openxmlformats.org/markup-compatibility/2006">
              <mc:Choice xmlns:v="urn:schemas-microsoft-com:vml" Requires="v">
                <p:oleObj spid="_x0000_s1276" name="Equation" r:id="rId3" imgW="3897912" imgH="431570" progId="">
                  <p:embed/>
                </p:oleObj>
              </mc:Choice>
              <mc:Fallback>
                <p:oleObj name="Equation" r:id="rId3" imgW="3897912" imgH="431570" progId="">
                  <p:embed/>
                  <p:pic>
                    <p:nvPicPr>
                      <p:cNvPr id="0" name="Picture 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38" y="3645024"/>
                        <a:ext cx="6786610" cy="7516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59157069"/>
              </p:ext>
            </p:extLst>
          </p:nvPr>
        </p:nvGraphicFramePr>
        <p:xfrm>
          <a:off x="1785918" y="5216660"/>
          <a:ext cx="5639400" cy="785818"/>
        </p:xfrm>
        <a:graphic>
          <a:graphicData uri="http://schemas.openxmlformats.org/presentationml/2006/ole">
            <mc:AlternateContent xmlns:mc="http://schemas.openxmlformats.org/markup-compatibility/2006">
              <mc:Choice xmlns:v="urn:schemas-microsoft-com:vml" Requires="v">
                <p:oleObj spid="_x0000_s1277" name="Equation" r:id="rId5" imgW="3098157" imgH="431570" progId="">
                  <p:embed/>
                </p:oleObj>
              </mc:Choice>
              <mc:Fallback>
                <p:oleObj name="Equation" r:id="rId5" imgW="3098157" imgH="431570" progId="">
                  <p:embed/>
                  <p:pic>
                    <p:nvPicPr>
                      <p:cNvPr id="0" name="Picture 1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5918" y="5216660"/>
                        <a:ext cx="5639400" cy="78581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13</a:t>
            </a:fld>
            <a:endParaRPr lang="en-US"/>
          </a:p>
        </p:txBody>
      </p:sp>
      <p:sp>
        <p:nvSpPr>
          <p:cNvPr id="8" name="Rectangle 7"/>
          <p:cNvSpPr/>
          <p:nvPr/>
        </p:nvSpPr>
        <p:spPr>
          <a:xfrm>
            <a:off x="233772" y="1556792"/>
            <a:ext cx="4572000" cy="646331"/>
          </a:xfrm>
          <a:prstGeom prst="rect">
            <a:avLst/>
          </a:prstGeom>
        </p:spPr>
        <p:txBody>
          <a:bodyPr>
            <a:spAutoFit/>
          </a:bodyPr>
          <a:lstStyle/>
          <a:p>
            <a:pPr algn="ctr"/>
            <a:r>
              <a:rPr lang="en-CA" b="1" dirty="0"/>
              <a:t>Table 11.2: </a:t>
            </a:r>
            <a:r>
              <a:rPr lang="en-CA" dirty="0"/>
              <a:t>Default Quantization </a:t>
            </a:r>
            <a:r>
              <a:rPr lang="en-CA" dirty="0" smtClean="0"/>
              <a:t>Table</a:t>
            </a:r>
          </a:p>
          <a:p>
            <a:pPr algn="ctr"/>
            <a:r>
              <a:rPr lang="en-CA" dirty="0" smtClean="0"/>
              <a:t>(</a:t>
            </a:r>
            <a:r>
              <a:rPr lang="en-CA" i="1" dirty="0" smtClean="0">
                <a:latin typeface="Times New Roman" pitchFamily="18" charset="0"/>
                <a:cs typeface="Times New Roman" pitchFamily="18" charset="0"/>
              </a:rPr>
              <a:t>Q</a:t>
            </a:r>
            <a:r>
              <a:rPr lang="en-CA" baseline="-25000" dirty="0" smtClean="0"/>
              <a:t>1</a:t>
            </a:r>
            <a:r>
              <a:rPr lang="en-CA" dirty="0" smtClean="0"/>
              <a:t>) for </a:t>
            </a:r>
            <a:r>
              <a:rPr lang="en-CA" dirty="0"/>
              <a:t>Intra-Coding</a:t>
            </a:r>
          </a:p>
        </p:txBody>
      </p:sp>
      <p:sp>
        <p:nvSpPr>
          <p:cNvPr id="9" name="Rectangle 8"/>
          <p:cNvSpPr/>
          <p:nvPr/>
        </p:nvSpPr>
        <p:spPr>
          <a:xfrm>
            <a:off x="4760512" y="1556792"/>
            <a:ext cx="4014192" cy="646331"/>
          </a:xfrm>
          <a:prstGeom prst="rect">
            <a:avLst/>
          </a:prstGeom>
        </p:spPr>
        <p:txBody>
          <a:bodyPr wrap="square">
            <a:spAutoFit/>
          </a:bodyPr>
          <a:lstStyle/>
          <a:p>
            <a:pPr algn="ctr"/>
            <a:r>
              <a:rPr lang="en-CA" b="1" dirty="0" smtClean="0"/>
              <a:t>Table </a:t>
            </a:r>
            <a:r>
              <a:rPr lang="en-CA" b="1" dirty="0"/>
              <a:t>11.3: </a:t>
            </a:r>
            <a:r>
              <a:rPr lang="en-CA" dirty="0"/>
              <a:t>Default Quantization Table (</a:t>
            </a:r>
            <a:r>
              <a:rPr lang="en-CA" i="1" dirty="0">
                <a:latin typeface="Times New Roman" pitchFamily="18" charset="0"/>
                <a:cs typeface="Times New Roman" pitchFamily="18" charset="0"/>
              </a:rPr>
              <a:t>Q</a:t>
            </a:r>
            <a:r>
              <a:rPr lang="en-CA" baseline="-25000" dirty="0"/>
              <a:t>2</a:t>
            </a:r>
            <a:r>
              <a:rPr lang="en-CA" dirty="0"/>
              <a:t>) for Inter-</a:t>
            </a:r>
            <a:r>
              <a:rPr lang="en-CA" dirty="0" smtClean="0"/>
              <a:t>Coding </a:t>
            </a:r>
            <a:endParaRPr lang="en-CA" dirty="0"/>
          </a:p>
        </p:txBody>
      </p:sp>
      <p:graphicFrame>
        <p:nvGraphicFramePr>
          <p:cNvPr id="11" name="Table 10"/>
          <p:cNvGraphicFramePr>
            <a:graphicFrameLocks noGrp="1"/>
          </p:cNvGraphicFramePr>
          <p:nvPr>
            <p:extLst>
              <p:ext uri="{D42A27DB-BD31-4B8C-83A1-F6EECF244321}">
                <p14:modId xmlns:p14="http://schemas.microsoft.com/office/powerpoint/2010/main" val="1632299226"/>
              </p:ext>
            </p:extLst>
          </p:nvPr>
        </p:nvGraphicFramePr>
        <p:xfrm>
          <a:off x="5220072" y="2492896"/>
          <a:ext cx="3168352" cy="2952328"/>
        </p:xfrm>
        <a:graphic>
          <a:graphicData uri="http://schemas.openxmlformats.org/drawingml/2006/table">
            <a:tbl>
              <a:tblPr>
                <a:tableStyleId>{69CF1AB2-1976-4502-BF36-3FF5EA218861}</a:tableStyleId>
              </a:tblPr>
              <a:tblGrid>
                <a:gridCol w="396044">
                  <a:extLst>
                    <a:ext uri="{9D8B030D-6E8A-4147-A177-3AD203B41FA5}">
                      <a16:colId xmlns:a16="http://schemas.microsoft.com/office/drawing/2014/main" val="20000"/>
                    </a:ext>
                  </a:extLst>
                </a:gridCol>
                <a:gridCol w="396044">
                  <a:extLst>
                    <a:ext uri="{9D8B030D-6E8A-4147-A177-3AD203B41FA5}">
                      <a16:colId xmlns:a16="http://schemas.microsoft.com/office/drawing/2014/main" val="20001"/>
                    </a:ext>
                  </a:extLst>
                </a:gridCol>
                <a:gridCol w="396044">
                  <a:extLst>
                    <a:ext uri="{9D8B030D-6E8A-4147-A177-3AD203B41FA5}">
                      <a16:colId xmlns:a16="http://schemas.microsoft.com/office/drawing/2014/main" val="20002"/>
                    </a:ext>
                  </a:extLst>
                </a:gridCol>
                <a:gridCol w="396044">
                  <a:extLst>
                    <a:ext uri="{9D8B030D-6E8A-4147-A177-3AD203B41FA5}">
                      <a16:colId xmlns:a16="http://schemas.microsoft.com/office/drawing/2014/main" val="20003"/>
                    </a:ext>
                  </a:extLst>
                </a:gridCol>
                <a:gridCol w="396044">
                  <a:extLst>
                    <a:ext uri="{9D8B030D-6E8A-4147-A177-3AD203B41FA5}">
                      <a16:colId xmlns:a16="http://schemas.microsoft.com/office/drawing/2014/main" val="20004"/>
                    </a:ext>
                  </a:extLst>
                </a:gridCol>
                <a:gridCol w="396044">
                  <a:extLst>
                    <a:ext uri="{9D8B030D-6E8A-4147-A177-3AD203B41FA5}">
                      <a16:colId xmlns:a16="http://schemas.microsoft.com/office/drawing/2014/main" val="20005"/>
                    </a:ext>
                  </a:extLst>
                </a:gridCol>
                <a:gridCol w="396044">
                  <a:extLst>
                    <a:ext uri="{9D8B030D-6E8A-4147-A177-3AD203B41FA5}">
                      <a16:colId xmlns:a16="http://schemas.microsoft.com/office/drawing/2014/main" val="20006"/>
                    </a:ext>
                  </a:extLst>
                </a:gridCol>
                <a:gridCol w="396044">
                  <a:extLst>
                    <a:ext uri="{9D8B030D-6E8A-4147-A177-3AD203B41FA5}">
                      <a16:colId xmlns:a16="http://schemas.microsoft.com/office/drawing/2014/main" val="20007"/>
                    </a:ext>
                  </a:extLst>
                </a:gridCol>
              </a:tblGrid>
              <a:tr h="369041">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extLst>
                  <a:ext uri="{0D108BD9-81ED-4DB2-BD59-A6C34878D82A}">
                    <a16:rowId xmlns:a16="http://schemas.microsoft.com/office/drawing/2014/main" val="10000"/>
                  </a:ext>
                </a:extLst>
              </a:tr>
              <a:tr h="369041">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extLst>
                  <a:ext uri="{0D108BD9-81ED-4DB2-BD59-A6C34878D82A}">
                    <a16:rowId xmlns:a16="http://schemas.microsoft.com/office/drawing/2014/main" val="10001"/>
                  </a:ext>
                </a:extLst>
              </a:tr>
              <a:tr h="369041">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extLst>
                  <a:ext uri="{0D108BD9-81ED-4DB2-BD59-A6C34878D82A}">
                    <a16:rowId xmlns:a16="http://schemas.microsoft.com/office/drawing/2014/main" val="10002"/>
                  </a:ext>
                </a:extLst>
              </a:tr>
              <a:tr h="369041">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extLst>
                  <a:ext uri="{0D108BD9-81ED-4DB2-BD59-A6C34878D82A}">
                    <a16:rowId xmlns:a16="http://schemas.microsoft.com/office/drawing/2014/main" val="10003"/>
                  </a:ext>
                </a:extLst>
              </a:tr>
              <a:tr h="369041">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extLst>
                  <a:ext uri="{0D108BD9-81ED-4DB2-BD59-A6C34878D82A}">
                    <a16:rowId xmlns:a16="http://schemas.microsoft.com/office/drawing/2014/main" val="10004"/>
                  </a:ext>
                </a:extLst>
              </a:tr>
              <a:tr h="369041">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extLst>
                  <a:ext uri="{0D108BD9-81ED-4DB2-BD59-A6C34878D82A}">
                    <a16:rowId xmlns:a16="http://schemas.microsoft.com/office/drawing/2014/main" val="10005"/>
                  </a:ext>
                </a:extLst>
              </a:tr>
              <a:tr h="369041">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extLst>
                  <a:ext uri="{0D108BD9-81ED-4DB2-BD59-A6C34878D82A}">
                    <a16:rowId xmlns:a16="http://schemas.microsoft.com/office/drawing/2014/main" val="10006"/>
                  </a:ext>
                </a:extLst>
              </a:tr>
              <a:tr h="369041">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extLst>
                  <a:ext uri="{0D108BD9-81ED-4DB2-BD59-A6C34878D82A}">
                    <a16:rowId xmlns:a16="http://schemas.microsoft.com/office/drawing/2014/main" val="1000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31298837"/>
              </p:ext>
            </p:extLst>
          </p:nvPr>
        </p:nvGraphicFramePr>
        <p:xfrm>
          <a:off x="899592" y="2492896"/>
          <a:ext cx="3240360" cy="2952328"/>
        </p:xfrm>
        <a:graphic>
          <a:graphicData uri="http://schemas.openxmlformats.org/drawingml/2006/table">
            <a:tbl>
              <a:tblPr>
                <a:tableStyleId>{69CF1AB2-1976-4502-BF36-3FF5EA218861}</a:tableStyleId>
              </a:tblPr>
              <a:tblGrid>
                <a:gridCol w="405045">
                  <a:extLst>
                    <a:ext uri="{9D8B030D-6E8A-4147-A177-3AD203B41FA5}">
                      <a16:colId xmlns:a16="http://schemas.microsoft.com/office/drawing/2014/main" val="20000"/>
                    </a:ext>
                  </a:extLst>
                </a:gridCol>
                <a:gridCol w="405045">
                  <a:extLst>
                    <a:ext uri="{9D8B030D-6E8A-4147-A177-3AD203B41FA5}">
                      <a16:colId xmlns:a16="http://schemas.microsoft.com/office/drawing/2014/main" val="20001"/>
                    </a:ext>
                  </a:extLst>
                </a:gridCol>
                <a:gridCol w="405045">
                  <a:extLst>
                    <a:ext uri="{9D8B030D-6E8A-4147-A177-3AD203B41FA5}">
                      <a16:colId xmlns:a16="http://schemas.microsoft.com/office/drawing/2014/main" val="20002"/>
                    </a:ext>
                  </a:extLst>
                </a:gridCol>
                <a:gridCol w="405045">
                  <a:extLst>
                    <a:ext uri="{9D8B030D-6E8A-4147-A177-3AD203B41FA5}">
                      <a16:colId xmlns:a16="http://schemas.microsoft.com/office/drawing/2014/main" val="20003"/>
                    </a:ext>
                  </a:extLst>
                </a:gridCol>
                <a:gridCol w="405045">
                  <a:extLst>
                    <a:ext uri="{9D8B030D-6E8A-4147-A177-3AD203B41FA5}">
                      <a16:colId xmlns:a16="http://schemas.microsoft.com/office/drawing/2014/main" val="20004"/>
                    </a:ext>
                  </a:extLst>
                </a:gridCol>
                <a:gridCol w="405045">
                  <a:extLst>
                    <a:ext uri="{9D8B030D-6E8A-4147-A177-3AD203B41FA5}">
                      <a16:colId xmlns:a16="http://schemas.microsoft.com/office/drawing/2014/main" val="20005"/>
                    </a:ext>
                  </a:extLst>
                </a:gridCol>
                <a:gridCol w="405045">
                  <a:extLst>
                    <a:ext uri="{9D8B030D-6E8A-4147-A177-3AD203B41FA5}">
                      <a16:colId xmlns:a16="http://schemas.microsoft.com/office/drawing/2014/main" val="20006"/>
                    </a:ext>
                  </a:extLst>
                </a:gridCol>
                <a:gridCol w="405045">
                  <a:extLst>
                    <a:ext uri="{9D8B030D-6E8A-4147-A177-3AD203B41FA5}">
                      <a16:colId xmlns:a16="http://schemas.microsoft.com/office/drawing/2014/main" val="20007"/>
                    </a:ext>
                  </a:extLst>
                </a:gridCol>
              </a:tblGrid>
              <a:tr h="369041">
                <a:tc>
                  <a:txBody>
                    <a:bodyPr/>
                    <a:lstStyle/>
                    <a:p>
                      <a:pPr algn="ctr"/>
                      <a:r>
                        <a:rPr lang="en-US" sz="1400" dirty="0" smtClean="0"/>
                        <a:t>8</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19</a:t>
                      </a:r>
                      <a:endParaRPr lang="en-US" sz="1400" dirty="0"/>
                    </a:p>
                  </a:txBody>
                  <a:tcPr marL="68048" marR="68048" marT="34024" marB="34024"/>
                </a:tc>
                <a:tc>
                  <a:txBody>
                    <a:bodyPr/>
                    <a:lstStyle/>
                    <a:p>
                      <a:pPr algn="ctr"/>
                      <a:r>
                        <a:rPr lang="en-US" sz="1400" dirty="0" smtClean="0"/>
                        <a:t>22</a:t>
                      </a:r>
                      <a:endParaRPr lang="en-US" sz="1400" dirty="0"/>
                    </a:p>
                  </a:txBody>
                  <a:tcPr marL="68048" marR="68048" marT="34024" marB="34024"/>
                </a:tc>
                <a:tc>
                  <a:txBody>
                    <a:bodyPr/>
                    <a:lstStyle/>
                    <a:p>
                      <a:pPr algn="ctr"/>
                      <a:r>
                        <a:rPr lang="en-US" sz="1400" dirty="0" smtClean="0"/>
                        <a:t>26</a:t>
                      </a:r>
                      <a:endParaRPr lang="en-US" sz="1400" dirty="0"/>
                    </a:p>
                  </a:txBody>
                  <a:tcPr marL="68048" marR="68048" marT="34024" marB="34024"/>
                </a:tc>
                <a:tc>
                  <a:txBody>
                    <a:bodyPr/>
                    <a:lstStyle/>
                    <a:p>
                      <a:pPr algn="ctr"/>
                      <a:r>
                        <a:rPr lang="en-US" sz="1400" dirty="0" smtClean="0"/>
                        <a:t>27</a:t>
                      </a:r>
                      <a:endParaRPr lang="en-US" sz="1400" dirty="0"/>
                    </a:p>
                  </a:txBody>
                  <a:tcPr marL="68048" marR="68048" marT="34024" marB="34024"/>
                </a:tc>
                <a:tc>
                  <a:txBody>
                    <a:bodyPr/>
                    <a:lstStyle/>
                    <a:p>
                      <a:pPr algn="ctr"/>
                      <a:r>
                        <a:rPr lang="en-US" sz="1400" dirty="0" smtClean="0"/>
                        <a:t>29</a:t>
                      </a:r>
                      <a:endParaRPr lang="en-US" sz="1400" dirty="0"/>
                    </a:p>
                  </a:txBody>
                  <a:tcPr marL="68048" marR="68048" marT="34024" marB="34024"/>
                </a:tc>
                <a:tc>
                  <a:txBody>
                    <a:bodyPr/>
                    <a:lstStyle/>
                    <a:p>
                      <a:pPr algn="ctr"/>
                      <a:r>
                        <a:rPr lang="en-US" sz="1400" dirty="0" smtClean="0"/>
                        <a:t>34</a:t>
                      </a:r>
                      <a:endParaRPr lang="en-US" sz="1400" dirty="0"/>
                    </a:p>
                  </a:txBody>
                  <a:tcPr marL="68048" marR="68048" marT="34024" marB="34024"/>
                </a:tc>
                <a:extLst>
                  <a:ext uri="{0D108BD9-81ED-4DB2-BD59-A6C34878D82A}">
                    <a16:rowId xmlns:a16="http://schemas.microsoft.com/office/drawing/2014/main" val="10000"/>
                  </a:ext>
                </a:extLst>
              </a:tr>
              <a:tr h="369041">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16</a:t>
                      </a:r>
                      <a:endParaRPr lang="en-US" sz="1400" dirty="0"/>
                    </a:p>
                  </a:txBody>
                  <a:tcPr marL="68048" marR="68048" marT="34024" marB="34024"/>
                </a:tc>
                <a:tc>
                  <a:txBody>
                    <a:bodyPr/>
                    <a:lstStyle/>
                    <a:p>
                      <a:pPr algn="ctr"/>
                      <a:r>
                        <a:rPr lang="en-US" sz="1400" dirty="0" smtClean="0"/>
                        <a:t>22</a:t>
                      </a:r>
                      <a:endParaRPr lang="en-US" sz="1400" dirty="0"/>
                    </a:p>
                  </a:txBody>
                  <a:tcPr marL="68048" marR="68048" marT="34024" marB="34024"/>
                </a:tc>
                <a:tc>
                  <a:txBody>
                    <a:bodyPr/>
                    <a:lstStyle/>
                    <a:p>
                      <a:pPr algn="ctr"/>
                      <a:r>
                        <a:rPr lang="en-US" sz="1400" dirty="0" smtClean="0"/>
                        <a:t>24</a:t>
                      </a:r>
                      <a:endParaRPr lang="en-US" sz="1400" dirty="0"/>
                    </a:p>
                  </a:txBody>
                  <a:tcPr marL="68048" marR="68048" marT="34024" marB="34024"/>
                </a:tc>
                <a:tc>
                  <a:txBody>
                    <a:bodyPr/>
                    <a:lstStyle/>
                    <a:p>
                      <a:pPr algn="ctr"/>
                      <a:r>
                        <a:rPr lang="en-US" sz="1400" dirty="0" smtClean="0"/>
                        <a:t>27</a:t>
                      </a:r>
                      <a:endParaRPr lang="en-US" sz="1400" dirty="0"/>
                    </a:p>
                  </a:txBody>
                  <a:tcPr marL="68048" marR="68048" marT="34024" marB="34024"/>
                </a:tc>
                <a:tc>
                  <a:txBody>
                    <a:bodyPr/>
                    <a:lstStyle/>
                    <a:p>
                      <a:pPr algn="ctr"/>
                      <a:r>
                        <a:rPr lang="en-US" sz="1400" dirty="0" smtClean="0"/>
                        <a:t>29</a:t>
                      </a:r>
                      <a:endParaRPr lang="en-US" sz="1400" dirty="0"/>
                    </a:p>
                  </a:txBody>
                  <a:tcPr marL="68048" marR="68048" marT="34024" marB="34024"/>
                </a:tc>
                <a:tc>
                  <a:txBody>
                    <a:bodyPr/>
                    <a:lstStyle/>
                    <a:p>
                      <a:pPr algn="ctr"/>
                      <a:r>
                        <a:rPr lang="en-US" sz="1400" dirty="0" smtClean="0"/>
                        <a:t>34</a:t>
                      </a:r>
                      <a:endParaRPr lang="en-US" sz="1400" dirty="0"/>
                    </a:p>
                  </a:txBody>
                  <a:tcPr marL="68048" marR="68048" marT="34024" marB="34024"/>
                </a:tc>
                <a:tc>
                  <a:txBody>
                    <a:bodyPr/>
                    <a:lstStyle/>
                    <a:p>
                      <a:pPr algn="ctr"/>
                      <a:r>
                        <a:rPr lang="en-US" sz="1400" dirty="0" smtClean="0"/>
                        <a:t>37</a:t>
                      </a:r>
                      <a:endParaRPr lang="en-US" sz="1400" dirty="0"/>
                    </a:p>
                  </a:txBody>
                  <a:tcPr marL="68048" marR="68048" marT="34024" marB="34024"/>
                </a:tc>
                <a:extLst>
                  <a:ext uri="{0D108BD9-81ED-4DB2-BD59-A6C34878D82A}">
                    <a16:rowId xmlns:a16="http://schemas.microsoft.com/office/drawing/2014/main" val="10001"/>
                  </a:ext>
                </a:extLst>
              </a:tr>
              <a:tr h="369041">
                <a:tc>
                  <a:txBody>
                    <a:bodyPr/>
                    <a:lstStyle/>
                    <a:p>
                      <a:pPr algn="ctr"/>
                      <a:r>
                        <a:rPr lang="en-US" sz="1400" dirty="0" smtClean="0"/>
                        <a:t>19</a:t>
                      </a:r>
                      <a:endParaRPr lang="en-US" sz="1400" dirty="0"/>
                    </a:p>
                  </a:txBody>
                  <a:tcPr marL="68048" marR="68048" marT="34024" marB="34024"/>
                </a:tc>
                <a:tc>
                  <a:txBody>
                    <a:bodyPr/>
                    <a:lstStyle/>
                    <a:p>
                      <a:pPr algn="ctr"/>
                      <a:r>
                        <a:rPr lang="en-US" sz="1400" dirty="0" smtClean="0"/>
                        <a:t>22</a:t>
                      </a:r>
                      <a:endParaRPr lang="en-US" sz="1400" dirty="0"/>
                    </a:p>
                  </a:txBody>
                  <a:tcPr marL="68048" marR="68048" marT="34024" marB="34024"/>
                </a:tc>
                <a:tc>
                  <a:txBody>
                    <a:bodyPr/>
                    <a:lstStyle/>
                    <a:p>
                      <a:pPr algn="ctr"/>
                      <a:r>
                        <a:rPr lang="en-US" sz="1400" dirty="0" smtClean="0"/>
                        <a:t>26</a:t>
                      </a:r>
                      <a:endParaRPr lang="en-US" sz="1400" dirty="0"/>
                    </a:p>
                  </a:txBody>
                  <a:tcPr marL="68048" marR="68048" marT="34024" marB="34024"/>
                </a:tc>
                <a:tc>
                  <a:txBody>
                    <a:bodyPr/>
                    <a:lstStyle/>
                    <a:p>
                      <a:pPr algn="ctr"/>
                      <a:r>
                        <a:rPr lang="en-US" sz="1400" dirty="0" smtClean="0"/>
                        <a:t>27</a:t>
                      </a:r>
                      <a:endParaRPr lang="en-US" sz="1400" dirty="0"/>
                    </a:p>
                  </a:txBody>
                  <a:tcPr marL="68048" marR="68048" marT="34024" marB="34024"/>
                </a:tc>
                <a:tc>
                  <a:txBody>
                    <a:bodyPr/>
                    <a:lstStyle/>
                    <a:p>
                      <a:pPr algn="ctr"/>
                      <a:r>
                        <a:rPr lang="en-US" sz="1400" dirty="0" smtClean="0"/>
                        <a:t>29</a:t>
                      </a:r>
                      <a:endParaRPr lang="en-US" sz="1400" dirty="0"/>
                    </a:p>
                  </a:txBody>
                  <a:tcPr marL="68048" marR="68048" marT="34024" marB="34024"/>
                </a:tc>
                <a:tc>
                  <a:txBody>
                    <a:bodyPr/>
                    <a:lstStyle/>
                    <a:p>
                      <a:pPr algn="ctr"/>
                      <a:r>
                        <a:rPr lang="en-US" sz="1400" dirty="0" smtClean="0"/>
                        <a:t>34</a:t>
                      </a:r>
                      <a:endParaRPr lang="en-US" sz="1400" dirty="0"/>
                    </a:p>
                  </a:txBody>
                  <a:tcPr marL="68048" marR="68048" marT="34024" marB="34024"/>
                </a:tc>
                <a:tc>
                  <a:txBody>
                    <a:bodyPr/>
                    <a:lstStyle/>
                    <a:p>
                      <a:pPr algn="ctr"/>
                      <a:r>
                        <a:rPr lang="en-US" sz="1400" dirty="0" smtClean="0"/>
                        <a:t>34</a:t>
                      </a:r>
                      <a:endParaRPr lang="en-US" sz="1400" dirty="0"/>
                    </a:p>
                  </a:txBody>
                  <a:tcPr marL="68048" marR="68048" marT="34024" marB="34024"/>
                </a:tc>
                <a:tc>
                  <a:txBody>
                    <a:bodyPr/>
                    <a:lstStyle/>
                    <a:p>
                      <a:pPr algn="ctr"/>
                      <a:r>
                        <a:rPr lang="en-US" sz="1400" dirty="0" smtClean="0"/>
                        <a:t>38</a:t>
                      </a:r>
                      <a:endParaRPr lang="en-US" sz="1400" dirty="0"/>
                    </a:p>
                  </a:txBody>
                  <a:tcPr marL="68048" marR="68048" marT="34024" marB="34024"/>
                </a:tc>
                <a:extLst>
                  <a:ext uri="{0D108BD9-81ED-4DB2-BD59-A6C34878D82A}">
                    <a16:rowId xmlns:a16="http://schemas.microsoft.com/office/drawing/2014/main" val="10002"/>
                  </a:ext>
                </a:extLst>
              </a:tr>
              <a:tr h="369041">
                <a:tc>
                  <a:txBody>
                    <a:bodyPr/>
                    <a:lstStyle/>
                    <a:p>
                      <a:pPr algn="ctr"/>
                      <a:r>
                        <a:rPr lang="en-US" sz="1400" dirty="0" smtClean="0"/>
                        <a:t>22</a:t>
                      </a:r>
                      <a:endParaRPr lang="en-US" sz="1400" dirty="0"/>
                    </a:p>
                  </a:txBody>
                  <a:tcPr marL="68048" marR="68048" marT="34024" marB="34024"/>
                </a:tc>
                <a:tc>
                  <a:txBody>
                    <a:bodyPr/>
                    <a:lstStyle/>
                    <a:p>
                      <a:pPr algn="ctr"/>
                      <a:r>
                        <a:rPr lang="en-US" sz="1400" dirty="0" smtClean="0"/>
                        <a:t>22</a:t>
                      </a:r>
                      <a:endParaRPr lang="en-US" sz="1400" dirty="0"/>
                    </a:p>
                  </a:txBody>
                  <a:tcPr marL="68048" marR="68048" marT="34024" marB="34024"/>
                </a:tc>
                <a:tc>
                  <a:txBody>
                    <a:bodyPr/>
                    <a:lstStyle/>
                    <a:p>
                      <a:pPr algn="ctr"/>
                      <a:r>
                        <a:rPr lang="en-US" sz="1400" dirty="0" smtClean="0"/>
                        <a:t>26</a:t>
                      </a:r>
                      <a:endParaRPr lang="en-US" sz="1400" dirty="0"/>
                    </a:p>
                  </a:txBody>
                  <a:tcPr marL="68048" marR="68048" marT="34024" marB="34024"/>
                </a:tc>
                <a:tc>
                  <a:txBody>
                    <a:bodyPr/>
                    <a:lstStyle/>
                    <a:p>
                      <a:pPr algn="ctr"/>
                      <a:r>
                        <a:rPr lang="en-US" sz="1400" dirty="0" smtClean="0"/>
                        <a:t>27</a:t>
                      </a:r>
                      <a:endParaRPr lang="en-US" sz="1400" dirty="0"/>
                    </a:p>
                  </a:txBody>
                  <a:tcPr marL="68048" marR="68048" marT="34024" marB="34024"/>
                </a:tc>
                <a:tc>
                  <a:txBody>
                    <a:bodyPr/>
                    <a:lstStyle/>
                    <a:p>
                      <a:pPr algn="ctr"/>
                      <a:r>
                        <a:rPr lang="en-US" sz="1400" dirty="0" smtClean="0"/>
                        <a:t>29</a:t>
                      </a:r>
                      <a:endParaRPr lang="en-US" sz="1400" dirty="0"/>
                    </a:p>
                  </a:txBody>
                  <a:tcPr marL="68048" marR="68048" marT="34024" marB="34024"/>
                </a:tc>
                <a:tc>
                  <a:txBody>
                    <a:bodyPr/>
                    <a:lstStyle/>
                    <a:p>
                      <a:pPr algn="ctr"/>
                      <a:r>
                        <a:rPr lang="en-US" sz="1400" dirty="0" smtClean="0"/>
                        <a:t>34</a:t>
                      </a:r>
                      <a:endParaRPr lang="en-US" sz="1400" dirty="0"/>
                    </a:p>
                  </a:txBody>
                  <a:tcPr marL="68048" marR="68048" marT="34024" marB="34024"/>
                </a:tc>
                <a:tc>
                  <a:txBody>
                    <a:bodyPr/>
                    <a:lstStyle/>
                    <a:p>
                      <a:pPr algn="ctr"/>
                      <a:r>
                        <a:rPr lang="en-US" sz="1400" dirty="0" smtClean="0"/>
                        <a:t>37</a:t>
                      </a:r>
                      <a:endParaRPr lang="en-US" sz="1400" dirty="0"/>
                    </a:p>
                  </a:txBody>
                  <a:tcPr marL="68048" marR="68048" marT="34024" marB="34024"/>
                </a:tc>
                <a:tc>
                  <a:txBody>
                    <a:bodyPr/>
                    <a:lstStyle/>
                    <a:p>
                      <a:pPr algn="ctr"/>
                      <a:r>
                        <a:rPr lang="en-US" sz="1400" dirty="0" smtClean="0"/>
                        <a:t>40</a:t>
                      </a:r>
                      <a:endParaRPr lang="en-US" sz="1400" dirty="0"/>
                    </a:p>
                  </a:txBody>
                  <a:tcPr marL="68048" marR="68048" marT="34024" marB="34024"/>
                </a:tc>
                <a:extLst>
                  <a:ext uri="{0D108BD9-81ED-4DB2-BD59-A6C34878D82A}">
                    <a16:rowId xmlns:a16="http://schemas.microsoft.com/office/drawing/2014/main" val="10003"/>
                  </a:ext>
                </a:extLst>
              </a:tr>
              <a:tr h="369041">
                <a:tc>
                  <a:txBody>
                    <a:bodyPr/>
                    <a:lstStyle/>
                    <a:p>
                      <a:pPr algn="ctr"/>
                      <a:r>
                        <a:rPr lang="en-US" sz="1400" dirty="0" smtClean="0"/>
                        <a:t>22</a:t>
                      </a:r>
                      <a:endParaRPr lang="en-US" sz="1400" dirty="0"/>
                    </a:p>
                  </a:txBody>
                  <a:tcPr marL="68048" marR="68048" marT="34024" marB="34024"/>
                </a:tc>
                <a:tc>
                  <a:txBody>
                    <a:bodyPr/>
                    <a:lstStyle/>
                    <a:p>
                      <a:pPr algn="ctr"/>
                      <a:r>
                        <a:rPr lang="en-US" sz="1400" dirty="0" smtClean="0"/>
                        <a:t>26</a:t>
                      </a:r>
                      <a:endParaRPr lang="en-US" sz="1400" dirty="0"/>
                    </a:p>
                  </a:txBody>
                  <a:tcPr marL="68048" marR="68048" marT="34024" marB="34024"/>
                </a:tc>
                <a:tc>
                  <a:txBody>
                    <a:bodyPr/>
                    <a:lstStyle/>
                    <a:p>
                      <a:pPr algn="ctr"/>
                      <a:r>
                        <a:rPr lang="en-US" sz="1400" dirty="0" smtClean="0"/>
                        <a:t>27</a:t>
                      </a:r>
                      <a:endParaRPr lang="en-US" sz="1400" dirty="0"/>
                    </a:p>
                  </a:txBody>
                  <a:tcPr marL="68048" marR="68048" marT="34024" marB="34024"/>
                </a:tc>
                <a:tc>
                  <a:txBody>
                    <a:bodyPr/>
                    <a:lstStyle/>
                    <a:p>
                      <a:pPr algn="ctr"/>
                      <a:r>
                        <a:rPr lang="en-US" sz="1400" dirty="0" smtClean="0"/>
                        <a:t>29</a:t>
                      </a:r>
                      <a:endParaRPr lang="en-US" sz="1400" dirty="0"/>
                    </a:p>
                  </a:txBody>
                  <a:tcPr marL="68048" marR="68048" marT="34024" marB="34024"/>
                </a:tc>
                <a:tc>
                  <a:txBody>
                    <a:bodyPr/>
                    <a:lstStyle/>
                    <a:p>
                      <a:pPr algn="ctr"/>
                      <a:r>
                        <a:rPr lang="en-US" sz="1400" dirty="0" smtClean="0"/>
                        <a:t>32</a:t>
                      </a:r>
                      <a:endParaRPr lang="en-US" sz="1400" dirty="0"/>
                    </a:p>
                  </a:txBody>
                  <a:tcPr marL="68048" marR="68048" marT="34024" marB="34024"/>
                </a:tc>
                <a:tc>
                  <a:txBody>
                    <a:bodyPr/>
                    <a:lstStyle/>
                    <a:p>
                      <a:pPr algn="ctr"/>
                      <a:r>
                        <a:rPr lang="en-US" sz="1400" dirty="0" smtClean="0"/>
                        <a:t>25</a:t>
                      </a:r>
                      <a:endParaRPr lang="en-US" sz="1400" dirty="0"/>
                    </a:p>
                  </a:txBody>
                  <a:tcPr marL="68048" marR="68048" marT="34024" marB="34024"/>
                </a:tc>
                <a:tc>
                  <a:txBody>
                    <a:bodyPr/>
                    <a:lstStyle/>
                    <a:p>
                      <a:pPr algn="ctr"/>
                      <a:r>
                        <a:rPr lang="en-US" sz="1400" dirty="0" smtClean="0"/>
                        <a:t>40</a:t>
                      </a:r>
                      <a:endParaRPr lang="en-US" sz="1400" dirty="0"/>
                    </a:p>
                  </a:txBody>
                  <a:tcPr marL="68048" marR="68048" marT="34024" marB="34024"/>
                </a:tc>
                <a:tc>
                  <a:txBody>
                    <a:bodyPr/>
                    <a:lstStyle/>
                    <a:p>
                      <a:pPr algn="ctr"/>
                      <a:r>
                        <a:rPr lang="en-US" sz="1400" dirty="0" smtClean="0"/>
                        <a:t>48</a:t>
                      </a:r>
                      <a:endParaRPr lang="en-US" sz="1400" dirty="0"/>
                    </a:p>
                  </a:txBody>
                  <a:tcPr marL="68048" marR="68048" marT="34024" marB="34024"/>
                </a:tc>
                <a:extLst>
                  <a:ext uri="{0D108BD9-81ED-4DB2-BD59-A6C34878D82A}">
                    <a16:rowId xmlns:a16="http://schemas.microsoft.com/office/drawing/2014/main" val="10004"/>
                  </a:ext>
                </a:extLst>
              </a:tr>
              <a:tr h="369041">
                <a:tc>
                  <a:txBody>
                    <a:bodyPr/>
                    <a:lstStyle/>
                    <a:p>
                      <a:pPr algn="ctr"/>
                      <a:r>
                        <a:rPr lang="en-US" sz="1400" dirty="0" smtClean="0"/>
                        <a:t>26</a:t>
                      </a:r>
                      <a:endParaRPr lang="en-US" sz="1400" dirty="0"/>
                    </a:p>
                  </a:txBody>
                  <a:tcPr marL="68048" marR="68048" marT="34024" marB="34024"/>
                </a:tc>
                <a:tc>
                  <a:txBody>
                    <a:bodyPr/>
                    <a:lstStyle/>
                    <a:p>
                      <a:pPr algn="ctr"/>
                      <a:r>
                        <a:rPr lang="en-US" sz="1400" dirty="0" smtClean="0"/>
                        <a:t>27</a:t>
                      </a:r>
                      <a:endParaRPr lang="en-US" sz="1400" dirty="0"/>
                    </a:p>
                  </a:txBody>
                  <a:tcPr marL="68048" marR="68048" marT="34024" marB="34024"/>
                </a:tc>
                <a:tc>
                  <a:txBody>
                    <a:bodyPr/>
                    <a:lstStyle/>
                    <a:p>
                      <a:pPr algn="ctr"/>
                      <a:r>
                        <a:rPr lang="en-US" sz="1400" dirty="0" smtClean="0"/>
                        <a:t>29</a:t>
                      </a:r>
                      <a:endParaRPr lang="en-US" sz="1400" dirty="0"/>
                    </a:p>
                  </a:txBody>
                  <a:tcPr marL="68048" marR="68048" marT="34024" marB="34024"/>
                </a:tc>
                <a:tc>
                  <a:txBody>
                    <a:bodyPr/>
                    <a:lstStyle/>
                    <a:p>
                      <a:pPr algn="ctr"/>
                      <a:r>
                        <a:rPr lang="en-US" sz="1400" dirty="0" smtClean="0"/>
                        <a:t>32</a:t>
                      </a:r>
                      <a:endParaRPr lang="en-US" sz="1400" dirty="0"/>
                    </a:p>
                  </a:txBody>
                  <a:tcPr marL="68048" marR="68048" marT="34024" marB="34024"/>
                </a:tc>
                <a:tc>
                  <a:txBody>
                    <a:bodyPr/>
                    <a:lstStyle/>
                    <a:p>
                      <a:pPr algn="ctr"/>
                      <a:r>
                        <a:rPr lang="en-US" sz="1400" dirty="0" smtClean="0"/>
                        <a:t>35</a:t>
                      </a:r>
                      <a:endParaRPr lang="en-US" sz="1400" dirty="0"/>
                    </a:p>
                  </a:txBody>
                  <a:tcPr marL="68048" marR="68048" marT="34024" marB="34024"/>
                </a:tc>
                <a:tc>
                  <a:txBody>
                    <a:bodyPr/>
                    <a:lstStyle/>
                    <a:p>
                      <a:pPr algn="ctr"/>
                      <a:r>
                        <a:rPr lang="en-US" sz="1400" dirty="0" smtClean="0"/>
                        <a:t>40</a:t>
                      </a:r>
                      <a:endParaRPr lang="en-US" sz="1400" dirty="0"/>
                    </a:p>
                  </a:txBody>
                  <a:tcPr marL="68048" marR="68048" marT="34024" marB="34024"/>
                </a:tc>
                <a:tc>
                  <a:txBody>
                    <a:bodyPr/>
                    <a:lstStyle/>
                    <a:p>
                      <a:pPr algn="ctr"/>
                      <a:r>
                        <a:rPr lang="en-US" sz="1400" dirty="0" smtClean="0"/>
                        <a:t>48</a:t>
                      </a:r>
                      <a:endParaRPr lang="en-US" sz="1400" dirty="0"/>
                    </a:p>
                  </a:txBody>
                  <a:tcPr marL="68048" marR="68048" marT="34024" marB="34024"/>
                </a:tc>
                <a:tc>
                  <a:txBody>
                    <a:bodyPr/>
                    <a:lstStyle/>
                    <a:p>
                      <a:pPr algn="ctr"/>
                      <a:r>
                        <a:rPr lang="en-US" sz="1400" dirty="0" smtClean="0"/>
                        <a:t>58</a:t>
                      </a:r>
                      <a:endParaRPr lang="en-US" sz="1400" dirty="0"/>
                    </a:p>
                  </a:txBody>
                  <a:tcPr marL="68048" marR="68048" marT="34024" marB="34024"/>
                </a:tc>
                <a:extLst>
                  <a:ext uri="{0D108BD9-81ED-4DB2-BD59-A6C34878D82A}">
                    <a16:rowId xmlns:a16="http://schemas.microsoft.com/office/drawing/2014/main" val="10005"/>
                  </a:ext>
                </a:extLst>
              </a:tr>
              <a:tr h="369041">
                <a:tc>
                  <a:txBody>
                    <a:bodyPr/>
                    <a:lstStyle/>
                    <a:p>
                      <a:pPr algn="ctr"/>
                      <a:r>
                        <a:rPr lang="en-US" sz="1400" dirty="0" smtClean="0"/>
                        <a:t>26</a:t>
                      </a:r>
                      <a:endParaRPr lang="en-US" sz="1400" dirty="0"/>
                    </a:p>
                  </a:txBody>
                  <a:tcPr marL="68048" marR="68048" marT="34024" marB="34024"/>
                </a:tc>
                <a:tc>
                  <a:txBody>
                    <a:bodyPr/>
                    <a:lstStyle/>
                    <a:p>
                      <a:pPr algn="ctr"/>
                      <a:r>
                        <a:rPr lang="en-US" sz="1400" dirty="0" smtClean="0"/>
                        <a:t>27</a:t>
                      </a:r>
                      <a:endParaRPr lang="en-US" sz="1400" dirty="0"/>
                    </a:p>
                  </a:txBody>
                  <a:tcPr marL="68048" marR="68048" marT="34024" marB="34024"/>
                </a:tc>
                <a:tc>
                  <a:txBody>
                    <a:bodyPr/>
                    <a:lstStyle/>
                    <a:p>
                      <a:pPr algn="ctr"/>
                      <a:r>
                        <a:rPr lang="en-US" sz="1400" dirty="0" smtClean="0"/>
                        <a:t>29</a:t>
                      </a:r>
                      <a:endParaRPr lang="en-US" sz="1400" dirty="0"/>
                    </a:p>
                  </a:txBody>
                  <a:tcPr marL="68048" marR="68048" marT="34024" marB="34024"/>
                </a:tc>
                <a:tc>
                  <a:txBody>
                    <a:bodyPr/>
                    <a:lstStyle/>
                    <a:p>
                      <a:pPr algn="ctr"/>
                      <a:r>
                        <a:rPr lang="en-US" sz="1400" dirty="0" smtClean="0"/>
                        <a:t>34</a:t>
                      </a:r>
                      <a:endParaRPr lang="en-US" sz="1400" dirty="0"/>
                    </a:p>
                  </a:txBody>
                  <a:tcPr marL="68048" marR="68048" marT="34024" marB="34024"/>
                </a:tc>
                <a:tc>
                  <a:txBody>
                    <a:bodyPr/>
                    <a:lstStyle/>
                    <a:p>
                      <a:pPr algn="ctr"/>
                      <a:r>
                        <a:rPr lang="en-US" sz="1400" dirty="0" smtClean="0"/>
                        <a:t>38</a:t>
                      </a:r>
                      <a:endParaRPr lang="en-US" sz="1400" dirty="0"/>
                    </a:p>
                  </a:txBody>
                  <a:tcPr marL="68048" marR="68048" marT="34024" marB="34024"/>
                </a:tc>
                <a:tc>
                  <a:txBody>
                    <a:bodyPr/>
                    <a:lstStyle/>
                    <a:p>
                      <a:pPr algn="ctr"/>
                      <a:r>
                        <a:rPr lang="en-US" sz="1400" dirty="0" smtClean="0"/>
                        <a:t>46</a:t>
                      </a:r>
                      <a:endParaRPr lang="en-US" sz="1400" dirty="0"/>
                    </a:p>
                  </a:txBody>
                  <a:tcPr marL="68048" marR="68048" marT="34024" marB="34024"/>
                </a:tc>
                <a:tc>
                  <a:txBody>
                    <a:bodyPr/>
                    <a:lstStyle/>
                    <a:p>
                      <a:pPr algn="ctr"/>
                      <a:r>
                        <a:rPr lang="en-US" sz="1400" dirty="0" smtClean="0"/>
                        <a:t>56</a:t>
                      </a:r>
                      <a:endParaRPr lang="en-US" sz="1400" dirty="0"/>
                    </a:p>
                  </a:txBody>
                  <a:tcPr marL="68048" marR="68048" marT="34024" marB="34024"/>
                </a:tc>
                <a:tc>
                  <a:txBody>
                    <a:bodyPr/>
                    <a:lstStyle/>
                    <a:p>
                      <a:pPr algn="ctr"/>
                      <a:r>
                        <a:rPr lang="en-US" sz="1400" dirty="0" smtClean="0"/>
                        <a:t>69</a:t>
                      </a:r>
                      <a:endParaRPr lang="en-US" sz="1400" dirty="0"/>
                    </a:p>
                  </a:txBody>
                  <a:tcPr marL="68048" marR="68048" marT="34024" marB="34024"/>
                </a:tc>
                <a:extLst>
                  <a:ext uri="{0D108BD9-81ED-4DB2-BD59-A6C34878D82A}">
                    <a16:rowId xmlns:a16="http://schemas.microsoft.com/office/drawing/2014/main" val="10006"/>
                  </a:ext>
                </a:extLst>
              </a:tr>
              <a:tr h="369041">
                <a:tc>
                  <a:txBody>
                    <a:bodyPr/>
                    <a:lstStyle/>
                    <a:p>
                      <a:pPr algn="ctr"/>
                      <a:r>
                        <a:rPr lang="en-US" sz="1400" dirty="0" smtClean="0"/>
                        <a:t>27</a:t>
                      </a:r>
                      <a:endParaRPr lang="en-US" sz="1400" dirty="0"/>
                    </a:p>
                  </a:txBody>
                  <a:tcPr marL="68048" marR="68048" marT="34024" marB="34024"/>
                </a:tc>
                <a:tc>
                  <a:txBody>
                    <a:bodyPr/>
                    <a:lstStyle/>
                    <a:p>
                      <a:pPr algn="ctr"/>
                      <a:r>
                        <a:rPr lang="en-US" sz="1400" dirty="0" smtClean="0"/>
                        <a:t>29</a:t>
                      </a:r>
                      <a:endParaRPr lang="en-US" sz="1400" dirty="0"/>
                    </a:p>
                  </a:txBody>
                  <a:tcPr marL="68048" marR="68048" marT="34024" marB="34024"/>
                </a:tc>
                <a:tc>
                  <a:txBody>
                    <a:bodyPr/>
                    <a:lstStyle/>
                    <a:p>
                      <a:pPr algn="ctr"/>
                      <a:r>
                        <a:rPr lang="en-US" sz="1400" dirty="0" smtClean="0"/>
                        <a:t>35</a:t>
                      </a:r>
                      <a:endParaRPr lang="en-US" sz="1400" dirty="0"/>
                    </a:p>
                  </a:txBody>
                  <a:tcPr marL="68048" marR="68048" marT="34024" marB="34024"/>
                </a:tc>
                <a:tc>
                  <a:txBody>
                    <a:bodyPr/>
                    <a:lstStyle/>
                    <a:p>
                      <a:pPr algn="ctr"/>
                      <a:r>
                        <a:rPr lang="en-US" sz="1400" dirty="0" smtClean="0"/>
                        <a:t>38</a:t>
                      </a:r>
                      <a:endParaRPr lang="en-US" sz="1400" dirty="0"/>
                    </a:p>
                  </a:txBody>
                  <a:tcPr marL="68048" marR="68048" marT="34024" marB="34024"/>
                </a:tc>
                <a:tc>
                  <a:txBody>
                    <a:bodyPr/>
                    <a:lstStyle/>
                    <a:p>
                      <a:pPr algn="ctr"/>
                      <a:r>
                        <a:rPr lang="en-US" sz="1400" dirty="0" smtClean="0"/>
                        <a:t>46</a:t>
                      </a:r>
                      <a:endParaRPr lang="en-US" sz="1400" dirty="0"/>
                    </a:p>
                  </a:txBody>
                  <a:tcPr marL="68048" marR="68048" marT="34024" marB="34024"/>
                </a:tc>
                <a:tc>
                  <a:txBody>
                    <a:bodyPr/>
                    <a:lstStyle/>
                    <a:p>
                      <a:pPr algn="ctr"/>
                      <a:r>
                        <a:rPr lang="en-US" sz="1400" dirty="0" smtClean="0"/>
                        <a:t>56</a:t>
                      </a:r>
                      <a:endParaRPr lang="en-US" sz="1400" dirty="0"/>
                    </a:p>
                  </a:txBody>
                  <a:tcPr marL="68048" marR="68048" marT="34024" marB="34024"/>
                </a:tc>
                <a:tc>
                  <a:txBody>
                    <a:bodyPr/>
                    <a:lstStyle/>
                    <a:p>
                      <a:pPr algn="ctr"/>
                      <a:r>
                        <a:rPr lang="en-US" sz="1400" dirty="0" smtClean="0"/>
                        <a:t>69</a:t>
                      </a:r>
                      <a:endParaRPr lang="en-US" sz="1400" dirty="0"/>
                    </a:p>
                  </a:txBody>
                  <a:tcPr marL="68048" marR="68048" marT="34024" marB="34024"/>
                </a:tc>
                <a:tc>
                  <a:txBody>
                    <a:bodyPr/>
                    <a:lstStyle/>
                    <a:p>
                      <a:pPr algn="ctr"/>
                      <a:r>
                        <a:rPr lang="en-US" sz="1400" dirty="0" smtClean="0"/>
                        <a:t>83</a:t>
                      </a:r>
                      <a:endParaRPr lang="en-US" sz="1400" dirty="0"/>
                    </a:p>
                  </a:txBody>
                  <a:tcPr marL="68048" marR="68048" marT="34024" marB="34024"/>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00132"/>
          </a:xfrm>
        </p:spPr>
        <p:txBody>
          <a:bodyPr>
            <a:noAutofit/>
          </a:bodyPr>
          <a:lstStyle/>
          <a:p>
            <a:r>
              <a:rPr lang="en-CA" sz="3000" dirty="0" smtClean="0"/>
              <a:t>Other Major Differences from H.261 </a:t>
            </a:r>
            <a:r>
              <a:rPr lang="tr-TR" sz="3000" dirty="0" smtClean="0"/>
              <a:t>(</a:t>
            </a:r>
            <a:r>
              <a:rPr lang="tr-TR" sz="3000" dirty="0" err="1" smtClean="0"/>
              <a:t>Cont’d</a:t>
            </a:r>
            <a:r>
              <a:rPr lang="tr-TR" sz="3000" dirty="0" smtClean="0"/>
              <a:t>)</a:t>
            </a:r>
            <a:endParaRPr lang="en-CA" sz="3000" dirty="0"/>
          </a:p>
        </p:txBody>
      </p:sp>
      <p:sp>
        <p:nvSpPr>
          <p:cNvPr id="3" name="Content Placeholder 2"/>
          <p:cNvSpPr>
            <a:spLocks noGrp="1"/>
          </p:cNvSpPr>
          <p:nvPr>
            <p:ph idx="1"/>
          </p:nvPr>
        </p:nvSpPr>
        <p:spPr/>
        <p:txBody>
          <a:bodyPr anchor="ctr">
            <a:noAutofit/>
          </a:bodyPr>
          <a:lstStyle/>
          <a:p>
            <a:pPr>
              <a:spcBef>
                <a:spcPts val="0"/>
              </a:spcBef>
              <a:buFont typeface="Arial"/>
              <a:buChar char="•"/>
            </a:pPr>
            <a:r>
              <a:rPr lang="en-CA" sz="2200" dirty="0"/>
              <a:t>M</a:t>
            </a:r>
            <a:r>
              <a:rPr lang="en-CA" sz="2200" dirty="0" smtClean="0"/>
              <a:t>PEG-1 allows motion vectors to be of sub-pixel precision (1/2 pixel). The technique of “bilinear interpolation” for H.263 can be used to generate the needed values at half-pixel locations.</a:t>
            </a:r>
          </a:p>
          <a:p>
            <a:pPr>
              <a:spcBef>
                <a:spcPts val="0"/>
              </a:spcBef>
              <a:buFont typeface="Arial"/>
              <a:buChar char="•"/>
            </a:pPr>
            <a:endParaRPr lang="en-CA" sz="2200" dirty="0" smtClean="0"/>
          </a:p>
          <a:p>
            <a:pPr>
              <a:spcBef>
                <a:spcPts val="0"/>
              </a:spcBef>
              <a:buFont typeface="Arial"/>
              <a:buChar char="•"/>
            </a:pPr>
            <a:r>
              <a:rPr lang="en-CA" sz="2200" dirty="0" smtClean="0"/>
              <a:t>Compared to the maximum range of ±15 pixels for motion vectors in H.261, MPEG-1 supports a range of [−512, 511.5] for half-pixel precision and [−1,024, 1,023] for full-pixel precision motion vectors.</a:t>
            </a:r>
          </a:p>
          <a:p>
            <a:pPr>
              <a:spcBef>
                <a:spcPts val="0"/>
              </a:spcBef>
              <a:buFont typeface="Arial"/>
              <a:buChar char="•"/>
            </a:pPr>
            <a:endParaRPr lang="en-CA" sz="2200" dirty="0" smtClean="0"/>
          </a:p>
          <a:p>
            <a:pPr>
              <a:spcBef>
                <a:spcPts val="0"/>
              </a:spcBef>
              <a:buFont typeface="Arial"/>
              <a:buChar char="•"/>
            </a:pPr>
            <a:r>
              <a:rPr lang="en-CA" sz="2200" dirty="0" smtClean="0"/>
              <a:t>The MPEG-1 </a:t>
            </a:r>
            <a:r>
              <a:rPr lang="en-CA" sz="2200" dirty="0" err="1" smtClean="0"/>
              <a:t>bitstream</a:t>
            </a:r>
            <a:r>
              <a:rPr lang="en-CA" sz="2200" dirty="0" smtClean="0"/>
              <a:t> allows random access — accomplished by GOP layer in which each GOP is time coded.</a:t>
            </a:r>
            <a:endParaRPr lang="en-CA" sz="22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769288"/>
          </a:xfrm>
        </p:spPr>
        <p:txBody>
          <a:bodyPr>
            <a:normAutofit/>
          </a:bodyPr>
          <a:lstStyle/>
          <a:p>
            <a:r>
              <a:rPr lang="en-CA" sz="3200" dirty="0" smtClean="0"/>
              <a:t>Typical Sizes of MPEG-1 Frames</a:t>
            </a:r>
            <a:endParaRPr lang="en-CA" sz="3200" dirty="0"/>
          </a:p>
        </p:txBody>
      </p:sp>
      <p:sp>
        <p:nvSpPr>
          <p:cNvPr id="3" name="Content Placeholder 2"/>
          <p:cNvSpPr>
            <a:spLocks noGrp="1"/>
          </p:cNvSpPr>
          <p:nvPr>
            <p:ph idx="1"/>
          </p:nvPr>
        </p:nvSpPr>
        <p:spPr>
          <a:xfrm>
            <a:off x="467544" y="1412777"/>
            <a:ext cx="8229600" cy="2808312"/>
          </a:xfrm>
        </p:spPr>
        <p:txBody>
          <a:bodyPr>
            <a:normAutofit fontScale="55000" lnSpcReduction="20000"/>
          </a:bodyPr>
          <a:lstStyle/>
          <a:p>
            <a:pPr marL="457200" indent="-457200">
              <a:lnSpc>
                <a:spcPct val="120000"/>
              </a:lnSpc>
              <a:buFont typeface="Arial"/>
              <a:buChar char="•"/>
            </a:pPr>
            <a:r>
              <a:rPr lang="en-CA" dirty="0" smtClean="0"/>
              <a:t>The typical size of compressed P-frames is significantly smaller than that of I-frames — because temporal redundancy is exploited in inter-frame compression.</a:t>
            </a:r>
          </a:p>
          <a:p>
            <a:pPr marL="457200" indent="-457200">
              <a:lnSpc>
                <a:spcPct val="120000"/>
              </a:lnSpc>
              <a:buFont typeface="Arial"/>
              <a:buChar char="•"/>
            </a:pPr>
            <a:endParaRPr lang="en-CA" dirty="0" smtClean="0"/>
          </a:p>
          <a:p>
            <a:pPr marL="457200" indent="-457200">
              <a:lnSpc>
                <a:spcPct val="120000"/>
              </a:lnSpc>
              <a:buFont typeface="Arial"/>
              <a:buChar char="•"/>
            </a:pPr>
            <a:r>
              <a:rPr lang="en-CA" dirty="0" smtClean="0"/>
              <a:t>B-frames are even smaller than P-frames — because of (a) the advantage of bi-directional prediction and (b) the lowest priority given to B-frames.</a:t>
            </a:r>
          </a:p>
          <a:p>
            <a:pPr>
              <a:lnSpc>
                <a:spcPct val="120000"/>
              </a:lnSpc>
            </a:pPr>
            <a:endParaRPr lang="en-CA" dirty="0" smtClean="0"/>
          </a:p>
          <a:p>
            <a:pPr algn="ctr">
              <a:lnSpc>
                <a:spcPct val="120000"/>
              </a:lnSpc>
            </a:pPr>
            <a:r>
              <a:rPr lang="en-CA" sz="3400" b="1" dirty="0" smtClean="0"/>
              <a:t>Table 11.4</a:t>
            </a:r>
            <a:r>
              <a:rPr lang="en-CA" sz="3400" dirty="0" smtClean="0"/>
              <a:t>: Typical Compression Performance of MPEG-1 Frames</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15</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37200468"/>
              </p:ext>
            </p:extLst>
          </p:nvPr>
        </p:nvGraphicFramePr>
        <p:xfrm>
          <a:off x="1785918" y="4077072"/>
          <a:ext cx="5572164" cy="1854200"/>
        </p:xfrm>
        <a:graphic>
          <a:graphicData uri="http://schemas.openxmlformats.org/drawingml/2006/table">
            <a:tbl>
              <a:tblPr firstRow="1" bandRow="1">
                <a:tableStyleId>{5C22544A-7EE6-4342-B048-85BDC9FD1C3A}</a:tableStyleId>
              </a:tblPr>
              <a:tblGrid>
                <a:gridCol w="1857388">
                  <a:extLst>
                    <a:ext uri="{9D8B030D-6E8A-4147-A177-3AD203B41FA5}">
                      <a16:colId xmlns:a16="http://schemas.microsoft.com/office/drawing/2014/main" val="20000"/>
                    </a:ext>
                  </a:extLst>
                </a:gridCol>
                <a:gridCol w="1857388">
                  <a:extLst>
                    <a:ext uri="{9D8B030D-6E8A-4147-A177-3AD203B41FA5}">
                      <a16:colId xmlns:a16="http://schemas.microsoft.com/office/drawing/2014/main" val="20001"/>
                    </a:ext>
                  </a:extLst>
                </a:gridCol>
                <a:gridCol w="1857388">
                  <a:extLst>
                    <a:ext uri="{9D8B030D-6E8A-4147-A177-3AD203B41FA5}">
                      <a16:colId xmlns:a16="http://schemas.microsoft.com/office/drawing/2014/main" val="20002"/>
                    </a:ext>
                  </a:extLst>
                </a:gridCol>
              </a:tblGrid>
              <a:tr h="370840">
                <a:tc>
                  <a:txBody>
                    <a:bodyPr/>
                    <a:lstStyle/>
                    <a:p>
                      <a:pPr algn="ctr"/>
                      <a:r>
                        <a:rPr lang="en-CA" dirty="0" smtClean="0">
                          <a:latin typeface="Trebuchet MS"/>
                        </a:rPr>
                        <a:t>Type</a:t>
                      </a:r>
                      <a:endParaRPr lang="en-CA" dirty="0">
                        <a:latin typeface="Trebuchet MS"/>
                      </a:endParaRPr>
                    </a:p>
                  </a:txBody>
                  <a:tcPr/>
                </a:tc>
                <a:tc>
                  <a:txBody>
                    <a:bodyPr/>
                    <a:lstStyle/>
                    <a:p>
                      <a:pPr algn="ctr"/>
                      <a:r>
                        <a:rPr lang="en-CA" dirty="0" smtClean="0">
                          <a:latin typeface="Trebuchet MS"/>
                        </a:rPr>
                        <a:t>Size</a:t>
                      </a:r>
                      <a:endParaRPr lang="en-CA" dirty="0">
                        <a:latin typeface="Trebuchet MS"/>
                      </a:endParaRPr>
                    </a:p>
                  </a:txBody>
                  <a:tcPr/>
                </a:tc>
                <a:tc>
                  <a:txBody>
                    <a:bodyPr/>
                    <a:lstStyle/>
                    <a:p>
                      <a:pPr algn="ctr"/>
                      <a:r>
                        <a:rPr lang="en-CA" dirty="0" smtClean="0">
                          <a:latin typeface="Trebuchet MS"/>
                        </a:rPr>
                        <a:t>Compression</a:t>
                      </a:r>
                      <a:endParaRPr lang="en-CA" dirty="0">
                        <a:latin typeface="Trebuchet MS"/>
                      </a:endParaRPr>
                    </a:p>
                  </a:txBody>
                  <a:tcPr/>
                </a:tc>
                <a:extLst>
                  <a:ext uri="{0D108BD9-81ED-4DB2-BD59-A6C34878D82A}">
                    <a16:rowId xmlns:a16="http://schemas.microsoft.com/office/drawing/2014/main" val="10000"/>
                  </a:ext>
                </a:extLst>
              </a:tr>
              <a:tr h="370840">
                <a:tc>
                  <a:txBody>
                    <a:bodyPr/>
                    <a:lstStyle/>
                    <a:p>
                      <a:pPr algn="ctr"/>
                      <a:r>
                        <a:rPr lang="en-CA" dirty="0" smtClean="0">
                          <a:latin typeface="Trebuchet MS"/>
                        </a:rPr>
                        <a:t>I</a:t>
                      </a:r>
                      <a:endParaRPr lang="en-CA" dirty="0">
                        <a:latin typeface="Trebuchet MS"/>
                      </a:endParaRPr>
                    </a:p>
                  </a:txBody>
                  <a:tcPr/>
                </a:tc>
                <a:tc>
                  <a:txBody>
                    <a:bodyPr/>
                    <a:lstStyle/>
                    <a:p>
                      <a:pPr algn="ctr"/>
                      <a:r>
                        <a:rPr lang="en-CA" dirty="0" smtClean="0">
                          <a:latin typeface="Trebuchet MS"/>
                        </a:rPr>
                        <a:t>18kB</a:t>
                      </a:r>
                      <a:endParaRPr lang="en-CA" dirty="0">
                        <a:latin typeface="Trebuchet MS"/>
                      </a:endParaRPr>
                    </a:p>
                  </a:txBody>
                  <a:tcPr/>
                </a:tc>
                <a:tc>
                  <a:txBody>
                    <a:bodyPr/>
                    <a:lstStyle/>
                    <a:p>
                      <a:pPr algn="ctr"/>
                      <a:r>
                        <a:rPr lang="en-CA" dirty="0" smtClean="0">
                          <a:latin typeface="Trebuchet MS"/>
                        </a:rPr>
                        <a:t>7:1</a:t>
                      </a:r>
                      <a:endParaRPr lang="en-CA" dirty="0">
                        <a:latin typeface="Trebuchet MS"/>
                      </a:endParaRPr>
                    </a:p>
                  </a:txBody>
                  <a:tcPr/>
                </a:tc>
                <a:extLst>
                  <a:ext uri="{0D108BD9-81ED-4DB2-BD59-A6C34878D82A}">
                    <a16:rowId xmlns:a16="http://schemas.microsoft.com/office/drawing/2014/main" val="10001"/>
                  </a:ext>
                </a:extLst>
              </a:tr>
              <a:tr h="370840">
                <a:tc>
                  <a:txBody>
                    <a:bodyPr/>
                    <a:lstStyle/>
                    <a:p>
                      <a:pPr algn="ctr"/>
                      <a:r>
                        <a:rPr lang="en-CA" dirty="0" smtClean="0">
                          <a:latin typeface="Trebuchet MS"/>
                        </a:rPr>
                        <a:t>P</a:t>
                      </a:r>
                      <a:endParaRPr lang="en-CA" dirty="0">
                        <a:latin typeface="Trebuchet MS"/>
                      </a:endParaRPr>
                    </a:p>
                  </a:txBody>
                  <a:tcPr/>
                </a:tc>
                <a:tc>
                  <a:txBody>
                    <a:bodyPr/>
                    <a:lstStyle/>
                    <a:p>
                      <a:pPr algn="ctr"/>
                      <a:r>
                        <a:rPr lang="en-CA" dirty="0" smtClean="0">
                          <a:latin typeface="Trebuchet MS"/>
                        </a:rPr>
                        <a:t>6kB</a:t>
                      </a:r>
                      <a:endParaRPr lang="en-CA" dirty="0">
                        <a:latin typeface="Trebuchet MS"/>
                      </a:endParaRPr>
                    </a:p>
                  </a:txBody>
                  <a:tcPr/>
                </a:tc>
                <a:tc>
                  <a:txBody>
                    <a:bodyPr/>
                    <a:lstStyle/>
                    <a:p>
                      <a:pPr algn="ctr"/>
                      <a:r>
                        <a:rPr lang="en-CA" dirty="0" smtClean="0">
                          <a:latin typeface="Trebuchet MS"/>
                        </a:rPr>
                        <a:t>20:1</a:t>
                      </a:r>
                      <a:endParaRPr lang="en-CA" dirty="0">
                        <a:latin typeface="Trebuchet MS"/>
                      </a:endParaRPr>
                    </a:p>
                  </a:txBody>
                  <a:tcPr/>
                </a:tc>
                <a:extLst>
                  <a:ext uri="{0D108BD9-81ED-4DB2-BD59-A6C34878D82A}">
                    <a16:rowId xmlns:a16="http://schemas.microsoft.com/office/drawing/2014/main" val="10002"/>
                  </a:ext>
                </a:extLst>
              </a:tr>
              <a:tr h="370840">
                <a:tc>
                  <a:txBody>
                    <a:bodyPr/>
                    <a:lstStyle/>
                    <a:p>
                      <a:pPr algn="ctr"/>
                      <a:r>
                        <a:rPr lang="en-CA" dirty="0" smtClean="0">
                          <a:latin typeface="Trebuchet MS"/>
                        </a:rPr>
                        <a:t>B</a:t>
                      </a:r>
                      <a:endParaRPr lang="en-CA" dirty="0">
                        <a:latin typeface="Trebuchet MS"/>
                      </a:endParaRPr>
                    </a:p>
                  </a:txBody>
                  <a:tcPr/>
                </a:tc>
                <a:tc>
                  <a:txBody>
                    <a:bodyPr/>
                    <a:lstStyle/>
                    <a:p>
                      <a:pPr algn="ctr"/>
                      <a:r>
                        <a:rPr lang="en-CA" dirty="0" smtClean="0">
                          <a:latin typeface="Trebuchet MS"/>
                        </a:rPr>
                        <a:t>2.5kB</a:t>
                      </a:r>
                      <a:endParaRPr lang="en-CA" dirty="0">
                        <a:latin typeface="Trebuchet MS"/>
                      </a:endParaRPr>
                    </a:p>
                  </a:txBody>
                  <a:tcPr/>
                </a:tc>
                <a:tc>
                  <a:txBody>
                    <a:bodyPr/>
                    <a:lstStyle/>
                    <a:p>
                      <a:pPr algn="ctr"/>
                      <a:r>
                        <a:rPr lang="en-CA" dirty="0" smtClean="0">
                          <a:latin typeface="Trebuchet MS"/>
                        </a:rPr>
                        <a:t>50:1</a:t>
                      </a:r>
                      <a:endParaRPr lang="en-CA" dirty="0">
                        <a:latin typeface="Trebuchet MS"/>
                      </a:endParaRPr>
                    </a:p>
                  </a:txBody>
                  <a:tcPr/>
                </a:tc>
                <a:extLst>
                  <a:ext uri="{0D108BD9-81ED-4DB2-BD59-A6C34878D82A}">
                    <a16:rowId xmlns:a16="http://schemas.microsoft.com/office/drawing/2014/main" val="10003"/>
                  </a:ext>
                </a:extLst>
              </a:tr>
              <a:tr h="370840">
                <a:tc>
                  <a:txBody>
                    <a:bodyPr/>
                    <a:lstStyle/>
                    <a:p>
                      <a:pPr algn="ctr"/>
                      <a:r>
                        <a:rPr lang="en-CA" dirty="0" err="1" smtClean="0">
                          <a:latin typeface="Trebuchet MS"/>
                        </a:rPr>
                        <a:t>Avg</a:t>
                      </a:r>
                      <a:endParaRPr lang="en-CA" dirty="0">
                        <a:latin typeface="Trebuchet MS"/>
                      </a:endParaRPr>
                    </a:p>
                  </a:txBody>
                  <a:tcPr/>
                </a:tc>
                <a:tc>
                  <a:txBody>
                    <a:bodyPr/>
                    <a:lstStyle/>
                    <a:p>
                      <a:pPr algn="ctr"/>
                      <a:r>
                        <a:rPr lang="en-CA" dirty="0" smtClean="0">
                          <a:latin typeface="Trebuchet MS"/>
                        </a:rPr>
                        <a:t>4.8kB</a:t>
                      </a:r>
                      <a:endParaRPr lang="en-CA" dirty="0">
                        <a:latin typeface="Trebuchet MS"/>
                      </a:endParaRPr>
                    </a:p>
                  </a:txBody>
                  <a:tcPr/>
                </a:tc>
                <a:tc>
                  <a:txBody>
                    <a:bodyPr/>
                    <a:lstStyle/>
                    <a:p>
                      <a:pPr algn="ctr"/>
                      <a:r>
                        <a:rPr lang="en-CA" dirty="0" smtClean="0">
                          <a:latin typeface="Trebuchet MS"/>
                        </a:rPr>
                        <a:t>27:1</a:t>
                      </a:r>
                      <a:endParaRPr lang="en-CA" dirty="0">
                        <a:latin typeface="Trebuchet MS"/>
                      </a:endParaRPr>
                    </a:p>
                  </a:txBody>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72140"/>
            <a:ext cx="8229600" cy="554023"/>
          </a:xfrm>
        </p:spPr>
        <p:txBody>
          <a:bodyPr>
            <a:normAutofit/>
          </a:bodyPr>
          <a:lstStyle/>
          <a:p>
            <a:pPr algn="ctr"/>
            <a:r>
              <a:rPr lang="en-CA" sz="2000" b="1" dirty="0" smtClean="0"/>
              <a:t>Fig 11.5: </a:t>
            </a:r>
            <a:r>
              <a:rPr lang="en-CA" sz="2000" dirty="0" smtClean="0"/>
              <a:t>Layers of MPEG-1 Video </a:t>
            </a:r>
            <a:r>
              <a:rPr lang="en-CA" sz="2000" dirty="0" err="1" smtClean="0"/>
              <a:t>Bitstream</a:t>
            </a:r>
            <a:r>
              <a:rPr lang="en-CA" sz="2000" dirty="0" smtClean="0"/>
              <a:t>.</a:t>
            </a:r>
            <a:endParaRPr lang="en-CA" sz="20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16</a:t>
            </a:fld>
            <a:endParaRPr lang="en-US"/>
          </a:p>
        </p:txBody>
      </p:sp>
      <p:pic>
        <p:nvPicPr>
          <p:cNvPr id="6" name="Picture 5" descr="mpeg_bitstream.png"/>
          <p:cNvPicPr>
            <a:picLocks noChangeAspect="1"/>
          </p:cNvPicPr>
          <p:nvPr/>
        </p:nvPicPr>
        <p:blipFill>
          <a:blip r:embed="rId2" cstate="print"/>
          <a:stretch>
            <a:fillRect/>
          </a:stretch>
        </p:blipFill>
        <p:spPr>
          <a:xfrm>
            <a:off x="1500166" y="857232"/>
            <a:ext cx="6143668" cy="461539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00132"/>
          </a:xfrm>
        </p:spPr>
        <p:txBody>
          <a:bodyPr>
            <a:normAutofit/>
          </a:bodyPr>
          <a:lstStyle/>
          <a:p>
            <a:r>
              <a:rPr lang="en-CA" dirty="0" smtClean="0"/>
              <a:t>11.3  MPEG-2</a:t>
            </a:r>
            <a:endParaRPr lang="en-CA" dirty="0"/>
          </a:p>
        </p:txBody>
      </p:sp>
      <p:sp>
        <p:nvSpPr>
          <p:cNvPr id="3" name="Content Placeholder 2"/>
          <p:cNvSpPr>
            <a:spLocks noGrp="1"/>
          </p:cNvSpPr>
          <p:nvPr>
            <p:ph idx="1"/>
          </p:nvPr>
        </p:nvSpPr>
        <p:spPr>
          <a:xfrm>
            <a:off x="457200" y="1571612"/>
            <a:ext cx="8075240" cy="4525963"/>
          </a:xfrm>
        </p:spPr>
        <p:txBody>
          <a:bodyPr>
            <a:noAutofit/>
          </a:bodyPr>
          <a:lstStyle/>
          <a:p>
            <a:pPr marL="457200" indent="-457200">
              <a:spcBef>
                <a:spcPts val="1128"/>
              </a:spcBef>
              <a:buFont typeface="Arial"/>
              <a:buChar char="•"/>
            </a:pPr>
            <a:r>
              <a:rPr lang="en-CA" sz="2200" b="1" dirty="0" smtClean="0"/>
              <a:t>MPEG-2</a:t>
            </a:r>
            <a:r>
              <a:rPr lang="en-CA" sz="2200" dirty="0" smtClean="0"/>
              <a:t>: For higher quality video at a bit-rate of more than 4 Mbps.</a:t>
            </a:r>
            <a:endParaRPr lang="en-CA" sz="2200" dirty="0"/>
          </a:p>
          <a:p>
            <a:pPr marL="457200" indent="-457200">
              <a:spcBef>
                <a:spcPts val="1128"/>
              </a:spcBef>
              <a:buFont typeface="Arial"/>
              <a:buChar char="•"/>
            </a:pPr>
            <a:r>
              <a:rPr lang="en-CA" sz="2200" dirty="0" smtClean="0"/>
              <a:t>Defined seven </a:t>
            </a:r>
            <a:r>
              <a:rPr lang="en-CA" sz="2200" b="1" dirty="0" smtClean="0"/>
              <a:t>profiles</a:t>
            </a:r>
            <a:r>
              <a:rPr lang="en-CA" sz="2200" dirty="0" smtClean="0"/>
              <a:t> aimed at different applications</a:t>
            </a:r>
          </a:p>
          <a:p>
            <a:pPr marL="892800" lvl="1" indent="-421200">
              <a:spcBef>
                <a:spcPts val="1128"/>
              </a:spcBef>
              <a:buFont typeface="Lucida Grande"/>
              <a:buChar char="-"/>
            </a:pPr>
            <a:r>
              <a:rPr lang="en-CA" sz="2200" b="1" dirty="0" smtClean="0"/>
              <a:t>Simple, Main, SNR scalable, Spatially scalable, High, 4:2:2, </a:t>
            </a:r>
            <a:r>
              <a:rPr lang="en-CA" sz="2200" b="1" dirty="0" err="1" smtClean="0"/>
              <a:t>Multiview</a:t>
            </a:r>
            <a:r>
              <a:rPr lang="en-CA" sz="2200" dirty="0" smtClean="0"/>
              <a:t>.</a:t>
            </a:r>
          </a:p>
          <a:p>
            <a:pPr marL="914400" lvl="1" indent="-457200">
              <a:spcBef>
                <a:spcPts val="1128"/>
              </a:spcBef>
              <a:buFont typeface="Lucida Grande"/>
              <a:buChar char="-"/>
            </a:pPr>
            <a:r>
              <a:rPr lang="en-CA" sz="2200" dirty="0" smtClean="0"/>
              <a:t>Within each profile, up to four </a:t>
            </a:r>
            <a:r>
              <a:rPr lang="en-CA" sz="2200" i="1" dirty="0" smtClean="0"/>
              <a:t>levels</a:t>
            </a:r>
            <a:r>
              <a:rPr lang="en-CA" sz="2200" dirty="0" smtClean="0"/>
              <a:t> are defined (Table 11.5).</a:t>
            </a:r>
          </a:p>
          <a:p>
            <a:pPr marL="914400" lvl="1" indent="-457200">
              <a:spcBef>
                <a:spcPts val="1128"/>
              </a:spcBef>
              <a:buFont typeface="Lucida Grande"/>
              <a:buChar char="-"/>
            </a:pPr>
            <a:r>
              <a:rPr lang="en-CA" sz="2200" dirty="0" smtClean="0"/>
              <a:t>The DVD video specification allows only four display resolutions: 720×480, 704×480, 352×480, and 352×240.</a:t>
            </a:r>
          </a:p>
          <a:p>
            <a:pPr marL="914400" lvl="1" indent="-457200">
              <a:spcBef>
                <a:spcPts val="1128"/>
              </a:spcBef>
              <a:buFont typeface="Lucida Grande"/>
              <a:buChar char="-"/>
            </a:pPr>
            <a:r>
              <a:rPr lang="en-CA" sz="2200" dirty="0" smtClean="0"/>
              <a:t>a restricted form of the MPEG-2 Main profile at the Main and Low levels.</a:t>
            </a:r>
            <a:endParaRPr lang="en-CA" sz="22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1"/>
            <a:ext cx="8229600" cy="337239"/>
          </a:xfrm>
        </p:spPr>
        <p:txBody>
          <a:bodyPr>
            <a:noAutofit/>
          </a:bodyPr>
          <a:lstStyle/>
          <a:p>
            <a:pPr algn="ctr"/>
            <a:r>
              <a:rPr lang="en-CA" sz="2000" b="1" dirty="0" smtClean="0"/>
              <a:t>Table 11.5: </a:t>
            </a:r>
            <a:r>
              <a:rPr lang="en-CA" sz="2000" dirty="0" smtClean="0"/>
              <a:t>Profiles and Levels in MPEG-2 </a:t>
            </a:r>
            <a:endParaRPr lang="en-CA" sz="20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18</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710664447"/>
              </p:ext>
            </p:extLst>
          </p:nvPr>
        </p:nvGraphicFramePr>
        <p:xfrm>
          <a:off x="459542" y="1003412"/>
          <a:ext cx="8215376" cy="2164080"/>
        </p:xfrm>
        <a:graphic>
          <a:graphicData uri="http://schemas.openxmlformats.org/drawingml/2006/table">
            <a:tbl>
              <a:tblPr firstRow="1" bandRow="1">
                <a:tableStyleId>{5C22544A-7EE6-4342-B048-85BDC9FD1C3A}</a:tableStyleId>
              </a:tblPr>
              <a:tblGrid>
                <a:gridCol w="1143012">
                  <a:extLst>
                    <a:ext uri="{9D8B030D-6E8A-4147-A177-3AD203B41FA5}">
                      <a16:colId xmlns:a16="http://schemas.microsoft.com/office/drawing/2014/main" val="20000"/>
                    </a:ext>
                  </a:extLst>
                </a:gridCol>
                <a:gridCol w="910832">
                  <a:extLst>
                    <a:ext uri="{9D8B030D-6E8A-4147-A177-3AD203B41FA5}">
                      <a16:colId xmlns:a16="http://schemas.microsoft.com/office/drawing/2014/main" val="20001"/>
                    </a:ext>
                  </a:extLst>
                </a:gridCol>
                <a:gridCol w="875118">
                  <a:extLst>
                    <a:ext uri="{9D8B030D-6E8A-4147-A177-3AD203B41FA5}">
                      <a16:colId xmlns:a16="http://schemas.microsoft.com/office/drawing/2014/main" val="20002"/>
                    </a:ext>
                  </a:extLst>
                </a:gridCol>
                <a:gridCol w="1000132">
                  <a:extLst>
                    <a:ext uri="{9D8B030D-6E8A-4147-A177-3AD203B41FA5}">
                      <a16:colId xmlns:a16="http://schemas.microsoft.com/office/drawing/2014/main" val="20003"/>
                    </a:ext>
                  </a:extLst>
                </a:gridCol>
                <a:gridCol w="1000132">
                  <a:extLst>
                    <a:ext uri="{9D8B030D-6E8A-4147-A177-3AD203B41FA5}">
                      <a16:colId xmlns:a16="http://schemas.microsoft.com/office/drawing/2014/main" val="20004"/>
                    </a:ext>
                  </a:extLst>
                </a:gridCol>
                <a:gridCol w="1000132">
                  <a:extLst>
                    <a:ext uri="{9D8B030D-6E8A-4147-A177-3AD203B41FA5}">
                      <a16:colId xmlns:a16="http://schemas.microsoft.com/office/drawing/2014/main" val="20005"/>
                    </a:ext>
                  </a:extLst>
                </a:gridCol>
                <a:gridCol w="928694">
                  <a:extLst>
                    <a:ext uri="{9D8B030D-6E8A-4147-A177-3AD203B41FA5}">
                      <a16:colId xmlns:a16="http://schemas.microsoft.com/office/drawing/2014/main" val="20006"/>
                    </a:ext>
                  </a:extLst>
                </a:gridCol>
                <a:gridCol w="1357324">
                  <a:extLst>
                    <a:ext uri="{9D8B030D-6E8A-4147-A177-3AD203B41FA5}">
                      <a16:colId xmlns:a16="http://schemas.microsoft.com/office/drawing/2014/main" val="20007"/>
                    </a:ext>
                  </a:extLst>
                </a:gridCol>
              </a:tblGrid>
              <a:tr h="758718">
                <a:tc>
                  <a:txBody>
                    <a:bodyPr/>
                    <a:lstStyle/>
                    <a:p>
                      <a:r>
                        <a:rPr lang="en-CA" sz="1600" dirty="0" smtClean="0">
                          <a:latin typeface="Trebuchet MS"/>
                        </a:rPr>
                        <a:t>Level</a:t>
                      </a:r>
                      <a:endParaRPr lang="en-CA" sz="1600" dirty="0">
                        <a:latin typeface="Trebuchet MS"/>
                      </a:endParaRPr>
                    </a:p>
                  </a:txBody>
                  <a:tcPr/>
                </a:tc>
                <a:tc>
                  <a:txBody>
                    <a:bodyPr/>
                    <a:lstStyle/>
                    <a:p>
                      <a:pPr algn="ctr"/>
                      <a:r>
                        <a:rPr lang="en-CA" sz="1600" dirty="0" smtClean="0">
                          <a:latin typeface="Trebuchet MS"/>
                        </a:rPr>
                        <a:t>Simple profile</a:t>
                      </a:r>
                      <a:endParaRPr lang="en-CA" sz="1600" dirty="0">
                        <a:latin typeface="Trebuchet MS"/>
                      </a:endParaRPr>
                    </a:p>
                  </a:txBody>
                  <a:tcPr/>
                </a:tc>
                <a:tc>
                  <a:txBody>
                    <a:bodyPr/>
                    <a:lstStyle/>
                    <a:p>
                      <a:pPr algn="ctr"/>
                      <a:r>
                        <a:rPr lang="en-CA" sz="1600" dirty="0" smtClean="0">
                          <a:latin typeface="Trebuchet MS"/>
                        </a:rPr>
                        <a:t>Main profile</a:t>
                      </a:r>
                      <a:endParaRPr lang="en-CA" sz="1600" dirty="0">
                        <a:latin typeface="Trebuchet MS"/>
                      </a:endParaRPr>
                    </a:p>
                  </a:txBody>
                  <a:tcPr/>
                </a:tc>
                <a:tc>
                  <a:txBody>
                    <a:bodyPr/>
                    <a:lstStyle/>
                    <a:p>
                      <a:pPr algn="ctr"/>
                      <a:r>
                        <a:rPr lang="en-CA" sz="1600" dirty="0" smtClean="0">
                          <a:latin typeface="Trebuchet MS"/>
                        </a:rPr>
                        <a:t>SNR</a:t>
                      </a:r>
                      <a:r>
                        <a:rPr lang="en-CA" sz="1600" baseline="0" dirty="0" smtClean="0">
                          <a:latin typeface="Trebuchet MS"/>
                        </a:rPr>
                        <a:t> Scalable profile</a:t>
                      </a:r>
                      <a:endParaRPr lang="en-CA" sz="1600" dirty="0">
                        <a:latin typeface="Trebuchet MS"/>
                      </a:endParaRPr>
                    </a:p>
                  </a:txBody>
                  <a:tcPr/>
                </a:tc>
                <a:tc>
                  <a:txBody>
                    <a:bodyPr/>
                    <a:lstStyle/>
                    <a:p>
                      <a:pPr algn="ctr"/>
                      <a:r>
                        <a:rPr lang="en-CA" sz="1600" dirty="0" smtClean="0">
                          <a:latin typeface="Trebuchet MS"/>
                        </a:rPr>
                        <a:t>Spatially</a:t>
                      </a:r>
                      <a:r>
                        <a:rPr lang="en-CA" sz="1600" baseline="0" dirty="0" smtClean="0">
                          <a:latin typeface="Trebuchet MS"/>
                        </a:rPr>
                        <a:t> Scalable profile</a:t>
                      </a:r>
                      <a:endParaRPr lang="en-CA" sz="1600" dirty="0">
                        <a:latin typeface="Trebuchet MS"/>
                      </a:endParaRPr>
                    </a:p>
                  </a:txBody>
                  <a:tcPr/>
                </a:tc>
                <a:tc>
                  <a:txBody>
                    <a:bodyPr/>
                    <a:lstStyle/>
                    <a:p>
                      <a:pPr algn="ctr"/>
                      <a:r>
                        <a:rPr lang="en-CA" sz="1600" dirty="0" smtClean="0">
                          <a:latin typeface="Trebuchet MS"/>
                        </a:rPr>
                        <a:t>High Profile</a:t>
                      </a:r>
                      <a:endParaRPr lang="en-CA" sz="1600" dirty="0">
                        <a:latin typeface="Trebuchet MS"/>
                      </a:endParaRPr>
                    </a:p>
                  </a:txBody>
                  <a:tcPr/>
                </a:tc>
                <a:tc>
                  <a:txBody>
                    <a:bodyPr/>
                    <a:lstStyle/>
                    <a:p>
                      <a:pPr algn="ctr"/>
                      <a:r>
                        <a:rPr lang="en-CA" sz="1600" dirty="0" smtClean="0">
                          <a:latin typeface="Trebuchet MS"/>
                        </a:rPr>
                        <a:t>4:2:2 Profile</a:t>
                      </a:r>
                      <a:endParaRPr lang="en-CA" sz="1600" dirty="0">
                        <a:latin typeface="Trebuchet MS"/>
                      </a:endParaRPr>
                    </a:p>
                  </a:txBody>
                  <a:tcPr/>
                </a:tc>
                <a:tc>
                  <a:txBody>
                    <a:bodyPr/>
                    <a:lstStyle/>
                    <a:p>
                      <a:pPr algn="ctr"/>
                      <a:r>
                        <a:rPr lang="en-CA" sz="1600" dirty="0" err="1" smtClean="0">
                          <a:latin typeface="Trebuchet MS"/>
                        </a:rPr>
                        <a:t>Multiview</a:t>
                      </a:r>
                      <a:r>
                        <a:rPr lang="en-CA" sz="1600" dirty="0" smtClean="0">
                          <a:latin typeface="Trebuchet MS"/>
                        </a:rPr>
                        <a:t> Profile</a:t>
                      </a:r>
                      <a:endParaRPr lang="en-CA" sz="1600" dirty="0">
                        <a:latin typeface="Trebuchet MS"/>
                      </a:endParaRPr>
                    </a:p>
                  </a:txBody>
                  <a:tcPr/>
                </a:tc>
                <a:extLst>
                  <a:ext uri="{0D108BD9-81ED-4DB2-BD59-A6C34878D82A}">
                    <a16:rowId xmlns:a16="http://schemas.microsoft.com/office/drawing/2014/main" val="10000"/>
                  </a:ext>
                </a:extLst>
              </a:tr>
              <a:tr h="309107">
                <a:tc>
                  <a:txBody>
                    <a:bodyPr/>
                    <a:lstStyle/>
                    <a:p>
                      <a:r>
                        <a:rPr lang="en-CA" sz="1600" dirty="0" smtClean="0">
                          <a:latin typeface="Trebuchet MS"/>
                        </a:rPr>
                        <a:t>High</a:t>
                      </a:r>
                    </a:p>
                  </a:txBody>
                  <a:tcPr/>
                </a:tc>
                <a:tc>
                  <a:txBody>
                    <a:bodyPr/>
                    <a:lstStyle/>
                    <a:p>
                      <a:pPr algn="ctr"/>
                      <a:endParaRPr lang="en-CA" sz="1600" dirty="0" smtClean="0">
                        <a:latin typeface="Trebuchet MS"/>
                      </a:endParaRPr>
                    </a:p>
                  </a:txBody>
                  <a:tcPr/>
                </a:tc>
                <a:tc>
                  <a:txBody>
                    <a:bodyPr/>
                    <a:lstStyle/>
                    <a:p>
                      <a:pPr algn="ctr"/>
                      <a:r>
                        <a:rPr lang="en-CA" sz="1600" dirty="0" smtClean="0">
                          <a:latin typeface="Trebuchet MS"/>
                        </a:rPr>
                        <a:t>*</a:t>
                      </a:r>
                    </a:p>
                  </a:txBody>
                  <a:tcPr/>
                </a:tc>
                <a:tc>
                  <a:txBody>
                    <a:bodyPr/>
                    <a:lstStyle/>
                    <a:p>
                      <a:pPr algn="ctr"/>
                      <a:endParaRPr lang="en-CA" sz="1600" dirty="0" smtClean="0">
                        <a:latin typeface="Trebuchet MS"/>
                      </a:endParaRPr>
                    </a:p>
                  </a:txBody>
                  <a:tcPr/>
                </a:tc>
                <a:tc>
                  <a:txBody>
                    <a:bodyPr/>
                    <a:lstStyle/>
                    <a:p>
                      <a:pPr algn="ctr"/>
                      <a:endParaRPr lang="en-CA" sz="1600" dirty="0" smtClean="0">
                        <a:latin typeface="Trebuchet MS"/>
                      </a:endParaRPr>
                    </a:p>
                  </a:txBody>
                  <a:tcPr/>
                </a:tc>
                <a:tc>
                  <a:txBody>
                    <a:bodyPr/>
                    <a:lstStyle/>
                    <a:p>
                      <a:pPr algn="ctr"/>
                      <a:r>
                        <a:rPr lang="en-CA" sz="1600" dirty="0" smtClean="0">
                          <a:latin typeface="Trebuchet M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dirty="0" smtClean="0">
                          <a:latin typeface="Trebuchet MS"/>
                        </a:rPr>
                        <a:t>*</a:t>
                      </a:r>
                    </a:p>
                  </a:txBody>
                  <a:tcPr/>
                </a:tc>
                <a:tc>
                  <a:txBody>
                    <a:bodyPr/>
                    <a:lstStyle/>
                    <a:p>
                      <a:pPr algn="ctr"/>
                      <a:endParaRPr lang="en-CA" sz="1600" dirty="0" smtClean="0">
                        <a:latin typeface="Trebuchet MS"/>
                      </a:endParaRPr>
                    </a:p>
                  </a:txBody>
                  <a:tcPr/>
                </a:tc>
                <a:extLst>
                  <a:ext uri="{0D108BD9-81ED-4DB2-BD59-A6C34878D82A}">
                    <a16:rowId xmlns:a16="http://schemas.microsoft.com/office/drawing/2014/main" val="10001"/>
                  </a:ext>
                </a:extLst>
              </a:tr>
              <a:tr h="309107">
                <a:tc>
                  <a:txBody>
                    <a:bodyPr/>
                    <a:lstStyle/>
                    <a:p>
                      <a:r>
                        <a:rPr lang="en-CA" sz="1600" dirty="0" smtClean="0">
                          <a:latin typeface="Trebuchet MS"/>
                        </a:rPr>
                        <a:t>High 1440</a:t>
                      </a:r>
                    </a:p>
                  </a:txBody>
                  <a:tcPr/>
                </a:tc>
                <a:tc>
                  <a:txBody>
                    <a:bodyPr/>
                    <a:lstStyle/>
                    <a:p>
                      <a:pPr algn="ctr"/>
                      <a:endParaRPr lang="en-CA" sz="1600" dirty="0">
                        <a:latin typeface="Trebuchet MS"/>
                      </a:endParaRPr>
                    </a:p>
                  </a:txBody>
                  <a:tcPr/>
                </a:tc>
                <a:tc>
                  <a:txBody>
                    <a:bodyPr/>
                    <a:lstStyle/>
                    <a:p>
                      <a:pPr algn="ctr"/>
                      <a:r>
                        <a:rPr lang="en-CA" sz="1600" dirty="0" smtClean="0">
                          <a:latin typeface="Trebuchet MS"/>
                        </a:rPr>
                        <a:t>*</a:t>
                      </a:r>
                      <a:endParaRPr lang="en-CA" sz="1600" dirty="0">
                        <a:latin typeface="Trebuchet MS"/>
                      </a:endParaRPr>
                    </a:p>
                  </a:txBody>
                  <a:tcPr/>
                </a:tc>
                <a:tc>
                  <a:txBody>
                    <a:bodyPr/>
                    <a:lstStyle/>
                    <a:p>
                      <a:pPr algn="ctr"/>
                      <a:endParaRPr lang="en-CA" sz="1600" dirty="0">
                        <a:latin typeface="Trebuchet MS"/>
                      </a:endParaRPr>
                    </a:p>
                  </a:txBody>
                  <a:tcPr/>
                </a:tc>
                <a:tc>
                  <a:txBody>
                    <a:bodyPr/>
                    <a:lstStyle/>
                    <a:p>
                      <a:pPr algn="ctr"/>
                      <a:r>
                        <a:rPr lang="en-CA" sz="1600" dirty="0" smtClean="0">
                          <a:latin typeface="Trebuchet MS"/>
                        </a:rPr>
                        <a:t>*</a:t>
                      </a:r>
                      <a:endParaRPr lang="en-CA" sz="1600" dirty="0">
                        <a:latin typeface="Trebuchet MS"/>
                      </a:endParaRPr>
                    </a:p>
                  </a:txBody>
                  <a:tcPr/>
                </a:tc>
                <a:tc>
                  <a:txBody>
                    <a:bodyPr/>
                    <a:lstStyle/>
                    <a:p>
                      <a:pPr algn="ctr"/>
                      <a:r>
                        <a:rPr lang="en-CA" sz="1600" dirty="0" smtClean="0">
                          <a:latin typeface="Trebuchet MS"/>
                        </a:rPr>
                        <a:t>*</a:t>
                      </a:r>
                      <a:endParaRPr lang="en-CA" sz="1600" dirty="0">
                        <a:latin typeface="Trebuchet M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dirty="0" smtClean="0">
                          <a:latin typeface="Trebuchet MS"/>
                        </a:rPr>
                        <a:t>*</a:t>
                      </a:r>
                    </a:p>
                  </a:txBody>
                  <a:tcPr/>
                </a:tc>
                <a:tc>
                  <a:txBody>
                    <a:bodyPr/>
                    <a:lstStyle/>
                    <a:p>
                      <a:pPr algn="ctr"/>
                      <a:endParaRPr lang="en-CA" sz="1600" dirty="0">
                        <a:latin typeface="Trebuchet MS"/>
                      </a:endParaRPr>
                    </a:p>
                  </a:txBody>
                  <a:tcPr/>
                </a:tc>
                <a:extLst>
                  <a:ext uri="{0D108BD9-81ED-4DB2-BD59-A6C34878D82A}">
                    <a16:rowId xmlns:a16="http://schemas.microsoft.com/office/drawing/2014/main" val="10002"/>
                  </a:ext>
                </a:extLst>
              </a:tr>
              <a:tr h="309107">
                <a:tc>
                  <a:txBody>
                    <a:bodyPr/>
                    <a:lstStyle/>
                    <a:p>
                      <a:r>
                        <a:rPr lang="en-CA" sz="1600" dirty="0" smtClean="0">
                          <a:latin typeface="Trebuchet MS"/>
                        </a:rPr>
                        <a:t>Main</a:t>
                      </a:r>
                    </a:p>
                  </a:txBody>
                  <a:tcPr/>
                </a:tc>
                <a:tc>
                  <a:txBody>
                    <a:bodyPr/>
                    <a:lstStyle/>
                    <a:p>
                      <a:pPr algn="ctr"/>
                      <a:r>
                        <a:rPr lang="en-CA" sz="1600" dirty="0" smtClean="0">
                          <a:latin typeface="Trebuchet MS"/>
                        </a:rPr>
                        <a:t>*</a:t>
                      </a:r>
                      <a:endParaRPr lang="en-CA" sz="1600" dirty="0">
                        <a:latin typeface="Trebuchet MS"/>
                      </a:endParaRPr>
                    </a:p>
                  </a:txBody>
                  <a:tcPr/>
                </a:tc>
                <a:tc>
                  <a:txBody>
                    <a:bodyPr/>
                    <a:lstStyle/>
                    <a:p>
                      <a:pPr algn="ctr"/>
                      <a:r>
                        <a:rPr lang="en-CA" sz="1600" dirty="0" smtClean="0">
                          <a:latin typeface="Trebuchet MS"/>
                        </a:rPr>
                        <a:t>*</a:t>
                      </a:r>
                      <a:endParaRPr lang="en-CA" sz="1600" dirty="0">
                        <a:latin typeface="Trebuchet MS"/>
                      </a:endParaRPr>
                    </a:p>
                  </a:txBody>
                  <a:tcPr/>
                </a:tc>
                <a:tc>
                  <a:txBody>
                    <a:bodyPr/>
                    <a:lstStyle/>
                    <a:p>
                      <a:pPr algn="ctr"/>
                      <a:r>
                        <a:rPr lang="en-CA" sz="1600" dirty="0" smtClean="0">
                          <a:latin typeface="Trebuchet MS"/>
                        </a:rPr>
                        <a:t>*</a:t>
                      </a:r>
                      <a:endParaRPr lang="en-CA" sz="1600" dirty="0">
                        <a:latin typeface="Trebuchet MS"/>
                      </a:endParaRPr>
                    </a:p>
                  </a:txBody>
                  <a:tcPr/>
                </a:tc>
                <a:tc>
                  <a:txBody>
                    <a:bodyPr/>
                    <a:lstStyle/>
                    <a:p>
                      <a:pPr algn="ctr"/>
                      <a:endParaRPr lang="en-CA" sz="1600" dirty="0">
                        <a:latin typeface="Trebuchet MS"/>
                      </a:endParaRPr>
                    </a:p>
                  </a:txBody>
                  <a:tcPr/>
                </a:tc>
                <a:tc>
                  <a:txBody>
                    <a:bodyPr/>
                    <a:lstStyle/>
                    <a:p>
                      <a:pPr algn="ctr"/>
                      <a:r>
                        <a:rPr lang="en-CA" sz="1600" dirty="0" smtClean="0">
                          <a:latin typeface="Trebuchet MS"/>
                        </a:rPr>
                        <a:t>*</a:t>
                      </a:r>
                      <a:endParaRPr lang="en-CA" sz="1600" dirty="0">
                        <a:latin typeface="Trebuchet MS"/>
                      </a:endParaRPr>
                    </a:p>
                  </a:txBody>
                  <a:tcPr/>
                </a:tc>
                <a:tc>
                  <a:txBody>
                    <a:bodyPr/>
                    <a:lstStyle/>
                    <a:p>
                      <a:pPr algn="ctr"/>
                      <a:r>
                        <a:rPr lang="en-CA" sz="1600" dirty="0" smtClean="0">
                          <a:latin typeface="Trebuchet MS"/>
                        </a:rPr>
                        <a:t>*</a:t>
                      </a:r>
                      <a:endParaRPr lang="en-CA" sz="1600" dirty="0">
                        <a:latin typeface="Trebuchet MS"/>
                      </a:endParaRPr>
                    </a:p>
                  </a:txBody>
                  <a:tcPr/>
                </a:tc>
                <a:tc>
                  <a:txBody>
                    <a:bodyPr/>
                    <a:lstStyle/>
                    <a:p>
                      <a:pPr algn="ctr"/>
                      <a:r>
                        <a:rPr lang="en-CA" sz="1600" dirty="0" smtClean="0">
                          <a:latin typeface="Trebuchet MS"/>
                        </a:rPr>
                        <a:t>*</a:t>
                      </a:r>
                      <a:endParaRPr lang="en-CA" sz="1600" dirty="0">
                        <a:latin typeface="Trebuchet MS"/>
                      </a:endParaRPr>
                    </a:p>
                  </a:txBody>
                  <a:tcPr/>
                </a:tc>
                <a:extLst>
                  <a:ext uri="{0D108BD9-81ED-4DB2-BD59-A6C34878D82A}">
                    <a16:rowId xmlns:a16="http://schemas.microsoft.com/office/drawing/2014/main" val="10003"/>
                  </a:ext>
                </a:extLst>
              </a:tr>
              <a:tr h="309107">
                <a:tc>
                  <a:txBody>
                    <a:bodyPr/>
                    <a:lstStyle/>
                    <a:p>
                      <a:r>
                        <a:rPr lang="en-CA" sz="1600" dirty="0" smtClean="0">
                          <a:latin typeface="Trebuchet MS"/>
                        </a:rPr>
                        <a:t>Low</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dirty="0" smtClean="0">
                          <a:latin typeface="Trebuchet MS"/>
                        </a:rPr>
                        <a:t>*</a:t>
                      </a:r>
                    </a:p>
                  </a:txBody>
                  <a:tcPr/>
                </a:tc>
                <a:tc>
                  <a:txBody>
                    <a:bodyPr/>
                    <a:lstStyle/>
                    <a:p>
                      <a:pPr algn="ctr"/>
                      <a:r>
                        <a:rPr lang="en-CA" sz="1600" dirty="0" smtClean="0">
                          <a:latin typeface="Trebuchet MS"/>
                        </a:rPr>
                        <a:t>*</a:t>
                      </a:r>
                      <a:endParaRPr lang="en-CA" sz="1600" dirty="0">
                        <a:latin typeface="Trebuchet MS"/>
                      </a:endParaRPr>
                    </a:p>
                  </a:txBody>
                  <a:tcPr/>
                </a:tc>
                <a:tc>
                  <a:txBody>
                    <a:bodyPr/>
                    <a:lstStyle/>
                    <a:p>
                      <a:pPr algn="ctr"/>
                      <a:r>
                        <a:rPr lang="en-CA" sz="1600" dirty="0" smtClean="0">
                          <a:latin typeface="Trebuchet MS"/>
                        </a:rPr>
                        <a:t>*</a:t>
                      </a:r>
                      <a:endParaRPr lang="en-CA" sz="1600" dirty="0">
                        <a:latin typeface="Trebuchet MS"/>
                      </a:endParaRPr>
                    </a:p>
                  </a:txBody>
                  <a:tcPr/>
                </a:tc>
                <a:tc>
                  <a:txBody>
                    <a:bodyPr/>
                    <a:lstStyle/>
                    <a:p>
                      <a:pPr algn="ctr"/>
                      <a:endParaRPr lang="en-CA" sz="1600" dirty="0">
                        <a:latin typeface="Trebuchet MS"/>
                      </a:endParaRPr>
                    </a:p>
                  </a:txBody>
                  <a:tcPr/>
                </a:tc>
                <a:tc>
                  <a:txBody>
                    <a:bodyPr/>
                    <a:lstStyle/>
                    <a:p>
                      <a:pPr algn="ctr"/>
                      <a:endParaRPr lang="en-CA" sz="1600" dirty="0">
                        <a:latin typeface="Trebuchet MS"/>
                      </a:endParaRPr>
                    </a:p>
                  </a:txBody>
                  <a:tcPr/>
                </a:tc>
                <a:tc>
                  <a:txBody>
                    <a:bodyPr/>
                    <a:lstStyle/>
                    <a:p>
                      <a:pPr algn="ctr"/>
                      <a:endParaRPr lang="en-CA" sz="1600" dirty="0">
                        <a:latin typeface="Trebuchet MS"/>
                      </a:endParaRPr>
                    </a:p>
                  </a:txBody>
                  <a:tcPr/>
                </a:tc>
                <a:tc>
                  <a:txBody>
                    <a:bodyPr/>
                    <a:lstStyle/>
                    <a:p>
                      <a:pPr algn="ctr"/>
                      <a:endParaRPr lang="en-CA" sz="1600" dirty="0">
                        <a:latin typeface="Trebuchet MS"/>
                      </a:endParaRPr>
                    </a:p>
                  </a:txBody>
                  <a:tcPr/>
                </a:tc>
                <a:extLst>
                  <a:ext uri="{0D108BD9-81ED-4DB2-BD59-A6C34878D82A}">
                    <a16:rowId xmlns:a16="http://schemas.microsoft.com/office/drawing/2014/main" val="10004"/>
                  </a:ext>
                </a:extLst>
              </a:tr>
            </a:tbl>
          </a:graphicData>
        </a:graphic>
      </p:graphicFrame>
      <p:sp>
        <p:nvSpPr>
          <p:cNvPr id="2" name="Rectangle 1"/>
          <p:cNvSpPr/>
          <p:nvPr/>
        </p:nvSpPr>
        <p:spPr>
          <a:xfrm>
            <a:off x="467544" y="3438254"/>
            <a:ext cx="8208912" cy="400110"/>
          </a:xfrm>
          <a:prstGeom prst="rect">
            <a:avLst/>
          </a:prstGeom>
        </p:spPr>
        <p:txBody>
          <a:bodyPr wrap="square">
            <a:spAutoFit/>
          </a:bodyPr>
          <a:lstStyle/>
          <a:p>
            <a:pPr algn="ctr"/>
            <a:r>
              <a:rPr lang="en-CA" sz="2000" b="1" dirty="0">
                <a:latin typeface="Trebuchet MS" panose="020B0603020202020204" pitchFamily="34" charset="0"/>
              </a:rPr>
              <a:t>Table 11.6: </a:t>
            </a:r>
            <a:r>
              <a:rPr lang="en-CA" sz="2000" dirty="0">
                <a:latin typeface="Trebuchet MS" panose="020B0603020202020204" pitchFamily="34" charset="0"/>
              </a:rPr>
              <a:t>Four Levels in the Main Profile of MPEG-2</a:t>
            </a:r>
            <a:endParaRPr lang="en-US" sz="2000" dirty="0">
              <a:latin typeface="Trebuchet MS" panose="020B0603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072119641"/>
              </p:ext>
            </p:extLst>
          </p:nvPr>
        </p:nvGraphicFramePr>
        <p:xfrm>
          <a:off x="467544" y="3933056"/>
          <a:ext cx="8215369" cy="2164080"/>
        </p:xfrm>
        <a:graphic>
          <a:graphicData uri="http://schemas.openxmlformats.org/drawingml/2006/table">
            <a:tbl>
              <a:tblPr firstRow="1" bandRow="1">
                <a:tableStyleId>{5C22544A-7EE6-4342-B048-85BDC9FD1C3A}</a:tableStyleId>
              </a:tblPr>
              <a:tblGrid>
                <a:gridCol w="1214446">
                  <a:extLst>
                    <a:ext uri="{9D8B030D-6E8A-4147-A177-3AD203B41FA5}">
                      <a16:colId xmlns:a16="http://schemas.microsoft.com/office/drawing/2014/main" val="20000"/>
                    </a:ext>
                  </a:extLst>
                </a:gridCol>
                <a:gridCol w="1500198">
                  <a:extLst>
                    <a:ext uri="{9D8B030D-6E8A-4147-A177-3AD203B41FA5}">
                      <a16:colId xmlns:a16="http://schemas.microsoft.com/office/drawing/2014/main" val="20001"/>
                    </a:ext>
                  </a:extLst>
                </a:gridCol>
                <a:gridCol w="642942">
                  <a:extLst>
                    <a:ext uri="{9D8B030D-6E8A-4147-A177-3AD203B41FA5}">
                      <a16:colId xmlns:a16="http://schemas.microsoft.com/office/drawing/2014/main" val="20002"/>
                    </a:ext>
                  </a:extLst>
                </a:gridCol>
                <a:gridCol w="1214446">
                  <a:extLst>
                    <a:ext uri="{9D8B030D-6E8A-4147-A177-3AD203B41FA5}">
                      <a16:colId xmlns:a16="http://schemas.microsoft.com/office/drawing/2014/main" val="20003"/>
                    </a:ext>
                  </a:extLst>
                </a:gridCol>
                <a:gridCol w="1428760">
                  <a:extLst>
                    <a:ext uri="{9D8B030D-6E8A-4147-A177-3AD203B41FA5}">
                      <a16:colId xmlns:a16="http://schemas.microsoft.com/office/drawing/2014/main" val="20004"/>
                    </a:ext>
                  </a:extLst>
                </a:gridCol>
                <a:gridCol w="2214577">
                  <a:extLst>
                    <a:ext uri="{9D8B030D-6E8A-4147-A177-3AD203B41FA5}">
                      <a16:colId xmlns:a16="http://schemas.microsoft.com/office/drawing/2014/main" val="20005"/>
                    </a:ext>
                  </a:extLst>
                </a:gridCol>
              </a:tblGrid>
              <a:tr h="510667">
                <a:tc>
                  <a:txBody>
                    <a:bodyPr/>
                    <a:lstStyle/>
                    <a:p>
                      <a:pPr algn="ctr"/>
                      <a:r>
                        <a:rPr lang="en-CA" sz="1600" dirty="0" smtClean="0">
                          <a:latin typeface="Trebuchet MS"/>
                        </a:rPr>
                        <a:t>Level</a:t>
                      </a:r>
                      <a:endParaRPr lang="en-CA" sz="1600" dirty="0">
                        <a:latin typeface="Trebuchet MS"/>
                      </a:endParaRPr>
                    </a:p>
                  </a:txBody>
                  <a:tcPr/>
                </a:tc>
                <a:tc>
                  <a:txBody>
                    <a:bodyPr/>
                    <a:lstStyle/>
                    <a:p>
                      <a:pPr algn="ctr"/>
                      <a:r>
                        <a:rPr lang="en-CA" sz="1600" dirty="0" smtClean="0">
                          <a:latin typeface="Trebuchet MS"/>
                        </a:rPr>
                        <a:t>Max. Resolution</a:t>
                      </a:r>
                      <a:endParaRPr lang="en-CA" sz="1600" dirty="0">
                        <a:latin typeface="Trebuchet MS"/>
                      </a:endParaRPr>
                    </a:p>
                  </a:txBody>
                  <a:tcPr/>
                </a:tc>
                <a:tc>
                  <a:txBody>
                    <a:bodyPr/>
                    <a:lstStyle/>
                    <a:p>
                      <a:pPr algn="ctr"/>
                      <a:r>
                        <a:rPr lang="en-CA" sz="1600" dirty="0" smtClean="0">
                          <a:latin typeface="Trebuchet MS"/>
                        </a:rPr>
                        <a:t>Max fps</a:t>
                      </a:r>
                      <a:endParaRPr lang="en-CA" sz="1600" dirty="0">
                        <a:latin typeface="Trebuchet MS"/>
                      </a:endParaRPr>
                    </a:p>
                  </a:txBody>
                  <a:tcPr/>
                </a:tc>
                <a:tc>
                  <a:txBody>
                    <a:bodyPr/>
                    <a:lstStyle/>
                    <a:p>
                      <a:pPr algn="ctr"/>
                      <a:r>
                        <a:rPr lang="en-CA" sz="1600" dirty="0" smtClean="0">
                          <a:latin typeface="Trebuchet MS"/>
                        </a:rPr>
                        <a:t>Max pixels/sec</a:t>
                      </a:r>
                      <a:endParaRPr lang="en-CA" sz="1600" dirty="0">
                        <a:latin typeface="Trebuchet MS"/>
                      </a:endParaRPr>
                    </a:p>
                  </a:txBody>
                  <a:tcPr/>
                </a:tc>
                <a:tc>
                  <a:txBody>
                    <a:bodyPr/>
                    <a:lstStyle/>
                    <a:p>
                      <a:pPr algn="ctr"/>
                      <a:r>
                        <a:rPr lang="en-CA" sz="1600" dirty="0" smtClean="0">
                          <a:latin typeface="Trebuchet MS"/>
                        </a:rPr>
                        <a:t>Max coded Data Rate (Mbps)</a:t>
                      </a:r>
                      <a:endParaRPr lang="en-CA" sz="1600" dirty="0">
                        <a:latin typeface="Trebuchet MS"/>
                      </a:endParaRPr>
                    </a:p>
                  </a:txBody>
                  <a:tcPr/>
                </a:tc>
                <a:tc>
                  <a:txBody>
                    <a:bodyPr/>
                    <a:lstStyle/>
                    <a:p>
                      <a:pPr algn="ctr"/>
                      <a:r>
                        <a:rPr lang="en-CA" sz="1600" dirty="0" smtClean="0">
                          <a:latin typeface="Trebuchet MS"/>
                        </a:rPr>
                        <a:t>Application</a:t>
                      </a:r>
                      <a:endParaRPr lang="en-CA" sz="1600" dirty="0">
                        <a:latin typeface="Trebuchet MS"/>
                      </a:endParaRPr>
                    </a:p>
                  </a:txBody>
                  <a:tcPr/>
                </a:tc>
                <a:extLst>
                  <a:ext uri="{0D108BD9-81ED-4DB2-BD59-A6C34878D82A}">
                    <a16:rowId xmlns:a16="http://schemas.microsoft.com/office/drawing/2014/main" val="10000"/>
                  </a:ext>
                </a:extLst>
              </a:tr>
              <a:tr h="313891">
                <a:tc>
                  <a:txBody>
                    <a:bodyPr/>
                    <a:lstStyle/>
                    <a:p>
                      <a:pPr algn="ctr"/>
                      <a:r>
                        <a:rPr lang="en-CA" sz="1600" kern="1200" baseline="0" dirty="0" smtClean="0">
                          <a:solidFill>
                            <a:schemeClr val="dk1"/>
                          </a:solidFill>
                          <a:latin typeface="Trebuchet MS"/>
                          <a:ea typeface="+mn-ea"/>
                          <a:cs typeface="+mn-cs"/>
                        </a:rPr>
                        <a:t>High </a:t>
                      </a:r>
                    </a:p>
                  </a:txBody>
                  <a:tcPr/>
                </a:tc>
                <a:tc>
                  <a:txBody>
                    <a:bodyPr/>
                    <a:lstStyle/>
                    <a:p>
                      <a:pPr algn="ctr"/>
                      <a:r>
                        <a:rPr lang="en-CA" sz="1600" kern="1200" baseline="0" smtClean="0">
                          <a:solidFill>
                            <a:schemeClr val="dk1"/>
                          </a:solidFill>
                          <a:latin typeface="Trebuchet MS"/>
                          <a:ea typeface="+mn-ea"/>
                          <a:cs typeface="+mn-cs"/>
                        </a:rPr>
                        <a:t>1920 × 1152</a:t>
                      </a:r>
                      <a:endParaRPr lang="en-CA" sz="1600" kern="1200" baseline="0" dirty="0" smtClean="0">
                        <a:solidFill>
                          <a:schemeClr val="dk1"/>
                        </a:solidFill>
                        <a:latin typeface="Trebuchet MS"/>
                        <a:ea typeface="+mn-ea"/>
                        <a:cs typeface="+mn-cs"/>
                      </a:endParaRPr>
                    </a:p>
                  </a:txBody>
                  <a:tcPr/>
                </a:tc>
                <a:tc>
                  <a:txBody>
                    <a:bodyPr/>
                    <a:lstStyle/>
                    <a:p>
                      <a:pPr algn="ctr"/>
                      <a:r>
                        <a:rPr lang="en-CA" sz="1600" kern="1200" baseline="0" dirty="0" smtClean="0">
                          <a:solidFill>
                            <a:schemeClr val="dk1"/>
                          </a:solidFill>
                          <a:latin typeface="Trebuchet MS"/>
                          <a:ea typeface="+mn-ea"/>
                          <a:cs typeface="+mn-cs"/>
                        </a:rPr>
                        <a:t>60 </a:t>
                      </a:r>
                    </a:p>
                  </a:txBody>
                  <a:tcPr/>
                </a:tc>
                <a:tc>
                  <a:txBody>
                    <a:bodyPr/>
                    <a:lstStyle/>
                    <a:p>
                      <a:pPr algn="ctr"/>
                      <a:r>
                        <a:rPr lang="en-CA" sz="1600" kern="1200" baseline="0" dirty="0" smtClean="0">
                          <a:solidFill>
                            <a:schemeClr val="dk1"/>
                          </a:solidFill>
                          <a:latin typeface="Trebuchet MS"/>
                          <a:ea typeface="+mn-ea"/>
                          <a:cs typeface="+mn-cs"/>
                        </a:rPr>
                        <a:t>62.7 × 10</a:t>
                      </a:r>
                      <a:r>
                        <a:rPr lang="en-CA" sz="1600" kern="1200" baseline="30000" dirty="0" smtClean="0">
                          <a:solidFill>
                            <a:schemeClr val="dk1"/>
                          </a:solidFill>
                          <a:latin typeface="Trebuchet MS"/>
                          <a:ea typeface="+mn-ea"/>
                          <a:cs typeface="+mn-cs"/>
                        </a:rPr>
                        <a:t>6</a:t>
                      </a:r>
                    </a:p>
                  </a:txBody>
                  <a:tcPr/>
                </a:tc>
                <a:tc>
                  <a:txBody>
                    <a:bodyPr/>
                    <a:lstStyle/>
                    <a:p>
                      <a:pPr algn="ctr"/>
                      <a:r>
                        <a:rPr lang="en-CA" sz="1600" kern="1200" baseline="0" dirty="0" smtClean="0">
                          <a:solidFill>
                            <a:schemeClr val="dk1"/>
                          </a:solidFill>
                          <a:latin typeface="Trebuchet MS"/>
                          <a:ea typeface="+mn-ea"/>
                          <a:cs typeface="+mn-cs"/>
                        </a:rPr>
                        <a:t>80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600" kern="1200" baseline="0" dirty="0" smtClean="0">
                          <a:solidFill>
                            <a:schemeClr val="dk1"/>
                          </a:solidFill>
                          <a:latin typeface="Trebuchet MS"/>
                          <a:ea typeface="+mn-ea"/>
                          <a:cs typeface="+mn-cs"/>
                        </a:rPr>
                        <a:t>film production</a:t>
                      </a:r>
                    </a:p>
                  </a:txBody>
                  <a:tcPr/>
                </a:tc>
                <a:extLst>
                  <a:ext uri="{0D108BD9-81ED-4DB2-BD59-A6C34878D82A}">
                    <a16:rowId xmlns:a16="http://schemas.microsoft.com/office/drawing/2014/main" val="10001"/>
                  </a:ext>
                </a:extLst>
              </a:tr>
              <a:tr h="313891">
                <a:tc>
                  <a:txBody>
                    <a:bodyPr/>
                    <a:lstStyle/>
                    <a:p>
                      <a:pPr algn="ctr"/>
                      <a:r>
                        <a:rPr lang="en-CA" sz="1600" kern="1200" baseline="0" dirty="0" smtClean="0">
                          <a:solidFill>
                            <a:schemeClr val="dk1"/>
                          </a:solidFill>
                          <a:latin typeface="Trebuchet MS"/>
                          <a:ea typeface="+mn-ea"/>
                          <a:cs typeface="+mn-cs"/>
                        </a:rPr>
                        <a:t>High 1440 </a:t>
                      </a:r>
                      <a:endParaRPr lang="en-CA" sz="1600" dirty="0">
                        <a:latin typeface="Trebuchet M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600" smtClean="0">
                          <a:latin typeface="Trebuchet MS"/>
                        </a:rPr>
                        <a:t>1440</a:t>
                      </a:r>
                      <a:r>
                        <a:rPr lang="en-CA" sz="1600" baseline="0" smtClean="0">
                          <a:latin typeface="Trebuchet MS"/>
                        </a:rPr>
                        <a:t> </a:t>
                      </a:r>
                      <a:r>
                        <a:rPr lang="en-CA" sz="1600" kern="1200" baseline="0" smtClean="0">
                          <a:solidFill>
                            <a:schemeClr val="dk1"/>
                          </a:solidFill>
                          <a:latin typeface="Trebuchet MS"/>
                          <a:ea typeface="+mn-ea"/>
                          <a:cs typeface="+mn-cs"/>
                        </a:rPr>
                        <a:t>× 1152</a:t>
                      </a:r>
                      <a:endParaRPr lang="en-CA" sz="1600" dirty="0" smtClean="0">
                        <a:latin typeface="Trebuchet M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600" dirty="0" smtClean="0">
                          <a:latin typeface="Trebuchet MS"/>
                        </a:rPr>
                        <a:t>60</a:t>
                      </a:r>
                      <a:endParaRPr lang="en-CA" sz="1600" dirty="0">
                        <a:latin typeface="Trebuchet M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600" kern="1200" baseline="0" dirty="0" smtClean="0">
                          <a:solidFill>
                            <a:schemeClr val="dk1"/>
                          </a:solidFill>
                          <a:latin typeface="Trebuchet MS"/>
                          <a:ea typeface="+mn-ea"/>
                          <a:cs typeface="+mn-cs"/>
                        </a:rPr>
                        <a:t>47.0 × 10</a:t>
                      </a:r>
                      <a:r>
                        <a:rPr lang="en-CA" sz="1600" kern="1200" baseline="30000" dirty="0" smtClean="0">
                          <a:solidFill>
                            <a:schemeClr val="dk1"/>
                          </a:solidFill>
                          <a:latin typeface="Trebuchet MS"/>
                          <a:ea typeface="+mn-ea"/>
                          <a:cs typeface="+mn-cs"/>
                        </a:rPr>
                        <a:t>6</a:t>
                      </a:r>
                    </a:p>
                  </a:txBody>
                  <a:tcPr/>
                </a:tc>
                <a:tc>
                  <a:txBody>
                    <a:bodyPr/>
                    <a:lstStyle/>
                    <a:p>
                      <a:pPr algn="ctr"/>
                      <a:r>
                        <a:rPr lang="en-CA" sz="1600" dirty="0" smtClean="0">
                          <a:latin typeface="Trebuchet MS"/>
                        </a:rPr>
                        <a:t>60</a:t>
                      </a:r>
                      <a:endParaRPr lang="en-CA" sz="1600" dirty="0">
                        <a:latin typeface="Trebuchet M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600" kern="1200" baseline="0" dirty="0" smtClean="0">
                          <a:solidFill>
                            <a:schemeClr val="dk1"/>
                          </a:solidFill>
                          <a:latin typeface="Trebuchet MS"/>
                          <a:ea typeface="+mn-ea"/>
                          <a:cs typeface="+mn-cs"/>
                        </a:rPr>
                        <a:t>consumer HDTV</a:t>
                      </a:r>
                    </a:p>
                  </a:txBody>
                  <a:tcPr/>
                </a:tc>
                <a:extLst>
                  <a:ext uri="{0D108BD9-81ED-4DB2-BD59-A6C34878D82A}">
                    <a16:rowId xmlns:a16="http://schemas.microsoft.com/office/drawing/2014/main" val="10002"/>
                  </a:ext>
                </a:extLst>
              </a:tr>
              <a:tr h="313891">
                <a:tc>
                  <a:txBody>
                    <a:bodyPr/>
                    <a:lstStyle/>
                    <a:p>
                      <a:pPr algn="ctr"/>
                      <a:r>
                        <a:rPr lang="en-CA" sz="1600" dirty="0" smtClean="0">
                          <a:latin typeface="Trebuchet MS"/>
                        </a:rPr>
                        <a:t>Main</a:t>
                      </a:r>
                      <a:endParaRPr lang="en-CA" sz="1600" dirty="0">
                        <a:latin typeface="Trebuchet M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600" dirty="0" smtClean="0">
                          <a:latin typeface="Trebuchet MS"/>
                        </a:rPr>
                        <a:t>720 </a:t>
                      </a:r>
                      <a:r>
                        <a:rPr lang="en-CA" sz="1600" kern="1200" baseline="0" dirty="0" smtClean="0">
                          <a:solidFill>
                            <a:schemeClr val="dk1"/>
                          </a:solidFill>
                          <a:latin typeface="Trebuchet MS"/>
                          <a:ea typeface="+mn-ea"/>
                          <a:cs typeface="+mn-cs"/>
                        </a:rPr>
                        <a:t>× 576</a:t>
                      </a:r>
                      <a:endParaRPr lang="en-CA" sz="1600" dirty="0" smtClean="0">
                        <a:latin typeface="Trebuchet M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600" dirty="0" smtClean="0">
                          <a:latin typeface="Trebuchet MS"/>
                        </a:rPr>
                        <a:t>30</a:t>
                      </a:r>
                      <a:endParaRPr lang="en-CA" sz="1600" dirty="0">
                        <a:latin typeface="Trebuchet M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600" kern="1200" baseline="0" dirty="0" smtClean="0">
                          <a:solidFill>
                            <a:schemeClr val="dk1"/>
                          </a:solidFill>
                          <a:latin typeface="Trebuchet MS"/>
                          <a:ea typeface="+mn-ea"/>
                          <a:cs typeface="+mn-cs"/>
                        </a:rPr>
                        <a:t>10.4 × 10</a:t>
                      </a:r>
                      <a:r>
                        <a:rPr lang="en-CA" sz="1600" kern="1200" baseline="30000" dirty="0" smtClean="0">
                          <a:solidFill>
                            <a:schemeClr val="dk1"/>
                          </a:solidFill>
                          <a:latin typeface="Trebuchet MS"/>
                          <a:ea typeface="+mn-ea"/>
                          <a:cs typeface="+mn-cs"/>
                        </a:rPr>
                        <a:t>6</a:t>
                      </a:r>
                    </a:p>
                  </a:txBody>
                  <a:tcPr/>
                </a:tc>
                <a:tc>
                  <a:txBody>
                    <a:bodyPr/>
                    <a:lstStyle/>
                    <a:p>
                      <a:pPr algn="ctr"/>
                      <a:r>
                        <a:rPr lang="en-CA" sz="1600" dirty="0" smtClean="0">
                          <a:latin typeface="Trebuchet MS"/>
                        </a:rPr>
                        <a:t>15</a:t>
                      </a:r>
                      <a:endParaRPr lang="en-CA" sz="1600" dirty="0">
                        <a:latin typeface="Trebuchet M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Trebuchet MS"/>
                        </a:rPr>
                        <a:t>S</a:t>
                      </a:r>
                      <a:r>
                        <a:rPr lang="en-CA" sz="1600" dirty="0" err="1" smtClean="0">
                          <a:latin typeface="Trebuchet MS"/>
                        </a:rPr>
                        <a:t>tudio</a:t>
                      </a:r>
                      <a:r>
                        <a:rPr lang="en-CA" sz="1600" baseline="0" dirty="0" smtClean="0">
                          <a:latin typeface="Trebuchet MS"/>
                        </a:rPr>
                        <a:t> TV</a:t>
                      </a:r>
                      <a:endParaRPr lang="en-CA" sz="1600" dirty="0">
                        <a:latin typeface="Trebuchet MS"/>
                      </a:endParaRPr>
                    </a:p>
                  </a:txBody>
                  <a:tcPr/>
                </a:tc>
                <a:extLst>
                  <a:ext uri="{0D108BD9-81ED-4DB2-BD59-A6C34878D82A}">
                    <a16:rowId xmlns:a16="http://schemas.microsoft.com/office/drawing/2014/main" val="10003"/>
                  </a:ext>
                </a:extLst>
              </a:tr>
              <a:tr h="313891">
                <a:tc>
                  <a:txBody>
                    <a:bodyPr/>
                    <a:lstStyle/>
                    <a:p>
                      <a:pPr algn="ctr"/>
                      <a:r>
                        <a:rPr lang="en-CA" sz="1600" dirty="0" smtClean="0">
                          <a:latin typeface="Trebuchet MS"/>
                        </a:rPr>
                        <a:t>Low</a:t>
                      </a:r>
                      <a:endParaRPr lang="en-CA" sz="1600" dirty="0">
                        <a:latin typeface="Trebuchet M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600" dirty="0" smtClean="0">
                          <a:latin typeface="Trebuchet MS"/>
                        </a:rPr>
                        <a:t>352 </a:t>
                      </a:r>
                      <a:r>
                        <a:rPr lang="en-CA" sz="1600" kern="1200" baseline="0" dirty="0" smtClean="0">
                          <a:solidFill>
                            <a:schemeClr val="dk1"/>
                          </a:solidFill>
                          <a:latin typeface="Trebuchet MS"/>
                          <a:ea typeface="+mn-ea"/>
                          <a:cs typeface="+mn-cs"/>
                        </a:rPr>
                        <a:t>× 288</a:t>
                      </a:r>
                      <a:endParaRPr lang="en-CA" sz="1600" dirty="0" smtClean="0">
                        <a:latin typeface="Trebuchet M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600" dirty="0" smtClean="0">
                          <a:latin typeface="Trebuchet MS"/>
                        </a:rPr>
                        <a:t>30</a:t>
                      </a:r>
                      <a:endParaRPr lang="en-CA" sz="1600" dirty="0">
                        <a:latin typeface="Trebuchet M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600" kern="1200" baseline="0" dirty="0" smtClean="0">
                          <a:solidFill>
                            <a:schemeClr val="dk1"/>
                          </a:solidFill>
                          <a:latin typeface="Trebuchet MS"/>
                          <a:ea typeface="+mn-ea"/>
                          <a:cs typeface="+mn-cs"/>
                        </a:rPr>
                        <a:t>3.0 × 10</a:t>
                      </a:r>
                      <a:r>
                        <a:rPr lang="en-CA" sz="1600" kern="1200" baseline="30000" dirty="0" smtClean="0">
                          <a:solidFill>
                            <a:schemeClr val="dk1"/>
                          </a:solidFill>
                          <a:latin typeface="Trebuchet MS"/>
                          <a:ea typeface="+mn-ea"/>
                          <a:cs typeface="+mn-cs"/>
                        </a:rPr>
                        <a:t>6</a:t>
                      </a:r>
                    </a:p>
                  </a:txBody>
                  <a:tcPr/>
                </a:tc>
                <a:tc>
                  <a:txBody>
                    <a:bodyPr/>
                    <a:lstStyle/>
                    <a:p>
                      <a:pPr algn="ctr"/>
                      <a:r>
                        <a:rPr lang="en-CA" sz="1600" dirty="0" smtClean="0">
                          <a:latin typeface="Trebuchet MS"/>
                        </a:rPr>
                        <a:t>4</a:t>
                      </a:r>
                      <a:endParaRPr lang="en-CA" sz="1600" dirty="0">
                        <a:latin typeface="Trebuchet M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600" kern="1200" baseline="0" dirty="0" smtClean="0">
                          <a:solidFill>
                            <a:schemeClr val="dk1"/>
                          </a:solidFill>
                          <a:latin typeface="Trebuchet MS"/>
                          <a:ea typeface="+mn-ea"/>
                          <a:cs typeface="+mn-cs"/>
                        </a:rPr>
                        <a:t>consumer tape equiv.</a:t>
                      </a:r>
                      <a:endParaRPr lang="en-CA" sz="1600" dirty="0" smtClean="0">
                        <a:latin typeface="Trebuchet MS"/>
                      </a:endParaRPr>
                    </a:p>
                  </a:txBody>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00132"/>
          </a:xfrm>
        </p:spPr>
        <p:txBody>
          <a:bodyPr>
            <a:normAutofit/>
          </a:bodyPr>
          <a:lstStyle/>
          <a:p>
            <a:r>
              <a:rPr lang="en-CA" dirty="0" smtClean="0"/>
              <a:t>Supporting Interlaced Video</a:t>
            </a:r>
            <a:endParaRPr lang="en-CA" dirty="0"/>
          </a:p>
        </p:txBody>
      </p:sp>
      <p:sp>
        <p:nvSpPr>
          <p:cNvPr id="3" name="Content Placeholder 2"/>
          <p:cNvSpPr>
            <a:spLocks noGrp="1"/>
          </p:cNvSpPr>
          <p:nvPr>
            <p:ph idx="1"/>
          </p:nvPr>
        </p:nvSpPr>
        <p:spPr/>
        <p:txBody>
          <a:bodyPr>
            <a:normAutofit fontScale="77500" lnSpcReduction="20000"/>
          </a:bodyPr>
          <a:lstStyle/>
          <a:p>
            <a:pPr marL="457200" indent="-457200">
              <a:buFont typeface="Arial"/>
              <a:buChar char="•"/>
            </a:pPr>
            <a:r>
              <a:rPr lang="en-CA" dirty="0" smtClean="0"/>
              <a:t>MPEG-2 must support interlaced video as well since this is one of the options for digital broadcast TV and HDTV.</a:t>
            </a:r>
          </a:p>
          <a:p>
            <a:pPr marL="457200" indent="-457200">
              <a:buFont typeface="Arial"/>
              <a:buChar char="•"/>
            </a:pPr>
            <a:endParaRPr lang="en-CA" dirty="0" smtClean="0"/>
          </a:p>
          <a:p>
            <a:pPr marL="457200" indent="-457200">
              <a:buFont typeface="Arial"/>
              <a:buChar char="•"/>
            </a:pPr>
            <a:r>
              <a:rPr lang="en-CA" dirty="0" smtClean="0"/>
              <a:t>In interlaced video each frame consists of two fields, referred to as the </a:t>
            </a:r>
            <a:r>
              <a:rPr lang="en-CA" i="1" dirty="0" smtClean="0"/>
              <a:t>top-field</a:t>
            </a:r>
            <a:r>
              <a:rPr lang="en-CA" dirty="0" smtClean="0"/>
              <a:t> and the </a:t>
            </a:r>
            <a:r>
              <a:rPr lang="en-CA" i="1" dirty="0" smtClean="0"/>
              <a:t>bottom-field</a:t>
            </a:r>
            <a:r>
              <a:rPr lang="en-CA" dirty="0" smtClean="0"/>
              <a:t>.</a:t>
            </a:r>
          </a:p>
          <a:p>
            <a:endParaRPr lang="en-CA" dirty="0" smtClean="0"/>
          </a:p>
          <a:p>
            <a:pPr lvl="1"/>
            <a:r>
              <a:rPr lang="en-CA" dirty="0" smtClean="0"/>
              <a:t>– In a </a:t>
            </a:r>
            <a:r>
              <a:rPr lang="en-CA" i="1" dirty="0" smtClean="0"/>
              <a:t>Frame-picture</a:t>
            </a:r>
            <a:r>
              <a:rPr lang="en-CA" dirty="0" smtClean="0"/>
              <a:t>, all </a:t>
            </a:r>
            <a:r>
              <a:rPr lang="en-CA" dirty="0" err="1" smtClean="0"/>
              <a:t>scanlines</a:t>
            </a:r>
            <a:r>
              <a:rPr lang="en-CA" dirty="0" smtClean="0"/>
              <a:t> from both fields are interleaved to form a single frame, then divided into 16×16 </a:t>
            </a:r>
            <a:r>
              <a:rPr lang="en-CA" dirty="0" err="1" smtClean="0"/>
              <a:t>macroblocks</a:t>
            </a:r>
            <a:r>
              <a:rPr lang="en-CA" dirty="0" smtClean="0"/>
              <a:t> and coded using MC.</a:t>
            </a:r>
          </a:p>
          <a:p>
            <a:pPr lvl="1"/>
            <a:endParaRPr lang="en-CA" dirty="0" smtClean="0"/>
          </a:p>
          <a:p>
            <a:pPr lvl="1"/>
            <a:r>
              <a:rPr lang="en-CA" dirty="0" smtClean="0"/>
              <a:t>– If each field is treated as a separate picture, then it is called </a:t>
            </a:r>
            <a:r>
              <a:rPr lang="en-CA" i="1" dirty="0" smtClean="0"/>
              <a:t>Field-picture</a:t>
            </a:r>
            <a:r>
              <a:rPr lang="en-CA" dirty="0" smtClean="0"/>
              <a:t>.</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868363"/>
          </a:xfrm>
        </p:spPr>
        <p:txBody>
          <a:bodyPr>
            <a:normAutofit/>
          </a:bodyPr>
          <a:lstStyle/>
          <a:p>
            <a:r>
              <a:rPr lang="en-CA" dirty="0" smtClean="0"/>
              <a:t>11.1  Overview</a:t>
            </a:r>
            <a:endParaRPr lang="en-CA" dirty="0"/>
          </a:p>
        </p:txBody>
      </p:sp>
      <p:sp>
        <p:nvSpPr>
          <p:cNvPr id="3" name="Content Placeholder 2"/>
          <p:cNvSpPr>
            <a:spLocks noGrp="1"/>
          </p:cNvSpPr>
          <p:nvPr>
            <p:ph idx="1"/>
          </p:nvPr>
        </p:nvSpPr>
        <p:spPr>
          <a:xfrm>
            <a:off x="529610" y="1443043"/>
            <a:ext cx="8075240" cy="4525963"/>
          </a:xfrm>
        </p:spPr>
        <p:txBody>
          <a:bodyPr anchor="ctr">
            <a:normAutofit fontScale="70000" lnSpcReduction="20000"/>
          </a:bodyPr>
          <a:lstStyle/>
          <a:p>
            <a:pPr algn="just">
              <a:lnSpc>
                <a:spcPct val="120000"/>
              </a:lnSpc>
              <a:spcBef>
                <a:spcPts val="1800"/>
              </a:spcBef>
              <a:buFont typeface="Arial" pitchFamily="34" charset="0"/>
              <a:buChar char="•"/>
            </a:pPr>
            <a:r>
              <a:rPr lang="en-CA" sz="2600" b="1" dirty="0" smtClean="0"/>
              <a:t>MPEG</a:t>
            </a:r>
            <a:r>
              <a:rPr lang="en-CA" sz="2600" dirty="0" smtClean="0"/>
              <a:t>: </a:t>
            </a:r>
            <a:r>
              <a:rPr lang="en-CA" sz="2600" i="1" dirty="0" smtClean="0"/>
              <a:t>Moving Pictures Experts Group</a:t>
            </a:r>
            <a:r>
              <a:rPr lang="en-CA" sz="2600" dirty="0" smtClean="0"/>
              <a:t>, established in 1988 for the development of digital video.</a:t>
            </a:r>
          </a:p>
          <a:p>
            <a:pPr algn="just">
              <a:lnSpc>
                <a:spcPct val="120000"/>
              </a:lnSpc>
              <a:spcBef>
                <a:spcPts val="1800"/>
              </a:spcBef>
              <a:buFont typeface="Arial" pitchFamily="34" charset="0"/>
              <a:buChar char="•"/>
            </a:pPr>
            <a:r>
              <a:rPr lang="en-CA" sz="2600" dirty="0" smtClean="0"/>
              <a:t>It is appropriately recognized that proprietary interests need to be maintained within the family of MPEG standards:</a:t>
            </a:r>
          </a:p>
          <a:p>
            <a:pPr lvl="1" algn="just">
              <a:lnSpc>
                <a:spcPct val="120000"/>
              </a:lnSpc>
              <a:spcBef>
                <a:spcPts val="1800"/>
              </a:spcBef>
              <a:buFont typeface="Trebuchet MS" pitchFamily="34" charset="0"/>
              <a:buChar char="-"/>
            </a:pPr>
            <a:r>
              <a:rPr lang="en-CA" sz="2600" dirty="0" smtClean="0"/>
              <a:t>Accomplished by defining only </a:t>
            </a:r>
            <a:r>
              <a:rPr lang="en-CA" sz="2600" dirty="0" smtClean="0"/>
              <a:t>an MPEG-compliant </a:t>
            </a:r>
            <a:r>
              <a:rPr lang="en-CA" sz="2600" dirty="0" smtClean="0"/>
              <a:t>compressed </a:t>
            </a:r>
            <a:r>
              <a:rPr lang="en-CA" sz="2600" dirty="0" err="1" smtClean="0"/>
              <a:t>bitstream</a:t>
            </a:r>
            <a:r>
              <a:rPr lang="en-CA" sz="2600" dirty="0" smtClean="0"/>
              <a:t> that implicitly defines the decoder.</a:t>
            </a:r>
          </a:p>
          <a:p>
            <a:pPr lvl="1" algn="just">
              <a:lnSpc>
                <a:spcPct val="120000"/>
              </a:lnSpc>
              <a:spcBef>
                <a:spcPts val="1800"/>
              </a:spcBef>
              <a:buFont typeface="Trebuchet MS" pitchFamily="34" charset="0"/>
              <a:buChar char="-"/>
            </a:pPr>
            <a:r>
              <a:rPr lang="en-CA" sz="2600" dirty="0" smtClean="0"/>
              <a:t>The </a:t>
            </a:r>
            <a:r>
              <a:rPr lang="en-CA" sz="2600" dirty="0" smtClean="0"/>
              <a:t>continuous improvement and optimization </a:t>
            </a:r>
            <a:r>
              <a:rPr lang="en-CA" sz="2600" smtClean="0"/>
              <a:t>of the compression </a:t>
            </a:r>
            <a:r>
              <a:rPr lang="en-CA" sz="2600" dirty="0" smtClean="0"/>
              <a:t>algorithms on the </a:t>
            </a:r>
            <a:r>
              <a:rPr lang="en-CA" sz="2600" smtClean="0"/>
              <a:t>encoder side </a:t>
            </a:r>
            <a:r>
              <a:rPr lang="en-CA" sz="2600" dirty="0" smtClean="0"/>
              <a:t>are completely up to the manufacturers.</a:t>
            </a:r>
            <a:endParaRPr lang="en-CA" sz="2600" dirty="0"/>
          </a:p>
          <a:p>
            <a:pPr marL="457200" indent="-457200">
              <a:lnSpc>
                <a:spcPct val="120000"/>
              </a:lnSpc>
              <a:spcBef>
                <a:spcPts val="1800"/>
              </a:spcBef>
              <a:buFont typeface="Arial" panose="020B0604020202020204" pitchFamily="34" charset="0"/>
              <a:buChar char="•"/>
            </a:pPr>
            <a:r>
              <a:rPr lang="en-CA" sz="2600" dirty="0" smtClean="0"/>
              <a:t>As in H.261 and H.263, MPEG adopts </a:t>
            </a:r>
            <a:r>
              <a:rPr lang="en-CA" sz="2600" i="1" dirty="0" smtClean="0"/>
              <a:t>Hybrid Coding</a:t>
            </a:r>
            <a:r>
              <a:rPr lang="en-CA" sz="2600" dirty="0" smtClean="0"/>
              <a:t>, i.e., a combination of motion compensation and transform coding on prediction residual errors.</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836712"/>
            <a:ext cx="4589148" cy="5161965"/>
          </a:xfrm>
        </p:spPr>
        <p:txBody>
          <a:bodyPr anchor="ctr">
            <a:noAutofit/>
          </a:bodyPr>
          <a:lstStyle/>
          <a:p>
            <a:pPr algn="ctr"/>
            <a:r>
              <a:rPr lang="en-CA" sz="2000" b="1" dirty="0" smtClean="0"/>
              <a:t>Fig. 11.6: </a:t>
            </a:r>
            <a:r>
              <a:rPr lang="en-CA" sz="2000" dirty="0" smtClean="0"/>
              <a:t>Field pictures and Field-prediction for Field-pictures in MPEG-2.</a:t>
            </a:r>
          </a:p>
          <a:p>
            <a:pPr marL="457200" indent="-457200" algn="ctr">
              <a:buAutoNum type="alphaLcParenBoth"/>
            </a:pPr>
            <a:r>
              <a:rPr lang="en-CA" sz="2000" dirty="0" smtClean="0"/>
              <a:t>Frame−picture vs. Field−pictures</a:t>
            </a:r>
          </a:p>
          <a:p>
            <a:pPr marL="457200" indent="-457200" algn="ctr">
              <a:buAutoNum type="alphaLcParenBoth"/>
            </a:pPr>
            <a:r>
              <a:rPr lang="en-CA" sz="2000" dirty="0" smtClean="0"/>
              <a:t>Field Prediction for Field−pictures</a:t>
            </a:r>
            <a:endParaRPr lang="en-CA" sz="20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20</a:t>
            </a:fld>
            <a:endParaRPr lang="en-US"/>
          </a:p>
        </p:txBody>
      </p:sp>
      <p:pic>
        <p:nvPicPr>
          <p:cNvPr id="6" name="Picture 5" descr="mpeg2-fieldpic.png"/>
          <p:cNvPicPr>
            <a:picLocks noChangeAspect="1"/>
          </p:cNvPicPr>
          <p:nvPr/>
        </p:nvPicPr>
        <p:blipFill>
          <a:blip r:embed="rId2" cstate="print"/>
          <a:stretch>
            <a:fillRect/>
          </a:stretch>
        </p:blipFill>
        <p:spPr>
          <a:xfrm>
            <a:off x="4788024" y="1182620"/>
            <a:ext cx="4059944" cy="449276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00132"/>
          </a:xfrm>
        </p:spPr>
        <p:txBody>
          <a:bodyPr>
            <a:normAutofit/>
          </a:bodyPr>
          <a:lstStyle/>
          <a:p>
            <a:r>
              <a:rPr lang="en-CA" dirty="0" smtClean="0"/>
              <a:t>Five Modes of Predictions</a:t>
            </a:r>
            <a:endParaRPr lang="en-CA" dirty="0"/>
          </a:p>
        </p:txBody>
      </p:sp>
      <p:sp>
        <p:nvSpPr>
          <p:cNvPr id="3" name="Content Placeholder 2"/>
          <p:cNvSpPr>
            <a:spLocks noGrp="1"/>
          </p:cNvSpPr>
          <p:nvPr>
            <p:ph idx="1"/>
          </p:nvPr>
        </p:nvSpPr>
        <p:spPr>
          <a:xfrm>
            <a:off x="457200" y="1600201"/>
            <a:ext cx="8003232" cy="3845024"/>
          </a:xfrm>
        </p:spPr>
        <p:txBody>
          <a:bodyPr anchor="ctr">
            <a:normAutofit/>
          </a:bodyPr>
          <a:lstStyle/>
          <a:p>
            <a:pPr>
              <a:spcBef>
                <a:spcPts val="1200"/>
              </a:spcBef>
              <a:buFont typeface="Arial"/>
              <a:buChar char="•"/>
            </a:pPr>
            <a:r>
              <a:rPr lang="en-CA" sz="2400" dirty="0" smtClean="0"/>
              <a:t>MPEG-2 defines </a:t>
            </a:r>
            <a:r>
              <a:rPr lang="en-CA" sz="2400" b="1" dirty="0" smtClean="0"/>
              <a:t>Frame Prediction </a:t>
            </a:r>
            <a:r>
              <a:rPr lang="en-CA" sz="2400" dirty="0" smtClean="0"/>
              <a:t>and </a:t>
            </a:r>
            <a:r>
              <a:rPr lang="en-CA" sz="2400" b="1" dirty="0" smtClean="0"/>
              <a:t>Field Prediction </a:t>
            </a:r>
            <a:r>
              <a:rPr lang="en-CA" sz="2400" dirty="0" smtClean="0"/>
              <a:t>as well as five prediction modes:</a:t>
            </a:r>
          </a:p>
          <a:p>
            <a:pPr marL="804863" lvl="1" indent="-419100">
              <a:spcBef>
                <a:spcPts val="1200"/>
              </a:spcBef>
              <a:buAutoNum type="arabicPeriod"/>
            </a:pPr>
            <a:r>
              <a:rPr lang="en-CA" sz="2400" b="1" dirty="0" smtClean="0"/>
              <a:t>Frame Prediction for Frame-pictures</a:t>
            </a:r>
            <a:r>
              <a:rPr lang="en-CA" sz="2400" dirty="0" smtClean="0"/>
              <a:t>: Identical to MPEG-1 MC-based prediction methods in both P-frames and B-frames.</a:t>
            </a:r>
          </a:p>
          <a:p>
            <a:pPr marL="804863" lvl="1" indent="-419100">
              <a:spcBef>
                <a:spcPts val="1200"/>
              </a:spcBef>
              <a:buFont typeface="+mj-lt"/>
              <a:buAutoNum type="arabicPeriod"/>
            </a:pPr>
            <a:r>
              <a:rPr lang="en-CA" sz="2400" b="1" dirty="0" smtClean="0"/>
              <a:t>Field Prediction for Field-pictures</a:t>
            </a:r>
            <a:r>
              <a:rPr lang="en-CA" sz="2400" dirty="0" smtClean="0"/>
              <a:t>: A </a:t>
            </a:r>
            <a:r>
              <a:rPr lang="en-CA" sz="2400" dirty="0" err="1" smtClean="0"/>
              <a:t>macroblock</a:t>
            </a:r>
            <a:r>
              <a:rPr lang="en-CA" sz="2400" dirty="0" smtClean="0"/>
              <a:t> size of 16 × 16 from Field-pictures is used. For details, see Fig. 11.6(b).</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58689"/>
            <a:ext cx="8229600" cy="5627831"/>
          </a:xfrm>
        </p:spPr>
        <p:txBody>
          <a:bodyPr anchor="ctr">
            <a:normAutofit fontScale="77500" lnSpcReduction="20000"/>
          </a:bodyPr>
          <a:lstStyle/>
          <a:p>
            <a:pPr marL="971550" lvl="1" indent="-514350">
              <a:lnSpc>
                <a:spcPct val="120000"/>
              </a:lnSpc>
              <a:spcBef>
                <a:spcPts val="1728"/>
              </a:spcBef>
              <a:buFont typeface="+mj-lt"/>
              <a:buAutoNum type="arabicPeriod" startAt="3"/>
            </a:pPr>
            <a:r>
              <a:rPr lang="en-CA" b="1" dirty="0" smtClean="0"/>
              <a:t>Field Prediction for Frame-pictures</a:t>
            </a:r>
            <a:r>
              <a:rPr lang="en-CA" dirty="0" smtClean="0"/>
              <a:t>: The top-field and bottom-field of a Frame-picture are treated separately.  Each 16 × 16 </a:t>
            </a:r>
            <a:r>
              <a:rPr lang="en-CA" dirty="0" err="1" smtClean="0"/>
              <a:t>macroblock</a:t>
            </a:r>
            <a:r>
              <a:rPr lang="en-CA" dirty="0" smtClean="0"/>
              <a:t> (MB) from the target Frame-picture is split into two 16 × 8 parts, each coming from one field. Field prediction is carried out for these 16 × 8 parts in a manner similar to that shown in Fig. 11.6(b).</a:t>
            </a:r>
          </a:p>
          <a:p>
            <a:pPr marL="971550" lvl="1" indent="-514350">
              <a:lnSpc>
                <a:spcPct val="120000"/>
              </a:lnSpc>
              <a:spcBef>
                <a:spcPts val="1728"/>
              </a:spcBef>
              <a:buFont typeface="+mj-lt"/>
              <a:buAutoNum type="arabicPeriod" startAt="3"/>
            </a:pPr>
            <a:r>
              <a:rPr lang="en-CA" dirty="0" smtClean="0"/>
              <a:t>16×8 </a:t>
            </a:r>
            <a:r>
              <a:rPr lang="en-CA" b="1" dirty="0" smtClean="0"/>
              <a:t>MC for Field-pictures</a:t>
            </a:r>
            <a:r>
              <a:rPr lang="en-CA" dirty="0" smtClean="0"/>
              <a:t>: Each 16×16 </a:t>
            </a:r>
            <a:r>
              <a:rPr lang="en-CA" dirty="0" err="1" smtClean="0"/>
              <a:t>macroblock</a:t>
            </a:r>
            <a:r>
              <a:rPr lang="en-CA" dirty="0" smtClean="0"/>
              <a:t> (MB) from the target Field-picture is split into top and bottom 16 × 8 halves. Field prediction is performed on each half. This generates two motion vectors for each 16×16 MB in the P-Field-picture, and up to four motion vectors for each MB in the B-Field-picture.  </a:t>
            </a:r>
          </a:p>
          <a:p>
            <a:pPr marL="914400" lvl="2" indent="0">
              <a:lnSpc>
                <a:spcPct val="120000"/>
              </a:lnSpc>
              <a:buNone/>
            </a:pPr>
            <a:r>
              <a:rPr lang="en-CA" sz="2800" dirty="0" smtClean="0"/>
              <a:t>This mode is good for a finer MC when motion is rapid and irregular.</a:t>
            </a:r>
            <a:endParaRPr lang="en-CA" sz="28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92696"/>
            <a:ext cx="8229600" cy="5411807"/>
          </a:xfrm>
        </p:spPr>
        <p:txBody>
          <a:bodyPr anchor="ctr">
            <a:normAutofit fontScale="70000" lnSpcReduction="20000"/>
          </a:bodyPr>
          <a:lstStyle/>
          <a:p>
            <a:pPr marL="971550" lvl="1" indent="-514350">
              <a:lnSpc>
                <a:spcPct val="120000"/>
              </a:lnSpc>
              <a:buFont typeface="+mj-lt"/>
              <a:buAutoNum type="arabicPeriod" startAt="5"/>
            </a:pPr>
            <a:r>
              <a:rPr lang="en-CA" b="1" dirty="0" smtClean="0"/>
              <a:t>Dual-Prime for P-pictures</a:t>
            </a:r>
            <a:r>
              <a:rPr lang="en-CA" dirty="0" smtClean="0"/>
              <a:t>: First, Field prediction from each previous field with the same parity (top or bottom) is made. Each motion vector </a:t>
            </a:r>
            <a:r>
              <a:rPr lang="en-CA" b="1" dirty="0" err="1" smtClean="0">
                <a:latin typeface="Times New Roman" pitchFamily="18" charset="0"/>
                <a:cs typeface="Times New Roman" pitchFamily="18" charset="0"/>
              </a:rPr>
              <a:t>mv</a:t>
            </a:r>
            <a:r>
              <a:rPr lang="en-CA" dirty="0" smtClean="0"/>
              <a:t> is then used to derive a calculated motion vector </a:t>
            </a:r>
            <a:r>
              <a:rPr lang="en-CA" b="1" dirty="0" err="1" smtClean="0">
                <a:latin typeface="Times New Roman" pitchFamily="18" charset="0"/>
                <a:cs typeface="Times New Roman" pitchFamily="18" charset="0"/>
              </a:rPr>
              <a:t>cv</a:t>
            </a:r>
            <a:r>
              <a:rPr lang="en-CA" dirty="0" smtClean="0"/>
              <a:t> in the field with the opposite parity taking into account the temporal scaling and vertical shift between lines in the top and bottom fields.  For each MB the pair </a:t>
            </a:r>
            <a:r>
              <a:rPr lang="en-CA" b="1" dirty="0" err="1" smtClean="0">
                <a:latin typeface="Times New Roman" pitchFamily="18" charset="0"/>
                <a:cs typeface="Times New Roman" pitchFamily="18" charset="0"/>
              </a:rPr>
              <a:t>mv</a:t>
            </a:r>
            <a:r>
              <a:rPr lang="en-CA" dirty="0" smtClean="0"/>
              <a:t> and </a:t>
            </a:r>
            <a:r>
              <a:rPr lang="en-CA" b="1" dirty="0" err="1" smtClean="0">
                <a:latin typeface="Times New Roman" pitchFamily="18" charset="0"/>
                <a:cs typeface="Times New Roman" pitchFamily="18" charset="0"/>
              </a:rPr>
              <a:t>cv</a:t>
            </a:r>
            <a:r>
              <a:rPr lang="en-CA" dirty="0" smtClean="0"/>
              <a:t> yields two preliminary predictions. Their prediction errors are averaged and used as the final prediction error. </a:t>
            </a:r>
          </a:p>
          <a:p>
            <a:pPr lvl="1">
              <a:lnSpc>
                <a:spcPct val="120000"/>
              </a:lnSpc>
            </a:pPr>
            <a:r>
              <a:rPr lang="en-CA" dirty="0" smtClean="0"/>
              <a:t>	</a:t>
            </a:r>
          </a:p>
          <a:p>
            <a:pPr lvl="1">
              <a:lnSpc>
                <a:spcPct val="120000"/>
              </a:lnSpc>
            </a:pPr>
            <a:r>
              <a:rPr lang="en-CA" dirty="0" smtClean="0"/>
              <a:t>	This mode mimics B-picture prediction for P-pictures without adopting backward prediction (and hence with less encoding delay).</a:t>
            </a:r>
          </a:p>
          <a:p>
            <a:pPr lvl="1">
              <a:lnSpc>
                <a:spcPct val="120000"/>
              </a:lnSpc>
            </a:pPr>
            <a:r>
              <a:rPr lang="en-CA" dirty="0" smtClean="0"/>
              <a:t>	</a:t>
            </a:r>
          </a:p>
          <a:p>
            <a:pPr lvl="1">
              <a:lnSpc>
                <a:spcPct val="120000"/>
              </a:lnSpc>
            </a:pPr>
            <a:r>
              <a:rPr lang="en-CA" dirty="0" smtClean="0"/>
              <a:t>	This is the only mode that can be used for either Frame-pictures or Field-pictures.</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00132"/>
          </a:xfrm>
        </p:spPr>
        <p:txBody>
          <a:bodyPr>
            <a:normAutofit/>
          </a:bodyPr>
          <a:lstStyle/>
          <a:p>
            <a:r>
              <a:rPr lang="en-CA" dirty="0" smtClean="0"/>
              <a:t>Alternate Scan and Field DCT</a:t>
            </a:r>
            <a:endParaRPr lang="en-CA" dirty="0"/>
          </a:p>
        </p:txBody>
      </p:sp>
      <p:sp>
        <p:nvSpPr>
          <p:cNvPr id="3" name="Content Placeholder 2"/>
          <p:cNvSpPr>
            <a:spLocks noGrp="1"/>
          </p:cNvSpPr>
          <p:nvPr>
            <p:ph idx="1"/>
          </p:nvPr>
        </p:nvSpPr>
        <p:spPr>
          <a:xfrm>
            <a:off x="457200" y="1600200"/>
            <a:ext cx="8075240" cy="4525963"/>
          </a:xfrm>
        </p:spPr>
        <p:txBody>
          <a:bodyPr>
            <a:normAutofit fontScale="70000" lnSpcReduction="20000"/>
          </a:bodyPr>
          <a:lstStyle/>
          <a:p>
            <a:pPr marL="457200" indent="-457200">
              <a:lnSpc>
                <a:spcPct val="120000"/>
              </a:lnSpc>
              <a:spcBef>
                <a:spcPts val="1128"/>
              </a:spcBef>
              <a:buFont typeface="Arial"/>
              <a:buChar char="•"/>
            </a:pPr>
            <a:r>
              <a:rPr lang="en-CA" dirty="0" smtClean="0"/>
              <a:t>Techniques aimed at improving the effectiveness of DCT on prediction errors, only applicable to Frame-pictures in interlaced videos:</a:t>
            </a:r>
          </a:p>
          <a:p>
            <a:pPr marL="914400" lvl="1" indent="-457200">
              <a:lnSpc>
                <a:spcPct val="120000"/>
              </a:lnSpc>
              <a:spcBef>
                <a:spcPts val="1128"/>
              </a:spcBef>
              <a:buFont typeface="Lucida Grande"/>
              <a:buChar char="-"/>
            </a:pPr>
            <a:r>
              <a:rPr lang="en-CA" dirty="0" smtClean="0"/>
              <a:t>Due to the nature of interlaced video the consecutive rows in the 8×8 blocks are from different fields, there exists less correlation between them than between the alternate rows.</a:t>
            </a:r>
          </a:p>
          <a:p>
            <a:pPr marL="914400" lvl="1" indent="-457200">
              <a:lnSpc>
                <a:spcPct val="120000"/>
              </a:lnSpc>
              <a:spcBef>
                <a:spcPts val="1128"/>
              </a:spcBef>
              <a:buFont typeface="Lucida Grande"/>
              <a:buChar char="-"/>
            </a:pPr>
            <a:r>
              <a:rPr lang="en-CA" dirty="0" smtClean="0"/>
              <a:t>Alternate scan recognizes the fact that in interlaced video the vertically higher spatial frequency components may have larger magnitudes and thus allows them to be scanned earlier in the sequence.</a:t>
            </a:r>
          </a:p>
          <a:p>
            <a:pPr marL="457200" indent="-457200">
              <a:lnSpc>
                <a:spcPct val="120000"/>
              </a:lnSpc>
              <a:spcBef>
                <a:spcPts val="1128"/>
              </a:spcBef>
              <a:buFont typeface="Arial"/>
              <a:buChar char="•"/>
            </a:pPr>
            <a:r>
              <a:rPr lang="en-CA" dirty="0" smtClean="0"/>
              <a:t>In MPEG-2, </a:t>
            </a:r>
            <a:r>
              <a:rPr lang="en-CA" b="1" dirty="0" err="1" smtClean="0"/>
              <a:t>Field_DCT</a:t>
            </a:r>
            <a:r>
              <a:rPr lang="en-CA" b="1" dirty="0" smtClean="0"/>
              <a:t> </a:t>
            </a:r>
            <a:r>
              <a:rPr lang="en-CA" dirty="0" smtClean="0"/>
              <a:t>can also be used to address the same issue.</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481" y="5085184"/>
            <a:ext cx="8229600" cy="768337"/>
          </a:xfrm>
        </p:spPr>
        <p:txBody>
          <a:bodyPr>
            <a:noAutofit/>
          </a:bodyPr>
          <a:lstStyle/>
          <a:p>
            <a:pPr algn="ctr">
              <a:lnSpc>
                <a:spcPct val="120000"/>
              </a:lnSpc>
            </a:pPr>
            <a:r>
              <a:rPr lang="en-CA" sz="2000" b="1" dirty="0" smtClean="0"/>
              <a:t>Fig 11.7:</a:t>
            </a:r>
            <a:r>
              <a:rPr lang="en-CA" sz="2000" dirty="0" smtClean="0"/>
              <a:t> (a) Zigzag and (b) Alternate Scans of DCT Coefficients</a:t>
            </a:r>
          </a:p>
          <a:p>
            <a:pPr algn="ctr">
              <a:lnSpc>
                <a:spcPct val="120000"/>
              </a:lnSpc>
            </a:pPr>
            <a:r>
              <a:rPr lang="en-CA" sz="2000" dirty="0" smtClean="0"/>
              <a:t>for Progressive and Interlaced Videos in MPEG-2.</a:t>
            </a:r>
            <a:endParaRPr lang="en-CA" sz="20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25</a:t>
            </a:fld>
            <a:endParaRPr lang="en-US"/>
          </a:p>
        </p:txBody>
      </p:sp>
      <p:pic>
        <p:nvPicPr>
          <p:cNvPr id="6" name="Picture 5" descr="zigzag2.png"/>
          <p:cNvPicPr>
            <a:picLocks noChangeAspect="1"/>
          </p:cNvPicPr>
          <p:nvPr/>
        </p:nvPicPr>
        <p:blipFill>
          <a:blip r:embed="rId2" cstate="print"/>
          <a:stretch>
            <a:fillRect/>
          </a:stretch>
        </p:blipFill>
        <p:spPr>
          <a:xfrm>
            <a:off x="928662" y="928670"/>
            <a:ext cx="7215238" cy="368087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00132"/>
          </a:xfrm>
        </p:spPr>
        <p:txBody>
          <a:bodyPr>
            <a:normAutofit/>
          </a:bodyPr>
          <a:lstStyle/>
          <a:p>
            <a:r>
              <a:rPr lang="en-CA" sz="3600" dirty="0" smtClean="0"/>
              <a:t>MPEG-2 Scalabilities</a:t>
            </a:r>
            <a:endParaRPr lang="en-CA" sz="3600" dirty="0"/>
          </a:p>
        </p:txBody>
      </p:sp>
      <p:sp>
        <p:nvSpPr>
          <p:cNvPr id="3" name="Content Placeholder 2"/>
          <p:cNvSpPr>
            <a:spLocks noGrp="1"/>
          </p:cNvSpPr>
          <p:nvPr>
            <p:ph idx="1"/>
          </p:nvPr>
        </p:nvSpPr>
        <p:spPr>
          <a:xfrm>
            <a:off x="457200" y="1600200"/>
            <a:ext cx="8075240" cy="4525963"/>
          </a:xfrm>
        </p:spPr>
        <p:txBody>
          <a:bodyPr>
            <a:normAutofit fontScale="62500" lnSpcReduction="20000"/>
          </a:bodyPr>
          <a:lstStyle/>
          <a:p>
            <a:pPr marL="457200" indent="-457200">
              <a:lnSpc>
                <a:spcPct val="120000"/>
              </a:lnSpc>
              <a:buFont typeface="Arial"/>
              <a:buChar char="•"/>
            </a:pPr>
            <a:r>
              <a:rPr lang="en-CA" dirty="0" smtClean="0"/>
              <a:t>The MPEG-2 </a:t>
            </a:r>
            <a:r>
              <a:rPr lang="en-CA" b="1" dirty="0" smtClean="0"/>
              <a:t>scalable coding</a:t>
            </a:r>
            <a:r>
              <a:rPr lang="en-CA" dirty="0" smtClean="0"/>
              <a:t>: A base layer and one or more enhancement layers can be defined — also known </a:t>
            </a:r>
            <a:r>
              <a:rPr lang="en-CA" b="1" dirty="0" smtClean="0"/>
              <a:t>as layered coding</a:t>
            </a:r>
            <a:r>
              <a:rPr lang="en-CA" dirty="0" smtClean="0"/>
              <a:t>.</a:t>
            </a:r>
          </a:p>
          <a:p>
            <a:pPr marL="914400" lvl="1" indent="-457200">
              <a:lnSpc>
                <a:spcPct val="120000"/>
              </a:lnSpc>
              <a:buFont typeface="Lucida Grande"/>
              <a:buChar char="-"/>
            </a:pPr>
            <a:r>
              <a:rPr lang="en-CA" dirty="0" smtClean="0"/>
              <a:t>The base layer can be independently encoded, transmitted and decoded to obtain basic video quality.</a:t>
            </a:r>
          </a:p>
          <a:p>
            <a:pPr marL="914400" lvl="1" indent="-457200">
              <a:lnSpc>
                <a:spcPct val="120000"/>
              </a:lnSpc>
              <a:buFont typeface="Lucida Grande"/>
              <a:buChar char="-"/>
            </a:pPr>
            <a:r>
              <a:rPr lang="en-CA" dirty="0" smtClean="0"/>
              <a:t>The encoding and decoding of the enhancement layer, however, are dependent on the base layer or the previous enhancement layer.</a:t>
            </a:r>
          </a:p>
          <a:p>
            <a:pPr>
              <a:lnSpc>
                <a:spcPct val="120000"/>
              </a:lnSpc>
            </a:pPr>
            <a:endParaRPr lang="en-CA" dirty="0" smtClean="0"/>
          </a:p>
          <a:p>
            <a:pPr marL="457200" indent="-457200">
              <a:lnSpc>
                <a:spcPct val="120000"/>
              </a:lnSpc>
              <a:buFont typeface="Arial"/>
              <a:buChar char="•"/>
            </a:pPr>
            <a:r>
              <a:rPr lang="en-CA" dirty="0" smtClean="0"/>
              <a:t>Scalable coding is especially useful for MPEG-2 video transmitted over networks with following characteristics:</a:t>
            </a:r>
          </a:p>
          <a:p>
            <a:pPr lvl="1">
              <a:lnSpc>
                <a:spcPct val="120000"/>
              </a:lnSpc>
            </a:pPr>
            <a:r>
              <a:rPr lang="en-CA" dirty="0" smtClean="0"/>
              <a:t>– Networks with very different bitrates.</a:t>
            </a:r>
          </a:p>
          <a:p>
            <a:pPr lvl="1">
              <a:lnSpc>
                <a:spcPct val="120000"/>
              </a:lnSpc>
            </a:pPr>
            <a:r>
              <a:rPr lang="en-CA" dirty="0" smtClean="0"/>
              <a:t>– Networks with variable bit rate (VBR) channels.</a:t>
            </a:r>
          </a:p>
          <a:p>
            <a:pPr lvl="1">
              <a:lnSpc>
                <a:spcPct val="120000"/>
              </a:lnSpc>
            </a:pPr>
            <a:r>
              <a:rPr lang="en-CA" dirty="0" smtClean="0"/>
              <a:t>– Networks with noisy connections.</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00132"/>
          </a:xfrm>
        </p:spPr>
        <p:txBody>
          <a:bodyPr>
            <a:normAutofit/>
          </a:bodyPr>
          <a:lstStyle/>
          <a:p>
            <a:r>
              <a:rPr lang="en-CA" dirty="0" smtClean="0"/>
              <a:t>MPEG-2 Scalabilities </a:t>
            </a:r>
            <a:r>
              <a:rPr lang="tr-TR" dirty="0" smtClean="0"/>
              <a:t>(</a:t>
            </a:r>
            <a:r>
              <a:rPr lang="tr-TR" dirty="0" err="1" smtClean="0"/>
              <a:t>Cont’d</a:t>
            </a:r>
            <a:r>
              <a:rPr lang="tr-TR" dirty="0" smtClean="0"/>
              <a:t>)</a:t>
            </a:r>
            <a:endParaRPr lang="en-CA" dirty="0"/>
          </a:p>
        </p:txBody>
      </p:sp>
      <p:sp>
        <p:nvSpPr>
          <p:cNvPr id="3" name="Content Placeholder 2"/>
          <p:cNvSpPr>
            <a:spLocks noGrp="1"/>
          </p:cNvSpPr>
          <p:nvPr>
            <p:ph idx="1"/>
          </p:nvPr>
        </p:nvSpPr>
        <p:spPr>
          <a:xfrm>
            <a:off x="637622" y="1590249"/>
            <a:ext cx="7859216" cy="4525963"/>
          </a:xfrm>
        </p:spPr>
        <p:txBody>
          <a:bodyPr>
            <a:normAutofit fontScale="70000" lnSpcReduction="20000"/>
          </a:bodyPr>
          <a:lstStyle/>
          <a:p>
            <a:pPr marL="457200" indent="-457200">
              <a:buFont typeface="Arial"/>
              <a:buChar char="•"/>
            </a:pPr>
            <a:r>
              <a:rPr lang="en-CA" dirty="0" smtClean="0"/>
              <a:t>MPEG-2 supports the following scalabilities:</a:t>
            </a:r>
          </a:p>
          <a:p>
            <a:endParaRPr lang="en-CA" dirty="0" smtClean="0"/>
          </a:p>
          <a:p>
            <a:pPr marL="971550" lvl="1" indent="-514350">
              <a:buAutoNum type="arabicPeriod"/>
            </a:pPr>
            <a:r>
              <a:rPr lang="en-CA" dirty="0" smtClean="0"/>
              <a:t>SNR Scalability—enhancement layer provides higher SNR.</a:t>
            </a:r>
          </a:p>
          <a:p>
            <a:pPr marL="971550" lvl="1" indent="-514350">
              <a:buFont typeface="+mj-lt"/>
              <a:buAutoNum type="arabicPeriod"/>
            </a:pPr>
            <a:endParaRPr lang="en-CA" dirty="0" smtClean="0"/>
          </a:p>
          <a:p>
            <a:pPr marL="971550" lvl="1" indent="-514350">
              <a:buFont typeface="+mj-lt"/>
              <a:buAutoNum type="arabicPeriod"/>
            </a:pPr>
            <a:r>
              <a:rPr lang="en-CA" dirty="0" smtClean="0"/>
              <a:t>Spatial Scalability — enhancement layer provides higher spatial resolution.</a:t>
            </a:r>
          </a:p>
          <a:p>
            <a:pPr marL="971550" lvl="1" indent="-514350">
              <a:buFont typeface="+mj-lt"/>
              <a:buAutoNum type="arabicPeriod"/>
            </a:pPr>
            <a:endParaRPr lang="en-CA" dirty="0" smtClean="0"/>
          </a:p>
          <a:p>
            <a:pPr marL="971550" lvl="1" indent="-514350">
              <a:buFont typeface="+mj-lt"/>
              <a:buAutoNum type="arabicPeriod"/>
            </a:pPr>
            <a:r>
              <a:rPr lang="en-CA" dirty="0" smtClean="0"/>
              <a:t>Temporal Scalability—enhancement layer facilitates higher frame rate.</a:t>
            </a:r>
          </a:p>
          <a:p>
            <a:pPr marL="971550" lvl="1" indent="-514350">
              <a:buFont typeface="+mj-lt"/>
              <a:buAutoNum type="arabicPeriod"/>
            </a:pPr>
            <a:endParaRPr lang="en-CA" dirty="0" smtClean="0"/>
          </a:p>
          <a:p>
            <a:pPr marL="971550" lvl="1" indent="-514350">
              <a:buFont typeface="+mj-lt"/>
              <a:buAutoNum type="arabicPeriod"/>
            </a:pPr>
            <a:r>
              <a:rPr lang="en-CA" dirty="0" smtClean="0"/>
              <a:t>Hybrid Scalability — combination of any two of the above three scalabilities.</a:t>
            </a:r>
          </a:p>
          <a:p>
            <a:pPr marL="971550" lvl="1" indent="-514350">
              <a:buFont typeface="+mj-lt"/>
              <a:buAutoNum type="arabicPeriod"/>
            </a:pPr>
            <a:endParaRPr lang="en-CA" dirty="0" smtClean="0"/>
          </a:p>
          <a:p>
            <a:pPr marL="971550" lvl="1" indent="-514350">
              <a:buFont typeface="+mj-lt"/>
              <a:buAutoNum type="arabicPeriod"/>
            </a:pPr>
            <a:r>
              <a:rPr lang="en-CA" dirty="0" smtClean="0"/>
              <a:t>Data Partitioning — quantized DCT coefficients are split into partitions.</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00132"/>
          </a:xfrm>
        </p:spPr>
        <p:txBody>
          <a:bodyPr>
            <a:normAutofit/>
          </a:bodyPr>
          <a:lstStyle/>
          <a:p>
            <a:r>
              <a:rPr lang="en-CA" dirty="0" smtClean="0"/>
              <a:t>SNR Scalability</a:t>
            </a:r>
            <a:endParaRPr lang="en-CA" dirty="0"/>
          </a:p>
        </p:txBody>
      </p:sp>
      <p:sp>
        <p:nvSpPr>
          <p:cNvPr id="3" name="Content Placeholder 2"/>
          <p:cNvSpPr>
            <a:spLocks noGrp="1"/>
          </p:cNvSpPr>
          <p:nvPr>
            <p:ph idx="1"/>
          </p:nvPr>
        </p:nvSpPr>
        <p:spPr>
          <a:xfrm>
            <a:off x="601618" y="1571612"/>
            <a:ext cx="7931224" cy="4525963"/>
          </a:xfrm>
        </p:spPr>
        <p:txBody>
          <a:bodyPr>
            <a:noAutofit/>
          </a:bodyPr>
          <a:lstStyle/>
          <a:p>
            <a:pPr>
              <a:spcBef>
                <a:spcPts val="2232"/>
              </a:spcBef>
              <a:buFont typeface="Arial"/>
              <a:buChar char="•"/>
            </a:pPr>
            <a:r>
              <a:rPr lang="en-CA" sz="1800" b="1" dirty="0" smtClean="0"/>
              <a:t>SNR scalability</a:t>
            </a:r>
            <a:r>
              <a:rPr lang="en-CA" sz="1800" dirty="0" smtClean="0"/>
              <a:t>: Refers to the </a:t>
            </a:r>
            <a:r>
              <a:rPr lang="en-CA" sz="1800" dirty="0" err="1" smtClean="0"/>
              <a:t>enhencement</a:t>
            </a:r>
            <a:r>
              <a:rPr lang="en-CA" sz="1800" dirty="0" smtClean="0"/>
              <a:t>/refinement over the base layer to improve the Signal-Noise-Ratio (SNR).</a:t>
            </a:r>
          </a:p>
          <a:p>
            <a:pPr>
              <a:spcBef>
                <a:spcPts val="2232"/>
              </a:spcBef>
              <a:buFont typeface="Arial"/>
              <a:buChar char="•"/>
            </a:pPr>
            <a:r>
              <a:rPr lang="en-CA" sz="1800" dirty="0" smtClean="0"/>
              <a:t>The MPEG-2 SNR scalable encoder will generate output </a:t>
            </a:r>
            <a:r>
              <a:rPr lang="en-CA" sz="1800" dirty="0" err="1" smtClean="0"/>
              <a:t>bitstreams</a:t>
            </a:r>
            <a:r>
              <a:rPr lang="en-CA" sz="1800" dirty="0" smtClean="0"/>
              <a:t> </a:t>
            </a:r>
            <a:r>
              <a:rPr lang="en-CA" sz="1800" i="1" dirty="0" err="1" smtClean="0"/>
              <a:t>Bits_base</a:t>
            </a:r>
            <a:r>
              <a:rPr lang="en-CA" sz="1800" i="1" dirty="0" smtClean="0"/>
              <a:t> </a:t>
            </a:r>
            <a:r>
              <a:rPr lang="en-CA" sz="1800" dirty="0" smtClean="0"/>
              <a:t>and </a:t>
            </a:r>
            <a:r>
              <a:rPr lang="en-CA" sz="1800" i="1" dirty="0" err="1" smtClean="0"/>
              <a:t>Bits_enhance</a:t>
            </a:r>
            <a:r>
              <a:rPr lang="en-CA" sz="1800" i="1" dirty="0" smtClean="0"/>
              <a:t> </a:t>
            </a:r>
            <a:r>
              <a:rPr lang="en-CA" sz="1800" dirty="0" smtClean="0"/>
              <a:t>at two layers:</a:t>
            </a:r>
          </a:p>
          <a:p>
            <a:pPr marL="800100" lvl="1" indent="-342900">
              <a:spcBef>
                <a:spcPts val="1032"/>
              </a:spcBef>
              <a:buFont typeface="+mj-lt"/>
              <a:buAutoNum type="arabicPeriod"/>
            </a:pPr>
            <a:r>
              <a:rPr lang="en-CA" sz="1800" dirty="0" smtClean="0"/>
              <a:t>At the Base Layer, a coarse quantization of the DCT coefficients is employed which results in fewer bits and a relatively low quality video.</a:t>
            </a:r>
          </a:p>
          <a:p>
            <a:pPr marL="800100" lvl="1" indent="-342900">
              <a:spcBef>
                <a:spcPts val="1032"/>
              </a:spcBef>
              <a:buFont typeface="+mj-lt"/>
              <a:buAutoNum type="arabicPeriod"/>
            </a:pPr>
            <a:r>
              <a:rPr lang="en-CA" sz="1800" dirty="0" smtClean="0"/>
              <a:t>The coarsely quantized DCT coefficients are then inversely quantized (</a:t>
            </a:r>
            <a:r>
              <a:rPr lang="en-CA" sz="1800" i="1" dirty="0" smtClean="0">
                <a:latin typeface="Times New Roman" pitchFamily="18" charset="0"/>
                <a:cs typeface="Times New Roman" pitchFamily="18" charset="0"/>
              </a:rPr>
              <a:t>Q</a:t>
            </a:r>
            <a:r>
              <a:rPr lang="en-CA" sz="1800" baseline="30000" dirty="0" smtClean="0"/>
              <a:t>−1</a:t>
            </a:r>
            <a:r>
              <a:rPr lang="en-CA" sz="1800" dirty="0" smtClean="0"/>
              <a:t>) and fed to the Enhancement Layer to be compared with the original DCT coefficient.</a:t>
            </a:r>
          </a:p>
          <a:p>
            <a:pPr marL="800100" lvl="1" indent="-342900">
              <a:spcBef>
                <a:spcPts val="1032"/>
              </a:spcBef>
              <a:buFont typeface="+mj-lt"/>
              <a:buAutoNum type="arabicPeriod"/>
            </a:pPr>
            <a:r>
              <a:rPr lang="en-CA" sz="1800" dirty="0" smtClean="0"/>
              <a:t>Their difference is finely quantized to generate a </a:t>
            </a:r>
            <a:r>
              <a:rPr lang="en-CA" sz="1800" b="1" dirty="0" smtClean="0"/>
              <a:t>DCT coefficient refinement</a:t>
            </a:r>
            <a:r>
              <a:rPr lang="en-CA" sz="1800" dirty="0" smtClean="0"/>
              <a:t>, which, after VLC, becomes the </a:t>
            </a:r>
            <a:r>
              <a:rPr lang="en-CA" sz="1800" dirty="0" err="1" smtClean="0"/>
              <a:t>bitstream</a:t>
            </a:r>
            <a:r>
              <a:rPr lang="en-CA" sz="1800" dirty="0" smtClean="0"/>
              <a:t> called </a:t>
            </a:r>
            <a:r>
              <a:rPr lang="en-CA" sz="1800" dirty="0" err="1" smtClean="0"/>
              <a:t>Bits_enhance</a:t>
            </a:r>
            <a:r>
              <a:rPr lang="en-CA" sz="1800" dirty="0" smtClean="0"/>
              <a:t>.</a:t>
            </a:r>
            <a:endParaRPr lang="en-CA" sz="18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43578"/>
            <a:ext cx="8229600" cy="482585"/>
          </a:xfrm>
        </p:spPr>
        <p:txBody>
          <a:bodyPr>
            <a:noAutofit/>
          </a:bodyPr>
          <a:lstStyle/>
          <a:p>
            <a:pPr algn="ctr"/>
            <a:r>
              <a:rPr lang="en-CA" sz="2200" b="1" dirty="0" smtClean="0"/>
              <a:t>Fig 11.8: </a:t>
            </a:r>
            <a:r>
              <a:rPr lang="en-CA" sz="2200" dirty="0" smtClean="0"/>
              <a:t>(a) MPEG-2 SNR Scalability (Encoder).</a:t>
            </a:r>
            <a:endParaRPr lang="en-CA" sz="22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29</a:t>
            </a:fld>
            <a:endParaRPr lang="en-US"/>
          </a:p>
        </p:txBody>
      </p:sp>
      <p:pic>
        <p:nvPicPr>
          <p:cNvPr id="7" name="Picture 6" descr="mpeg2snr_encoder.png"/>
          <p:cNvPicPr>
            <a:picLocks noChangeAspect="1"/>
          </p:cNvPicPr>
          <p:nvPr/>
        </p:nvPicPr>
        <p:blipFill>
          <a:blip r:embed="rId2" cstate="print"/>
          <a:stretch>
            <a:fillRect/>
          </a:stretch>
        </p:blipFill>
        <p:spPr>
          <a:xfrm>
            <a:off x="1500432" y="571480"/>
            <a:ext cx="6143137" cy="508976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00132"/>
          </a:xfrm>
        </p:spPr>
        <p:txBody>
          <a:bodyPr>
            <a:normAutofit/>
          </a:bodyPr>
          <a:lstStyle/>
          <a:p>
            <a:r>
              <a:rPr lang="en-CA" dirty="0" smtClean="0"/>
              <a:t>11.2  MPEG-1</a:t>
            </a:r>
            <a:endParaRPr lang="en-CA" dirty="0"/>
          </a:p>
        </p:txBody>
      </p:sp>
      <p:sp>
        <p:nvSpPr>
          <p:cNvPr id="3" name="Content Placeholder 2"/>
          <p:cNvSpPr>
            <a:spLocks noGrp="1"/>
          </p:cNvSpPr>
          <p:nvPr>
            <p:ph idx="1"/>
          </p:nvPr>
        </p:nvSpPr>
        <p:spPr/>
        <p:txBody>
          <a:bodyPr>
            <a:normAutofit fontScale="70000" lnSpcReduction="20000"/>
          </a:bodyPr>
          <a:lstStyle/>
          <a:p>
            <a:pPr marL="457200" indent="-457200" algn="just">
              <a:lnSpc>
                <a:spcPct val="120000"/>
              </a:lnSpc>
              <a:buFont typeface="Arial"/>
              <a:buChar char="•"/>
            </a:pPr>
            <a:r>
              <a:rPr lang="en-CA" dirty="0" smtClean="0"/>
              <a:t>MPEG-1 adopts the CCIR601 digital TV format also known as SIF (</a:t>
            </a:r>
            <a:r>
              <a:rPr lang="en-CA" i="1" dirty="0" smtClean="0"/>
              <a:t>Source Input Format</a:t>
            </a:r>
            <a:r>
              <a:rPr lang="en-CA" dirty="0" smtClean="0"/>
              <a:t>).</a:t>
            </a:r>
          </a:p>
          <a:p>
            <a:pPr marL="457200" indent="-457200" algn="just">
              <a:lnSpc>
                <a:spcPct val="120000"/>
              </a:lnSpc>
              <a:buFont typeface="Arial"/>
              <a:buChar char="•"/>
            </a:pPr>
            <a:endParaRPr lang="en-CA" dirty="0" smtClean="0"/>
          </a:p>
          <a:p>
            <a:pPr marL="457200" indent="-457200" algn="just">
              <a:lnSpc>
                <a:spcPct val="120000"/>
              </a:lnSpc>
              <a:buFont typeface="Arial"/>
              <a:buChar char="•"/>
            </a:pPr>
            <a:r>
              <a:rPr lang="en-CA" dirty="0" smtClean="0"/>
              <a:t>MPEG-1 supports only non-interlaced video. Normally, its picture resolution is:</a:t>
            </a:r>
          </a:p>
          <a:p>
            <a:pPr lvl="1" algn="just">
              <a:lnSpc>
                <a:spcPct val="120000"/>
              </a:lnSpc>
            </a:pPr>
            <a:r>
              <a:rPr lang="en-CA" dirty="0" smtClean="0"/>
              <a:t>– 352 × 240 for NTSC video at 30 fps</a:t>
            </a:r>
          </a:p>
          <a:p>
            <a:pPr lvl="1" algn="just">
              <a:lnSpc>
                <a:spcPct val="120000"/>
              </a:lnSpc>
            </a:pPr>
            <a:r>
              <a:rPr lang="en-CA" dirty="0" smtClean="0"/>
              <a:t>– 352 × 288 for PAL video at 25 fps</a:t>
            </a:r>
          </a:p>
          <a:p>
            <a:pPr lvl="1" algn="just">
              <a:lnSpc>
                <a:spcPct val="120000"/>
              </a:lnSpc>
            </a:pPr>
            <a:r>
              <a:rPr lang="en-CA" dirty="0" smtClean="0"/>
              <a:t>– It uses 4:2:0 </a:t>
            </a:r>
            <a:r>
              <a:rPr lang="en-CA" dirty="0" err="1" smtClean="0"/>
              <a:t>chroma</a:t>
            </a:r>
            <a:r>
              <a:rPr lang="en-CA" dirty="0" smtClean="0"/>
              <a:t> </a:t>
            </a:r>
            <a:r>
              <a:rPr lang="en-CA" dirty="0" err="1" smtClean="0"/>
              <a:t>subsampling</a:t>
            </a:r>
            <a:endParaRPr lang="en-CA" dirty="0" smtClean="0"/>
          </a:p>
          <a:p>
            <a:pPr lvl="1" algn="just">
              <a:lnSpc>
                <a:spcPct val="120000"/>
              </a:lnSpc>
            </a:pPr>
            <a:endParaRPr lang="en-CA" dirty="0" smtClean="0"/>
          </a:p>
          <a:p>
            <a:pPr marL="457200" indent="-457200" algn="just">
              <a:lnSpc>
                <a:spcPct val="120000"/>
              </a:lnSpc>
              <a:buFont typeface="Arial"/>
              <a:buChar char="•"/>
            </a:pPr>
            <a:r>
              <a:rPr lang="en-CA" dirty="0" smtClean="0"/>
              <a:t>The MPEG-1 standard is also referred to as ISO/IEC 11172.  It has five parts: 11172-1 Systems, 11172-2 Video, 11172-3 Audio, 11172-4 Conformance, and 11172-5 Software.</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43578"/>
            <a:ext cx="8229600" cy="482585"/>
          </a:xfrm>
        </p:spPr>
        <p:txBody>
          <a:bodyPr>
            <a:noAutofit/>
          </a:bodyPr>
          <a:lstStyle/>
          <a:p>
            <a:pPr algn="ctr"/>
            <a:r>
              <a:rPr lang="en-CA" sz="2200" b="1" dirty="0" smtClean="0"/>
              <a:t>Fig 11.8: </a:t>
            </a:r>
            <a:r>
              <a:rPr lang="en-CA" sz="2200" dirty="0" smtClean="0"/>
              <a:t>(b) MPEG-2 SNR Scalability (Decoder).</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30</a:t>
            </a:fld>
            <a:endParaRPr lang="en-US"/>
          </a:p>
        </p:txBody>
      </p:sp>
      <p:pic>
        <p:nvPicPr>
          <p:cNvPr id="8" name="Picture 7" descr="mpeg2snr_decoder.png"/>
          <p:cNvPicPr>
            <a:picLocks noChangeAspect="1"/>
          </p:cNvPicPr>
          <p:nvPr/>
        </p:nvPicPr>
        <p:blipFill>
          <a:blip r:embed="rId2" cstate="print"/>
          <a:stretch>
            <a:fillRect/>
          </a:stretch>
        </p:blipFill>
        <p:spPr>
          <a:xfrm>
            <a:off x="545619" y="692696"/>
            <a:ext cx="8052762" cy="482453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00132"/>
          </a:xfrm>
        </p:spPr>
        <p:txBody>
          <a:bodyPr>
            <a:normAutofit/>
          </a:bodyPr>
          <a:lstStyle/>
          <a:p>
            <a:r>
              <a:rPr lang="en-CA" dirty="0" smtClean="0"/>
              <a:t>Spatial Scalability</a:t>
            </a:r>
            <a:endParaRPr lang="en-CA" dirty="0"/>
          </a:p>
        </p:txBody>
      </p:sp>
      <p:sp>
        <p:nvSpPr>
          <p:cNvPr id="3" name="Content Placeholder 2"/>
          <p:cNvSpPr>
            <a:spLocks noGrp="1"/>
          </p:cNvSpPr>
          <p:nvPr>
            <p:ph idx="1"/>
          </p:nvPr>
        </p:nvSpPr>
        <p:spPr/>
        <p:txBody>
          <a:bodyPr anchor="ctr">
            <a:noAutofit/>
          </a:bodyPr>
          <a:lstStyle/>
          <a:p>
            <a:pPr>
              <a:spcBef>
                <a:spcPts val="1176"/>
              </a:spcBef>
              <a:buFont typeface="Arial"/>
              <a:buChar char="•"/>
            </a:pPr>
            <a:r>
              <a:rPr lang="en-CA" sz="2400" dirty="0" smtClean="0"/>
              <a:t>The base layer is designed to generate </a:t>
            </a:r>
            <a:r>
              <a:rPr lang="en-CA" sz="2400" dirty="0" err="1" smtClean="0"/>
              <a:t>bitstream</a:t>
            </a:r>
            <a:r>
              <a:rPr lang="en-CA" sz="2400" dirty="0" smtClean="0"/>
              <a:t> of reduced resolution pictures. When combined with the enhancement layer, pictures at the original resolution are produced.</a:t>
            </a:r>
          </a:p>
          <a:p>
            <a:pPr>
              <a:spcBef>
                <a:spcPts val="1176"/>
              </a:spcBef>
              <a:buFont typeface="Arial"/>
              <a:buChar char="•"/>
            </a:pPr>
            <a:r>
              <a:rPr lang="en-CA" sz="2400" dirty="0" smtClean="0"/>
              <a:t>The Base and Enhancement layers for MPEG-2 spatial scalability are not as tightly coupled as in SNR scalability.</a:t>
            </a:r>
          </a:p>
          <a:p>
            <a:pPr>
              <a:spcBef>
                <a:spcPts val="1176"/>
              </a:spcBef>
              <a:buFont typeface="Arial"/>
              <a:buChar char="•"/>
            </a:pPr>
            <a:r>
              <a:rPr lang="en-CA" sz="2400" dirty="0" smtClean="0"/>
              <a:t>Fig. 11.9(a) shows a typical block diagram. Fig. 11.9(b) shows a case where temporal and spatial predictions are combined.</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032" y="4725144"/>
            <a:ext cx="8229600" cy="1152128"/>
          </a:xfrm>
        </p:spPr>
        <p:txBody>
          <a:bodyPr>
            <a:normAutofit fontScale="62500" lnSpcReduction="20000"/>
          </a:bodyPr>
          <a:lstStyle/>
          <a:p>
            <a:pPr marL="0" indent="0">
              <a:lnSpc>
                <a:spcPct val="120000"/>
              </a:lnSpc>
            </a:pPr>
            <a:r>
              <a:rPr lang="en-CA" b="1" dirty="0" smtClean="0"/>
              <a:t>Fig. 11.9: </a:t>
            </a:r>
            <a:r>
              <a:rPr lang="en-CA" dirty="0" smtClean="0"/>
              <a:t>Encoder for MPEG-2 Spatial Scalability. </a:t>
            </a:r>
          </a:p>
          <a:p>
            <a:pPr marL="0" indent="0">
              <a:lnSpc>
                <a:spcPct val="120000"/>
              </a:lnSpc>
            </a:pPr>
            <a:r>
              <a:rPr lang="en-CA" dirty="0" smtClean="0"/>
              <a:t>(a) Block Diagram. (b) Combining Temporal and Spatial Predictions for Encoding at Enhancement Layer.</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32</a:t>
            </a:fld>
            <a:endParaRPr lang="en-US"/>
          </a:p>
        </p:txBody>
      </p:sp>
      <p:pic>
        <p:nvPicPr>
          <p:cNvPr id="25602" name="Picture 2"/>
          <p:cNvPicPr>
            <a:picLocks noChangeAspect="1" noChangeArrowheads="1"/>
          </p:cNvPicPr>
          <p:nvPr/>
        </p:nvPicPr>
        <p:blipFill>
          <a:blip r:embed="rId2" cstate="print"/>
          <a:srcRect/>
          <a:stretch>
            <a:fillRect/>
          </a:stretch>
        </p:blipFill>
        <p:spPr bwMode="auto">
          <a:xfrm>
            <a:off x="357157" y="1556792"/>
            <a:ext cx="4269531" cy="3024336"/>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cstate="print"/>
          <a:srcRect/>
          <a:stretch>
            <a:fillRect/>
          </a:stretch>
        </p:blipFill>
        <p:spPr bwMode="auto">
          <a:xfrm>
            <a:off x="4788024" y="1052736"/>
            <a:ext cx="3869942" cy="33471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811187"/>
          </a:xfrm>
        </p:spPr>
        <p:txBody>
          <a:bodyPr>
            <a:normAutofit/>
          </a:bodyPr>
          <a:lstStyle/>
          <a:p>
            <a:r>
              <a:rPr lang="en-CA" dirty="0" smtClean="0"/>
              <a:t>Temporal Scalability</a:t>
            </a:r>
            <a:endParaRPr lang="en-CA" dirty="0"/>
          </a:p>
        </p:txBody>
      </p:sp>
      <p:sp>
        <p:nvSpPr>
          <p:cNvPr id="3" name="Content Placeholder 2"/>
          <p:cNvSpPr>
            <a:spLocks noGrp="1"/>
          </p:cNvSpPr>
          <p:nvPr>
            <p:ph idx="1"/>
          </p:nvPr>
        </p:nvSpPr>
        <p:spPr>
          <a:xfrm>
            <a:off x="565614" y="1484784"/>
            <a:ext cx="8003232" cy="4525963"/>
          </a:xfrm>
        </p:spPr>
        <p:txBody>
          <a:bodyPr anchor="ctr">
            <a:normAutofit fontScale="70000" lnSpcReduction="20000"/>
          </a:bodyPr>
          <a:lstStyle/>
          <a:p>
            <a:pPr marL="457200" indent="-457200">
              <a:lnSpc>
                <a:spcPct val="120000"/>
              </a:lnSpc>
              <a:spcBef>
                <a:spcPts val="1728"/>
              </a:spcBef>
              <a:buFont typeface="Arial"/>
              <a:buChar char="•"/>
            </a:pPr>
            <a:r>
              <a:rPr lang="en-CA" dirty="0" smtClean="0"/>
              <a:t>The input video is temporally </a:t>
            </a:r>
            <a:r>
              <a:rPr lang="en-CA" dirty="0" err="1" smtClean="0"/>
              <a:t>demultiplexed</a:t>
            </a:r>
            <a:r>
              <a:rPr lang="en-CA" dirty="0" smtClean="0"/>
              <a:t> into two pieces, each carrying half of the original frame rate.</a:t>
            </a:r>
          </a:p>
          <a:p>
            <a:pPr marL="457200" indent="-457200">
              <a:lnSpc>
                <a:spcPct val="120000"/>
              </a:lnSpc>
              <a:spcBef>
                <a:spcPts val="1728"/>
              </a:spcBef>
              <a:buFont typeface="Arial"/>
              <a:buChar char="•"/>
            </a:pPr>
            <a:r>
              <a:rPr lang="en-CA" dirty="0" smtClean="0"/>
              <a:t>Base Layer Encoder carries out the normal single-layer coding procedures for its own input video and yields the output </a:t>
            </a:r>
            <a:r>
              <a:rPr lang="en-CA" dirty="0" err="1" smtClean="0"/>
              <a:t>bitstream</a:t>
            </a:r>
            <a:r>
              <a:rPr lang="en-CA" dirty="0" smtClean="0"/>
              <a:t> </a:t>
            </a:r>
            <a:r>
              <a:rPr lang="en-CA" dirty="0" err="1" smtClean="0"/>
              <a:t>Bits_base</a:t>
            </a:r>
            <a:r>
              <a:rPr lang="en-CA" dirty="0" smtClean="0"/>
              <a:t>.</a:t>
            </a:r>
          </a:p>
          <a:p>
            <a:pPr marL="457200" indent="-457200">
              <a:lnSpc>
                <a:spcPct val="120000"/>
              </a:lnSpc>
              <a:spcBef>
                <a:spcPts val="1728"/>
              </a:spcBef>
              <a:buFont typeface="Arial"/>
              <a:buChar char="•"/>
            </a:pPr>
            <a:r>
              <a:rPr lang="en-CA" dirty="0" smtClean="0"/>
              <a:t>The prediction of matching MBs at the Enhancement Layer can be obtained in two ways:</a:t>
            </a:r>
          </a:p>
          <a:p>
            <a:pPr marL="914400" lvl="1" indent="-457200">
              <a:lnSpc>
                <a:spcPct val="120000"/>
              </a:lnSpc>
              <a:spcBef>
                <a:spcPts val="1080"/>
              </a:spcBef>
              <a:buFont typeface="Lucida Grande"/>
              <a:buChar char="-"/>
            </a:pPr>
            <a:r>
              <a:rPr lang="en-CA" dirty="0" smtClean="0"/>
              <a:t>Interlayer MC (Motion-Compensated) Prediction (Fig. 11.10(b))</a:t>
            </a:r>
          </a:p>
          <a:p>
            <a:pPr marL="914400" lvl="1" indent="-457200">
              <a:lnSpc>
                <a:spcPct val="120000"/>
              </a:lnSpc>
              <a:spcBef>
                <a:spcPts val="1080"/>
              </a:spcBef>
              <a:buFont typeface="Lucida Grande"/>
              <a:buChar char="-"/>
            </a:pPr>
            <a:r>
              <a:rPr lang="en-CA" dirty="0" smtClean="0"/>
              <a:t>Combined MC Prediction and Interlayer MC Prediction (Fig.  11.10(c))</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373216"/>
            <a:ext cx="8229600" cy="428628"/>
          </a:xfrm>
        </p:spPr>
        <p:txBody>
          <a:bodyPr>
            <a:noAutofit/>
          </a:bodyPr>
          <a:lstStyle/>
          <a:p>
            <a:pPr algn="ctr"/>
            <a:r>
              <a:rPr lang="en-CA" sz="2400" b="1" dirty="0" smtClean="0"/>
              <a:t>Fig 11.10: </a:t>
            </a:r>
            <a:r>
              <a:rPr lang="en-CA" sz="2400" dirty="0" smtClean="0"/>
              <a:t>Encoder for MPEG-2 Temporal Scalability.</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34</a:t>
            </a:fld>
            <a:endParaRPr lang="en-US"/>
          </a:p>
        </p:txBody>
      </p:sp>
      <p:pic>
        <p:nvPicPr>
          <p:cNvPr id="26626" name="Picture 2"/>
          <p:cNvPicPr>
            <a:picLocks noChangeAspect="1" noChangeArrowheads="1"/>
          </p:cNvPicPr>
          <p:nvPr/>
        </p:nvPicPr>
        <p:blipFill>
          <a:blip r:embed="rId2" cstate="print"/>
          <a:srcRect/>
          <a:stretch>
            <a:fillRect/>
          </a:stretch>
        </p:blipFill>
        <p:spPr bwMode="auto">
          <a:xfrm>
            <a:off x="1214414" y="1000108"/>
            <a:ext cx="6584272" cy="39290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481" y="5661248"/>
            <a:ext cx="8229600" cy="554023"/>
          </a:xfrm>
        </p:spPr>
        <p:txBody>
          <a:bodyPr>
            <a:normAutofit/>
          </a:bodyPr>
          <a:lstStyle/>
          <a:p>
            <a:pPr algn="ctr"/>
            <a:r>
              <a:rPr lang="en-CA" sz="2000" b="1" dirty="0" smtClean="0"/>
              <a:t>Fig 11.10 </a:t>
            </a:r>
            <a:r>
              <a:rPr lang="tr-TR" sz="2000" b="1" dirty="0" smtClean="0"/>
              <a:t>(</a:t>
            </a:r>
            <a:r>
              <a:rPr lang="tr-TR" sz="2000" b="1" dirty="0" err="1" smtClean="0"/>
              <a:t>Cont’d</a:t>
            </a:r>
            <a:r>
              <a:rPr lang="tr-TR" sz="2000" b="1" dirty="0" smtClean="0"/>
              <a:t>)</a:t>
            </a:r>
            <a:r>
              <a:rPr lang="en-CA" sz="2000" b="1" dirty="0" smtClean="0"/>
              <a:t>: </a:t>
            </a:r>
            <a:r>
              <a:rPr lang="en-CA" sz="2000" dirty="0" smtClean="0"/>
              <a:t>Encoder for MPEG-2 Temporal Scalability</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35</a:t>
            </a:fld>
            <a:endParaRPr lang="en-US"/>
          </a:p>
        </p:txBody>
      </p:sp>
      <p:pic>
        <p:nvPicPr>
          <p:cNvPr id="27650" name="Picture 2"/>
          <p:cNvPicPr>
            <a:picLocks noChangeAspect="1" noChangeArrowheads="1"/>
          </p:cNvPicPr>
          <p:nvPr/>
        </p:nvPicPr>
        <p:blipFill>
          <a:blip r:embed="rId2" cstate="print"/>
          <a:srcRect/>
          <a:stretch>
            <a:fillRect/>
          </a:stretch>
        </p:blipFill>
        <p:spPr bwMode="auto">
          <a:xfrm>
            <a:off x="2428860" y="642918"/>
            <a:ext cx="4214842" cy="48427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00132"/>
          </a:xfrm>
        </p:spPr>
        <p:txBody>
          <a:bodyPr>
            <a:normAutofit/>
          </a:bodyPr>
          <a:lstStyle/>
          <a:p>
            <a:r>
              <a:rPr lang="en-CA" dirty="0" smtClean="0"/>
              <a:t>Hybrid Scalability</a:t>
            </a:r>
            <a:endParaRPr lang="en-CA" dirty="0"/>
          </a:p>
        </p:txBody>
      </p:sp>
      <p:sp>
        <p:nvSpPr>
          <p:cNvPr id="3" name="Content Placeholder 2"/>
          <p:cNvSpPr>
            <a:spLocks noGrp="1"/>
          </p:cNvSpPr>
          <p:nvPr>
            <p:ph idx="1"/>
          </p:nvPr>
        </p:nvSpPr>
        <p:spPr>
          <a:xfrm>
            <a:off x="457200" y="1552629"/>
            <a:ext cx="8229600" cy="4525963"/>
          </a:xfrm>
        </p:spPr>
        <p:txBody>
          <a:bodyPr anchor="ctr">
            <a:normAutofit/>
          </a:bodyPr>
          <a:lstStyle/>
          <a:p>
            <a:pPr>
              <a:buFont typeface="Arial"/>
              <a:buChar char="•"/>
            </a:pPr>
            <a:r>
              <a:rPr lang="en-CA" sz="2400" dirty="0" smtClean="0"/>
              <a:t>Any two of the above three scalabilities can be combined to form hybrid scalability:</a:t>
            </a:r>
          </a:p>
          <a:p>
            <a:pPr marL="914400" lvl="1" indent="-457200">
              <a:spcBef>
                <a:spcPts val="1776"/>
              </a:spcBef>
              <a:buAutoNum type="arabicPeriod"/>
            </a:pPr>
            <a:r>
              <a:rPr lang="en-CA" sz="2400" dirty="0" smtClean="0"/>
              <a:t>Spatial and Temporal Hybrid Scalability.</a:t>
            </a:r>
          </a:p>
          <a:p>
            <a:pPr marL="914400" lvl="1" indent="-457200">
              <a:spcBef>
                <a:spcPts val="1776"/>
              </a:spcBef>
              <a:buAutoNum type="arabicPeriod"/>
            </a:pPr>
            <a:r>
              <a:rPr lang="en-CA" sz="2400" dirty="0" smtClean="0"/>
              <a:t>SNR and Spatial Hybrid Scalability.</a:t>
            </a:r>
          </a:p>
          <a:p>
            <a:pPr marL="914400" lvl="1" indent="-457200">
              <a:spcBef>
                <a:spcPts val="1776"/>
              </a:spcBef>
              <a:buAutoNum type="arabicPeriod"/>
            </a:pPr>
            <a:r>
              <a:rPr lang="en-CA" sz="2400" dirty="0" smtClean="0"/>
              <a:t>SNR and Temporal Hybrid Scalability.</a:t>
            </a:r>
          </a:p>
          <a:p>
            <a:pPr>
              <a:spcBef>
                <a:spcPts val="2376"/>
              </a:spcBef>
              <a:buFont typeface="Arial"/>
              <a:buChar char="•"/>
            </a:pPr>
            <a:r>
              <a:rPr lang="en-CA" sz="2400" dirty="0" smtClean="0"/>
              <a:t>Usually, a three-layer hybrid coder will be adopted which consists of Base Layer, Enhancement Layer 1, and Enhancement Layer 2.</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00132"/>
          </a:xfrm>
        </p:spPr>
        <p:txBody>
          <a:bodyPr>
            <a:normAutofit/>
          </a:bodyPr>
          <a:lstStyle/>
          <a:p>
            <a:r>
              <a:rPr lang="en-CA" dirty="0" smtClean="0"/>
              <a:t>Data Partitioning</a:t>
            </a:r>
            <a:endParaRPr lang="en-CA" dirty="0"/>
          </a:p>
        </p:txBody>
      </p:sp>
      <p:sp>
        <p:nvSpPr>
          <p:cNvPr id="3" name="Content Placeholder 2"/>
          <p:cNvSpPr>
            <a:spLocks noGrp="1"/>
          </p:cNvSpPr>
          <p:nvPr>
            <p:ph idx="1"/>
          </p:nvPr>
        </p:nvSpPr>
        <p:spPr>
          <a:xfrm>
            <a:off x="457200" y="1412776"/>
            <a:ext cx="8229600" cy="4525963"/>
          </a:xfrm>
        </p:spPr>
        <p:txBody>
          <a:bodyPr anchor="ctr">
            <a:normAutofit/>
          </a:bodyPr>
          <a:lstStyle/>
          <a:p>
            <a:pPr>
              <a:spcBef>
                <a:spcPts val="1776"/>
              </a:spcBef>
              <a:buFont typeface="Arial"/>
              <a:buChar char="•"/>
            </a:pPr>
            <a:r>
              <a:rPr lang="en-CA" sz="2400" dirty="0" smtClean="0"/>
              <a:t>The </a:t>
            </a:r>
            <a:r>
              <a:rPr lang="en-CA" sz="2400" i="1" dirty="0" smtClean="0"/>
              <a:t>Base partition </a:t>
            </a:r>
            <a:r>
              <a:rPr lang="en-CA" sz="2400" dirty="0" smtClean="0"/>
              <a:t>contains lower-frequency DCT coefficients, enhancement partition contains high-frequency DCT coefficients.</a:t>
            </a:r>
          </a:p>
          <a:p>
            <a:pPr>
              <a:spcBef>
                <a:spcPts val="1776"/>
              </a:spcBef>
              <a:buFont typeface="Arial"/>
              <a:buChar char="•"/>
            </a:pPr>
            <a:r>
              <a:rPr lang="en-CA" sz="2400" dirty="0" smtClean="0"/>
              <a:t>Strictly speaking, data partitioning is not layered coding, since a single stream of video data is simply divided up and there is no further dependence on the base partition in generating the enhancement partition.</a:t>
            </a:r>
          </a:p>
          <a:p>
            <a:pPr>
              <a:spcBef>
                <a:spcPts val="1776"/>
              </a:spcBef>
              <a:buFont typeface="Arial"/>
              <a:buChar char="•"/>
            </a:pPr>
            <a:r>
              <a:rPr lang="en-CA" sz="2400" dirty="0" smtClean="0"/>
              <a:t>Useful for transmission over noisy channels and for progressive transmission.</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00132"/>
          </a:xfrm>
        </p:spPr>
        <p:txBody>
          <a:bodyPr>
            <a:noAutofit/>
          </a:bodyPr>
          <a:lstStyle/>
          <a:p>
            <a:r>
              <a:rPr lang="en-CA" dirty="0" smtClean="0"/>
              <a:t>Other Major Differences from MPEG-1</a:t>
            </a:r>
            <a:endParaRPr lang="en-CA" dirty="0"/>
          </a:p>
        </p:txBody>
      </p:sp>
      <p:sp>
        <p:nvSpPr>
          <p:cNvPr id="3" name="Content Placeholder 2"/>
          <p:cNvSpPr>
            <a:spLocks noGrp="1"/>
          </p:cNvSpPr>
          <p:nvPr>
            <p:ph idx="1"/>
          </p:nvPr>
        </p:nvSpPr>
        <p:spPr>
          <a:xfrm>
            <a:off x="457200" y="1484784"/>
            <a:ext cx="8229600" cy="4525963"/>
          </a:xfrm>
        </p:spPr>
        <p:txBody>
          <a:bodyPr anchor="ctr">
            <a:normAutofit fontScale="70000" lnSpcReduction="20000"/>
          </a:bodyPr>
          <a:lstStyle/>
          <a:p>
            <a:pPr marL="457200" indent="-457200">
              <a:lnSpc>
                <a:spcPct val="120000"/>
              </a:lnSpc>
              <a:spcBef>
                <a:spcPts val="1728"/>
              </a:spcBef>
              <a:buFont typeface="Arial"/>
              <a:buChar char="•"/>
            </a:pPr>
            <a:r>
              <a:rPr lang="en-CA" b="1" dirty="0" smtClean="0"/>
              <a:t>Better resilience to bit-errors</a:t>
            </a:r>
            <a:r>
              <a:rPr lang="en-CA" dirty="0" smtClean="0"/>
              <a:t>: In addition to </a:t>
            </a:r>
            <a:r>
              <a:rPr lang="en-CA" i="1" dirty="0" smtClean="0"/>
              <a:t>Program Stream</a:t>
            </a:r>
            <a:r>
              <a:rPr lang="en-CA" dirty="0" smtClean="0"/>
              <a:t>,</a:t>
            </a:r>
            <a:r>
              <a:rPr lang="en-CA" i="1" dirty="0" smtClean="0"/>
              <a:t> </a:t>
            </a:r>
            <a:r>
              <a:rPr lang="en-CA" dirty="0" smtClean="0"/>
              <a:t>a</a:t>
            </a:r>
            <a:r>
              <a:rPr lang="en-CA" i="1" dirty="0" smtClean="0"/>
              <a:t> Transport Stream</a:t>
            </a:r>
            <a:r>
              <a:rPr lang="en-CA" dirty="0" smtClean="0"/>
              <a:t> is added to MPEG-2 bit streams.</a:t>
            </a:r>
            <a:endParaRPr lang="en-CA" dirty="0"/>
          </a:p>
          <a:p>
            <a:pPr marL="457200" indent="-457200">
              <a:lnSpc>
                <a:spcPct val="120000"/>
              </a:lnSpc>
              <a:spcBef>
                <a:spcPts val="1728"/>
              </a:spcBef>
              <a:buFont typeface="Arial"/>
              <a:buChar char="•"/>
            </a:pPr>
            <a:r>
              <a:rPr lang="en-CA" b="1" dirty="0" smtClean="0"/>
              <a:t>Support of 4:2:2 and 4:4:4 </a:t>
            </a:r>
            <a:r>
              <a:rPr lang="en-CA" b="1" dirty="0" err="1" smtClean="0"/>
              <a:t>chroma</a:t>
            </a:r>
            <a:r>
              <a:rPr lang="en-CA" b="1" dirty="0" smtClean="0"/>
              <a:t> subsampling</a:t>
            </a:r>
            <a:r>
              <a:rPr lang="en-CA" dirty="0" smtClean="0"/>
              <a:t>.</a:t>
            </a:r>
            <a:endParaRPr lang="en-CA" dirty="0"/>
          </a:p>
          <a:p>
            <a:pPr marL="457200" indent="-457200">
              <a:lnSpc>
                <a:spcPct val="120000"/>
              </a:lnSpc>
              <a:spcBef>
                <a:spcPts val="1728"/>
              </a:spcBef>
              <a:buFont typeface="Arial"/>
              <a:buChar char="•"/>
            </a:pPr>
            <a:r>
              <a:rPr lang="en-CA" b="1" dirty="0" smtClean="0"/>
              <a:t>More restricted slice structure</a:t>
            </a:r>
            <a:r>
              <a:rPr lang="en-CA" dirty="0" smtClean="0"/>
              <a:t>: MPEG-2 slices must start and end in the same </a:t>
            </a:r>
            <a:r>
              <a:rPr lang="en-CA" dirty="0" err="1" smtClean="0"/>
              <a:t>macroblock</a:t>
            </a:r>
            <a:r>
              <a:rPr lang="en-CA" dirty="0" smtClean="0"/>
              <a:t> row. In other words, the left edge of a picture always starts a new slice and the longest slice in MPEG-2 can have only one row of </a:t>
            </a:r>
            <a:r>
              <a:rPr lang="en-CA" dirty="0" err="1" smtClean="0"/>
              <a:t>macroblocks</a:t>
            </a:r>
            <a:r>
              <a:rPr lang="en-CA" dirty="0" smtClean="0"/>
              <a:t>.</a:t>
            </a:r>
            <a:endParaRPr lang="en-CA" dirty="0"/>
          </a:p>
          <a:p>
            <a:pPr marL="457200" indent="-457200">
              <a:lnSpc>
                <a:spcPct val="120000"/>
              </a:lnSpc>
              <a:spcBef>
                <a:spcPts val="1728"/>
              </a:spcBef>
              <a:buFont typeface="Arial"/>
              <a:buChar char="•"/>
            </a:pPr>
            <a:r>
              <a:rPr lang="en-CA" b="1" dirty="0" smtClean="0"/>
              <a:t>More flexible video formats</a:t>
            </a:r>
            <a:r>
              <a:rPr lang="en-CA" dirty="0" smtClean="0"/>
              <a:t>: It supports various picture resolutions as defined by DVD, ATV and HDTV.</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71480"/>
            <a:ext cx="8640960" cy="1000132"/>
          </a:xfrm>
        </p:spPr>
        <p:txBody>
          <a:bodyPr>
            <a:noAutofit/>
          </a:bodyPr>
          <a:lstStyle/>
          <a:p>
            <a:r>
              <a:rPr lang="en-CA" sz="3200" dirty="0" smtClean="0"/>
              <a:t>Other Major Differences from MPEG-1 </a:t>
            </a:r>
            <a:r>
              <a:rPr lang="tr-TR" sz="3200" dirty="0" smtClean="0"/>
              <a:t>(</a:t>
            </a:r>
            <a:r>
              <a:rPr lang="tr-TR" sz="3200" dirty="0" err="1" smtClean="0"/>
              <a:t>Cont’d</a:t>
            </a:r>
            <a:r>
              <a:rPr lang="tr-TR" sz="3200" dirty="0" smtClean="0"/>
              <a:t>)</a:t>
            </a:r>
            <a:endParaRPr lang="en-CA" sz="3200" dirty="0"/>
          </a:p>
        </p:txBody>
      </p:sp>
      <p:sp>
        <p:nvSpPr>
          <p:cNvPr id="3" name="Content Placeholder 2"/>
          <p:cNvSpPr>
            <a:spLocks noGrp="1"/>
          </p:cNvSpPr>
          <p:nvPr>
            <p:ph idx="1"/>
          </p:nvPr>
        </p:nvSpPr>
        <p:spPr>
          <a:xfrm>
            <a:off x="457184" y="1844824"/>
            <a:ext cx="8229600" cy="4349080"/>
          </a:xfrm>
        </p:spPr>
        <p:txBody>
          <a:bodyPr>
            <a:normAutofit fontScale="62500" lnSpcReduction="20000"/>
          </a:bodyPr>
          <a:lstStyle/>
          <a:p>
            <a:pPr marL="457200" indent="-457200">
              <a:lnSpc>
                <a:spcPct val="120000"/>
              </a:lnSpc>
              <a:spcBef>
                <a:spcPts val="1704"/>
              </a:spcBef>
              <a:buFont typeface="Arial"/>
              <a:buChar char="•"/>
            </a:pPr>
            <a:r>
              <a:rPr lang="en-CA" sz="3400" b="1" dirty="0" smtClean="0"/>
              <a:t>Nonlinear quantization </a:t>
            </a:r>
            <a:r>
              <a:rPr lang="en-CA" sz="3400" dirty="0" smtClean="0"/>
              <a:t>— two types of scales are allowed:</a:t>
            </a:r>
            <a:endParaRPr lang="en-CA" dirty="0" smtClean="0"/>
          </a:p>
          <a:p>
            <a:pPr marL="971550" lvl="1" indent="-514350">
              <a:lnSpc>
                <a:spcPct val="120000"/>
              </a:lnSpc>
              <a:spcBef>
                <a:spcPts val="1704"/>
              </a:spcBef>
              <a:buAutoNum type="arabicPeriod"/>
            </a:pPr>
            <a:r>
              <a:rPr lang="en-CA" dirty="0" smtClean="0"/>
              <a:t>For the first type, </a:t>
            </a:r>
            <a:r>
              <a:rPr lang="en-CA" dirty="0" smtClean="0">
                <a:latin typeface="Times New Roman" pitchFamily="18" charset="0"/>
                <a:cs typeface="Times New Roman" pitchFamily="18" charset="0"/>
              </a:rPr>
              <a:t>scale</a:t>
            </a:r>
            <a:r>
              <a:rPr lang="en-CA" dirty="0" smtClean="0"/>
              <a:t> is the same as in MPEG-1 in which it is an integer in the range of [1, 31] and </a:t>
            </a:r>
            <a:r>
              <a:rPr lang="en-CA" i="1" dirty="0" err="1" smtClean="0">
                <a:latin typeface="Times New Roman" pitchFamily="18" charset="0"/>
                <a:cs typeface="Times New Roman" pitchFamily="18" charset="0"/>
              </a:rPr>
              <a:t>scale</a:t>
            </a:r>
            <a:r>
              <a:rPr lang="en-CA" i="1" baseline="-25000" dirty="0" err="1" smtClean="0">
                <a:latin typeface="Times New Roman" pitchFamily="18" charset="0"/>
                <a:cs typeface="Times New Roman" pitchFamily="18" charset="0"/>
              </a:rPr>
              <a:t>i</a:t>
            </a:r>
            <a:r>
              <a:rPr lang="en-CA" i="1" dirty="0" smtClean="0">
                <a:latin typeface="Times New Roman" pitchFamily="18" charset="0"/>
                <a:cs typeface="Times New Roman" pitchFamily="18" charset="0"/>
              </a:rPr>
              <a:t> </a:t>
            </a:r>
            <a:r>
              <a:rPr lang="en-CA" dirty="0" smtClean="0">
                <a:latin typeface="Times New Roman" pitchFamily="18" charset="0"/>
                <a:cs typeface="Times New Roman" pitchFamily="18" charset="0"/>
              </a:rPr>
              <a:t>=</a:t>
            </a:r>
            <a:r>
              <a:rPr lang="en-CA" i="1" dirty="0" smtClean="0">
                <a:latin typeface="Times New Roman" pitchFamily="18" charset="0"/>
                <a:cs typeface="Times New Roman" pitchFamily="18" charset="0"/>
              </a:rPr>
              <a:t> </a:t>
            </a:r>
            <a:r>
              <a:rPr lang="en-CA" i="1" dirty="0" err="1" smtClean="0">
                <a:latin typeface="Times New Roman" pitchFamily="18" charset="0"/>
                <a:cs typeface="Times New Roman" pitchFamily="18" charset="0"/>
              </a:rPr>
              <a:t>i</a:t>
            </a:r>
            <a:r>
              <a:rPr lang="en-CA" dirty="0" smtClean="0"/>
              <a:t>.</a:t>
            </a:r>
          </a:p>
          <a:p>
            <a:pPr marL="971550" lvl="1" indent="-514350">
              <a:lnSpc>
                <a:spcPct val="120000"/>
              </a:lnSpc>
              <a:spcBef>
                <a:spcPts val="1704"/>
              </a:spcBef>
              <a:buFont typeface="+mj-lt"/>
              <a:buAutoNum type="arabicPeriod"/>
            </a:pPr>
            <a:r>
              <a:rPr lang="en-CA" dirty="0" smtClean="0"/>
              <a:t>For the second type, a nonlinear relationship exists, i.e., </a:t>
            </a:r>
            <a:r>
              <a:rPr lang="en-CA" i="1" dirty="0" err="1" smtClean="0">
                <a:latin typeface="Times New Roman" pitchFamily="18" charset="0"/>
                <a:cs typeface="Times New Roman" pitchFamily="18" charset="0"/>
              </a:rPr>
              <a:t>scale</a:t>
            </a:r>
            <a:r>
              <a:rPr lang="en-CA" i="1" baseline="-25000" dirty="0" err="1" smtClean="0">
                <a:latin typeface="Times New Roman" pitchFamily="18" charset="0"/>
                <a:cs typeface="Times New Roman" pitchFamily="18" charset="0"/>
              </a:rPr>
              <a:t>i</a:t>
            </a:r>
            <a:r>
              <a:rPr lang="en-CA" dirty="0" smtClean="0">
                <a:latin typeface="Times New Roman" pitchFamily="18" charset="0"/>
                <a:cs typeface="Times New Roman" pitchFamily="18" charset="0"/>
              </a:rPr>
              <a:t> </a:t>
            </a:r>
            <a:r>
              <a:rPr lang="en-CA" dirty="0" smtClean="0"/>
              <a:t>≠</a:t>
            </a:r>
            <a:r>
              <a:rPr lang="en-CA" dirty="0" smtClean="0">
                <a:latin typeface="Times New Roman" pitchFamily="18" charset="0"/>
                <a:cs typeface="Times New Roman" pitchFamily="18" charset="0"/>
              </a:rPr>
              <a:t> </a:t>
            </a:r>
            <a:r>
              <a:rPr lang="en-CA" i="1" dirty="0" err="1" smtClean="0">
                <a:latin typeface="Times New Roman" pitchFamily="18" charset="0"/>
                <a:cs typeface="Times New Roman" pitchFamily="18" charset="0"/>
              </a:rPr>
              <a:t>i</a:t>
            </a:r>
            <a:r>
              <a:rPr lang="en-CA" dirty="0" smtClean="0"/>
              <a:t>. The </a:t>
            </a:r>
            <a:r>
              <a:rPr lang="en-CA" i="1" dirty="0" err="1" smtClean="0">
                <a:latin typeface="Times New Roman" pitchFamily="18" charset="0"/>
                <a:cs typeface="Times New Roman" pitchFamily="18" charset="0"/>
              </a:rPr>
              <a:t>i</a:t>
            </a:r>
            <a:r>
              <a:rPr lang="en-CA" dirty="0" err="1" smtClean="0"/>
              <a:t>th</a:t>
            </a:r>
            <a:r>
              <a:rPr lang="en-CA" dirty="0" smtClean="0"/>
              <a:t> scale value can be looked up from Table 11.7.</a:t>
            </a:r>
          </a:p>
          <a:p>
            <a:pPr>
              <a:lnSpc>
                <a:spcPct val="120000"/>
              </a:lnSpc>
            </a:pPr>
            <a:endParaRPr lang="en-CA" dirty="0" smtClean="0"/>
          </a:p>
          <a:p>
            <a:pPr algn="ctr">
              <a:lnSpc>
                <a:spcPct val="120000"/>
              </a:lnSpc>
            </a:pPr>
            <a:r>
              <a:rPr lang="en-CA" sz="3400" b="1" dirty="0" smtClean="0"/>
              <a:t>Table 11.7: </a:t>
            </a:r>
            <a:r>
              <a:rPr lang="en-CA" sz="3400" dirty="0" smtClean="0"/>
              <a:t>Possible Nonlinear Scale in MPEG-2</a:t>
            </a:r>
          </a:p>
          <a:p>
            <a:pPr algn="ctr">
              <a:lnSpc>
                <a:spcPct val="120000"/>
              </a:lnSpc>
            </a:pPr>
            <a:endParaRPr lang="en-CA" sz="4000" dirty="0" smtClean="0"/>
          </a:p>
          <a:p>
            <a:pPr algn="ctr">
              <a:lnSpc>
                <a:spcPct val="120000"/>
              </a:lnSpc>
            </a:pPr>
            <a:endParaRPr lang="en-CA" dirty="0" smtClean="0"/>
          </a:p>
          <a:p>
            <a:pPr algn="ctr">
              <a:lnSpc>
                <a:spcPct val="120000"/>
              </a:lnSpc>
            </a:pPr>
            <a:endParaRPr lang="en-CA" dirty="0" smtClean="0"/>
          </a:p>
          <a:p>
            <a:pPr algn="ctr">
              <a:lnSpc>
                <a:spcPct val="120000"/>
              </a:lnSpc>
            </a:pPr>
            <a:r>
              <a:rPr lang="en-CA" dirty="0" smtClean="0"/>
              <a:t> </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39</a:t>
            </a:fld>
            <a:endParaRPr lang="en-US"/>
          </a:p>
        </p:txBody>
      </p:sp>
      <p:pic>
        <p:nvPicPr>
          <p:cNvPr id="28674" name="Picture 2"/>
          <p:cNvPicPr>
            <a:picLocks noChangeAspect="1" noChangeArrowheads="1"/>
          </p:cNvPicPr>
          <p:nvPr/>
        </p:nvPicPr>
        <p:blipFill>
          <a:blip r:embed="rId3" cstate="print"/>
          <a:srcRect/>
          <a:stretch>
            <a:fillRect/>
          </a:stretch>
        </p:blipFill>
        <p:spPr bwMode="auto">
          <a:xfrm>
            <a:off x="457116" y="4653136"/>
            <a:ext cx="8286776" cy="11471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00132"/>
          </a:xfrm>
        </p:spPr>
        <p:txBody>
          <a:bodyPr>
            <a:normAutofit/>
          </a:bodyPr>
          <a:lstStyle/>
          <a:p>
            <a:r>
              <a:rPr lang="en-CA" dirty="0" smtClean="0"/>
              <a:t>Motion Compensation in MPEG-1</a:t>
            </a:r>
            <a:endParaRPr lang="en-CA" dirty="0"/>
          </a:p>
        </p:txBody>
      </p:sp>
      <p:sp>
        <p:nvSpPr>
          <p:cNvPr id="3" name="Content Placeholder 2"/>
          <p:cNvSpPr>
            <a:spLocks noGrp="1"/>
          </p:cNvSpPr>
          <p:nvPr>
            <p:ph idx="1"/>
          </p:nvPr>
        </p:nvSpPr>
        <p:spPr>
          <a:xfrm>
            <a:off x="457200" y="1600200"/>
            <a:ext cx="8003232" cy="4525963"/>
          </a:xfrm>
        </p:spPr>
        <p:txBody>
          <a:bodyPr>
            <a:normAutofit fontScale="77500" lnSpcReduction="20000"/>
          </a:bodyPr>
          <a:lstStyle/>
          <a:p>
            <a:pPr marL="457200" indent="-457200" algn="just">
              <a:buFont typeface="Arial"/>
              <a:buChar char="•"/>
            </a:pPr>
            <a:r>
              <a:rPr lang="en-CA" dirty="0" smtClean="0"/>
              <a:t>Motion Compensation (MC) based video encoding in H.261 works as follows:</a:t>
            </a:r>
          </a:p>
          <a:p>
            <a:pPr algn="just"/>
            <a:endParaRPr lang="en-CA" dirty="0" smtClean="0"/>
          </a:p>
          <a:p>
            <a:pPr marL="914400" lvl="1" indent="-457200" algn="just">
              <a:buFont typeface="Lucida Grande"/>
              <a:buChar char="-"/>
            </a:pPr>
            <a:r>
              <a:rPr lang="en-CA" dirty="0" smtClean="0"/>
              <a:t>In Motion Estimation (ME), each </a:t>
            </a:r>
            <a:r>
              <a:rPr lang="en-CA" dirty="0" err="1" smtClean="0"/>
              <a:t>macroblock</a:t>
            </a:r>
            <a:r>
              <a:rPr lang="en-CA" dirty="0" smtClean="0"/>
              <a:t> (MB) of the Target P-frame is assigned a best matching MB from the previously coded I or P frame - </a:t>
            </a:r>
            <a:r>
              <a:rPr lang="en-CA" b="1" dirty="0" smtClean="0"/>
              <a:t>prediction</a:t>
            </a:r>
            <a:r>
              <a:rPr lang="en-CA" dirty="0" smtClean="0"/>
              <a:t>.</a:t>
            </a:r>
          </a:p>
          <a:p>
            <a:pPr marL="914400" lvl="1" indent="-457200" algn="just">
              <a:buFont typeface="Lucida Grande"/>
              <a:buChar char="-"/>
            </a:pPr>
            <a:endParaRPr lang="en-CA" dirty="0" smtClean="0"/>
          </a:p>
          <a:p>
            <a:pPr marL="914400" lvl="1" indent="-457200" algn="just">
              <a:buFont typeface="Lucida Grande"/>
              <a:buChar char="-"/>
            </a:pPr>
            <a:r>
              <a:rPr lang="en-CA" b="1" dirty="0" smtClean="0"/>
              <a:t>prediction error</a:t>
            </a:r>
            <a:r>
              <a:rPr lang="en-CA" dirty="0" smtClean="0"/>
              <a:t>: The difference between the MB and its matching MB, sent to DCT and its subsequent encoding steps.</a:t>
            </a:r>
          </a:p>
          <a:p>
            <a:pPr marL="914400" lvl="1" indent="-457200" algn="just">
              <a:buFont typeface="Lucida Grande"/>
              <a:buChar char="-"/>
            </a:pPr>
            <a:endParaRPr lang="en-CA" dirty="0" smtClean="0"/>
          </a:p>
          <a:p>
            <a:pPr marL="914400" lvl="1" indent="-457200" algn="just">
              <a:buFont typeface="Lucida Grande"/>
              <a:buChar char="-"/>
            </a:pPr>
            <a:r>
              <a:rPr lang="en-CA" dirty="0" smtClean="0"/>
              <a:t>The prediction is from a previous frame — </a:t>
            </a:r>
            <a:r>
              <a:rPr lang="en-CA" b="1" dirty="0" smtClean="0"/>
              <a:t>forward prediction</a:t>
            </a:r>
            <a:r>
              <a:rPr lang="en-CA" dirty="0" smtClean="0"/>
              <a:t>.</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normAutofit/>
          </a:bodyPr>
          <a:lstStyle/>
          <a:p>
            <a:r>
              <a:rPr lang="en-CA" dirty="0" smtClean="0"/>
              <a:t>11.4.1  Overview of MPEG-4</a:t>
            </a:r>
            <a:endParaRPr lang="en-CA" dirty="0"/>
          </a:p>
        </p:txBody>
      </p:sp>
      <p:sp>
        <p:nvSpPr>
          <p:cNvPr id="3" name="Content Placeholder 2"/>
          <p:cNvSpPr>
            <a:spLocks noGrp="1"/>
          </p:cNvSpPr>
          <p:nvPr>
            <p:ph idx="1"/>
          </p:nvPr>
        </p:nvSpPr>
        <p:spPr/>
        <p:txBody>
          <a:bodyPr>
            <a:normAutofit fontScale="62500" lnSpcReduction="20000"/>
          </a:bodyPr>
          <a:lstStyle/>
          <a:p>
            <a:pPr marL="457200" indent="-457200">
              <a:lnSpc>
                <a:spcPct val="120000"/>
              </a:lnSpc>
              <a:spcBef>
                <a:spcPts val="1800"/>
              </a:spcBef>
              <a:buFont typeface="Arial"/>
              <a:buChar char="•"/>
            </a:pPr>
            <a:r>
              <a:rPr lang="en-CA" b="1" dirty="0" smtClean="0"/>
              <a:t>MPEG-4</a:t>
            </a:r>
            <a:r>
              <a:rPr lang="en-CA" dirty="0" smtClean="0"/>
              <a:t>: a standard with different emphasis </a:t>
            </a:r>
            <a:r>
              <a:rPr lang="en-CA" dirty="0"/>
              <a:t>— </a:t>
            </a:r>
            <a:r>
              <a:rPr lang="en-CA" dirty="0" smtClean="0"/>
              <a:t>besides compression, pays great attention to issues about user interactivities.</a:t>
            </a:r>
          </a:p>
          <a:p>
            <a:pPr marL="457200" indent="-457200">
              <a:lnSpc>
                <a:spcPct val="120000"/>
              </a:lnSpc>
              <a:spcBef>
                <a:spcPts val="1800"/>
              </a:spcBef>
              <a:buFont typeface="Arial"/>
              <a:buChar char="•"/>
            </a:pPr>
            <a:r>
              <a:rPr lang="en-CA" dirty="0" smtClean="0"/>
              <a:t>MPEG-4 departs from its predecessors in adopting a new </a:t>
            </a:r>
            <a:r>
              <a:rPr lang="en-CA" b="1" dirty="0" smtClean="0"/>
              <a:t>object-based coding</a:t>
            </a:r>
            <a:r>
              <a:rPr lang="en-CA" dirty="0" smtClean="0"/>
              <a:t>:</a:t>
            </a:r>
          </a:p>
          <a:p>
            <a:pPr marL="914400" lvl="1" indent="-457200">
              <a:lnSpc>
                <a:spcPct val="120000"/>
              </a:lnSpc>
              <a:spcBef>
                <a:spcPts val="1800"/>
              </a:spcBef>
              <a:buFont typeface="Lucida Grande"/>
              <a:buChar char="-"/>
            </a:pPr>
            <a:r>
              <a:rPr lang="en-CA" dirty="0" smtClean="0"/>
              <a:t>Offering higher compression ratio, also beneficial for digital video composition, manipulation, indexing, and retrieval.</a:t>
            </a:r>
          </a:p>
          <a:p>
            <a:pPr marL="914400" lvl="1" indent="-457200">
              <a:lnSpc>
                <a:spcPct val="120000"/>
              </a:lnSpc>
              <a:spcBef>
                <a:spcPts val="1800"/>
              </a:spcBef>
              <a:buFont typeface="Lucida Grande"/>
              <a:buChar char="-"/>
            </a:pPr>
            <a:r>
              <a:rPr lang="en-CA" dirty="0" smtClean="0"/>
              <a:t>Figure 11.11 illustrates how MPEG-4 videos can be composed and manipulated by simple operations on the visual objects.</a:t>
            </a:r>
          </a:p>
          <a:p>
            <a:pPr marL="457200" indent="-457200">
              <a:lnSpc>
                <a:spcPct val="120000"/>
              </a:lnSpc>
              <a:spcBef>
                <a:spcPts val="1800"/>
              </a:spcBef>
              <a:buFont typeface="Arial"/>
              <a:buChar char="•"/>
            </a:pPr>
            <a:r>
              <a:rPr lang="en-CA" dirty="0" smtClean="0"/>
              <a:t>The bitrate for MPEG-4 video covers a large range between 5 kbps to 10 Mbps.</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40</a:t>
            </a:fld>
            <a:endParaRPr lang="en-US"/>
          </a:p>
        </p:txBody>
      </p:sp>
    </p:spTree>
    <p:extLst>
      <p:ext uri="{BB962C8B-B14F-4D97-AF65-F5344CB8AC3E}">
        <p14:creationId xmlns:p14="http://schemas.microsoft.com/office/powerpoint/2010/main" val="3969140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10156"/>
            <a:ext cx="8229600" cy="916007"/>
          </a:xfrm>
        </p:spPr>
        <p:txBody>
          <a:bodyPr anchor="b">
            <a:normAutofit/>
          </a:bodyPr>
          <a:lstStyle/>
          <a:p>
            <a:pPr algn="ctr"/>
            <a:r>
              <a:rPr lang="en-CA" sz="2200" b="1" dirty="0" smtClean="0"/>
              <a:t>Fig. 11.11: </a:t>
            </a:r>
            <a:r>
              <a:rPr lang="en-CA" sz="2200" dirty="0" smtClean="0"/>
              <a:t>Composition and Manipulation of MPEG-4 Videos.</a:t>
            </a:r>
          </a:p>
          <a:p>
            <a:pPr algn="ctr"/>
            <a:r>
              <a:rPr lang="en-CA" sz="2200" dirty="0" smtClean="0"/>
              <a:t>(VOP = Video object plane)</a:t>
            </a:r>
            <a:endParaRPr lang="en-CA" sz="22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41</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877000"/>
            <a:ext cx="7356554" cy="4106283"/>
          </a:xfrm>
          <a:prstGeom prst="rect">
            <a:avLst/>
          </a:prstGeom>
        </p:spPr>
      </p:pic>
    </p:spTree>
    <p:extLst>
      <p:ext uri="{BB962C8B-B14F-4D97-AF65-F5344CB8AC3E}">
        <p14:creationId xmlns:p14="http://schemas.microsoft.com/office/powerpoint/2010/main" val="24870734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normAutofit/>
          </a:bodyPr>
          <a:lstStyle/>
          <a:p>
            <a:r>
              <a:rPr lang="en-CA" dirty="0" smtClean="0"/>
              <a:t>Overview of MPEG-4 </a:t>
            </a:r>
            <a:r>
              <a:rPr lang="tr-TR" dirty="0" smtClean="0"/>
              <a:t>(</a:t>
            </a:r>
            <a:r>
              <a:rPr lang="tr-TR" dirty="0" err="1" smtClean="0"/>
              <a:t>Cont’d</a:t>
            </a:r>
            <a:r>
              <a:rPr lang="tr-TR" dirty="0" smtClean="0"/>
              <a:t>)</a:t>
            </a:r>
            <a:endParaRPr lang="en-CA" dirty="0"/>
          </a:p>
        </p:txBody>
      </p:sp>
      <p:sp>
        <p:nvSpPr>
          <p:cNvPr id="3" name="Content Placeholder 2"/>
          <p:cNvSpPr>
            <a:spLocks noGrp="1"/>
          </p:cNvSpPr>
          <p:nvPr>
            <p:ph idx="1"/>
          </p:nvPr>
        </p:nvSpPr>
        <p:spPr>
          <a:xfrm>
            <a:off x="457200" y="1484784"/>
            <a:ext cx="8229600" cy="4525963"/>
          </a:xfrm>
        </p:spPr>
        <p:txBody>
          <a:bodyPr anchor="ctr">
            <a:normAutofit fontScale="77500" lnSpcReduction="20000"/>
          </a:bodyPr>
          <a:lstStyle/>
          <a:p>
            <a:pPr marL="457200" indent="-457200">
              <a:lnSpc>
                <a:spcPct val="120000"/>
              </a:lnSpc>
              <a:spcBef>
                <a:spcPts val="1800"/>
              </a:spcBef>
              <a:buFont typeface="Arial"/>
              <a:buChar char="•"/>
            </a:pPr>
            <a:r>
              <a:rPr lang="en-CA" sz="3100" dirty="0"/>
              <a:t>M</a:t>
            </a:r>
            <a:r>
              <a:rPr lang="en-CA" sz="3100" dirty="0" smtClean="0"/>
              <a:t>PEG-4 (Fig. 11.12(b)) is a standard that emphasizes:</a:t>
            </a:r>
            <a:endParaRPr lang="en-CA" dirty="0" smtClean="0"/>
          </a:p>
          <a:p>
            <a:pPr marL="971550" lvl="1" indent="-514350">
              <a:lnSpc>
                <a:spcPct val="120000"/>
              </a:lnSpc>
              <a:spcBef>
                <a:spcPts val="1800"/>
              </a:spcBef>
              <a:buAutoNum type="alphaLcParenBoth"/>
            </a:pPr>
            <a:r>
              <a:rPr lang="en-CA" dirty="0" smtClean="0"/>
              <a:t>Composing media objects to create desirable </a:t>
            </a:r>
            <a:r>
              <a:rPr lang="en-CA" dirty="0" err="1" smtClean="0"/>
              <a:t>audiovisual</a:t>
            </a:r>
            <a:r>
              <a:rPr lang="en-CA" dirty="0" smtClean="0"/>
              <a:t> scenes.</a:t>
            </a:r>
          </a:p>
          <a:p>
            <a:pPr marL="971550" lvl="1" indent="-514350">
              <a:lnSpc>
                <a:spcPct val="120000"/>
              </a:lnSpc>
              <a:spcBef>
                <a:spcPts val="1800"/>
              </a:spcBef>
              <a:buAutoNum type="alphaLcParenBoth"/>
            </a:pPr>
            <a:r>
              <a:rPr lang="en-CA" dirty="0" smtClean="0"/>
              <a:t>Multiplexing and synchronizing the </a:t>
            </a:r>
            <a:r>
              <a:rPr lang="en-CA" dirty="0" err="1" smtClean="0"/>
              <a:t>bitstreams</a:t>
            </a:r>
            <a:r>
              <a:rPr lang="en-CA" dirty="0" smtClean="0"/>
              <a:t> for these media data entities so that they can be transmitted with guaranteed Quality of Service (</a:t>
            </a:r>
            <a:r>
              <a:rPr lang="en-CA" dirty="0" err="1" smtClean="0"/>
              <a:t>QoS</a:t>
            </a:r>
            <a:r>
              <a:rPr lang="en-CA" dirty="0" smtClean="0"/>
              <a:t>).</a:t>
            </a:r>
          </a:p>
          <a:p>
            <a:pPr marL="971550" lvl="1" indent="-514350">
              <a:lnSpc>
                <a:spcPct val="120000"/>
              </a:lnSpc>
              <a:spcBef>
                <a:spcPts val="1800"/>
              </a:spcBef>
              <a:buAutoNum type="alphaLcParenBoth"/>
            </a:pPr>
            <a:r>
              <a:rPr lang="en-CA" dirty="0" smtClean="0"/>
              <a:t>Interacting with the audiovisual scene at the receiving end — provides a toolbox of advanced coding modules and algorithms for audio and video compressions.</a:t>
            </a:r>
            <a:endParaRPr lang="en-CA" b="1"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42</a:t>
            </a:fld>
            <a:endParaRPr lang="en-US"/>
          </a:p>
        </p:txBody>
      </p:sp>
    </p:spTree>
    <p:extLst>
      <p:ext uri="{BB962C8B-B14F-4D97-AF65-F5344CB8AC3E}">
        <p14:creationId xmlns:p14="http://schemas.microsoft.com/office/powerpoint/2010/main" val="18628837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989" y="4509120"/>
            <a:ext cx="8006482" cy="1329011"/>
          </a:xfrm>
        </p:spPr>
        <p:txBody>
          <a:bodyPr>
            <a:noAutofit/>
          </a:bodyPr>
          <a:lstStyle/>
          <a:p>
            <a:pPr marL="0" indent="0"/>
            <a:r>
              <a:rPr lang="en-CA" sz="2200" b="1" dirty="0" smtClean="0"/>
              <a:t>Fig. 11.12: </a:t>
            </a:r>
            <a:r>
              <a:rPr lang="en-CA" sz="2200" dirty="0" smtClean="0"/>
              <a:t>Comparison of interactivities in MPEG standards: </a:t>
            </a:r>
          </a:p>
          <a:p>
            <a:pPr marL="457200" indent="-457200">
              <a:buAutoNum type="alphaLcParenBoth"/>
            </a:pPr>
            <a:r>
              <a:rPr lang="en-CA" sz="2200" dirty="0" smtClean="0"/>
              <a:t>reference models in MPEG-1 and 2 (interaction in dashed lines supported only by MPEG-2); </a:t>
            </a:r>
          </a:p>
          <a:p>
            <a:pPr marL="457200" indent="-457200">
              <a:buAutoNum type="alphaLcParenBoth"/>
            </a:pPr>
            <a:r>
              <a:rPr lang="en-CA" sz="2200" dirty="0" smtClean="0"/>
              <a:t>MPEG-4 reference model.</a:t>
            </a:r>
            <a:endParaRPr lang="en-CA" sz="22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43</a:t>
            </a:fld>
            <a:endParaRPr lang="en-US"/>
          </a:p>
        </p:txBody>
      </p:sp>
      <p:pic>
        <p:nvPicPr>
          <p:cNvPr id="6" name="Picture 5" descr="mpeg4refmod1.png"/>
          <p:cNvPicPr>
            <a:picLocks noChangeAspect="1"/>
          </p:cNvPicPr>
          <p:nvPr/>
        </p:nvPicPr>
        <p:blipFill>
          <a:blip r:embed="rId2" cstate="print"/>
          <a:stretch>
            <a:fillRect/>
          </a:stretch>
        </p:blipFill>
        <p:spPr>
          <a:xfrm>
            <a:off x="500035" y="928671"/>
            <a:ext cx="3309126" cy="2786081"/>
          </a:xfrm>
          <a:prstGeom prst="rect">
            <a:avLst/>
          </a:prstGeom>
        </p:spPr>
      </p:pic>
      <p:pic>
        <p:nvPicPr>
          <p:cNvPr id="7" name="Picture 6" descr="mpeg4refmod2.png"/>
          <p:cNvPicPr>
            <a:picLocks noChangeAspect="1"/>
          </p:cNvPicPr>
          <p:nvPr/>
        </p:nvPicPr>
        <p:blipFill>
          <a:blip r:embed="rId3" cstate="print"/>
          <a:stretch>
            <a:fillRect/>
          </a:stretch>
        </p:blipFill>
        <p:spPr>
          <a:xfrm>
            <a:off x="4548300" y="1000108"/>
            <a:ext cx="4141750" cy="2714644"/>
          </a:xfrm>
          <a:prstGeom prst="rect">
            <a:avLst/>
          </a:prstGeom>
        </p:spPr>
      </p:pic>
      <p:sp>
        <p:nvSpPr>
          <p:cNvPr id="8" name="TextBox 7"/>
          <p:cNvSpPr txBox="1"/>
          <p:nvPr/>
        </p:nvSpPr>
        <p:spPr>
          <a:xfrm>
            <a:off x="2143108" y="4000504"/>
            <a:ext cx="475461" cy="369332"/>
          </a:xfrm>
          <a:prstGeom prst="rect">
            <a:avLst/>
          </a:prstGeom>
          <a:noFill/>
        </p:spPr>
        <p:txBody>
          <a:bodyPr wrap="none" rtlCol="0">
            <a:spAutoFit/>
          </a:bodyPr>
          <a:lstStyle/>
          <a:p>
            <a:r>
              <a:rPr lang="en-CA" dirty="0" smtClean="0">
                <a:latin typeface="Trebuchet MS"/>
              </a:rPr>
              <a:t>(a)</a:t>
            </a:r>
            <a:endParaRPr lang="en-CA" dirty="0">
              <a:latin typeface="Trebuchet MS"/>
            </a:endParaRPr>
          </a:p>
        </p:txBody>
      </p:sp>
      <p:sp>
        <p:nvSpPr>
          <p:cNvPr id="9" name="TextBox 8"/>
          <p:cNvSpPr txBox="1"/>
          <p:nvPr/>
        </p:nvSpPr>
        <p:spPr>
          <a:xfrm>
            <a:off x="6357950" y="4000504"/>
            <a:ext cx="482787" cy="369332"/>
          </a:xfrm>
          <a:prstGeom prst="rect">
            <a:avLst/>
          </a:prstGeom>
          <a:noFill/>
        </p:spPr>
        <p:txBody>
          <a:bodyPr wrap="none" rtlCol="0">
            <a:spAutoFit/>
          </a:bodyPr>
          <a:lstStyle/>
          <a:p>
            <a:r>
              <a:rPr lang="en-CA" dirty="0" smtClean="0">
                <a:latin typeface="Trebuchet MS"/>
              </a:rPr>
              <a:t>(b)</a:t>
            </a:r>
            <a:endParaRPr lang="en-CA" dirty="0">
              <a:latin typeface="Trebuchet MS"/>
            </a:endParaRPr>
          </a:p>
        </p:txBody>
      </p:sp>
    </p:spTree>
    <p:extLst>
      <p:ext uri="{BB962C8B-B14F-4D97-AF65-F5344CB8AC3E}">
        <p14:creationId xmlns:p14="http://schemas.microsoft.com/office/powerpoint/2010/main" val="35457245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24942"/>
          </a:xfrm>
        </p:spPr>
        <p:txBody>
          <a:bodyPr>
            <a:normAutofit/>
          </a:bodyPr>
          <a:lstStyle/>
          <a:p>
            <a:r>
              <a:rPr lang="en-CA" dirty="0" smtClean="0"/>
              <a:t>Overview of MPEG-4 </a:t>
            </a:r>
            <a:r>
              <a:rPr lang="tr-TR" dirty="0" smtClean="0"/>
              <a:t>(</a:t>
            </a:r>
            <a:r>
              <a:rPr lang="tr-TR" dirty="0" err="1" smtClean="0"/>
              <a:t>Cont’d</a:t>
            </a:r>
            <a:r>
              <a:rPr lang="tr-TR" dirty="0" smtClean="0"/>
              <a:t>)</a:t>
            </a:r>
            <a:endParaRPr lang="en-CA" dirty="0"/>
          </a:p>
        </p:txBody>
      </p:sp>
      <p:sp>
        <p:nvSpPr>
          <p:cNvPr id="3" name="Content Placeholder 2"/>
          <p:cNvSpPr>
            <a:spLocks noGrp="1"/>
          </p:cNvSpPr>
          <p:nvPr>
            <p:ph idx="1"/>
          </p:nvPr>
        </p:nvSpPr>
        <p:spPr/>
        <p:txBody>
          <a:bodyPr>
            <a:normAutofit fontScale="62500" lnSpcReduction="20000"/>
          </a:bodyPr>
          <a:lstStyle/>
          <a:p>
            <a:pPr marL="457200" indent="-457200">
              <a:lnSpc>
                <a:spcPct val="120000"/>
              </a:lnSpc>
              <a:buFont typeface="Arial"/>
              <a:buChar char="•"/>
            </a:pPr>
            <a:r>
              <a:rPr lang="en-CA" dirty="0" smtClean="0"/>
              <a:t>The hierarchical structure of MPEG-4 visual </a:t>
            </a:r>
            <a:r>
              <a:rPr lang="en-CA" dirty="0" err="1" smtClean="0"/>
              <a:t>bitstreams</a:t>
            </a:r>
            <a:r>
              <a:rPr lang="en-CA" dirty="0" smtClean="0"/>
              <a:t> is very different from that of MPEG-1 and -2, it is very much video object-oriented.</a:t>
            </a:r>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r>
              <a:rPr lang="en-CA" dirty="0" smtClean="0"/>
              <a:t>	</a:t>
            </a:r>
            <a:r>
              <a:rPr lang="en-CA" sz="3500" b="1" dirty="0" smtClean="0"/>
              <a:t>Fig. 11.13: </a:t>
            </a:r>
            <a:r>
              <a:rPr lang="en-CA" sz="3500" dirty="0" smtClean="0"/>
              <a:t>Video Object Oriented Hierarchical Description of a Scene in MPEG-4 Visual </a:t>
            </a:r>
            <a:r>
              <a:rPr lang="en-CA" sz="3500" dirty="0" err="1" smtClean="0"/>
              <a:t>Bitstreams</a:t>
            </a:r>
            <a:r>
              <a:rPr lang="en-CA" sz="3500" dirty="0" smtClean="0"/>
              <a:t>.</a:t>
            </a:r>
            <a:endParaRPr lang="en-CA" sz="35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44</a:t>
            </a:fld>
            <a:endParaRPr lang="en-US"/>
          </a:p>
        </p:txBody>
      </p:sp>
      <p:pic>
        <p:nvPicPr>
          <p:cNvPr id="6" name="Picture 5" descr="mpeg4volevel.png"/>
          <p:cNvPicPr>
            <a:picLocks noChangeAspect="1"/>
          </p:cNvPicPr>
          <p:nvPr/>
        </p:nvPicPr>
        <p:blipFill>
          <a:blip r:embed="rId2" cstate="print"/>
          <a:stretch>
            <a:fillRect/>
          </a:stretch>
        </p:blipFill>
        <p:spPr>
          <a:xfrm>
            <a:off x="2987824" y="2780928"/>
            <a:ext cx="3214710" cy="2017241"/>
          </a:xfrm>
          <a:prstGeom prst="rect">
            <a:avLst/>
          </a:prstGeom>
        </p:spPr>
      </p:pic>
    </p:spTree>
    <p:extLst>
      <p:ext uri="{BB962C8B-B14F-4D97-AF65-F5344CB8AC3E}">
        <p14:creationId xmlns:p14="http://schemas.microsoft.com/office/powerpoint/2010/main" val="29655175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580926"/>
          </a:xfrm>
        </p:spPr>
        <p:txBody>
          <a:bodyPr>
            <a:normAutofit/>
          </a:bodyPr>
          <a:lstStyle/>
          <a:p>
            <a:r>
              <a:rPr lang="en-CA" dirty="0" smtClean="0"/>
              <a:t>Overview of MPEG-4 </a:t>
            </a:r>
            <a:r>
              <a:rPr lang="tr-TR" dirty="0" smtClean="0"/>
              <a:t>(</a:t>
            </a:r>
            <a:r>
              <a:rPr lang="tr-TR" dirty="0" err="1" smtClean="0"/>
              <a:t>Cont’d</a:t>
            </a:r>
            <a:r>
              <a:rPr lang="tr-TR" dirty="0" smtClean="0"/>
              <a:t>)</a:t>
            </a:r>
            <a:endParaRPr lang="en-CA" dirty="0"/>
          </a:p>
        </p:txBody>
      </p:sp>
      <p:sp>
        <p:nvSpPr>
          <p:cNvPr id="3" name="Content Placeholder 2"/>
          <p:cNvSpPr>
            <a:spLocks noGrp="1"/>
          </p:cNvSpPr>
          <p:nvPr>
            <p:ph idx="1"/>
          </p:nvPr>
        </p:nvSpPr>
        <p:spPr>
          <a:xfrm>
            <a:off x="566239" y="1484784"/>
            <a:ext cx="8001982" cy="4525963"/>
          </a:xfrm>
        </p:spPr>
        <p:txBody>
          <a:bodyPr anchor="ctr">
            <a:normAutofit fontScale="55000" lnSpcReduction="20000"/>
          </a:bodyPr>
          <a:lstStyle/>
          <a:p>
            <a:pPr marL="514350" indent="-514350">
              <a:lnSpc>
                <a:spcPct val="120000"/>
              </a:lnSpc>
              <a:spcBef>
                <a:spcPts val="1680"/>
              </a:spcBef>
              <a:buFont typeface="+mj-lt"/>
              <a:buAutoNum type="arabicPeriod"/>
            </a:pPr>
            <a:r>
              <a:rPr lang="en-CA" b="1" dirty="0" smtClean="0"/>
              <a:t>Video-object Sequence </a:t>
            </a:r>
            <a:r>
              <a:rPr lang="en-CA" dirty="0" smtClean="0"/>
              <a:t>(VS)—delivers the complete MPEG-4 visual scene, which may contain 2-D or 3-D natural or synthetic objects.</a:t>
            </a:r>
          </a:p>
          <a:p>
            <a:pPr marL="514350" indent="-514350">
              <a:lnSpc>
                <a:spcPct val="120000"/>
              </a:lnSpc>
              <a:spcBef>
                <a:spcPts val="1680"/>
              </a:spcBef>
              <a:buFont typeface="+mj-lt"/>
              <a:buAutoNum type="arabicPeriod"/>
            </a:pPr>
            <a:r>
              <a:rPr lang="en-CA" b="1" dirty="0" smtClean="0"/>
              <a:t>Video Object </a:t>
            </a:r>
            <a:r>
              <a:rPr lang="en-CA" dirty="0" smtClean="0"/>
              <a:t>(VO) — a particular object in the scene, which can be of arbitrary (non-rectangular) shape corresponding to an object or background of the scene.</a:t>
            </a:r>
          </a:p>
          <a:p>
            <a:pPr marL="514350" indent="-514350">
              <a:lnSpc>
                <a:spcPct val="120000"/>
              </a:lnSpc>
              <a:spcBef>
                <a:spcPts val="1680"/>
              </a:spcBef>
              <a:buFont typeface="+mj-lt"/>
              <a:buAutoNum type="arabicPeriod"/>
            </a:pPr>
            <a:r>
              <a:rPr lang="en-CA" b="1" dirty="0" smtClean="0"/>
              <a:t>Video Object Layer </a:t>
            </a:r>
            <a:r>
              <a:rPr lang="en-CA" dirty="0" smtClean="0"/>
              <a:t>(VOL) — facilitates a way to support (multi-layered) scalable coding. A VO can have multiple VOLs under  scalable coding, or have a single VOL under non-scalable coding.</a:t>
            </a:r>
          </a:p>
          <a:p>
            <a:pPr marL="514350" indent="-514350">
              <a:lnSpc>
                <a:spcPct val="120000"/>
              </a:lnSpc>
              <a:spcBef>
                <a:spcPts val="1680"/>
              </a:spcBef>
              <a:buFont typeface="+mj-lt"/>
              <a:buAutoNum type="arabicPeriod"/>
            </a:pPr>
            <a:r>
              <a:rPr lang="en-CA" b="1" dirty="0" smtClean="0"/>
              <a:t>Group of Video Object Planes </a:t>
            </a:r>
            <a:r>
              <a:rPr lang="en-CA" dirty="0" smtClean="0"/>
              <a:t>(GOV) — groups Video Object Planes together (optional level).</a:t>
            </a:r>
          </a:p>
          <a:p>
            <a:pPr marL="514350" indent="-514350">
              <a:lnSpc>
                <a:spcPct val="120000"/>
              </a:lnSpc>
              <a:spcBef>
                <a:spcPts val="1680"/>
              </a:spcBef>
              <a:buFont typeface="+mj-lt"/>
              <a:buAutoNum type="arabicPeriod"/>
            </a:pPr>
            <a:r>
              <a:rPr lang="en-CA" b="1" dirty="0" smtClean="0"/>
              <a:t>Video Object Plane </a:t>
            </a:r>
            <a:r>
              <a:rPr lang="en-CA" dirty="0" smtClean="0"/>
              <a:t>(VOP) — a snapshot of a VO at a particular moment.</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45</a:t>
            </a:fld>
            <a:endParaRPr lang="en-US"/>
          </a:p>
        </p:txBody>
      </p:sp>
    </p:spTree>
    <p:extLst>
      <p:ext uri="{BB962C8B-B14F-4D97-AF65-F5344CB8AC3E}">
        <p14:creationId xmlns:p14="http://schemas.microsoft.com/office/powerpoint/2010/main" val="10020711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8651304" cy="769288"/>
          </a:xfrm>
        </p:spPr>
        <p:txBody>
          <a:bodyPr>
            <a:noAutofit/>
          </a:bodyPr>
          <a:lstStyle/>
          <a:p>
            <a:r>
              <a:rPr lang="en-CA" sz="2800" dirty="0" smtClean="0"/>
              <a:t>11.4.2 Video Object-based Coding in MPEG-4</a:t>
            </a:r>
            <a:endParaRPr lang="en-CA" sz="2800" dirty="0"/>
          </a:p>
        </p:txBody>
      </p:sp>
      <p:sp>
        <p:nvSpPr>
          <p:cNvPr id="3" name="Content Placeholder 2"/>
          <p:cNvSpPr>
            <a:spLocks noGrp="1"/>
          </p:cNvSpPr>
          <p:nvPr>
            <p:ph idx="1"/>
          </p:nvPr>
        </p:nvSpPr>
        <p:spPr>
          <a:xfrm>
            <a:off x="462372" y="1484784"/>
            <a:ext cx="8229600" cy="4525963"/>
          </a:xfrm>
        </p:spPr>
        <p:txBody>
          <a:bodyPr anchor="ctr">
            <a:normAutofit fontScale="85000" lnSpcReduction="10000"/>
          </a:bodyPr>
          <a:lstStyle/>
          <a:p>
            <a:pPr>
              <a:lnSpc>
                <a:spcPct val="110000"/>
              </a:lnSpc>
              <a:spcBef>
                <a:spcPts val="1920"/>
              </a:spcBef>
            </a:pPr>
            <a:r>
              <a:rPr lang="en-CA" b="1" dirty="0" smtClean="0"/>
              <a:t>VOP-based vs. Frame-based Coding</a:t>
            </a:r>
          </a:p>
          <a:p>
            <a:pPr marL="914400" lvl="1" indent="-457200">
              <a:lnSpc>
                <a:spcPct val="110000"/>
              </a:lnSpc>
              <a:spcBef>
                <a:spcPts val="1920"/>
              </a:spcBef>
              <a:buFont typeface="Arial"/>
              <a:buChar char="•"/>
            </a:pPr>
            <a:r>
              <a:rPr lang="en-CA" dirty="0" smtClean="0"/>
              <a:t>MPEG-1 and -2 do not support the VOP concept, and hence their coding method is referred to as </a:t>
            </a:r>
            <a:r>
              <a:rPr lang="en-CA" b="1" dirty="0" smtClean="0"/>
              <a:t>frame-based</a:t>
            </a:r>
            <a:r>
              <a:rPr lang="en-CA" dirty="0" smtClean="0"/>
              <a:t> (also known as </a:t>
            </a:r>
            <a:r>
              <a:rPr lang="en-CA" b="1" dirty="0" smtClean="0"/>
              <a:t>Block-based</a:t>
            </a:r>
            <a:r>
              <a:rPr lang="en-CA" dirty="0" smtClean="0"/>
              <a:t>)</a:t>
            </a:r>
            <a:r>
              <a:rPr lang="en-CA" b="1" dirty="0" smtClean="0"/>
              <a:t> coding</a:t>
            </a:r>
            <a:r>
              <a:rPr lang="en-CA" dirty="0" smtClean="0"/>
              <a:t>.</a:t>
            </a:r>
          </a:p>
          <a:p>
            <a:pPr marL="914400" lvl="1" indent="-457200">
              <a:lnSpc>
                <a:spcPct val="110000"/>
              </a:lnSpc>
              <a:spcBef>
                <a:spcPts val="1920"/>
              </a:spcBef>
              <a:buFont typeface="Arial"/>
              <a:buChar char="•"/>
            </a:pPr>
            <a:r>
              <a:rPr lang="en-CA" dirty="0" smtClean="0"/>
              <a:t>Fig. 11.14 (c) illustrates a possible example in which both potential matches yield small prediction errors for block-based coding.</a:t>
            </a:r>
          </a:p>
          <a:p>
            <a:pPr marL="914400" lvl="1" indent="-457200">
              <a:lnSpc>
                <a:spcPct val="110000"/>
              </a:lnSpc>
              <a:spcBef>
                <a:spcPts val="1920"/>
              </a:spcBef>
              <a:buFont typeface="Arial"/>
              <a:buChar char="•"/>
            </a:pPr>
            <a:r>
              <a:rPr lang="en-CA" dirty="0" smtClean="0"/>
              <a:t>Fig. 11.14 (d) shows that each VOP is of arbitrary shape and ideally will obtain a unique motion vector consistent with the actual object motion.</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46</a:t>
            </a:fld>
            <a:endParaRPr lang="en-US"/>
          </a:p>
        </p:txBody>
      </p:sp>
    </p:spTree>
    <p:extLst>
      <p:ext uri="{BB962C8B-B14F-4D97-AF65-F5344CB8AC3E}">
        <p14:creationId xmlns:p14="http://schemas.microsoft.com/office/powerpoint/2010/main" val="27712665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733256"/>
            <a:ext cx="8435280" cy="482585"/>
          </a:xfrm>
        </p:spPr>
        <p:txBody>
          <a:bodyPr>
            <a:normAutofit fontScale="55000" lnSpcReduction="20000"/>
          </a:bodyPr>
          <a:lstStyle/>
          <a:p>
            <a:pPr algn="ctr"/>
            <a:r>
              <a:rPr lang="en-CA" b="1" dirty="0" smtClean="0"/>
              <a:t>Fig. 11.14: </a:t>
            </a:r>
            <a:r>
              <a:rPr lang="en-CA" dirty="0" smtClean="0"/>
              <a:t>Comparison between Block-based Coding and Object-based Coding.</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47</a:t>
            </a:fld>
            <a:endParaRPr lang="en-US"/>
          </a:p>
        </p:txBody>
      </p:sp>
      <p:pic>
        <p:nvPicPr>
          <p:cNvPr id="6" name="Picture 5" descr="mpegcomparison.png"/>
          <p:cNvPicPr>
            <a:picLocks noChangeAspect="1"/>
          </p:cNvPicPr>
          <p:nvPr/>
        </p:nvPicPr>
        <p:blipFill>
          <a:blip r:embed="rId2" cstate="print"/>
          <a:stretch>
            <a:fillRect/>
          </a:stretch>
        </p:blipFill>
        <p:spPr>
          <a:xfrm>
            <a:off x="2786050" y="571480"/>
            <a:ext cx="3857652" cy="5080810"/>
          </a:xfrm>
          <a:prstGeom prst="rect">
            <a:avLst/>
          </a:prstGeom>
        </p:spPr>
      </p:pic>
    </p:spTree>
    <p:extLst>
      <p:ext uri="{BB962C8B-B14F-4D97-AF65-F5344CB8AC3E}">
        <p14:creationId xmlns:p14="http://schemas.microsoft.com/office/powerpoint/2010/main" val="24178288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0" y="651064"/>
            <a:ext cx="8229600" cy="868958"/>
          </a:xfrm>
        </p:spPr>
        <p:txBody>
          <a:bodyPr>
            <a:normAutofit/>
          </a:bodyPr>
          <a:lstStyle/>
          <a:p>
            <a:r>
              <a:rPr lang="en-CA" sz="3600" dirty="0" smtClean="0"/>
              <a:t>VOP-based Coding</a:t>
            </a:r>
            <a:endParaRPr lang="en-CA" sz="3600" dirty="0"/>
          </a:p>
        </p:txBody>
      </p:sp>
      <p:sp>
        <p:nvSpPr>
          <p:cNvPr id="3" name="Content Placeholder 2"/>
          <p:cNvSpPr>
            <a:spLocks noGrp="1"/>
          </p:cNvSpPr>
          <p:nvPr>
            <p:ph idx="1"/>
          </p:nvPr>
        </p:nvSpPr>
        <p:spPr>
          <a:xfrm>
            <a:off x="452430" y="1520022"/>
            <a:ext cx="8229600" cy="4525963"/>
          </a:xfrm>
        </p:spPr>
        <p:txBody>
          <a:bodyPr anchor="ctr">
            <a:normAutofit fontScale="62500" lnSpcReduction="20000"/>
          </a:bodyPr>
          <a:lstStyle/>
          <a:p>
            <a:pPr marL="457200" indent="-457200">
              <a:lnSpc>
                <a:spcPct val="120000"/>
              </a:lnSpc>
              <a:spcBef>
                <a:spcPts val="1128"/>
              </a:spcBef>
              <a:buFont typeface="Arial"/>
              <a:buChar char="•"/>
            </a:pPr>
            <a:r>
              <a:rPr lang="en-CA" dirty="0" smtClean="0"/>
              <a:t>MPEG-4 VOP-based coding also employs the Motion Compensation technique:</a:t>
            </a:r>
          </a:p>
          <a:p>
            <a:pPr marL="914400" lvl="1" indent="-457200">
              <a:lnSpc>
                <a:spcPct val="120000"/>
              </a:lnSpc>
              <a:spcBef>
                <a:spcPts val="1128"/>
              </a:spcBef>
              <a:buFont typeface="Lucida Grande"/>
              <a:buChar char="-"/>
            </a:pPr>
            <a:r>
              <a:rPr lang="en-CA" dirty="0" smtClean="0"/>
              <a:t>An Intra-frame coded VOP is called an </a:t>
            </a:r>
            <a:r>
              <a:rPr lang="en-CA" b="1" dirty="0" smtClean="0"/>
              <a:t>I-VOP</a:t>
            </a:r>
            <a:r>
              <a:rPr lang="en-CA" dirty="0" smtClean="0"/>
              <a:t>.</a:t>
            </a:r>
          </a:p>
          <a:p>
            <a:pPr marL="914400" lvl="1" indent="-457200">
              <a:lnSpc>
                <a:spcPct val="120000"/>
              </a:lnSpc>
              <a:spcBef>
                <a:spcPts val="1128"/>
              </a:spcBef>
              <a:buFont typeface="Lucida Grande"/>
              <a:buChar char="-"/>
            </a:pPr>
            <a:r>
              <a:rPr lang="en-CA" dirty="0" smtClean="0"/>
              <a:t>The Inter-frame coded VOPs are called </a:t>
            </a:r>
            <a:r>
              <a:rPr lang="en-CA" i="1" dirty="0" smtClean="0"/>
              <a:t>P-VOPs </a:t>
            </a:r>
            <a:r>
              <a:rPr lang="en-CA" dirty="0" smtClean="0"/>
              <a:t>if only forward prediction is employed, or </a:t>
            </a:r>
            <a:r>
              <a:rPr lang="en-CA" i="1" dirty="0" smtClean="0"/>
              <a:t>B-VOPs </a:t>
            </a:r>
            <a:r>
              <a:rPr lang="en-CA" dirty="0" smtClean="0"/>
              <a:t>if bi-directional predictions are employed.</a:t>
            </a:r>
          </a:p>
          <a:p>
            <a:pPr marL="457200" indent="-457200">
              <a:lnSpc>
                <a:spcPct val="120000"/>
              </a:lnSpc>
              <a:spcBef>
                <a:spcPts val="1128"/>
              </a:spcBef>
              <a:buFont typeface="Arial"/>
              <a:buChar char="•"/>
            </a:pPr>
            <a:r>
              <a:rPr lang="en-CA" dirty="0" smtClean="0"/>
              <a:t>The new difficulty for VOPs: may have arbitrary shapes, shape information must be coded in addition to the texture of the VOP.</a:t>
            </a:r>
          </a:p>
          <a:p>
            <a:pPr>
              <a:lnSpc>
                <a:spcPct val="120000"/>
              </a:lnSpc>
              <a:spcBef>
                <a:spcPts val="1128"/>
              </a:spcBef>
            </a:pPr>
            <a:endParaRPr lang="en-CA" dirty="0" smtClean="0"/>
          </a:p>
          <a:p>
            <a:pPr>
              <a:lnSpc>
                <a:spcPct val="120000"/>
              </a:lnSpc>
              <a:spcBef>
                <a:spcPts val="1128"/>
              </a:spcBef>
            </a:pPr>
            <a:r>
              <a:rPr lang="en-CA" dirty="0" smtClean="0"/>
              <a:t>	Note: </a:t>
            </a:r>
            <a:r>
              <a:rPr lang="en-CA" i="1" dirty="0" smtClean="0"/>
              <a:t>texture </a:t>
            </a:r>
            <a:r>
              <a:rPr lang="en-CA" dirty="0" smtClean="0"/>
              <a:t>here actually refers to the visual content, that is the gray-level (or </a:t>
            </a:r>
            <a:r>
              <a:rPr lang="en-CA" dirty="0" err="1" smtClean="0"/>
              <a:t>chroma</a:t>
            </a:r>
            <a:r>
              <a:rPr lang="en-CA" dirty="0" smtClean="0"/>
              <a:t>) values of the pixels in the VOP.</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48</a:t>
            </a:fld>
            <a:endParaRPr lang="en-US"/>
          </a:p>
        </p:txBody>
      </p:sp>
    </p:spTree>
    <p:extLst>
      <p:ext uri="{BB962C8B-B14F-4D97-AF65-F5344CB8AC3E}">
        <p14:creationId xmlns:p14="http://schemas.microsoft.com/office/powerpoint/2010/main" val="40621481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0" y="651064"/>
            <a:ext cx="8229600" cy="868958"/>
          </a:xfrm>
        </p:spPr>
        <p:txBody>
          <a:bodyPr>
            <a:normAutofit fontScale="90000"/>
          </a:bodyPr>
          <a:lstStyle/>
          <a:p>
            <a:r>
              <a:rPr lang="en-CA" sz="3600" dirty="0" smtClean="0"/>
              <a:t>VOP-based Motion Compensation (MC)</a:t>
            </a:r>
            <a:endParaRPr lang="en-CA" sz="3600" dirty="0"/>
          </a:p>
        </p:txBody>
      </p:sp>
      <p:sp>
        <p:nvSpPr>
          <p:cNvPr id="3" name="Content Placeholder 2"/>
          <p:cNvSpPr>
            <a:spLocks noGrp="1"/>
          </p:cNvSpPr>
          <p:nvPr>
            <p:ph idx="1"/>
          </p:nvPr>
        </p:nvSpPr>
        <p:spPr>
          <a:xfrm>
            <a:off x="458766" y="1520022"/>
            <a:ext cx="8229600" cy="4525963"/>
          </a:xfrm>
        </p:spPr>
        <p:txBody>
          <a:bodyPr anchor="ctr">
            <a:noAutofit/>
          </a:bodyPr>
          <a:lstStyle/>
          <a:p>
            <a:pPr>
              <a:spcBef>
                <a:spcPts val="1680"/>
              </a:spcBef>
              <a:buFont typeface="Arial"/>
              <a:buChar char="•"/>
            </a:pPr>
            <a:r>
              <a:rPr lang="en-CA" sz="2000" dirty="0" smtClean="0"/>
              <a:t>MC-based VOP coding in MPEG-4 again involves three steps:</a:t>
            </a:r>
          </a:p>
          <a:p>
            <a:pPr marL="971550" lvl="1" indent="-514350">
              <a:spcBef>
                <a:spcPts val="1680"/>
              </a:spcBef>
              <a:buAutoNum type="alphaLcParenBoth"/>
            </a:pPr>
            <a:r>
              <a:rPr lang="en-CA" sz="2000" dirty="0" smtClean="0"/>
              <a:t>Motion Estimation.</a:t>
            </a:r>
            <a:endParaRPr lang="en-CA" sz="2000" dirty="0"/>
          </a:p>
          <a:p>
            <a:pPr marL="971550" lvl="1" indent="-514350">
              <a:spcBef>
                <a:spcPts val="1680"/>
              </a:spcBef>
              <a:buAutoNum type="alphaLcParenBoth"/>
            </a:pPr>
            <a:r>
              <a:rPr lang="en-CA" sz="2000" dirty="0" smtClean="0"/>
              <a:t>MC-based Prediction.</a:t>
            </a:r>
          </a:p>
          <a:p>
            <a:pPr marL="971550" lvl="1" indent="-514350">
              <a:spcBef>
                <a:spcPts val="1680"/>
              </a:spcBef>
              <a:buAutoNum type="alphaLcParenBoth"/>
            </a:pPr>
            <a:r>
              <a:rPr lang="en-CA" sz="2000" dirty="0" smtClean="0"/>
              <a:t>Coding of the prediction error.</a:t>
            </a:r>
          </a:p>
          <a:p>
            <a:pPr>
              <a:spcBef>
                <a:spcPts val="1680"/>
              </a:spcBef>
              <a:buFont typeface="Arial"/>
              <a:buChar char="•"/>
            </a:pPr>
            <a:r>
              <a:rPr lang="en-CA" sz="2000" dirty="0" smtClean="0"/>
              <a:t>Only pixels within the VOP of the current (Target) VOP are considered for matching in MC.</a:t>
            </a:r>
          </a:p>
          <a:p>
            <a:pPr>
              <a:spcBef>
                <a:spcPts val="1680"/>
              </a:spcBef>
              <a:buFont typeface="Arial"/>
              <a:buChar char="•"/>
            </a:pPr>
            <a:r>
              <a:rPr lang="en-CA" sz="2000" dirty="0" smtClean="0"/>
              <a:t>To facilitate MC, each VOP is divided into many </a:t>
            </a:r>
            <a:r>
              <a:rPr lang="en-CA" sz="2000" dirty="0" err="1" smtClean="0"/>
              <a:t>macroblocks</a:t>
            </a:r>
            <a:r>
              <a:rPr lang="en-CA" sz="2000" dirty="0" smtClean="0"/>
              <a:t> (MBs). MBs are by default 16×16 in luminance images and 8 × 8 in chrominance images.</a:t>
            </a:r>
            <a:endParaRPr lang="en-CA" sz="20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49</a:t>
            </a:fld>
            <a:endParaRPr lang="en-US"/>
          </a:p>
        </p:txBody>
      </p:sp>
    </p:spTree>
    <p:extLst>
      <p:ext uri="{BB962C8B-B14F-4D97-AF65-F5344CB8AC3E}">
        <p14:creationId xmlns:p14="http://schemas.microsoft.com/office/powerpoint/2010/main" val="2051412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629" y="3501008"/>
            <a:ext cx="7859216" cy="2625725"/>
          </a:xfrm>
        </p:spPr>
        <p:txBody>
          <a:bodyPr>
            <a:normAutofit/>
          </a:bodyPr>
          <a:lstStyle/>
          <a:p>
            <a:pPr algn="ctr"/>
            <a:r>
              <a:rPr lang="en-CA" sz="2400" b="1" dirty="0" smtClean="0"/>
              <a:t>Fig 11.1: </a:t>
            </a:r>
            <a:r>
              <a:rPr lang="en-CA" sz="2400" dirty="0" smtClean="0"/>
              <a:t>The Need for Bidirectional Search.</a:t>
            </a:r>
          </a:p>
          <a:p>
            <a:pPr algn="ctr"/>
            <a:endParaRPr lang="en-CA" sz="1100" dirty="0" smtClean="0"/>
          </a:p>
          <a:p>
            <a:pPr marL="0" indent="0"/>
            <a:r>
              <a:rPr lang="en-CA" sz="2400" dirty="0" smtClean="0"/>
              <a:t>The MB containing part of a ball in the Target frame cannot find a good matching MB in the previous frame because half of the ball was occluded by another object. A match however can readily be obtained from the next frame.</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a:t>
            </a:fld>
            <a:endParaRPr lang="en-US"/>
          </a:p>
        </p:txBody>
      </p:sp>
      <p:pic>
        <p:nvPicPr>
          <p:cNvPr id="6" name="Picture 5" descr="bframe.png"/>
          <p:cNvPicPr>
            <a:picLocks noChangeAspect="1"/>
          </p:cNvPicPr>
          <p:nvPr/>
        </p:nvPicPr>
        <p:blipFill>
          <a:blip r:embed="rId2" cstate="print"/>
          <a:stretch>
            <a:fillRect/>
          </a:stretch>
        </p:blipFill>
        <p:spPr>
          <a:xfrm>
            <a:off x="1000100" y="1214422"/>
            <a:ext cx="7154275" cy="178595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chor="ctr">
            <a:normAutofit fontScale="62500" lnSpcReduction="20000"/>
          </a:bodyPr>
          <a:lstStyle/>
          <a:p>
            <a:pPr marL="457200" indent="-457200">
              <a:lnSpc>
                <a:spcPct val="120000"/>
              </a:lnSpc>
              <a:buFont typeface="Arial"/>
              <a:buChar char="•"/>
            </a:pPr>
            <a:r>
              <a:rPr lang="en-CA" dirty="0" smtClean="0"/>
              <a:t>MPEG-4 defines a rectangular </a:t>
            </a:r>
            <a:r>
              <a:rPr lang="en-CA" i="1" dirty="0" smtClean="0"/>
              <a:t>bounding</a:t>
            </a:r>
            <a:r>
              <a:rPr lang="en-CA" dirty="0" smtClean="0"/>
              <a:t> </a:t>
            </a:r>
            <a:r>
              <a:rPr lang="en-CA" i="1" dirty="0" smtClean="0"/>
              <a:t>box </a:t>
            </a:r>
            <a:r>
              <a:rPr lang="en-CA" dirty="0" smtClean="0"/>
              <a:t>for each VOP (see Fig. 11.15 for details).</a:t>
            </a:r>
          </a:p>
          <a:p>
            <a:pPr>
              <a:lnSpc>
                <a:spcPct val="120000"/>
              </a:lnSpc>
            </a:pPr>
            <a:endParaRPr lang="en-CA" dirty="0" smtClean="0"/>
          </a:p>
          <a:p>
            <a:pPr marL="457200" indent="-457200">
              <a:lnSpc>
                <a:spcPct val="120000"/>
              </a:lnSpc>
              <a:buFont typeface="Arial"/>
              <a:buChar char="•"/>
            </a:pPr>
            <a:r>
              <a:rPr lang="en-CA" dirty="0" smtClean="0"/>
              <a:t>The </a:t>
            </a:r>
            <a:r>
              <a:rPr lang="en-CA" dirty="0" err="1" smtClean="0"/>
              <a:t>macroblocks</a:t>
            </a:r>
            <a:r>
              <a:rPr lang="en-CA" dirty="0" smtClean="0"/>
              <a:t> that are entirely within the VOP are referred to as </a:t>
            </a:r>
            <a:r>
              <a:rPr lang="en-CA" b="1" dirty="0" smtClean="0"/>
              <a:t>Interior </a:t>
            </a:r>
            <a:r>
              <a:rPr lang="en-CA" b="1" dirty="0" err="1" smtClean="0"/>
              <a:t>Macroblocks</a:t>
            </a:r>
            <a:r>
              <a:rPr lang="en-CA" dirty="0" smtClean="0"/>
              <a:t>.</a:t>
            </a:r>
          </a:p>
          <a:p>
            <a:pPr>
              <a:lnSpc>
                <a:spcPct val="120000"/>
              </a:lnSpc>
            </a:pPr>
            <a:endParaRPr lang="en-CA" dirty="0" smtClean="0"/>
          </a:p>
          <a:p>
            <a:pPr marL="457200" indent="-457200">
              <a:lnSpc>
                <a:spcPct val="120000"/>
              </a:lnSpc>
              <a:buFont typeface="Arial"/>
              <a:buChar char="•"/>
            </a:pPr>
            <a:r>
              <a:rPr lang="en-CA" dirty="0" smtClean="0"/>
              <a:t>The </a:t>
            </a:r>
            <a:r>
              <a:rPr lang="en-CA" dirty="0" err="1" smtClean="0"/>
              <a:t>macroblocks</a:t>
            </a:r>
            <a:r>
              <a:rPr lang="en-CA" dirty="0" smtClean="0"/>
              <a:t> that straddle the boundary of the VOP are called </a:t>
            </a:r>
            <a:r>
              <a:rPr lang="en-CA" b="1" dirty="0" smtClean="0"/>
              <a:t>Boundary </a:t>
            </a:r>
            <a:r>
              <a:rPr lang="en-CA" b="1" dirty="0" err="1" smtClean="0"/>
              <a:t>Macroblocks</a:t>
            </a:r>
            <a:r>
              <a:rPr lang="en-CA" dirty="0" smtClean="0"/>
              <a:t>.</a:t>
            </a:r>
          </a:p>
          <a:p>
            <a:pPr>
              <a:lnSpc>
                <a:spcPct val="120000"/>
              </a:lnSpc>
            </a:pPr>
            <a:endParaRPr lang="en-CA" dirty="0" smtClean="0"/>
          </a:p>
          <a:p>
            <a:pPr marL="400050" lvl="1" indent="0">
              <a:lnSpc>
                <a:spcPct val="120000"/>
              </a:lnSpc>
            </a:pPr>
            <a:r>
              <a:rPr lang="en-CA" dirty="0" smtClean="0"/>
              <a:t>To help matching every pixel in the target VOP and meet the mandatory requirement of rectangular blocks in transform </a:t>
            </a:r>
            <a:r>
              <a:rPr lang="en-CA" dirty="0" err="1" smtClean="0"/>
              <a:t>codine</a:t>
            </a:r>
            <a:r>
              <a:rPr lang="en-CA" dirty="0" smtClean="0"/>
              <a:t> (e.g., DCT), a pre-processing step of </a:t>
            </a:r>
            <a:r>
              <a:rPr lang="en-CA" i="1" dirty="0" smtClean="0"/>
              <a:t>padding</a:t>
            </a:r>
            <a:r>
              <a:rPr lang="en-CA" dirty="0" smtClean="0"/>
              <a:t> is applied to the Reference VOPs prior to motion estimation.</a:t>
            </a:r>
          </a:p>
          <a:p>
            <a:pPr>
              <a:lnSpc>
                <a:spcPct val="120000"/>
              </a:lnSpc>
            </a:pPr>
            <a:endParaRPr lang="en-CA" dirty="0" smtClean="0"/>
          </a:p>
          <a:p>
            <a:pPr>
              <a:lnSpc>
                <a:spcPct val="120000"/>
              </a:lnSpc>
            </a:pPr>
            <a:r>
              <a:rPr lang="en-CA" dirty="0" smtClean="0"/>
              <a:t>	</a:t>
            </a:r>
            <a:r>
              <a:rPr lang="en-CA" b="1" dirty="0" smtClean="0"/>
              <a:t>Note</a:t>
            </a:r>
            <a:r>
              <a:rPr lang="en-CA" dirty="0" smtClean="0"/>
              <a:t>: Padding only takes place in the Reference VOPs.</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50</a:t>
            </a:fld>
            <a:endParaRPr lang="en-US"/>
          </a:p>
        </p:txBody>
      </p:sp>
    </p:spTree>
    <p:extLst>
      <p:ext uri="{BB962C8B-B14F-4D97-AF65-F5344CB8AC3E}">
        <p14:creationId xmlns:p14="http://schemas.microsoft.com/office/powerpoint/2010/main" val="30350066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239" y="5322971"/>
            <a:ext cx="8640960" cy="696899"/>
          </a:xfrm>
        </p:spPr>
        <p:txBody>
          <a:bodyPr anchor="ctr">
            <a:noAutofit/>
          </a:bodyPr>
          <a:lstStyle/>
          <a:p>
            <a:pPr algn="ctr"/>
            <a:r>
              <a:rPr lang="en-CA" sz="2400" b="1" dirty="0" smtClean="0"/>
              <a:t>Fig. 11.15: </a:t>
            </a:r>
            <a:r>
              <a:rPr lang="en-CA" sz="2400" dirty="0" smtClean="0"/>
              <a:t>Bounding Box and Boundary </a:t>
            </a:r>
            <a:r>
              <a:rPr lang="en-CA" sz="2400" dirty="0" err="1" smtClean="0"/>
              <a:t>Macroblocks</a:t>
            </a:r>
            <a:r>
              <a:rPr lang="en-CA" sz="2400" dirty="0" smtClean="0"/>
              <a:t> of VOP.</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51</a:t>
            </a:fld>
            <a:endParaRPr lang="en-US"/>
          </a:p>
        </p:txBody>
      </p:sp>
      <p:pic>
        <p:nvPicPr>
          <p:cNvPr id="6" name="Picture 5" descr="mpeg4bndbox.png"/>
          <p:cNvPicPr>
            <a:picLocks noChangeAspect="1"/>
          </p:cNvPicPr>
          <p:nvPr/>
        </p:nvPicPr>
        <p:blipFill>
          <a:blip r:embed="rId2" cstate="print"/>
          <a:stretch>
            <a:fillRect/>
          </a:stretch>
        </p:blipFill>
        <p:spPr>
          <a:xfrm>
            <a:off x="1785918" y="857232"/>
            <a:ext cx="5643602" cy="4235338"/>
          </a:xfrm>
          <a:prstGeom prst="rect">
            <a:avLst/>
          </a:prstGeom>
        </p:spPr>
      </p:pic>
    </p:spTree>
    <p:extLst>
      <p:ext uri="{BB962C8B-B14F-4D97-AF65-F5344CB8AC3E}">
        <p14:creationId xmlns:p14="http://schemas.microsoft.com/office/powerpoint/2010/main" val="1525969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normAutofit/>
          </a:bodyPr>
          <a:lstStyle/>
          <a:p>
            <a:r>
              <a:rPr lang="en-CA" dirty="0" smtClean="0"/>
              <a:t>Padding</a:t>
            </a:r>
            <a:endParaRPr lang="en-CA" dirty="0"/>
          </a:p>
        </p:txBody>
      </p:sp>
      <p:sp>
        <p:nvSpPr>
          <p:cNvPr id="3" name="Content Placeholder 2"/>
          <p:cNvSpPr>
            <a:spLocks noGrp="1"/>
          </p:cNvSpPr>
          <p:nvPr>
            <p:ph idx="1"/>
          </p:nvPr>
        </p:nvSpPr>
        <p:spPr>
          <a:xfrm>
            <a:off x="457200" y="1600200"/>
            <a:ext cx="8363272" cy="4525963"/>
          </a:xfrm>
        </p:spPr>
        <p:txBody>
          <a:bodyPr>
            <a:normAutofit fontScale="62500" lnSpcReduction="20000"/>
          </a:bodyPr>
          <a:lstStyle/>
          <a:p>
            <a:pPr marL="457200" indent="-457200">
              <a:lnSpc>
                <a:spcPct val="120000"/>
              </a:lnSpc>
              <a:buFont typeface="Arial"/>
              <a:buChar char="•"/>
            </a:pPr>
            <a:r>
              <a:rPr lang="en-CA" dirty="0" smtClean="0"/>
              <a:t>For all Boundary MBs in the Reference VOP, </a:t>
            </a:r>
            <a:r>
              <a:rPr lang="en-CA" i="1" dirty="0" smtClean="0"/>
              <a:t>Horizontal Repetitive Padding </a:t>
            </a:r>
            <a:r>
              <a:rPr lang="en-CA" dirty="0" smtClean="0"/>
              <a:t>is invoked first, followed by </a:t>
            </a:r>
            <a:r>
              <a:rPr lang="en-CA" i="1" dirty="0" smtClean="0"/>
              <a:t>Vertical Repetitive Padding</a:t>
            </a:r>
            <a:r>
              <a:rPr lang="en-CA" dirty="0" smtClean="0"/>
              <a:t>.</a:t>
            </a:r>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smtClean="0"/>
          </a:p>
          <a:p>
            <a:pPr algn="ctr">
              <a:lnSpc>
                <a:spcPct val="120000"/>
              </a:lnSpc>
            </a:pPr>
            <a:r>
              <a:rPr lang="en-CA" b="1" dirty="0" smtClean="0"/>
              <a:t>     Fig. 11.16: </a:t>
            </a:r>
            <a:r>
              <a:rPr lang="en-CA" dirty="0" smtClean="0"/>
              <a:t>A Sequence of Paddings for Reference VOPs in MPEG-4.</a:t>
            </a:r>
          </a:p>
          <a:p>
            <a:pPr>
              <a:lnSpc>
                <a:spcPct val="120000"/>
              </a:lnSpc>
            </a:pPr>
            <a:endParaRPr lang="en-CA" dirty="0" smtClean="0"/>
          </a:p>
          <a:p>
            <a:pPr marL="457200" indent="-457200">
              <a:lnSpc>
                <a:spcPct val="120000"/>
              </a:lnSpc>
              <a:buFont typeface="Arial"/>
              <a:buChar char="•"/>
            </a:pPr>
            <a:r>
              <a:rPr lang="en-CA" dirty="0" smtClean="0"/>
              <a:t>Afterwards, for all </a:t>
            </a:r>
            <a:r>
              <a:rPr lang="en-CA" b="1" dirty="0" smtClean="0"/>
              <a:t>Exterior </a:t>
            </a:r>
            <a:r>
              <a:rPr lang="en-CA" b="1" dirty="0" err="1" smtClean="0"/>
              <a:t>Macroblocks</a:t>
            </a:r>
            <a:r>
              <a:rPr lang="en-CA" b="1" dirty="0" smtClean="0"/>
              <a:t> </a:t>
            </a:r>
            <a:r>
              <a:rPr lang="en-CA" dirty="0" smtClean="0"/>
              <a:t>that are outside of the VOP but adjacent to one or more Boundary MBs, </a:t>
            </a:r>
            <a:r>
              <a:rPr lang="en-CA" i="1" dirty="0" smtClean="0"/>
              <a:t>extended padding </a:t>
            </a:r>
            <a:r>
              <a:rPr lang="en-CA" dirty="0" smtClean="0"/>
              <a:t>will be applied.</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52</a:t>
            </a:fld>
            <a:endParaRPr lang="en-US"/>
          </a:p>
        </p:txBody>
      </p:sp>
      <p:pic>
        <p:nvPicPr>
          <p:cNvPr id="6" name="Picture 5" descr="mpeg4padding.png"/>
          <p:cNvPicPr>
            <a:picLocks noChangeAspect="1"/>
          </p:cNvPicPr>
          <p:nvPr/>
        </p:nvPicPr>
        <p:blipFill>
          <a:blip r:embed="rId2" cstate="print"/>
          <a:stretch>
            <a:fillRect/>
          </a:stretch>
        </p:blipFill>
        <p:spPr>
          <a:xfrm>
            <a:off x="1285852" y="2564904"/>
            <a:ext cx="6785337" cy="1285884"/>
          </a:xfrm>
          <a:prstGeom prst="rect">
            <a:avLst/>
          </a:prstGeom>
        </p:spPr>
      </p:pic>
    </p:spTree>
    <p:extLst>
      <p:ext uri="{BB962C8B-B14F-4D97-AF65-F5344CB8AC3E}">
        <p14:creationId xmlns:p14="http://schemas.microsoft.com/office/powerpoint/2010/main" val="33358615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ormAutofit fontScale="25000" lnSpcReduction="20000"/>
          </a:bodyPr>
          <a:lstStyle/>
          <a:p>
            <a:pPr algn="l"/>
            <a:r>
              <a:rPr lang="en-CA" sz="9800" b="1" dirty="0" smtClean="0"/>
              <a:t>Algorithm 11.1 Horizontal Repetitive Padding</a:t>
            </a:r>
            <a:r>
              <a:rPr lang="en-CA" sz="9800" dirty="0" smtClean="0"/>
              <a:t>:</a:t>
            </a:r>
          </a:p>
          <a:p>
            <a:pPr algn="l"/>
            <a:endParaRPr lang="en-CA" sz="800" dirty="0" smtClean="0">
              <a:latin typeface="Courier New"/>
              <a:cs typeface="Courier New"/>
            </a:endParaRPr>
          </a:p>
          <a:p>
            <a:pPr algn="l">
              <a:lnSpc>
                <a:spcPct val="120000"/>
              </a:lnSpc>
            </a:pPr>
            <a:r>
              <a:rPr lang="en-CA" sz="7200" dirty="0" smtClean="0">
                <a:solidFill>
                  <a:srgbClr val="0000FF"/>
                </a:solidFill>
                <a:latin typeface="Courier New"/>
                <a:cs typeface="Courier New"/>
              </a:rPr>
              <a:t>BEGIN</a:t>
            </a:r>
          </a:p>
          <a:p>
            <a:pPr algn="l">
              <a:lnSpc>
                <a:spcPct val="120000"/>
              </a:lnSpc>
            </a:pPr>
            <a:r>
              <a:rPr lang="en-CA" sz="7200" dirty="0" smtClean="0">
                <a:latin typeface="Courier New"/>
                <a:cs typeface="Courier New"/>
              </a:rPr>
              <a:t>	</a:t>
            </a:r>
            <a:r>
              <a:rPr lang="en-CA" sz="7200" dirty="0" smtClean="0">
                <a:solidFill>
                  <a:srgbClr val="0000FF"/>
                </a:solidFill>
                <a:latin typeface="Courier New"/>
                <a:cs typeface="Courier New"/>
              </a:rPr>
              <a:t>FOR</a:t>
            </a:r>
            <a:r>
              <a:rPr lang="en-CA" sz="7200" dirty="0" smtClean="0">
                <a:latin typeface="Courier New"/>
                <a:cs typeface="Courier New"/>
              </a:rPr>
              <a:t> all rows in Boundary MBs in the Reference VOP</a:t>
            </a:r>
          </a:p>
          <a:p>
            <a:pPr algn="l">
              <a:lnSpc>
                <a:spcPct val="120000"/>
              </a:lnSpc>
              <a:tabLst>
                <a:tab pos="627063" algn="l"/>
              </a:tabLst>
            </a:pPr>
            <a:r>
              <a:rPr lang="en-CA" sz="7200" dirty="0" smtClean="0">
                <a:latin typeface="Courier New"/>
                <a:cs typeface="Courier New"/>
              </a:rPr>
              <a:t>		</a:t>
            </a:r>
            <a:r>
              <a:rPr lang="en-CA" sz="7200" dirty="0" smtClean="0">
                <a:solidFill>
                  <a:srgbClr val="0000FF"/>
                </a:solidFill>
                <a:latin typeface="Courier New"/>
                <a:cs typeface="Courier New"/>
              </a:rPr>
              <a:t>IF</a:t>
            </a:r>
            <a:r>
              <a:rPr lang="en-CA" sz="7200" dirty="0" smtClean="0">
                <a:latin typeface="Courier New"/>
                <a:cs typeface="Courier New"/>
              </a:rPr>
              <a:t> ∃ (boundary pixel) in the row</a:t>
            </a:r>
          </a:p>
          <a:p>
            <a:pPr algn="l">
              <a:lnSpc>
                <a:spcPct val="120000"/>
              </a:lnSpc>
              <a:tabLst>
                <a:tab pos="1077913" algn="l"/>
              </a:tabLst>
            </a:pPr>
            <a:r>
              <a:rPr lang="en-CA" sz="7200" dirty="0" smtClean="0">
                <a:latin typeface="Courier New"/>
                <a:cs typeface="Courier New"/>
              </a:rPr>
              <a:t>		</a:t>
            </a:r>
            <a:r>
              <a:rPr lang="en-CA" sz="7200" dirty="0" smtClean="0">
                <a:solidFill>
                  <a:srgbClr val="0000FF"/>
                </a:solidFill>
                <a:latin typeface="Courier New"/>
                <a:cs typeface="Courier New"/>
              </a:rPr>
              <a:t>FOR</a:t>
            </a:r>
            <a:r>
              <a:rPr lang="en-CA" sz="7200" dirty="0" smtClean="0">
                <a:latin typeface="Courier New"/>
                <a:cs typeface="Courier New"/>
              </a:rPr>
              <a:t> all </a:t>
            </a:r>
            <a:r>
              <a:rPr lang="en-CA" sz="7200" i="1" dirty="0" smtClean="0">
                <a:latin typeface="Courier New"/>
                <a:cs typeface="Courier New"/>
              </a:rPr>
              <a:t>interval</a:t>
            </a:r>
            <a:r>
              <a:rPr lang="en-CA" sz="7200" dirty="0" smtClean="0">
                <a:latin typeface="Courier New"/>
                <a:cs typeface="Courier New"/>
              </a:rPr>
              <a:t> outside of VOP</a:t>
            </a:r>
          </a:p>
          <a:p>
            <a:pPr marL="1854000" algn="l">
              <a:lnSpc>
                <a:spcPct val="120000"/>
              </a:lnSpc>
              <a:tabLst>
                <a:tab pos="1609725" algn="l"/>
              </a:tabLst>
            </a:pPr>
            <a:r>
              <a:rPr lang="en-CA" sz="7200" dirty="0" smtClean="0">
                <a:latin typeface="Courier New"/>
                <a:cs typeface="Courier New"/>
              </a:rPr>
              <a:t>		</a:t>
            </a:r>
            <a:r>
              <a:rPr lang="en-CA" sz="7200" dirty="0" smtClean="0">
                <a:solidFill>
                  <a:srgbClr val="0000FF"/>
                </a:solidFill>
                <a:latin typeface="Courier New"/>
                <a:cs typeface="Courier New"/>
              </a:rPr>
              <a:t>IF </a:t>
            </a:r>
            <a:r>
              <a:rPr lang="en-CA" sz="7200" dirty="0" smtClean="0">
                <a:latin typeface="Courier New"/>
                <a:cs typeface="Courier New"/>
              </a:rPr>
              <a:t>interval is bounded by only one boundary pixel b</a:t>
            </a:r>
            <a:endParaRPr lang="en-CA" sz="7200" dirty="0">
              <a:latin typeface="Courier New"/>
              <a:cs typeface="Courier New"/>
            </a:endParaRPr>
          </a:p>
          <a:p>
            <a:pPr algn="l" defTabSz="1241425">
              <a:lnSpc>
                <a:spcPct val="120000"/>
              </a:lnSpc>
              <a:tabLst>
                <a:tab pos="2155825" algn="l"/>
              </a:tabLst>
            </a:pPr>
            <a:r>
              <a:rPr lang="en-CA" sz="7200" dirty="0" smtClean="0">
                <a:latin typeface="Courier New"/>
                <a:cs typeface="Courier New"/>
              </a:rPr>
              <a:t>		assign </a:t>
            </a:r>
            <a:r>
              <a:rPr lang="en-CA" sz="7200" dirty="0">
                <a:latin typeface="Courier New"/>
                <a:cs typeface="Courier New"/>
              </a:rPr>
              <a:t>the value </a:t>
            </a:r>
            <a:r>
              <a:rPr lang="en-CA" sz="7200" dirty="0" smtClean="0">
                <a:latin typeface="Courier New"/>
                <a:cs typeface="Courier New"/>
              </a:rPr>
              <a:t>of b </a:t>
            </a:r>
            <a:r>
              <a:rPr lang="en-CA" sz="7200" dirty="0">
                <a:latin typeface="Courier New"/>
                <a:cs typeface="Courier New"/>
              </a:rPr>
              <a:t>to all	pixels in </a:t>
            </a:r>
            <a:r>
              <a:rPr lang="en-CA" sz="7200" dirty="0" smtClean="0">
                <a:latin typeface="Courier New"/>
                <a:cs typeface="Courier New"/>
              </a:rPr>
              <a:t>	</a:t>
            </a:r>
            <a:r>
              <a:rPr lang="en-CA" sz="7200" i="1" dirty="0" smtClean="0">
                <a:latin typeface="Courier New"/>
                <a:cs typeface="Courier New"/>
              </a:rPr>
              <a:t>interval</a:t>
            </a:r>
            <a:endParaRPr lang="en-CA" sz="7200" dirty="0">
              <a:latin typeface="Courier New"/>
              <a:cs typeface="Courier New"/>
            </a:endParaRPr>
          </a:p>
          <a:p>
            <a:pPr marL="1854000" algn="l">
              <a:lnSpc>
                <a:spcPct val="120000"/>
              </a:lnSpc>
              <a:tabLst>
                <a:tab pos="1609725" algn="l"/>
              </a:tabLst>
            </a:pPr>
            <a:r>
              <a:rPr lang="en-CA" sz="7200" dirty="0">
                <a:solidFill>
                  <a:srgbClr val="0000FF"/>
                </a:solidFill>
                <a:latin typeface="Courier New"/>
                <a:cs typeface="Courier New"/>
              </a:rPr>
              <a:t>	</a:t>
            </a:r>
            <a:r>
              <a:rPr lang="en-CA" sz="7200" dirty="0" smtClean="0">
                <a:solidFill>
                  <a:srgbClr val="0000FF"/>
                </a:solidFill>
                <a:latin typeface="Courier New"/>
                <a:cs typeface="Courier New"/>
              </a:rPr>
              <a:t>	ELSE</a:t>
            </a:r>
            <a:r>
              <a:rPr lang="en-CA" sz="7200" dirty="0" smtClean="0">
                <a:latin typeface="Courier New"/>
                <a:cs typeface="Courier New"/>
              </a:rPr>
              <a:t> </a:t>
            </a:r>
            <a:r>
              <a:rPr lang="en-CA" sz="7200" dirty="0" smtClean="0">
                <a:solidFill>
                  <a:srgbClr val="008000"/>
                </a:solidFill>
                <a:latin typeface="Courier New"/>
                <a:cs typeface="Courier New"/>
              </a:rPr>
              <a:t>// </a:t>
            </a:r>
            <a:r>
              <a:rPr lang="en-CA" sz="7200" i="1" dirty="0" smtClean="0">
                <a:solidFill>
                  <a:srgbClr val="008000"/>
                </a:solidFill>
                <a:latin typeface="Courier New"/>
                <a:cs typeface="Courier New"/>
              </a:rPr>
              <a:t>interval</a:t>
            </a:r>
            <a:r>
              <a:rPr lang="en-CA" sz="7200" dirty="0" smtClean="0">
                <a:solidFill>
                  <a:srgbClr val="008000"/>
                </a:solidFill>
                <a:latin typeface="Courier New"/>
                <a:cs typeface="Courier New"/>
              </a:rPr>
              <a:t> is bounded by two boundary pixels </a:t>
            </a:r>
            <a:r>
              <a:rPr lang="en-CA" sz="7200" i="1" dirty="0" smtClean="0">
                <a:solidFill>
                  <a:srgbClr val="008000"/>
                </a:solidFill>
                <a:latin typeface="Courier New"/>
                <a:cs typeface="Courier New"/>
              </a:rPr>
              <a:t>b</a:t>
            </a:r>
            <a:r>
              <a:rPr lang="en-CA" sz="7200" baseline="-25000" dirty="0" smtClean="0">
                <a:solidFill>
                  <a:srgbClr val="008000"/>
                </a:solidFill>
                <a:latin typeface="Courier New"/>
                <a:cs typeface="Courier New"/>
              </a:rPr>
              <a:t>1</a:t>
            </a:r>
            <a:r>
              <a:rPr lang="en-CA" sz="7200" dirty="0" smtClean="0">
                <a:solidFill>
                  <a:srgbClr val="008000"/>
                </a:solidFill>
                <a:latin typeface="Courier New"/>
                <a:cs typeface="Courier New"/>
              </a:rPr>
              <a:t> and </a:t>
            </a:r>
            <a:r>
              <a:rPr lang="en-CA" sz="7200" i="1" dirty="0" smtClean="0">
                <a:solidFill>
                  <a:srgbClr val="008000"/>
                </a:solidFill>
                <a:latin typeface="Courier New"/>
                <a:cs typeface="Courier New"/>
              </a:rPr>
              <a:t>b</a:t>
            </a:r>
            <a:r>
              <a:rPr lang="en-CA" sz="7200" baseline="-25000" dirty="0" smtClean="0">
                <a:solidFill>
                  <a:srgbClr val="008000"/>
                </a:solidFill>
                <a:latin typeface="Courier New"/>
                <a:cs typeface="Courier New"/>
              </a:rPr>
              <a:t>2</a:t>
            </a:r>
            <a:endParaRPr lang="en-CA" sz="7200" dirty="0" smtClean="0">
              <a:solidFill>
                <a:srgbClr val="008000"/>
              </a:solidFill>
              <a:latin typeface="Courier New"/>
              <a:cs typeface="Courier New"/>
            </a:endParaRPr>
          </a:p>
          <a:p>
            <a:pPr algn="l" defTabSz="1241425">
              <a:lnSpc>
                <a:spcPct val="120000"/>
              </a:lnSpc>
              <a:tabLst>
                <a:tab pos="2155825" algn="l"/>
              </a:tabLst>
            </a:pPr>
            <a:r>
              <a:rPr lang="en-CA" sz="7200" dirty="0">
                <a:latin typeface="Courier New"/>
                <a:cs typeface="Courier New"/>
              </a:rPr>
              <a:t>	</a:t>
            </a:r>
            <a:r>
              <a:rPr lang="en-CA" sz="7200" dirty="0" smtClean="0">
                <a:latin typeface="Courier New"/>
                <a:cs typeface="Courier New"/>
              </a:rPr>
              <a:t>	assign the value of (</a:t>
            </a:r>
            <a:r>
              <a:rPr lang="en-CA" sz="7200" i="1" dirty="0" smtClean="0">
                <a:latin typeface="Courier New"/>
                <a:cs typeface="Courier New"/>
              </a:rPr>
              <a:t>b</a:t>
            </a:r>
            <a:r>
              <a:rPr lang="en-CA" sz="7200" baseline="-25000" dirty="0" smtClean="0">
                <a:latin typeface="Courier New"/>
                <a:cs typeface="Courier New"/>
              </a:rPr>
              <a:t>1</a:t>
            </a:r>
            <a:r>
              <a:rPr lang="en-CA" sz="7200" dirty="0" smtClean="0">
                <a:latin typeface="Courier New"/>
                <a:cs typeface="Courier New"/>
              </a:rPr>
              <a:t> +</a:t>
            </a:r>
            <a:r>
              <a:rPr lang="en-CA" sz="7200" i="1" dirty="0" smtClean="0">
                <a:latin typeface="Courier New"/>
                <a:cs typeface="Courier New"/>
              </a:rPr>
              <a:t>b</a:t>
            </a:r>
            <a:r>
              <a:rPr lang="en-CA" sz="7200" baseline="-25000" dirty="0" smtClean="0">
                <a:latin typeface="Courier New"/>
                <a:cs typeface="Courier New"/>
              </a:rPr>
              <a:t>2</a:t>
            </a:r>
            <a:r>
              <a:rPr lang="en-CA" sz="7200" dirty="0" smtClean="0">
                <a:latin typeface="Courier New"/>
                <a:cs typeface="Courier New"/>
              </a:rPr>
              <a:t>)/2 to all	pixels in </a:t>
            </a:r>
            <a:r>
              <a:rPr lang="en-CA" sz="7200" i="1" dirty="0" smtClean="0">
                <a:latin typeface="Courier New"/>
                <a:cs typeface="Courier New"/>
              </a:rPr>
              <a:t>interval</a:t>
            </a:r>
            <a:endParaRPr lang="en-CA" sz="7200" dirty="0" smtClean="0">
              <a:latin typeface="Courier New"/>
              <a:cs typeface="Courier New"/>
            </a:endParaRPr>
          </a:p>
          <a:p>
            <a:pPr algn="l">
              <a:lnSpc>
                <a:spcPct val="120000"/>
              </a:lnSpc>
            </a:pPr>
            <a:r>
              <a:rPr lang="en-CA" sz="7200" dirty="0" smtClean="0">
                <a:solidFill>
                  <a:srgbClr val="0000FF"/>
                </a:solidFill>
                <a:latin typeface="Courier New"/>
                <a:cs typeface="Courier New"/>
              </a:rPr>
              <a:t>END</a:t>
            </a:r>
            <a:endParaRPr lang="en-CA" sz="6400" dirty="0" smtClean="0">
              <a:latin typeface="Courier New"/>
              <a:cs typeface="Courier New"/>
            </a:endParaRPr>
          </a:p>
          <a:p>
            <a:pPr marL="857250" indent="-857250" algn="l">
              <a:lnSpc>
                <a:spcPct val="120000"/>
              </a:lnSpc>
              <a:spcBef>
                <a:spcPts val="1032"/>
              </a:spcBef>
              <a:buFont typeface="Arial"/>
              <a:buChar char="•"/>
            </a:pPr>
            <a:r>
              <a:rPr lang="en-CA" sz="7200" dirty="0" smtClean="0">
                <a:cs typeface="Trebuchet MS"/>
              </a:rPr>
              <a:t>The subsequent Vertical Repetitive Padding algorithm works in a similar manner.</a:t>
            </a:r>
            <a:endParaRPr lang="en-CA" sz="7200" dirty="0">
              <a:cs typeface="Trebuchet MS"/>
            </a:endParaRP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53</a:t>
            </a:fld>
            <a:endParaRPr lang="en-US"/>
          </a:p>
        </p:txBody>
      </p:sp>
    </p:spTree>
    <p:extLst>
      <p:ext uri="{BB962C8B-B14F-4D97-AF65-F5344CB8AC3E}">
        <p14:creationId xmlns:p14="http://schemas.microsoft.com/office/powerpoint/2010/main" val="38969895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normAutofit/>
          </a:bodyPr>
          <a:lstStyle/>
          <a:p>
            <a:r>
              <a:rPr lang="en-CA" sz="3200" dirty="0" smtClean="0"/>
              <a:t>Example 11.1: Repetitive Paddings</a:t>
            </a:r>
            <a:endParaRPr lang="en-CA" sz="3200" dirty="0"/>
          </a:p>
        </p:txBody>
      </p:sp>
      <p:sp>
        <p:nvSpPr>
          <p:cNvPr id="3" name="Content Placeholder 2"/>
          <p:cNvSpPr>
            <a:spLocks noGrp="1"/>
          </p:cNvSpPr>
          <p:nvPr>
            <p:ph idx="1"/>
          </p:nvPr>
        </p:nvSpPr>
        <p:spPr>
          <a:xfrm>
            <a:off x="683568" y="4357694"/>
            <a:ext cx="7848872" cy="1768469"/>
          </a:xfrm>
        </p:spPr>
        <p:txBody>
          <a:bodyPr>
            <a:normAutofit/>
          </a:bodyPr>
          <a:lstStyle/>
          <a:p>
            <a:pPr marL="0" indent="0"/>
            <a:r>
              <a:rPr lang="en-CA" sz="1800" b="1" dirty="0" smtClean="0"/>
              <a:t>Fig. 11.17: </a:t>
            </a:r>
            <a:r>
              <a:rPr lang="en-CA" sz="1800" dirty="0" smtClean="0"/>
              <a:t>An example of Repetitive Padding in a boundary </a:t>
            </a:r>
            <a:r>
              <a:rPr lang="en-CA" sz="1800" dirty="0" err="1" smtClean="0"/>
              <a:t>macroblock</a:t>
            </a:r>
            <a:r>
              <a:rPr lang="en-CA" sz="1800" dirty="0" smtClean="0"/>
              <a:t> of a Reference VOP: </a:t>
            </a:r>
          </a:p>
          <a:p>
            <a:pPr>
              <a:buAutoNum type="alphaLcParenBoth"/>
            </a:pPr>
            <a:r>
              <a:rPr lang="en-CA" sz="1800" dirty="0" smtClean="0"/>
              <a:t>Original pixels within the VOP</a:t>
            </a:r>
            <a:endParaRPr lang="en-CA" sz="1800" dirty="0"/>
          </a:p>
          <a:p>
            <a:pPr>
              <a:buAutoNum type="alphaLcParenBoth"/>
            </a:pPr>
            <a:r>
              <a:rPr lang="en-CA" sz="1800" dirty="0" smtClean="0"/>
              <a:t>After Horizontal Repetitive Padding</a:t>
            </a:r>
          </a:p>
          <a:p>
            <a:pPr>
              <a:buAutoNum type="alphaLcParenBoth"/>
            </a:pPr>
            <a:r>
              <a:rPr lang="en-CA" sz="1800" dirty="0" smtClean="0"/>
              <a:t>Followed by Vertical Repetitive Padding.</a:t>
            </a:r>
            <a:endParaRPr lang="en-CA" sz="18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54</a:t>
            </a:fld>
            <a:endParaRPr lang="en-US"/>
          </a:p>
        </p:txBody>
      </p:sp>
      <p:pic>
        <p:nvPicPr>
          <p:cNvPr id="6" name="Picture 5" descr="mpeg4padding2.png"/>
          <p:cNvPicPr>
            <a:picLocks noChangeAspect="1"/>
          </p:cNvPicPr>
          <p:nvPr/>
        </p:nvPicPr>
        <p:blipFill>
          <a:blip r:embed="rId2" cstate="print"/>
          <a:stretch>
            <a:fillRect/>
          </a:stretch>
        </p:blipFill>
        <p:spPr>
          <a:xfrm>
            <a:off x="1071538" y="1643050"/>
            <a:ext cx="6929486" cy="2447704"/>
          </a:xfrm>
          <a:prstGeom prst="rect">
            <a:avLst/>
          </a:prstGeom>
        </p:spPr>
      </p:pic>
    </p:spTree>
    <p:extLst>
      <p:ext uri="{BB962C8B-B14F-4D97-AF65-F5344CB8AC3E}">
        <p14:creationId xmlns:p14="http://schemas.microsoft.com/office/powerpoint/2010/main" val="2914686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769288"/>
          </a:xfrm>
        </p:spPr>
        <p:txBody>
          <a:bodyPr>
            <a:normAutofit/>
          </a:bodyPr>
          <a:lstStyle/>
          <a:p>
            <a:r>
              <a:rPr lang="en-CA" sz="3200" dirty="0" smtClean="0"/>
              <a:t>Motion Vector Coding</a:t>
            </a:r>
            <a:endParaRPr lang="en-CA" sz="3200" dirty="0"/>
          </a:p>
        </p:txBody>
      </p:sp>
      <p:sp>
        <p:nvSpPr>
          <p:cNvPr id="3" name="Content Placeholder 2"/>
          <p:cNvSpPr>
            <a:spLocks noGrp="1"/>
          </p:cNvSpPr>
          <p:nvPr>
            <p:ph idx="1"/>
          </p:nvPr>
        </p:nvSpPr>
        <p:spPr>
          <a:xfrm>
            <a:off x="246750" y="1491404"/>
            <a:ext cx="8640960" cy="4786346"/>
          </a:xfrm>
        </p:spPr>
        <p:txBody>
          <a:bodyPr>
            <a:noAutofit/>
          </a:bodyPr>
          <a:lstStyle/>
          <a:p>
            <a:pPr>
              <a:spcBef>
                <a:spcPts val="1584"/>
              </a:spcBef>
              <a:buFont typeface="Arial"/>
              <a:buChar char="•"/>
            </a:pPr>
            <a:r>
              <a:rPr lang="en-CA" sz="1600" dirty="0" smtClean="0"/>
              <a:t>Let </a:t>
            </a:r>
            <a:r>
              <a:rPr lang="en-CA" sz="1600" i="1" dirty="0" smtClean="0">
                <a:latin typeface="Times New Roman" pitchFamily="18" charset="0"/>
                <a:cs typeface="Times New Roman" pitchFamily="18" charset="0"/>
              </a:rPr>
              <a:t>C(x + k, y + l) </a:t>
            </a:r>
            <a:r>
              <a:rPr lang="en-CA" sz="1600" dirty="0" smtClean="0"/>
              <a:t>be pixels of the MB in Target VOP, and </a:t>
            </a:r>
            <a:r>
              <a:rPr lang="en-CA" sz="1600" i="1" dirty="0" smtClean="0">
                <a:latin typeface="Times New Roman" pitchFamily="18" charset="0"/>
                <a:cs typeface="Times New Roman" pitchFamily="18" charset="0"/>
              </a:rPr>
              <a:t>R(</a:t>
            </a:r>
            <a:r>
              <a:rPr lang="en-CA" sz="1600" i="1" dirty="0" err="1" smtClean="0">
                <a:latin typeface="Times New Roman" pitchFamily="18" charset="0"/>
                <a:cs typeface="Times New Roman" pitchFamily="18" charset="0"/>
              </a:rPr>
              <a:t>x+i+k</a:t>
            </a:r>
            <a:r>
              <a:rPr lang="en-CA" sz="1600" i="1" dirty="0" smtClean="0">
                <a:latin typeface="Times New Roman" pitchFamily="18" charset="0"/>
                <a:cs typeface="Times New Roman" pitchFamily="18" charset="0"/>
              </a:rPr>
              <a:t>, </a:t>
            </a:r>
            <a:r>
              <a:rPr lang="en-CA" sz="1600" i="1" dirty="0" err="1" smtClean="0">
                <a:latin typeface="Times New Roman" pitchFamily="18" charset="0"/>
                <a:cs typeface="Times New Roman" pitchFamily="18" charset="0"/>
              </a:rPr>
              <a:t>y+j+l</a:t>
            </a:r>
            <a:r>
              <a:rPr lang="en-CA" sz="1600" i="1" dirty="0" smtClean="0">
                <a:latin typeface="Times New Roman" pitchFamily="18" charset="0"/>
                <a:cs typeface="Times New Roman" pitchFamily="18" charset="0"/>
              </a:rPr>
              <a:t>) </a:t>
            </a:r>
            <a:r>
              <a:rPr lang="en-CA" sz="1600" dirty="0" smtClean="0"/>
              <a:t>be pixels of the MB in Reference VOP.</a:t>
            </a:r>
          </a:p>
          <a:p>
            <a:pPr>
              <a:spcBef>
                <a:spcPts val="1584"/>
              </a:spcBef>
              <a:buFont typeface="Arial"/>
              <a:buChar char="•"/>
            </a:pPr>
            <a:r>
              <a:rPr lang="en-CA" sz="1600" dirty="0" smtClean="0"/>
              <a:t>A </a:t>
            </a:r>
            <a:r>
              <a:rPr lang="en-CA" sz="1600" b="1" dirty="0" smtClean="0"/>
              <a:t>Sum of Absolute Difference (SAD) </a:t>
            </a:r>
            <a:r>
              <a:rPr lang="en-CA" sz="1600" dirty="0" smtClean="0"/>
              <a:t>for measuring the difference between the two MBs can be defined as:</a:t>
            </a:r>
          </a:p>
          <a:p>
            <a:pPr>
              <a:spcBef>
                <a:spcPts val="1584"/>
              </a:spcBef>
            </a:pPr>
            <a:endParaRPr lang="en-CA" sz="1600" dirty="0" smtClean="0"/>
          </a:p>
          <a:p>
            <a:pPr>
              <a:spcBef>
                <a:spcPts val="1584"/>
              </a:spcBef>
            </a:pPr>
            <a:endParaRPr lang="en-CA" sz="1600" dirty="0" smtClean="0"/>
          </a:p>
          <a:p>
            <a:pPr>
              <a:spcBef>
                <a:spcPts val="1584"/>
              </a:spcBef>
            </a:pPr>
            <a:endParaRPr lang="en-CA" sz="1600" dirty="0" smtClean="0"/>
          </a:p>
          <a:p>
            <a:pPr>
              <a:spcBef>
                <a:spcPts val="1200"/>
              </a:spcBef>
            </a:pPr>
            <a:r>
              <a:rPr lang="en-CA" sz="1600" dirty="0" smtClean="0"/>
              <a:t> 	</a:t>
            </a:r>
            <a:r>
              <a:rPr lang="en-CA" sz="1600" i="1" dirty="0" smtClean="0">
                <a:latin typeface="Times New Roman" pitchFamily="18" charset="0"/>
                <a:cs typeface="Times New Roman" pitchFamily="18" charset="0"/>
              </a:rPr>
              <a:t>N</a:t>
            </a:r>
            <a:r>
              <a:rPr lang="en-CA" sz="1600" dirty="0" smtClean="0"/>
              <a:t> — the size of the MB. </a:t>
            </a:r>
            <a:r>
              <a:rPr lang="en-CA" sz="1600" i="1" dirty="0" smtClean="0">
                <a:latin typeface="Times New Roman" pitchFamily="18" charset="0"/>
                <a:cs typeface="Times New Roman" pitchFamily="18" charset="0"/>
              </a:rPr>
              <a:t>Map(p, q) </a:t>
            </a:r>
            <a:r>
              <a:rPr lang="en-CA" sz="1600" dirty="0" smtClean="0"/>
              <a:t>= 1 when </a:t>
            </a:r>
            <a:r>
              <a:rPr lang="en-CA" sz="1600" i="1" dirty="0" smtClean="0">
                <a:latin typeface="Times New Roman" pitchFamily="18" charset="0"/>
                <a:cs typeface="Times New Roman" pitchFamily="18" charset="0"/>
              </a:rPr>
              <a:t>C(p, q) </a:t>
            </a:r>
            <a:r>
              <a:rPr lang="en-CA" sz="1600" dirty="0" smtClean="0"/>
              <a:t>is a pixel within the target VOP, otherwise </a:t>
            </a:r>
            <a:r>
              <a:rPr lang="en-CA" sz="1600" i="1" dirty="0" smtClean="0">
                <a:latin typeface="Times New Roman" pitchFamily="18" charset="0"/>
                <a:cs typeface="Times New Roman" pitchFamily="18" charset="0"/>
              </a:rPr>
              <a:t>Map(p, q) </a:t>
            </a:r>
            <a:r>
              <a:rPr lang="en-CA" sz="1600" dirty="0" smtClean="0"/>
              <a:t>= 0.</a:t>
            </a:r>
          </a:p>
          <a:p>
            <a:pPr>
              <a:spcBef>
                <a:spcPts val="1200"/>
              </a:spcBef>
              <a:buFont typeface="Arial"/>
              <a:buChar char="•"/>
            </a:pPr>
            <a:r>
              <a:rPr lang="en-CA" sz="1600" dirty="0" smtClean="0"/>
              <a:t>The vector </a:t>
            </a:r>
            <a:r>
              <a:rPr lang="en-CA" sz="1600" i="1" dirty="0" smtClean="0">
                <a:latin typeface="Times New Roman" pitchFamily="18" charset="0"/>
                <a:cs typeface="Times New Roman" pitchFamily="18" charset="0"/>
              </a:rPr>
              <a:t>(</a:t>
            </a:r>
            <a:r>
              <a:rPr lang="en-CA" sz="1600" i="1" dirty="0" err="1" smtClean="0">
                <a:latin typeface="Times New Roman" pitchFamily="18" charset="0"/>
                <a:cs typeface="Times New Roman" pitchFamily="18" charset="0"/>
              </a:rPr>
              <a:t>i</a:t>
            </a:r>
            <a:r>
              <a:rPr lang="en-CA" sz="1600" i="1" dirty="0" smtClean="0">
                <a:latin typeface="Times New Roman" pitchFamily="18" charset="0"/>
                <a:cs typeface="Times New Roman" pitchFamily="18" charset="0"/>
              </a:rPr>
              <a:t>, j) </a:t>
            </a:r>
            <a:r>
              <a:rPr lang="en-CA" sz="1600" dirty="0" smtClean="0"/>
              <a:t>that yields the minimum SAD is adopted as the motion vector </a:t>
            </a:r>
            <a:r>
              <a:rPr lang="en-CA" sz="1600" dirty="0" smtClean="0">
                <a:latin typeface="Times New Roman" pitchFamily="18" charset="0"/>
                <a:cs typeface="Times New Roman" pitchFamily="18" charset="0"/>
              </a:rPr>
              <a:t>MV(</a:t>
            </a:r>
            <a:r>
              <a:rPr lang="en-CA" sz="1600" i="1" dirty="0" smtClean="0">
                <a:latin typeface="Times New Roman" pitchFamily="18" charset="0"/>
                <a:cs typeface="Times New Roman" pitchFamily="18" charset="0"/>
              </a:rPr>
              <a:t>u, v</a:t>
            </a:r>
            <a:r>
              <a:rPr lang="en-CA" sz="1600" dirty="0" smtClean="0">
                <a:latin typeface="Times New Roman" pitchFamily="18" charset="0"/>
                <a:cs typeface="Times New Roman" pitchFamily="18" charset="0"/>
              </a:rPr>
              <a:t>)</a:t>
            </a:r>
            <a:r>
              <a:rPr lang="en-CA" sz="1600" dirty="0" smtClean="0"/>
              <a:t>:</a:t>
            </a:r>
          </a:p>
          <a:p>
            <a:pPr algn="r">
              <a:spcBef>
                <a:spcPts val="1200"/>
              </a:spcBef>
              <a:spcAft>
                <a:spcPts val="600"/>
              </a:spcAft>
            </a:pPr>
            <a:r>
              <a:rPr lang="en-CA" sz="1600" dirty="0" smtClean="0"/>
              <a:t>	(11.3)</a:t>
            </a:r>
          </a:p>
          <a:p>
            <a:pPr>
              <a:spcBef>
                <a:spcPts val="1200"/>
              </a:spcBef>
            </a:pPr>
            <a:r>
              <a:rPr lang="en-CA" sz="1600" dirty="0" smtClean="0"/>
              <a:t>		</a:t>
            </a:r>
            <a:r>
              <a:rPr lang="en-CA" sz="1600" i="1" dirty="0" smtClean="0">
                <a:latin typeface="Times New Roman" pitchFamily="18" charset="0"/>
                <a:cs typeface="Times New Roman" pitchFamily="18" charset="0"/>
              </a:rPr>
              <a:t>p</a:t>
            </a:r>
            <a:r>
              <a:rPr lang="en-CA" sz="1600" dirty="0" smtClean="0"/>
              <a:t> — the maximal allowable magnitude for </a:t>
            </a:r>
            <a:r>
              <a:rPr lang="en-CA" sz="1600" i="1" dirty="0" smtClean="0">
                <a:latin typeface="Times New Roman" pitchFamily="18" charset="0"/>
                <a:cs typeface="Times New Roman" pitchFamily="18" charset="0"/>
              </a:rPr>
              <a:t>u </a:t>
            </a:r>
            <a:r>
              <a:rPr lang="en-CA" sz="1600" dirty="0" smtClean="0"/>
              <a:t>and </a:t>
            </a:r>
            <a:r>
              <a:rPr lang="en-CA" sz="1600" i="1" dirty="0" smtClean="0">
                <a:latin typeface="Times New Roman" pitchFamily="18" charset="0"/>
                <a:cs typeface="Times New Roman" pitchFamily="18" charset="0"/>
              </a:rPr>
              <a:t>v</a:t>
            </a:r>
            <a:r>
              <a:rPr lang="en-CA" sz="1600" dirty="0" smtClean="0"/>
              <a:t>.</a:t>
            </a:r>
            <a:endParaRPr lang="en-CA" sz="16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745053604"/>
              </p:ext>
            </p:extLst>
          </p:nvPr>
        </p:nvGraphicFramePr>
        <p:xfrm>
          <a:off x="457200" y="2907959"/>
          <a:ext cx="8417610" cy="811336"/>
        </p:xfrm>
        <a:graphic>
          <a:graphicData uri="http://schemas.openxmlformats.org/presentationml/2006/ole">
            <mc:AlternateContent xmlns:mc="http://schemas.openxmlformats.org/markup-compatibility/2006">
              <mc:Choice xmlns:v="urn:schemas-microsoft-com:vml" Requires="v">
                <p:oleObj spid="_x0000_s2294" name="Equation" r:id="rId3" imgW="4876800" imgH="469900" progId="Equation.3">
                  <p:embed/>
                </p:oleObj>
              </mc:Choice>
              <mc:Fallback>
                <p:oleObj name="Equation" r:id="rId3" imgW="4876800" imgH="469900" progId="Equation.3">
                  <p:embed/>
                  <p:pic>
                    <p:nvPicPr>
                      <p:cNvPr id="0" name="Picture 108"/>
                      <p:cNvPicPr>
                        <a:picLocks noChangeAspect="1" noChangeArrowheads="1"/>
                      </p:cNvPicPr>
                      <p:nvPr/>
                    </p:nvPicPr>
                    <p:blipFill>
                      <a:blip r:embed="rId4"/>
                      <a:srcRect/>
                      <a:stretch>
                        <a:fillRect/>
                      </a:stretch>
                    </p:blipFill>
                    <p:spPr bwMode="auto">
                      <a:xfrm>
                        <a:off x="457200" y="2907959"/>
                        <a:ext cx="8417610" cy="811336"/>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15748580"/>
              </p:ext>
            </p:extLst>
          </p:nvPr>
        </p:nvGraphicFramePr>
        <p:xfrm>
          <a:off x="1642392" y="5135849"/>
          <a:ext cx="5859216" cy="421382"/>
        </p:xfrm>
        <a:graphic>
          <a:graphicData uri="http://schemas.openxmlformats.org/presentationml/2006/ole">
            <mc:AlternateContent xmlns:mc="http://schemas.openxmlformats.org/markup-compatibility/2006">
              <mc:Choice xmlns:v="urn:schemas-microsoft-com:vml" Requires="v">
                <p:oleObj spid="_x0000_s2295" name="Equation" r:id="rId5" imgW="3708400" imgH="266700" progId="Equation.3">
                  <p:embed/>
                </p:oleObj>
              </mc:Choice>
              <mc:Fallback>
                <p:oleObj name="Equation" r:id="rId5" imgW="3708400" imgH="266700" progId="Equation.3">
                  <p:embed/>
                  <p:pic>
                    <p:nvPicPr>
                      <p:cNvPr id="0" name=""/>
                      <p:cNvPicPr/>
                      <p:nvPr/>
                    </p:nvPicPr>
                    <p:blipFill>
                      <a:blip r:embed="rId6"/>
                      <a:stretch>
                        <a:fillRect/>
                      </a:stretch>
                    </p:blipFill>
                    <p:spPr>
                      <a:xfrm>
                        <a:off x="1642392" y="5135849"/>
                        <a:ext cx="5859216" cy="421382"/>
                      </a:xfrm>
                      <a:prstGeom prst="rect">
                        <a:avLst/>
                      </a:prstGeom>
                    </p:spPr>
                  </p:pic>
                </p:oleObj>
              </mc:Fallback>
            </mc:AlternateContent>
          </a:graphicData>
        </a:graphic>
      </p:graphicFrame>
    </p:spTree>
    <p:extLst>
      <p:ext uri="{BB962C8B-B14F-4D97-AF65-F5344CB8AC3E}">
        <p14:creationId xmlns:p14="http://schemas.microsoft.com/office/powerpoint/2010/main" val="34017637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normAutofit/>
          </a:bodyPr>
          <a:lstStyle/>
          <a:p>
            <a:r>
              <a:rPr lang="en-CA" dirty="0" smtClean="0"/>
              <a:t>Texture Coding</a:t>
            </a:r>
            <a:endParaRPr lang="en-CA" dirty="0"/>
          </a:p>
        </p:txBody>
      </p:sp>
      <p:sp>
        <p:nvSpPr>
          <p:cNvPr id="3" name="Content Placeholder 2"/>
          <p:cNvSpPr>
            <a:spLocks noGrp="1"/>
          </p:cNvSpPr>
          <p:nvPr>
            <p:ph idx="1"/>
          </p:nvPr>
        </p:nvSpPr>
        <p:spPr/>
        <p:txBody>
          <a:bodyPr>
            <a:normAutofit fontScale="85000" lnSpcReduction="20000"/>
          </a:bodyPr>
          <a:lstStyle/>
          <a:p>
            <a:pPr marL="457200" indent="-457200">
              <a:lnSpc>
                <a:spcPct val="120000"/>
              </a:lnSpc>
              <a:buFont typeface="Arial"/>
              <a:buChar char="•"/>
            </a:pPr>
            <a:r>
              <a:rPr lang="en-CA" sz="2600" dirty="0" smtClean="0"/>
              <a:t>Texture coding in MPEG-4 can be based on:</a:t>
            </a:r>
          </a:p>
          <a:p>
            <a:pPr marL="914400" lvl="1" indent="-457200">
              <a:lnSpc>
                <a:spcPct val="120000"/>
              </a:lnSpc>
              <a:buFont typeface="Lucida Grande"/>
              <a:buChar char="-"/>
            </a:pPr>
            <a:r>
              <a:rPr lang="en-CA" sz="2600" dirty="0" smtClean="0"/>
              <a:t>DCT or</a:t>
            </a:r>
          </a:p>
          <a:p>
            <a:pPr marL="914400" lvl="1" indent="-457200">
              <a:lnSpc>
                <a:spcPct val="120000"/>
              </a:lnSpc>
              <a:buFont typeface="Lucida Grande"/>
              <a:buChar char="-"/>
            </a:pPr>
            <a:r>
              <a:rPr lang="en-CA" sz="2600" dirty="0" smtClean="0"/>
              <a:t>Shape Adaptive DCT (SA-DCT).</a:t>
            </a:r>
          </a:p>
          <a:p>
            <a:pPr lvl="1">
              <a:lnSpc>
                <a:spcPct val="120000"/>
              </a:lnSpc>
            </a:pPr>
            <a:endParaRPr lang="en-CA" dirty="0" smtClean="0"/>
          </a:p>
          <a:p>
            <a:pPr marL="571500" indent="-571500">
              <a:lnSpc>
                <a:spcPct val="120000"/>
              </a:lnSpc>
              <a:buAutoNum type="romanUcPeriod"/>
            </a:pPr>
            <a:r>
              <a:rPr lang="en-CA" sz="3100" b="1" dirty="0" smtClean="0"/>
              <a:t>Texture coding based on DCT</a:t>
            </a:r>
            <a:endParaRPr lang="en-CA" sz="3100" dirty="0" smtClean="0"/>
          </a:p>
          <a:p>
            <a:pPr marL="914400" lvl="1" indent="-457200">
              <a:lnSpc>
                <a:spcPct val="120000"/>
              </a:lnSpc>
              <a:spcBef>
                <a:spcPts val="1728"/>
              </a:spcBef>
              <a:buFont typeface="Arial"/>
              <a:buChar char="•"/>
            </a:pPr>
            <a:r>
              <a:rPr lang="en-CA" sz="2600" dirty="0" smtClean="0"/>
              <a:t>In I-VOP, the gray values of the pixels in each MB of the VOP are directly coded using the DCT followed by VLC, similar to what is done in JPEG.</a:t>
            </a:r>
          </a:p>
          <a:p>
            <a:pPr marL="914400" lvl="1" indent="-457200">
              <a:lnSpc>
                <a:spcPct val="120000"/>
              </a:lnSpc>
              <a:spcBef>
                <a:spcPts val="1728"/>
              </a:spcBef>
              <a:buFont typeface="Arial"/>
              <a:buChar char="•"/>
            </a:pPr>
            <a:r>
              <a:rPr lang="en-CA" sz="2600" dirty="0" smtClean="0"/>
              <a:t>In P-VOP or B-VOP, MC-based coding is employed — it is the prediction error that is sent to DCT and VLC.</a:t>
            </a:r>
            <a:endParaRPr lang="en-CA" sz="26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56</a:t>
            </a:fld>
            <a:endParaRPr lang="en-US"/>
          </a:p>
        </p:txBody>
      </p:sp>
    </p:spTree>
    <p:extLst>
      <p:ext uri="{BB962C8B-B14F-4D97-AF65-F5344CB8AC3E}">
        <p14:creationId xmlns:p14="http://schemas.microsoft.com/office/powerpoint/2010/main" val="40008971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chor="ctr">
            <a:normAutofit fontScale="70000" lnSpcReduction="20000"/>
          </a:bodyPr>
          <a:lstStyle/>
          <a:p>
            <a:pPr marL="457200" indent="-457200">
              <a:spcBef>
                <a:spcPts val="2520"/>
              </a:spcBef>
              <a:buFont typeface="Arial"/>
              <a:buChar char="•"/>
            </a:pPr>
            <a:r>
              <a:rPr lang="en-CA" dirty="0" smtClean="0"/>
              <a:t>Coding for the Interior MBs:</a:t>
            </a:r>
          </a:p>
          <a:p>
            <a:pPr marL="914400" lvl="1" indent="-457200">
              <a:spcBef>
                <a:spcPts val="2520"/>
              </a:spcBef>
              <a:buFont typeface="Lucida Grande"/>
              <a:buChar char="-"/>
            </a:pPr>
            <a:r>
              <a:rPr lang="en-CA" dirty="0" smtClean="0"/>
              <a:t>Each MB is 16 × 16 in the luminance VOP and 8 × 8 in the chrominance VOP.</a:t>
            </a:r>
          </a:p>
          <a:p>
            <a:pPr marL="914400" lvl="1" indent="-457200">
              <a:spcBef>
                <a:spcPts val="2520"/>
              </a:spcBef>
              <a:buFont typeface="Lucida Grande"/>
              <a:buChar char="-"/>
            </a:pPr>
            <a:r>
              <a:rPr lang="en-CA" dirty="0" smtClean="0"/>
              <a:t>Prediction errors from the six 8×8 blocks of each MB are obtained after the conventional motion estimation step.</a:t>
            </a:r>
          </a:p>
          <a:p>
            <a:pPr lvl="1">
              <a:spcBef>
                <a:spcPts val="2520"/>
              </a:spcBef>
            </a:pPr>
            <a:endParaRPr lang="en-CA" dirty="0" smtClean="0"/>
          </a:p>
          <a:p>
            <a:pPr marL="457200" indent="-457200">
              <a:spcBef>
                <a:spcPts val="2520"/>
              </a:spcBef>
              <a:buFont typeface="Arial"/>
              <a:buChar char="•"/>
            </a:pPr>
            <a:r>
              <a:rPr lang="en-CA" dirty="0" smtClean="0"/>
              <a:t>Coding for Boundary MBs:</a:t>
            </a:r>
          </a:p>
          <a:p>
            <a:pPr marL="914400" lvl="1" indent="-457200">
              <a:spcBef>
                <a:spcPts val="2520"/>
              </a:spcBef>
              <a:buFont typeface="Lucida Grande"/>
              <a:buChar char="-"/>
            </a:pPr>
            <a:r>
              <a:rPr lang="en-CA" dirty="0" smtClean="0"/>
              <a:t>For portions of the Boundary MBs in the Target VOP outside of the VOP, zeros are padded to the block sent to DCT since ideally prediction errors would be near zero inside the VOP.</a:t>
            </a:r>
          </a:p>
          <a:p>
            <a:pPr marL="914400" lvl="1" indent="-457200">
              <a:spcBef>
                <a:spcPts val="2520"/>
              </a:spcBef>
              <a:buFont typeface="Lucida Grande"/>
              <a:buChar char="-"/>
            </a:pPr>
            <a:r>
              <a:rPr lang="en-CA" dirty="0" smtClean="0"/>
              <a:t>After MC, texture prediction errors within the Target VOP are obtained.</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57</a:t>
            </a:fld>
            <a:endParaRPr lang="en-US"/>
          </a:p>
        </p:txBody>
      </p:sp>
    </p:spTree>
    <p:extLst>
      <p:ext uri="{BB962C8B-B14F-4D97-AF65-F5344CB8AC3E}">
        <p14:creationId xmlns:p14="http://schemas.microsoft.com/office/powerpoint/2010/main" val="26492154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ormAutofit fontScale="77500" lnSpcReduction="20000"/>
          </a:bodyPr>
          <a:lstStyle/>
          <a:p>
            <a:r>
              <a:rPr lang="en-CA" sz="3800" b="1" dirty="0" smtClean="0"/>
              <a:t>II. SA-DCT based coding for Boundary MBs</a:t>
            </a:r>
          </a:p>
          <a:p>
            <a:endParaRPr lang="en-CA" sz="1000" b="1" dirty="0" smtClean="0"/>
          </a:p>
          <a:p>
            <a:pPr marL="914400" lvl="1" indent="-457200">
              <a:lnSpc>
                <a:spcPct val="120000"/>
              </a:lnSpc>
              <a:buFont typeface="Arial"/>
              <a:buChar char="•"/>
            </a:pPr>
            <a:r>
              <a:rPr lang="en-CA" dirty="0" smtClean="0"/>
              <a:t>Shape Adaptive DCT (SA-DCT) is another texture coding method for boundary MBs.</a:t>
            </a:r>
          </a:p>
          <a:p>
            <a:pPr marL="914400" lvl="1" indent="-457200">
              <a:lnSpc>
                <a:spcPct val="120000"/>
              </a:lnSpc>
              <a:buFont typeface="Arial"/>
              <a:buChar char="•"/>
            </a:pPr>
            <a:r>
              <a:rPr lang="en-CA" dirty="0" smtClean="0"/>
              <a:t>Due to its effectiveness, SA-DCT has been adopted for coding boundary MBs in MPEG-4 Version 2.</a:t>
            </a:r>
          </a:p>
          <a:p>
            <a:pPr marL="914400" lvl="1" indent="-457200">
              <a:lnSpc>
                <a:spcPct val="120000"/>
              </a:lnSpc>
              <a:buFont typeface="Arial"/>
              <a:buChar char="•"/>
            </a:pPr>
            <a:r>
              <a:rPr lang="en-CA" dirty="0" smtClean="0"/>
              <a:t>It uses the 1D DCT-N transform and its inverse, IDCT-N:</a:t>
            </a:r>
          </a:p>
          <a:p>
            <a:pPr lvl="1"/>
            <a:endParaRPr lang="en-CA" dirty="0" smtClean="0"/>
          </a:p>
          <a:p>
            <a:pPr lvl="1"/>
            <a:r>
              <a:rPr lang="en-CA" dirty="0" smtClean="0"/>
              <a:t>– </a:t>
            </a:r>
            <a:r>
              <a:rPr lang="en-CA" b="1" dirty="0" smtClean="0"/>
              <a:t>1D DCT-N</a:t>
            </a:r>
            <a:r>
              <a:rPr lang="en-CA" dirty="0" smtClean="0"/>
              <a:t>:</a:t>
            </a:r>
          </a:p>
          <a:p>
            <a:pPr lvl="1"/>
            <a:endParaRPr lang="en-CA" dirty="0" smtClean="0"/>
          </a:p>
          <a:p>
            <a:pPr lvl="1" algn="r"/>
            <a:r>
              <a:rPr lang="en-CA" dirty="0" smtClean="0"/>
              <a:t>(11.4)</a:t>
            </a:r>
          </a:p>
          <a:p>
            <a:pPr lvl="1"/>
            <a:endParaRPr lang="en-CA" dirty="0" smtClean="0"/>
          </a:p>
          <a:p>
            <a:pPr lvl="1"/>
            <a:r>
              <a:rPr lang="en-CA" dirty="0" smtClean="0"/>
              <a:t>– </a:t>
            </a:r>
            <a:r>
              <a:rPr lang="en-CA" b="1" dirty="0" smtClean="0"/>
              <a:t>1D IDCT-N</a:t>
            </a:r>
            <a:r>
              <a:rPr lang="en-CA" dirty="0" smtClean="0"/>
              <a:t>:</a:t>
            </a:r>
          </a:p>
          <a:p>
            <a:pPr lvl="1"/>
            <a:endParaRPr lang="en-CA" dirty="0" smtClean="0"/>
          </a:p>
          <a:p>
            <a:pPr lvl="1" algn="r"/>
            <a:r>
              <a:rPr lang="en-CA" dirty="0" smtClean="0"/>
              <a:t>	(11.5)</a:t>
            </a:r>
          </a:p>
          <a:p>
            <a:pPr lvl="1"/>
            <a:endParaRPr lang="en-CA" dirty="0" smtClean="0"/>
          </a:p>
          <a:p>
            <a:pPr lvl="1"/>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44426673"/>
              </p:ext>
            </p:extLst>
          </p:nvPr>
        </p:nvGraphicFramePr>
        <p:xfrm>
          <a:off x="2571736" y="3717032"/>
          <a:ext cx="4013135" cy="714380"/>
        </p:xfrm>
        <a:graphic>
          <a:graphicData uri="http://schemas.openxmlformats.org/presentationml/2006/ole">
            <mc:AlternateContent xmlns:mc="http://schemas.openxmlformats.org/markup-compatibility/2006">
              <mc:Choice xmlns:v="urn:schemas-microsoft-com:vml" Requires="v">
                <p:oleObj spid="_x0000_s3316" name="Equation" r:id="rId3" imgW="2425172" imgH="431570" progId="">
                  <p:embed/>
                </p:oleObj>
              </mc:Choice>
              <mc:Fallback>
                <p:oleObj name="Equation" r:id="rId3" imgW="2425172" imgH="431570" progId="">
                  <p:embed/>
                  <p:pic>
                    <p:nvPicPr>
                      <p:cNvPr id="0" name="Picture 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36" y="3717032"/>
                        <a:ext cx="4013135" cy="71438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76545688"/>
              </p:ext>
            </p:extLst>
          </p:nvPr>
        </p:nvGraphicFramePr>
        <p:xfrm>
          <a:off x="2374900" y="5199063"/>
          <a:ext cx="4265613" cy="776287"/>
        </p:xfrm>
        <a:graphic>
          <a:graphicData uri="http://schemas.openxmlformats.org/presentationml/2006/ole">
            <mc:AlternateContent xmlns:mc="http://schemas.openxmlformats.org/markup-compatibility/2006">
              <mc:Choice xmlns:v="urn:schemas-microsoft-com:vml" Requires="v">
                <p:oleObj spid="_x0000_s3317" name="Equation" r:id="rId5" imgW="2578100" imgH="469900" progId="Equation.3">
                  <p:embed/>
                </p:oleObj>
              </mc:Choice>
              <mc:Fallback>
                <p:oleObj name="Equation" r:id="rId5" imgW="2578100" imgH="469900" progId="Equation.3">
                  <p:embed/>
                  <p:pic>
                    <p:nvPicPr>
                      <p:cNvPr id="0" name="Picture 109"/>
                      <p:cNvPicPr>
                        <a:picLocks noChangeAspect="1" noChangeArrowheads="1"/>
                      </p:cNvPicPr>
                      <p:nvPr/>
                    </p:nvPicPr>
                    <p:blipFill>
                      <a:blip r:embed="rId6"/>
                      <a:srcRect/>
                      <a:stretch>
                        <a:fillRect/>
                      </a:stretch>
                    </p:blipFill>
                    <p:spPr bwMode="auto">
                      <a:xfrm>
                        <a:off x="2374900" y="5199063"/>
                        <a:ext cx="4265613" cy="7762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122322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052737"/>
            <a:ext cx="7571184" cy="4680520"/>
          </a:xfrm>
        </p:spPr>
        <p:txBody>
          <a:bodyPr>
            <a:normAutofit fontScale="92500" lnSpcReduction="10000"/>
          </a:bodyPr>
          <a:lstStyle/>
          <a:p>
            <a:pPr lvl="1" algn="l"/>
            <a:r>
              <a:rPr lang="en-CA" sz="2600" dirty="0" smtClean="0">
                <a:latin typeface="Times New Roman"/>
                <a:cs typeface="Times New Roman"/>
              </a:rPr>
              <a:t>where </a:t>
            </a:r>
            <a:r>
              <a:rPr lang="en-CA" sz="2600" i="1" dirty="0" err="1" smtClean="0">
                <a:latin typeface="Times New Roman"/>
                <a:cs typeface="Times New Roman"/>
              </a:rPr>
              <a:t>i</a:t>
            </a:r>
            <a:r>
              <a:rPr lang="en-CA" sz="2600" dirty="0" smtClean="0">
                <a:latin typeface="Times New Roman"/>
                <a:cs typeface="Times New Roman"/>
              </a:rPr>
              <a:t> = 0, 1, . . . , </a:t>
            </a:r>
            <a:r>
              <a:rPr lang="en-CA" sz="2600" i="1" dirty="0" smtClean="0">
                <a:latin typeface="Times New Roman"/>
                <a:cs typeface="Times New Roman"/>
              </a:rPr>
              <a:t>N</a:t>
            </a:r>
            <a:r>
              <a:rPr lang="en-CA" sz="2600" dirty="0" smtClean="0">
                <a:latin typeface="Times New Roman"/>
                <a:cs typeface="Times New Roman"/>
              </a:rPr>
              <a:t> − 1; </a:t>
            </a:r>
            <a:r>
              <a:rPr lang="en-CA" sz="2600" i="1" dirty="0" smtClean="0">
                <a:latin typeface="Times New Roman"/>
                <a:cs typeface="Times New Roman"/>
              </a:rPr>
              <a:t>u</a:t>
            </a:r>
            <a:r>
              <a:rPr lang="en-CA" sz="2600" dirty="0" smtClean="0">
                <a:latin typeface="Times New Roman"/>
                <a:cs typeface="Times New Roman"/>
              </a:rPr>
              <a:t> = 0, 1, . . . , </a:t>
            </a:r>
            <a:r>
              <a:rPr lang="en-CA" sz="2600" i="1" dirty="0" smtClean="0">
                <a:latin typeface="Times New Roman"/>
                <a:cs typeface="Times New Roman"/>
              </a:rPr>
              <a:t>N</a:t>
            </a:r>
            <a:r>
              <a:rPr lang="en-CA" sz="2600" dirty="0" smtClean="0">
                <a:latin typeface="Times New Roman"/>
                <a:cs typeface="Times New Roman"/>
              </a:rPr>
              <a:t> − 1 and</a:t>
            </a:r>
          </a:p>
          <a:p>
            <a:pPr lvl="1"/>
            <a:endParaRPr lang="en-CA" dirty="0" smtClean="0"/>
          </a:p>
          <a:p>
            <a:pPr lvl="1"/>
            <a:endParaRPr lang="en-CA" dirty="0" smtClean="0"/>
          </a:p>
          <a:p>
            <a:pPr lvl="1"/>
            <a:endParaRPr lang="en-CA" dirty="0" smtClean="0"/>
          </a:p>
          <a:p>
            <a:pPr lvl="1"/>
            <a:endParaRPr lang="en-CA" dirty="0" smtClean="0"/>
          </a:p>
          <a:p>
            <a:pPr marL="457200" indent="-457200">
              <a:lnSpc>
                <a:spcPct val="110000"/>
              </a:lnSpc>
              <a:spcBef>
                <a:spcPts val="1176"/>
              </a:spcBef>
              <a:buFont typeface="Arial"/>
              <a:buChar char="•"/>
            </a:pPr>
            <a:r>
              <a:rPr lang="en-CA" sz="2600" dirty="0" smtClean="0"/>
              <a:t>SA-DCT is a 2D DCT and it is computed as a separable 2D transform in two iterations of 1D DCT-N.</a:t>
            </a:r>
          </a:p>
          <a:p>
            <a:pPr marL="457200" indent="-457200">
              <a:lnSpc>
                <a:spcPct val="110000"/>
              </a:lnSpc>
              <a:spcBef>
                <a:spcPts val="1176"/>
              </a:spcBef>
              <a:buFont typeface="Arial"/>
              <a:buChar char="•"/>
            </a:pPr>
            <a:r>
              <a:rPr lang="en-CA" sz="2600" dirty="0" smtClean="0"/>
              <a:t>Fig. 11.18 illustrates the process of texture coding for boundary MBs using the Shape Adaptive DCT (SA-DCT).</a:t>
            </a:r>
            <a:endParaRPr lang="en-CA" sz="26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85966810"/>
              </p:ext>
            </p:extLst>
          </p:nvPr>
        </p:nvGraphicFramePr>
        <p:xfrm>
          <a:off x="2978588" y="1772816"/>
          <a:ext cx="3186824" cy="1155354"/>
        </p:xfrm>
        <a:graphic>
          <a:graphicData uri="http://schemas.openxmlformats.org/presentationml/2006/ole">
            <mc:AlternateContent xmlns:mc="http://schemas.openxmlformats.org/markup-compatibility/2006">
              <mc:Choice xmlns:v="urn:schemas-microsoft-com:vml" Requires="v">
                <p:oleObj spid="_x0000_s4222" name="Equation" r:id="rId3" imgW="1752187" imgH="634954" progId="">
                  <p:embed/>
                </p:oleObj>
              </mc:Choice>
              <mc:Fallback>
                <p:oleObj name="Equation" r:id="rId3" imgW="1752187" imgH="634954" progId="">
                  <p:embed/>
                  <p:pic>
                    <p:nvPicPr>
                      <p:cNvPr id="0" name="Picture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588" y="1772816"/>
                        <a:ext cx="3186824" cy="1155354"/>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56567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00132"/>
          </a:xfrm>
        </p:spPr>
        <p:txBody>
          <a:bodyPr>
            <a:normAutofit fontScale="90000"/>
          </a:bodyPr>
          <a:lstStyle/>
          <a:p>
            <a:r>
              <a:rPr lang="en-CA" sz="3600" dirty="0" smtClean="0"/>
              <a:t>Motion Compensation in MPEG-1 </a:t>
            </a:r>
            <a:r>
              <a:rPr lang="tr-TR" sz="3600" dirty="0" smtClean="0"/>
              <a:t>(</a:t>
            </a:r>
            <a:r>
              <a:rPr lang="tr-TR" sz="3600" dirty="0" err="1" smtClean="0"/>
              <a:t>Cont’d</a:t>
            </a:r>
            <a:r>
              <a:rPr lang="tr-TR" sz="3600" dirty="0" smtClean="0"/>
              <a:t>)</a:t>
            </a:r>
            <a:endParaRPr lang="en-CA" sz="3600" dirty="0"/>
          </a:p>
        </p:txBody>
      </p:sp>
      <p:sp>
        <p:nvSpPr>
          <p:cNvPr id="3" name="Content Placeholder 2"/>
          <p:cNvSpPr>
            <a:spLocks noGrp="1"/>
          </p:cNvSpPr>
          <p:nvPr>
            <p:ph idx="1"/>
          </p:nvPr>
        </p:nvSpPr>
        <p:spPr>
          <a:xfrm>
            <a:off x="457200" y="1600200"/>
            <a:ext cx="8075240" cy="4614882"/>
          </a:xfrm>
        </p:spPr>
        <p:txBody>
          <a:bodyPr anchor="ctr">
            <a:normAutofit fontScale="62500" lnSpcReduction="20000"/>
          </a:bodyPr>
          <a:lstStyle/>
          <a:p>
            <a:pPr marL="457200" indent="-457200">
              <a:lnSpc>
                <a:spcPct val="120000"/>
              </a:lnSpc>
              <a:spcBef>
                <a:spcPts val="1680"/>
              </a:spcBef>
              <a:buFont typeface="Arial"/>
              <a:buChar char="•"/>
            </a:pPr>
            <a:r>
              <a:rPr lang="en-CA" dirty="0" smtClean="0"/>
              <a:t>MPEG introduces a third frame type — </a:t>
            </a:r>
            <a:r>
              <a:rPr lang="en-CA" i="1" dirty="0" smtClean="0"/>
              <a:t>B-frames</a:t>
            </a:r>
            <a:r>
              <a:rPr lang="en-CA" dirty="0" smtClean="0"/>
              <a:t>, and its accompanying bi-directional motion compensation.</a:t>
            </a:r>
          </a:p>
          <a:p>
            <a:pPr marL="457200" indent="-457200">
              <a:lnSpc>
                <a:spcPct val="120000"/>
              </a:lnSpc>
              <a:spcBef>
                <a:spcPts val="1680"/>
              </a:spcBef>
              <a:buFont typeface="Arial"/>
              <a:buChar char="•"/>
            </a:pPr>
            <a:r>
              <a:rPr lang="en-CA" dirty="0" smtClean="0"/>
              <a:t>The MC-based B-frame coding idea is illustrated in Fig. 11.2:</a:t>
            </a:r>
          </a:p>
          <a:p>
            <a:pPr marL="914400" lvl="1" indent="-457200">
              <a:lnSpc>
                <a:spcPct val="120000"/>
              </a:lnSpc>
              <a:buFont typeface="Lucida Grande"/>
              <a:buChar char="-"/>
            </a:pPr>
            <a:r>
              <a:rPr lang="en-CA" dirty="0" smtClean="0"/>
              <a:t>Each MB from a B-frame will have up to </a:t>
            </a:r>
            <a:r>
              <a:rPr lang="en-CA" i="1" dirty="0" smtClean="0"/>
              <a:t>two</a:t>
            </a:r>
            <a:r>
              <a:rPr lang="en-CA" dirty="0" smtClean="0"/>
              <a:t> motion vectors (MVs) (one from the forward and one from the backward prediction).</a:t>
            </a:r>
          </a:p>
          <a:p>
            <a:pPr marL="914400" lvl="1" indent="-457200">
              <a:lnSpc>
                <a:spcPct val="120000"/>
              </a:lnSpc>
              <a:spcBef>
                <a:spcPts val="1632"/>
              </a:spcBef>
              <a:buFont typeface="Lucida Grande"/>
              <a:buChar char="-"/>
            </a:pPr>
            <a:r>
              <a:rPr lang="en-CA" dirty="0" smtClean="0"/>
              <a:t>If matching in both directions is successful, then two MVs will be sent and the two corresponding matching MBs are averaged (indicated by ‘%’ in the figure) before comparing to the Target MB for generating the prediction error.</a:t>
            </a:r>
          </a:p>
          <a:p>
            <a:pPr marL="914400" lvl="1" indent="-457200">
              <a:lnSpc>
                <a:spcPct val="120000"/>
              </a:lnSpc>
              <a:spcBef>
                <a:spcPts val="1632"/>
              </a:spcBef>
              <a:buFont typeface="Lucida Grande"/>
              <a:buChar char="-"/>
            </a:pPr>
            <a:r>
              <a:rPr lang="en-CA" dirty="0" smtClean="0"/>
              <a:t>If an acceptable match can be found in only one of the reference frames, then only one MV and its corresponding MB will be used from either the forward or backward prediction.</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84" y="5232618"/>
            <a:ext cx="8229600" cy="768337"/>
          </a:xfrm>
        </p:spPr>
        <p:txBody>
          <a:bodyPr>
            <a:noAutofit/>
          </a:bodyPr>
          <a:lstStyle/>
          <a:p>
            <a:pPr algn="ctr">
              <a:lnSpc>
                <a:spcPct val="120000"/>
              </a:lnSpc>
            </a:pPr>
            <a:r>
              <a:rPr lang="en-CA" sz="2400" b="1" dirty="0" smtClean="0"/>
              <a:t>Fig. 11.18: </a:t>
            </a:r>
            <a:r>
              <a:rPr lang="en-CA" sz="2400" dirty="0" smtClean="0"/>
              <a:t>Texture Coding for Boundary MBs Using the Shape Adaptive DCT (SA-DCT).</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60</a:t>
            </a:fld>
            <a:endParaRPr lang="en-US"/>
          </a:p>
        </p:txBody>
      </p:sp>
      <p:pic>
        <p:nvPicPr>
          <p:cNvPr id="7" name="Picture 6" descr="sa-dct.png"/>
          <p:cNvPicPr>
            <a:picLocks noChangeAspect="1"/>
          </p:cNvPicPr>
          <p:nvPr/>
        </p:nvPicPr>
        <p:blipFill>
          <a:blip r:embed="rId2" cstate="print"/>
          <a:stretch>
            <a:fillRect/>
          </a:stretch>
        </p:blipFill>
        <p:spPr>
          <a:xfrm>
            <a:off x="2000232" y="642918"/>
            <a:ext cx="5214974" cy="4572255"/>
          </a:xfrm>
          <a:prstGeom prst="rect">
            <a:avLst/>
          </a:prstGeom>
        </p:spPr>
      </p:pic>
    </p:spTree>
    <p:extLst>
      <p:ext uri="{BB962C8B-B14F-4D97-AF65-F5344CB8AC3E}">
        <p14:creationId xmlns:p14="http://schemas.microsoft.com/office/powerpoint/2010/main" val="22737184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580926"/>
          </a:xfrm>
        </p:spPr>
        <p:txBody>
          <a:bodyPr>
            <a:normAutofit/>
          </a:bodyPr>
          <a:lstStyle/>
          <a:p>
            <a:r>
              <a:rPr lang="en-CA" dirty="0" smtClean="0"/>
              <a:t>Shape Coding</a:t>
            </a:r>
            <a:endParaRPr lang="en-CA" dirty="0"/>
          </a:p>
        </p:txBody>
      </p:sp>
      <p:sp>
        <p:nvSpPr>
          <p:cNvPr id="3" name="Content Placeholder 2"/>
          <p:cNvSpPr>
            <a:spLocks noGrp="1"/>
          </p:cNvSpPr>
          <p:nvPr>
            <p:ph idx="1"/>
          </p:nvPr>
        </p:nvSpPr>
        <p:spPr>
          <a:xfrm>
            <a:off x="457200" y="1448159"/>
            <a:ext cx="8229600" cy="4525963"/>
          </a:xfrm>
        </p:spPr>
        <p:txBody>
          <a:bodyPr anchor="ctr">
            <a:normAutofit fontScale="70000" lnSpcReduction="20000"/>
          </a:bodyPr>
          <a:lstStyle/>
          <a:p>
            <a:pPr marL="457200" indent="-457200">
              <a:lnSpc>
                <a:spcPct val="120000"/>
              </a:lnSpc>
              <a:spcBef>
                <a:spcPts val="1728"/>
              </a:spcBef>
              <a:buFont typeface="Arial"/>
              <a:buChar char="•"/>
            </a:pPr>
            <a:r>
              <a:rPr lang="en-CA" dirty="0" smtClean="0"/>
              <a:t>MPEG-4 supports two types of shape information, </a:t>
            </a:r>
            <a:r>
              <a:rPr lang="en-CA" b="1" dirty="0" smtClean="0"/>
              <a:t>binary </a:t>
            </a:r>
            <a:r>
              <a:rPr lang="en-CA" dirty="0" smtClean="0"/>
              <a:t>and </a:t>
            </a:r>
            <a:r>
              <a:rPr lang="en-CA" b="1" dirty="0" smtClean="0"/>
              <a:t>gray scale</a:t>
            </a:r>
            <a:r>
              <a:rPr lang="en-CA" dirty="0" smtClean="0"/>
              <a:t>.</a:t>
            </a:r>
            <a:endParaRPr lang="en-CA" dirty="0"/>
          </a:p>
          <a:p>
            <a:pPr marL="457200" indent="-457200">
              <a:lnSpc>
                <a:spcPct val="120000"/>
              </a:lnSpc>
              <a:spcBef>
                <a:spcPts val="1728"/>
              </a:spcBef>
              <a:buFont typeface="Arial"/>
              <a:buChar char="•"/>
            </a:pPr>
            <a:r>
              <a:rPr lang="en-CA" dirty="0" smtClean="0"/>
              <a:t>Binary shape information can be in the form of a binary map (also known as </a:t>
            </a:r>
            <a:r>
              <a:rPr lang="en-CA" i="1" dirty="0" smtClean="0"/>
              <a:t>binary alpha map</a:t>
            </a:r>
            <a:r>
              <a:rPr lang="en-CA" dirty="0" smtClean="0"/>
              <a:t>) that is of the size as the rectangular bounding box of the VOP.</a:t>
            </a:r>
            <a:endParaRPr lang="en-CA" dirty="0"/>
          </a:p>
          <a:p>
            <a:pPr marL="457200" indent="-457200">
              <a:lnSpc>
                <a:spcPct val="120000"/>
              </a:lnSpc>
              <a:spcBef>
                <a:spcPts val="1728"/>
              </a:spcBef>
              <a:buFont typeface="Arial"/>
              <a:buChar char="•"/>
            </a:pPr>
            <a:r>
              <a:rPr lang="en-CA" dirty="0" smtClean="0"/>
              <a:t>A value ‘1’ (opaque) or ‘0’ (transparent) in the bitmap indicates whether the pixel is inside or outside the VOP.</a:t>
            </a:r>
          </a:p>
          <a:p>
            <a:pPr marL="457200" indent="-457200">
              <a:lnSpc>
                <a:spcPct val="120000"/>
              </a:lnSpc>
              <a:spcBef>
                <a:spcPts val="1728"/>
              </a:spcBef>
              <a:buFont typeface="Arial"/>
              <a:buChar char="•"/>
            </a:pPr>
            <a:r>
              <a:rPr lang="en-CA" dirty="0" smtClean="0"/>
              <a:t>Alternatively, the gray-scale shape information actually refers to the </a:t>
            </a:r>
            <a:r>
              <a:rPr lang="en-CA" i="1" dirty="0" smtClean="0"/>
              <a:t>transparency</a:t>
            </a:r>
            <a:r>
              <a:rPr lang="en-CA" dirty="0" smtClean="0"/>
              <a:t> of the shape, with gray values ranging from 0 (completely transparent) to 255 (opaque).</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61</a:t>
            </a:fld>
            <a:endParaRPr lang="en-US"/>
          </a:p>
        </p:txBody>
      </p:sp>
    </p:spTree>
    <p:extLst>
      <p:ext uri="{BB962C8B-B14F-4D97-AF65-F5344CB8AC3E}">
        <p14:creationId xmlns:p14="http://schemas.microsoft.com/office/powerpoint/2010/main" val="28353013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854968"/>
          </a:xfrm>
        </p:spPr>
        <p:txBody>
          <a:bodyPr>
            <a:normAutofit/>
          </a:bodyPr>
          <a:lstStyle/>
          <a:p>
            <a:r>
              <a:rPr lang="en-CA" dirty="0" smtClean="0"/>
              <a:t>Binary Shape Coding</a:t>
            </a:r>
            <a:endParaRPr lang="en-CA" dirty="0"/>
          </a:p>
        </p:txBody>
      </p:sp>
      <p:sp>
        <p:nvSpPr>
          <p:cNvPr id="3" name="Content Placeholder 2"/>
          <p:cNvSpPr>
            <a:spLocks noGrp="1"/>
          </p:cNvSpPr>
          <p:nvPr>
            <p:ph idx="1"/>
          </p:nvPr>
        </p:nvSpPr>
        <p:spPr/>
        <p:txBody>
          <a:bodyPr>
            <a:normAutofit fontScale="85000" lnSpcReduction="10000"/>
          </a:bodyPr>
          <a:lstStyle/>
          <a:p>
            <a:pPr marL="457200" indent="-457200">
              <a:lnSpc>
                <a:spcPct val="110000"/>
              </a:lnSpc>
              <a:spcBef>
                <a:spcPts val="2520"/>
              </a:spcBef>
              <a:buFont typeface="Arial"/>
              <a:buChar char="•"/>
            </a:pPr>
            <a:r>
              <a:rPr lang="en-CA" i="1" dirty="0" smtClean="0"/>
              <a:t>BABs</a:t>
            </a:r>
            <a:r>
              <a:rPr lang="en-CA" dirty="0" smtClean="0"/>
              <a:t> (</a:t>
            </a:r>
            <a:r>
              <a:rPr lang="en-CA" i="1" dirty="0" smtClean="0"/>
              <a:t>Binary Alpha Blocks</a:t>
            </a:r>
            <a:r>
              <a:rPr lang="en-CA" dirty="0" smtClean="0"/>
              <a:t>): to encode the binary alpha map more efficiently, the map is divided into 16×16. blocks</a:t>
            </a:r>
          </a:p>
          <a:p>
            <a:pPr marL="457200" indent="-457200">
              <a:lnSpc>
                <a:spcPct val="110000"/>
              </a:lnSpc>
              <a:spcBef>
                <a:spcPts val="2520"/>
              </a:spcBef>
              <a:buFont typeface="Arial"/>
              <a:buChar char="•"/>
            </a:pPr>
            <a:r>
              <a:rPr lang="en-CA" dirty="0" smtClean="0"/>
              <a:t>It is the boundary BABs that contain the contour and hence the shape information for the VOP — the subject of binary shape coding.</a:t>
            </a:r>
          </a:p>
          <a:p>
            <a:pPr marL="457200" indent="-457200">
              <a:lnSpc>
                <a:spcPct val="110000"/>
              </a:lnSpc>
              <a:spcBef>
                <a:spcPts val="2520"/>
              </a:spcBef>
              <a:buFont typeface="Arial"/>
              <a:buChar char="•"/>
            </a:pPr>
            <a:r>
              <a:rPr lang="en-CA" dirty="0" smtClean="0"/>
              <a:t>Two bitmap-based algorithms:</a:t>
            </a:r>
          </a:p>
          <a:p>
            <a:pPr marL="971550" lvl="1" indent="-514350"/>
            <a:r>
              <a:rPr lang="en-CA" dirty="0" smtClean="0"/>
              <a:t>(a)</a:t>
            </a:r>
            <a:r>
              <a:rPr lang="en-CA" b="1" dirty="0" smtClean="0"/>
              <a:t> Modified Modified READ (MMR)</a:t>
            </a:r>
            <a:r>
              <a:rPr lang="en-CA" dirty="0" smtClean="0"/>
              <a:t>.</a:t>
            </a:r>
          </a:p>
          <a:p>
            <a:pPr lvl="1"/>
            <a:r>
              <a:rPr lang="en-CA" dirty="0" smtClean="0"/>
              <a:t>(b) </a:t>
            </a:r>
            <a:r>
              <a:rPr lang="en-CA" b="1" dirty="0" smtClean="0"/>
              <a:t>Context-based Arithmetic Encoding (CAE)</a:t>
            </a:r>
            <a:r>
              <a:rPr lang="en-CA" dirty="0" smtClean="0"/>
              <a:t>.</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62</a:t>
            </a:fld>
            <a:endParaRPr lang="en-US"/>
          </a:p>
        </p:txBody>
      </p:sp>
    </p:spTree>
    <p:extLst>
      <p:ext uri="{BB962C8B-B14F-4D97-AF65-F5344CB8AC3E}">
        <p14:creationId xmlns:p14="http://schemas.microsoft.com/office/powerpoint/2010/main" val="38632384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652934"/>
          </a:xfrm>
        </p:spPr>
        <p:txBody>
          <a:bodyPr>
            <a:normAutofit/>
          </a:bodyPr>
          <a:lstStyle/>
          <a:p>
            <a:r>
              <a:rPr lang="en-CA" dirty="0" smtClean="0"/>
              <a:t>Modified </a:t>
            </a:r>
            <a:r>
              <a:rPr lang="en-CA" dirty="0" err="1" smtClean="0"/>
              <a:t>Modified</a:t>
            </a:r>
            <a:r>
              <a:rPr lang="en-CA" dirty="0" smtClean="0"/>
              <a:t> READ (MMR)</a:t>
            </a:r>
            <a:endParaRPr lang="en-CA" dirty="0"/>
          </a:p>
        </p:txBody>
      </p:sp>
      <p:sp>
        <p:nvSpPr>
          <p:cNvPr id="3" name="Content Placeholder 2"/>
          <p:cNvSpPr>
            <a:spLocks noGrp="1"/>
          </p:cNvSpPr>
          <p:nvPr>
            <p:ph idx="1"/>
          </p:nvPr>
        </p:nvSpPr>
        <p:spPr/>
        <p:txBody>
          <a:bodyPr>
            <a:normAutofit fontScale="62500" lnSpcReduction="20000"/>
          </a:bodyPr>
          <a:lstStyle/>
          <a:p>
            <a:pPr marL="457200" indent="-457200">
              <a:lnSpc>
                <a:spcPct val="120000"/>
              </a:lnSpc>
              <a:buFont typeface="Arial"/>
              <a:buChar char="•"/>
            </a:pPr>
            <a:r>
              <a:rPr lang="en-CA" dirty="0" smtClean="0"/>
              <a:t>MMR is basically a series of simplifications of the </a:t>
            </a:r>
            <a:r>
              <a:rPr lang="en-CA" b="1" dirty="0" smtClean="0"/>
              <a:t>Relative Element Address Designate </a:t>
            </a:r>
            <a:r>
              <a:rPr lang="en-CA" dirty="0" smtClean="0"/>
              <a:t>(READ) algorithm</a:t>
            </a:r>
          </a:p>
          <a:p>
            <a:pPr>
              <a:lnSpc>
                <a:spcPct val="120000"/>
              </a:lnSpc>
            </a:pPr>
            <a:endParaRPr lang="en-CA" dirty="0" smtClean="0"/>
          </a:p>
          <a:p>
            <a:pPr marL="457200" indent="-457200">
              <a:lnSpc>
                <a:spcPct val="120000"/>
              </a:lnSpc>
              <a:buFont typeface="Arial"/>
              <a:buChar char="•"/>
            </a:pPr>
            <a:r>
              <a:rPr lang="en-CA" dirty="0" smtClean="0"/>
              <a:t>The READ algorithm starts by identifying five pixel locations in the previous and current lines:</a:t>
            </a:r>
          </a:p>
          <a:p>
            <a:pPr marL="914400" lvl="1" indent="-457200">
              <a:lnSpc>
                <a:spcPct val="120000"/>
              </a:lnSpc>
              <a:buFont typeface="Lucida Grande"/>
              <a:buChar char="-"/>
            </a:pPr>
            <a:r>
              <a:rPr lang="en-CA" sz="3200" i="1" dirty="0" smtClean="0">
                <a:latin typeface="Times New Roman" pitchFamily="18" charset="0"/>
                <a:cs typeface="Times New Roman" pitchFamily="18" charset="0"/>
              </a:rPr>
              <a:t>a</a:t>
            </a:r>
            <a:r>
              <a:rPr lang="en-CA" sz="3200" baseline="-25000" dirty="0" smtClean="0"/>
              <a:t>0</a:t>
            </a:r>
            <a:r>
              <a:rPr lang="en-CA" sz="3200" dirty="0" smtClean="0"/>
              <a:t>: the last pixel value known to both the encoder and decoder;</a:t>
            </a:r>
          </a:p>
          <a:p>
            <a:pPr marL="914400" lvl="1" indent="-457200">
              <a:lnSpc>
                <a:spcPct val="120000"/>
              </a:lnSpc>
              <a:buFont typeface="Lucida Grande"/>
              <a:buChar char="-"/>
            </a:pPr>
            <a:r>
              <a:rPr lang="en-CA" sz="3200" i="1" dirty="0" smtClean="0">
                <a:latin typeface="Times New Roman" pitchFamily="18" charset="0"/>
                <a:cs typeface="Times New Roman" pitchFamily="18" charset="0"/>
              </a:rPr>
              <a:t>a</a:t>
            </a:r>
            <a:r>
              <a:rPr lang="en-CA" sz="3200" baseline="-25000" dirty="0" smtClean="0"/>
              <a:t>1</a:t>
            </a:r>
            <a:r>
              <a:rPr lang="en-CA" sz="3200" dirty="0" smtClean="0"/>
              <a:t>: the transition pixel to the right of </a:t>
            </a:r>
            <a:r>
              <a:rPr lang="en-CA" sz="3200" i="1" dirty="0" smtClean="0">
                <a:latin typeface="Times New Roman" pitchFamily="18" charset="0"/>
                <a:cs typeface="Times New Roman" pitchFamily="18" charset="0"/>
              </a:rPr>
              <a:t>a</a:t>
            </a:r>
            <a:r>
              <a:rPr lang="en-CA" sz="3200" baseline="-25000" dirty="0" smtClean="0"/>
              <a:t>0</a:t>
            </a:r>
            <a:r>
              <a:rPr lang="en-CA" sz="3200" dirty="0" smtClean="0"/>
              <a:t>;</a:t>
            </a:r>
          </a:p>
          <a:p>
            <a:pPr marL="914400" lvl="1" indent="-457200">
              <a:lnSpc>
                <a:spcPct val="120000"/>
              </a:lnSpc>
              <a:buFont typeface="Lucida Grande"/>
              <a:buChar char="-"/>
            </a:pPr>
            <a:r>
              <a:rPr lang="en-CA" sz="3200" i="1" dirty="0" smtClean="0">
                <a:latin typeface="Times New Roman" pitchFamily="18" charset="0"/>
                <a:cs typeface="Times New Roman" pitchFamily="18" charset="0"/>
              </a:rPr>
              <a:t>a</a:t>
            </a:r>
            <a:r>
              <a:rPr lang="en-CA" sz="3200" baseline="-25000" dirty="0" smtClean="0"/>
              <a:t>2</a:t>
            </a:r>
            <a:r>
              <a:rPr lang="en-CA" sz="3200" dirty="0" smtClean="0"/>
              <a:t>: the second transition pixel to the right of </a:t>
            </a:r>
            <a:r>
              <a:rPr lang="en-CA" sz="3200" i="1" dirty="0" smtClean="0">
                <a:latin typeface="Times New Roman" pitchFamily="18" charset="0"/>
                <a:cs typeface="Times New Roman" pitchFamily="18" charset="0"/>
              </a:rPr>
              <a:t>a</a:t>
            </a:r>
            <a:r>
              <a:rPr lang="en-CA" sz="3200" baseline="-25000" dirty="0" smtClean="0"/>
              <a:t>0</a:t>
            </a:r>
            <a:r>
              <a:rPr lang="en-CA" sz="3200" dirty="0" smtClean="0"/>
              <a:t>;</a:t>
            </a:r>
          </a:p>
          <a:p>
            <a:pPr marL="914400" lvl="1" indent="-457200">
              <a:lnSpc>
                <a:spcPct val="120000"/>
              </a:lnSpc>
              <a:buFont typeface="Lucida Grande"/>
              <a:buChar char="-"/>
            </a:pPr>
            <a:r>
              <a:rPr lang="en-CA" sz="3200" i="1" dirty="0" smtClean="0">
                <a:latin typeface="Times New Roman" pitchFamily="18" charset="0"/>
                <a:cs typeface="Times New Roman" pitchFamily="18" charset="0"/>
              </a:rPr>
              <a:t>b</a:t>
            </a:r>
            <a:r>
              <a:rPr lang="en-CA" sz="3200" baseline="-25000" dirty="0" smtClean="0"/>
              <a:t>1</a:t>
            </a:r>
            <a:r>
              <a:rPr lang="en-CA" sz="3200" dirty="0" smtClean="0"/>
              <a:t>: the first transition pixel whose color is opposite to </a:t>
            </a:r>
            <a:r>
              <a:rPr lang="en-CA" sz="3200" i="1" dirty="0" smtClean="0">
                <a:latin typeface="Times New Roman" pitchFamily="18" charset="0"/>
                <a:cs typeface="Times New Roman" pitchFamily="18" charset="0"/>
              </a:rPr>
              <a:t>a</a:t>
            </a:r>
            <a:r>
              <a:rPr lang="en-CA" sz="3200" baseline="-25000" dirty="0" smtClean="0"/>
              <a:t>0</a:t>
            </a:r>
            <a:r>
              <a:rPr lang="en-CA" sz="3200" dirty="0" smtClean="0"/>
              <a:t> in the previously coded line; and</a:t>
            </a:r>
          </a:p>
          <a:p>
            <a:pPr marL="914400" lvl="1" indent="-457200">
              <a:lnSpc>
                <a:spcPct val="120000"/>
              </a:lnSpc>
              <a:buFont typeface="Lucida Grande"/>
              <a:buChar char="-"/>
            </a:pPr>
            <a:r>
              <a:rPr lang="en-CA" sz="3200" i="1" dirty="0" smtClean="0">
                <a:latin typeface="Times New Roman" pitchFamily="18" charset="0"/>
                <a:cs typeface="Times New Roman" pitchFamily="18" charset="0"/>
              </a:rPr>
              <a:t>b</a:t>
            </a:r>
            <a:r>
              <a:rPr lang="en-CA" sz="3200" baseline="-25000" dirty="0" smtClean="0"/>
              <a:t>2</a:t>
            </a:r>
            <a:r>
              <a:rPr lang="en-CA" sz="3200" dirty="0" smtClean="0"/>
              <a:t>: the first transition pixel to the right of </a:t>
            </a:r>
            <a:r>
              <a:rPr lang="en-CA" sz="3200" i="1" dirty="0" smtClean="0">
                <a:latin typeface="Times New Roman" pitchFamily="18" charset="0"/>
                <a:cs typeface="Times New Roman" pitchFamily="18" charset="0"/>
              </a:rPr>
              <a:t>b</a:t>
            </a:r>
            <a:r>
              <a:rPr lang="en-CA" sz="3200" baseline="-25000" dirty="0" smtClean="0"/>
              <a:t>1</a:t>
            </a:r>
            <a:r>
              <a:rPr lang="en-CA" sz="3200" dirty="0" smtClean="0"/>
              <a:t> on the previously coded line.</a:t>
            </a:r>
            <a:endParaRPr lang="en-CA" sz="32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63</a:t>
            </a:fld>
            <a:endParaRPr lang="en-US"/>
          </a:p>
        </p:txBody>
      </p:sp>
    </p:spTree>
    <p:extLst>
      <p:ext uri="{BB962C8B-B14F-4D97-AF65-F5344CB8AC3E}">
        <p14:creationId xmlns:p14="http://schemas.microsoft.com/office/powerpoint/2010/main" val="39413055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652934"/>
          </a:xfrm>
        </p:spPr>
        <p:txBody>
          <a:bodyPr>
            <a:normAutofit fontScale="90000"/>
          </a:bodyPr>
          <a:lstStyle/>
          <a:p>
            <a:r>
              <a:rPr lang="en-CA" sz="3600" dirty="0" smtClean="0"/>
              <a:t>Modified Modified READ (MMR) </a:t>
            </a:r>
            <a:r>
              <a:rPr lang="tr-TR" sz="3600" dirty="0" smtClean="0"/>
              <a:t>(</a:t>
            </a:r>
            <a:r>
              <a:rPr lang="tr-TR" sz="3600" dirty="0" err="1" smtClean="0"/>
              <a:t>Cont’d</a:t>
            </a:r>
            <a:r>
              <a:rPr lang="tr-TR" sz="3600" dirty="0" smtClean="0"/>
              <a:t>)</a:t>
            </a:r>
            <a:endParaRPr lang="en-CA" sz="3600" dirty="0"/>
          </a:p>
        </p:txBody>
      </p:sp>
      <p:sp>
        <p:nvSpPr>
          <p:cNvPr id="3" name="Content Placeholder 2"/>
          <p:cNvSpPr>
            <a:spLocks noGrp="1"/>
          </p:cNvSpPr>
          <p:nvPr>
            <p:ph idx="1"/>
          </p:nvPr>
        </p:nvSpPr>
        <p:spPr/>
        <p:txBody>
          <a:bodyPr>
            <a:normAutofit fontScale="62500" lnSpcReduction="20000"/>
          </a:bodyPr>
          <a:lstStyle/>
          <a:p>
            <a:pPr marL="457200" indent="-457200">
              <a:lnSpc>
                <a:spcPct val="120000"/>
              </a:lnSpc>
              <a:spcBef>
                <a:spcPts val="600"/>
              </a:spcBef>
              <a:buFont typeface="Arial"/>
              <a:buChar char="•"/>
            </a:pPr>
            <a:r>
              <a:rPr lang="en-CA" dirty="0" smtClean="0"/>
              <a:t>The READ algorithm works by examining the relative position of these pixels:</a:t>
            </a:r>
          </a:p>
          <a:p>
            <a:pPr marL="914400" lvl="1" indent="-457200">
              <a:lnSpc>
                <a:spcPct val="120000"/>
              </a:lnSpc>
              <a:spcBef>
                <a:spcPts val="600"/>
              </a:spcBef>
              <a:buFont typeface="Lucida Grande"/>
              <a:buChar char="-"/>
            </a:pPr>
            <a:r>
              <a:rPr lang="en-CA" dirty="0" smtClean="0"/>
              <a:t>At any point in time, both the encoder and decoder know the position of </a:t>
            </a:r>
            <a:r>
              <a:rPr lang="en-CA" i="1" dirty="0" smtClean="0">
                <a:latin typeface="Times New Roman" pitchFamily="18" charset="0"/>
                <a:cs typeface="Times New Roman" pitchFamily="18" charset="0"/>
              </a:rPr>
              <a:t>a</a:t>
            </a:r>
            <a:r>
              <a:rPr lang="en-CA" baseline="-25000" dirty="0" smtClean="0"/>
              <a:t>0</a:t>
            </a:r>
            <a:r>
              <a:rPr lang="en-CA" dirty="0" smtClean="0"/>
              <a:t>, </a:t>
            </a:r>
            <a:r>
              <a:rPr lang="en-CA" i="1" dirty="0" smtClean="0">
                <a:latin typeface="Times New Roman" pitchFamily="18" charset="0"/>
                <a:cs typeface="Times New Roman" pitchFamily="18" charset="0"/>
              </a:rPr>
              <a:t>b</a:t>
            </a:r>
            <a:r>
              <a:rPr lang="en-CA" baseline="-25000" dirty="0" smtClean="0"/>
              <a:t>1</a:t>
            </a:r>
            <a:r>
              <a:rPr lang="en-CA" dirty="0" smtClean="0"/>
              <a:t>, and </a:t>
            </a:r>
            <a:r>
              <a:rPr lang="en-CA" i="1" dirty="0" smtClean="0">
                <a:latin typeface="Times New Roman" pitchFamily="18" charset="0"/>
                <a:cs typeface="Times New Roman" pitchFamily="18" charset="0"/>
              </a:rPr>
              <a:t>b</a:t>
            </a:r>
            <a:r>
              <a:rPr lang="en-CA" baseline="-25000" dirty="0" smtClean="0"/>
              <a:t>2</a:t>
            </a:r>
            <a:r>
              <a:rPr lang="en-CA" dirty="0" smtClean="0"/>
              <a:t> while the positions </a:t>
            </a:r>
            <a:r>
              <a:rPr lang="en-CA" i="1" dirty="0" smtClean="0">
                <a:latin typeface="Times New Roman" pitchFamily="18" charset="0"/>
                <a:cs typeface="Times New Roman" pitchFamily="18" charset="0"/>
              </a:rPr>
              <a:t>a</a:t>
            </a:r>
            <a:r>
              <a:rPr lang="en-CA" baseline="-25000" dirty="0" smtClean="0"/>
              <a:t>1</a:t>
            </a:r>
            <a:r>
              <a:rPr lang="en-CA" dirty="0" smtClean="0"/>
              <a:t> and </a:t>
            </a:r>
            <a:r>
              <a:rPr lang="en-CA" i="1" dirty="0" smtClean="0">
                <a:latin typeface="Times New Roman" pitchFamily="18" charset="0"/>
                <a:cs typeface="Times New Roman" pitchFamily="18" charset="0"/>
              </a:rPr>
              <a:t>a</a:t>
            </a:r>
            <a:r>
              <a:rPr lang="en-CA" baseline="-25000" dirty="0" smtClean="0"/>
              <a:t>2</a:t>
            </a:r>
            <a:r>
              <a:rPr lang="en-CA" dirty="0" smtClean="0"/>
              <a:t> are known only in the encoder.</a:t>
            </a:r>
          </a:p>
          <a:p>
            <a:pPr marL="914400" lvl="1" indent="-457200">
              <a:lnSpc>
                <a:spcPct val="120000"/>
              </a:lnSpc>
              <a:spcBef>
                <a:spcPts val="600"/>
              </a:spcBef>
              <a:buFont typeface="Lucida Grande"/>
              <a:buChar char="-"/>
            </a:pPr>
            <a:r>
              <a:rPr lang="en-CA" dirty="0" smtClean="0"/>
              <a:t>Three coding modes are used:</a:t>
            </a:r>
          </a:p>
          <a:p>
            <a:pPr marL="1371600" lvl="2" indent="-457200">
              <a:lnSpc>
                <a:spcPct val="120000"/>
              </a:lnSpc>
              <a:spcBef>
                <a:spcPts val="600"/>
              </a:spcBef>
              <a:buAutoNum type="arabicPeriod"/>
            </a:pPr>
            <a:r>
              <a:rPr lang="en-CA" sz="2600" dirty="0" smtClean="0"/>
              <a:t>If the run lengths on the previous line and the current line are similar, the distance between </a:t>
            </a:r>
            <a:r>
              <a:rPr lang="en-CA" sz="2600" i="1" dirty="0" smtClean="0">
                <a:latin typeface="Times New Roman" pitchFamily="18" charset="0"/>
                <a:cs typeface="Times New Roman" pitchFamily="18" charset="0"/>
              </a:rPr>
              <a:t>a</a:t>
            </a:r>
            <a:r>
              <a:rPr lang="en-CA" sz="2600" baseline="-25000" dirty="0" smtClean="0"/>
              <a:t>1</a:t>
            </a:r>
            <a:r>
              <a:rPr lang="en-CA" sz="2600" dirty="0" smtClean="0"/>
              <a:t> and </a:t>
            </a:r>
            <a:r>
              <a:rPr lang="en-CA" sz="2600" i="1" dirty="0" smtClean="0">
                <a:latin typeface="Times New Roman" pitchFamily="18" charset="0"/>
                <a:cs typeface="Times New Roman" pitchFamily="18" charset="0"/>
              </a:rPr>
              <a:t>b</a:t>
            </a:r>
            <a:r>
              <a:rPr lang="en-CA" sz="2600" baseline="-25000" dirty="0" smtClean="0"/>
              <a:t>1</a:t>
            </a:r>
            <a:r>
              <a:rPr lang="en-CA" sz="2600" dirty="0" smtClean="0"/>
              <a:t> should be much smaller than the distance between </a:t>
            </a:r>
            <a:r>
              <a:rPr lang="en-CA" sz="2600" i="1" dirty="0" smtClean="0">
                <a:latin typeface="Times New Roman" pitchFamily="18" charset="0"/>
                <a:cs typeface="Times New Roman" pitchFamily="18" charset="0"/>
              </a:rPr>
              <a:t>a</a:t>
            </a:r>
            <a:r>
              <a:rPr lang="en-CA" sz="2600" baseline="-25000" dirty="0" smtClean="0"/>
              <a:t>0</a:t>
            </a:r>
            <a:r>
              <a:rPr lang="en-CA" sz="2600" dirty="0" smtClean="0"/>
              <a:t> and </a:t>
            </a:r>
            <a:r>
              <a:rPr lang="en-CA" sz="2600" i="1" dirty="0" smtClean="0">
                <a:latin typeface="Times New Roman" pitchFamily="18" charset="0"/>
                <a:cs typeface="Times New Roman" pitchFamily="18" charset="0"/>
              </a:rPr>
              <a:t>a</a:t>
            </a:r>
            <a:r>
              <a:rPr lang="en-CA" sz="2600" baseline="-25000" dirty="0" smtClean="0"/>
              <a:t>1</a:t>
            </a:r>
            <a:r>
              <a:rPr lang="en-CA" sz="2600" dirty="0" smtClean="0"/>
              <a:t>. The </a:t>
            </a:r>
            <a:r>
              <a:rPr lang="en-CA" sz="2600" i="1" dirty="0" smtClean="0"/>
              <a:t>vertical mode </a:t>
            </a:r>
            <a:r>
              <a:rPr lang="en-CA" sz="2600" dirty="0" smtClean="0"/>
              <a:t>encodes the current run length as</a:t>
            </a:r>
            <a:r>
              <a:rPr lang="en-CA" sz="2600" i="1" dirty="0" smtClean="0">
                <a:latin typeface="Times New Roman" pitchFamily="18" charset="0"/>
                <a:cs typeface="Times New Roman" pitchFamily="18" charset="0"/>
              </a:rPr>
              <a:t> a</a:t>
            </a:r>
            <a:r>
              <a:rPr lang="en-CA" sz="2600" baseline="-25000" dirty="0" smtClean="0"/>
              <a:t>1</a:t>
            </a:r>
            <a:r>
              <a:rPr lang="en-CA" sz="2600" dirty="0" smtClean="0"/>
              <a:t> − </a:t>
            </a:r>
            <a:r>
              <a:rPr lang="en-CA" sz="2600" i="1" dirty="0" smtClean="0">
                <a:latin typeface="Times New Roman" pitchFamily="18" charset="0"/>
                <a:cs typeface="Times New Roman" pitchFamily="18" charset="0"/>
              </a:rPr>
              <a:t>b</a:t>
            </a:r>
            <a:r>
              <a:rPr lang="en-CA" sz="2600" baseline="-25000" dirty="0" smtClean="0"/>
              <a:t>1</a:t>
            </a:r>
            <a:r>
              <a:rPr lang="en-CA" sz="2600" dirty="0" smtClean="0"/>
              <a:t>.</a:t>
            </a:r>
          </a:p>
          <a:p>
            <a:pPr marL="1371600" lvl="2" indent="-457200">
              <a:lnSpc>
                <a:spcPct val="120000"/>
              </a:lnSpc>
              <a:spcBef>
                <a:spcPts val="600"/>
              </a:spcBef>
              <a:buAutoNum type="arabicPeriod"/>
            </a:pPr>
            <a:r>
              <a:rPr lang="en-CA" sz="2600" dirty="0" smtClean="0"/>
              <a:t>If the previous line has no similar run length, the current run length is coded using one- dimensional run length coding — </a:t>
            </a:r>
            <a:r>
              <a:rPr lang="en-CA" sz="2600" i="1" dirty="0" smtClean="0"/>
              <a:t>horizontal mode</a:t>
            </a:r>
            <a:r>
              <a:rPr lang="en-CA" sz="2600" dirty="0" smtClean="0"/>
              <a:t>.</a:t>
            </a:r>
          </a:p>
          <a:p>
            <a:pPr marL="1371600" lvl="2" indent="-457200">
              <a:lnSpc>
                <a:spcPct val="120000"/>
              </a:lnSpc>
              <a:spcBef>
                <a:spcPts val="600"/>
              </a:spcBef>
              <a:buAutoNum type="arabicPeriod"/>
            </a:pPr>
            <a:r>
              <a:rPr lang="en-CA" sz="2600" dirty="0" smtClean="0"/>
              <a:t>If </a:t>
            </a:r>
            <a:r>
              <a:rPr lang="en-CA" sz="2600" i="1" dirty="0" smtClean="0">
                <a:latin typeface="Times New Roman" pitchFamily="18" charset="0"/>
                <a:cs typeface="Times New Roman" pitchFamily="18" charset="0"/>
              </a:rPr>
              <a:t>a</a:t>
            </a:r>
            <a:r>
              <a:rPr lang="en-CA" sz="2600" baseline="-25000" dirty="0" smtClean="0"/>
              <a:t>0</a:t>
            </a:r>
            <a:r>
              <a:rPr lang="en-CA" sz="2600" dirty="0" smtClean="0"/>
              <a:t> ≤ </a:t>
            </a:r>
            <a:r>
              <a:rPr lang="en-CA" sz="2600" i="1" dirty="0" smtClean="0">
                <a:latin typeface="Times New Roman" pitchFamily="18" charset="0"/>
                <a:cs typeface="Times New Roman" pitchFamily="18" charset="0"/>
              </a:rPr>
              <a:t>b</a:t>
            </a:r>
            <a:r>
              <a:rPr lang="en-CA" sz="2600" baseline="-25000" dirty="0" smtClean="0"/>
              <a:t>1</a:t>
            </a:r>
            <a:r>
              <a:rPr lang="en-CA" sz="2600" dirty="0" smtClean="0"/>
              <a:t> &lt; </a:t>
            </a:r>
            <a:r>
              <a:rPr lang="en-CA" sz="2600" i="1" dirty="0" smtClean="0">
                <a:latin typeface="Times New Roman" pitchFamily="18" charset="0"/>
                <a:cs typeface="Times New Roman" pitchFamily="18" charset="0"/>
              </a:rPr>
              <a:t>b</a:t>
            </a:r>
            <a:r>
              <a:rPr lang="en-CA" sz="2600" baseline="-25000" dirty="0" smtClean="0"/>
              <a:t>2</a:t>
            </a:r>
            <a:r>
              <a:rPr lang="en-CA" sz="2600" dirty="0" smtClean="0"/>
              <a:t> &lt; </a:t>
            </a:r>
            <a:r>
              <a:rPr lang="en-CA" sz="2600" i="1" dirty="0" smtClean="0">
                <a:latin typeface="Times New Roman" pitchFamily="18" charset="0"/>
                <a:cs typeface="Times New Roman" pitchFamily="18" charset="0"/>
              </a:rPr>
              <a:t>a</a:t>
            </a:r>
            <a:r>
              <a:rPr lang="en-CA" sz="2600" baseline="-25000" dirty="0" smtClean="0"/>
              <a:t>1</a:t>
            </a:r>
            <a:r>
              <a:rPr lang="en-CA" sz="2600" dirty="0" smtClean="0"/>
              <a:t>, simply transmit a codeword indicating it is in pass mode and advance </a:t>
            </a:r>
            <a:r>
              <a:rPr lang="en-CA" sz="2600" i="1" dirty="0" smtClean="0">
                <a:latin typeface="Times New Roman" pitchFamily="18" charset="0"/>
                <a:cs typeface="Times New Roman" pitchFamily="18" charset="0"/>
              </a:rPr>
              <a:t>a</a:t>
            </a:r>
            <a:r>
              <a:rPr lang="en-CA" sz="2600" baseline="-25000" dirty="0" smtClean="0"/>
              <a:t>0</a:t>
            </a:r>
            <a:r>
              <a:rPr lang="en-CA" sz="2600" dirty="0" smtClean="0"/>
              <a:t> to the position under </a:t>
            </a:r>
            <a:r>
              <a:rPr lang="en-CA" sz="2600" i="1" dirty="0" smtClean="0">
                <a:latin typeface="Times New Roman" pitchFamily="18" charset="0"/>
                <a:cs typeface="Times New Roman" pitchFamily="18" charset="0"/>
              </a:rPr>
              <a:t>b</a:t>
            </a:r>
            <a:r>
              <a:rPr lang="en-CA" sz="2600" baseline="-25000" dirty="0" smtClean="0"/>
              <a:t>2</a:t>
            </a:r>
            <a:r>
              <a:rPr lang="en-CA" sz="2600" dirty="0" smtClean="0"/>
              <a:t> and continue the coding process.</a:t>
            </a:r>
            <a:endParaRPr lang="en-CA" sz="26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64</a:t>
            </a:fld>
            <a:endParaRPr lang="en-US"/>
          </a:p>
        </p:txBody>
      </p:sp>
    </p:spTree>
    <p:extLst>
      <p:ext uri="{BB962C8B-B14F-4D97-AF65-F5344CB8AC3E}">
        <p14:creationId xmlns:p14="http://schemas.microsoft.com/office/powerpoint/2010/main" val="17988881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430" y="692696"/>
            <a:ext cx="8229600" cy="5483245"/>
          </a:xfrm>
        </p:spPr>
        <p:txBody>
          <a:bodyPr>
            <a:normAutofit fontScale="92500" lnSpcReduction="20000"/>
          </a:bodyPr>
          <a:lstStyle/>
          <a:p>
            <a:pPr marL="457200" indent="-457200">
              <a:lnSpc>
                <a:spcPct val="110000"/>
              </a:lnSpc>
              <a:buFont typeface="Arial"/>
              <a:buChar char="•"/>
            </a:pPr>
            <a:r>
              <a:rPr lang="en-CA" sz="2800" dirty="0" smtClean="0"/>
              <a:t>Some simplifications can be made to the READ algorithm for practical implementation.</a:t>
            </a:r>
          </a:p>
          <a:p>
            <a:pPr marL="914400" lvl="1" indent="-457200">
              <a:lnSpc>
                <a:spcPct val="110000"/>
              </a:lnSpc>
              <a:spcBef>
                <a:spcPts val="1776"/>
              </a:spcBef>
              <a:buFont typeface="Lucida Grande"/>
              <a:buChar char="-"/>
            </a:pPr>
            <a:r>
              <a:rPr lang="en-CA" dirty="0" smtClean="0"/>
              <a:t>For example, if </a:t>
            </a:r>
            <a:r>
              <a:rPr lang="en-CA" dirty="0" smtClean="0">
                <a:latin typeface="Times New Roman"/>
                <a:cs typeface="Times New Roman"/>
              </a:rPr>
              <a:t>|</a:t>
            </a:r>
            <a:r>
              <a:rPr lang="en-CA" i="1" dirty="0" smtClean="0">
                <a:latin typeface="Times New Roman"/>
                <a:cs typeface="Times New Roman"/>
              </a:rPr>
              <a:t>a</a:t>
            </a:r>
            <a:r>
              <a:rPr lang="en-CA" baseline="-25000" dirty="0" smtClean="0">
                <a:latin typeface="Times New Roman"/>
                <a:cs typeface="Times New Roman"/>
              </a:rPr>
              <a:t>1</a:t>
            </a:r>
            <a:r>
              <a:rPr lang="en-CA" dirty="0" smtClean="0">
                <a:latin typeface="Times New Roman"/>
                <a:cs typeface="Times New Roman"/>
              </a:rPr>
              <a:t>−</a:t>
            </a:r>
            <a:r>
              <a:rPr lang="en-CA" i="1" dirty="0" smtClean="0">
                <a:latin typeface="Times New Roman"/>
                <a:cs typeface="Times New Roman"/>
              </a:rPr>
              <a:t>b</a:t>
            </a:r>
            <a:r>
              <a:rPr lang="en-CA" baseline="-25000" dirty="0" smtClean="0">
                <a:latin typeface="Times New Roman"/>
                <a:cs typeface="Times New Roman"/>
              </a:rPr>
              <a:t>1</a:t>
            </a:r>
            <a:r>
              <a:rPr lang="en-CA" dirty="0" smtClean="0">
                <a:latin typeface="Times New Roman"/>
                <a:cs typeface="Times New Roman"/>
              </a:rPr>
              <a:t>| &lt; 3</a:t>
            </a:r>
            <a:r>
              <a:rPr lang="en-CA" dirty="0" smtClean="0"/>
              <a:t>, then it is enough to indicate that we can apply the vertical mode.</a:t>
            </a:r>
          </a:p>
          <a:p>
            <a:pPr marL="914400" lvl="1" indent="-457200">
              <a:lnSpc>
                <a:spcPct val="110000"/>
              </a:lnSpc>
              <a:spcBef>
                <a:spcPts val="1776"/>
              </a:spcBef>
              <a:buFont typeface="Lucida Grande"/>
              <a:buChar char="-"/>
            </a:pPr>
            <a:r>
              <a:rPr lang="en-CA" dirty="0" smtClean="0"/>
              <a:t>Also, to prevent error propagation, a </a:t>
            </a:r>
            <a:r>
              <a:rPr lang="en-CA" i="1" dirty="0" smtClean="0">
                <a:latin typeface="Times New Roman" pitchFamily="18" charset="0"/>
                <a:cs typeface="Times New Roman" pitchFamily="18" charset="0"/>
              </a:rPr>
              <a:t>k</a:t>
            </a:r>
            <a:r>
              <a:rPr lang="en-CA" dirty="0" smtClean="0"/>
              <a:t>-factor is defined such that every </a:t>
            </a:r>
            <a:r>
              <a:rPr lang="en-CA" i="1" dirty="0" smtClean="0">
                <a:latin typeface="Times New Roman" pitchFamily="18" charset="0"/>
                <a:cs typeface="Times New Roman" pitchFamily="18" charset="0"/>
              </a:rPr>
              <a:t>k</a:t>
            </a:r>
            <a:r>
              <a:rPr lang="en-CA" dirty="0" smtClean="0"/>
              <a:t> lines must contain at least one line coded using conventional run length coding.</a:t>
            </a:r>
          </a:p>
          <a:p>
            <a:pPr marL="914400" lvl="1" indent="-457200">
              <a:lnSpc>
                <a:spcPct val="110000"/>
              </a:lnSpc>
              <a:spcBef>
                <a:spcPts val="1776"/>
              </a:spcBef>
              <a:buFont typeface="Lucida Grande"/>
              <a:buChar char="-"/>
            </a:pPr>
            <a:r>
              <a:rPr lang="en-CA" dirty="0" smtClean="0"/>
              <a:t>These modifications constitute the </a:t>
            </a:r>
            <a:r>
              <a:rPr lang="en-CA" i="1" dirty="0" smtClean="0"/>
              <a:t>Modified READ </a:t>
            </a:r>
            <a:r>
              <a:rPr lang="en-CA" dirty="0" smtClean="0"/>
              <a:t>algorithm used in the G3 standard. The MMR (Modified </a:t>
            </a:r>
            <a:r>
              <a:rPr lang="en-CA" dirty="0" err="1" smtClean="0"/>
              <a:t>Modified</a:t>
            </a:r>
            <a:r>
              <a:rPr lang="en-CA" dirty="0" smtClean="0"/>
              <a:t> READ) algorithm simply removes the restrictions imposed by the </a:t>
            </a:r>
            <a:r>
              <a:rPr lang="en-CA" i="1" dirty="0" smtClean="0">
                <a:latin typeface="Times New Roman" pitchFamily="18" charset="0"/>
                <a:cs typeface="Times New Roman" pitchFamily="18" charset="0"/>
              </a:rPr>
              <a:t>k</a:t>
            </a:r>
            <a:r>
              <a:rPr lang="en-CA" dirty="0" smtClean="0"/>
              <a:t>-factor.</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65</a:t>
            </a:fld>
            <a:endParaRPr lang="en-US"/>
          </a:p>
        </p:txBody>
      </p:sp>
    </p:spTree>
    <p:extLst>
      <p:ext uri="{BB962C8B-B14F-4D97-AF65-F5344CB8AC3E}">
        <p14:creationId xmlns:p14="http://schemas.microsoft.com/office/powerpoint/2010/main" val="22562667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652934"/>
          </a:xfrm>
        </p:spPr>
        <p:txBody>
          <a:bodyPr>
            <a:normAutofit fontScale="90000"/>
          </a:bodyPr>
          <a:lstStyle/>
          <a:p>
            <a:r>
              <a:rPr lang="en-CA" sz="3600" dirty="0" smtClean="0"/>
              <a:t>CAE (Context-based Arithmetic Encoding)</a:t>
            </a:r>
            <a:endParaRPr lang="en-CA" sz="3600" dirty="0"/>
          </a:p>
        </p:txBody>
      </p:sp>
      <p:sp>
        <p:nvSpPr>
          <p:cNvPr id="3" name="Content Placeholder 2"/>
          <p:cNvSpPr>
            <a:spLocks noGrp="1"/>
          </p:cNvSpPr>
          <p:nvPr>
            <p:ph idx="1"/>
          </p:nvPr>
        </p:nvSpPr>
        <p:spPr>
          <a:xfrm>
            <a:off x="1000100" y="4941168"/>
            <a:ext cx="7028284" cy="911213"/>
          </a:xfrm>
        </p:spPr>
        <p:txBody>
          <a:bodyPr>
            <a:noAutofit/>
          </a:bodyPr>
          <a:lstStyle/>
          <a:p>
            <a:r>
              <a:rPr lang="en-CA" sz="2400" b="1" dirty="0" smtClean="0"/>
              <a:t>Fig. 11.19: </a:t>
            </a:r>
            <a:r>
              <a:rPr lang="en-CA" sz="2400" dirty="0" smtClean="0"/>
              <a:t>Contexts in CAE for a pixel in the boundary BAB.  (a) Intra-CAE, (b) Inter-CAE.</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66</a:t>
            </a:fld>
            <a:endParaRPr lang="en-US"/>
          </a:p>
        </p:txBody>
      </p:sp>
      <p:pic>
        <p:nvPicPr>
          <p:cNvPr id="6" name="Picture 5" descr="mpeg4shape.png"/>
          <p:cNvPicPr>
            <a:picLocks noChangeAspect="1"/>
          </p:cNvPicPr>
          <p:nvPr/>
        </p:nvPicPr>
        <p:blipFill>
          <a:blip r:embed="rId2" cstate="print"/>
          <a:stretch>
            <a:fillRect/>
          </a:stretch>
        </p:blipFill>
        <p:spPr>
          <a:xfrm>
            <a:off x="1000100" y="2143116"/>
            <a:ext cx="7165040" cy="2143140"/>
          </a:xfrm>
          <a:prstGeom prst="rect">
            <a:avLst/>
          </a:prstGeom>
        </p:spPr>
      </p:pic>
    </p:spTree>
    <p:extLst>
      <p:ext uri="{BB962C8B-B14F-4D97-AF65-F5344CB8AC3E}">
        <p14:creationId xmlns:p14="http://schemas.microsoft.com/office/powerpoint/2010/main" val="18659880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652934"/>
          </a:xfrm>
        </p:spPr>
        <p:txBody>
          <a:bodyPr>
            <a:normAutofit/>
          </a:bodyPr>
          <a:lstStyle/>
          <a:p>
            <a:r>
              <a:rPr lang="en-CA" dirty="0" smtClean="0"/>
              <a:t>CAE (</a:t>
            </a:r>
            <a:r>
              <a:rPr lang="en-CA" dirty="0" err="1" smtClean="0"/>
              <a:t>con’t</a:t>
            </a:r>
            <a:r>
              <a:rPr lang="en-CA" dirty="0" smtClean="0"/>
              <a:t>)</a:t>
            </a:r>
            <a:endParaRPr lang="en-CA" dirty="0"/>
          </a:p>
        </p:txBody>
      </p:sp>
      <p:sp>
        <p:nvSpPr>
          <p:cNvPr id="3" name="Content Placeholder 2"/>
          <p:cNvSpPr>
            <a:spLocks noGrp="1"/>
          </p:cNvSpPr>
          <p:nvPr>
            <p:ph idx="1"/>
          </p:nvPr>
        </p:nvSpPr>
        <p:spPr/>
        <p:txBody>
          <a:bodyPr>
            <a:normAutofit fontScale="62500" lnSpcReduction="20000"/>
          </a:bodyPr>
          <a:lstStyle/>
          <a:p>
            <a:pPr marL="457200" indent="-457200">
              <a:lnSpc>
                <a:spcPct val="120000"/>
              </a:lnSpc>
              <a:buFont typeface="Arial"/>
              <a:buChar char="•"/>
            </a:pPr>
            <a:r>
              <a:rPr lang="en-CA" dirty="0" smtClean="0"/>
              <a:t>Certain contexts (e.g., all 1s or all 0s) appear more frequently than others.  </a:t>
            </a:r>
          </a:p>
          <a:p>
            <a:pPr>
              <a:lnSpc>
                <a:spcPct val="120000"/>
              </a:lnSpc>
            </a:pPr>
            <a:endParaRPr lang="en-CA" sz="2000" dirty="0" smtClean="0"/>
          </a:p>
          <a:p>
            <a:pPr>
              <a:lnSpc>
                <a:spcPct val="120000"/>
              </a:lnSpc>
            </a:pPr>
            <a:r>
              <a:rPr lang="en-CA" dirty="0" smtClean="0"/>
              <a:t>	With some prior statistics, a probability table can be built to indicate the probability of occurrence for each of the 2</a:t>
            </a:r>
            <a:r>
              <a:rPr lang="en-CA" i="1" baseline="30000" dirty="0" smtClean="0">
                <a:latin typeface="Times New Roman" pitchFamily="18" charset="0"/>
                <a:cs typeface="Times New Roman" pitchFamily="18" charset="0"/>
              </a:rPr>
              <a:t>k</a:t>
            </a:r>
            <a:r>
              <a:rPr lang="en-CA" dirty="0" smtClean="0"/>
              <a:t> contexts, where </a:t>
            </a:r>
            <a:r>
              <a:rPr lang="en-CA" i="1" dirty="0" smtClean="0">
                <a:latin typeface="Times New Roman" pitchFamily="18" charset="0"/>
                <a:cs typeface="Times New Roman" pitchFamily="18" charset="0"/>
              </a:rPr>
              <a:t>k</a:t>
            </a:r>
            <a:r>
              <a:rPr lang="en-CA" dirty="0" smtClean="0"/>
              <a:t> is the number of </a:t>
            </a:r>
            <a:r>
              <a:rPr lang="en-CA" dirty="0" err="1" smtClean="0"/>
              <a:t>neighboring</a:t>
            </a:r>
            <a:r>
              <a:rPr lang="en-CA" dirty="0" smtClean="0"/>
              <a:t> pixels.</a:t>
            </a:r>
          </a:p>
          <a:p>
            <a:pPr marL="457200" indent="-457200">
              <a:lnSpc>
                <a:spcPct val="120000"/>
              </a:lnSpc>
              <a:spcBef>
                <a:spcPts val="1680"/>
              </a:spcBef>
              <a:buFont typeface="Arial"/>
              <a:buChar char="•"/>
            </a:pPr>
            <a:r>
              <a:rPr lang="en-CA" dirty="0" smtClean="0"/>
              <a:t>Each pixel can look up the table to find a probability value for its context. CAE simply scans the 16 × 16 pixels in each BAB sequentially and applies Arithmetic coding to eventually derive a single floating-point number for the BAB.</a:t>
            </a:r>
          </a:p>
          <a:p>
            <a:pPr marL="457200" indent="-457200">
              <a:lnSpc>
                <a:spcPct val="120000"/>
              </a:lnSpc>
              <a:spcBef>
                <a:spcPts val="1680"/>
              </a:spcBef>
              <a:buFont typeface="Arial"/>
              <a:buChar char="•"/>
            </a:pPr>
            <a:r>
              <a:rPr lang="en-CA" dirty="0" smtClean="0"/>
              <a:t>Inter-CAE mode is a natural extension of intra-CAE: it involves both the target and reference alpha maps.</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67</a:t>
            </a:fld>
            <a:endParaRPr lang="en-US"/>
          </a:p>
        </p:txBody>
      </p:sp>
    </p:spTree>
    <p:extLst>
      <p:ext uri="{BB962C8B-B14F-4D97-AF65-F5344CB8AC3E}">
        <p14:creationId xmlns:p14="http://schemas.microsoft.com/office/powerpoint/2010/main" val="26189929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652934"/>
          </a:xfrm>
        </p:spPr>
        <p:txBody>
          <a:bodyPr>
            <a:normAutofit/>
          </a:bodyPr>
          <a:lstStyle/>
          <a:p>
            <a:r>
              <a:rPr lang="en-CA" dirty="0" smtClean="0"/>
              <a:t>Gray-scale Shape Coding</a:t>
            </a:r>
            <a:endParaRPr lang="en-CA" dirty="0"/>
          </a:p>
        </p:txBody>
      </p:sp>
      <p:sp>
        <p:nvSpPr>
          <p:cNvPr id="3" name="Content Placeholder 2"/>
          <p:cNvSpPr>
            <a:spLocks noGrp="1"/>
          </p:cNvSpPr>
          <p:nvPr>
            <p:ph idx="1"/>
          </p:nvPr>
        </p:nvSpPr>
        <p:spPr/>
        <p:txBody>
          <a:bodyPr anchor="ctr">
            <a:noAutofit/>
          </a:bodyPr>
          <a:lstStyle/>
          <a:p>
            <a:pPr marL="457200" indent="-457200">
              <a:spcBef>
                <a:spcPts val="1200"/>
              </a:spcBef>
              <a:buFont typeface="Arial"/>
              <a:buChar char="•"/>
            </a:pPr>
            <a:r>
              <a:rPr lang="en-CA" sz="2400" dirty="0" smtClean="0"/>
              <a:t>The </a:t>
            </a:r>
            <a:r>
              <a:rPr lang="en-CA" sz="2400" b="1" dirty="0" smtClean="0"/>
              <a:t>gray-scale</a:t>
            </a:r>
            <a:r>
              <a:rPr lang="en-CA" sz="2400" dirty="0" smtClean="0"/>
              <a:t> here is used to describe the </a:t>
            </a:r>
            <a:r>
              <a:rPr lang="en-CA" sz="2400" b="1" dirty="0" smtClean="0"/>
              <a:t>transparency </a:t>
            </a:r>
            <a:r>
              <a:rPr lang="en-CA" sz="2400" dirty="0" smtClean="0"/>
              <a:t>of the shape, not the texture.</a:t>
            </a:r>
            <a:endParaRPr lang="en-CA" sz="2400" dirty="0"/>
          </a:p>
          <a:p>
            <a:pPr marL="457200" indent="-457200">
              <a:spcBef>
                <a:spcPts val="1200"/>
              </a:spcBef>
              <a:buFont typeface="Arial"/>
              <a:buChar char="•"/>
            </a:pPr>
            <a:r>
              <a:rPr lang="en-CA" sz="2400" b="1" dirty="0" smtClean="0"/>
              <a:t>Gray-scale shape coding </a:t>
            </a:r>
            <a:r>
              <a:rPr lang="en-CA" sz="2400" dirty="0" smtClean="0"/>
              <a:t>in MPEG-4 employs the same technique as in the texture coding described above.</a:t>
            </a:r>
          </a:p>
          <a:p>
            <a:pPr marL="857250" lvl="1" indent="-457200">
              <a:spcBef>
                <a:spcPts val="1200"/>
              </a:spcBef>
              <a:buFont typeface="Lucida Grande"/>
              <a:buChar char="-"/>
            </a:pPr>
            <a:r>
              <a:rPr lang="en-CA" sz="2400" dirty="0" smtClean="0"/>
              <a:t>Uses the alpha map and block-based motion compensation, and encodes the prediction errors by DCT.</a:t>
            </a:r>
          </a:p>
          <a:p>
            <a:pPr marL="857250" lvl="1" indent="-457200">
              <a:spcBef>
                <a:spcPts val="1200"/>
              </a:spcBef>
              <a:buFont typeface="Lucida Grande"/>
              <a:buChar char="-"/>
            </a:pPr>
            <a:r>
              <a:rPr lang="en-CA" sz="2400" dirty="0" smtClean="0"/>
              <a:t>The boundary MBs need padding as before since not all pixels are in the VOP.</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68</a:t>
            </a:fld>
            <a:endParaRPr lang="en-US"/>
          </a:p>
        </p:txBody>
      </p:sp>
    </p:spTree>
    <p:extLst>
      <p:ext uri="{BB962C8B-B14F-4D97-AF65-F5344CB8AC3E}">
        <p14:creationId xmlns:p14="http://schemas.microsoft.com/office/powerpoint/2010/main" val="39970725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580926"/>
          </a:xfrm>
        </p:spPr>
        <p:txBody>
          <a:bodyPr>
            <a:normAutofit/>
          </a:bodyPr>
          <a:lstStyle/>
          <a:p>
            <a:r>
              <a:rPr lang="en-CA" dirty="0" smtClean="0"/>
              <a:t>Static Texture Coding</a:t>
            </a:r>
            <a:endParaRPr lang="en-CA" dirty="0"/>
          </a:p>
        </p:txBody>
      </p:sp>
      <p:sp>
        <p:nvSpPr>
          <p:cNvPr id="3" name="Content Placeholder 2"/>
          <p:cNvSpPr>
            <a:spLocks noGrp="1"/>
          </p:cNvSpPr>
          <p:nvPr>
            <p:ph idx="1"/>
          </p:nvPr>
        </p:nvSpPr>
        <p:spPr/>
        <p:txBody>
          <a:bodyPr anchor="ctr">
            <a:normAutofit fontScale="62500" lnSpcReduction="20000"/>
          </a:bodyPr>
          <a:lstStyle/>
          <a:p>
            <a:pPr marL="457200" indent="-457200">
              <a:lnSpc>
                <a:spcPct val="120000"/>
              </a:lnSpc>
              <a:spcBef>
                <a:spcPts val="1128"/>
              </a:spcBef>
              <a:buFont typeface="Arial"/>
              <a:buChar char="•"/>
            </a:pPr>
            <a:r>
              <a:rPr lang="en-CA" dirty="0" smtClean="0"/>
              <a:t>MPEG-4 uses wavelet coding for the texture of static objects.</a:t>
            </a:r>
          </a:p>
          <a:p>
            <a:pPr marL="457200" indent="-457200">
              <a:lnSpc>
                <a:spcPct val="120000"/>
              </a:lnSpc>
              <a:spcBef>
                <a:spcPts val="1128"/>
              </a:spcBef>
              <a:buFont typeface="Arial"/>
              <a:buChar char="•"/>
            </a:pPr>
            <a:r>
              <a:rPr lang="en-CA" dirty="0" smtClean="0"/>
              <a:t>The coding of </a:t>
            </a:r>
            <a:r>
              <a:rPr lang="en-CA" dirty="0" err="1" smtClean="0"/>
              <a:t>subbands</a:t>
            </a:r>
            <a:r>
              <a:rPr lang="en-CA" dirty="0" smtClean="0"/>
              <a:t> in MPEG-4 static texture coding is conducted in the following manner:</a:t>
            </a:r>
          </a:p>
          <a:p>
            <a:pPr marL="914400" lvl="1" indent="-457200">
              <a:lnSpc>
                <a:spcPct val="120000"/>
              </a:lnSpc>
              <a:spcBef>
                <a:spcPts val="1128"/>
              </a:spcBef>
              <a:buFont typeface="Lucida Grande"/>
              <a:buChar char="-"/>
            </a:pPr>
            <a:r>
              <a:rPr lang="en-CA" dirty="0" smtClean="0"/>
              <a:t>The </a:t>
            </a:r>
            <a:r>
              <a:rPr lang="en-CA" dirty="0" err="1" smtClean="0"/>
              <a:t>subbands</a:t>
            </a:r>
            <a:r>
              <a:rPr lang="en-CA" dirty="0" smtClean="0"/>
              <a:t> with the lowest frequency are coded using DPCM. Prediction of each coefficient is based on three </a:t>
            </a:r>
            <a:r>
              <a:rPr lang="en-CA" dirty="0" err="1" smtClean="0"/>
              <a:t>neighbors</a:t>
            </a:r>
            <a:r>
              <a:rPr lang="en-CA" dirty="0" smtClean="0"/>
              <a:t>.</a:t>
            </a:r>
          </a:p>
          <a:p>
            <a:pPr marL="914400" lvl="1" indent="-457200">
              <a:lnSpc>
                <a:spcPct val="120000"/>
              </a:lnSpc>
              <a:spcBef>
                <a:spcPts val="1128"/>
              </a:spcBef>
              <a:buFont typeface="Lucida Grande"/>
              <a:buChar char="-"/>
            </a:pPr>
            <a:r>
              <a:rPr lang="en-CA" dirty="0" smtClean="0"/>
              <a:t>Coding of other </a:t>
            </a:r>
            <a:r>
              <a:rPr lang="en-CA" dirty="0" err="1" smtClean="0"/>
              <a:t>subbands</a:t>
            </a:r>
            <a:r>
              <a:rPr lang="en-CA" dirty="0" smtClean="0"/>
              <a:t> is based on a </a:t>
            </a:r>
            <a:r>
              <a:rPr lang="en-CA" dirty="0" err="1" smtClean="0"/>
              <a:t>multiscale</a:t>
            </a:r>
            <a:r>
              <a:rPr lang="en-CA" dirty="0" smtClean="0"/>
              <a:t> zero-tree wavelet coding method.</a:t>
            </a:r>
          </a:p>
          <a:p>
            <a:pPr marL="457200" indent="-457200">
              <a:lnSpc>
                <a:spcPct val="120000"/>
              </a:lnSpc>
              <a:spcBef>
                <a:spcPts val="1128"/>
              </a:spcBef>
              <a:buFont typeface="Arial"/>
              <a:buChar char="•"/>
            </a:pPr>
            <a:r>
              <a:rPr lang="en-CA" dirty="0" smtClean="0"/>
              <a:t>The </a:t>
            </a:r>
            <a:r>
              <a:rPr lang="en-CA" dirty="0" err="1" smtClean="0"/>
              <a:t>multiscale</a:t>
            </a:r>
            <a:r>
              <a:rPr lang="en-CA" dirty="0" smtClean="0"/>
              <a:t> zero-tree has a Parent-Child Relation tree (PCR tree) for each coefficient in the lowest frequency sub-band to better track locations of all coefficients.</a:t>
            </a:r>
          </a:p>
          <a:p>
            <a:pPr marL="457200" indent="-457200">
              <a:lnSpc>
                <a:spcPct val="120000"/>
              </a:lnSpc>
              <a:spcBef>
                <a:spcPts val="1128"/>
              </a:spcBef>
              <a:buFont typeface="Arial"/>
              <a:buChar char="•"/>
            </a:pPr>
            <a:r>
              <a:rPr lang="en-CA" dirty="0" smtClean="0"/>
              <a:t>The degree of quantization also affects the data rate.</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69</a:t>
            </a:fld>
            <a:endParaRPr lang="en-US"/>
          </a:p>
        </p:txBody>
      </p:sp>
    </p:spTree>
    <p:extLst>
      <p:ext uri="{BB962C8B-B14F-4D97-AF65-F5344CB8AC3E}">
        <p14:creationId xmlns:p14="http://schemas.microsoft.com/office/powerpoint/2010/main" val="583544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430" y="5301208"/>
            <a:ext cx="8229600" cy="696899"/>
          </a:xfrm>
        </p:spPr>
        <p:txBody>
          <a:bodyPr>
            <a:noAutofit/>
          </a:bodyPr>
          <a:lstStyle/>
          <a:p>
            <a:pPr algn="ctr"/>
            <a:r>
              <a:rPr lang="en-CA" sz="2400" b="1" dirty="0" smtClean="0"/>
              <a:t>Fig 11.2: </a:t>
            </a:r>
            <a:r>
              <a:rPr lang="en-CA" sz="2400" dirty="0" smtClean="0"/>
              <a:t>B-frame Coding Based on Bidirectional</a:t>
            </a:r>
          </a:p>
          <a:p>
            <a:pPr algn="ctr"/>
            <a:r>
              <a:rPr lang="en-CA" sz="2400" dirty="0" smtClean="0"/>
              <a:t>Motion Compensation.</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7</a:t>
            </a:fld>
            <a:endParaRPr lang="en-US"/>
          </a:p>
        </p:txBody>
      </p:sp>
      <p:pic>
        <p:nvPicPr>
          <p:cNvPr id="6" name="Picture 5" descr="mv_estim2.png"/>
          <p:cNvPicPr>
            <a:picLocks noChangeAspect="1"/>
          </p:cNvPicPr>
          <p:nvPr/>
        </p:nvPicPr>
        <p:blipFill>
          <a:blip r:embed="rId2" cstate="print"/>
          <a:stretch>
            <a:fillRect/>
          </a:stretch>
        </p:blipFill>
        <p:spPr>
          <a:xfrm>
            <a:off x="1857356" y="785794"/>
            <a:ext cx="5429288" cy="4404266"/>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652934"/>
          </a:xfrm>
        </p:spPr>
        <p:txBody>
          <a:bodyPr>
            <a:normAutofit/>
          </a:bodyPr>
          <a:lstStyle/>
          <a:p>
            <a:r>
              <a:rPr lang="en-CA" dirty="0" smtClean="0"/>
              <a:t>Sprite Coding</a:t>
            </a:r>
            <a:endParaRPr lang="en-CA" dirty="0"/>
          </a:p>
        </p:txBody>
      </p:sp>
      <p:sp>
        <p:nvSpPr>
          <p:cNvPr id="3" name="Content Placeholder 2"/>
          <p:cNvSpPr>
            <a:spLocks noGrp="1"/>
          </p:cNvSpPr>
          <p:nvPr>
            <p:ph idx="1"/>
          </p:nvPr>
        </p:nvSpPr>
        <p:spPr/>
        <p:txBody>
          <a:bodyPr>
            <a:normAutofit fontScale="62500" lnSpcReduction="20000"/>
          </a:bodyPr>
          <a:lstStyle/>
          <a:p>
            <a:pPr marL="457200" indent="-457200">
              <a:lnSpc>
                <a:spcPct val="120000"/>
              </a:lnSpc>
              <a:spcBef>
                <a:spcPts val="1728"/>
              </a:spcBef>
              <a:buFont typeface="Arial"/>
              <a:buChar char="•"/>
            </a:pPr>
            <a:r>
              <a:rPr lang="en-CA" dirty="0" smtClean="0"/>
              <a:t>A </a:t>
            </a:r>
            <a:r>
              <a:rPr lang="en-CA" b="1" dirty="0" smtClean="0"/>
              <a:t>sprite </a:t>
            </a:r>
            <a:r>
              <a:rPr lang="en-CA" dirty="0" smtClean="0"/>
              <a:t>is a graphic image that can freely move around within a larger graphic image or a set of images.</a:t>
            </a:r>
          </a:p>
          <a:p>
            <a:pPr marL="457200" indent="-457200">
              <a:lnSpc>
                <a:spcPct val="120000"/>
              </a:lnSpc>
              <a:spcBef>
                <a:spcPts val="1728"/>
              </a:spcBef>
              <a:buFont typeface="Arial"/>
              <a:buChar char="•"/>
            </a:pPr>
            <a:r>
              <a:rPr lang="en-CA" dirty="0" smtClean="0"/>
              <a:t>To separate the foreground object from the background, we introduce the notion of a </a:t>
            </a:r>
            <a:r>
              <a:rPr lang="en-CA" b="1" dirty="0" smtClean="0"/>
              <a:t>sprite panorama</a:t>
            </a:r>
            <a:r>
              <a:rPr lang="en-CA" dirty="0" smtClean="0"/>
              <a:t>: a still image that describes the static background over a sequence of video frames.</a:t>
            </a:r>
          </a:p>
          <a:p>
            <a:pPr marL="914400" lvl="1" indent="-457200">
              <a:lnSpc>
                <a:spcPct val="120000"/>
              </a:lnSpc>
              <a:spcBef>
                <a:spcPts val="1728"/>
              </a:spcBef>
              <a:buFont typeface="Lucida Grande"/>
              <a:buChar char="-"/>
            </a:pPr>
            <a:r>
              <a:rPr lang="en-CA" dirty="0" smtClean="0"/>
              <a:t>The large sprite panoramic image can be encoded and sent to the decoder only once at the beginning of the video sequence.</a:t>
            </a:r>
          </a:p>
          <a:p>
            <a:pPr marL="914400" lvl="1" indent="-457200">
              <a:lnSpc>
                <a:spcPct val="120000"/>
              </a:lnSpc>
              <a:spcBef>
                <a:spcPts val="1728"/>
              </a:spcBef>
              <a:buFont typeface="Lucida Grande"/>
              <a:buChar char="-"/>
            </a:pPr>
            <a:r>
              <a:rPr lang="en-CA" dirty="0" smtClean="0"/>
              <a:t>When the decoder receives separately coded foreground objects and parameters describing the camera movements thus far, it can reconstruct the scene in an efficient manner.</a:t>
            </a:r>
          </a:p>
          <a:p>
            <a:pPr marL="914400" lvl="1" indent="-457200">
              <a:lnSpc>
                <a:spcPct val="120000"/>
              </a:lnSpc>
              <a:spcBef>
                <a:spcPts val="1728"/>
              </a:spcBef>
              <a:buFont typeface="Lucida Grande"/>
              <a:buChar char="-"/>
            </a:pPr>
            <a:r>
              <a:rPr lang="en-CA" dirty="0" smtClean="0"/>
              <a:t>Fig. 12.10 shows a sprite which is a panoramic image stitched from a sequence of video frames.</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70</a:t>
            </a:fld>
            <a:endParaRPr lang="en-US"/>
          </a:p>
        </p:txBody>
      </p:sp>
    </p:spTree>
    <p:extLst>
      <p:ext uri="{BB962C8B-B14F-4D97-AF65-F5344CB8AC3E}">
        <p14:creationId xmlns:p14="http://schemas.microsoft.com/office/powerpoint/2010/main" val="22809080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618" y="4653136"/>
            <a:ext cx="7931224" cy="1411279"/>
          </a:xfrm>
        </p:spPr>
        <p:txBody>
          <a:bodyPr>
            <a:normAutofit fontScale="55000" lnSpcReduction="20000"/>
          </a:bodyPr>
          <a:lstStyle/>
          <a:p>
            <a:pPr marL="0" indent="0">
              <a:lnSpc>
                <a:spcPct val="120000"/>
              </a:lnSpc>
            </a:pPr>
            <a:r>
              <a:rPr lang="en-CA" sz="3600" b="1" dirty="0" smtClean="0"/>
              <a:t>Fig. 11.20: </a:t>
            </a:r>
            <a:r>
              <a:rPr lang="en-CA" sz="3600" dirty="0" smtClean="0"/>
              <a:t>Sprite Coding. (a) The sprite panoramic image of the background, (b) the foreground object (piper) in a blue-screen image, (c) the composed video scene.</a:t>
            </a:r>
          </a:p>
          <a:p>
            <a:pPr>
              <a:lnSpc>
                <a:spcPct val="120000"/>
              </a:lnSpc>
            </a:pPr>
            <a:endParaRPr lang="en-CA" sz="1700" i="1" dirty="0" smtClean="0"/>
          </a:p>
          <a:p>
            <a:pPr>
              <a:lnSpc>
                <a:spcPct val="120000"/>
              </a:lnSpc>
            </a:pPr>
            <a:r>
              <a:rPr lang="en-CA" sz="2200" i="1" dirty="0" smtClean="0"/>
              <a:t>** Piper image courtesy of Simon Fraser University Pipe Band.</a:t>
            </a:r>
            <a:endParaRPr lang="en-CA" sz="2200" i="1"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71</a:t>
            </a:fld>
            <a:endParaRPr lang="en-US"/>
          </a:p>
        </p:txBody>
      </p:sp>
      <p:pic>
        <p:nvPicPr>
          <p:cNvPr id="6" name="Picture 5" descr="sprite.bmp"/>
          <p:cNvPicPr>
            <a:picLocks noChangeAspect="1"/>
          </p:cNvPicPr>
          <p:nvPr/>
        </p:nvPicPr>
        <p:blipFill>
          <a:blip r:embed="rId2" cstate="print"/>
          <a:stretch>
            <a:fillRect/>
          </a:stretch>
        </p:blipFill>
        <p:spPr>
          <a:xfrm>
            <a:off x="1928794" y="714356"/>
            <a:ext cx="5286412" cy="3868341"/>
          </a:xfrm>
          <a:prstGeom prst="rect">
            <a:avLst/>
          </a:prstGeom>
        </p:spPr>
      </p:pic>
    </p:spTree>
    <p:extLst>
      <p:ext uri="{BB962C8B-B14F-4D97-AF65-F5344CB8AC3E}">
        <p14:creationId xmlns:p14="http://schemas.microsoft.com/office/powerpoint/2010/main" val="27924390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24942"/>
          </a:xfrm>
        </p:spPr>
        <p:txBody>
          <a:bodyPr>
            <a:normAutofit/>
          </a:bodyPr>
          <a:lstStyle/>
          <a:p>
            <a:r>
              <a:rPr lang="en-CA" dirty="0" smtClean="0"/>
              <a:t>Global Motion Compensation (GMC)</a:t>
            </a:r>
            <a:endParaRPr lang="en-CA" dirty="0"/>
          </a:p>
        </p:txBody>
      </p:sp>
      <p:sp>
        <p:nvSpPr>
          <p:cNvPr id="3" name="Content Placeholder 2"/>
          <p:cNvSpPr>
            <a:spLocks noGrp="1"/>
          </p:cNvSpPr>
          <p:nvPr>
            <p:ph idx="1"/>
          </p:nvPr>
        </p:nvSpPr>
        <p:spPr/>
        <p:txBody>
          <a:bodyPr>
            <a:normAutofit fontScale="62500" lnSpcReduction="20000"/>
          </a:bodyPr>
          <a:lstStyle/>
          <a:p>
            <a:pPr marL="457200" indent="-457200">
              <a:lnSpc>
                <a:spcPct val="120000"/>
              </a:lnSpc>
              <a:spcBef>
                <a:spcPts val="1128"/>
              </a:spcBef>
              <a:buFont typeface="Arial"/>
              <a:buChar char="•"/>
            </a:pPr>
            <a:r>
              <a:rPr lang="en-CA" dirty="0" smtClean="0"/>
              <a:t>“Global” – overall change due to camera motions (pan, tilt, rotation and zoom)</a:t>
            </a:r>
          </a:p>
          <a:p>
            <a:pPr>
              <a:lnSpc>
                <a:spcPct val="120000"/>
              </a:lnSpc>
              <a:spcBef>
                <a:spcPts val="1128"/>
              </a:spcBef>
            </a:pPr>
            <a:r>
              <a:rPr lang="en-CA" dirty="0"/>
              <a:t>	</a:t>
            </a:r>
            <a:r>
              <a:rPr lang="en-CA" dirty="0" smtClean="0"/>
              <a:t>Without GMC this will cause a large number of significant motion vectors</a:t>
            </a:r>
          </a:p>
          <a:p>
            <a:pPr>
              <a:lnSpc>
                <a:spcPct val="120000"/>
              </a:lnSpc>
              <a:spcBef>
                <a:spcPts val="1128"/>
              </a:spcBef>
            </a:pPr>
            <a:endParaRPr lang="en-CA" dirty="0" smtClean="0"/>
          </a:p>
          <a:p>
            <a:pPr marL="457200" indent="-457200">
              <a:lnSpc>
                <a:spcPct val="120000"/>
              </a:lnSpc>
              <a:spcBef>
                <a:spcPts val="1128"/>
              </a:spcBef>
              <a:buFont typeface="Arial"/>
              <a:buChar char="•"/>
            </a:pPr>
            <a:r>
              <a:rPr lang="en-CA" dirty="0" smtClean="0"/>
              <a:t>There are four major components within the GMC algorithm:</a:t>
            </a:r>
          </a:p>
          <a:p>
            <a:pPr marL="914400" lvl="1" indent="-457200">
              <a:lnSpc>
                <a:spcPct val="120000"/>
              </a:lnSpc>
              <a:spcBef>
                <a:spcPts val="1128"/>
              </a:spcBef>
              <a:buFont typeface="Lucida Grande"/>
              <a:buChar char="-"/>
            </a:pPr>
            <a:r>
              <a:rPr lang="en-CA" dirty="0" smtClean="0"/>
              <a:t>Global motion estimation</a:t>
            </a:r>
          </a:p>
          <a:p>
            <a:pPr marL="914400" lvl="1" indent="-457200">
              <a:lnSpc>
                <a:spcPct val="120000"/>
              </a:lnSpc>
              <a:spcBef>
                <a:spcPts val="1128"/>
              </a:spcBef>
              <a:buFont typeface="Lucida Grande"/>
              <a:buChar char="-"/>
            </a:pPr>
            <a:r>
              <a:rPr lang="en-CA" dirty="0" smtClean="0"/>
              <a:t>Warping and blending</a:t>
            </a:r>
          </a:p>
          <a:p>
            <a:pPr marL="914400" lvl="1" indent="-457200">
              <a:lnSpc>
                <a:spcPct val="120000"/>
              </a:lnSpc>
              <a:spcBef>
                <a:spcPts val="1128"/>
              </a:spcBef>
              <a:buFont typeface="Lucida Grande"/>
              <a:buChar char="-"/>
            </a:pPr>
            <a:r>
              <a:rPr lang="en-CA" dirty="0" smtClean="0"/>
              <a:t>Motion trajectory coding</a:t>
            </a:r>
          </a:p>
          <a:p>
            <a:pPr marL="914400" lvl="1" indent="-457200">
              <a:lnSpc>
                <a:spcPct val="120000"/>
              </a:lnSpc>
              <a:spcBef>
                <a:spcPts val="1128"/>
              </a:spcBef>
              <a:buFont typeface="Lucida Grande"/>
              <a:buChar char="-"/>
            </a:pPr>
            <a:r>
              <a:rPr lang="en-CA" dirty="0" smtClean="0"/>
              <a:t>Choice of LMC (Local Motion Compensation) or GMC.</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72</a:t>
            </a:fld>
            <a:endParaRPr lang="en-US"/>
          </a:p>
        </p:txBody>
      </p:sp>
    </p:spTree>
    <p:extLst>
      <p:ext uri="{BB962C8B-B14F-4D97-AF65-F5344CB8AC3E}">
        <p14:creationId xmlns:p14="http://schemas.microsoft.com/office/powerpoint/2010/main" val="5262105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ormAutofit fontScale="62500" lnSpcReduction="20000"/>
          </a:bodyPr>
          <a:lstStyle/>
          <a:p>
            <a:pPr marL="457200" indent="-457200">
              <a:lnSpc>
                <a:spcPct val="120000"/>
              </a:lnSpc>
              <a:buFont typeface="Arial"/>
              <a:buChar char="•"/>
            </a:pPr>
            <a:r>
              <a:rPr lang="en-CA" dirty="0" smtClean="0"/>
              <a:t>Global motion is computed by minimizing the sum of square differences between the sprite </a:t>
            </a:r>
            <a:r>
              <a:rPr lang="en-CA" i="1" dirty="0" smtClean="0">
                <a:latin typeface="Times New Roman" pitchFamily="18" charset="0"/>
                <a:cs typeface="Times New Roman" pitchFamily="18" charset="0"/>
              </a:rPr>
              <a:t>S</a:t>
            </a:r>
            <a:r>
              <a:rPr lang="en-CA" dirty="0" smtClean="0"/>
              <a:t> and the global motion compensated image </a:t>
            </a:r>
            <a:r>
              <a:rPr lang="en-CA" i="1" dirty="0" smtClean="0">
                <a:latin typeface="Times New Roman"/>
                <a:cs typeface="Times New Roman"/>
              </a:rPr>
              <a:t>I</a:t>
            </a:r>
            <a:r>
              <a:rPr lang="en-CA" dirty="0" smtClean="0">
                <a:latin typeface="Times New Roman"/>
                <a:cs typeface="Times New Roman"/>
              </a:rPr>
              <a:t>′</a:t>
            </a:r>
            <a:r>
              <a:rPr lang="en-CA" dirty="0" smtClean="0"/>
              <a:t>:</a:t>
            </a:r>
          </a:p>
          <a:p>
            <a:pPr>
              <a:lnSpc>
                <a:spcPct val="120000"/>
              </a:lnSpc>
            </a:pPr>
            <a:endParaRPr lang="en-CA" dirty="0" smtClean="0"/>
          </a:p>
          <a:p>
            <a:pPr algn="r">
              <a:lnSpc>
                <a:spcPct val="120000"/>
              </a:lnSpc>
            </a:pPr>
            <a:r>
              <a:rPr lang="en-CA" dirty="0" smtClean="0"/>
              <a:t>(11.6)</a:t>
            </a:r>
          </a:p>
          <a:p>
            <a:pPr algn="l">
              <a:lnSpc>
                <a:spcPct val="120000"/>
              </a:lnSpc>
            </a:pPr>
            <a:endParaRPr lang="en-CA" dirty="0" smtClean="0"/>
          </a:p>
          <a:p>
            <a:pPr marL="457200" indent="-457200">
              <a:lnSpc>
                <a:spcPct val="120000"/>
              </a:lnSpc>
              <a:buFont typeface="Arial"/>
              <a:buChar char="•"/>
            </a:pPr>
            <a:r>
              <a:rPr lang="en-CA" dirty="0" smtClean="0"/>
              <a:t>The motion over the whole image is then parameterized by a perspective motion model using eight parameters defined as:</a:t>
            </a:r>
          </a:p>
          <a:p>
            <a:pPr>
              <a:lnSpc>
                <a:spcPct val="120000"/>
              </a:lnSpc>
            </a:pPr>
            <a:endParaRPr lang="en-CA" dirty="0" smtClean="0"/>
          </a:p>
          <a:p>
            <a:pPr>
              <a:lnSpc>
                <a:spcPct val="120000"/>
              </a:lnSpc>
            </a:pPr>
            <a:endParaRPr lang="en-CA" dirty="0" smtClean="0"/>
          </a:p>
          <a:p>
            <a:pPr>
              <a:lnSpc>
                <a:spcPct val="120000"/>
              </a:lnSpc>
            </a:pPr>
            <a:endParaRPr lang="en-CA" dirty="0" smtClean="0"/>
          </a:p>
          <a:p>
            <a:pPr>
              <a:lnSpc>
                <a:spcPct val="120000"/>
              </a:lnSpc>
            </a:pPr>
            <a:endParaRPr lang="en-CA" dirty="0"/>
          </a:p>
          <a:p>
            <a:pPr>
              <a:lnSpc>
                <a:spcPct val="120000"/>
              </a:lnSpc>
            </a:pPr>
            <a:endParaRPr lang="en-CA" dirty="0" smtClean="0"/>
          </a:p>
          <a:p>
            <a:pPr algn="r">
              <a:lnSpc>
                <a:spcPct val="120000"/>
              </a:lnSpc>
            </a:pPr>
            <a:r>
              <a:rPr lang="en-CA" dirty="0" smtClean="0"/>
              <a:t> (11.7)</a:t>
            </a:r>
          </a:p>
          <a:p>
            <a:pPr algn="r">
              <a:lnSpc>
                <a:spcPct val="120000"/>
              </a:lnSpc>
            </a:pPr>
            <a:endParaRPr lang="en-CA" dirty="0"/>
          </a:p>
          <a:p>
            <a:pPr algn="r">
              <a:lnSpc>
                <a:spcPct val="120000"/>
              </a:lnSpc>
            </a:pPr>
            <a:endParaRPr lang="en-CA" dirty="0" smtClean="0"/>
          </a:p>
          <a:p>
            <a:pPr algn="r">
              <a:lnSpc>
                <a:spcPct val="120000"/>
              </a:lnSpc>
            </a:pPr>
            <a:endParaRPr lang="en-CA" dirty="0"/>
          </a:p>
          <a:p>
            <a:pPr algn="r">
              <a:lnSpc>
                <a:spcPct val="120000"/>
              </a:lnSpc>
            </a:pPr>
            <a:endParaRPr lang="en-CA" dirty="0" smtClean="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73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681300440"/>
              </p:ext>
            </p:extLst>
          </p:nvPr>
        </p:nvGraphicFramePr>
        <p:xfrm>
          <a:off x="2666206" y="1806575"/>
          <a:ext cx="3811588" cy="946150"/>
        </p:xfrm>
        <a:graphic>
          <a:graphicData uri="http://schemas.openxmlformats.org/presentationml/2006/ole">
            <mc:AlternateContent xmlns:mc="http://schemas.openxmlformats.org/markup-compatibility/2006">
              <mc:Choice xmlns:v="urn:schemas-microsoft-com:vml" Requires="v">
                <p:oleObj spid="_x0000_s5364" name="Equation" r:id="rId3" imgW="1892300" imgH="469900" progId="Equation.3">
                  <p:embed/>
                </p:oleObj>
              </mc:Choice>
              <mc:Fallback>
                <p:oleObj name="Equation" r:id="rId3" imgW="1892300" imgH="469900" progId="Equation.3">
                  <p:embed/>
                  <p:pic>
                    <p:nvPicPr>
                      <p:cNvPr id="0" name="Picture 108"/>
                      <p:cNvPicPr>
                        <a:picLocks noChangeAspect="1" noChangeArrowheads="1"/>
                      </p:cNvPicPr>
                      <p:nvPr/>
                    </p:nvPicPr>
                    <p:blipFill>
                      <a:blip r:embed="rId4"/>
                      <a:srcRect/>
                      <a:stretch>
                        <a:fillRect/>
                      </a:stretch>
                    </p:blipFill>
                    <p:spPr bwMode="auto">
                      <a:xfrm>
                        <a:off x="2666206" y="1806575"/>
                        <a:ext cx="3811588" cy="946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3149257"/>
              </p:ext>
            </p:extLst>
          </p:nvPr>
        </p:nvGraphicFramePr>
        <p:xfrm>
          <a:off x="3173413" y="3284984"/>
          <a:ext cx="2844800" cy="2744787"/>
        </p:xfrm>
        <a:graphic>
          <a:graphicData uri="http://schemas.openxmlformats.org/presentationml/2006/ole">
            <mc:AlternateContent xmlns:mc="http://schemas.openxmlformats.org/markup-compatibility/2006">
              <mc:Choice xmlns:v="urn:schemas-microsoft-com:vml" Requires="v">
                <p:oleObj spid="_x0000_s5365" name="Equation" r:id="rId5" imgW="1473200" imgH="1422400" progId="Equation.3">
                  <p:embed/>
                </p:oleObj>
              </mc:Choice>
              <mc:Fallback>
                <p:oleObj name="Equation" r:id="rId5" imgW="1473200" imgH="1422400" progId="Equation.3">
                  <p:embed/>
                  <p:pic>
                    <p:nvPicPr>
                      <p:cNvPr id="0" name="Picture 109"/>
                      <p:cNvPicPr>
                        <a:picLocks noChangeAspect="1" noChangeArrowheads="1"/>
                      </p:cNvPicPr>
                      <p:nvPr/>
                    </p:nvPicPr>
                    <p:blipFill>
                      <a:blip r:embed="rId6"/>
                      <a:srcRect/>
                      <a:stretch>
                        <a:fillRect/>
                      </a:stretch>
                    </p:blipFill>
                    <p:spPr bwMode="auto">
                      <a:xfrm>
                        <a:off x="3173413" y="3284984"/>
                        <a:ext cx="2844800" cy="27447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222360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normAutofit/>
          </a:bodyPr>
          <a:lstStyle/>
          <a:p>
            <a:r>
              <a:rPr lang="en-CA" sz="2800" dirty="0" smtClean="0"/>
              <a:t>11.4.3  Synthetic Object Coding in MPEG-4</a:t>
            </a:r>
            <a:endParaRPr lang="en-CA" sz="2800" dirty="0"/>
          </a:p>
        </p:txBody>
      </p:sp>
      <p:sp>
        <p:nvSpPr>
          <p:cNvPr id="3" name="Content Placeholder 2"/>
          <p:cNvSpPr>
            <a:spLocks noGrp="1"/>
          </p:cNvSpPr>
          <p:nvPr>
            <p:ph idx="1"/>
          </p:nvPr>
        </p:nvSpPr>
        <p:spPr/>
        <p:txBody>
          <a:bodyPr>
            <a:normAutofit fontScale="62500" lnSpcReduction="20000"/>
          </a:bodyPr>
          <a:lstStyle/>
          <a:p>
            <a:pPr>
              <a:lnSpc>
                <a:spcPct val="120000"/>
              </a:lnSpc>
              <a:spcBef>
                <a:spcPts val="1272"/>
              </a:spcBef>
            </a:pPr>
            <a:r>
              <a:rPr lang="en-CA" sz="4000" b="1" dirty="0" smtClean="0"/>
              <a:t>2D Mesh Object Coding</a:t>
            </a:r>
            <a:endParaRPr lang="en-CA" b="1" dirty="0" smtClean="0"/>
          </a:p>
          <a:p>
            <a:pPr marL="457200" indent="-457200">
              <a:lnSpc>
                <a:spcPct val="120000"/>
              </a:lnSpc>
              <a:spcBef>
                <a:spcPts val="1272"/>
              </a:spcBef>
              <a:buFont typeface="Arial"/>
              <a:buChar char="•"/>
            </a:pPr>
            <a:r>
              <a:rPr lang="en-CA" b="1" dirty="0" smtClean="0"/>
              <a:t>2D mesh</a:t>
            </a:r>
            <a:r>
              <a:rPr lang="en-CA" dirty="0" smtClean="0"/>
              <a:t>: a tessellation (or partition) of a 2D planar region using polygonal patches:</a:t>
            </a:r>
          </a:p>
          <a:p>
            <a:pPr marL="914400" lvl="1" indent="-457200">
              <a:lnSpc>
                <a:spcPct val="120000"/>
              </a:lnSpc>
              <a:spcBef>
                <a:spcPts val="1272"/>
              </a:spcBef>
              <a:buFont typeface="Lucida Grande"/>
              <a:buChar char="-"/>
            </a:pPr>
            <a:r>
              <a:rPr lang="en-CA" dirty="0" smtClean="0"/>
              <a:t>The vertices of the polygons are referred to as </a:t>
            </a:r>
            <a:r>
              <a:rPr lang="en-CA" i="1" dirty="0" smtClean="0"/>
              <a:t>nodes</a:t>
            </a:r>
            <a:r>
              <a:rPr lang="en-CA" dirty="0" smtClean="0"/>
              <a:t> of the mesh.</a:t>
            </a:r>
          </a:p>
          <a:p>
            <a:pPr marL="914400" lvl="1" indent="-457200">
              <a:lnSpc>
                <a:spcPct val="120000"/>
              </a:lnSpc>
              <a:spcBef>
                <a:spcPts val="1272"/>
              </a:spcBef>
              <a:buFont typeface="Lucida Grande"/>
              <a:buChar char="-"/>
            </a:pPr>
            <a:r>
              <a:rPr lang="en-CA" dirty="0" smtClean="0"/>
              <a:t>The most popular meshes are </a:t>
            </a:r>
            <a:r>
              <a:rPr lang="en-CA" i="1" dirty="0" smtClean="0"/>
              <a:t>triangular meshes </a:t>
            </a:r>
            <a:r>
              <a:rPr lang="en-CA" dirty="0" smtClean="0"/>
              <a:t>where all polygons are triangles.</a:t>
            </a:r>
          </a:p>
          <a:p>
            <a:pPr marL="914400" lvl="1" indent="-457200">
              <a:lnSpc>
                <a:spcPct val="120000"/>
              </a:lnSpc>
              <a:spcBef>
                <a:spcPts val="1272"/>
              </a:spcBef>
              <a:buFont typeface="Lucida Grande"/>
              <a:buChar char="-"/>
            </a:pPr>
            <a:r>
              <a:rPr lang="en-CA" dirty="0" smtClean="0"/>
              <a:t>The MPEG-4 standard makes use of two types of 2D mesh: </a:t>
            </a:r>
            <a:r>
              <a:rPr lang="en-CA" b="1" dirty="0" smtClean="0"/>
              <a:t>uniform mesh </a:t>
            </a:r>
            <a:r>
              <a:rPr lang="en-CA" dirty="0" smtClean="0"/>
              <a:t>and </a:t>
            </a:r>
            <a:r>
              <a:rPr lang="en-CA" b="1" dirty="0" smtClean="0"/>
              <a:t>Delaunay mesh</a:t>
            </a:r>
          </a:p>
          <a:p>
            <a:pPr marL="914400" lvl="1" indent="-457200">
              <a:lnSpc>
                <a:spcPct val="120000"/>
              </a:lnSpc>
              <a:spcBef>
                <a:spcPts val="1272"/>
              </a:spcBef>
              <a:buFont typeface="Lucida Grande"/>
              <a:buChar char="-"/>
            </a:pPr>
            <a:r>
              <a:rPr lang="en-CA" dirty="0" smtClean="0"/>
              <a:t>2D mesh object coding is compact. All coordinate values of the mesh are coded in half-pixel precision.</a:t>
            </a:r>
          </a:p>
          <a:p>
            <a:pPr marL="914400" lvl="1" indent="-457200">
              <a:lnSpc>
                <a:spcPct val="120000"/>
              </a:lnSpc>
              <a:spcBef>
                <a:spcPts val="1272"/>
              </a:spcBef>
              <a:buFont typeface="Lucida Grande"/>
              <a:buChar char="-"/>
            </a:pPr>
            <a:r>
              <a:rPr lang="en-CA" dirty="0" smtClean="0"/>
              <a:t>Each 2D mesh is treated as a </a:t>
            </a:r>
            <a:r>
              <a:rPr lang="en-CA" i="1" dirty="0" smtClean="0"/>
              <a:t>mesh object plane </a:t>
            </a:r>
            <a:r>
              <a:rPr lang="en-CA" dirty="0" smtClean="0"/>
              <a:t>(</a:t>
            </a:r>
            <a:r>
              <a:rPr lang="en-CA" i="1" dirty="0" smtClean="0"/>
              <a:t>MOP</a:t>
            </a:r>
            <a:r>
              <a:rPr lang="en-CA" dirty="0" smtClean="0"/>
              <a:t>).</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74</a:t>
            </a:fld>
            <a:endParaRPr lang="en-US"/>
          </a:p>
        </p:txBody>
      </p:sp>
    </p:spTree>
    <p:extLst>
      <p:ext uri="{BB962C8B-B14F-4D97-AF65-F5344CB8AC3E}">
        <p14:creationId xmlns:p14="http://schemas.microsoft.com/office/powerpoint/2010/main" val="5260335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575" y="4941168"/>
            <a:ext cx="8229600" cy="696899"/>
          </a:xfrm>
        </p:spPr>
        <p:txBody>
          <a:bodyPr>
            <a:normAutofit/>
          </a:bodyPr>
          <a:lstStyle/>
          <a:p>
            <a:pPr algn="ctr"/>
            <a:r>
              <a:rPr lang="en-CA" sz="2200" b="1" dirty="0" smtClean="0"/>
              <a:t>Fig. 11.21</a:t>
            </a:r>
            <a:r>
              <a:rPr lang="en-CA" sz="2200" dirty="0" smtClean="0"/>
              <a:t>: 2D Mesh Object Plane (MOP) Encoding Process</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75</a:t>
            </a:fld>
            <a:endParaRPr lang="en-US"/>
          </a:p>
        </p:txBody>
      </p:sp>
      <p:pic>
        <p:nvPicPr>
          <p:cNvPr id="6" name="Picture 5" descr="mesh-coding.png"/>
          <p:cNvPicPr>
            <a:picLocks noChangeAspect="1"/>
          </p:cNvPicPr>
          <p:nvPr/>
        </p:nvPicPr>
        <p:blipFill>
          <a:blip r:embed="rId2" cstate="print"/>
          <a:stretch>
            <a:fillRect/>
          </a:stretch>
        </p:blipFill>
        <p:spPr>
          <a:xfrm>
            <a:off x="1071538" y="1357298"/>
            <a:ext cx="7143675" cy="2786082"/>
          </a:xfrm>
          <a:prstGeom prst="rect">
            <a:avLst/>
          </a:prstGeom>
        </p:spPr>
      </p:pic>
    </p:spTree>
    <p:extLst>
      <p:ext uri="{BB962C8B-B14F-4D97-AF65-F5344CB8AC3E}">
        <p14:creationId xmlns:p14="http://schemas.microsoft.com/office/powerpoint/2010/main" val="36399145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24942"/>
          </a:xfrm>
        </p:spPr>
        <p:txBody>
          <a:bodyPr>
            <a:normAutofit/>
          </a:bodyPr>
          <a:lstStyle/>
          <a:p>
            <a:r>
              <a:rPr lang="en-CA" dirty="0" smtClean="0"/>
              <a:t>2D Mesh Geometry Coding</a:t>
            </a:r>
            <a:endParaRPr lang="en-CA" dirty="0"/>
          </a:p>
        </p:txBody>
      </p:sp>
      <p:sp>
        <p:nvSpPr>
          <p:cNvPr id="3" name="Content Placeholder 2"/>
          <p:cNvSpPr>
            <a:spLocks noGrp="1"/>
          </p:cNvSpPr>
          <p:nvPr>
            <p:ph idx="1"/>
          </p:nvPr>
        </p:nvSpPr>
        <p:spPr/>
        <p:txBody>
          <a:bodyPr>
            <a:normAutofit/>
          </a:bodyPr>
          <a:lstStyle/>
          <a:p>
            <a:pPr marL="457200" indent="-457200">
              <a:buFont typeface="Arial"/>
              <a:buChar char="•"/>
            </a:pPr>
            <a:r>
              <a:rPr lang="en-CA" sz="2400" dirty="0" smtClean="0"/>
              <a:t>MPEG-4 allows four types of uniform meshes with different triangulation structures.</a:t>
            </a:r>
          </a:p>
          <a:p>
            <a:endParaRPr lang="en-CA" sz="2800" dirty="0" smtClean="0"/>
          </a:p>
          <a:p>
            <a:endParaRPr lang="en-CA" sz="2800" dirty="0" smtClean="0"/>
          </a:p>
          <a:p>
            <a:endParaRPr lang="en-CA" sz="2800" dirty="0" smtClean="0"/>
          </a:p>
          <a:p>
            <a:endParaRPr lang="en-CA" sz="2800" dirty="0" smtClean="0"/>
          </a:p>
          <a:p>
            <a:endParaRPr lang="en-CA" sz="2800" dirty="0" smtClean="0"/>
          </a:p>
          <a:p>
            <a:pPr algn="ctr"/>
            <a:r>
              <a:rPr lang="en-CA" sz="2400" b="1" dirty="0" smtClean="0"/>
              <a:t>Fig. 11.22: </a:t>
            </a:r>
            <a:r>
              <a:rPr lang="en-CA" sz="2400" dirty="0" smtClean="0"/>
              <a:t>Four Types of Uniform Meshes.</a:t>
            </a:r>
            <a:r>
              <a:rPr lang="en-CA" sz="2000" dirty="0" smtClean="0"/>
              <a:t> </a:t>
            </a:r>
            <a:endParaRPr lang="en-CA" sz="20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76</a:t>
            </a:fld>
            <a:endParaRPr lang="en-US"/>
          </a:p>
        </p:txBody>
      </p:sp>
      <p:pic>
        <p:nvPicPr>
          <p:cNvPr id="6" name="Picture 5" descr="mesh-uniform.png"/>
          <p:cNvPicPr>
            <a:picLocks noChangeAspect="1"/>
          </p:cNvPicPr>
          <p:nvPr/>
        </p:nvPicPr>
        <p:blipFill>
          <a:blip r:embed="rId2" cstate="print"/>
          <a:stretch>
            <a:fillRect/>
          </a:stretch>
        </p:blipFill>
        <p:spPr>
          <a:xfrm>
            <a:off x="857224" y="3000372"/>
            <a:ext cx="7589886" cy="1500198"/>
          </a:xfrm>
          <a:prstGeom prst="rect">
            <a:avLst/>
          </a:prstGeom>
        </p:spPr>
      </p:pic>
    </p:spTree>
    <p:extLst>
      <p:ext uri="{BB962C8B-B14F-4D97-AF65-F5344CB8AC3E}">
        <p14:creationId xmlns:p14="http://schemas.microsoft.com/office/powerpoint/2010/main" val="14443926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chor="ctr">
            <a:normAutofit fontScale="62500" lnSpcReduction="20000"/>
          </a:bodyPr>
          <a:lstStyle/>
          <a:p>
            <a:pPr marL="457200" indent="-457200">
              <a:lnSpc>
                <a:spcPct val="120000"/>
              </a:lnSpc>
              <a:spcBef>
                <a:spcPts val="1848"/>
              </a:spcBef>
              <a:buFont typeface="Arial"/>
              <a:buChar char="•"/>
            </a:pPr>
            <a:r>
              <a:rPr lang="en-CA" b="1" dirty="0" smtClean="0"/>
              <a:t>Definition</a:t>
            </a:r>
            <a:r>
              <a:rPr lang="en-CA" dirty="0" smtClean="0"/>
              <a:t>: If </a:t>
            </a:r>
            <a:r>
              <a:rPr lang="en-CA" i="1" dirty="0" smtClean="0">
                <a:latin typeface="Times New Roman" pitchFamily="18" charset="0"/>
                <a:cs typeface="Times New Roman" pitchFamily="18" charset="0"/>
              </a:rPr>
              <a:t>D</a:t>
            </a:r>
            <a:r>
              <a:rPr lang="en-CA" dirty="0" smtClean="0"/>
              <a:t> is a Delaunay triangulation, then any of its triangles </a:t>
            </a:r>
            <a:r>
              <a:rPr lang="en-CA" i="1" dirty="0" err="1" smtClean="0">
                <a:latin typeface="Times New Roman"/>
                <a:cs typeface="Times New Roman"/>
              </a:rPr>
              <a:t>t</a:t>
            </a:r>
            <a:r>
              <a:rPr lang="en-CA" i="1" baseline="-25000" dirty="0" err="1" smtClean="0">
                <a:latin typeface="Times New Roman"/>
                <a:cs typeface="Times New Roman"/>
              </a:rPr>
              <a:t>n</a:t>
            </a:r>
            <a:r>
              <a:rPr lang="en-CA" dirty="0" smtClean="0">
                <a:latin typeface="Times New Roman"/>
                <a:cs typeface="Times New Roman"/>
              </a:rPr>
              <a:t> = (</a:t>
            </a:r>
            <a:r>
              <a:rPr lang="en-CA" i="1" dirty="0" smtClean="0">
                <a:latin typeface="Times New Roman"/>
                <a:cs typeface="Times New Roman"/>
              </a:rPr>
              <a:t>P</a:t>
            </a:r>
            <a:r>
              <a:rPr lang="en-CA" i="1" baseline="-25000" dirty="0" smtClean="0">
                <a:latin typeface="Times New Roman"/>
                <a:cs typeface="Times New Roman"/>
              </a:rPr>
              <a:t>i</a:t>
            </a:r>
            <a:r>
              <a:rPr lang="en-CA" i="1" dirty="0" smtClean="0">
                <a:latin typeface="Times New Roman"/>
                <a:cs typeface="Times New Roman"/>
              </a:rPr>
              <a:t>, </a:t>
            </a:r>
            <a:r>
              <a:rPr lang="en-CA" i="1" dirty="0" err="1" smtClean="0">
                <a:latin typeface="Times New Roman"/>
                <a:cs typeface="Times New Roman"/>
              </a:rPr>
              <a:t>P</a:t>
            </a:r>
            <a:r>
              <a:rPr lang="en-CA" i="1" baseline="-25000" dirty="0" err="1" smtClean="0">
                <a:latin typeface="Times New Roman"/>
                <a:cs typeface="Times New Roman"/>
              </a:rPr>
              <a:t>j</a:t>
            </a:r>
            <a:r>
              <a:rPr lang="en-CA" i="1" dirty="0" smtClean="0">
                <a:latin typeface="Times New Roman"/>
                <a:cs typeface="Times New Roman"/>
              </a:rPr>
              <a:t>, </a:t>
            </a:r>
            <a:r>
              <a:rPr lang="en-CA" i="1" dirty="0" err="1" smtClean="0">
                <a:latin typeface="Times New Roman"/>
                <a:cs typeface="Times New Roman"/>
              </a:rPr>
              <a:t>P</a:t>
            </a:r>
            <a:r>
              <a:rPr lang="en-CA" i="1" baseline="-25000" dirty="0" err="1" smtClean="0">
                <a:latin typeface="Times New Roman"/>
                <a:cs typeface="Times New Roman"/>
              </a:rPr>
              <a:t>k</a:t>
            </a:r>
            <a:r>
              <a:rPr lang="en-CA" dirty="0" smtClean="0">
                <a:latin typeface="Times New Roman"/>
                <a:cs typeface="Times New Roman"/>
              </a:rPr>
              <a:t>) ∈ </a:t>
            </a:r>
            <a:r>
              <a:rPr lang="en-CA" i="1" dirty="0" smtClean="0">
                <a:latin typeface="Times New Roman"/>
                <a:cs typeface="Times New Roman"/>
              </a:rPr>
              <a:t>D</a:t>
            </a:r>
            <a:r>
              <a:rPr lang="en-CA" dirty="0" smtClean="0">
                <a:latin typeface="Times New Roman"/>
                <a:cs typeface="Times New Roman"/>
              </a:rPr>
              <a:t> </a:t>
            </a:r>
            <a:r>
              <a:rPr lang="en-CA" dirty="0" smtClean="0"/>
              <a:t>satisfies the property that the </a:t>
            </a:r>
            <a:r>
              <a:rPr lang="en-CA" dirty="0" err="1" smtClean="0"/>
              <a:t>circumcircle</a:t>
            </a:r>
            <a:r>
              <a:rPr lang="en-CA" dirty="0" smtClean="0"/>
              <a:t> of </a:t>
            </a:r>
            <a:r>
              <a:rPr lang="en-CA" i="1" dirty="0" err="1" smtClean="0">
                <a:latin typeface="Times New Roman" pitchFamily="18" charset="0"/>
                <a:cs typeface="Times New Roman" pitchFamily="18" charset="0"/>
              </a:rPr>
              <a:t>t</a:t>
            </a:r>
            <a:r>
              <a:rPr lang="en-CA" i="1" baseline="-25000" dirty="0" err="1" smtClean="0">
                <a:latin typeface="Times New Roman" pitchFamily="18" charset="0"/>
                <a:cs typeface="Times New Roman" pitchFamily="18" charset="0"/>
              </a:rPr>
              <a:t>n</a:t>
            </a:r>
            <a:r>
              <a:rPr lang="en-CA" dirty="0" smtClean="0"/>
              <a:t> does not contain in its interior any other node point </a:t>
            </a:r>
            <a:r>
              <a:rPr lang="en-CA" i="1" dirty="0" smtClean="0">
                <a:latin typeface="Times New Roman" pitchFamily="18" charset="0"/>
                <a:cs typeface="Times New Roman" pitchFamily="18" charset="0"/>
              </a:rPr>
              <a:t>P</a:t>
            </a:r>
            <a:r>
              <a:rPr lang="en-CA" i="1" baseline="-25000" dirty="0" smtClean="0">
                <a:latin typeface="Times New Roman" pitchFamily="18" charset="0"/>
                <a:cs typeface="Times New Roman" pitchFamily="18" charset="0"/>
              </a:rPr>
              <a:t>l</a:t>
            </a:r>
            <a:r>
              <a:rPr lang="en-CA" dirty="0" smtClean="0"/>
              <a:t>.</a:t>
            </a:r>
          </a:p>
          <a:p>
            <a:pPr marL="457200" indent="-457200">
              <a:lnSpc>
                <a:spcPct val="120000"/>
              </a:lnSpc>
              <a:spcBef>
                <a:spcPts val="1848"/>
              </a:spcBef>
              <a:buFont typeface="Arial"/>
              <a:buChar char="•"/>
            </a:pPr>
            <a:r>
              <a:rPr lang="en-CA" dirty="0" smtClean="0"/>
              <a:t>A Delaunay mesh for a video object can be obtained in the following steps:</a:t>
            </a:r>
          </a:p>
          <a:p>
            <a:pPr marL="971550" lvl="1" indent="-514350">
              <a:lnSpc>
                <a:spcPct val="120000"/>
              </a:lnSpc>
              <a:spcBef>
                <a:spcPts val="1848"/>
              </a:spcBef>
              <a:buAutoNum type="arabicPeriod"/>
            </a:pPr>
            <a:r>
              <a:rPr lang="en-CA" b="1" dirty="0" smtClean="0"/>
              <a:t>Select boundary nodes of the mesh</a:t>
            </a:r>
            <a:r>
              <a:rPr lang="en-CA" dirty="0" smtClean="0"/>
              <a:t>: A polygon is used to approximate the boundary of the object.</a:t>
            </a:r>
          </a:p>
          <a:p>
            <a:pPr marL="971550" lvl="1" indent="-514350">
              <a:lnSpc>
                <a:spcPct val="120000"/>
              </a:lnSpc>
              <a:spcBef>
                <a:spcPts val="1848"/>
              </a:spcBef>
              <a:buAutoNum type="arabicPeriod"/>
            </a:pPr>
            <a:r>
              <a:rPr lang="en-CA" b="1" dirty="0" smtClean="0"/>
              <a:t>Choose interior nodes</a:t>
            </a:r>
            <a:r>
              <a:rPr lang="en-CA" dirty="0" smtClean="0"/>
              <a:t>: Feature points, e.g., edge points or corners, within the object boundary can be chosen as interior nodes for the meh.</a:t>
            </a:r>
          </a:p>
          <a:p>
            <a:pPr marL="971550" lvl="1" indent="-514350">
              <a:lnSpc>
                <a:spcPct val="120000"/>
              </a:lnSpc>
              <a:spcBef>
                <a:spcPts val="1848"/>
              </a:spcBef>
              <a:buAutoNum type="arabicPeriod"/>
            </a:pPr>
            <a:r>
              <a:rPr lang="en-CA" b="1" dirty="0" smtClean="0"/>
              <a:t>Perform Delaunay triangulation</a:t>
            </a:r>
            <a:r>
              <a:rPr lang="en-CA" dirty="0" smtClean="0"/>
              <a:t>: A </a:t>
            </a:r>
            <a:r>
              <a:rPr lang="en-CA" i="1" dirty="0" smtClean="0"/>
              <a:t>constrained Delaunay triangulation </a:t>
            </a:r>
            <a:r>
              <a:rPr lang="en-CA" dirty="0" smtClean="0"/>
              <a:t>is performed on the boundary and interior nodes with the polygonal boundary used as a constraint.</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77</a:t>
            </a:fld>
            <a:endParaRPr lang="en-US"/>
          </a:p>
        </p:txBody>
      </p:sp>
    </p:spTree>
    <p:extLst>
      <p:ext uri="{BB962C8B-B14F-4D97-AF65-F5344CB8AC3E}">
        <p14:creationId xmlns:p14="http://schemas.microsoft.com/office/powerpoint/2010/main" val="30506283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normAutofit/>
          </a:bodyPr>
          <a:lstStyle/>
          <a:p>
            <a:r>
              <a:rPr lang="en-CA" dirty="0" smtClean="0"/>
              <a:t>Constrained Delaunay Triangulation</a:t>
            </a:r>
            <a:endParaRPr lang="en-CA" dirty="0"/>
          </a:p>
        </p:txBody>
      </p:sp>
      <p:sp>
        <p:nvSpPr>
          <p:cNvPr id="3" name="Content Placeholder 2"/>
          <p:cNvSpPr>
            <a:spLocks noGrp="1"/>
          </p:cNvSpPr>
          <p:nvPr>
            <p:ph idx="1"/>
          </p:nvPr>
        </p:nvSpPr>
        <p:spPr>
          <a:xfrm>
            <a:off x="290934" y="1531151"/>
            <a:ext cx="8529538" cy="4525963"/>
          </a:xfrm>
        </p:spPr>
        <p:txBody>
          <a:bodyPr>
            <a:normAutofit/>
          </a:bodyPr>
          <a:lstStyle/>
          <a:p>
            <a:pPr>
              <a:spcBef>
                <a:spcPts val="1680"/>
              </a:spcBef>
              <a:buFont typeface="Arial"/>
              <a:buChar char="•"/>
            </a:pPr>
            <a:r>
              <a:rPr lang="en-CA" sz="2200" dirty="0" smtClean="0"/>
              <a:t>Interior edges are first added to form new triangles.</a:t>
            </a:r>
          </a:p>
          <a:p>
            <a:pPr>
              <a:spcBef>
                <a:spcPts val="1680"/>
              </a:spcBef>
              <a:buFont typeface="Arial"/>
              <a:buChar char="•"/>
            </a:pPr>
            <a:r>
              <a:rPr lang="en-CA" sz="2200" dirty="0" smtClean="0"/>
              <a:t>The algorithm will examine each interior edge to make sure it is </a:t>
            </a:r>
            <a:r>
              <a:rPr lang="en-CA" sz="2200" i="1" dirty="0" smtClean="0"/>
              <a:t>locally Delaunay</a:t>
            </a:r>
            <a:r>
              <a:rPr lang="en-CA" sz="2200" dirty="0" smtClean="0"/>
              <a:t>.</a:t>
            </a:r>
          </a:p>
          <a:p>
            <a:pPr algn="l">
              <a:spcBef>
                <a:spcPts val="1680"/>
              </a:spcBef>
              <a:buFont typeface="Arial"/>
              <a:buChar char="•"/>
            </a:pPr>
            <a:r>
              <a:rPr lang="en-CA" sz="2200" dirty="0" smtClean="0"/>
              <a:t>Given two triangles (</a:t>
            </a:r>
            <a:r>
              <a:rPr lang="en-CA" sz="2200" i="1" dirty="0" smtClean="0">
                <a:latin typeface="Times New Roman" pitchFamily="18" charset="0"/>
                <a:cs typeface="Times New Roman" pitchFamily="18" charset="0"/>
              </a:rPr>
              <a:t>P</a:t>
            </a:r>
            <a:r>
              <a:rPr lang="en-CA" sz="2200" i="1" baseline="-25000" dirty="0" smtClean="0">
                <a:latin typeface="Times New Roman" pitchFamily="18" charset="0"/>
                <a:cs typeface="Times New Roman" pitchFamily="18" charset="0"/>
              </a:rPr>
              <a:t>i</a:t>
            </a:r>
            <a:r>
              <a:rPr lang="en-CA" sz="2200" i="1" dirty="0" smtClean="0">
                <a:latin typeface="Times New Roman" pitchFamily="18" charset="0"/>
                <a:cs typeface="Times New Roman" pitchFamily="18" charset="0"/>
              </a:rPr>
              <a:t>, </a:t>
            </a:r>
            <a:r>
              <a:rPr lang="en-CA" sz="2200" i="1" dirty="0" err="1" smtClean="0">
                <a:latin typeface="Times New Roman" pitchFamily="18" charset="0"/>
                <a:cs typeface="Times New Roman" pitchFamily="18" charset="0"/>
              </a:rPr>
              <a:t>P</a:t>
            </a:r>
            <a:r>
              <a:rPr lang="en-CA" sz="2200" i="1" baseline="-25000" dirty="0" err="1" smtClean="0">
                <a:latin typeface="Times New Roman" pitchFamily="18" charset="0"/>
                <a:cs typeface="Times New Roman" pitchFamily="18" charset="0"/>
              </a:rPr>
              <a:t>j</a:t>
            </a:r>
            <a:r>
              <a:rPr lang="en-CA" sz="2200" i="1" dirty="0" smtClean="0">
                <a:latin typeface="Times New Roman" pitchFamily="18" charset="0"/>
                <a:cs typeface="Times New Roman" pitchFamily="18" charset="0"/>
              </a:rPr>
              <a:t>, </a:t>
            </a:r>
            <a:r>
              <a:rPr lang="en-CA" sz="2200" i="1" dirty="0" err="1" smtClean="0">
                <a:latin typeface="Times New Roman" pitchFamily="18" charset="0"/>
                <a:cs typeface="Times New Roman" pitchFamily="18" charset="0"/>
              </a:rPr>
              <a:t>P</a:t>
            </a:r>
            <a:r>
              <a:rPr lang="en-CA" sz="2200" i="1" baseline="-25000" dirty="0" err="1" smtClean="0">
                <a:latin typeface="Times New Roman" pitchFamily="18" charset="0"/>
                <a:cs typeface="Times New Roman" pitchFamily="18" charset="0"/>
              </a:rPr>
              <a:t>k</a:t>
            </a:r>
            <a:r>
              <a:rPr lang="en-CA" sz="2200" dirty="0" smtClean="0"/>
              <a:t>) and (</a:t>
            </a:r>
            <a:r>
              <a:rPr lang="en-CA" sz="2200" i="1" dirty="0" err="1" smtClean="0">
                <a:latin typeface="Times New Roman" pitchFamily="18" charset="0"/>
                <a:cs typeface="Times New Roman" pitchFamily="18" charset="0"/>
              </a:rPr>
              <a:t>P</a:t>
            </a:r>
            <a:r>
              <a:rPr lang="en-CA" sz="2200" i="1" baseline="-25000" dirty="0" err="1" smtClean="0">
                <a:latin typeface="Times New Roman" pitchFamily="18" charset="0"/>
                <a:cs typeface="Times New Roman" pitchFamily="18" charset="0"/>
              </a:rPr>
              <a:t>j</a:t>
            </a:r>
            <a:r>
              <a:rPr lang="en-CA" sz="2200" i="1" dirty="0" smtClean="0">
                <a:latin typeface="Times New Roman" pitchFamily="18" charset="0"/>
                <a:cs typeface="Times New Roman" pitchFamily="18" charset="0"/>
              </a:rPr>
              <a:t>, </a:t>
            </a:r>
            <a:r>
              <a:rPr lang="en-CA" sz="2200" i="1" dirty="0" err="1" smtClean="0">
                <a:latin typeface="Times New Roman" pitchFamily="18" charset="0"/>
                <a:cs typeface="Times New Roman" pitchFamily="18" charset="0"/>
              </a:rPr>
              <a:t>P</a:t>
            </a:r>
            <a:r>
              <a:rPr lang="en-CA" sz="2200" i="1" baseline="-25000" dirty="0" err="1" smtClean="0">
                <a:latin typeface="Times New Roman" pitchFamily="18" charset="0"/>
                <a:cs typeface="Times New Roman" pitchFamily="18" charset="0"/>
              </a:rPr>
              <a:t>k</a:t>
            </a:r>
            <a:r>
              <a:rPr lang="en-CA" sz="2200" i="1" dirty="0" smtClean="0">
                <a:latin typeface="Times New Roman" pitchFamily="18" charset="0"/>
                <a:cs typeface="Times New Roman" pitchFamily="18" charset="0"/>
              </a:rPr>
              <a:t>, P</a:t>
            </a:r>
            <a:r>
              <a:rPr lang="en-CA" sz="2200" i="1" baseline="-25000" dirty="0" smtClean="0">
                <a:latin typeface="Times New Roman" pitchFamily="18" charset="0"/>
                <a:cs typeface="Times New Roman" pitchFamily="18" charset="0"/>
              </a:rPr>
              <a:t>l</a:t>
            </a:r>
            <a:r>
              <a:rPr lang="en-CA" sz="2200" dirty="0" smtClean="0"/>
              <a:t>) sharing an edge    ,         if (</a:t>
            </a:r>
            <a:r>
              <a:rPr lang="en-CA" sz="2200" i="1" dirty="0" smtClean="0">
                <a:latin typeface="Times New Roman" pitchFamily="18" charset="0"/>
                <a:cs typeface="Times New Roman" pitchFamily="18" charset="0"/>
              </a:rPr>
              <a:t>P</a:t>
            </a:r>
            <a:r>
              <a:rPr lang="en-CA" sz="2200" i="1" baseline="-25000" dirty="0" smtClean="0">
                <a:latin typeface="Times New Roman" pitchFamily="18" charset="0"/>
                <a:cs typeface="Times New Roman" pitchFamily="18" charset="0"/>
              </a:rPr>
              <a:t>i</a:t>
            </a:r>
            <a:r>
              <a:rPr lang="en-CA" sz="2200" i="1" dirty="0" smtClean="0">
                <a:latin typeface="Times New Roman" pitchFamily="18" charset="0"/>
                <a:cs typeface="Times New Roman" pitchFamily="18" charset="0"/>
              </a:rPr>
              <a:t>, </a:t>
            </a:r>
            <a:r>
              <a:rPr lang="en-CA" sz="2200" i="1" dirty="0" err="1" smtClean="0">
                <a:latin typeface="Times New Roman" pitchFamily="18" charset="0"/>
                <a:cs typeface="Times New Roman" pitchFamily="18" charset="0"/>
              </a:rPr>
              <a:t>P</a:t>
            </a:r>
            <a:r>
              <a:rPr lang="en-CA" sz="2200" i="1" baseline="-25000" dirty="0" err="1" smtClean="0">
                <a:latin typeface="Times New Roman" pitchFamily="18" charset="0"/>
                <a:cs typeface="Times New Roman" pitchFamily="18" charset="0"/>
              </a:rPr>
              <a:t>j</a:t>
            </a:r>
            <a:r>
              <a:rPr lang="en-CA" sz="2200" i="1" dirty="0" smtClean="0">
                <a:latin typeface="Times New Roman" pitchFamily="18" charset="0"/>
                <a:cs typeface="Times New Roman" pitchFamily="18" charset="0"/>
              </a:rPr>
              <a:t>, </a:t>
            </a:r>
            <a:r>
              <a:rPr lang="en-CA" sz="2200" i="1" dirty="0" err="1" smtClean="0">
                <a:latin typeface="Times New Roman" pitchFamily="18" charset="0"/>
                <a:cs typeface="Times New Roman" pitchFamily="18" charset="0"/>
              </a:rPr>
              <a:t>P</a:t>
            </a:r>
            <a:r>
              <a:rPr lang="en-CA" sz="2200" i="1" baseline="-25000" dirty="0" err="1" smtClean="0">
                <a:latin typeface="Times New Roman" pitchFamily="18" charset="0"/>
                <a:cs typeface="Times New Roman" pitchFamily="18" charset="0"/>
              </a:rPr>
              <a:t>k</a:t>
            </a:r>
            <a:r>
              <a:rPr lang="en-CA" sz="2200" dirty="0" smtClean="0"/>
              <a:t>) contains </a:t>
            </a:r>
            <a:r>
              <a:rPr lang="en-CA" sz="2200" i="1" dirty="0" smtClean="0">
                <a:latin typeface="Times New Roman" pitchFamily="18" charset="0"/>
                <a:cs typeface="Times New Roman" pitchFamily="18" charset="0"/>
              </a:rPr>
              <a:t>P</a:t>
            </a:r>
            <a:r>
              <a:rPr lang="en-CA" sz="2200" i="1" baseline="-25000" dirty="0" smtClean="0">
                <a:latin typeface="Times New Roman" pitchFamily="18" charset="0"/>
                <a:cs typeface="Times New Roman" pitchFamily="18" charset="0"/>
              </a:rPr>
              <a:t>l</a:t>
            </a:r>
            <a:r>
              <a:rPr lang="en-CA" sz="2200" dirty="0" smtClean="0"/>
              <a:t> or (</a:t>
            </a:r>
            <a:r>
              <a:rPr lang="en-CA" sz="2200" i="1" dirty="0" err="1" smtClean="0">
                <a:latin typeface="Times New Roman" pitchFamily="18" charset="0"/>
                <a:cs typeface="Times New Roman" pitchFamily="18" charset="0"/>
              </a:rPr>
              <a:t>P</a:t>
            </a:r>
            <a:r>
              <a:rPr lang="en-CA" sz="2200" i="1" baseline="-25000" dirty="0" err="1" smtClean="0">
                <a:latin typeface="Times New Roman" pitchFamily="18" charset="0"/>
                <a:cs typeface="Times New Roman" pitchFamily="18" charset="0"/>
              </a:rPr>
              <a:t>j</a:t>
            </a:r>
            <a:r>
              <a:rPr lang="en-CA" sz="2200" i="1" dirty="0" smtClean="0">
                <a:latin typeface="Times New Roman" pitchFamily="18" charset="0"/>
                <a:cs typeface="Times New Roman" pitchFamily="18" charset="0"/>
              </a:rPr>
              <a:t>, </a:t>
            </a:r>
            <a:r>
              <a:rPr lang="en-CA" sz="2200" i="1" dirty="0" err="1" smtClean="0">
                <a:latin typeface="Times New Roman" pitchFamily="18" charset="0"/>
                <a:cs typeface="Times New Roman" pitchFamily="18" charset="0"/>
              </a:rPr>
              <a:t>P</a:t>
            </a:r>
            <a:r>
              <a:rPr lang="en-CA" sz="2200" i="1" baseline="-25000" dirty="0" err="1" smtClean="0">
                <a:latin typeface="Times New Roman" pitchFamily="18" charset="0"/>
                <a:cs typeface="Times New Roman" pitchFamily="18" charset="0"/>
              </a:rPr>
              <a:t>k</a:t>
            </a:r>
            <a:r>
              <a:rPr lang="en-CA" sz="2200" i="1" dirty="0" smtClean="0">
                <a:latin typeface="Times New Roman" pitchFamily="18" charset="0"/>
                <a:cs typeface="Times New Roman" pitchFamily="18" charset="0"/>
              </a:rPr>
              <a:t>, P</a:t>
            </a:r>
            <a:r>
              <a:rPr lang="en-CA" sz="2200" i="1" baseline="-25000" dirty="0" smtClean="0">
                <a:latin typeface="Times New Roman" pitchFamily="18" charset="0"/>
                <a:cs typeface="Times New Roman" pitchFamily="18" charset="0"/>
              </a:rPr>
              <a:t>l</a:t>
            </a:r>
            <a:r>
              <a:rPr lang="en-CA" sz="2200" dirty="0" smtClean="0"/>
              <a:t>) contains </a:t>
            </a:r>
            <a:r>
              <a:rPr lang="en-CA" sz="2200" i="1" dirty="0" smtClean="0">
                <a:latin typeface="Times New Roman" pitchFamily="18" charset="0"/>
                <a:cs typeface="Times New Roman" pitchFamily="18" charset="0"/>
              </a:rPr>
              <a:t>P</a:t>
            </a:r>
            <a:r>
              <a:rPr lang="en-CA" sz="2200" i="1" baseline="-25000" dirty="0" smtClean="0">
                <a:latin typeface="Times New Roman" pitchFamily="18" charset="0"/>
                <a:cs typeface="Times New Roman" pitchFamily="18" charset="0"/>
              </a:rPr>
              <a:t>i</a:t>
            </a:r>
            <a:r>
              <a:rPr lang="en-CA" sz="2200" dirty="0" smtClean="0"/>
              <a:t> in its interior, then     is not locally Delaunay, and it will be replaced by a new edge    .</a:t>
            </a:r>
          </a:p>
          <a:p>
            <a:pPr algn="l">
              <a:spcBef>
                <a:spcPts val="1680"/>
              </a:spcBef>
              <a:buFont typeface="Arial"/>
              <a:buChar char="•"/>
            </a:pPr>
            <a:r>
              <a:rPr lang="en-CA" sz="2200" dirty="0" smtClean="0"/>
              <a:t>If </a:t>
            </a:r>
            <a:r>
              <a:rPr lang="en-CA" sz="2200" i="1" dirty="0" smtClean="0">
                <a:latin typeface="Times New Roman" pitchFamily="18" charset="0"/>
                <a:cs typeface="Times New Roman" pitchFamily="18" charset="0"/>
              </a:rPr>
              <a:t>P</a:t>
            </a:r>
            <a:r>
              <a:rPr lang="en-CA" sz="2200" i="1" baseline="-25000" dirty="0" smtClean="0">
                <a:latin typeface="Times New Roman" pitchFamily="18" charset="0"/>
                <a:cs typeface="Times New Roman" pitchFamily="18" charset="0"/>
              </a:rPr>
              <a:t>l</a:t>
            </a:r>
            <a:r>
              <a:rPr lang="en-CA" sz="2200" dirty="0" smtClean="0"/>
              <a:t> falls exactly on the </a:t>
            </a:r>
            <a:r>
              <a:rPr lang="en-CA" sz="2200" dirty="0" err="1" smtClean="0"/>
              <a:t>circumcircle</a:t>
            </a:r>
            <a:r>
              <a:rPr lang="en-CA" sz="2200" dirty="0" smtClean="0"/>
              <a:t> of (</a:t>
            </a:r>
            <a:r>
              <a:rPr lang="en-CA" sz="2200" i="1" dirty="0" smtClean="0">
                <a:latin typeface="Times New Roman" pitchFamily="18" charset="0"/>
                <a:cs typeface="Times New Roman" pitchFamily="18" charset="0"/>
              </a:rPr>
              <a:t>P</a:t>
            </a:r>
            <a:r>
              <a:rPr lang="en-CA" sz="2200" i="1" baseline="-25000" dirty="0" smtClean="0">
                <a:latin typeface="Times New Roman" pitchFamily="18" charset="0"/>
                <a:cs typeface="Times New Roman" pitchFamily="18" charset="0"/>
              </a:rPr>
              <a:t>i</a:t>
            </a:r>
            <a:r>
              <a:rPr lang="en-CA" sz="2200" i="1" dirty="0" smtClean="0">
                <a:latin typeface="Times New Roman" pitchFamily="18" charset="0"/>
                <a:cs typeface="Times New Roman" pitchFamily="18" charset="0"/>
              </a:rPr>
              <a:t>, </a:t>
            </a:r>
            <a:r>
              <a:rPr lang="en-CA" sz="2200" i="1" dirty="0" err="1" smtClean="0">
                <a:latin typeface="Times New Roman" pitchFamily="18" charset="0"/>
                <a:cs typeface="Times New Roman" pitchFamily="18" charset="0"/>
              </a:rPr>
              <a:t>P</a:t>
            </a:r>
            <a:r>
              <a:rPr lang="en-CA" sz="2200" i="1" baseline="-25000" dirty="0" err="1" smtClean="0">
                <a:latin typeface="Times New Roman" pitchFamily="18" charset="0"/>
                <a:cs typeface="Times New Roman" pitchFamily="18" charset="0"/>
              </a:rPr>
              <a:t>j</a:t>
            </a:r>
            <a:r>
              <a:rPr lang="en-CA" sz="2200" i="1" dirty="0" smtClean="0">
                <a:latin typeface="Times New Roman" pitchFamily="18" charset="0"/>
                <a:cs typeface="Times New Roman" pitchFamily="18" charset="0"/>
              </a:rPr>
              <a:t>, </a:t>
            </a:r>
            <a:r>
              <a:rPr lang="en-CA" sz="2200" i="1" dirty="0" err="1" smtClean="0">
                <a:latin typeface="Times New Roman" pitchFamily="18" charset="0"/>
                <a:cs typeface="Times New Roman" pitchFamily="18" charset="0"/>
              </a:rPr>
              <a:t>P</a:t>
            </a:r>
            <a:r>
              <a:rPr lang="en-CA" sz="2200" i="1" baseline="-25000" dirty="0" err="1" smtClean="0">
                <a:latin typeface="Times New Roman" pitchFamily="18" charset="0"/>
                <a:cs typeface="Times New Roman" pitchFamily="18" charset="0"/>
              </a:rPr>
              <a:t>k</a:t>
            </a:r>
            <a:r>
              <a:rPr lang="en-CA" sz="2200" dirty="0" smtClean="0"/>
              <a:t>) (and accordingly, </a:t>
            </a:r>
            <a:r>
              <a:rPr lang="en-CA" sz="2200" i="1" dirty="0" smtClean="0">
                <a:latin typeface="Times New Roman" pitchFamily="18" charset="0"/>
                <a:cs typeface="Times New Roman" pitchFamily="18" charset="0"/>
              </a:rPr>
              <a:t>P</a:t>
            </a:r>
            <a:r>
              <a:rPr lang="en-CA" sz="2200" i="1" baseline="-25000" dirty="0" smtClean="0">
                <a:latin typeface="Times New Roman" pitchFamily="18" charset="0"/>
                <a:cs typeface="Times New Roman" pitchFamily="18" charset="0"/>
              </a:rPr>
              <a:t>i</a:t>
            </a:r>
            <a:r>
              <a:rPr lang="en-CA" sz="2200" dirty="0" smtClean="0"/>
              <a:t> also falls exactly on the </a:t>
            </a:r>
            <a:r>
              <a:rPr lang="en-CA" sz="2200" dirty="0" err="1" smtClean="0"/>
              <a:t>circumcircle</a:t>
            </a:r>
            <a:r>
              <a:rPr lang="en-CA" sz="2200" dirty="0" smtClean="0"/>
              <a:t> of (</a:t>
            </a:r>
            <a:r>
              <a:rPr lang="en-CA" sz="2200" i="1" dirty="0" err="1" smtClean="0">
                <a:latin typeface="Times New Roman" pitchFamily="18" charset="0"/>
                <a:cs typeface="Times New Roman" pitchFamily="18" charset="0"/>
              </a:rPr>
              <a:t>P</a:t>
            </a:r>
            <a:r>
              <a:rPr lang="en-CA" sz="2200" i="1" baseline="-25000" dirty="0" err="1" smtClean="0">
                <a:latin typeface="Times New Roman" pitchFamily="18" charset="0"/>
                <a:cs typeface="Times New Roman" pitchFamily="18" charset="0"/>
              </a:rPr>
              <a:t>j</a:t>
            </a:r>
            <a:r>
              <a:rPr lang="en-CA" sz="2200" i="1" dirty="0" smtClean="0">
                <a:latin typeface="Times New Roman" pitchFamily="18" charset="0"/>
                <a:cs typeface="Times New Roman" pitchFamily="18" charset="0"/>
              </a:rPr>
              <a:t>, </a:t>
            </a:r>
            <a:r>
              <a:rPr lang="en-CA" sz="2200" i="1" dirty="0" err="1" smtClean="0">
                <a:latin typeface="Times New Roman" pitchFamily="18" charset="0"/>
                <a:cs typeface="Times New Roman" pitchFamily="18" charset="0"/>
              </a:rPr>
              <a:t>P</a:t>
            </a:r>
            <a:r>
              <a:rPr lang="en-CA" sz="2200" i="1" baseline="-25000" dirty="0" err="1" smtClean="0">
                <a:latin typeface="Times New Roman" pitchFamily="18" charset="0"/>
                <a:cs typeface="Times New Roman" pitchFamily="18" charset="0"/>
              </a:rPr>
              <a:t>k</a:t>
            </a:r>
            <a:r>
              <a:rPr lang="en-CA" sz="2200" i="1" dirty="0" smtClean="0">
                <a:latin typeface="Times New Roman" pitchFamily="18" charset="0"/>
                <a:cs typeface="Times New Roman" pitchFamily="18" charset="0"/>
              </a:rPr>
              <a:t>, P</a:t>
            </a:r>
            <a:r>
              <a:rPr lang="en-CA" sz="2200" i="1" baseline="-25000" dirty="0" smtClean="0">
                <a:latin typeface="Times New Roman" pitchFamily="18" charset="0"/>
                <a:cs typeface="Times New Roman" pitchFamily="18" charset="0"/>
              </a:rPr>
              <a:t>l</a:t>
            </a:r>
            <a:r>
              <a:rPr lang="en-CA" sz="2200" dirty="0" smtClean="0"/>
              <a:t>)), then     will be viewed as locally Delaunay only if </a:t>
            </a:r>
            <a:r>
              <a:rPr lang="en-CA" sz="2200" i="1" dirty="0" smtClean="0">
                <a:latin typeface="Times New Roman" pitchFamily="18" charset="0"/>
                <a:cs typeface="Times New Roman" pitchFamily="18" charset="0"/>
              </a:rPr>
              <a:t>P</a:t>
            </a:r>
            <a:r>
              <a:rPr lang="en-CA" sz="2200" i="1" baseline="-25000" dirty="0" smtClean="0">
                <a:latin typeface="Times New Roman" pitchFamily="18" charset="0"/>
                <a:cs typeface="Times New Roman" pitchFamily="18" charset="0"/>
              </a:rPr>
              <a:t>i</a:t>
            </a:r>
            <a:r>
              <a:rPr lang="en-CA" sz="2200" dirty="0" smtClean="0"/>
              <a:t> or </a:t>
            </a:r>
            <a:r>
              <a:rPr lang="en-CA" sz="2200" i="1" dirty="0" smtClean="0">
                <a:latin typeface="Times New Roman" pitchFamily="18" charset="0"/>
                <a:cs typeface="Times New Roman" pitchFamily="18" charset="0"/>
              </a:rPr>
              <a:t>P</a:t>
            </a:r>
            <a:r>
              <a:rPr lang="en-CA" sz="2200" baseline="-25000" dirty="0" smtClean="0"/>
              <a:t>l</a:t>
            </a:r>
            <a:r>
              <a:rPr lang="en-CA" sz="2200" dirty="0" smtClean="0"/>
              <a:t> has the largest x coordinate among the four nodes.</a:t>
            </a:r>
            <a:endParaRPr lang="en-CA" sz="22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78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191381085"/>
              </p:ext>
            </p:extLst>
          </p:nvPr>
        </p:nvGraphicFramePr>
        <p:xfrm>
          <a:off x="1979712" y="5229200"/>
          <a:ext cx="297032" cy="352726"/>
        </p:xfrm>
        <a:graphic>
          <a:graphicData uri="http://schemas.openxmlformats.org/presentationml/2006/ole">
            <mc:AlternateContent xmlns:mc="http://schemas.openxmlformats.org/markup-compatibility/2006">
              <mc:Choice xmlns:v="urn:schemas-microsoft-com:vml" Requires="v">
                <p:oleObj spid="_x0000_s6620" name="Equation" r:id="rId3" imgW="203139" imgH="241124" progId="">
                  <p:embed/>
                </p:oleObj>
              </mc:Choice>
              <mc:Fallback>
                <p:oleObj name="Equation" r:id="rId3" imgW="203139" imgH="241124" progId="">
                  <p:embed/>
                  <p:pic>
                    <p:nvPicPr>
                      <p:cNvPr id="0" name="Picture 2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5229200"/>
                        <a:ext cx="297032" cy="35272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171" name="Object 3"/>
          <p:cNvGraphicFramePr>
            <a:graphicFrameLocks noChangeAspect="1"/>
          </p:cNvGraphicFramePr>
          <p:nvPr>
            <p:extLst>
              <p:ext uri="{D42A27DB-BD31-4B8C-83A1-F6EECF244321}">
                <p14:modId xmlns:p14="http://schemas.microsoft.com/office/powerpoint/2010/main" val="1782824484"/>
              </p:ext>
            </p:extLst>
          </p:nvPr>
        </p:nvGraphicFramePr>
        <p:xfrm>
          <a:off x="8316416" y="2996952"/>
          <a:ext cx="314418" cy="373109"/>
        </p:xfrm>
        <a:graphic>
          <a:graphicData uri="http://schemas.openxmlformats.org/presentationml/2006/ole">
            <mc:AlternateContent xmlns:mc="http://schemas.openxmlformats.org/markup-compatibility/2006">
              <mc:Choice xmlns:v="urn:schemas-microsoft-com:vml" Requires="v">
                <p:oleObj spid="_x0000_s6621" name="Equation" r:id="rId5" imgW="203139" imgH="241124" progId="">
                  <p:embed/>
                </p:oleObj>
              </mc:Choice>
              <mc:Fallback>
                <p:oleObj name="Equation" r:id="rId5" imgW="203139" imgH="241124" progId="">
                  <p:embed/>
                  <p:pic>
                    <p:nvPicPr>
                      <p:cNvPr id="0" name="Picture 2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6416" y="2996952"/>
                        <a:ext cx="314418" cy="37310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30089788"/>
              </p:ext>
            </p:extLst>
          </p:nvPr>
        </p:nvGraphicFramePr>
        <p:xfrm>
          <a:off x="1406438" y="4029834"/>
          <a:ext cx="239527" cy="370179"/>
        </p:xfrm>
        <a:graphic>
          <a:graphicData uri="http://schemas.openxmlformats.org/presentationml/2006/ole">
            <mc:AlternateContent xmlns:mc="http://schemas.openxmlformats.org/markup-compatibility/2006">
              <mc:Choice xmlns:v="urn:schemas-microsoft-com:vml" Requires="v">
                <p:oleObj spid="_x0000_s6622" name="Equation" r:id="rId7" imgW="139363" imgH="215931" progId="">
                  <p:embed/>
                </p:oleObj>
              </mc:Choice>
              <mc:Fallback>
                <p:oleObj name="Equation" r:id="rId7" imgW="139363" imgH="215931" progId="">
                  <p:embed/>
                  <p:pic>
                    <p:nvPicPr>
                      <p:cNvPr id="0" name="Picture 2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6438" y="4029834"/>
                        <a:ext cx="239527" cy="37017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7173" name="Object 5"/>
          <p:cNvGraphicFramePr>
            <a:graphicFrameLocks noChangeAspect="1"/>
          </p:cNvGraphicFramePr>
          <p:nvPr>
            <p:extLst>
              <p:ext uri="{D42A27DB-BD31-4B8C-83A1-F6EECF244321}">
                <p14:modId xmlns:p14="http://schemas.microsoft.com/office/powerpoint/2010/main" val="2065631672"/>
              </p:ext>
            </p:extLst>
          </p:nvPr>
        </p:nvGraphicFramePr>
        <p:xfrm>
          <a:off x="1331640" y="3717032"/>
          <a:ext cx="314325" cy="373063"/>
        </p:xfrm>
        <a:graphic>
          <a:graphicData uri="http://schemas.openxmlformats.org/presentationml/2006/ole">
            <mc:AlternateContent xmlns:mc="http://schemas.openxmlformats.org/markup-compatibility/2006">
              <mc:Choice xmlns:v="urn:schemas-microsoft-com:vml" Requires="v">
                <p:oleObj spid="_x0000_s6623" name="Equation" r:id="rId9" imgW="203139" imgH="241124" progId="">
                  <p:embed/>
                </p:oleObj>
              </mc:Choice>
              <mc:Fallback>
                <p:oleObj name="Equation" r:id="rId9" imgW="203139" imgH="241124" progId="">
                  <p:embed/>
                  <p:pic>
                    <p:nvPicPr>
                      <p:cNvPr id="0" name="Picture 2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3717032"/>
                        <a:ext cx="314325" cy="373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985270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71810"/>
            <a:ext cx="8229600" cy="3054353"/>
          </a:xfrm>
        </p:spPr>
        <p:txBody>
          <a:bodyPr>
            <a:normAutofit fontScale="70000" lnSpcReduction="20000"/>
          </a:bodyPr>
          <a:lstStyle/>
          <a:p>
            <a:pPr marL="0" indent="0"/>
            <a:r>
              <a:rPr lang="en-CA" b="1" dirty="0" smtClean="0"/>
              <a:t>Fig. 11.23: </a:t>
            </a:r>
            <a:r>
              <a:rPr lang="en-CA" dirty="0" smtClean="0"/>
              <a:t>Delaunay Mesh: (a) Boundary nodes (</a:t>
            </a:r>
            <a:r>
              <a:rPr lang="en-CA" i="1" dirty="0" smtClean="0">
                <a:latin typeface="Times New Roman" pitchFamily="18" charset="0"/>
                <a:cs typeface="Times New Roman" pitchFamily="18" charset="0"/>
              </a:rPr>
              <a:t>P</a:t>
            </a:r>
            <a:r>
              <a:rPr lang="en-CA" baseline="-25000" dirty="0" smtClean="0"/>
              <a:t>0</a:t>
            </a:r>
            <a:r>
              <a:rPr lang="en-CA" dirty="0" smtClean="0"/>
              <a:t> to </a:t>
            </a:r>
            <a:r>
              <a:rPr lang="en-CA" i="1" dirty="0" smtClean="0">
                <a:latin typeface="Times New Roman" pitchFamily="18" charset="0"/>
                <a:cs typeface="Times New Roman" pitchFamily="18" charset="0"/>
              </a:rPr>
              <a:t>P</a:t>
            </a:r>
            <a:r>
              <a:rPr lang="en-CA" baseline="-25000" dirty="0" smtClean="0"/>
              <a:t>7</a:t>
            </a:r>
            <a:r>
              <a:rPr lang="en-CA" dirty="0" smtClean="0"/>
              <a:t>) and Interior nodes (</a:t>
            </a:r>
            <a:r>
              <a:rPr lang="en-CA" i="1" dirty="0" smtClean="0">
                <a:latin typeface="Times New Roman" pitchFamily="18" charset="0"/>
                <a:cs typeface="Times New Roman" pitchFamily="18" charset="0"/>
              </a:rPr>
              <a:t>P</a:t>
            </a:r>
            <a:r>
              <a:rPr lang="en-CA" baseline="-25000" dirty="0" smtClean="0"/>
              <a:t>8</a:t>
            </a:r>
            <a:r>
              <a:rPr lang="en-CA" dirty="0" smtClean="0"/>
              <a:t> to </a:t>
            </a:r>
            <a:r>
              <a:rPr lang="en-CA" i="1" dirty="0" smtClean="0">
                <a:latin typeface="Times New Roman" pitchFamily="18" charset="0"/>
                <a:cs typeface="Times New Roman" pitchFamily="18" charset="0"/>
              </a:rPr>
              <a:t>P</a:t>
            </a:r>
            <a:r>
              <a:rPr lang="en-CA" baseline="-25000" dirty="0" smtClean="0"/>
              <a:t>13</a:t>
            </a:r>
            <a:r>
              <a:rPr lang="en-CA" dirty="0" smtClean="0"/>
              <a:t>). (b) Triangular mesh obtained by Constrained Delaunay Triangulation.</a:t>
            </a:r>
          </a:p>
          <a:p>
            <a:endParaRPr lang="en-CA" dirty="0" smtClean="0"/>
          </a:p>
          <a:p>
            <a:pPr lvl="1"/>
            <a:r>
              <a:rPr lang="en-CA" dirty="0" smtClean="0"/>
              <a:t>• Except for the first location </a:t>
            </a:r>
            <a:r>
              <a:rPr lang="en-CA" dirty="0" smtClean="0">
                <a:latin typeface="Times New Roman"/>
                <a:cs typeface="Times New Roman"/>
              </a:rPr>
              <a:t>(</a:t>
            </a:r>
            <a:r>
              <a:rPr lang="en-CA" i="1" dirty="0" smtClean="0">
                <a:latin typeface="Times New Roman"/>
                <a:cs typeface="Times New Roman"/>
              </a:rPr>
              <a:t>x</a:t>
            </a:r>
            <a:r>
              <a:rPr lang="en-CA" baseline="-25000" dirty="0" smtClean="0">
                <a:latin typeface="Times New Roman"/>
                <a:cs typeface="Times New Roman"/>
              </a:rPr>
              <a:t>0</a:t>
            </a:r>
            <a:r>
              <a:rPr lang="en-CA" dirty="0" smtClean="0">
                <a:latin typeface="Times New Roman"/>
                <a:cs typeface="Times New Roman"/>
              </a:rPr>
              <a:t>, </a:t>
            </a:r>
            <a:r>
              <a:rPr lang="en-CA" i="1" dirty="0" smtClean="0">
                <a:latin typeface="Times New Roman"/>
                <a:cs typeface="Times New Roman"/>
              </a:rPr>
              <a:t>y</a:t>
            </a:r>
            <a:r>
              <a:rPr lang="en-CA" baseline="-25000" dirty="0" smtClean="0">
                <a:latin typeface="Times New Roman"/>
                <a:cs typeface="Times New Roman"/>
              </a:rPr>
              <a:t>0</a:t>
            </a:r>
            <a:r>
              <a:rPr lang="en-CA" dirty="0" smtClean="0">
                <a:latin typeface="Times New Roman"/>
                <a:cs typeface="Times New Roman"/>
              </a:rPr>
              <a:t>)</a:t>
            </a:r>
            <a:r>
              <a:rPr lang="en-CA" dirty="0" smtClean="0"/>
              <a:t>, all subsequent coordinates are coded differentially — that is, for </a:t>
            </a:r>
            <a:r>
              <a:rPr lang="en-CA" i="1" dirty="0" smtClean="0">
                <a:latin typeface="Times New Roman"/>
                <a:cs typeface="Times New Roman"/>
              </a:rPr>
              <a:t>n</a:t>
            </a:r>
            <a:r>
              <a:rPr lang="en-CA" dirty="0" smtClean="0">
                <a:latin typeface="Times New Roman"/>
                <a:cs typeface="Times New Roman"/>
              </a:rPr>
              <a:t> ≥ 1</a:t>
            </a:r>
            <a:r>
              <a:rPr lang="en-CA" dirty="0" smtClean="0"/>
              <a:t>,</a:t>
            </a:r>
          </a:p>
          <a:p>
            <a:pPr lvl="1"/>
            <a:endParaRPr lang="en-CA" dirty="0" smtClean="0">
              <a:latin typeface="Times New Roman"/>
              <a:cs typeface="Times New Roman"/>
            </a:endParaRPr>
          </a:p>
          <a:p>
            <a:pPr lvl="1" algn="r"/>
            <a:r>
              <a:rPr lang="en-CA" i="1" dirty="0" err="1" smtClean="0">
                <a:latin typeface="Times New Roman"/>
                <a:cs typeface="Times New Roman"/>
              </a:rPr>
              <a:t>dx</a:t>
            </a:r>
            <a:r>
              <a:rPr lang="en-CA" i="1" baseline="-25000" dirty="0" err="1" smtClean="0">
                <a:latin typeface="Times New Roman"/>
                <a:cs typeface="Times New Roman"/>
              </a:rPr>
              <a:t>n</a:t>
            </a:r>
            <a:r>
              <a:rPr lang="en-CA" dirty="0" smtClean="0">
                <a:latin typeface="Times New Roman"/>
                <a:cs typeface="Times New Roman"/>
              </a:rPr>
              <a:t> =</a:t>
            </a:r>
            <a:r>
              <a:rPr lang="en-CA" i="1" dirty="0" smtClean="0">
                <a:latin typeface="Times New Roman"/>
                <a:cs typeface="Times New Roman"/>
              </a:rPr>
              <a:t> </a:t>
            </a:r>
            <a:r>
              <a:rPr lang="en-CA" i="1" dirty="0" err="1" smtClean="0">
                <a:latin typeface="Times New Roman"/>
                <a:cs typeface="Times New Roman"/>
              </a:rPr>
              <a:t>x</a:t>
            </a:r>
            <a:r>
              <a:rPr lang="en-CA" i="1" baseline="-25000" dirty="0" err="1" smtClean="0">
                <a:latin typeface="Times New Roman"/>
                <a:cs typeface="Times New Roman"/>
              </a:rPr>
              <a:t>n</a:t>
            </a:r>
            <a:r>
              <a:rPr lang="en-CA" dirty="0" smtClean="0">
                <a:latin typeface="Times New Roman"/>
                <a:cs typeface="Times New Roman"/>
              </a:rPr>
              <a:t> − </a:t>
            </a:r>
            <a:r>
              <a:rPr lang="en-CA" i="1" dirty="0" smtClean="0">
                <a:latin typeface="Times New Roman"/>
                <a:cs typeface="Times New Roman"/>
              </a:rPr>
              <a:t>x</a:t>
            </a:r>
            <a:r>
              <a:rPr lang="en-CA" i="1" baseline="-25000" dirty="0" smtClean="0">
                <a:latin typeface="Times New Roman"/>
                <a:cs typeface="Times New Roman"/>
              </a:rPr>
              <a:t>n</a:t>
            </a:r>
            <a:r>
              <a:rPr lang="en-CA" dirty="0" smtClean="0">
                <a:latin typeface="Times New Roman"/>
                <a:cs typeface="Times New Roman"/>
              </a:rPr>
              <a:t>−1,     </a:t>
            </a:r>
            <a:r>
              <a:rPr lang="en-CA" i="1" dirty="0" err="1" smtClean="0">
                <a:latin typeface="Times New Roman"/>
                <a:cs typeface="Times New Roman"/>
              </a:rPr>
              <a:t>dy</a:t>
            </a:r>
            <a:r>
              <a:rPr lang="en-CA" i="1" baseline="-25000" dirty="0" err="1" smtClean="0">
                <a:latin typeface="Times New Roman"/>
                <a:cs typeface="Times New Roman"/>
              </a:rPr>
              <a:t>n</a:t>
            </a:r>
            <a:r>
              <a:rPr lang="en-CA" dirty="0" smtClean="0">
                <a:latin typeface="Times New Roman"/>
                <a:cs typeface="Times New Roman"/>
              </a:rPr>
              <a:t> = </a:t>
            </a:r>
            <a:r>
              <a:rPr lang="en-CA" i="1" dirty="0" err="1" smtClean="0">
                <a:latin typeface="Times New Roman"/>
                <a:cs typeface="Times New Roman"/>
              </a:rPr>
              <a:t>y</a:t>
            </a:r>
            <a:r>
              <a:rPr lang="en-CA" i="1" baseline="-25000" dirty="0" err="1" smtClean="0">
                <a:latin typeface="Times New Roman"/>
                <a:cs typeface="Times New Roman"/>
              </a:rPr>
              <a:t>n</a:t>
            </a:r>
            <a:r>
              <a:rPr lang="en-CA" dirty="0" smtClean="0">
                <a:latin typeface="Times New Roman"/>
                <a:cs typeface="Times New Roman"/>
              </a:rPr>
              <a:t> − </a:t>
            </a:r>
            <a:r>
              <a:rPr lang="en-CA" i="1" dirty="0" smtClean="0">
                <a:latin typeface="Times New Roman"/>
                <a:cs typeface="Times New Roman"/>
              </a:rPr>
              <a:t>y</a:t>
            </a:r>
            <a:r>
              <a:rPr lang="en-CA" i="1" baseline="-25000" dirty="0" smtClean="0">
                <a:latin typeface="Times New Roman"/>
                <a:cs typeface="Times New Roman"/>
              </a:rPr>
              <a:t>n</a:t>
            </a:r>
            <a:r>
              <a:rPr lang="en-CA" dirty="0" smtClean="0">
                <a:latin typeface="Times New Roman"/>
                <a:cs typeface="Times New Roman"/>
              </a:rPr>
              <a:t>−1, </a:t>
            </a:r>
            <a:r>
              <a:rPr lang="en-CA" dirty="0" smtClean="0"/>
              <a:t>		(11.8)</a:t>
            </a:r>
          </a:p>
          <a:p>
            <a:pPr lvl="1" algn="r"/>
            <a:endParaRPr lang="en-CA" dirty="0" smtClean="0"/>
          </a:p>
          <a:p>
            <a:pPr lvl="1"/>
            <a:r>
              <a:rPr lang="en-CA" dirty="0" smtClean="0"/>
              <a:t>	and afterward, </a:t>
            </a:r>
            <a:r>
              <a:rPr lang="en-CA" i="1" dirty="0" err="1" smtClean="0">
                <a:latin typeface="Times New Roman" pitchFamily="18" charset="0"/>
                <a:cs typeface="Times New Roman" pitchFamily="18" charset="0"/>
              </a:rPr>
              <a:t>dx</a:t>
            </a:r>
            <a:r>
              <a:rPr lang="en-CA" i="1" baseline="-25000" dirty="0" err="1" smtClean="0">
                <a:latin typeface="Times New Roman" pitchFamily="18" charset="0"/>
                <a:cs typeface="Times New Roman" pitchFamily="18" charset="0"/>
              </a:rPr>
              <a:t>n</a:t>
            </a:r>
            <a:r>
              <a:rPr lang="en-CA" dirty="0" smtClean="0"/>
              <a:t>, </a:t>
            </a:r>
            <a:r>
              <a:rPr lang="en-CA" i="1" dirty="0" err="1" smtClean="0">
                <a:latin typeface="Times New Roman" pitchFamily="18" charset="0"/>
                <a:cs typeface="Times New Roman" pitchFamily="18" charset="0"/>
              </a:rPr>
              <a:t>dy</a:t>
            </a:r>
            <a:r>
              <a:rPr lang="en-CA" i="1" baseline="-25000" dirty="0" err="1" smtClean="0">
                <a:latin typeface="Times New Roman" pitchFamily="18" charset="0"/>
                <a:cs typeface="Times New Roman" pitchFamily="18" charset="0"/>
              </a:rPr>
              <a:t>n</a:t>
            </a:r>
            <a:r>
              <a:rPr lang="en-CA" i="1" dirty="0" smtClean="0">
                <a:latin typeface="Times New Roman" pitchFamily="18" charset="0"/>
                <a:cs typeface="Times New Roman" pitchFamily="18" charset="0"/>
              </a:rPr>
              <a:t> </a:t>
            </a:r>
            <a:r>
              <a:rPr lang="en-CA" dirty="0" smtClean="0"/>
              <a:t>are variable-length coded.</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79</a:t>
            </a:fld>
            <a:endParaRPr lang="en-US"/>
          </a:p>
        </p:txBody>
      </p:sp>
      <p:pic>
        <p:nvPicPr>
          <p:cNvPr id="8194" name="Picture 2"/>
          <p:cNvPicPr>
            <a:picLocks noChangeAspect="1" noChangeArrowheads="1"/>
          </p:cNvPicPr>
          <p:nvPr/>
        </p:nvPicPr>
        <p:blipFill>
          <a:blip r:embed="rId2" cstate="print"/>
          <a:srcRect/>
          <a:stretch>
            <a:fillRect/>
          </a:stretch>
        </p:blipFill>
        <p:spPr bwMode="auto">
          <a:xfrm>
            <a:off x="928662" y="857232"/>
            <a:ext cx="3027363" cy="2027237"/>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cstate="print"/>
          <a:srcRect/>
          <a:stretch>
            <a:fillRect/>
          </a:stretch>
        </p:blipFill>
        <p:spPr bwMode="auto">
          <a:xfrm>
            <a:off x="5214942" y="857232"/>
            <a:ext cx="3027363" cy="1905000"/>
          </a:xfrm>
          <a:prstGeom prst="rect">
            <a:avLst/>
          </a:prstGeom>
          <a:noFill/>
          <a:ln w="9525">
            <a:noFill/>
            <a:miter lim="800000"/>
            <a:headEnd/>
            <a:tailEnd/>
          </a:ln>
          <a:effectLst/>
        </p:spPr>
      </p:pic>
    </p:spTree>
    <p:extLst>
      <p:ext uri="{BB962C8B-B14F-4D97-AF65-F5344CB8AC3E}">
        <p14:creationId xmlns:p14="http://schemas.microsoft.com/office/powerpoint/2010/main" val="2065625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29264"/>
            <a:ext cx="8229600" cy="696899"/>
          </a:xfrm>
        </p:spPr>
        <p:txBody>
          <a:bodyPr>
            <a:normAutofit/>
          </a:bodyPr>
          <a:lstStyle/>
          <a:p>
            <a:pPr algn="ctr"/>
            <a:r>
              <a:rPr lang="en-CA" sz="2400" b="1" dirty="0" smtClean="0"/>
              <a:t>Fig 11.3: </a:t>
            </a:r>
            <a:r>
              <a:rPr lang="en-CA" sz="2400" dirty="0" smtClean="0"/>
              <a:t>MPEG Frame Sequence.</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8</a:t>
            </a:fld>
            <a:endParaRPr lang="en-US"/>
          </a:p>
        </p:txBody>
      </p:sp>
      <p:pic>
        <p:nvPicPr>
          <p:cNvPr id="7" name="Picture 6" descr="ipbframes.png"/>
          <p:cNvPicPr>
            <a:picLocks noChangeAspect="1"/>
          </p:cNvPicPr>
          <p:nvPr/>
        </p:nvPicPr>
        <p:blipFill>
          <a:blip r:embed="rId2" cstate="print"/>
          <a:stretch>
            <a:fillRect/>
          </a:stretch>
        </p:blipFill>
        <p:spPr>
          <a:xfrm>
            <a:off x="1285852" y="1571612"/>
            <a:ext cx="6589131" cy="3071834"/>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normAutofit/>
          </a:bodyPr>
          <a:lstStyle/>
          <a:p>
            <a:r>
              <a:rPr lang="en-CA" dirty="0" smtClean="0"/>
              <a:t>2D Mesh Motion Coding</a:t>
            </a:r>
            <a:endParaRPr lang="en-CA" dirty="0"/>
          </a:p>
        </p:txBody>
      </p:sp>
      <p:sp>
        <p:nvSpPr>
          <p:cNvPr id="3" name="Content Placeholder 2"/>
          <p:cNvSpPr>
            <a:spLocks noGrp="1"/>
          </p:cNvSpPr>
          <p:nvPr>
            <p:ph idx="1"/>
          </p:nvPr>
        </p:nvSpPr>
        <p:spPr/>
        <p:txBody>
          <a:bodyPr>
            <a:normAutofit fontScale="55000" lnSpcReduction="20000"/>
          </a:bodyPr>
          <a:lstStyle/>
          <a:p>
            <a:pPr marL="457200" indent="-457200">
              <a:lnSpc>
                <a:spcPct val="120000"/>
              </a:lnSpc>
              <a:buFont typeface="Arial"/>
              <a:buChar char="•"/>
            </a:pPr>
            <a:r>
              <a:rPr lang="en-CA" dirty="0" smtClean="0"/>
              <a:t>A new mesh structure can be created only in the Intra-frame, and its triangular topology will not alter in the subsequent Inter-frames — enforces a one-to-one mapping in 2D mesh motion estimation.</a:t>
            </a:r>
          </a:p>
          <a:p>
            <a:pPr marL="457200" indent="-457200">
              <a:lnSpc>
                <a:spcPct val="120000"/>
              </a:lnSpc>
              <a:buFont typeface="Arial"/>
              <a:buChar char="•"/>
            </a:pPr>
            <a:endParaRPr lang="en-CA" dirty="0" smtClean="0"/>
          </a:p>
          <a:p>
            <a:pPr marL="457200" indent="-457200">
              <a:lnSpc>
                <a:spcPct val="120000"/>
              </a:lnSpc>
              <a:buFont typeface="Arial"/>
              <a:buChar char="•"/>
            </a:pPr>
            <a:r>
              <a:rPr lang="en-CA" dirty="0" smtClean="0"/>
              <a:t>For any MOP triangle (</a:t>
            </a:r>
            <a:r>
              <a:rPr lang="en-CA" i="1" dirty="0" smtClean="0">
                <a:latin typeface="Times New Roman" pitchFamily="18" charset="0"/>
                <a:cs typeface="Times New Roman" pitchFamily="18" charset="0"/>
              </a:rPr>
              <a:t>P</a:t>
            </a:r>
            <a:r>
              <a:rPr lang="en-CA" i="1" baseline="-25000" dirty="0" smtClean="0">
                <a:latin typeface="Times New Roman" pitchFamily="18" charset="0"/>
                <a:cs typeface="Times New Roman" pitchFamily="18" charset="0"/>
              </a:rPr>
              <a:t>i</a:t>
            </a:r>
            <a:r>
              <a:rPr lang="en-CA" i="1" dirty="0" smtClean="0">
                <a:latin typeface="Times New Roman" pitchFamily="18" charset="0"/>
                <a:cs typeface="Times New Roman" pitchFamily="18" charset="0"/>
              </a:rPr>
              <a:t>, </a:t>
            </a:r>
            <a:r>
              <a:rPr lang="en-CA" i="1" dirty="0" err="1" smtClean="0">
                <a:latin typeface="Times New Roman" pitchFamily="18" charset="0"/>
                <a:cs typeface="Times New Roman" pitchFamily="18" charset="0"/>
              </a:rPr>
              <a:t>P</a:t>
            </a:r>
            <a:r>
              <a:rPr lang="en-CA" i="1" baseline="-25000" dirty="0" err="1" smtClean="0">
                <a:latin typeface="Times New Roman" pitchFamily="18" charset="0"/>
                <a:cs typeface="Times New Roman" pitchFamily="18" charset="0"/>
              </a:rPr>
              <a:t>j</a:t>
            </a:r>
            <a:r>
              <a:rPr lang="en-CA" i="1" dirty="0" smtClean="0">
                <a:latin typeface="Times New Roman" pitchFamily="18" charset="0"/>
                <a:cs typeface="Times New Roman" pitchFamily="18" charset="0"/>
              </a:rPr>
              <a:t>, </a:t>
            </a:r>
            <a:r>
              <a:rPr lang="en-CA" i="1" dirty="0" err="1" smtClean="0">
                <a:latin typeface="Times New Roman" pitchFamily="18" charset="0"/>
                <a:cs typeface="Times New Roman" pitchFamily="18" charset="0"/>
              </a:rPr>
              <a:t>P</a:t>
            </a:r>
            <a:r>
              <a:rPr lang="en-CA" i="1" baseline="-25000" dirty="0" err="1" smtClean="0">
                <a:latin typeface="Times New Roman" pitchFamily="18" charset="0"/>
                <a:cs typeface="Times New Roman" pitchFamily="18" charset="0"/>
              </a:rPr>
              <a:t>k</a:t>
            </a:r>
            <a:r>
              <a:rPr lang="en-CA" dirty="0" smtClean="0"/>
              <a:t>), if the motion vectors for </a:t>
            </a:r>
            <a:r>
              <a:rPr lang="en-CA" i="1" dirty="0" smtClean="0">
                <a:latin typeface="Times New Roman" pitchFamily="18" charset="0"/>
                <a:cs typeface="Times New Roman" pitchFamily="18" charset="0"/>
              </a:rPr>
              <a:t>P</a:t>
            </a:r>
            <a:r>
              <a:rPr lang="en-CA" i="1" baseline="-25000" dirty="0" smtClean="0">
                <a:latin typeface="Times New Roman" pitchFamily="18" charset="0"/>
                <a:cs typeface="Times New Roman" pitchFamily="18" charset="0"/>
              </a:rPr>
              <a:t>i</a:t>
            </a:r>
            <a:r>
              <a:rPr lang="en-CA" dirty="0" smtClean="0"/>
              <a:t> and </a:t>
            </a:r>
            <a:r>
              <a:rPr lang="en-CA" i="1" dirty="0" err="1" smtClean="0">
                <a:latin typeface="Times New Roman" pitchFamily="18" charset="0"/>
                <a:cs typeface="Times New Roman" pitchFamily="18" charset="0"/>
              </a:rPr>
              <a:t>P</a:t>
            </a:r>
            <a:r>
              <a:rPr lang="en-CA" i="1" baseline="-25000" dirty="0" err="1" smtClean="0">
                <a:latin typeface="Times New Roman" pitchFamily="18" charset="0"/>
                <a:cs typeface="Times New Roman" pitchFamily="18" charset="0"/>
              </a:rPr>
              <a:t>j</a:t>
            </a:r>
            <a:r>
              <a:rPr lang="en-CA" i="1" dirty="0" smtClean="0">
                <a:latin typeface="Times New Roman" pitchFamily="18" charset="0"/>
                <a:cs typeface="Times New Roman" pitchFamily="18" charset="0"/>
              </a:rPr>
              <a:t> </a:t>
            </a:r>
            <a:r>
              <a:rPr lang="en-CA" dirty="0" smtClean="0"/>
              <a:t>are known to be </a:t>
            </a:r>
            <a:r>
              <a:rPr lang="en-CA" dirty="0" err="1" smtClean="0">
                <a:latin typeface="Times New Roman" pitchFamily="18" charset="0"/>
                <a:cs typeface="Times New Roman" pitchFamily="18" charset="0"/>
              </a:rPr>
              <a:t>MV</a:t>
            </a:r>
            <a:r>
              <a:rPr lang="en-CA" baseline="-25000" dirty="0" err="1" smtClean="0">
                <a:latin typeface="Times New Roman" pitchFamily="18" charset="0"/>
                <a:cs typeface="Times New Roman" pitchFamily="18" charset="0"/>
              </a:rPr>
              <a:t>i</a:t>
            </a:r>
            <a:r>
              <a:rPr lang="en-CA" dirty="0" smtClean="0">
                <a:latin typeface="Times New Roman" pitchFamily="18" charset="0"/>
                <a:cs typeface="Times New Roman" pitchFamily="18" charset="0"/>
              </a:rPr>
              <a:t> </a:t>
            </a:r>
            <a:r>
              <a:rPr lang="en-CA" dirty="0" smtClean="0"/>
              <a:t>and </a:t>
            </a:r>
            <a:r>
              <a:rPr lang="en-CA" dirty="0" err="1" smtClean="0">
                <a:latin typeface="Times New Roman" pitchFamily="18" charset="0"/>
                <a:cs typeface="Times New Roman" pitchFamily="18" charset="0"/>
              </a:rPr>
              <a:t>MV</a:t>
            </a:r>
            <a:r>
              <a:rPr lang="en-CA" baseline="-25000" dirty="0" err="1" smtClean="0">
                <a:latin typeface="Times New Roman" pitchFamily="18" charset="0"/>
                <a:cs typeface="Times New Roman" pitchFamily="18" charset="0"/>
              </a:rPr>
              <a:t>j</a:t>
            </a:r>
            <a:r>
              <a:rPr lang="en-CA" dirty="0" smtClean="0"/>
              <a:t>, then a prediction </a:t>
            </a:r>
            <a:r>
              <a:rPr lang="en-CA" dirty="0" err="1" smtClean="0">
                <a:latin typeface="Times New Roman" pitchFamily="18" charset="0"/>
                <a:cs typeface="Times New Roman" pitchFamily="18" charset="0"/>
              </a:rPr>
              <a:t>Pred</a:t>
            </a:r>
            <a:r>
              <a:rPr lang="en-CA" baseline="-25000" dirty="0" err="1" smtClean="0">
                <a:latin typeface="Times New Roman" pitchFamily="18" charset="0"/>
                <a:cs typeface="Times New Roman" pitchFamily="18" charset="0"/>
              </a:rPr>
              <a:t>k</a:t>
            </a:r>
            <a:r>
              <a:rPr lang="en-CA" dirty="0" smtClean="0"/>
              <a:t> will be made for the motion vector of </a:t>
            </a:r>
            <a:r>
              <a:rPr lang="en-CA" i="1" dirty="0" err="1" smtClean="0">
                <a:latin typeface="Times New Roman" pitchFamily="18" charset="0"/>
                <a:cs typeface="Times New Roman" pitchFamily="18" charset="0"/>
              </a:rPr>
              <a:t>P</a:t>
            </a:r>
            <a:r>
              <a:rPr lang="en-CA" i="1" baseline="-25000" dirty="0" err="1" smtClean="0">
                <a:latin typeface="Times New Roman" pitchFamily="18" charset="0"/>
                <a:cs typeface="Times New Roman" pitchFamily="18" charset="0"/>
              </a:rPr>
              <a:t>k</a:t>
            </a:r>
            <a:r>
              <a:rPr lang="en-CA" dirty="0" smtClean="0"/>
              <a:t> and this is rounded to a half-pixel precision:</a:t>
            </a:r>
          </a:p>
          <a:p>
            <a:pPr>
              <a:lnSpc>
                <a:spcPct val="120000"/>
              </a:lnSpc>
            </a:pPr>
            <a:endParaRPr lang="en-CA" dirty="0" smtClean="0"/>
          </a:p>
          <a:p>
            <a:pPr algn="r">
              <a:lnSpc>
                <a:spcPct val="120000"/>
              </a:lnSpc>
            </a:pPr>
            <a:r>
              <a:rPr lang="en-CA" dirty="0" err="1" smtClean="0">
                <a:latin typeface="Times New Roman"/>
                <a:cs typeface="Times New Roman"/>
              </a:rPr>
              <a:t>Pred</a:t>
            </a:r>
            <a:r>
              <a:rPr lang="en-CA" baseline="-25000" dirty="0" err="1" smtClean="0">
                <a:latin typeface="Times New Roman"/>
                <a:cs typeface="Times New Roman"/>
              </a:rPr>
              <a:t>k</a:t>
            </a:r>
            <a:r>
              <a:rPr lang="en-CA" dirty="0" smtClean="0">
                <a:latin typeface="Times New Roman"/>
                <a:cs typeface="Times New Roman"/>
              </a:rPr>
              <a:t> = 0.5 · (</a:t>
            </a:r>
            <a:r>
              <a:rPr lang="en-CA" dirty="0" err="1" smtClean="0">
                <a:latin typeface="Times New Roman"/>
                <a:cs typeface="Times New Roman"/>
              </a:rPr>
              <a:t>MV</a:t>
            </a:r>
            <a:r>
              <a:rPr lang="en-CA" baseline="-25000" dirty="0" err="1" smtClean="0">
                <a:latin typeface="Times New Roman"/>
                <a:cs typeface="Times New Roman"/>
              </a:rPr>
              <a:t>i</a:t>
            </a:r>
            <a:r>
              <a:rPr lang="en-CA" dirty="0" smtClean="0">
                <a:latin typeface="Times New Roman"/>
                <a:cs typeface="Times New Roman"/>
              </a:rPr>
              <a:t> +</a:t>
            </a:r>
            <a:r>
              <a:rPr lang="en-CA" dirty="0" err="1" smtClean="0">
                <a:latin typeface="Times New Roman"/>
                <a:cs typeface="Times New Roman"/>
              </a:rPr>
              <a:t>MV</a:t>
            </a:r>
            <a:r>
              <a:rPr lang="en-CA" baseline="-25000" dirty="0" err="1" smtClean="0">
                <a:latin typeface="Times New Roman"/>
                <a:cs typeface="Times New Roman"/>
              </a:rPr>
              <a:t>j</a:t>
            </a:r>
            <a:r>
              <a:rPr lang="en-CA" dirty="0" smtClean="0">
                <a:latin typeface="Times New Roman"/>
                <a:cs typeface="Times New Roman"/>
              </a:rPr>
              <a:t>) </a:t>
            </a:r>
            <a:r>
              <a:rPr lang="en-CA" dirty="0" smtClean="0"/>
              <a:t>			(11.9)</a:t>
            </a:r>
          </a:p>
          <a:p>
            <a:pPr>
              <a:lnSpc>
                <a:spcPct val="120000"/>
              </a:lnSpc>
            </a:pPr>
            <a:endParaRPr lang="en-CA" dirty="0" smtClean="0"/>
          </a:p>
          <a:p>
            <a:pPr>
              <a:lnSpc>
                <a:spcPct val="120000"/>
              </a:lnSpc>
            </a:pPr>
            <a:r>
              <a:rPr lang="en-CA" dirty="0" smtClean="0"/>
              <a:t>	The prediction error </a:t>
            </a:r>
            <a:r>
              <a:rPr lang="en-CA" dirty="0" err="1" smtClean="0">
                <a:latin typeface="Times New Roman" pitchFamily="18" charset="0"/>
                <a:cs typeface="Times New Roman" pitchFamily="18" charset="0"/>
              </a:rPr>
              <a:t>e</a:t>
            </a:r>
            <a:r>
              <a:rPr lang="en-CA" baseline="-25000" dirty="0" err="1" smtClean="0">
                <a:latin typeface="Times New Roman" pitchFamily="18" charset="0"/>
                <a:cs typeface="Times New Roman" pitchFamily="18" charset="0"/>
              </a:rPr>
              <a:t>k</a:t>
            </a:r>
            <a:r>
              <a:rPr lang="en-CA" dirty="0" smtClean="0"/>
              <a:t> is coded as</a:t>
            </a:r>
          </a:p>
          <a:p>
            <a:pPr>
              <a:lnSpc>
                <a:spcPct val="120000"/>
              </a:lnSpc>
            </a:pPr>
            <a:endParaRPr lang="en-CA" dirty="0" smtClean="0"/>
          </a:p>
          <a:p>
            <a:pPr algn="r">
              <a:lnSpc>
                <a:spcPct val="120000"/>
              </a:lnSpc>
            </a:pPr>
            <a:r>
              <a:rPr lang="en-CA" dirty="0" smtClean="0">
                <a:latin typeface="Times New Roman"/>
                <a:cs typeface="Times New Roman"/>
              </a:rPr>
              <a:t>    </a:t>
            </a:r>
            <a:r>
              <a:rPr lang="en-CA" dirty="0" err="1" smtClean="0">
                <a:latin typeface="Times New Roman"/>
                <a:cs typeface="Times New Roman"/>
              </a:rPr>
              <a:t>e</a:t>
            </a:r>
            <a:r>
              <a:rPr lang="en-CA" baseline="-25000" dirty="0" err="1" smtClean="0">
                <a:latin typeface="Times New Roman"/>
                <a:cs typeface="Times New Roman"/>
              </a:rPr>
              <a:t>k</a:t>
            </a:r>
            <a:r>
              <a:rPr lang="en-CA" dirty="0" smtClean="0">
                <a:latin typeface="Times New Roman"/>
                <a:cs typeface="Times New Roman"/>
              </a:rPr>
              <a:t> = </a:t>
            </a:r>
            <a:r>
              <a:rPr lang="en-CA" dirty="0" err="1" smtClean="0">
                <a:latin typeface="Times New Roman"/>
                <a:cs typeface="Times New Roman"/>
              </a:rPr>
              <a:t>MV</a:t>
            </a:r>
            <a:r>
              <a:rPr lang="en-CA" baseline="-25000" dirty="0" err="1" smtClean="0">
                <a:latin typeface="Times New Roman"/>
                <a:cs typeface="Times New Roman"/>
              </a:rPr>
              <a:t>k</a:t>
            </a:r>
            <a:r>
              <a:rPr lang="en-CA" dirty="0" smtClean="0">
                <a:latin typeface="Times New Roman"/>
                <a:cs typeface="Times New Roman"/>
              </a:rPr>
              <a:t> − </a:t>
            </a:r>
            <a:r>
              <a:rPr lang="en-CA" dirty="0" err="1" smtClean="0">
                <a:latin typeface="Times New Roman"/>
                <a:cs typeface="Times New Roman"/>
              </a:rPr>
              <a:t>Pred</a:t>
            </a:r>
            <a:r>
              <a:rPr lang="en-CA" baseline="-25000" dirty="0" err="1" smtClean="0">
                <a:latin typeface="Times New Roman"/>
                <a:cs typeface="Times New Roman"/>
              </a:rPr>
              <a:t>k</a:t>
            </a:r>
            <a:r>
              <a:rPr lang="en-CA" dirty="0" smtClean="0">
                <a:latin typeface="Times New Roman"/>
                <a:cs typeface="Times New Roman"/>
              </a:rPr>
              <a:t>. 	</a:t>
            </a:r>
            <a:r>
              <a:rPr lang="en-CA" dirty="0" smtClean="0"/>
              <a:t>		(11.10)</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80</a:t>
            </a:fld>
            <a:endParaRPr lang="en-US"/>
          </a:p>
        </p:txBody>
      </p:sp>
    </p:spTree>
    <p:extLst>
      <p:ext uri="{BB962C8B-B14F-4D97-AF65-F5344CB8AC3E}">
        <p14:creationId xmlns:p14="http://schemas.microsoft.com/office/powerpoint/2010/main" val="22533761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4725144"/>
            <a:ext cx="7704856" cy="1054089"/>
          </a:xfrm>
        </p:spPr>
        <p:txBody>
          <a:bodyPr>
            <a:normAutofit/>
          </a:bodyPr>
          <a:lstStyle/>
          <a:p>
            <a:pPr algn="ctr"/>
            <a:r>
              <a:rPr lang="en-CA" sz="2400" b="1" dirty="0" smtClean="0"/>
              <a:t>Fig. 11.24: </a:t>
            </a:r>
            <a:r>
              <a:rPr lang="en-CA" sz="2400" dirty="0" smtClean="0"/>
              <a:t>A breadth-first order of MOP triangles</a:t>
            </a:r>
          </a:p>
          <a:p>
            <a:pPr algn="ctr"/>
            <a:r>
              <a:rPr lang="en-CA" sz="2400" dirty="0" smtClean="0"/>
              <a:t>for 2D mesh motion coding.</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81</a:t>
            </a:fld>
            <a:endParaRPr lang="en-US"/>
          </a:p>
        </p:txBody>
      </p:sp>
      <p:pic>
        <p:nvPicPr>
          <p:cNvPr id="6" name="Picture 5" descr="delau-order.png"/>
          <p:cNvPicPr>
            <a:picLocks noChangeAspect="1"/>
          </p:cNvPicPr>
          <p:nvPr/>
        </p:nvPicPr>
        <p:blipFill>
          <a:blip r:embed="rId2" cstate="print"/>
          <a:stretch>
            <a:fillRect/>
          </a:stretch>
        </p:blipFill>
        <p:spPr>
          <a:xfrm>
            <a:off x="2123728" y="1340768"/>
            <a:ext cx="5090338" cy="2673138"/>
          </a:xfrm>
          <a:prstGeom prst="rect">
            <a:avLst/>
          </a:prstGeom>
        </p:spPr>
      </p:pic>
    </p:spTree>
    <p:extLst>
      <p:ext uri="{BB962C8B-B14F-4D97-AF65-F5344CB8AC3E}">
        <p14:creationId xmlns:p14="http://schemas.microsoft.com/office/powerpoint/2010/main" val="218551629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640" y="4608088"/>
            <a:ext cx="6375652" cy="1054089"/>
          </a:xfrm>
        </p:spPr>
        <p:txBody>
          <a:bodyPr>
            <a:normAutofit/>
          </a:bodyPr>
          <a:lstStyle/>
          <a:p>
            <a:pPr algn="ctr"/>
            <a:r>
              <a:rPr lang="en-CA" sz="2400" b="1" dirty="0" smtClean="0"/>
              <a:t>Fig. 11.25: </a:t>
            </a:r>
            <a:r>
              <a:rPr lang="en-CA" sz="2400" dirty="0" smtClean="0"/>
              <a:t>Mesh-based texture mapping for 2D object animation.</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82</a:t>
            </a:fld>
            <a:endParaRPr lang="en-US"/>
          </a:p>
        </p:txBody>
      </p:sp>
      <p:pic>
        <p:nvPicPr>
          <p:cNvPr id="7" name="Picture 6" descr="12f15.png"/>
          <p:cNvPicPr>
            <a:picLocks noChangeAspect="1"/>
          </p:cNvPicPr>
          <p:nvPr/>
        </p:nvPicPr>
        <p:blipFill>
          <a:blip r:embed="rId2" cstate="print"/>
          <a:stretch>
            <a:fillRect/>
          </a:stretch>
        </p:blipFill>
        <p:spPr>
          <a:xfrm>
            <a:off x="1597633" y="1844824"/>
            <a:ext cx="5948734" cy="2193545"/>
          </a:xfrm>
          <a:prstGeom prst="rect">
            <a:avLst/>
          </a:prstGeom>
        </p:spPr>
      </p:pic>
    </p:spTree>
    <p:extLst>
      <p:ext uri="{BB962C8B-B14F-4D97-AF65-F5344CB8AC3E}">
        <p14:creationId xmlns:p14="http://schemas.microsoft.com/office/powerpoint/2010/main" val="27501368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652934"/>
          </a:xfrm>
        </p:spPr>
        <p:txBody>
          <a:bodyPr>
            <a:normAutofit/>
          </a:bodyPr>
          <a:lstStyle/>
          <a:p>
            <a:r>
              <a:rPr lang="en-CA" dirty="0" smtClean="0"/>
              <a:t>3D Model-Based Coding</a:t>
            </a:r>
            <a:endParaRPr lang="en-CA" dirty="0"/>
          </a:p>
        </p:txBody>
      </p:sp>
      <p:sp>
        <p:nvSpPr>
          <p:cNvPr id="3" name="Content Placeholder 2"/>
          <p:cNvSpPr>
            <a:spLocks noGrp="1"/>
          </p:cNvSpPr>
          <p:nvPr>
            <p:ph idx="1"/>
          </p:nvPr>
        </p:nvSpPr>
        <p:spPr/>
        <p:txBody>
          <a:bodyPr>
            <a:noAutofit/>
          </a:bodyPr>
          <a:lstStyle/>
          <a:p>
            <a:pPr marL="457200" indent="-457200">
              <a:spcBef>
                <a:spcPts val="1824"/>
              </a:spcBef>
              <a:buFont typeface="Arial"/>
              <a:buChar char="•"/>
            </a:pPr>
            <a:r>
              <a:rPr lang="en-CA" sz="2600" dirty="0" smtClean="0"/>
              <a:t>MPEG-4 has defined special 3D models for </a:t>
            </a:r>
            <a:r>
              <a:rPr lang="en-CA" sz="2600" b="1" dirty="0" smtClean="0"/>
              <a:t>face objects </a:t>
            </a:r>
            <a:r>
              <a:rPr lang="en-CA" sz="2600" dirty="0" smtClean="0"/>
              <a:t>and </a:t>
            </a:r>
            <a:r>
              <a:rPr lang="en-CA" sz="2600" b="1" dirty="0" smtClean="0"/>
              <a:t>body objects </a:t>
            </a:r>
            <a:r>
              <a:rPr lang="en-CA" sz="2600" dirty="0" smtClean="0"/>
              <a:t>because of the frequent appearances of human faces and bodies in videos.</a:t>
            </a:r>
          </a:p>
          <a:p>
            <a:pPr marL="457200" indent="-457200">
              <a:spcBef>
                <a:spcPts val="1824"/>
              </a:spcBef>
              <a:buFont typeface="Arial"/>
              <a:buChar char="•"/>
            </a:pPr>
            <a:r>
              <a:rPr lang="en-CA" sz="2600" dirty="0" smtClean="0"/>
              <a:t>Some of the potential applications for these new video objects include teleconferencing, human-computer interfaces, games, and e-commerce.</a:t>
            </a:r>
          </a:p>
          <a:p>
            <a:pPr marL="457200" indent="-457200">
              <a:spcBef>
                <a:spcPts val="1824"/>
              </a:spcBef>
              <a:buFont typeface="Arial"/>
              <a:buChar char="•"/>
            </a:pPr>
            <a:r>
              <a:rPr lang="en-CA" sz="2600" dirty="0" smtClean="0"/>
              <a:t>MPEG-4 goes beyond wireframes so that the surfaces of the face or body objects can be shaded or texture-mapped.</a:t>
            </a:r>
            <a:endParaRPr lang="en-CA" sz="26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83</a:t>
            </a:fld>
            <a:endParaRPr lang="en-US"/>
          </a:p>
        </p:txBody>
      </p:sp>
    </p:spTree>
    <p:extLst>
      <p:ext uri="{BB962C8B-B14F-4D97-AF65-F5344CB8AC3E}">
        <p14:creationId xmlns:p14="http://schemas.microsoft.com/office/powerpoint/2010/main" val="82825308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71480"/>
            <a:ext cx="7560840" cy="1000132"/>
          </a:xfrm>
        </p:spPr>
        <p:txBody>
          <a:bodyPr>
            <a:normAutofit/>
          </a:bodyPr>
          <a:lstStyle/>
          <a:p>
            <a:r>
              <a:rPr lang="en-CA" sz="3200" dirty="0" smtClean="0"/>
              <a:t>Face Object Coding and Animation</a:t>
            </a:r>
            <a:endParaRPr lang="en-CA" sz="3200" dirty="0"/>
          </a:p>
        </p:txBody>
      </p:sp>
      <p:sp>
        <p:nvSpPr>
          <p:cNvPr id="3" name="Content Placeholder 2"/>
          <p:cNvSpPr>
            <a:spLocks noGrp="1"/>
          </p:cNvSpPr>
          <p:nvPr>
            <p:ph idx="1"/>
          </p:nvPr>
        </p:nvSpPr>
        <p:spPr/>
        <p:txBody>
          <a:bodyPr>
            <a:noAutofit/>
          </a:bodyPr>
          <a:lstStyle/>
          <a:p>
            <a:pPr marL="457200" indent="-457200">
              <a:buFont typeface="Arial"/>
              <a:buChar char="•"/>
            </a:pPr>
            <a:r>
              <a:rPr lang="en-CA" sz="2400" dirty="0" smtClean="0"/>
              <a:t>MPEG-4 has adopted a generic default face model, which was developed by VRML Consortium.</a:t>
            </a:r>
          </a:p>
          <a:p>
            <a:pPr marL="457200" indent="-457200">
              <a:buFont typeface="Arial"/>
              <a:buChar char="•"/>
            </a:pPr>
            <a:r>
              <a:rPr lang="en-CA" sz="2400" b="1" dirty="0" smtClean="0"/>
              <a:t>Face Animation Parameters (FAPs) </a:t>
            </a:r>
            <a:r>
              <a:rPr lang="en-CA" sz="2400" dirty="0" smtClean="0"/>
              <a:t>can be specified to achieve desirable animations — deviations from the original “neutral” face.</a:t>
            </a:r>
          </a:p>
          <a:p>
            <a:pPr marL="457200" indent="-457200">
              <a:buFont typeface="Arial"/>
              <a:buChar char="•"/>
            </a:pPr>
            <a:r>
              <a:rPr lang="en-CA" sz="2400" dirty="0" smtClean="0"/>
              <a:t>In addition, </a:t>
            </a:r>
            <a:r>
              <a:rPr lang="en-CA" sz="2400" b="1" dirty="0" smtClean="0"/>
              <a:t>Face Definition Parameters (FDPs) </a:t>
            </a:r>
            <a:r>
              <a:rPr lang="en-CA" sz="2400" dirty="0" smtClean="0"/>
              <a:t>can be specified to better describe individual faces.</a:t>
            </a:r>
          </a:p>
          <a:p>
            <a:pPr marL="457200" indent="-457200">
              <a:buFont typeface="Arial"/>
              <a:buChar char="•"/>
            </a:pPr>
            <a:r>
              <a:rPr lang="en-CA" sz="2400" dirty="0" smtClean="0"/>
              <a:t>Fig. 11.26 shows the feature points for FDPs. Feature points that can be affected by animation (FAPs) are shown as solid circles, and those that are not affected are shown as empty circles.</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84</a:t>
            </a:fld>
            <a:endParaRPr lang="en-US"/>
          </a:p>
        </p:txBody>
      </p:sp>
    </p:spTree>
    <p:extLst>
      <p:ext uri="{BB962C8B-B14F-4D97-AF65-F5344CB8AC3E}">
        <p14:creationId xmlns:p14="http://schemas.microsoft.com/office/powerpoint/2010/main" val="130593514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869160"/>
            <a:ext cx="8229600" cy="1054089"/>
          </a:xfrm>
        </p:spPr>
        <p:txBody>
          <a:bodyPr>
            <a:normAutofit/>
          </a:bodyPr>
          <a:lstStyle/>
          <a:p>
            <a:pPr algn="ctr"/>
            <a:r>
              <a:rPr lang="en-CA" sz="2400" b="1" dirty="0" smtClean="0"/>
              <a:t>Fig. 11.26: </a:t>
            </a:r>
            <a:r>
              <a:rPr lang="en-CA" sz="2400" dirty="0" smtClean="0"/>
              <a:t>Feature Points for Face Definition Parameters</a:t>
            </a:r>
          </a:p>
          <a:p>
            <a:pPr algn="ctr"/>
            <a:r>
              <a:rPr lang="en-CA" sz="2400" dirty="0" smtClean="0"/>
              <a:t>(FDPs). (Feature points for teeth and tongue not shown.)</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85</a:t>
            </a:fld>
            <a:endParaRPr lang="en-US"/>
          </a:p>
        </p:txBody>
      </p:sp>
      <p:pic>
        <p:nvPicPr>
          <p:cNvPr id="6" name="Picture 5" descr="12f16.png"/>
          <p:cNvPicPr>
            <a:picLocks noChangeAspect="1"/>
          </p:cNvPicPr>
          <p:nvPr/>
        </p:nvPicPr>
        <p:blipFill>
          <a:blip r:embed="rId2" cstate="print"/>
          <a:stretch>
            <a:fillRect/>
          </a:stretch>
        </p:blipFill>
        <p:spPr>
          <a:xfrm>
            <a:off x="1766087" y="980728"/>
            <a:ext cx="5611827" cy="3643338"/>
          </a:xfrm>
          <a:prstGeom prst="rect">
            <a:avLst/>
          </a:prstGeom>
        </p:spPr>
      </p:pic>
    </p:spTree>
    <p:extLst>
      <p:ext uri="{BB962C8B-B14F-4D97-AF65-F5344CB8AC3E}">
        <p14:creationId xmlns:p14="http://schemas.microsoft.com/office/powerpoint/2010/main" val="19873241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08912" cy="864096"/>
          </a:xfrm>
        </p:spPr>
        <p:txBody>
          <a:bodyPr>
            <a:normAutofit/>
          </a:bodyPr>
          <a:lstStyle/>
          <a:p>
            <a:r>
              <a:rPr lang="en-CA" sz="3200" dirty="0" smtClean="0"/>
              <a:t>Body Object Coding and Animation</a:t>
            </a:r>
            <a:endParaRPr lang="en-CA" sz="3200" dirty="0"/>
          </a:p>
        </p:txBody>
      </p:sp>
      <p:sp>
        <p:nvSpPr>
          <p:cNvPr id="3" name="Content Placeholder 2"/>
          <p:cNvSpPr>
            <a:spLocks noGrp="1"/>
          </p:cNvSpPr>
          <p:nvPr>
            <p:ph idx="1"/>
          </p:nvPr>
        </p:nvSpPr>
        <p:spPr>
          <a:xfrm>
            <a:off x="457200" y="1600200"/>
            <a:ext cx="8075240" cy="4525963"/>
          </a:xfrm>
        </p:spPr>
        <p:txBody>
          <a:bodyPr anchor="ctr">
            <a:normAutofit fontScale="70000" lnSpcReduction="20000"/>
          </a:bodyPr>
          <a:lstStyle/>
          <a:p>
            <a:pPr marL="457200" indent="-457200">
              <a:buFont typeface="Arial"/>
              <a:buChar char="•"/>
            </a:pPr>
            <a:r>
              <a:rPr lang="en-CA" dirty="0" smtClean="0"/>
              <a:t>MPEG-4 Version 2 introduced </a:t>
            </a:r>
            <a:r>
              <a:rPr lang="en-CA" b="1" dirty="0" smtClean="0"/>
              <a:t>body objects</a:t>
            </a:r>
            <a:r>
              <a:rPr lang="en-CA" dirty="0" smtClean="0"/>
              <a:t>, which are a natural extension to face objects.</a:t>
            </a:r>
          </a:p>
          <a:p>
            <a:pPr marL="457200" indent="-457200">
              <a:buFont typeface="Arial"/>
              <a:buChar char="•"/>
            </a:pPr>
            <a:endParaRPr lang="en-CA" dirty="0" smtClean="0"/>
          </a:p>
          <a:p>
            <a:pPr marL="457200" indent="-457200">
              <a:buFont typeface="Arial"/>
              <a:buChar char="•"/>
            </a:pPr>
            <a:r>
              <a:rPr lang="en-CA" dirty="0" smtClean="0"/>
              <a:t>Working with the Humanoid Animation (H-</a:t>
            </a:r>
            <a:r>
              <a:rPr lang="en-CA" dirty="0" err="1" smtClean="0"/>
              <a:t>Anim</a:t>
            </a:r>
            <a:r>
              <a:rPr lang="en-CA" dirty="0" smtClean="0"/>
              <a:t>) Group in the VRML Consortium, a generic virtual human body with default posture is adopted.</a:t>
            </a:r>
          </a:p>
          <a:p>
            <a:endParaRPr lang="en-CA" dirty="0" smtClean="0"/>
          </a:p>
          <a:p>
            <a:pPr marL="914400" lvl="1" indent="-457200">
              <a:buFont typeface="Lucida Grande"/>
              <a:buChar char="-"/>
            </a:pPr>
            <a:r>
              <a:rPr lang="en-CA" dirty="0" smtClean="0"/>
              <a:t>The default posture is a standing posture with feet pointing to the front, arms on the side and palms facing inward.</a:t>
            </a:r>
          </a:p>
          <a:p>
            <a:pPr marL="914400" lvl="1" indent="-457200">
              <a:buFont typeface="Lucida Grande"/>
              <a:buChar char="-"/>
            </a:pPr>
            <a:endParaRPr lang="en-CA" dirty="0" smtClean="0"/>
          </a:p>
          <a:p>
            <a:pPr marL="914400" lvl="1" indent="-457200">
              <a:buFont typeface="Lucida Grande"/>
              <a:buChar char="-"/>
            </a:pPr>
            <a:r>
              <a:rPr lang="en-CA" dirty="0" smtClean="0"/>
              <a:t>There are 296 </a:t>
            </a:r>
            <a:r>
              <a:rPr lang="en-CA" b="1" dirty="0" smtClean="0"/>
              <a:t>Body Animation Parameters (BAPs)</a:t>
            </a:r>
            <a:r>
              <a:rPr lang="en-CA" dirty="0" smtClean="0"/>
              <a:t>.  When applied to any MPEG-4 compliant generic body, they will produce the same animation.</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86</a:t>
            </a:fld>
            <a:endParaRPr lang="en-US"/>
          </a:p>
        </p:txBody>
      </p:sp>
    </p:spTree>
    <p:extLst>
      <p:ext uri="{BB962C8B-B14F-4D97-AF65-F5344CB8AC3E}">
        <p14:creationId xmlns:p14="http://schemas.microsoft.com/office/powerpoint/2010/main" val="88919912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618" y="620688"/>
            <a:ext cx="7931224" cy="5483245"/>
          </a:xfrm>
        </p:spPr>
        <p:txBody>
          <a:bodyPr anchor="ctr">
            <a:normAutofit fontScale="70000" lnSpcReduction="20000"/>
          </a:bodyPr>
          <a:lstStyle/>
          <a:p>
            <a:pPr marL="914400" lvl="1" indent="-457200">
              <a:buFont typeface="Lucida Grande"/>
              <a:buChar char="-"/>
            </a:pPr>
            <a:r>
              <a:rPr lang="en-CA" dirty="0" smtClean="0"/>
              <a:t>A large number of BAPs are used to describe joint angles connecting different body parts: spine, shoulder, clavicle, elbow, wrist, finger, hip, knee, ankle, and toe — yields 186 degrees of freedom to the body, and 25 degrees of freedom to each hand alone.</a:t>
            </a:r>
          </a:p>
          <a:p>
            <a:pPr marL="914400" lvl="1" indent="-457200">
              <a:lnSpc>
                <a:spcPct val="120000"/>
              </a:lnSpc>
              <a:buFont typeface="Lucida Grande"/>
              <a:buChar char="-"/>
            </a:pPr>
            <a:endParaRPr lang="en-CA" dirty="0" smtClean="0"/>
          </a:p>
          <a:p>
            <a:pPr marL="914400" lvl="1" indent="-457200">
              <a:buFont typeface="Lucida Grande"/>
              <a:buChar char="-"/>
            </a:pPr>
            <a:r>
              <a:rPr lang="en-CA" dirty="0" smtClean="0"/>
              <a:t>Some body movements can be specified in multiple levels of detail.</a:t>
            </a:r>
          </a:p>
          <a:p>
            <a:endParaRPr lang="en-CA" dirty="0" smtClean="0"/>
          </a:p>
          <a:p>
            <a:pPr marL="457200" indent="-457200">
              <a:buFont typeface="Arial"/>
              <a:buChar char="•"/>
            </a:pPr>
            <a:r>
              <a:rPr lang="en-CA" dirty="0" smtClean="0"/>
              <a:t>For specific bodies, </a:t>
            </a:r>
            <a:r>
              <a:rPr lang="en-CA" b="1" dirty="0" smtClean="0"/>
              <a:t>Body Definition Parameters (BDPs) </a:t>
            </a:r>
            <a:r>
              <a:rPr lang="en-CA" dirty="0" smtClean="0"/>
              <a:t>can be specified for body dimensions, body surface geometry, and optionally, texture.</a:t>
            </a:r>
          </a:p>
          <a:p>
            <a:pPr marL="457200" indent="-457200">
              <a:buFont typeface="Arial"/>
              <a:buChar char="•"/>
            </a:pPr>
            <a:endParaRPr lang="en-CA" dirty="0" smtClean="0"/>
          </a:p>
          <a:p>
            <a:pPr marL="457200" indent="-457200">
              <a:buFont typeface="Arial"/>
              <a:buChar char="•"/>
            </a:pPr>
            <a:r>
              <a:rPr lang="en-CA" dirty="0" smtClean="0"/>
              <a:t>The coding of BAPs is similar to that of FAPs: quantization and predictive coding are used, and the prediction errors are further compressed by arithmetic coding.</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87</a:t>
            </a:fld>
            <a:endParaRPr lang="en-US"/>
          </a:p>
        </p:txBody>
      </p:sp>
    </p:spTree>
    <p:extLst>
      <p:ext uri="{BB962C8B-B14F-4D97-AF65-F5344CB8AC3E}">
        <p14:creationId xmlns:p14="http://schemas.microsoft.com/office/powerpoint/2010/main" val="178269288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noAutofit/>
          </a:bodyPr>
          <a:lstStyle/>
          <a:p>
            <a:r>
              <a:rPr lang="en-CA" sz="3200" dirty="0" smtClean="0"/>
              <a:t>11.4.4  MPEG-4 Parts, Profiles and Levels</a:t>
            </a:r>
            <a:endParaRPr lang="en-CA" sz="3200" dirty="0"/>
          </a:p>
        </p:txBody>
      </p:sp>
      <p:sp>
        <p:nvSpPr>
          <p:cNvPr id="3" name="Content Placeholder 2"/>
          <p:cNvSpPr>
            <a:spLocks noGrp="1"/>
          </p:cNvSpPr>
          <p:nvPr>
            <p:ph idx="1"/>
          </p:nvPr>
        </p:nvSpPr>
        <p:spPr>
          <a:xfrm>
            <a:off x="457200" y="1600200"/>
            <a:ext cx="8229600" cy="4493095"/>
          </a:xfrm>
        </p:spPr>
        <p:txBody>
          <a:bodyPr anchor="ctr">
            <a:normAutofit fontScale="85000" lnSpcReduction="10000"/>
          </a:bodyPr>
          <a:lstStyle/>
          <a:p>
            <a:pPr marL="457200" indent="-457200">
              <a:lnSpc>
                <a:spcPct val="110000"/>
              </a:lnSpc>
              <a:buFont typeface="Arial"/>
              <a:buChar char="•"/>
            </a:pPr>
            <a:r>
              <a:rPr lang="en-CA" dirty="0" smtClean="0"/>
              <a:t>The standardization of Profiles and Levels in MPEG-4 serve two main purposes:</a:t>
            </a:r>
          </a:p>
          <a:p>
            <a:pPr marL="971550" lvl="1" indent="-514350">
              <a:lnSpc>
                <a:spcPct val="110000"/>
              </a:lnSpc>
              <a:buAutoNum type="alphaLcParenBoth"/>
            </a:pPr>
            <a:r>
              <a:rPr lang="en-CA" dirty="0" smtClean="0"/>
              <a:t>ensuring interoperability between implementations</a:t>
            </a:r>
          </a:p>
          <a:p>
            <a:pPr lvl="1">
              <a:lnSpc>
                <a:spcPct val="110000"/>
              </a:lnSpc>
            </a:pPr>
            <a:r>
              <a:rPr lang="en-CA" dirty="0" smtClean="0"/>
              <a:t>(b) allowing testing of conformance to the standard</a:t>
            </a:r>
          </a:p>
          <a:p>
            <a:pPr>
              <a:lnSpc>
                <a:spcPct val="110000"/>
              </a:lnSpc>
            </a:pPr>
            <a:endParaRPr lang="en-CA" dirty="0" smtClean="0"/>
          </a:p>
          <a:p>
            <a:pPr marL="457200" indent="-457200">
              <a:lnSpc>
                <a:spcPct val="110000"/>
              </a:lnSpc>
              <a:buFont typeface="Arial"/>
              <a:buChar char="•"/>
            </a:pPr>
            <a:r>
              <a:rPr lang="en-CA" dirty="0" smtClean="0"/>
              <a:t>MPEG-4 not only specified Visual profiles and Audio profiles, but it also specified Graphics profiles, Scene description profiles, and one Object descriptor profile in its Systems part.</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88</a:t>
            </a:fld>
            <a:endParaRPr lang="en-US"/>
          </a:p>
        </p:txBody>
      </p:sp>
    </p:spTree>
    <p:extLst>
      <p:ext uri="{BB962C8B-B14F-4D97-AF65-F5344CB8AC3E}">
        <p14:creationId xmlns:p14="http://schemas.microsoft.com/office/powerpoint/2010/main" val="370230960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a:bodyPr>
          <a:lstStyle/>
          <a:p>
            <a:r>
              <a:rPr lang="en-CA" dirty="0" smtClean="0"/>
              <a:t>11.5  MPEG-7</a:t>
            </a:r>
            <a:endParaRPr lang="en-CA" dirty="0"/>
          </a:p>
        </p:txBody>
      </p:sp>
      <p:sp>
        <p:nvSpPr>
          <p:cNvPr id="3" name="Content Placeholder 2"/>
          <p:cNvSpPr>
            <a:spLocks noGrp="1"/>
          </p:cNvSpPr>
          <p:nvPr>
            <p:ph idx="1"/>
          </p:nvPr>
        </p:nvSpPr>
        <p:spPr>
          <a:xfrm>
            <a:off x="452430" y="1484784"/>
            <a:ext cx="8229600" cy="4525963"/>
          </a:xfrm>
        </p:spPr>
        <p:txBody>
          <a:bodyPr anchor="ctr">
            <a:normAutofit fontScale="70000" lnSpcReduction="20000"/>
          </a:bodyPr>
          <a:lstStyle/>
          <a:p>
            <a:pPr marL="457200" indent="-457200">
              <a:lnSpc>
                <a:spcPct val="120000"/>
              </a:lnSpc>
              <a:buFont typeface="Arial"/>
              <a:buChar char="•"/>
            </a:pPr>
            <a:r>
              <a:rPr lang="en-CA" dirty="0" smtClean="0"/>
              <a:t>The main objective of MPEG-7 is to serve the need of audio-visual content-based retrieval (or audiovisual object retrieval) in applications such as digital libraries.</a:t>
            </a:r>
          </a:p>
          <a:p>
            <a:pPr marL="457200" indent="-457200">
              <a:lnSpc>
                <a:spcPct val="120000"/>
              </a:lnSpc>
              <a:buFont typeface="Arial"/>
              <a:buChar char="•"/>
            </a:pPr>
            <a:endParaRPr lang="en-CA" dirty="0" smtClean="0"/>
          </a:p>
          <a:p>
            <a:pPr marL="457200" indent="-457200">
              <a:lnSpc>
                <a:spcPct val="120000"/>
              </a:lnSpc>
              <a:buFont typeface="Arial"/>
              <a:buChar char="•"/>
            </a:pPr>
            <a:r>
              <a:rPr lang="en-CA" dirty="0" smtClean="0"/>
              <a:t>Nevertheless, it is also applicable to any multimedia applications involving the generation (</a:t>
            </a:r>
            <a:r>
              <a:rPr lang="en-CA" i="1" dirty="0" smtClean="0"/>
              <a:t>content creation</a:t>
            </a:r>
            <a:r>
              <a:rPr lang="en-CA" dirty="0" smtClean="0"/>
              <a:t>) and usage (</a:t>
            </a:r>
            <a:r>
              <a:rPr lang="en-CA" i="1" dirty="0" smtClean="0"/>
              <a:t>content consumption</a:t>
            </a:r>
            <a:r>
              <a:rPr lang="en-CA" dirty="0" smtClean="0"/>
              <a:t>) of multimedia data.</a:t>
            </a:r>
          </a:p>
          <a:p>
            <a:pPr marL="457200" indent="-457200">
              <a:lnSpc>
                <a:spcPct val="120000"/>
              </a:lnSpc>
              <a:buFont typeface="Arial"/>
              <a:buChar char="•"/>
            </a:pPr>
            <a:endParaRPr lang="en-CA" dirty="0" smtClean="0"/>
          </a:p>
          <a:p>
            <a:pPr marL="457200" indent="-457200">
              <a:lnSpc>
                <a:spcPct val="120000"/>
              </a:lnSpc>
              <a:buFont typeface="Arial"/>
              <a:buChar char="•"/>
            </a:pPr>
            <a:r>
              <a:rPr lang="en-CA" dirty="0" smtClean="0"/>
              <a:t>MPEG-7 became an International Standard in September 2001 — with the formal name </a:t>
            </a:r>
            <a:r>
              <a:rPr lang="en-CA" b="1" dirty="0" smtClean="0"/>
              <a:t>Multimedia Content Description Interface</a:t>
            </a:r>
            <a:r>
              <a:rPr lang="en-CA" dirty="0" smtClean="0"/>
              <a:t>.</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89</a:t>
            </a:fld>
            <a:endParaRPr lang="en-US"/>
          </a:p>
        </p:txBody>
      </p:sp>
    </p:spTree>
    <p:extLst>
      <p:ext uri="{BB962C8B-B14F-4D97-AF65-F5344CB8AC3E}">
        <p14:creationId xmlns:p14="http://schemas.microsoft.com/office/powerpoint/2010/main" val="460903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00132"/>
          </a:xfrm>
        </p:spPr>
        <p:txBody>
          <a:bodyPr>
            <a:normAutofit/>
          </a:bodyPr>
          <a:lstStyle/>
          <a:p>
            <a:r>
              <a:rPr lang="en-CA" dirty="0" smtClean="0"/>
              <a:t>Other Major Differences from H.261</a:t>
            </a:r>
            <a:endParaRPr lang="en-CA" dirty="0"/>
          </a:p>
        </p:txBody>
      </p:sp>
      <p:sp>
        <p:nvSpPr>
          <p:cNvPr id="3" name="Content Placeholder 2"/>
          <p:cNvSpPr>
            <a:spLocks noGrp="1"/>
          </p:cNvSpPr>
          <p:nvPr>
            <p:ph idx="1"/>
          </p:nvPr>
        </p:nvSpPr>
        <p:spPr>
          <a:xfrm>
            <a:off x="323528" y="1556792"/>
            <a:ext cx="8496944" cy="4525963"/>
          </a:xfrm>
        </p:spPr>
        <p:txBody>
          <a:bodyPr>
            <a:noAutofit/>
          </a:bodyPr>
          <a:lstStyle/>
          <a:p>
            <a:pPr>
              <a:lnSpc>
                <a:spcPct val="120000"/>
              </a:lnSpc>
              <a:buFont typeface="Arial"/>
              <a:buChar char="•"/>
            </a:pPr>
            <a:r>
              <a:rPr lang="en-CA" sz="1800" dirty="0"/>
              <a:t>S</a:t>
            </a:r>
            <a:r>
              <a:rPr lang="en-CA" sz="1800" dirty="0" smtClean="0"/>
              <a:t>ource formats supported:</a:t>
            </a:r>
          </a:p>
          <a:p>
            <a:pPr lvl="1">
              <a:lnSpc>
                <a:spcPct val="120000"/>
              </a:lnSpc>
              <a:buFont typeface="Lucida Grande"/>
              <a:buChar char="-"/>
            </a:pPr>
            <a:r>
              <a:rPr lang="en-CA" sz="1800" dirty="0" smtClean="0"/>
              <a:t>H.261 only supports CIF (352 × 288) and QCIF (176 × 144) source formats, MPEG-1 supports SIF (352 × 240 for NTSC, 352 × 288 for PAL).</a:t>
            </a:r>
          </a:p>
          <a:p>
            <a:pPr lvl="1">
              <a:lnSpc>
                <a:spcPct val="120000"/>
              </a:lnSpc>
              <a:buFont typeface="Lucida Grande"/>
              <a:buChar char="-"/>
            </a:pPr>
            <a:r>
              <a:rPr lang="en-CA" sz="1800" dirty="0" smtClean="0"/>
              <a:t>MPEG-1 also allows specification of other formats as long as the Constrained Parameter Set (CPS) as shown in the table below is satisfied:</a:t>
            </a:r>
          </a:p>
          <a:p>
            <a:pPr>
              <a:lnSpc>
                <a:spcPct val="120000"/>
              </a:lnSpc>
            </a:pPr>
            <a:endParaRPr lang="en-CA" sz="1800" dirty="0" smtClean="0"/>
          </a:p>
          <a:p>
            <a:pPr algn="ctr">
              <a:lnSpc>
                <a:spcPct val="120000"/>
              </a:lnSpc>
            </a:pPr>
            <a:r>
              <a:rPr lang="en-CA" sz="1800" dirty="0" smtClean="0"/>
              <a:t>Table 11.1: The MPEG-1 Constrained Parameter Set</a:t>
            </a:r>
          </a:p>
          <a:p>
            <a:pPr algn="ctr">
              <a:lnSpc>
                <a:spcPct val="120000"/>
              </a:lnSpc>
            </a:pPr>
            <a:endParaRPr lang="en-CA" sz="1800" dirty="0" smtClean="0"/>
          </a:p>
          <a:p>
            <a:pPr algn="ctr">
              <a:lnSpc>
                <a:spcPct val="120000"/>
              </a:lnSpc>
            </a:pPr>
            <a:endParaRPr lang="en-CA" sz="1800" dirty="0" smtClean="0"/>
          </a:p>
          <a:p>
            <a:pPr algn="ctr">
              <a:lnSpc>
                <a:spcPct val="120000"/>
              </a:lnSpc>
            </a:pPr>
            <a:r>
              <a:rPr lang="en-CA" sz="1800" dirty="0" smtClean="0"/>
              <a:t> </a:t>
            </a:r>
          </a:p>
          <a:p>
            <a:pPr algn="ctr">
              <a:lnSpc>
                <a:spcPct val="120000"/>
              </a:lnSpc>
            </a:pPr>
            <a:r>
              <a:rPr lang="en-CA" sz="1800" dirty="0" smtClean="0"/>
              <a:t> </a:t>
            </a:r>
          </a:p>
          <a:p>
            <a:pPr algn="ctr">
              <a:lnSpc>
                <a:spcPct val="120000"/>
              </a:lnSpc>
            </a:pPr>
            <a:endParaRPr lang="en-CA" sz="1800" dirty="0" smtClean="0"/>
          </a:p>
          <a:p>
            <a:pPr algn="ctr">
              <a:lnSpc>
                <a:spcPct val="120000"/>
              </a:lnSpc>
            </a:pPr>
            <a:endParaRPr lang="en-CA" sz="1800" dirty="0" smtClean="0"/>
          </a:p>
          <a:p>
            <a:pPr algn="ctr">
              <a:lnSpc>
                <a:spcPct val="120000"/>
              </a:lnSpc>
            </a:pPr>
            <a:endParaRPr lang="en-CA" sz="1800" dirty="0" smtClean="0"/>
          </a:p>
          <a:p>
            <a:pPr algn="ctr">
              <a:lnSpc>
                <a:spcPct val="120000"/>
              </a:lnSpc>
            </a:pPr>
            <a:r>
              <a:rPr lang="en-CA" sz="1800" dirty="0" smtClean="0"/>
              <a:t> </a:t>
            </a:r>
            <a:endParaRPr lang="en-CA" sz="18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822031496"/>
              </p:ext>
            </p:extLst>
          </p:nvPr>
        </p:nvGraphicFramePr>
        <p:xfrm>
          <a:off x="1524000" y="3500438"/>
          <a:ext cx="6096000" cy="25958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ctr"/>
                      <a:r>
                        <a:rPr lang="en-CA" sz="1800" dirty="0" smtClean="0">
                          <a:latin typeface="Trebuchet MS"/>
                        </a:rPr>
                        <a:t>Parameter</a:t>
                      </a:r>
                      <a:endParaRPr lang="en-CA" sz="1800" dirty="0">
                        <a:latin typeface="Trebuchet MS"/>
                      </a:endParaRPr>
                    </a:p>
                  </a:txBody>
                  <a:tcPr/>
                </a:tc>
                <a:tc>
                  <a:txBody>
                    <a:bodyPr/>
                    <a:lstStyle/>
                    <a:p>
                      <a:pPr algn="ctr"/>
                      <a:r>
                        <a:rPr lang="en-CA" sz="1800" dirty="0" smtClean="0">
                          <a:latin typeface="Trebuchet MS"/>
                        </a:rPr>
                        <a:t>Value</a:t>
                      </a:r>
                      <a:endParaRPr lang="en-CA" sz="1800" dirty="0">
                        <a:latin typeface="Trebuchet MS"/>
                      </a:endParaRPr>
                    </a:p>
                  </a:txBody>
                  <a:tcPr/>
                </a:tc>
                <a:extLst>
                  <a:ext uri="{0D108BD9-81ED-4DB2-BD59-A6C34878D82A}">
                    <a16:rowId xmlns:a16="http://schemas.microsoft.com/office/drawing/2014/main" val="10000"/>
                  </a:ext>
                </a:extLst>
              </a:tr>
              <a:tr h="370840">
                <a:tc>
                  <a:txBody>
                    <a:bodyPr/>
                    <a:lstStyle/>
                    <a:p>
                      <a:r>
                        <a:rPr lang="en-CA" sz="1800" dirty="0" smtClean="0">
                          <a:latin typeface="Trebuchet MS"/>
                        </a:rPr>
                        <a:t>Horizontal</a:t>
                      </a:r>
                      <a:r>
                        <a:rPr lang="en-CA" sz="1800" baseline="0" dirty="0" smtClean="0">
                          <a:latin typeface="Trebuchet MS"/>
                        </a:rPr>
                        <a:t> size of picture</a:t>
                      </a:r>
                      <a:endParaRPr lang="en-CA" sz="1800" dirty="0">
                        <a:latin typeface="Trebuchet M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kern="1200" dirty="0" smtClean="0">
                          <a:solidFill>
                            <a:schemeClr val="dk1"/>
                          </a:solidFill>
                          <a:latin typeface="Trebuchet MS"/>
                          <a:ea typeface="+mn-ea"/>
                          <a:cs typeface="+mn-cs"/>
                        </a:rPr>
                        <a:t>≤</a:t>
                      </a:r>
                      <a:r>
                        <a:rPr lang="en-CA" sz="1800" kern="1200" baseline="0" dirty="0" smtClean="0">
                          <a:solidFill>
                            <a:schemeClr val="dk1"/>
                          </a:solidFill>
                          <a:latin typeface="Trebuchet MS"/>
                          <a:ea typeface="+mn-ea"/>
                          <a:cs typeface="+mn-cs"/>
                        </a:rPr>
                        <a:t> 768</a:t>
                      </a:r>
                      <a:endParaRPr lang="en-CA" sz="1800" kern="1200" dirty="0" smtClean="0">
                        <a:solidFill>
                          <a:schemeClr val="dk1"/>
                        </a:solidFill>
                        <a:latin typeface="Trebuchet MS"/>
                        <a:ea typeface="+mn-ea"/>
                        <a:cs typeface="+mn-cs"/>
                      </a:endParaRPr>
                    </a:p>
                  </a:txBody>
                  <a:tcPr/>
                </a:tc>
                <a:extLst>
                  <a:ext uri="{0D108BD9-81ED-4DB2-BD59-A6C34878D82A}">
                    <a16:rowId xmlns:a16="http://schemas.microsoft.com/office/drawing/2014/main" val="10001"/>
                  </a:ext>
                </a:extLst>
              </a:tr>
              <a:tr h="370840">
                <a:tc>
                  <a:txBody>
                    <a:bodyPr/>
                    <a:lstStyle/>
                    <a:p>
                      <a:r>
                        <a:rPr lang="en-CA" sz="1800" dirty="0" smtClean="0">
                          <a:latin typeface="Trebuchet MS"/>
                        </a:rPr>
                        <a:t>Vertical size of picture</a:t>
                      </a:r>
                      <a:endParaRPr lang="en-CA" sz="1800" dirty="0">
                        <a:latin typeface="Trebuchet M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kern="1200" dirty="0" smtClean="0">
                          <a:solidFill>
                            <a:schemeClr val="dk1"/>
                          </a:solidFill>
                          <a:latin typeface="Trebuchet MS"/>
                          <a:ea typeface="+mn-ea"/>
                          <a:cs typeface="+mn-cs"/>
                        </a:rPr>
                        <a:t>≤</a:t>
                      </a:r>
                      <a:r>
                        <a:rPr lang="en-CA" sz="1800" kern="1200" baseline="0" dirty="0" smtClean="0">
                          <a:solidFill>
                            <a:schemeClr val="dk1"/>
                          </a:solidFill>
                          <a:latin typeface="Trebuchet MS"/>
                          <a:ea typeface="+mn-ea"/>
                          <a:cs typeface="+mn-cs"/>
                        </a:rPr>
                        <a:t> 576</a:t>
                      </a:r>
                      <a:endParaRPr lang="en-CA" sz="1800" kern="1200" dirty="0" smtClean="0">
                        <a:solidFill>
                          <a:schemeClr val="dk1"/>
                        </a:solidFill>
                        <a:latin typeface="Trebuchet MS"/>
                        <a:ea typeface="+mn-ea"/>
                        <a:cs typeface="+mn-cs"/>
                      </a:endParaRPr>
                    </a:p>
                  </a:txBody>
                  <a:tcPr/>
                </a:tc>
                <a:extLst>
                  <a:ext uri="{0D108BD9-81ED-4DB2-BD59-A6C34878D82A}">
                    <a16:rowId xmlns:a16="http://schemas.microsoft.com/office/drawing/2014/main" val="10002"/>
                  </a:ext>
                </a:extLst>
              </a:tr>
              <a:tr h="370840">
                <a:tc>
                  <a:txBody>
                    <a:bodyPr/>
                    <a:lstStyle/>
                    <a:p>
                      <a:r>
                        <a:rPr lang="en-CA" sz="1800" dirty="0" smtClean="0">
                          <a:latin typeface="Trebuchet MS"/>
                        </a:rPr>
                        <a:t>No. of MBs / </a:t>
                      </a:r>
                      <a:r>
                        <a:rPr lang="en-CA" sz="1800" baseline="0" dirty="0" smtClean="0">
                          <a:latin typeface="Trebuchet MS"/>
                        </a:rPr>
                        <a:t>picture</a:t>
                      </a:r>
                      <a:endParaRPr lang="en-CA" sz="1800" dirty="0">
                        <a:latin typeface="Trebuchet M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kern="1200" dirty="0" smtClean="0">
                          <a:solidFill>
                            <a:schemeClr val="dk1"/>
                          </a:solidFill>
                          <a:latin typeface="Trebuchet MS"/>
                          <a:ea typeface="+mn-ea"/>
                          <a:cs typeface="+mn-cs"/>
                        </a:rPr>
                        <a:t>≤</a:t>
                      </a:r>
                      <a:r>
                        <a:rPr lang="en-CA" sz="1800" kern="1200" baseline="0" dirty="0" smtClean="0">
                          <a:solidFill>
                            <a:schemeClr val="dk1"/>
                          </a:solidFill>
                          <a:latin typeface="Trebuchet MS"/>
                          <a:ea typeface="+mn-ea"/>
                          <a:cs typeface="+mn-cs"/>
                        </a:rPr>
                        <a:t> 396</a:t>
                      </a:r>
                      <a:endParaRPr lang="en-CA" sz="1800" kern="1200" dirty="0" smtClean="0">
                        <a:solidFill>
                          <a:schemeClr val="dk1"/>
                        </a:solidFill>
                        <a:latin typeface="Trebuchet MS"/>
                        <a:ea typeface="+mn-ea"/>
                        <a:cs typeface="+mn-cs"/>
                      </a:endParaRPr>
                    </a:p>
                  </a:txBody>
                  <a:tcPr/>
                </a:tc>
                <a:extLst>
                  <a:ext uri="{0D108BD9-81ED-4DB2-BD59-A6C34878D82A}">
                    <a16:rowId xmlns:a16="http://schemas.microsoft.com/office/drawing/2014/main" val="10003"/>
                  </a:ext>
                </a:extLst>
              </a:tr>
              <a:tr h="370840">
                <a:tc>
                  <a:txBody>
                    <a:bodyPr/>
                    <a:lstStyle/>
                    <a:p>
                      <a:r>
                        <a:rPr lang="en-CA" sz="1800" dirty="0" smtClean="0">
                          <a:latin typeface="Trebuchet MS"/>
                        </a:rPr>
                        <a:t>No. of</a:t>
                      </a:r>
                      <a:r>
                        <a:rPr lang="en-CA" sz="1800" baseline="0" dirty="0" smtClean="0">
                          <a:latin typeface="Trebuchet MS"/>
                        </a:rPr>
                        <a:t> MBs / second</a:t>
                      </a:r>
                      <a:endParaRPr lang="en-CA" sz="1800" dirty="0">
                        <a:latin typeface="Trebuchet M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kern="1200" dirty="0" smtClean="0">
                          <a:solidFill>
                            <a:schemeClr val="dk1"/>
                          </a:solidFill>
                          <a:latin typeface="Trebuchet MS"/>
                          <a:ea typeface="+mn-ea"/>
                          <a:cs typeface="+mn-cs"/>
                        </a:rPr>
                        <a:t>≤</a:t>
                      </a:r>
                      <a:r>
                        <a:rPr lang="en-CA" sz="1800" kern="1200" baseline="0" dirty="0" smtClean="0">
                          <a:solidFill>
                            <a:schemeClr val="dk1"/>
                          </a:solidFill>
                          <a:latin typeface="Trebuchet MS"/>
                          <a:ea typeface="+mn-ea"/>
                          <a:cs typeface="+mn-cs"/>
                        </a:rPr>
                        <a:t> 9,900</a:t>
                      </a:r>
                      <a:endParaRPr lang="en-CA" sz="1800" kern="1200" dirty="0" smtClean="0">
                        <a:solidFill>
                          <a:schemeClr val="dk1"/>
                        </a:solidFill>
                        <a:latin typeface="Trebuchet MS"/>
                        <a:ea typeface="+mn-ea"/>
                        <a:cs typeface="+mn-cs"/>
                      </a:endParaRPr>
                    </a:p>
                  </a:txBody>
                  <a:tcPr/>
                </a:tc>
                <a:extLst>
                  <a:ext uri="{0D108BD9-81ED-4DB2-BD59-A6C34878D82A}">
                    <a16:rowId xmlns:a16="http://schemas.microsoft.com/office/drawing/2014/main" val="10004"/>
                  </a:ext>
                </a:extLst>
              </a:tr>
              <a:tr h="370840">
                <a:tc>
                  <a:txBody>
                    <a:bodyPr/>
                    <a:lstStyle/>
                    <a:p>
                      <a:r>
                        <a:rPr lang="en-CA" sz="1800" dirty="0" smtClean="0">
                          <a:latin typeface="Trebuchet MS"/>
                        </a:rPr>
                        <a:t>Frame rate</a:t>
                      </a:r>
                      <a:endParaRPr lang="en-CA" sz="1800" dirty="0">
                        <a:latin typeface="Trebuchet M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kern="1200" dirty="0" smtClean="0">
                          <a:solidFill>
                            <a:schemeClr val="dk1"/>
                          </a:solidFill>
                          <a:latin typeface="Trebuchet MS"/>
                          <a:ea typeface="+mn-ea"/>
                          <a:cs typeface="+mn-cs"/>
                        </a:rPr>
                        <a:t>≤</a:t>
                      </a:r>
                      <a:r>
                        <a:rPr lang="en-CA" sz="1800" kern="1200" baseline="0" dirty="0" smtClean="0">
                          <a:solidFill>
                            <a:schemeClr val="dk1"/>
                          </a:solidFill>
                          <a:latin typeface="Trebuchet MS"/>
                          <a:ea typeface="+mn-ea"/>
                          <a:cs typeface="+mn-cs"/>
                        </a:rPr>
                        <a:t> 30 fps</a:t>
                      </a:r>
                      <a:endParaRPr lang="en-CA" sz="1800" kern="1200" dirty="0" smtClean="0">
                        <a:solidFill>
                          <a:schemeClr val="dk1"/>
                        </a:solidFill>
                        <a:latin typeface="Trebuchet MS"/>
                        <a:ea typeface="+mn-ea"/>
                        <a:cs typeface="+mn-cs"/>
                      </a:endParaRPr>
                    </a:p>
                  </a:txBody>
                  <a:tcPr/>
                </a:tc>
                <a:extLst>
                  <a:ext uri="{0D108BD9-81ED-4DB2-BD59-A6C34878D82A}">
                    <a16:rowId xmlns:a16="http://schemas.microsoft.com/office/drawing/2014/main" val="10005"/>
                  </a:ext>
                </a:extLst>
              </a:tr>
              <a:tr h="370840">
                <a:tc>
                  <a:txBody>
                    <a:bodyPr/>
                    <a:lstStyle/>
                    <a:p>
                      <a:r>
                        <a:rPr lang="en-CA" sz="1800" dirty="0" smtClean="0">
                          <a:latin typeface="Trebuchet MS"/>
                        </a:rPr>
                        <a:t>Bit-rate</a:t>
                      </a:r>
                      <a:endParaRPr lang="en-CA" sz="1800" dirty="0">
                        <a:latin typeface="Trebuchet M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kern="1200" dirty="0" smtClean="0">
                          <a:solidFill>
                            <a:schemeClr val="dk1"/>
                          </a:solidFill>
                          <a:latin typeface="Trebuchet MS"/>
                          <a:ea typeface="+mn-ea"/>
                          <a:cs typeface="+mn-cs"/>
                        </a:rPr>
                        <a:t>≤</a:t>
                      </a:r>
                      <a:r>
                        <a:rPr lang="en-CA" sz="1800" kern="1200" baseline="0" dirty="0" smtClean="0">
                          <a:solidFill>
                            <a:schemeClr val="dk1"/>
                          </a:solidFill>
                          <a:latin typeface="Trebuchet MS"/>
                          <a:ea typeface="+mn-ea"/>
                          <a:cs typeface="+mn-cs"/>
                        </a:rPr>
                        <a:t> 1,856 kbps</a:t>
                      </a:r>
                      <a:endParaRPr lang="en-CA" sz="1800" kern="1200" dirty="0" smtClean="0">
                        <a:solidFill>
                          <a:schemeClr val="dk1"/>
                        </a:solidFill>
                        <a:latin typeface="Trebuchet MS"/>
                        <a:ea typeface="+mn-ea"/>
                        <a:cs typeface="+mn-cs"/>
                      </a:endParaRPr>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normAutofit/>
          </a:bodyPr>
          <a:lstStyle/>
          <a:p>
            <a:r>
              <a:rPr lang="en-CA" dirty="0" smtClean="0"/>
              <a:t>Applications Supported by MPEG-7</a:t>
            </a:r>
            <a:endParaRPr lang="en-CA" dirty="0"/>
          </a:p>
        </p:txBody>
      </p:sp>
      <p:sp>
        <p:nvSpPr>
          <p:cNvPr id="3" name="Content Placeholder 2"/>
          <p:cNvSpPr>
            <a:spLocks noGrp="1"/>
          </p:cNvSpPr>
          <p:nvPr>
            <p:ph idx="1"/>
          </p:nvPr>
        </p:nvSpPr>
        <p:spPr>
          <a:xfrm>
            <a:off x="474310" y="1484784"/>
            <a:ext cx="8229600" cy="4525963"/>
          </a:xfrm>
        </p:spPr>
        <p:txBody>
          <a:bodyPr anchor="ctr">
            <a:normAutofit fontScale="85000" lnSpcReduction="10000"/>
          </a:bodyPr>
          <a:lstStyle/>
          <a:p>
            <a:pPr marL="457200" indent="-457200">
              <a:lnSpc>
                <a:spcPct val="110000"/>
              </a:lnSpc>
              <a:spcBef>
                <a:spcPts val="1848"/>
              </a:spcBef>
              <a:buFont typeface="Arial"/>
              <a:buChar char="•"/>
            </a:pPr>
            <a:r>
              <a:rPr lang="en-CA" dirty="0" smtClean="0"/>
              <a:t>MPEG-7 supports a variety of multimedia applications. Its data may include still pictures, graphics, 3D models, audio, speech, video, and composition information (how to combine these elements).</a:t>
            </a:r>
          </a:p>
          <a:p>
            <a:pPr marL="457200" indent="-457200">
              <a:lnSpc>
                <a:spcPct val="110000"/>
              </a:lnSpc>
              <a:spcBef>
                <a:spcPts val="1848"/>
              </a:spcBef>
              <a:buFont typeface="Arial"/>
              <a:buChar char="•"/>
            </a:pPr>
            <a:r>
              <a:rPr lang="en-CA" dirty="0" smtClean="0"/>
              <a:t>These MPEG-7 data elements can be represented in textual format, or binary format, or both.</a:t>
            </a:r>
          </a:p>
          <a:p>
            <a:pPr marL="457200" indent="-457200">
              <a:lnSpc>
                <a:spcPct val="110000"/>
              </a:lnSpc>
              <a:spcBef>
                <a:spcPts val="1848"/>
              </a:spcBef>
              <a:buFont typeface="Arial"/>
              <a:buChar char="•"/>
            </a:pPr>
            <a:r>
              <a:rPr lang="en-CA" dirty="0" smtClean="0"/>
              <a:t>Fig. 11.27 illustrates some possible applications that will benefit from the MPEG-7 standard.</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90</a:t>
            </a:fld>
            <a:endParaRPr lang="en-US"/>
          </a:p>
        </p:txBody>
      </p:sp>
    </p:spTree>
    <p:extLst>
      <p:ext uri="{BB962C8B-B14F-4D97-AF65-F5344CB8AC3E}">
        <p14:creationId xmlns:p14="http://schemas.microsoft.com/office/powerpoint/2010/main" val="633167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5589241"/>
            <a:ext cx="8013576" cy="504056"/>
          </a:xfrm>
        </p:spPr>
        <p:txBody>
          <a:bodyPr>
            <a:normAutofit/>
          </a:bodyPr>
          <a:lstStyle/>
          <a:p>
            <a:pPr algn="ctr"/>
            <a:r>
              <a:rPr lang="en-CA" sz="2400" b="1" dirty="0" smtClean="0"/>
              <a:t>Fig. 11.27: </a:t>
            </a:r>
            <a:r>
              <a:rPr lang="en-CA" sz="2400" dirty="0" smtClean="0"/>
              <a:t>Possible Applications using MPEG-7.</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91</a:t>
            </a:fld>
            <a:endParaRPr lang="en-US"/>
          </a:p>
        </p:txBody>
      </p:sp>
      <p:pic>
        <p:nvPicPr>
          <p:cNvPr id="6" name="Picture 5" descr="mpeg7appn.png"/>
          <p:cNvPicPr>
            <a:picLocks noChangeAspect="1"/>
          </p:cNvPicPr>
          <p:nvPr/>
        </p:nvPicPr>
        <p:blipFill>
          <a:blip r:embed="rId2" cstate="print"/>
          <a:stretch>
            <a:fillRect/>
          </a:stretch>
        </p:blipFill>
        <p:spPr>
          <a:xfrm>
            <a:off x="1142976" y="928670"/>
            <a:ext cx="6929486" cy="4368486"/>
          </a:xfrm>
          <a:prstGeom prst="rect">
            <a:avLst/>
          </a:prstGeom>
        </p:spPr>
      </p:pic>
    </p:spTree>
    <p:extLst>
      <p:ext uri="{BB962C8B-B14F-4D97-AF65-F5344CB8AC3E}">
        <p14:creationId xmlns:p14="http://schemas.microsoft.com/office/powerpoint/2010/main" val="67369475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normAutofit fontScale="90000"/>
          </a:bodyPr>
          <a:lstStyle/>
          <a:p>
            <a:r>
              <a:rPr lang="en-CA" sz="3200" dirty="0" smtClean="0"/>
              <a:t>MPEG-7 and Multimedia Content Description</a:t>
            </a:r>
            <a:endParaRPr lang="en-CA" sz="3200" dirty="0"/>
          </a:p>
        </p:txBody>
      </p:sp>
      <p:sp>
        <p:nvSpPr>
          <p:cNvPr id="3" name="Content Placeholder 2"/>
          <p:cNvSpPr>
            <a:spLocks noGrp="1"/>
          </p:cNvSpPr>
          <p:nvPr>
            <p:ph idx="1"/>
          </p:nvPr>
        </p:nvSpPr>
        <p:spPr>
          <a:xfrm>
            <a:off x="601618" y="1484784"/>
            <a:ext cx="7931224" cy="4525963"/>
          </a:xfrm>
        </p:spPr>
        <p:txBody>
          <a:bodyPr>
            <a:noAutofit/>
          </a:bodyPr>
          <a:lstStyle/>
          <a:p>
            <a:pPr>
              <a:buFont typeface="Arial"/>
              <a:buChar char="•"/>
            </a:pPr>
            <a:r>
              <a:rPr lang="en-CA" sz="1800" dirty="0" smtClean="0"/>
              <a:t>MPEG-7 has developed Descriptors </a:t>
            </a:r>
            <a:r>
              <a:rPr lang="en-CA" sz="1800" b="1" dirty="0" smtClean="0"/>
              <a:t>(D)</a:t>
            </a:r>
            <a:r>
              <a:rPr lang="en-CA" sz="1800" dirty="0" smtClean="0"/>
              <a:t>, Description Schemes </a:t>
            </a:r>
            <a:r>
              <a:rPr lang="en-CA" sz="1800" b="1" dirty="0" smtClean="0"/>
              <a:t>(DS) </a:t>
            </a:r>
            <a:r>
              <a:rPr lang="en-CA" sz="1800" dirty="0" smtClean="0"/>
              <a:t>and Description Definition Language </a:t>
            </a:r>
            <a:r>
              <a:rPr lang="en-CA" sz="1800" b="1" dirty="0" smtClean="0"/>
              <a:t>(DDL)</a:t>
            </a:r>
            <a:r>
              <a:rPr lang="en-CA" sz="1800" dirty="0" smtClean="0"/>
              <a:t>. The following are some of the important terms:</a:t>
            </a:r>
          </a:p>
          <a:p>
            <a:pPr marL="914400" lvl="1" indent="-457200">
              <a:buFont typeface="Lucida Grande"/>
              <a:buChar char="-"/>
            </a:pPr>
            <a:r>
              <a:rPr lang="en-CA" sz="1800" b="1" dirty="0" smtClean="0"/>
              <a:t>Feature </a:t>
            </a:r>
            <a:r>
              <a:rPr lang="en-CA" sz="1800" dirty="0" smtClean="0"/>
              <a:t>— characteristic of the data.</a:t>
            </a:r>
          </a:p>
          <a:p>
            <a:pPr marL="914400" lvl="1" indent="-457200">
              <a:buFont typeface="Lucida Grande"/>
              <a:buChar char="-"/>
            </a:pPr>
            <a:r>
              <a:rPr lang="en-CA" sz="1800" b="1" dirty="0" smtClean="0"/>
              <a:t>Description </a:t>
            </a:r>
            <a:r>
              <a:rPr lang="en-CA" sz="1800" dirty="0" smtClean="0"/>
              <a:t>— a set of instantiated Ds and DSs that describes the structural and conceptual information of the content, the storage and usage of the content, etc.</a:t>
            </a:r>
          </a:p>
          <a:p>
            <a:pPr marL="914400" lvl="1" indent="-457200">
              <a:buFont typeface="Lucida Grande"/>
              <a:buChar char="-"/>
            </a:pPr>
            <a:r>
              <a:rPr lang="en-CA" sz="1800" b="1" dirty="0" smtClean="0"/>
              <a:t>D </a:t>
            </a:r>
            <a:r>
              <a:rPr lang="en-CA" sz="1800" dirty="0" smtClean="0"/>
              <a:t>— definition (syntax and semantics) of the feature.</a:t>
            </a:r>
          </a:p>
          <a:p>
            <a:pPr marL="914400" lvl="1" indent="-457200">
              <a:buFont typeface="Lucida Grande"/>
              <a:buChar char="-"/>
            </a:pPr>
            <a:r>
              <a:rPr lang="en-CA" sz="1800" b="1" dirty="0" smtClean="0"/>
              <a:t>DS</a:t>
            </a:r>
            <a:r>
              <a:rPr lang="en-CA" sz="1800" dirty="0" smtClean="0"/>
              <a:t> — specification of the structure and relationship between Ds and between DSs.</a:t>
            </a:r>
          </a:p>
          <a:p>
            <a:pPr marL="914400" lvl="1" indent="-457200">
              <a:buFont typeface="Lucida Grande"/>
              <a:buChar char="-"/>
            </a:pPr>
            <a:r>
              <a:rPr lang="en-CA" sz="1800" b="1" dirty="0" smtClean="0"/>
              <a:t>DDL </a:t>
            </a:r>
            <a:r>
              <a:rPr lang="en-CA" sz="1800" dirty="0" smtClean="0"/>
              <a:t>— syntactic rules to express and combine DSs and Ds.</a:t>
            </a:r>
          </a:p>
          <a:p>
            <a:endParaRPr lang="en-CA" sz="1800" dirty="0"/>
          </a:p>
          <a:p>
            <a:pPr>
              <a:buFont typeface="Arial"/>
              <a:buChar char="•"/>
            </a:pPr>
            <a:r>
              <a:rPr lang="en-CA" sz="1800" dirty="0" smtClean="0"/>
              <a:t>The scope of MPEG-7 is to standardize the Ds, DSs and DDL for descriptions. The mechanism and process of producing and consuming the descriptions are beyond the scope of MPEG-7.</a:t>
            </a:r>
            <a:endParaRPr lang="en-CA" sz="18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92</a:t>
            </a:fld>
            <a:endParaRPr lang="en-US"/>
          </a:p>
        </p:txBody>
      </p:sp>
    </p:spTree>
    <p:extLst>
      <p:ext uri="{BB962C8B-B14F-4D97-AF65-F5344CB8AC3E}">
        <p14:creationId xmlns:p14="http://schemas.microsoft.com/office/powerpoint/2010/main" val="57456085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24942"/>
          </a:xfrm>
        </p:spPr>
        <p:txBody>
          <a:bodyPr>
            <a:normAutofit/>
          </a:bodyPr>
          <a:lstStyle/>
          <a:p>
            <a:r>
              <a:rPr lang="en-CA" dirty="0" smtClean="0"/>
              <a:t>Descriptor (D)</a:t>
            </a:r>
            <a:endParaRPr lang="en-CA" dirty="0"/>
          </a:p>
        </p:txBody>
      </p:sp>
      <p:sp>
        <p:nvSpPr>
          <p:cNvPr id="3" name="Content Placeholder 2"/>
          <p:cNvSpPr>
            <a:spLocks noGrp="1"/>
          </p:cNvSpPr>
          <p:nvPr>
            <p:ph idx="1"/>
          </p:nvPr>
        </p:nvSpPr>
        <p:spPr/>
        <p:txBody>
          <a:bodyPr>
            <a:normAutofit fontScale="70000" lnSpcReduction="20000"/>
          </a:bodyPr>
          <a:lstStyle/>
          <a:p>
            <a:pPr marL="457200" indent="-457200">
              <a:lnSpc>
                <a:spcPct val="120000"/>
              </a:lnSpc>
              <a:buFont typeface="Arial"/>
              <a:buChar char="•"/>
            </a:pPr>
            <a:r>
              <a:rPr lang="en-CA" dirty="0" smtClean="0"/>
              <a:t>The descriptors are chosen based on a comparison of their performance, efficiency, and size. Low-level visual descriptors for basic visual features include:</a:t>
            </a:r>
          </a:p>
          <a:p>
            <a:pPr marL="914400" lvl="1" indent="-457200">
              <a:lnSpc>
                <a:spcPct val="120000"/>
              </a:lnSpc>
              <a:buFont typeface="Lucida Grande"/>
              <a:buChar char="-"/>
            </a:pPr>
            <a:r>
              <a:rPr lang="en-CA" b="1" dirty="0" smtClean="0"/>
              <a:t>Color</a:t>
            </a:r>
          </a:p>
          <a:p>
            <a:pPr lvl="2">
              <a:lnSpc>
                <a:spcPct val="120000"/>
              </a:lnSpc>
              <a:buFont typeface="Lucida Grande"/>
              <a:buChar char="*"/>
            </a:pPr>
            <a:r>
              <a:rPr lang="en-CA" dirty="0" smtClean="0"/>
              <a:t>Color space. (a) RGB, (b) </a:t>
            </a:r>
            <a:r>
              <a:rPr lang="en-CA" dirty="0" err="1" smtClean="0"/>
              <a:t>YCbCr</a:t>
            </a:r>
            <a:r>
              <a:rPr lang="en-CA" dirty="0" smtClean="0"/>
              <a:t>, (c) HSV (hue, saturation, value), (d) HMMD (</a:t>
            </a:r>
            <a:r>
              <a:rPr lang="en-CA" dirty="0" err="1" smtClean="0"/>
              <a:t>HueMaxMinDiff</a:t>
            </a:r>
            <a:r>
              <a:rPr lang="en-CA" dirty="0" smtClean="0"/>
              <a:t>), (e) 3D color space derivable by a 3 × 3 matrix from RGB, (f) monochrome.</a:t>
            </a:r>
          </a:p>
          <a:p>
            <a:pPr lvl="2">
              <a:lnSpc>
                <a:spcPct val="120000"/>
              </a:lnSpc>
              <a:buFont typeface="Lucida Grande"/>
              <a:buChar char="*"/>
            </a:pPr>
            <a:r>
              <a:rPr lang="en-CA" dirty="0" smtClean="0"/>
              <a:t>Color quantization. (a) Linear, (b) nonlinear, (c) lookup tables.</a:t>
            </a:r>
          </a:p>
          <a:p>
            <a:pPr lvl="2">
              <a:lnSpc>
                <a:spcPct val="120000"/>
              </a:lnSpc>
              <a:buFont typeface="Lucida Grande"/>
              <a:buChar char="*"/>
            </a:pPr>
            <a:r>
              <a:rPr lang="en-CA" dirty="0" smtClean="0"/>
              <a:t>Dominant colors.</a:t>
            </a:r>
          </a:p>
          <a:p>
            <a:pPr lvl="2">
              <a:lnSpc>
                <a:spcPct val="120000"/>
              </a:lnSpc>
              <a:buFont typeface="Lucida Grande"/>
              <a:buChar char="*"/>
            </a:pPr>
            <a:r>
              <a:rPr lang="en-CA" dirty="0" smtClean="0"/>
              <a:t>Scalable color.</a:t>
            </a:r>
          </a:p>
          <a:p>
            <a:pPr lvl="2">
              <a:lnSpc>
                <a:spcPct val="120000"/>
              </a:lnSpc>
              <a:buFont typeface="Lucida Grande"/>
              <a:buChar char="*"/>
            </a:pPr>
            <a:r>
              <a:rPr lang="en-CA" dirty="0" smtClean="0"/>
              <a:t>Color layout.</a:t>
            </a:r>
          </a:p>
          <a:p>
            <a:pPr lvl="2">
              <a:lnSpc>
                <a:spcPct val="120000"/>
              </a:lnSpc>
              <a:buFont typeface="Lucida Grande"/>
              <a:buChar char="*"/>
            </a:pPr>
            <a:r>
              <a:rPr lang="en-CA" dirty="0" smtClean="0"/>
              <a:t>Color structure.</a:t>
            </a:r>
          </a:p>
          <a:p>
            <a:pPr lvl="2">
              <a:lnSpc>
                <a:spcPct val="120000"/>
              </a:lnSpc>
              <a:buFont typeface="Lucida Grande"/>
              <a:buChar char="*"/>
            </a:pPr>
            <a:r>
              <a:rPr lang="en-CA" dirty="0" smtClean="0"/>
              <a:t>Group of Frames/Group of Pictures (</a:t>
            </a:r>
            <a:r>
              <a:rPr lang="en-CA" dirty="0" err="1" smtClean="0"/>
              <a:t>GoF</a:t>
            </a:r>
            <a:r>
              <a:rPr lang="en-CA" dirty="0" smtClean="0"/>
              <a:t>/</a:t>
            </a:r>
            <a:r>
              <a:rPr lang="en-CA" dirty="0" err="1" smtClean="0"/>
              <a:t>GoP</a:t>
            </a:r>
            <a:r>
              <a:rPr lang="en-CA" dirty="0" smtClean="0"/>
              <a:t>) color.</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93</a:t>
            </a:fld>
            <a:endParaRPr lang="en-US"/>
          </a:p>
        </p:txBody>
      </p:sp>
    </p:spTree>
    <p:extLst>
      <p:ext uri="{BB962C8B-B14F-4D97-AF65-F5344CB8AC3E}">
        <p14:creationId xmlns:p14="http://schemas.microsoft.com/office/powerpoint/2010/main" val="3246628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chor="ctr"/>
          <a:lstStyle/>
          <a:p>
            <a:pPr lvl="1"/>
            <a:r>
              <a:rPr lang="en-CA" dirty="0" smtClean="0"/>
              <a:t>– </a:t>
            </a:r>
            <a:r>
              <a:rPr lang="en-CA" b="1" dirty="0" smtClean="0"/>
              <a:t>Texture</a:t>
            </a:r>
          </a:p>
          <a:p>
            <a:pPr lvl="2">
              <a:buNone/>
            </a:pPr>
            <a:r>
              <a:rPr lang="en-CA" dirty="0" smtClean="0"/>
              <a:t>∗ Homogeneous texture.</a:t>
            </a:r>
          </a:p>
          <a:p>
            <a:pPr lvl="2">
              <a:buNone/>
            </a:pPr>
            <a:r>
              <a:rPr lang="en-CA" dirty="0" smtClean="0"/>
              <a:t>∗ Texture browsing.</a:t>
            </a:r>
          </a:p>
          <a:p>
            <a:pPr lvl="2">
              <a:buNone/>
            </a:pPr>
            <a:r>
              <a:rPr lang="en-CA" dirty="0" smtClean="0"/>
              <a:t>∗ Edge histogram.</a:t>
            </a:r>
          </a:p>
          <a:p>
            <a:pPr lvl="2">
              <a:buNone/>
            </a:pPr>
            <a:endParaRPr lang="en-CA" dirty="0" smtClean="0"/>
          </a:p>
          <a:p>
            <a:pPr lvl="1"/>
            <a:r>
              <a:rPr lang="en-CA" dirty="0" smtClean="0"/>
              <a:t>– </a:t>
            </a:r>
            <a:r>
              <a:rPr lang="en-CA" b="1" dirty="0" smtClean="0"/>
              <a:t>Shape</a:t>
            </a:r>
          </a:p>
          <a:p>
            <a:pPr lvl="2">
              <a:buNone/>
            </a:pPr>
            <a:r>
              <a:rPr lang="en-CA" dirty="0" smtClean="0"/>
              <a:t>∗ Region-based shape.</a:t>
            </a:r>
          </a:p>
          <a:p>
            <a:pPr lvl="2">
              <a:buNone/>
            </a:pPr>
            <a:r>
              <a:rPr lang="en-CA" dirty="0" smtClean="0"/>
              <a:t>∗ Contour-based shape.</a:t>
            </a:r>
          </a:p>
          <a:p>
            <a:pPr lvl="2">
              <a:buNone/>
            </a:pPr>
            <a:r>
              <a:rPr lang="en-CA" dirty="0" smtClean="0"/>
              <a:t>∗ 3D shape.</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94</a:t>
            </a:fld>
            <a:endParaRPr lang="en-US"/>
          </a:p>
        </p:txBody>
      </p:sp>
    </p:spTree>
    <p:extLst>
      <p:ext uri="{BB962C8B-B14F-4D97-AF65-F5344CB8AC3E}">
        <p14:creationId xmlns:p14="http://schemas.microsoft.com/office/powerpoint/2010/main" val="389508598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chor="ctr">
            <a:normAutofit lnSpcReduction="10000"/>
          </a:bodyPr>
          <a:lstStyle/>
          <a:p>
            <a:pPr lvl="1"/>
            <a:r>
              <a:rPr lang="en-CA" dirty="0" smtClean="0"/>
              <a:t>– </a:t>
            </a:r>
            <a:r>
              <a:rPr lang="en-CA" b="1" dirty="0" smtClean="0"/>
              <a:t>Motion</a:t>
            </a:r>
          </a:p>
          <a:p>
            <a:pPr lvl="2">
              <a:buNone/>
            </a:pPr>
            <a:r>
              <a:rPr lang="en-CA" dirty="0" smtClean="0"/>
              <a:t>∗ Camera motion (see Fig. 11.28).</a:t>
            </a:r>
          </a:p>
          <a:p>
            <a:pPr lvl="2">
              <a:buNone/>
            </a:pPr>
            <a:r>
              <a:rPr lang="en-CA" dirty="0" smtClean="0"/>
              <a:t>∗ Object motion trajectory.</a:t>
            </a:r>
          </a:p>
          <a:p>
            <a:pPr lvl="2">
              <a:buNone/>
            </a:pPr>
            <a:r>
              <a:rPr lang="en-CA" dirty="0" smtClean="0"/>
              <a:t>∗ Parametric object motion.</a:t>
            </a:r>
          </a:p>
          <a:p>
            <a:pPr lvl="2">
              <a:buNone/>
            </a:pPr>
            <a:r>
              <a:rPr lang="en-CA" dirty="0" smtClean="0"/>
              <a:t>∗ Motion activity.</a:t>
            </a:r>
          </a:p>
          <a:p>
            <a:pPr lvl="2">
              <a:buNone/>
            </a:pPr>
            <a:endParaRPr lang="en-CA" dirty="0" smtClean="0"/>
          </a:p>
          <a:p>
            <a:pPr lvl="1"/>
            <a:r>
              <a:rPr lang="en-CA" dirty="0" smtClean="0"/>
              <a:t>– </a:t>
            </a:r>
            <a:r>
              <a:rPr lang="en-CA" b="1" dirty="0" smtClean="0"/>
              <a:t>Localization</a:t>
            </a:r>
          </a:p>
          <a:p>
            <a:pPr lvl="2">
              <a:buNone/>
            </a:pPr>
            <a:r>
              <a:rPr lang="en-CA" dirty="0" smtClean="0"/>
              <a:t>∗ Region locator.</a:t>
            </a:r>
          </a:p>
          <a:p>
            <a:pPr lvl="2">
              <a:buNone/>
            </a:pPr>
            <a:r>
              <a:rPr lang="en-CA" dirty="0" smtClean="0"/>
              <a:t>∗ Spatiotemporal locator.</a:t>
            </a:r>
          </a:p>
          <a:p>
            <a:pPr lvl="2">
              <a:buNone/>
            </a:pPr>
            <a:endParaRPr lang="en-CA" dirty="0" smtClean="0"/>
          </a:p>
          <a:p>
            <a:pPr lvl="1"/>
            <a:r>
              <a:rPr lang="en-CA" dirty="0" smtClean="0"/>
              <a:t>– </a:t>
            </a:r>
            <a:r>
              <a:rPr lang="en-CA" b="1" dirty="0" smtClean="0"/>
              <a:t>Others</a:t>
            </a:r>
          </a:p>
          <a:p>
            <a:pPr lvl="2">
              <a:buNone/>
            </a:pPr>
            <a:r>
              <a:rPr lang="en-CA" dirty="0" smtClean="0"/>
              <a:t>∗ Face recognition.</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95</a:t>
            </a:fld>
            <a:endParaRPr lang="en-US"/>
          </a:p>
        </p:txBody>
      </p:sp>
    </p:spTree>
    <p:extLst>
      <p:ext uri="{BB962C8B-B14F-4D97-AF65-F5344CB8AC3E}">
        <p14:creationId xmlns:p14="http://schemas.microsoft.com/office/powerpoint/2010/main" val="139838830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809" y="5589240"/>
            <a:ext cx="8496944" cy="576065"/>
          </a:xfrm>
        </p:spPr>
        <p:txBody>
          <a:bodyPr>
            <a:normAutofit fontScale="85000" lnSpcReduction="10000"/>
          </a:bodyPr>
          <a:lstStyle/>
          <a:p>
            <a:pPr algn="ctr"/>
            <a:r>
              <a:rPr lang="en-CA" sz="2400" b="1" dirty="0" smtClean="0"/>
              <a:t>Fig. 11.28: </a:t>
            </a:r>
            <a:r>
              <a:rPr lang="en-CA" sz="2400" dirty="0" smtClean="0"/>
              <a:t>Camera motions: pan, tilt, roll, dolly, track, and boom.</a:t>
            </a:r>
            <a:endParaRPr lang="en-CA"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96</a:t>
            </a:fld>
            <a:endParaRPr lang="en-US"/>
          </a:p>
        </p:txBody>
      </p:sp>
      <p:pic>
        <p:nvPicPr>
          <p:cNvPr id="7" name="Picture 6" descr="cameramotion.png"/>
          <p:cNvPicPr>
            <a:picLocks noChangeAspect="1"/>
          </p:cNvPicPr>
          <p:nvPr/>
        </p:nvPicPr>
        <p:blipFill>
          <a:blip r:embed="rId2" cstate="print"/>
          <a:stretch>
            <a:fillRect/>
          </a:stretch>
        </p:blipFill>
        <p:spPr>
          <a:xfrm>
            <a:off x="2214546" y="714356"/>
            <a:ext cx="4643470" cy="4543825"/>
          </a:xfrm>
          <a:prstGeom prst="rect">
            <a:avLst/>
          </a:prstGeom>
        </p:spPr>
      </p:pic>
    </p:spTree>
    <p:extLst>
      <p:ext uri="{BB962C8B-B14F-4D97-AF65-F5344CB8AC3E}">
        <p14:creationId xmlns:p14="http://schemas.microsoft.com/office/powerpoint/2010/main" val="146614211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864096"/>
          </a:xfrm>
        </p:spPr>
        <p:txBody>
          <a:bodyPr>
            <a:normAutofit/>
          </a:bodyPr>
          <a:lstStyle/>
          <a:p>
            <a:r>
              <a:rPr lang="en-CA" dirty="0" smtClean="0"/>
              <a:t>Description Scheme (DS)</a:t>
            </a:r>
            <a:endParaRPr lang="en-CA" dirty="0"/>
          </a:p>
        </p:txBody>
      </p:sp>
      <p:sp>
        <p:nvSpPr>
          <p:cNvPr id="3" name="Content Placeholder 2"/>
          <p:cNvSpPr>
            <a:spLocks noGrp="1"/>
          </p:cNvSpPr>
          <p:nvPr>
            <p:ph idx="1"/>
          </p:nvPr>
        </p:nvSpPr>
        <p:spPr/>
        <p:txBody>
          <a:bodyPr>
            <a:normAutofit fontScale="77500" lnSpcReduction="20000"/>
          </a:bodyPr>
          <a:lstStyle/>
          <a:p>
            <a:pPr marL="457200" indent="-457200">
              <a:buFont typeface="Arial"/>
              <a:buChar char="•"/>
            </a:pPr>
            <a:r>
              <a:rPr lang="en-CA" b="1" dirty="0" smtClean="0"/>
              <a:t>Basic elements</a:t>
            </a:r>
          </a:p>
          <a:p>
            <a:pPr marL="914400" lvl="1" indent="-457200">
              <a:buFont typeface="Lucida Grande"/>
              <a:buChar char="-"/>
            </a:pPr>
            <a:r>
              <a:rPr lang="en-CA" dirty="0" err="1" smtClean="0"/>
              <a:t>Datatypes</a:t>
            </a:r>
            <a:r>
              <a:rPr lang="en-CA" dirty="0" smtClean="0"/>
              <a:t> and mathematical structures.</a:t>
            </a:r>
          </a:p>
          <a:p>
            <a:pPr marL="914400" lvl="1" indent="-457200">
              <a:buFont typeface="Lucida Grande"/>
              <a:buChar char="-"/>
            </a:pPr>
            <a:r>
              <a:rPr lang="en-CA" dirty="0" smtClean="0"/>
              <a:t>Constructs.</a:t>
            </a:r>
          </a:p>
          <a:p>
            <a:pPr marL="914400" lvl="1" indent="-457200">
              <a:buFont typeface="Lucida Grande"/>
              <a:buChar char="-"/>
            </a:pPr>
            <a:r>
              <a:rPr lang="en-CA" dirty="0" smtClean="0"/>
              <a:t>Schema tools.</a:t>
            </a:r>
          </a:p>
          <a:p>
            <a:pPr lvl="1"/>
            <a:endParaRPr lang="en-CA" dirty="0" smtClean="0"/>
          </a:p>
          <a:p>
            <a:pPr marL="457200" indent="-457200">
              <a:buFont typeface="Arial"/>
              <a:buChar char="•"/>
            </a:pPr>
            <a:r>
              <a:rPr lang="en-CA" b="1" dirty="0" smtClean="0"/>
              <a:t>Content Management</a:t>
            </a:r>
          </a:p>
          <a:p>
            <a:pPr marL="914400" lvl="1" indent="-457200">
              <a:buFont typeface="Lucida Grande"/>
              <a:buChar char="-"/>
            </a:pPr>
            <a:r>
              <a:rPr lang="en-CA" dirty="0" smtClean="0"/>
              <a:t>Media Description.</a:t>
            </a:r>
          </a:p>
          <a:p>
            <a:pPr marL="914400" lvl="1" indent="-457200">
              <a:buFont typeface="Lucida Grande"/>
              <a:buChar char="-"/>
            </a:pPr>
            <a:r>
              <a:rPr lang="en-CA" dirty="0" smtClean="0"/>
              <a:t>Creation and Production Description.</a:t>
            </a:r>
          </a:p>
          <a:p>
            <a:pPr marL="914400" lvl="1" indent="-457200">
              <a:buFont typeface="Lucida Grande"/>
              <a:buChar char="-"/>
            </a:pPr>
            <a:r>
              <a:rPr lang="en-CA" dirty="0" smtClean="0"/>
              <a:t>Content Usage Description.</a:t>
            </a:r>
          </a:p>
          <a:p>
            <a:pPr lvl="1"/>
            <a:endParaRPr lang="en-CA" dirty="0" smtClean="0"/>
          </a:p>
          <a:p>
            <a:pPr marL="457200" indent="-457200">
              <a:buFont typeface="Arial"/>
              <a:buChar char="•"/>
            </a:pPr>
            <a:r>
              <a:rPr lang="en-CA" b="1" dirty="0" smtClean="0"/>
              <a:t>Content Description</a:t>
            </a:r>
          </a:p>
          <a:p>
            <a:pPr marL="914400" lvl="1" indent="-457200">
              <a:buFont typeface="Lucida Grande"/>
              <a:buChar char="-"/>
            </a:pPr>
            <a:r>
              <a:rPr lang="en-CA" dirty="0" smtClean="0"/>
              <a:t>Structural Description.</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97</a:t>
            </a:fld>
            <a:endParaRPr lang="en-US"/>
          </a:p>
        </p:txBody>
      </p:sp>
    </p:spTree>
    <p:extLst>
      <p:ext uri="{BB962C8B-B14F-4D97-AF65-F5344CB8AC3E}">
        <p14:creationId xmlns:p14="http://schemas.microsoft.com/office/powerpoint/2010/main" val="290223932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chor="ctr">
            <a:normAutofit fontScale="62500" lnSpcReduction="20000"/>
          </a:bodyPr>
          <a:lstStyle/>
          <a:p>
            <a:pPr lvl="1"/>
            <a:r>
              <a:rPr lang="en-CA" dirty="0" smtClean="0"/>
              <a:t>	A </a:t>
            </a:r>
            <a:r>
              <a:rPr lang="en-CA" i="1" dirty="0" smtClean="0"/>
              <a:t>Segment </a:t>
            </a:r>
            <a:r>
              <a:rPr lang="en-CA" dirty="0" smtClean="0"/>
              <a:t>DS, for example, can be implemented as a class object.  It can have five subclasses: </a:t>
            </a:r>
            <a:r>
              <a:rPr lang="en-CA" i="1" dirty="0" smtClean="0"/>
              <a:t>Audiovisual segment DS</a:t>
            </a:r>
            <a:r>
              <a:rPr lang="en-CA" dirty="0" smtClean="0"/>
              <a:t>, </a:t>
            </a:r>
            <a:r>
              <a:rPr lang="en-CA" i="1" dirty="0" smtClean="0"/>
              <a:t>Audio segment DS</a:t>
            </a:r>
            <a:r>
              <a:rPr lang="en-CA" dirty="0" smtClean="0"/>
              <a:t>, </a:t>
            </a:r>
            <a:r>
              <a:rPr lang="en-CA" i="1" dirty="0" smtClean="0"/>
              <a:t>Still region DS</a:t>
            </a:r>
            <a:r>
              <a:rPr lang="en-CA" dirty="0" smtClean="0"/>
              <a:t>, </a:t>
            </a:r>
            <a:r>
              <a:rPr lang="en-CA" i="1" dirty="0" smtClean="0"/>
              <a:t>Moving region DS</a:t>
            </a:r>
            <a:r>
              <a:rPr lang="en-CA" dirty="0" smtClean="0"/>
              <a:t>, and </a:t>
            </a:r>
            <a:r>
              <a:rPr lang="en-CA" i="1" dirty="0" smtClean="0"/>
              <a:t>Video segment DS</a:t>
            </a:r>
            <a:r>
              <a:rPr lang="en-CA" dirty="0" smtClean="0"/>
              <a:t>. The subclass DSs can recursively have their own subclasses.</a:t>
            </a:r>
          </a:p>
          <a:p>
            <a:pPr lvl="1"/>
            <a:endParaRPr lang="en-CA" dirty="0" smtClean="0"/>
          </a:p>
          <a:p>
            <a:r>
              <a:rPr lang="en-CA" dirty="0" smtClean="0"/>
              <a:t>	– Conceptual Description.</a:t>
            </a:r>
          </a:p>
          <a:p>
            <a:endParaRPr lang="en-CA" dirty="0" smtClean="0"/>
          </a:p>
          <a:p>
            <a:pPr marL="457200" indent="-457200">
              <a:buFont typeface="Arial"/>
              <a:buChar char="•"/>
            </a:pPr>
            <a:r>
              <a:rPr lang="en-CA" b="1" dirty="0" smtClean="0"/>
              <a:t>Navigation and access</a:t>
            </a:r>
          </a:p>
          <a:p>
            <a:pPr marL="914400" lvl="1" indent="-457200">
              <a:buFont typeface="Lucida Grande"/>
              <a:buChar char="-"/>
            </a:pPr>
            <a:r>
              <a:rPr lang="en-CA" dirty="0" smtClean="0"/>
              <a:t>Summaries.</a:t>
            </a:r>
          </a:p>
          <a:p>
            <a:pPr marL="914400" lvl="1" indent="-457200">
              <a:buFont typeface="Lucida Grande"/>
              <a:buChar char="-"/>
            </a:pPr>
            <a:r>
              <a:rPr lang="en-CA" dirty="0" smtClean="0"/>
              <a:t>Partitions and Decompositions.</a:t>
            </a:r>
          </a:p>
          <a:p>
            <a:pPr marL="914400" lvl="1" indent="-457200">
              <a:buFont typeface="Lucida Grande"/>
              <a:buChar char="-"/>
            </a:pPr>
            <a:r>
              <a:rPr lang="en-CA" dirty="0" smtClean="0"/>
              <a:t>Variations of the Content.</a:t>
            </a:r>
          </a:p>
          <a:p>
            <a:pPr lvl="1"/>
            <a:endParaRPr lang="en-CA" dirty="0" smtClean="0"/>
          </a:p>
          <a:p>
            <a:pPr marL="457200" indent="-457200">
              <a:buFont typeface="Arial"/>
              <a:buChar char="•"/>
            </a:pPr>
            <a:r>
              <a:rPr lang="en-CA" b="1" dirty="0" smtClean="0"/>
              <a:t>Content Organization</a:t>
            </a:r>
          </a:p>
          <a:p>
            <a:pPr marL="914400" lvl="1" indent="-457200">
              <a:buFont typeface="Lucida Grande"/>
              <a:buChar char="-"/>
            </a:pPr>
            <a:r>
              <a:rPr lang="en-CA" dirty="0" smtClean="0"/>
              <a:t>Collections.</a:t>
            </a:r>
          </a:p>
          <a:p>
            <a:pPr marL="914400" lvl="1" indent="-457200">
              <a:buFont typeface="Lucida Grande"/>
              <a:buChar char="-"/>
            </a:pPr>
            <a:r>
              <a:rPr lang="en-CA" dirty="0" smtClean="0"/>
              <a:t>Models.</a:t>
            </a:r>
          </a:p>
          <a:p>
            <a:pPr lvl="1"/>
            <a:endParaRPr lang="en-CA" dirty="0" smtClean="0"/>
          </a:p>
          <a:p>
            <a:pPr marL="457200" indent="-457200">
              <a:buFont typeface="Arial"/>
              <a:buChar char="•"/>
            </a:pPr>
            <a:r>
              <a:rPr lang="en-CA" b="1" dirty="0" smtClean="0"/>
              <a:t>User Interaction</a:t>
            </a:r>
          </a:p>
          <a:p>
            <a:pPr marL="914400" lvl="1" indent="-457200">
              <a:buFont typeface="Lucida Grande"/>
              <a:buChar char="-"/>
            </a:pPr>
            <a:r>
              <a:rPr lang="en-CA" dirty="0" smtClean="0"/>
              <a:t>User Preference.</a:t>
            </a:r>
            <a:endParaRPr lang="en-CA"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98</a:t>
            </a:fld>
            <a:endParaRPr lang="en-US"/>
          </a:p>
        </p:txBody>
      </p:sp>
    </p:spTree>
    <p:extLst>
      <p:ext uri="{BB962C8B-B14F-4D97-AF65-F5344CB8AC3E}">
        <p14:creationId xmlns:p14="http://schemas.microsoft.com/office/powerpoint/2010/main" val="160099680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57827"/>
            <a:ext cx="8229600" cy="591454"/>
          </a:xfrm>
        </p:spPr>
        <p:txBody>
          <a:bodyPr>
            <a:normAutofit/>
          </a:bodyPr>
          <a:lstStyle/>
          <a:p>
            <a:pPr algn="ctr"/>
            <a:r>
              <a:rPr lang="en-CA" sz="2800" b="1" dirty="0" smtClean="0"/>
              <a:t>Fig. 11.29: </a:t>
            </a:r>
            <a:r>
              <a:rPr lang="en-CA" sz="2800" dirty="0" smtClean="0"/>
              <a:t>MPEG-7 video segment.</a:t>
            </a:r>
            <a:endParaRPr lang="en-CA" sz="28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99</a:t>
            </a:fld>
            <a:endParaRPr lang="en-US"/>
          </a:p>
        </p:txBody>
      </p:sp>
      <p:pic>
        <p:nvPicPr>
          <p:cNvPr id="6" name="Picture 5" descr="videosegment.gif"/>
          <p:cNvPicPr>
            <a:picLocks noChangeAspect="1"/>
          </p:cNvPicPr>
          <p:nvPr/>
        </p:nvPicPr>
        <p:blipFill>
          <a:blip r:embed="rId2" cstate="print"/>
          <a:stretch>
            <a:fillRect/>
          </a:stretch>
        </p:blipFill>
        <p:spPr>
          <a:xfrm>
            <a:off x="642910" y="1214422"/>
            <a:ext cx="8501090" cy="3631204"/>
          </a:xfrm>
          <a:prstGeom prst="rect">
            <a:avLst/>
          </a:prstGeom>
        </p:spPr>
      </p:pic>
    </p:spTree>
    <p:extLst>
      <p:ext uri="{BB962C8B-B14F-4D97-AF65-F5344CB8AC3E}">
        <p14:creationId xmlns:p14="http://schemas.microsoft.com/office/powerpoint/2010/main" val="2548217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973</TotalTime>
  <Words>8231</Words>
  <Application>Microsoft Office PowerPoint</Application>
  <PresentationFormat>On-screen Show (4:3)</PresentationFormat>
  <Paragraphs>1003</Paragraphs>
  <Slides>101</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101</vt:i4>
      </vt:variant>
    </vt:vector>
  </HeadingPairs>
  <TitlesOfParts>
    <vt:vector size="109" baseType="lpstr">
      <vt:lpstr>Lucida Grande</vt:lpstr>
      <vt:lpstr>Arial</vt:lpstr>
      <vt:lpstr>Calibri</vt:lpstr>
      <vt:lpstr>Courier New</vt:lpstr>
      <vt:lpstr>Times New Roman</vt:lpstr>
      <vt:lpstr>Trebuchet MS</vt:lpstr>
      <vt:lpstr>1_Office Theme</vt:lpstr>
      <vt:lpstr>Equation</vt:lpstr>
      <vt:lpstr>PowerPoint Presentation</vt:lpstr>
      <vt:lpstr>11.1  Overview</vt:lpstr>
      <vt:lpstr>11.2  MPEG-1</vt:lpstr>
      <vt:lpstr>Motion Compensation in MPEG-1</vt:lpstr>
      <vt:lpstr>PowerPoint Presentation</vt:lpstr>
      <vt:lpstr>Motion Compensation in MPEG-1 (Cont’d)</vt:lpstr>
      <vt:lpstr>PowerPoint Presentation</vt:lpstr>
      <vt:lpstr>PowerPoint Presentation</vt:lpstr>
      <vt:lpstr>Other Major Differences from H.261</vt:lpstr>
      <vt:lpstr>Other Major Differences from H.261 (Cont’d)</vt:lpstr>
      <vt:lpstr>PowerPoint Presentation</vt:lpstr>
      <vt:lpstr>Other Major Differences from H.261 (Cont’d)</vt:lpstr>
      <vt:lpstr>PowerPoint Presentation</vt:lpstr>
      <vt:lpstr>Other Major Differences from H.261 (Cont’d)</vt:lpstr>
      <vt:lpstr>Typical Sizes of MPEG-1 Frames</vt:lpstr>
      <vt:lpstr>PowerPoint Presentation</vt:lpstr>
      <vt:lpstr>11.3  MPEG-2</vt:lpstr>
      <vt:lpstr>PowerPoint Presentation</vt:lpstr>
      <vt:lpstr>Supporting Interlaced Video</vt:lpstr>
      <vt:lpstr>PowerPoint Presentation</vt:lpstr>
      <vt:lpstr>Five Modes of Predictions</vt:lpstr>
      <vt:lpstr>PowerPoint Presentation</vt:lpstr>
      <vt:lpstr>PowerPoint Presentation</vt:lpstr>
      <vt:lpstr>Alternate Scan and Field DCT</vt:lpstr>
      <vt:lpstr>PowerPoint Presentation</vt:lpstr>
      <vt:lpstr>MPEG-2 Scalabilities</vt:lpstr>
      <vt:lpstr>MPEG-2 Scalabilities (Cont’d)</vt:lpstr>
      <vt:lpstr>SNR Scalability</vt:lpstr>
      <vt:lpstr>PowerPoint Presentation</vt:lpstr>
      <vt:lpstr>PowerPoint Presentation</vt:lpstr>
      <vt:lpstr>Spatial Scalability</vt:lpstr>
      <vt:lpstr>PowerPoint Presentation</vt:lpstr>
      <vt:lpstr>Temporal Scalability</vt:lpstr>
      <vt:lpstr>PowerPoint Presentation</vt:lpstr>
      <vt:lpstr>PowerPoint Presentation</vt:lpstr>
      <vt:lpstr>Hybrid Scalability</vt:lpstr>
      <vt:lpstr>Data Partitioning</vt:lpstr>
      <vt:lpstr>Other Major Differences from MPEG-1</vt:lpstr>
      <vt:lpstr>Other Major Differences from MPEG-1 (Cont’d)</vt:lpstr>
      <vt:lpstr>11.4.1  Overview of MPEG-4</vt:lpstr>
      <vt:lpstr>PowerPoint Presentation</vt:lpstr>
      <vt:lpstr>Overview of MPEG-4 (Cont’d)</vt:lpstr>
      <vt:lpstr>PowerPoint Presentation</vt:lpstr>
      <vt:lpstr>Overview of MPEG-4 (Cont’d)</vt:lpstr>
      <vt:lpstr>Overview of MPEG-4 (Cont’d)</vt:lpstr>
      <vt:lpstr>11.4.2 Video Object-based Coding in MPEG-4</vt:lpstr>
      <vt:lpstr>PowerPoint Presentation</vt:lpstr>
      <vt:lpstr>VOP-based Coding</vt:lpstr>
      <vt:lpstr>VOP-based Motion Compensation (MC)</vt:lpstr>
      <vt:lpstr>PowerPoint Presentation</vt:lpstr>
      <vt:lpstr>PowerPoint Presentation</vt:lpstr>
      <vt:lpstr>Padding</vt:lpstr>
      <vt:lpstr>PowerPoint Presentation</vt:lpstr>
      <vt:lpstr>Example 11.1: Repetitive Paddings</vt:lpstr>
      <vt:lpstr>Motion Vector Coding</vt:lpstr>
      <vt:lpstr>Texture Coding</vt:lpstr>
      <vt:lpstr>PowerPoint Presentation</vt:lpstr>
      <vt:lpstr>PowerPoint Presentation</vt:lpstr>
      <vt:lpstr>PowerPoint Presentation</vt:lpstr>
      <vt:lpstr>PowerPoint Presentation</vt:lpstr>
      <vt:lpstr>Shape Coding</vt:lpstr>
      <vt:lpstr>Binary Shape Coding</vt:lpstr>
      <vt:lpstr>Modified Modified READ (MMR)</vt:lpstr>
      <vt:lpstr>Modified Modified READ (MMR) (Cont’d)</vt:lpstr>
      <vt:lpstr>PowerPoint Presentation</vt:lpstr>
      <vt:lpstr>CAE (Context-based Arithmetic Encoding)</vt:lpstr>
      <vt:lpstr>CAE (con’t)</vt:lpstr>
      <vt:lpstr>Gray-scale Shape Coding</vt:lpstr>
      <vt:lpstr>Static Texture Coding</vt:lpstr>
      <vt:lpstr>Sprite Coding</vt:lpstr>
      <vt:lpstr>PowerPoint Presentation</vt:lpstr>
      <vt:lpstr>Global Motion Compensation (GMC)</vt:lpstr>
      <vt:lpstr>PowerPoint Presentation</vt:lpstr>
      <vt:lpstr>11.4.3  Synthetic Object Coding in MPEG-4</vt:lpstr>
      <vt:lpstr>PowerPoint Presentation</vt:lpstr>
      <vt:lpstr>2D Mesh Geometry Coding</vt:lpstr>
      <vt:lpstr>PowerPoint Presentation</vt:lpstr>
      <vt:lpstr>Constrained Delaunay Triangulation</vt:lpstr>
      <vt:lpstr>PowerPoint Presentation</vt:lpstr>
      <vt:lpstr>2D Mesh Motion Coding</vt:lpstr>
      <vt:lpstr>PowerPoint Presentation</vt:lpstr>
      <vt:lpstr>PowerPoint Presentation</vt:lpstr>
      <vt:lpstr>3D Model-Based Coding</vt:lpstr>
      <vt:lpstr>Face Object Coding and Animation</vt:lpstr>
      <vt:lpstr>PowerPoint Presentation</vt:lpstr>
      <vt:lpstr>Body Object Coding and Animation</vt:lpstr>
      <vt:lpstr>PowerPoint Presentation</vt:lpstr>
      <vt:lpstr>11.4.4  MPEG-4 Parts, Profiles and Levels</vt:lpstr>
      <vt:lpstr>11.5  MPEG-7</vt:lpstr>
      <vt:lpstr>Applications Supported by MPEG-7</vt:lpstr>
      <vt:lpstr>PowerPoint Presentation</vt:lpstr>
      <vt:lpstr>MPEG-7 and Multimedia Content Description</vt:lpstr>
      <vt:lpstr>Descriptor (D)</vt:lpstr>
      <vt:lpstr>PowerPoint Presentation</vt:lpstr>
      <vt:lpstr>PowerPoint Presentation</vt:lpstr>
      <vt:lpstr>PowerPoint Presentation</vt:lpstr>
      <vt:lpstr>Description Scheme (DS)</vt:lpstr>
      <vt:lpstr>PowerPoint Presentation</vt:lpstr>
      <vt:lpstr>PowerPoint Presentation</vt:lpstr>
      <vt:lpstr>PowerPoint Presentation</vt:lpstr>
      <vt:lpstr>Description Definition Language (DDL)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MPEG Video Coding I — MPEG-1 and 2</dc:title>
  <dc:creator>Jordan</dc:creator>
  <cp:lastModifiedBy>Ze-Nian Li</cp:lastModifiedBy>
  <cp:revision>163</cp:revision>
  <dcterms:created xsi:type="dcterms:W3CDTF">2008-07-20T02:57:20Z</dcterms:created>
  <dcterms:modified xsi:type="dcterms:W3CDTF">2020-07-06T20:56:57Z</dcterms:modified>
</cp:coreProperties>
</file>