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sldIdLst>
    <p:sldId id="411" r:id="rId2"/>
    <p:sldId id="257" r:id="rId3"/>
    <p:sldId id="330" r:id="rId4"/>
    <p:sldId id="401" r:id="rId5"/>
    <p:sldId id="402" r:id="rId6"/>
    <p:sldId id="403" r:id="rId7"/>
    <p:sldId id="333" r:id="rId8"/>
    <p:sldId id="410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409" r:id="rId19"/>
    <p:sldId id="345" r:id="rId20"/>
    <p:sldId id="346" r:id="rId21"/>
    <p:sldId id="350" r:id="rId22"/>
    <p:sldId id="349" r:id="rId23"/>
    <p:sldId id="348" r:id="rId24"/>
    <p:sldId id="404" r:id="rId25"/>
    <p:sldId id="351" r:id="rId26"/>
    <p:sldId id="353" r:id="rId27"/>
    <p:sldId id="352" r:id="rId28"/>
    <p:sldId id="354" r:id="rId29"/>
    <p:sldId id="405" r:id="rId30"/>
    <p:sldId id="355" r:id="rId31"/>
    <p:sldId id="356" r:id="rId32"/>
    <p:sldId id="357" r:id="rId33"/>
    <p:sldId id="408" r:id="rId34"/>
    <p:sldId id="358" r:id="rId35"/>
    <p:sldId id="359" r:id="rId36"/>
    <p:sldId id="361" r:id="rId37"/>
    <p:sldId id="360" r:id="rId38"/>
    <p:sldId id="362" r:id="rId39"/>
    <p:sldId id="363" r:id="rId40"/>
    <p:sldId id="364" r:id="rId41"/>
    <p:sldId id="407" r:id="rId42"/>
    <p:sldId id="365" r:id="rId43"/>
    <p:sldId id="366" r:id="rId44"/>
    <p:sldId id="367" r:id="rId45"/>
    <p:sldId id="368" r:id="rId46"/>
    <p:sldId id="369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406" r:id="rId67"/>
    <p:sldId id="390" r:id="rId68"/>
    <p:sldId id="391" r:id="rId69"/>
    <p:sldId id="392" r:id="rId70"/>
    <p:sldId id="393" r:id="rId71"/>
    <p:sldId id="394" r:id="rId72"/>
    <p:sldId id="395" r:id="rId73"/>
    <p:sldId id="398" r:id="rId74"/>
    <p:sldId id="413" r:id="rId75"/>
    <p:sldId id="419" r:id="rId76"/>
    <p:sldId id="420" r:id="rId77"/>
    <p:sldId id="421" r:id="rId78"/>
    <p:sldId id="412" r:id="rId79"/>
    <p:sldId id="418" r:id="rId80"/>
    <p:sldId id="426" r:id="rId81"/>
    <p:sldId id="427" r:id="rId82"/>
    <p:sldId id="428" r:id="rId83"/>
    <p:sldId id="430" r:id="rId84"/>
    <p:sldId id="429" r:id="rId85"/>
    <p:sldId id="431" r:id="rId86"/>
    <p:sldId id="424" r:id="rId87"/>
    <p:sldId id="425" r:id="rId88"/>
    <p:sldId id="423" r:id="rId89"/>
    <p:sldId id="432" r:id="rId90"/>
    <p:sldId id="433" r:id="rId91"/>
    <p:sldId id="442" r:id="rId92"/>
    <p:sldId id="434" r:id="rId93"/>
    <p:sldId id="435" r:id="rId94"/>
    <p:sldId id="436" r:id="rId95"/>
    <p:sldId id="440" r:id="rId96"/>
    <p:sldId id="441" r:id="rId97"/>
    <p:sldId id="438" r:id="rId98"/>
    <p:sldId id="439" r:id="rId99"/>
    <p:sldId id="443" r:id="rId100"/>
    <p:sldId id="444" r:id="rId101"/>
    <p:sldId id="445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60"/>
  </p:normalViewPr>
  <p:slideViewPr>
    <p:cSldViewPr>
      <p:cViewPr varScale="1">
        <p:scale>
          <a:sx n="124" d="100"/>
          <a:sy n="124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/>
              </a:defRPr>
            </a:lvl1pPr>
          </a:lstStyle>
          <a:p>
            <a:fld id="{38D2186D-EAB3-4C8F-929E-E8275FB21B05}" type="datetimeFigureOut">
              <a:rPr lang="en-US" smtClean="0"/>
              <a:pPr/>
              <a:t>8/18/2020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5E5B71A6-24DF-4A5E-BE6B-C247F0D626C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41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  Marpe,  H.  Schwarz,  T.  Wiegand,  Context-based  adaptive  binary  arithmetic  coding  in</a:t>
            </a:r>
            <a:r>
              <a:rPr lang="en-US" baseline="0" dirty="0" smtClean="0"/>
              <a:t> </a:t>
            </a:r>
            <a:r>
              <a:rPr lang="en-US" dirty="0" smtClean="0"/>
              <a:t>the H.264/AVC video compression standard. IEEE Trans. Circ. Syst. Video Technol. 13(7),</a:t>
            </a:r>
            <a:r>
              <a:rPr lang="en-US" baseline="0" dirty="0" smtClean="0"/>
              <a:t> </a:t>
            </a:r>
            <a:r>
              <a:rPr lang="en-US" dirty="0" smtClean="0"/>
              <a:t>620–636 (2003)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71A6-24DF-4A5E-BE6B-C247F0D626C8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41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71A6-24DF-4A5E-BE6B-C247F0D626C8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41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71A6-24DF-4A5E-BE6B-C247F0D626C8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41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71A6-24DF-4A5E-BE6B-C247F0D626C8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41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71A6-24DF-4A5E-BE6B-C247F0D626C8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41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488832" cy="1000132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/>
          <a:lstStyle>
            <a:lvl1pPr algn="just">
              <a:buNone/>
              <a:defRPr/>
            </a:lvl1pPr>
            <a:lvl2pPr algn="just">
              <a:buNone/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7884" y="6286520"/>
            <a:ext cx="2895600" cy="365125"/>
          </a:xfrm>
        </p:spPr>
        <p:txBody>
          <a:bodyPr/>
          <a:lstStyle>
            <a:lvl1pPr algn="r">
              <a:defRPr i="1"/>
            </a:lvl1pPr>
          </a:lstStyle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0" y="62865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41951" y="149902"/>
            <a:ext cx="367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+mn-lt"/>
                <a:cs typeface="+mn-cs"/>
              </a:rPr>
              <a:t>Fundamentals of Multimedia 3</a:t>
            </a:r>
            <a:r>
              <a:rPr lang="en-US" sz="1400" i="1" baseline="30000" dirty="0" smtClean="0">
                <a:latin typeface="+mn-lt"/>
                <a:cs typeface="+mn-cs"/>
              </a:rPr>
              <a:t>rd</a:t>
            </a:r>
            <a:r>
              <a:rPr lang="en-US" sz="1400" i="1" dirty="0" smtClean="0">
                <a:latin typeface="+mn-lt"/>
                <a:cs typeface="+mn-cs"/>
              </a:rPr>
              <a:t> ed., Chapter 12</a:t>
            </a:r>
            <a:endParaRPr lang="en-US" sz="1400" i="1" dirty="0">
              <a:latin typeface="+mn-lt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rot="10800000">
            <a:off x="428596" y="50004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7884" y="628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0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428596" y="621508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rebuchet MS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48" y="15567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rebuchet MS"/>
                <a:ea typeface="+mj-ea"/>
                <a:cs typeface="+mj-cs"/>
              </a:defRPr>
            </a:lvl1pPr>
          </a:lstStyle>
          <a:p>
            <a:r>
              <a:rPr lang="en-CA" dirty="0" smtClean="0"/>
              <a:t>Chapter 12</a:t>
            </a:r>
            <a:br>
              <a:rPr lang="en-CA" dirty="0" smtClean="0"/>
            </a:br>
            <a:r>
              <a:rPr lang="en-CA" dirty="0" smtClean="0"/>
              <a:t>Modern Video Coding Standards:</a:t>
            </a:r>
            <a:br>
              <a:rPr lang="en-CA" dirty="0" smtClean="0"/>
            </a:br>
            <a:r>
              <a:rPr lang="en-CA" dirty="0" smtClean="0"/>
              <a:t>H.264, H.265 and H.266</a:t>
            </a:r>
            <a:endParaRPr lang="en-CA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3588" y="3621654"/>
            <a:ext cx="7416824" cy="167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dirty="0" smtClean="0">
                <a:hlinkClick r:id="rId2" action="ppaction://hlinksldjump"/>
              </a:rPr>
              <a:t>12.1  </a:t>
            </a:r>
            <a:r>
              <a:rPr lang="en-US" altLang="zh-CN" sz="2800" dirty="0" smtClean="0">
                <a:hlinkClick r:id="rId2" action="ppaction://hlinksldjump"/>
              </a:rPr>
              <a:t>H.264</a:t>
            </a:r>
            <a:endParaRPr lang="en-US" altLang="zh-CN" sz="2800" dirty="0" smtClean="0"/>
          </a:p>
          <a:p>
            <a:pPr algn="l"/>
            <a:r>
              <a:rPr lang="en-CA" sz="2800" dirty="0" smtClean="0">
                <a:hlinkClick r:id="rId3" action="ppaction://hlinksldjump"/>
              </a:rPr>
              <a:t>12.2  H.265</a:t>
            </a:r>
            <a:endParaRPr lang="en-CA" sz="2800" dirty="0" smtClean="0"/>
          </a:p>
          <a:p>
            <a:pPr algn="l"/>
            <a:r>
              <a:rPr lang="en-CA" sz="2800" dirty="0" smtClean="0">
                <a:hlinkClick r:id="rId4" action="ppaction://hlinksldjump"/>
              </a:rPr>
              <a:t>12.3  H.266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654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720080"/>
          </a:xfrm>
        </p:spPr>
        <p:txBody>
          <a:bodyPr>
            <a:noAutofit/>
          </a:bodyPr>
          <a:lstStyle/>
          <a:p>
            <a:r>
              <a:rPr lang="en-CA" sz="3200" dirty="0"/>
              <a:t>Additional Options in </a:t>
            </a:r>
            <a:r>
              <a:rPr lang="en-CA" sz="3200" dirty="0" smtClean="0"/>
              <a:t>Group of Pictures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Autofit/>
          </a:bodyPr>
          <a:lstStyle/>
          <a:p>
            <a:r>
              <a:rPr lang="en-CA" sz="2800" dirty="0" smtClean="0"/>
              <a:t>• </a:t>
            </a:r>
            <a:r>
              <a:rPr lang="en-US" sz="2800" dirty="0" smtClean="0"/>
              <a:t>No </a:t>
            </a:r>
            <a:r>
              <a:rPr lang="en-US" sz="2800" dirty="0"/>
              <a:t>B-frames</a:t>
            </a:r>
          </a:p>
          <a:p>
            <a:r>
              <a:rPr lang="en-CA" sz="2800" dirty="0"/>
              <a:t>• </a:t>
            </a:r>
            <a:r>
              <a:rPr lang="en-US" sz="2800" dirty="0"/>
              <a:t>Multiple reference </a:t>
            </a:r>
            <a:r>
              <a:rPr lang="en-US" sz="2800" dirty="0" smtClean="0"/>
              <a:t>frames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1800" dirty="0"/>
          </a:p>
          <a:p>
            <a:r>
              <a:rPr lang="en-CA" sz="2800" dirty="0"/>
              <a:t>• </a:t>
            </a:r>
            <a:r>
              <a:rPr lang="en-US" sz="2800" dirty="0"/>
              <a:t>Hierarchical prediction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80929"/>
            <a:ext cx="425320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6" y="1988840"/>
            <a:ext cx="8352928" cy="974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0" y="4653136"/>
            <a:ext cx="8279904" cy="953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3913119"/>
            <a:ext cx="8313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Table </a:t>
            </a:r>
            <a:r>
              <a:rPr lang="en-US" sz="2000" b="1" dirty="0" smtClean="0">
                <a:latin typeface="Trebuchet MS" panose="020B0603020202020204" pitchFamily="34" charset="0"/>
              </a:rPr>
              <a:t>12.15:  </a:t>
            </a:r>
            <a:r>
              <a:rPr lang="en-US" sz="2000" b="1" dirty="0">
                <a:latin typeface="Trebuchet MS" panose="020B0603020202020204" pitchFamily="34" charset="0"/>
              </a:rPr>
              <a:t>H.266 BD-Rates for the SDR-B (Low Delay) Category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556" y="121872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Table 1.14: H.266 BD-Rates for the SDR-A (Random Access) Category</a:t>
            </a:r>
          </a:p>
        </p:txBody>
      </p:sp>
    </p:spTree>
    <p:extLst>
      <p:ext uri="{BB962C8B-B14F-4D97-AF65-F5344CB8AC3E}">
        <p14:creationId xmlns:p14="http://schemas.microsoft.com/office/powerpoint/2010/main" val="39935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3377" y="4011887"/>
            <a:ext cx="724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Table </a:t>
            </a:r>
            <a:r>
              <a:rPr lang="en-US" sz="2000" b="1" dirty="0" smtClean="0">
                <a:latin typeface="Trebuchet MS" panose="020B0603020202020204" pitchFamily="34" charset="0"/>
              </a:rPr>
              <a:t>12.17</a:t>
            </a:r>
            <a:r>
              <a:rPr lang="en-US" sz="2000" b="1" dirty="0">
                <a:latin typeface="Trebuchet MS" panose="020B0603020202020204" pitchFamily="34" charset="0"/>
              </a:rPr>
              <a:t>: </a:t>
            </a:r>
            <a:r>
              <a:rPr lang="en-US" sz="2000" b="1" dirty="0" smtClean="0">
                <a:latin typeface="Trebuchet MS" panose="020B0603020202020204" pitchFamily="34" charset="0"/>
              </a:rPr>
              <a:t> H.266 </a:t>
            </a:r>
            <a:r>
              <a:rPr lang="en-US" sz="2000" b="1" dirty="0">
                <a:latin typeface="Trebuchet MS" panose="020B0603020202020204" pitchFamily="34" charset="0"/>
              </a:rPr>
              <a:t>BD-Rates for the 360◦ Video Category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568952" cy="79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78860"/>
            <a:ext cx="7128792" cy="773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3377" y="1418540"/>
            <a:ext cx="7231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Table </a:t>
            </a:r>
            <a:r>
              <a:rPr lang="en-US" sz="2000" b="1" dirty="0" smtClean="0">
                <a:latin typeface="Trebuchet MS" panose="020B0603020202020204" pitchFamily="34" charset="0"/>
              </a:rPr>
              <a:t>12.16</a:t>
            </a:r>
            <a:r>
              <a:rPr lang="en-US" sz="2000" b="1" dirty="0">
                <a:latin typeface="Trebuchet MS" panose="020B0603020202020204" pitchFamily="34" charset="0"/>
              </a:rPr>
              <a:t>: </a:t>
            </a:r>
            <a:r>
              <a:rPr lang="en-US" sz="2000" b="1" dirty="0" smtClean="0">
                <a:latin typeface="Trebuchet MS" panose="020B0603020202020204" pitchFamily="34" charset="0"/>
              </a:rPr>
              <a:t> H.266 </a:t>
            </a:r>
            <a:r>
              <a:rPr lang="en-US" sz="2000" b="1" dirty="0">
                <a:latin typeface="Trebuchet MS" panose="020B0603020202020204" pitchFamily="34" charset="0"/>
              </a:rPr>
              <a:t>BD-Rates for the HDR-B (PQ) Category</a:t>
            </a:r>
          </a:p>
        </p:txBody>
      </p:sp>
    </p:spTree>
    <p:extLst>
      <p:ext uri="{BB962C8B-B14F-4D97-AF65-F5344CB8AC3E}">
        <p14:creationId xmlns:p14="http://schemas.microsoft.com/office/powerpoint/2010/main" val="40141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12.1.2  Integer transform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822" y="1484784"/>
            <a:ext cx="7344816" cy="4525963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72"/>
              </a:spcBef>
              <a:buFont typeface="Arial"/>
              <a:buChar char="•"/>
            </a:pPr>
            <a:r>
              <a:rPr lang="en-CA" sz="2400" dirty="0" smtClean="0"/>
              <a:t>DCT is known </a:t>
            </a:r>
            <a:r>
              <a:rPr lang="en-CA" sz="2400" dirty="0"/>
              <a:t>to cause prediction shift because of floating point calculation and rounding errors in the transform and inverse transform</a:t>
            </a:r>
            <a:r>
              <a:rPr lang="en-CA" sz="2400" dirty="0" smtClean="0"/>
              <a:t>. </a:t>
            </a:r>
            <a:r>
              <a:rPr lang="en-CA" sz="2400" dirty="0"/>
              <a:t>It could </a:t>
            </a:r>
            <a:r>
              <a:rPr lang="en-CA" sz="2400" dirty="0" smtClean="0"/>
              <a:t>be accumulated</a:t>
            </a:r>
            <a:r>
              <a:rPr lang="en-CA" sz="2400" dirty="0"/>
              <a:t>, causing a large </a:t>
            </a:r>
            <a:r>
              <a:rPr lang="en-CA" sz="2400" dirty="0" smtClean="0"/>
              <a:t>error.</a:t>
            </a:r>
          </a:p>
          <a:p>
            <a:pPr marL="457200" indent="-457200">
              <a:spcBef>
                <a:spcPts val="1872"/>
              </a:spcBef>
              <a:buFont typeface="Arial"/>
              <a:buChar char="•"/>
            </a:pPr>
            <a:r>
              <a:rPr lang="en-US" sz="2400" dirty="0" smtClean="0"/>
              <a:t>In H.264, </a:t>
            </a:r>
            <a:r>
              <a:rPr lang="en-CA" sz="2400" dirty="0"/>
              <a:t>a simple integer-precision 4 × 4 DCT is </a:t>
            </a:r>
            <a:r>
              <a:rPr lang="en-CA" sz="2400" dirty="0" smtClean="0"/>
              <a:t>utilized to eliminates the encoder/decoder </a:t>
            </a:r>
            <a:r>
              <a:rPr lang="en-CA" sz="2400" dirty="0"/>
              <a:t>mismatch </a:t>
            </a:r>
            <a:r>
              <a:rPr lang="en-CA" sz="2400" dirty="0" smtClean="0"/>
              <a:t>problems.</a:t>
            </a:r>
          </a:p>
          <a:p>
            <a:pPr marL="457200" indent="-457200">
              <a:spcBef>
                <a:spcPts val="1872"/>
              </a:spcBef>
              <a:buFont typeface="Arial"/>
              <a:buChar char="•"/>
            </a:pPr>
            <a:r>
              <a:rPr lang="en-CA" sz="2400" dirty="0" smtClean="0"/>
              <a:t>H.264 also provides </a:t>
            </a:r>
            <a:r>
              <a:rPr lang="en-CA" sz="2400" dirty="0"/>
              <a:t>a quantization scheme with nonlinear step-sizes to obtain accurate rate </a:t>
            </a:r>
            <a:r>
              <a:rPr lang="en-CA" sz="2400" dirty="0" smtClean="0"/>
              <a:t>control.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12.1.2  Integer transform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CA" sz="2400" dirty="0" smtClean="0"/>
              <a:t>2D </a:t>
            </a:r>
            <a:r>
              <a:rPr lang="en-CA" sz="2400" dirty="0"/>
              <a:t>DCT </a:t>
            </a:r>
            <a:r>
              <a:rPr lang="en-CA" sz="2400" dirty="0" smtClean="0"/>
              <a:t>can </a:t>
            </a:r>
            <a:r>
              <a:rPr lang="en-CA" sz="2400" dirty="0"/>
              <a:t>be realized by </a:t>
            </a:r>
            <a:r>
              <a:rPr lang="en-CA" sz="2400" dirty="0" smtClean="0"/>
              <a:t>two consecutive 1D transforms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CA" sz="2400" dirty="0" smtClean="0"/>
              <a:t>The 4 x 4 DCT matrix is 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835" y="2204864"/>
            <a:ext cx="2192331" cy="4589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51720" y="3645024"/>
            <a:ext cx="5040560" cy="1923863"/>
            <a:chOff x="2771800" y="3645024"/>
            <a:chExt cx="5040560" cy="19238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1800" y="3789040"/>
              <a:ext cx="2951119" cy="15691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29" y="3645024"/>
              <a:ext cx="1061295" cy="4454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29" y="4221088"/>
              <a:ext cx="1604449" cy="6166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29" y="5013177"/>
              <a:ext cx="1655431" cy="55571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47" y="4250863"/>
            <a:ext cx="1905387" cy="586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48" y="5013176"/>
            <a:ext cx="2041385" cy="5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12.1.2  Integer transform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CA" sz="2400" dirty="0" smtClean="0"/>
              <a:t>To derive a scaled 4 × 4 integer transform, we can simply scale the entries of </a:t>
            </a:r>
            <a:r>
              <a:rPr lang="en-CA" sz="2400" b="1" dirty="0" smtClean="0"/>
              <a:t>T4 </a:t>
            </a:r>
            <a:r>
              <a:rPr lang="en-CA" sz="2400" dirty="0" smtClean="0"/>
              <a:t>up and round them to nearest integers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CA" sz="2400" dirty="0" smtClean="0"/>
              <a:t>Set		      , it yields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1779" y="2924944"/>
            <a:ext cx="2840443" cy="659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645024"/>
            <a:ext cx="1392045" cy="503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361" y="4068873"/>
            <a:ext cx="3565279" cy="19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12.1.2  Integer transform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CA" sz="2800" dirty="0" smtClean="0"/>
              <a:t>The H is </a:t>
            </a:r>
            <a:r>
              <a:rPr lang="en-CA" sz="2800" dirty="0"/>
              <a:t>orthogonal, although its rows no longer have the </a:t>
            </a:r>
            <a:r>
              <a:rPr lang="en-CA" sz="2800" dirty="0" smtClean="0"/>
              <a:t>same norm. The normalization step is postponed into the quantization step.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CA" sz="2800" dirty="0" smtClean="0"/>
              <a:t>The inverse transform is 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383" y="3933056"/>
            <a:ext cx="4765234" cy="21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12.1.3  Quantization </a:t>
            </a:r>
            <a:r>
              <a:rPr lang="en-CA" dirty="0"/>
              <a:t>and </a:t>
            </a:r>
            <a:r>
              <a:rPr lang="en-CA" dirty="0" smtClean="0"/>
              <a:t>Scaling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CA" sz="2400" dirty="0" smtClean="0"/>
              <a:t>Let </a:t>
            </a:r>
            <a:r>
              <a:rPr lang="en-CA" sz="2400" b="1" dirty="0"/>
              <a:t>f </a:t>
            </a:r>
            <a:r>
              <a:rPr lang="en-CA" sz="2400" dirty="0"/>
              <a:t>be the 4 × 4 input matrix, and  </a:t>
            </a:r>
            <a:r>
              <a:rPr lang="en-CA" sz="2400" dirty="0" smtClean="0"/>
              <a:t> </a:t>
            </a:r>
            <a:r>
              <a:rPr lang="en-CA" sz="2400" b="1" dirty="0" smtClean="0"/>
              <a:t> </a:t>
            </a:r>
            <a:r>
              <a:rPr lang="en-CA" sz="2400" dirty="0"/>
              <a:t>the transformed and then quantized </a:t>
            </a:r>
            <a:r>
              <a:rPr lang="en-CA" sz="2400" dirty="0" smtClean="0"/>
              <a:t>output. The </a:t>
            </a:r>
            <a:r>
              <a:rPr lang="en-CA" sz="2400" dirty="0"/>
              <a:t>forward integer transform, scaling and quantization </a:t>
            </a:r>
            <a:r>
              <a:rPr lang="en-CA" sz="2400" dirty="0" smtClean="0"/>
              <a:t>are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    </a:t>
            </a:r>
            <a:br>
              <a:rPr lang="en-US" sz="2400" dirty="0" smtClean="0"/>
            </a:br>
            <a:r>
              <a:rPr lang="en-US" sz="2400" dirty="0" smtClean="0"/>
              <a:t>Mf is </a:t>
            </a:r>
            <a:r>
              <a:rPr lang="en-CA" sz="2400" dirty="0"/>
              <a:t>the 4 × 4 quantization </a:t>
            </a:r>
            <a:r>
              <a:rPr lang="en-CA" sz="2400" dirty="0" smtClean="0"/>
              <a:t>matrix derived </a:t>
            </a:r>
            <a:r>
              <a:rPr lang="en-CA" sz="2400" dirty="0"/>
              <a:t>from </a:t>
            </a:r>
            <a:r>
              <a:rPr lang="en-CA" sz="2400" dirty="0" smtClean="0"/>
              <a:t>6×3 matrix </a:t>
            </a:r>
            <a:r>
              <a:rPr lang="en-CA" sz="2400" b="1" dirty="0" smtClean="0"/>
              <a:t>m</a:t>
            </a:r>
            <a:r>
              <a:rPr lang="en-CA" sz="2400" dirty="0" smtClean="0"/>
              <a:t> and quantization parameter </a:t>
            </a:r>
            <a:r>
              <a:rPr lang="en-CA" sz="2400" i="1" dirty="0" smtClean="0"/>
              <a:t>QP .</a:t>
            </a:r>
            <a:endParaRPr lang="en-CA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854" y="1588807"/>
            <a:ext cx="325548" cy="43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408" y="3298243"/>
            <a:ext cx="483518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8208912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12.1.3  Quantization </a:t>
            </a:r>
            <a:r>
              <a:rPr lang="en-CA" dirty="0"/>
              <a:t>and </a:t>
            </a:r>
            <a:r>
              <a:rPr lang="en-CA" dirty="0" smtClean="0"/>
              <a:t>Scaling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17073" cy="4525963"/>
          </a:xfrm>
        </p:spPr>
        <p:txBody>
          <a:bodyPr>
            <a:noAutofit/>
          </a:bodyPr>
          <a:lstStyle/>
          <a:p>
            <a:r>
              <a:rPr lang="en-CA" sz="2800" dirty="0" smtClean="0"/>
              <a:t>•</a:t>
            </a:r>
          </a:p>
          <a:p>
            <a:endParaRPr lang="en-US" sz="2800" i="1" dirty="0" smtClean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pPr algn="l"/>
            <a:r>
              <a:rPr lang="en-US" sz="2800" i="1" dirty="0"/>
              <a:t> </a:t>
            </a:r>
            <a:r>
              <a:rPr lang="en-US" sz="2800" i="1" dirty="0" smtClean="0"/>
              <a:t> </a:t>
            </a:r>
            <a:r>
              <a:rPr lang="en-US" sz="2800" dirty="0" smtClean="0"/>
              <a:t>when</a:t>
            </a:r>
            <a:r>
              <a:rPr lang="en-US" sz="2800" i="1" dirty="0" smtClean="0"/>
              <a:t>           </a:t>
            </a:r>
            <a:r>
              <a:rPr lang="en-US" sz="2800" dirty="0" smtClean="0"/>
              <a:t>,, each element                </a:t>
            </a:r>
            <a:r>
              <a:rPr lang="en-US" sz="2800" dirty="0"/>
              <a:t> </a:t>
            </a:r>
            <a:r>
              <a:rPr lang="en-US" sz="2800" dirty="0" smtClean="0"/>
              <a:t>is</a:t>
            </a:r>
          </a:p>
          <a:p>
            <a:pPr algn="l"/>
            <a:r>
              <a:rPr lang="en-US" sz="2800" dirty="0" smtClean="0"/>
              <a:t> replaced by                                 .</a:t>
            </a:r>
            <a:endParaRPr lang="en-US" sz="28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492" y="2270688"/>
            <a:ext cx="6913017" cy="166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600200"/>
            <a:ext cx="1975368" cy="557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149080"/>
            <a:ext cx="1276970" cy="496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185533"/>
            <a:ext cx="1566533" cy="4953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596011"/>
            <a:ext cx="3384376" cy="6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8208912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12.1.3  Quantization </a:t>
            </a:r>
            <a:r>
              <a:rPr lang="en-CA" dirty="0"/>
              <a:t>and </a:t>
            </a:r>
            <a:r>
              <a:rPr lang="en-CA" dirty="0" smtClean="0"/>
              <a:t>Scaling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834" y="1700808"/>
            <a:ext cx="7128792" cy="39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571480"/>
            <a:ext cx="8291264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12.1.3  Quantization </a:t>
            </a:r>
            <a:r>
              <a:rPr lang="en-CA" dirty="0"/>
              <a:t>and </a:t>
            </a:r>
            <a:r>
              <a:rPr lang="en-CA" dirty="0" smtClean="0"/>
              <a:t>Scaling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83357"/>
            <a:ext cx="7416824" cy="4525963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CA" sz="2400" dirty="0" smtClean="0"/>
              <a:t>Let    be </a:t>
            </a:r>
            <a:r>
              <a:rPr lang="en-CA" sz="2400" dirty="0"/>
              <a:t>the de-quantized and then inversely transformed result. The </a:t>
            </a:r>
            <a:r>
              <a:rPr lang="en-CA" sz="2400" dirty="0" smtClean="0"/>
              <a:t>scaling, de-quantization</a:t>
            </a:r>
            <a:r>
              <a:rPr lang="en-CA" sz="2400" dirty="0"/>
              <a:t>, and inverse integer transform </a:t>
            </a:r>
            <a:r>
              <a:rPr lang="en-CA" sz="2400" dirty="0" smtClean="0"/>
              <a:t>are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    </a:t>
            </a:r>
            <a:br>
              <a:rPr lang="en-US" sz="2400" dirty="0" smtClean="0"/>
            </a:br>
            <a:r>
              <a:rPr lang="en-US" sz="2400" dirty="0"/>
              <a:t>V</a:t>
            </a:r>
            <a:r>
              <a:rPr lang="en-US" sz="2400" dirty="0" smtClean="0"/>
              <a:t>i is </a:t>
            </a:r>
            <a:r>
              <a:rPr lang="en-CA" sz="2400" dirty="0"/>
              <a:t>the 4 × 4 </a:t>
            </a:r>
            <a:r>
              <a:rPr lang="en-CA" sz="2400" dirty="0" smtClean="0"/>
              <a:t>de-quantization matrix derived </a:t>
            </a:r>
            <a:r>
              <a:rPr lang="en-CA" sz="2400" dirty="0"/>
              <a:t>from 6 × </a:t>
            </a:r>
            <a:r>
              <a:rPr lang="en-CA" sz="2400" dirty="0" smtClean="0"/>
              <a:t>3 matrix </a:t>
            </a:r>
            <a:r>
              <a:rPr lang="en-CA" sz="2400" b="1" dirty="0" smtClean="0"/>
              <a:t>v</a:t>
            </a:r>
            <a:r>
              <a:rPr lang="en-CA" sz="2400" dirty="0" smtClean="0"/>
              <a:t> and quantization parameter </a:t>
            </a:r>
            <a:r>
              <a:rPr lang="en-CA" sz="2400" i="1" dirty="0" smtClean="0"/>
              <a:t>QP .</a:t>
            </a:r>
            <a:endParaRPr lang="en-CA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665" y="1804833"/>
            <a:ext cx="305639" cy="410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4857" y="3068960"/>
            <a:ext cx="5114286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71480"/>
            <a:ext cx="871296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12.1.3  Quantization </a:t>
            </a:r>
            <a:r>
              <a:rPr lang="en-CA" dirty="0"/>
              <a:t>and </a:t>
            </a:r>
            <a:r>
              <a:rPr lang="en-CA" dirty="0" smtClean="0"/>
              <a:t>Scaling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Autofit/>
          </a:bodyPr>
          <a:lstStyle/>
          <a:p>
            <a:r>
              <a:rPr lang="en-CA" sz="2800" dirty="0" smtClean="0"/>
              <a:t>•</a:t>
            </a:r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r>
              <a:rPr lang="en-US" sz="2800" i="1" dirty="0"/>
              <a:t> </a:t>
            </a:r>
          </a:p>
          <a:p>
            <a:r>
              <a:rPr lang="en-US" sz="2800" i="1" dirty="0" smtClean="0"/>
              <a:t>           </a:t>
            </a:r>
            <a:r>
              <a:rPr lang="en-US" sz="2800" dirty="0" smtClean="0"/>
              <a:t>,  each element	      is replaced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by                               .</a:t>
            </a:r>
          </a:p>
          <a:p>
            <a:r>
              <a:rPr lang="en-US" sz="2800" dirty="0" smtClean="0"/>
              <a:t> </a:t>
            </a:r>
            <a:endParaRPr lang="en-US" sz="28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535" y="1571612"/>
            <a:ext cx="1975368" cy="557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02845"/>
            <a:ext cx="1293139" cy="49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3991" y="2157951"/>
            <a:ext cx="6914531" cy="1782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7561" y="4206808"/>
            <a:ext cx="1420585" cy="504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1562" y="4668249"/>
            <a:ext cx="3117186" cy="5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878916"/>
          </a:xfrm>
        </p:spPr>
        <p:txBody>
          <a:bodyPr>
            <a:normAutofit/>
          </a:bodyPr>
          <a:lstStyle/>
          <a:p>
            <a:r>
              <a:rPr lang="en-CA" dirty="0" smtClean="0"/>
              <a:t>12.1  Overview of H.264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14" y="1844824"/>
            <a:ext cx="7488832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24"/>
              </a:spcBef>
              <a:buFont typeface="Arial"/>
              <a:buChar char="•"/>
            </a:pPr>
            <a:r>
              <a:rPr lang="en-CA" sz="2400" dirty="0" smtClean="0"/>
              <a:t>H</a:t>
            </a:r>
            <a:r>
              <a:rPr lang="en-CA" sz="2400" dirty="0"/>
              <a:t>.264 is known as MPEG-4 Part 10, AVC (</a:t>
            </a:r>
            <a:r>
              <a:rPr lang="en-CA" sz="2400" i="1" dirty="0"/>
              <a:t>Advanced Video Coding</a:t>
            </a:r>
            <a:r>
              <a:rPr lang="en-CA" sz="2400" dirty="0"/>
              <a:t>). It is often referred to as the H.264/AVC (or H.264/MPEG-4 AVC) video coding standard.</a:t>
            </a:r>
          </a:p>
          <a:p>
            <a:pPr marL="457200" indent="-457200">
              <a:spcBef>
                <a:spcPts val="1224"/>
              </a:spcBef>
              <a:buFont typeface="Arial"/>
              <a:buChar char="•"/>
            </a:pPr>
            <a:r>
              <a:rPr lang="en-CA" sz="2400" dirty="0" smtClean="0"/>
              <a:t>H.264</a:t>
            </a:r>
            <a:r>
              <a:rPr lang="en-CA" sz="2400" b="1" dirty="0" smtClean="0"/>
              <a:t> </a:t>
            </a:r>
            <a:r>
              <a:rPr lang="en-CA" sz="2400" dirty="0"/>
              <a:t>provides a higher video coding efficiency, up to 50</a:t>
            </a:r>
            <a:r>
              <a:rPr lang="en-CA" sz="2400" dirty="0" smtClean="0"/>
              <a:t>% better </a:t>
            </a:r>
            <a:r>
              <a:rPr lang="en-CA" sz="2400" dirty="0"/>
              <a:t>compression than MPEG-2 and up to 30% better than </a:t>
            </a:r>
            <a:r>
              <a:rPr lang="en-CA" sz="2400" dirty="0" smtClean="0"/>
              <a:t>H.263 </a:t>
            </a:r>
            <a:r>
              <a:rPr lang="en-CA" sz="2400" dirty="0"/>
              <a:t>and MPEG-4 Advanced Simple Profile, while maintaining the same quality of the compressed video</a:t>
            </a:r>
            <a:r>
              <a:rPr lang="en-CA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71480"/>
            <a:ext cx="871296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12.1.3  Quantization </a:t>
            </a:r>
            <a:r>
              <a:rPr lang="en-CA" dirty="0"/>
              <a:t>and </a:t>
            </a:r>
            <a:r>
              <a:rPr lang="en-CA" dirty="0" smtClean="0"/>
              <a:t>Scaling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211" y="1700808"/>
            <a:ext cx="7268038" cy="40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571480"/>
            <a:ext cx="8291264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12.1.4  H.264 Examples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4941168"/>
            <a:ext cx="760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</a:rPr>
              <a:t>(a) QP = 0</a:t>
            </a:r>
            <a:r>
              <a:rPr lang="en-CA" sz="2400" dirty="0" smtClean="0">
                <a:latin typeface="Trebuchet MS"/>
              </a:rPr>
              <a:t>, </a:t>
            </a:r>
            <a:r>
              <a:rPr lang="en-CA" sz="2400" dirty="0">
                <a:latin typeface="Trebuchet MS"/>
              </a:rPr>
              <a:t>no scale-down of </a:t>
            </a:r>
            <a:r>
              <a:rPr lang="en-CA" sz="2400" b="1" dirty="0">
                <a:latin typeface="Trebuchet MS"/>
              </a:rPr>
              <a:t>F </a:t>
            </a:r>
            <a:r>
              <a:rPr lang="en-CA" sz="2400" dirty="0">
                <a:latin typeface="Trebuchet MS"/>
              </a:rPr>
              <a:t>values in the </a:t>
            </a:r>
            <a:r>
              <a:rPr lang="en-CA" sz="2400" dirty="0" smtClean="0">
                <a:latin typeface="Trebuchet MS"/>
              </a:rPr>
              <a:t>quantization step,</a:t>
            </a:r>
            <a:r>
              <a:rPr lang="en-CA" sz="2400" dirty="0">
                <a:latin typeface="Trebuchet MS"/>
              </a:rPr>
              <a:t> </a:t>
            </a:r>
            <a:r>
              <a:rPr lang="en-CA" sz="2400" dirty="0" smtClean="0">
                <a:latin typeface="Trebuchet MS"/>
              </a:rPr>
              <a:t>so no </a:t>
            </a:r>
            <a:r>
              <a:rPr lang="en-US" sz="2400" dirty="0" smtClean="0">
                <a:latin typeface="Trebuchet MS"/>
              </a:rPr>
              <a:t>reconstruction error.</a:t>
            </a:r>
            <a:endParaRPr lang="en-CA" sz="2400" dirty="0" smtClean="0">
              <a:latin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72" y="1622425"/>
            <a:ext cx="7704856" cy="31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571480"/>
            <a:ext cx="8291264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12.1.4  H.264 Examples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3" y="46531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</a:rPr>
              <a:t>(b) QP = 6. </a:t>
            </a:r>
            <a:r>
              <a:rPr lang="en-CA" sz="2400" dirty="0">
                <a:latin typeface="Trebuchet MS"/>
              </a:rPr>
              <a:t> </a:t>
            </a:r>
            <a:r>
              <a:rPr lang="en-CA" sz="2400" dirty="0" smtClean="0">
                <a:latin typeface="Trebuchet MS"/>
              </a:rPr>
              <a:t>Compared </a:t>
            </a:r>
            <a:r>
              <a:rPr lang="en-CA" sz="2400" dirty="0">
                <a:latin typeface="Trebuchet MS"/>
              </a:rPr>
              <a:t>to </a:t>
            </a:r>
            <a:r>
              <a:rPr lang="en-CA" sz="2400" dirty="0" smtClean="0">
                <a:latin typeface="Trebuchet MS"/>
              </a:rPr>
              <a:t>for </a:t>
            </a:r>
            <a:r>
              <a:rPr lang="en-CA" sz="2400" i="1" dirty="0">
                <a:latin typeface="Trebuchet MS"/>
              </a:rPr>
              <a:t>QP </a:t>
            </a:r>
            <a:r>
              <a:rPr lang="en-CA" sz="2400" dirty="0">
                <a:latin typeface="Trebuchet MS"/>
              </a:rPr>
              <a:t>= 0, </a:t>
            </a:r>
            <a:r>
              <a:rPr lang="en-CA" sz="2400" b="1" dirty="0" smtClean="0">
                <a:latin typeface="Trebuchet MS"/>
              </a:rPr>
              <a:t>Mf </a:t>
            </a:r>
            <a:r>
              <a:rPr lang="en-CA" sz="2400" dirty="0">
                <a:latin typeface="Trebuchet MS"/>
              </a:rPr>
              <a:t>are reduced in </a:t>
            </a:r>
            <a:r>
              <a:rPr lang="en-CA" sz="2400" dirty="0" smtClean="0">
                <a:latin typeface="Trebuchet MS"/>
              </a:rPr>
              <a:t>half, </a:t>
            </a:r>
            <a:r>
              <a:rPr lang="en-CA" sz="2400" b="1" dirty="0">
                <a:latin typeface="Trebuchet MS"/>
              </a:rPr>
              <a:t>Vi </a:t>
            </a:r>
            <a:r>
              <a:rPr lang="en-CA" sz="2400" dirty="0">
                <a:latin typeface="Trebuchet MS"/>
              </a:rPr>
              <a:t>are about </a:t>
            </a:r>
            <a:r>
              <a:rPr lang="en-CA" sz="2400" dirty="0" smtClean="0">
                <a:latin typeface="Trebuchet MS"/>
              </a:rPr>
              <a:t>twice</a:t>
            </a:r>
            <a:r>
              <a:rPr lang="en-CA" sz="2400" dirty="0">
                <a:latin typeface="Trebuchet MS"/>
              </a:rPr>
              <a:t>. </a:t>
            </a:r>
            <a:r>
              <a:rPr lang="en-CA" sz="2400" dirty="0" smtClean="0">
                <a:latin typeface="Trebuchet MS"/>
              </a:rPr>
              <a:t> The </a:t>
            </a:r>
            <a:r>
              <a:rPr lang="en-CA" sz="2400" dirty="0">
                <a:latin typeface="Trebuchet MS"/>
              </a:rPr>
              <a:t>quantization factor is </a:t>
            </a:r>
            <a:r>
              <a:rPr lang="en-CA" sz="2400" dirty="0" smtClean="0">
                <a:latin typeface="Trebuchet MS"/>
              </a:rPr>
              <a:t>now approximately 1.25.  Slight error.</a:t>
            </a:r>
            <a:endParaRPr lang="en-CA" sz="2400" dirty="0">
              <a:latin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0" y="1556792"/>
            <a:ext cx="745438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6" y="571480"/>
            <a:ext cx="799288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12.1.4  H.264 Examples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507458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</a:rPr>
              <a:t>(c) QP = 18</a:t>
            </a:r>
            <a:r>
              <a:rPr lang="en-CA" sz="2400" dirty="0" smtClean="0">
                <a:latin typeface="Trebuchet MS"/>
              </a:rPr>
              <a:t>, </a:t>
            </a:r>
            <a:r>
              <a:rPr lang="en-CA" sz="2400" dirty="0">
                <a:latin typeface="Trebuchet MS"/>
              </a:rPr>
              <a:t>quantization factor is approximately </a:t>
            </a:r>
            <a:r>
              <a:rPr lang="en-CA" sz="2400" dirty="0" smtClean="0">
                <a:latin typeface="Trebuchet MS"/>
              </a:rPr>
              <a:t>5, larger errors.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792" y="1630718"/>
            <a:ext cx="7664632" cy="31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6" y="571480"/>
            <a:ext cx="799288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12.1.4  H.264 Examples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1589" y="4850771"/>
            <a:ext cx="765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</a:rPr>
              <a:t>(d) QP = 30</a:t>
            </a:r>
            <a:r>
              <a:rPr lang="en-CA" sz="2400" dirty="0" smtClean="0">
                <a:latin typeface="Trebuchet MS"/>
              </a:rPr>
              <a:t>, </a:t>
            </a:r>
            <a:r>
              <a:rPr lang="en-CA" sz="2400" dirty="0">
                <a:latin typeface="Trebuchet MS"/>
              </a:rPr>
              <a:t>quantization factor is approximately </a:t>
            </a:r>
            <a:r>
              <a:rPr lang="en-CA" sz="2400" dirty="0" smtClean="0">
                <a:latin typeface="Trebuchet MS"/>
              </a:rPr>
              <a:t>20, all AC coefficients become zero, very large errors, </a:t>
            </a:r>
            <a:r>
              <a:rPr lang="en-CA" sz="2400" dirty="0">
                <a:latin typeface="Trebuchet MS"/>
              </a:rPr>
              <a:t>u</a:t>
            </a:r>
            <a:r>
              <a:rPr lang="en-CA" sz="2400" dirty="0" smtClean="0">
                <a:latin typeface="Trebuchet MS"/>
              </a:rPr>
              <a:t>nacceptable!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29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075240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12.1.5  Intra coding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Intra-coded </a:t>
            </a:r>
            <a:r>
              <a:rPr lang="en-US" sz="2800" dirty="0"/>
              <a:t>macroblocks are predicted using some of </a:t>
            </a:r>
            <a:r>
              <a:rPr lang="en-US" sz="2800" dirty="0" smtClean="0"/>
              <a:t>the neighboring </a:t>
            </a:r>
            <a:r>
              <a:rPr lang="en-US" sz="2800" dirty="0"/>
              <a:t>reconstructed </a:t>
            </a:r>
            <a:r>
              <a:rPr lang="en-US" sz="2800" dirty="0" smtClean="0"/>
              <a:t>pixels.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Different </a:t>
            </a:r>
            <a:r>
              <a:rPr lang="en-US" sz="2800" dirty="0"/>
              <a:t>intra prediction block sizes (4 × 4 or 16 × 16) can be </a:t>
            </a:r>
            <a:r>
              <a:rPr lang="en-US" sz="2800" dirty="0" smtClean="0"/>
              <a:t>chosen.</a:t>
            </a:r>
            <a:endParaRPr lang="en-US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Nine </a:t>
            </a:r>
            <a:r>
              <a:rPr lang="en-US" sz="2800" dirty="0"/>
              <a:t>prediction modes for the 4 × </a:t>
            </a:r>
            <a:r>
              <a:rPr lang="en-US" sz="2800" dirty="0" smtClean="0"/>
              <a:t>4 blocks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Four </a:t>
            </a:r>
            <a:r>
              <a:rPr lang="en-US" sz="2800" dirty="0"/>
              <a:t>prediction modes for the 16 × 16 </a:t>
            </a:r>
            <a:r>
              <a:rPr lang="en-US" sz="2800" dirty="0" smtClean="0"/>
              <a:t>blocks.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4724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12.1.5  Intra coding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344816" cy="4205064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For </a:t>
            </a:r>
            <a:r>
              <a:rPr lang="en-US" sz="2600" dirty="0"/>
              <a:t>each prediction mode, the predicted value and the actual value will be </a:t>
            </a:r>
            <a:r>
              <a:rPr lang="en-US" sz="2600" dirty="0" smtClean="0"/>
              <a:t>compared </a:t>
            </a:r>
            <a:r>
              <a:rPr lang="en-US" sz="2600" dirty="0"/>
              <a:t>to produce the prediction </a:t>
            </a:r>
            <a:r>
              <a:rPr lang="en-US" sz="2600" dirty="0" smtClean="0"/>
              <a:t>error.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dirty="0"/>
              <a:t>mode that produces the least </a:t>
            </a:r>
            <a:r>
              <a:rPr lang="en-US" sz="2600" dirty="0" smtClean="0"/>
              <a:t>prediction error </a:t>
            </a:r>
            <a:r>
              <a:rPr lang="en-US" sz="2600" dirty="0"/>
              <a:t>will be chosen as the prediction mode for the block. </a:t>
            </a:r>
            <a:endParaRPr lang="en-US" sz="26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dirty="0"/>
              <a:t>prediction </a:t>
            </a:r>
            <a:r>
              <a:rPr lang="en-US" sz="2600" dirty="0" smtClean="0"/>
              <a:t>errors (residuals</a:t>
            </a:r>
            <a:r>
              <a:rPr lang="en-US" sz="2600" dirty="0"/>
              <a:t>) are then sent to transform coding where the 4 × 4 integer transform </a:t>
            </a:r>
            <a:r>
              <a:rPr lang="en-US" sz="2600" dirty="0" smtClean="0"/>
              <a:t>is employed.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1237" y="3933056"/>
            <a:ext cx="2232247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rebuchet MS"/>
              </a:rPr>
              <a:t>Fig</a:t>
            </a:r>
            <a:r>
              <a:rPr lang="en-US" sz="2000" b="1" dirty="0">
                <a:latin typeface="Trebuchet MS"/>
              </a:rPr>
              <a:t>. </a:t>
            </a:r>
            <a:r>
              <a:rPr lang="en-US" sz="2000" b="1" dirty="0" smtClean="0">
                <a:latin typeface="Trebuchet MS"/>
              </a:rPr>
              <a:t>12.7</a:t>
            </a:r>
            <a:r>
              <a:rPr lang="en-US" sz="2000" dirty="0" smtClean="0">
                <a:latin typeface="Trebuchet MS"/>
              </a:rPr>
              <a:t>: The </a:t>
            </a:r>
            <a:r>
              <a:rPr lang="en-US" sz="2000" dirty="0" smtClean="0">
                <a:latin typeface="Trebuchet MS"/>
              </a:rPr>
              <a:t>nine </a:t>
            </a:r>
            <a:r>
              <a:rPr lang="en-US" sz="2000" dirty="0">
                <a:latin typeface="Trebuchet MS"/>
              </a:rPr>
              <a:t>intra_4 × 4 prediction modes </a:t>
            </a:r>
            <a:r>
              <a:rPr lang="en-US" sz="2000" dirty="0" smtClean="0">
                <a:latin typeface="Trebuchet MS"/>
              </a:rPr>
              <a:t>in</a:t>
            </a:r>
            <a:r>
              <a:rPr lang="en-US" sz="2000" dirty="0">
                <a:latin typeface="Trebuchet MS"/>
              </a:rPr>
              <a:t> </a:t>
            </a:r>
            <a:r>
              <a:rPr lang="en-US" sz="2000" dirty="0" smtClean="0">
                <a:latin typeface="Trebuchet MS"/>
              </a:rPr>
              <a:t>H.264 </a:t>
            </a:r>
            <a:r>
              <a:rPr lang="en-US" sz="2000" dirty="0">
                <a:latin typeface="Trebuchet MS"/>
              </a:rPr>
              <a:t>intra frame </a:t>
            </a:r>
            <a:r>
              <a:rPr lang="en-US" sz="2000" dirty="0" smtClean="0">
                <a:latin typeface="Trebuchet MS"/>
              </a:rPr>
              <a:t>prediction.</a:t>
            </a:r>
            <a:endParaRPr lang="en-US" sz="2000" dirty="0">
              <a:latin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47338"/>
            <a:ext cx="5694875" cy="5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91264" cy="734900"/>
          </a:xfrm>
        </p:spPr>
        <p:txBody>
          <a:bodyPr>
            <a:noAutofit/>
          </a:bodyPr>
          <a:lstStyle/>
          <a:p>
            <a:r>
              <a:rPr lang="en-CA" dirty="0" smtClean="0"/>
              <a:t>12.1.6  </a:t>
            </a:r>
            <a:r>
              <a:rPr lang="en-CA" dirty="0"/>
              <a:t>In-Loop Deblocking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1"/>
            <a:ext cx="7704856" cy="4061048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H.264 </a:t>
            </a:r>
            <a:r>
              <a:rPr lang="en-US" sz="2800" dirty="0"/>
              <a:t>specifies a signal-adaptive deblocking filter in which a set of filters </a:t>
            </a:r>
            <a:r>
              <a:rPr lang="en-US" sz="2800" dirty="0" smtClean="0"/>
              <a:t>is applied  </a:t>
            </a:r>
            <a:r>
              <a:rPr lang="en-US" sz="2800" dirty="0"/>
              <a:t>on  the  4 × 4  block  edges.  </a:t>
            </a:r>
            <a:endParaRPr lang="en-US" sz="280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deblocking filtering takes place in the </a:t>
            </a:r>
            <a:r>
              <a:rPr lang="en-US" sz="2800" dirty="0" smtClean="0"/>
              <a:t>loop, after </a:t>
            </a:r>
            <a:r>
              <a:rPr lang="en-US" sz="2800" dirty="0"/>
              <a:t>the inverse transform in the encoder, before the decoded block data are fed </a:t>
            </a:r>
            <a:r>
              <a:rPr lang="en-US" sz="2800" dirty="0" smtClean="0"/>
              <a:t>to Motion Estimation.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In-Loop </a:t>
            </a:r>
            <a:r>
              <a:rPr lang="en-CA" dirty="0" err="1"/>
              <a:t>Deblocking</a:t>
            </a:r>
            <a:r>
              <a:rPr lang="en-CA" dirty="0"/>
              <a:t> </a:t>
            </a:r>
            <a:r>
              <a:rPr lang="en-CA" dirty="0" smtClean="0"/>
              <a:t>Filtering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protect real </a:t>
            </a:r>
            <a:r>
              <a:rPr lang="en-US" sz="2800" dirty="0"/>
              <a:t>edges across the block </a:t>
            </a:r>
            <a:r>
              <a:rPr lang="en-US" sz="2800" dirty="0" smtClean="0"/>
              <a:t>boundary, the </a:t>
            </a:r>
            <a:r>
              <a:rPr lang="en-US" sz="2800" dirty="0" err="1"/>
              <a:t>deblocking</a:t>
            </a:r>
            <a:r>
              <a:rPr lang="en-US" sz="2800" dirty="0"/>
              <a:t> filtering on </a:t>
            </a:r>
            <a:r>
              <a:rPr lang="en-US" sz="2800" i="1" dirty="0"/>
              <a:t>p</a:t>
            </a:r>
            <a:r>
              <a:rPr lang="en-US" sz="2800" dirty="0"/>
              <a:t>0 and </a:t>
            </a:r>
            <a:r>
              <a:rPr lang="en-US" sz="2800" i="1" dirty="0"/>
              <a:t>q</a:t>
            </a:r>
            <a:r>
              <a:rPr lang="en-US" sz="2800" dirty="0"/>
              <a:t>0 will be applied only if all the following criteria are met: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3501008"/>
            <a:ext cx="3240360" cy="14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514082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/>
              </a:rPr>
              <a:t>where </a:t>
            </a:r>
            <a:r>
              <a:rPr lang="en-US" sz="2800" i="1" dirty="0">
                <a:latin typeface="Trebuchet MS"/>
              </a:rPr>
              <a:t>α </a:t>
            </a:r>
            <a:r>
              <a:rPr lang="en-US" sz="2800" dirty="0" smtClean="0">
                <a:latin typeface="Trebuchet MS"/>
              </a:rPr>
              <a:t>and</a:t>
            </a:r>
            <a:r>
              <a:rPr lang="en-US" sz="2800" i="1" dirty="0" smtClean="0">
                <a:latin typeface="Trebuchet MS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n-US" sz="2800" dirty="0" smtClean="0">
                <a:latin typeface="Trebuchet MS"/>
              </a:rPr>
              <a:t>are thresholds.</a:t>
            </a:r>
            <a:endParaRPr lang="en-US" sz="28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231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84" y="5517232"/>
            <a:ext cx="8229600" cy="625461"/>
          </a:xfrm>
        </p:spPr>
        <p:txBody>
          <a:bodyPr anchor="ctr">
            <a:normAutofit/>
          </a:bodyPr>
          <a:lstStyle/>
          <a:p>
            <a:pPr algn="ctr"/>
            <a:r>
              <a:rPr lang="en-CA" sz="2400" b="1" dirty="0" smtClean="0"/>
              <a:t>Fig. 12.1</a:t>
            </a:r>
            <a:r>
              <a:rPr lang="en-CA" sz="2400" dirty="0" smtClean="0"/>
              <a:t>: H.264 encoder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60" y="750111"/>
            <a:ext cx="7027048" cy="46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5078" y="49411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/>
              </a:rPr>
              <a:t>Fig</a:t>
            </a:r>
            <a:r>
              <a:rPr lang="en-US" sz="2400" b="1" dirty="0">
                <a:latin typeface="Trebuchet MS"/>
              </a:rPr>
              <a:t>. </a:t>
            </a:r>
            <a:r>
              <a:rPr lang="en-US" sz="2400" b="1" dirty="0" smtClean="0">
                <a:latin typeface="Trebuchet MS"/>
              </a:rPr>
              <a:t>12.8: </a:t>
            </a:r>
            <a:r>
              <a:rPr lang="en-US" sz="2400" dirty="0" smtClean="0">
                <a:latin typeface="Trebuchet MS"/>
              </a:rPr>
              <a:t>The </a:t>
            </a:r>
            <a:r>
              <a:rPr lang="en-US" sz="2400" dirty="0">
                <a:latin typeface="Trebuchet MS"/>
              </a:rPr>
              <a:t>height </a:t>
            </a:r>
            <a:r>
              <a:rPr lang="en-US" sz="2400" dirty="0" smtClean="0">
                <a:latin typeface="Trebuchet MS"/>
              </a:rPr>
              <a:t>for </a:t>
            </a:r>
            <a:r>
              <a:rPr lang="en-US" sz="2400" dirty="0">
                <a:latin typeface="Trebuchet MS"/>
              </a:rPr>
              <a:t>the pixels p0, </a:t>
            </a:r>
            <a:r>
              <a:rPr lang="en-US" sz="2400" dirty="0" smtClean="0">
                <a:latin typeface="Trebuchet MS"/>
              </a:rPr>
              <a:t>q0, etc. indicates </a:t>
            </a:r>
            <a:r>
              <a:rPr lang="en-US" sz="2400" dirty="0">
                <a:latin typeface="Trebuchet MS"/>
              </a:rPr>
              <a:t>their </a:t>
            </a:r>
            <a:r>
              <a:rPr lang="en-US" sz="2400" dirty="0" smtClean="0">
                <a:latin typeface="Trebuchet MS"/>
              </a:rPr>
              <a:t>value.  The </a:t>
            </a:r>
            <a:r>
              <a:rPr lang="en-US" sz="2400" dirty="0">
                <a:latin typeface="Trebuchet MS"/>
              </a:rPr>
              <a:t>function of deblocking filtering is basically </a:t>
            </a:r>
            <a:r>
              <a:rPr lang="en-US" sz="2400" dirty="0" smtClean="0">
                <a:latin typeface="Trebuchet MS"/>
              </a:rPr>
              <a:t>smoothing of </a:t>
            </a:r>
            <a:r>
              <a:rPr lang="en-US" sz="2400" dirty="0">
                <a:latin typeface="Trebuchet MS"/>
              </a:rPr>
              <a:t>the </a:t>
            </a:r>
            <a:r>
              <a:rPr lang="en-US" sz="2400" dirty="0" smtClean="0">
                <a:latin typeface="Trebuchet MS"/>
              </a:rPr>
              <a:t>block </a:t>
            </a:r>
            <a:r>
              <a:rPr lang="en-US" sz="2400" dirty="0">
                <a:latin typeface="Trebuchet MS"/>
              </a:rPr>
              <a:t>edges.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20" y="692696"/>
            <a:ext cx="434548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4724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12.1.7  </a:t>
            </a:r>
            <a:r>
              <a:rPr lang="en-CA" dirty="0" err="1" smtClean="0"/>
              <a:t>Exp</a:t>
            </a:r>
            <a:r>
              <a:rPr lang="en-CA" dirty="0" smtClean="0"/>
              <a:t>-</a:t>
            </a:r>
            <a:r>
              <a:rPr lang="en-US" dirty="0" err="1" smtClean="0"/>
              <a:t>Golomb</a:t>
            </a:r>
            <a:r>
              <a:rPr lang="en-US" dirty="0" smtClean="0"/>
              <a:t> </a:t>
            </a:r>
            <a:r>
              <a:rPr lang="en-CA" dirty="0" smtClean="0"/>
              <a:t>code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5259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The simplest </a:t>
            </a:r>
            <a:r>
              <a:rPr lang="en-US" sz="2400" dirty="0" err="1" smtClean="0"/>
              <a:t>Exp-Golomb</a:t>
            </a:r>
            <a:r>
              <a:rPr lang="en-US" sz="2400" dirty="0"/>
              <a:t> </a:t>
            </a:r>
            <a:r>
              <a:rPr lang="en-US" sz="2400" dirty="0" smtClean="0"/>
              <a:t>code (0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order) consists </a:t>
            </a:r>
            <a:r>
              <a:rPr lang="en-US" sz="2400" dirty="0"/>
              <a:t>of three parts</a:t>
            </a:r>
            <a:r>
              <a:rPr lang="en-US" sz="2400" dirty="0" smtClean="0"/>
              <a:t>:   </a:t>
            </a:r>
            <a:r>
              <a:rPr lang="en-US" sz="2400" b="1" dirty="0" smtClean="0"/>
              <a:t>[Prefix] [1] [Suffix]</a:t>
            </a:r>
          </a:p>
          <a:p>
            <a:pPr algn="l">
              <a:spcBef>
                <a:spcPts val="1200"/>
              </a:spcBef>
            </a:pPr>
            <a:r>
              <a:rPr lang="en-CA" sz="2400" dirty="0" smtClean="0"/>
              <a:t>   </a:t>
            </a:r>
            <a:r>
              <a:rPr lang="en-US" sz="2400" dirty="0" smtClean="0"/>
              <a:t>The </a:t>
            </a:r>
            <a:r>
              <a:rPr lang="en-US" sz="2400" dirty="0"/>
              <a:t>prefix is a sequence of </a:t>
            </a:r>
            <a:r>
              <a:rPr lang="en-US" sz="2400" i="1" dirty="0"/>
              <a:t>l</a:t>
            </a:r>
            <a:r>
              <a:rPr lang="en-US" sz="2400" dirty="0"/>
              <a:t> zeros. </a:t>
            </a:r>
            <a:r>
              <a:rPr lang="en-US" sz="2400" dirty="0" smtClean="0"/>
              <a:t> Given </a:t>
            </a:r>
            <a:r>
              <a:rPr lang="en-US" sz="2400" dirty="0"/>
              <a:t>an unsigned (positive) number N to </a:t>
            </a:r>
            <a:r>
              <a:rPr lang="en-US" sz="2400" dirty="0" smtClean="0"/>
              <a:t>be coded,			                   The </a:t>
            </a:r>
            <a:r>
              <a:rPr lang="en-US" sz="2400" dirty="0"/>
              <a:t>s</a:t>
            </a:r>
            <a:r>
              <a:rPr lang="en-US" sz="2400" dirty="0" smtClean="0"/>
              <a:t>uffix </a:t>
            </a:r>
            <a:r>
              <a:rPr lang="en-US" sz="2400" dirty="0"/>
              <a:t>S is the </a:t>
            </a:r>
            <a:r>
              <a:rPr lang="en-US" sz="2400" dirty="0" smtClean="0"/>
              <a:t>binary number                                     		in </a:t>
            </a:r>
            <a:r>
              <a:rPr lang="en-US" sz="2400" i="1" dirty="0" smtClean="0"/>
              <a:t>l</a:t>
            </a:r>
            <a:r>
              <a:rPr lang="en-US" sz="2400" dirty="0" smtClean="0"/>
              <a:t> bits.</a:t>
            </a:r>
          </a:p>
          <a:p>
            <a:pPr algn="l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unsigned numbers are used to indicate, e.g., macroblock type, reference </a:t>
            </a:r>
            <a:r>
              <a:rPr lang="en-US" sz="2400" dirty="0" smtClean="0"/>
              <a:t>frame index. </a:t>
            </a:r>
            <a:r>
              <a:rPr lang="en-US" sz="2400" dirty="0"/>
              <a:t>For signed </a:t>
            </a:r>
            <a:r>
              <a:rPr lang="en-US" sz="2400" dirty="0" smtClean="0"/>
              <a:t>numbers, </a:t>
            </a:r>
            <a:r>
              <a:rPr lang="en-US" sz="2400" dirty="0"/>
              <a:t>they will simply be squeezed in to produce a new set of table </a:t>
            </a:r>
            <a:r>
              <a:rPr lang="en-US" sz="2400" dirty="0" smtClean="0"/>
              <a:t>entries (Table 12.3).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5" y="3673185"/>
            <a:ext cx="1248783" cy="27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5" y="3284984"/>
            <a:ext cx="2183921" cy="34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27" y="1556792"/>
            <a:ext cx="6619546" cy="452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5" y="841326"/>
            <a:ext cx="82089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latin typeface="Trebuchet MS"/>
              </a:rPr>
              <a:t>Table </a:t>
            </a:r>
            <a:r>
              <a:rPr lang="en-US" sz="2800" b="1" dirty="0" smtClean="0">
                <a:latin typeface="Trebuchet MS"/>
              </a:rPr>
              <a:t>12.3:</a:t>
            </a:r>
            <a:r>
              <a:rPr lang="en-US" sz="2800" dirty="0" smtClean="0">
                <a:latin typeface="Trebuchet MS"/>
              </a:rPr>
              <a:t>  The </a:t>
            </a:r>
            <a:r>
              <a:rPr lang="en-US" sz="2800" dirty="0">
                <a:latin typeface="Trebuchet MS"/>
              </a:rPr>
              <a:t>0</a:t>
            </a:r>
            <a:r>
              <a:rPr lang="en-US" sz="2800" baseline="30000" dirty="0">
                <a:latin typeface="Trebuchet MS"/>
              </a:rPr>
              <a:t>th</a:t>
            </a:r>
            <a:r>
              <a:rPr lang="en-US" sz="2800" dirty="0">
                <a:latin typeface="Trebuchet MS"/>
              </a:rPr>
              <a:t> </a:t>
            </a:r>
            <a:r>
              <a:rPr lang="en-US" sz="2800" dirty="0" smtClean="0">
                <a:latin typeface="Trebuchet MS"/>
              </a:rPr>
              <a:t>order Exp-Golomb </a:t>
            </a:r>
            <a:r>
              <a:rPr lang="en-US" sz="2800" dirty="0">
                <a:latin typeface="Trebuchet MS"/>
              </a:rPr>
              <a:t>codewords</a:t>
            </a:r>
          </a:p>
        </p:txBody>
      </p:sp>
    </p:spTree>
    <p:extLst>
      <p:ext uri="{BB962C8B-B14F-4D97-AF65-F5344CB8AC3E}">
        <p14:creationId xmlns:p14="http://schemas.microsoft.com/office/powerpoint/2010/main" val="4247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571480"/>
            <a:ext cx="8147248" cy="769288"/>
          </a:xfrm>
        </p:spPr>
        <p:txBody>
          <a:bodyPr>
            <a:noAutofit/>
          </a:bodyPr>
          <a:lstStyle/>
          <a:p>
            <a:r>
              <a:rPr lang="en-CA" dirty="0" err="1" smtClean="0"/>
              <a:t>Exp</a:t>
            </a:r>
            <a:r>
              <a:rPr lang="en-CA" dirty="0" smtClean="0"/>
              <a:t>-</a:t>
            </a:r>
            <a:r>
              <a:rPr lang="en-US" dirty="0" err="1" smtClean="0"/>
              <a:t>Golomb</a:t>
            </a:r>
            <a:r>
              <a:rPr lang="en-US" dirty="0" smtClean="0"/>
              <a:t> </a:t>
            </a:r>
            <a:r>
              <a:rPr lang="en-CA" dirty="0" smtClean="0"/>
              <a:t>code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69761"/>
            <a:ext cx="7560840" cy="45259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kth</a:t>
            </a:r>
            <a:r>
              <a:rPr lang="en-US" sz="2400" dirty="0" smtClean="0"/>
              <a:t> order </a:t>
            </a:r>
            <a:r>
              <a:rPr lang="en-US" sz="2400" dirty="0"/>
              <a:t>Exp-Golomb </a:t>
            </a:r>
            <a:r>
              <a:rPr lang="en-US" sz="2400" dirty="0" smtClean="0"/>
              <a:t>encoding consists </a:t>
            </a:r>
            <a:r>
              <a:rPr lang="en-US" sz="2400" dirty="0"/>
              <a:t>of three parts</a:t>
            </a:r>
            <a:r>
              <a:rPr lang="en-US" sz="2400" dirty="0" smtClean="0"/>
              <a:t>: </a:t>
            </a:r>
            <a:r>
              <a:rPr lang="en-US" sz="2400" b="1" dirty="0" smtClean="0"/>
              <a:t>[Prefix] [1] [Suffix]</a:t>
            </a:r>
          </a:p>
          <a:p>
            <a:pPr algn="l">
              <a:spcBef>
                <a:spcPts val="1200"/>
              </a:spcBef>
            </a:pPr>
            <a:r>
              <a:rPr lang="en-CA" sz="2400" dirty="0" smtClean="0"/>
              <a:t>   </a:t>
            </a:r>
            <a:r>
              <a:rPr lang="en-US" sz="2400" dirty="0" smtClean="0"/>
              <a:t>The </a:t>
            </a:r>
            <a:r>
              <a:rPr lang="en-US" sz="2400" dirty="0"/>
              <a:t>prefix is a sequence of </a:t>
            </a:r>
            <a:r>
              <a:rPr lang="en-US" sz="2400" i="1" dirty="0"/>
              <a:t>l</a:t>
            </a:r>
            <a:r>
              <a:rPr lang="en-US" sz="2400" dirty="0"/>
              <a:t> zeros. </a:t>
            </a:r>
            <a:r>
              <a:rPr lang="en-US" sz="2400" dirty="0" smtClean="0"/>
              <a:t> Given </a:t>
            </a:r>
            <a:r>
              <a:rPr lang="en-US" sz="2400" dirty="0"/>
              <a:t>an unsigned (positive) number N to </a:t>
            </a:r>
            <a:r>
              <a:rPr lang="en-US" sz="2400" dirty="0" smtClean="0"/>
              <a:t>be coded,			 .  The </a:t>
            </a:r>
            <a:r>
              <a:rPr lang="en-US" sz="2400" dirty="0"/>
              <a:t>s</a:t>
            </a:r>
            <a:r>
              <a:rPr lang="en-US" sz="2400" dirty="0" smtClean="0"/>
              <a:t>uffix </a:t>
            </a:r>
            <a:r>
              <a:rPr lang="en-US" sz="2400" dirty="0"/>
              <a:t>S is the </a:t>
            </a:r>
            <a:r>
              <a:rPr lang="en-US" sz="2400" dirty="0" smtClean="0"/>
              <a:t>binary</a:t>
            </a:r>
          </a:p>
          <a:p>
            <a:pPr algn="l">
              <a:spcBef>
                <a:spcPts val="12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number                  in </a:t>
            </a:r>
            <a:r>
              <a:rPr lang="en-US" sz="2400" i="1" dirty="0" err="1" smtClean="0"/>
              <a:t>l+k</a:t>
            </a:r>
            <a:r>
              <a:rPr lang="en-US" sz="2400" dirty="0" smtClean="0"/>
              <a:t> </a:t>
            </a:r>
            <a:r>
              <a:rPr lang="en-US" sz="2400" dirty="0"/>
              <a:t>bits</a:t>
            </a:r>
            <a:r>
              <a:rPr lang="en-US" sz="2400" dirty="0" smtClean="0"/>
              <a:t>.</a:t>
            </a:r>
          </a:p>
          <a:p>
            <a:pPr algn="l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example, the </a:t>
            </a:r>
            <a:r>
              <a:rPr lang="en-US" sz="2400" i="1" dirty="0"/>
              <a:t>EG</a:t>
            </a:r>
            <a:r>
              <a:rPr lang="en-US" sz="2400" dirty="0"/>
              <a:t>1 code for </a:t>
            </a:r>
            <a:r>
              <a:rPr lang="en-US" sz="2400" i="1" dirty="0"/>
              <a:t>N </a:t>
            </a:r>
            <a:r>
              <a:rPr lang="en-US" sz="2400" dirty="0"/>
              <a:t>= 4 is 0110. It is because </a:t>
            </a:r>
            <a:r>
              <a:rPr lang="en-US" sz="2400" dirty="0" smtClean="0"/>
              <a:t>                                       the </a:t>
            </a:r>
            <a:r>
              <a:rPr lang="en-US" sz="2400" dirty="0"/>
              <a:t>p</a:t>
            </a:r>
            <a:r>
              <a:rPr lang="en-US" sz="2400" dirty="0" smtClean="0"/>
              <a:t>refix </a:t>
            </a:r>
            <a:r>
              <a:rPr lang="en-US" sz="2400" dirty="0"/>
              <a:t>is 0; </a:t>
            </a:r>
            <a:r>
              <a:rPr lang="en-US" sz="2400" dirty="0" smtClean="0"/>
              <a:t>the suffix </a:t>
            </a:r>
            <a:r>
              <a:rPr lang="en-US" sz="2400" dirty="0"/>
              <a:t>is the binary representation </a:t>
            </a:r>
            <a:r>
              <a:rPr lang="en-US" sz="2400" dirty="0" smtClean="0"/>
              <a:t>of</a:t>
            </a:r>
          </a:p>
          <a:p>
            <a:pPr algn="l">
              <a:spcBef>
                <a:spcPts val="12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in </a:t>
            </a:r>
            <a:r>
              <a:rPr lang="en-US" sz="2400" i="1" dirty="0" err="1"/>
              <a:t>l</a:t>
            </a:r>
            <a:r>
              <a:rPr lang="en-US" sz="2400" dirty="0" err="1"/>
              <a:t>+</a:t>
            </a:r>
            <a:r>
              <a:rPr lang="en-US" sz="2400" i="1" dirty="0" err="1"/>
              <a:t>k</a:t>
            </a:r>
            <a:r>
              <a:rPr lang="en-US" sz="2400" i="1" dirty="0"/>
              <a:t> </a:t>
            </a:r>
            <a:r>
              <a:rPr lang="en-US" sz="2400" dirty="0"/>
              <a:t>= 1+1 = 2 </a:t>
            </a:r>
            <a:r>
              <a:rPr lang="en-US" sz="2400" dirty="0" smtClean="0"/>
              <a:t>bits, </a:t>
            </a:r>
            <a:r>
              <a:rPr lang="en-US" sz="2400" dirty="0"/>
              <a:t>it is 10.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3156132"/>
            <a:ext cx="2376264" cy="3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31" y="3647483"/>
            <a:ext cx="15022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16" y="5384239"/>
            <a:ext cx="2684537" cy="4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31" y="4519782"/>
            <a:ext cx="3432321" cy="4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758" y="79372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rebuchet MS"/>
              </a:rPr>
              <a:t>Table </a:t>
            </a:r>
            <a:r>
              <a:rPr lang="en-US" sz="2400" b="1" dirty="0" smtClean="0">
                <a:latin typeface="Trebuchet MS"/>
              </a:rPr>
              <a:t>12.4:</a:t>
            </a:r>
            <a:r>
              <a:rPr lang="en-US" sz="2400" dirty="0" smtClean="0">
                <a:latin typeface="Trebuchet MS"/>
              </a:rPr>
              <a:t>  </a:t>
            </a:r>
            <a:r>
              <a:rPr lang="en-US" sz="2400" dirty="0">
                <a:latin typeface="Trebuchet MS"/>
              </a:rPr>
              <a:t>First- </a:t>
            </a:r>
            <a:r>
              <a:rPr lang="en-US" sz="2400" dirty="0" smtClean="0">
                <a:latin typeface="Trebuchet MS"/>
              </a:rPr>
              <a:t>and second-order Exp-Golomb codewords</a:t>
            </a:r>
            <a:endParaRPr lang="en-US" sz="2400" dirty="0">
              <a:latin typeface="Trebuchet M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49" y="1412776"/>
            <a:ext cx="4478302" cy="474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0" y="692696"/>
            <a:ext cx="8075240" cy="878916"/>
          </a:xfrm>
        </p:spPr>
        <p:txBody>
          <a:bodyPr>
            <a:noAutofit/>
          </a:bodyPr>
          <a:lstStyle/>
          <a:p>
            <a:r>
              <a:rPr lang="en-CA" dirty="0" smtClean="0"/>
              <a:t>12.1.8  CAVLC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14" y="1484784"/>
            <a:ext cx="7488832" cy="4525963"/>
          </a:xfrm>
        </p:spPr>
        <p:txBody>
          <a:bodyPr anchor="ctr">
            <a:no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 CAVLC (</a:t>
            </a:r>
            <a:r>
              <a:rPr lang="en-US" sz="2400" dirty="0"/>
              <a:t>Context-Adaptive Variable Length </a:t>
            </a:r>
            <a:r>
              <a:rPr lang="en-US" sz="2400" dirty="0" smtClean="0"/>
              <a:t>Coding), multiple </a:t>
            </a:r>
            <a:r>
              <a:rPr lang="en-US" sz="2400" dirty="0"/>
              <a:t>VLC tables are predefined for each data </a:t>
            </a:r>
            <a:r>
              <a:rPr lang="en-US" sz="2400" dirty="0" smtClean="0"/>
              <a:t>type, </a:t>
            </a:r>
            <a:r>
              <a:rPr lang="en-US" sz="2400" dirty="0"/>
              <a:t>and predefined rules predict the optimal VLC table based on the </a:t>
            </a:r>
            <a:r>
              <a:rPr lang="en-US" sz="2400" dirty="0" smtClean="0"/>
              <a:t>context.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CAVLC checks several parameters from the block data, including </a:t>
            </a:r>
            <a:r>
              <a:rPr lang="en-US" sz="2400" i="1" dirty="0" smtClean="0"/>
              <a:t>total </a:t>
            </a:r>
            <a:r>
              <a:rPr lang="en-US" sz="2400" i="1" dirty="0"/>
              <a:t>number of nonzero coefficients, number of trailing ± 1s, </a:t>
            </a:r>
            <a:r>
              <a:rPr lang="en-US" sz="2400" i="1" dirty="0" smtClean="0"/>
              <a:t>signs </a:t>
            </a:r>
            <a:r>
              <a:rPr lang="en-US" sz="2400" i="1" dirty="0"/>
              <a:t>of the </a:t>
            </a:r>
            <a:r>
              <a:rPr lang="en-US" sz="2400" i="1" dirty="0" smtClean="0"/>
              <a:t>Trailing 1s</a:t>
            </a:r>
            <a:r>
              <a:rPr lang="en-US" sz="2400" dirty="0" smtClean="0"/>
              <a:t>, </a:t>
            </a:r>
            <a:r>
              <a:rPr lang="en-US" sz="2400" i="1" dirty="0" smtClean="0"/>
              <a:t>sign of magnitude of the other zero coefficients, </a:t>
            </a:r>
            <a:r>
              <a:rPr lang="en-US" sz="2400" dirty="0" smtClean="0"/>
              <a:t>… and then generate the coding result.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808312" cy="27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3501008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After </a:t>
            </a:r>
            <a:r>
              <a:rPr lang="en-US" sz="2400" dirty="0">
                <a:latin typeface="Trebuchet MS"/>
              </a:rPr>
              <a:t>the zigzag scan, the 1-D sequence is: </a:t>
            </a:r>
            <a:endParaRPr lang="en-US" sz="2400" dirty="0" smtClean="0">
              <a:latin typeface="Trebuchet MS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Trebuchet MS"/>
              </a:rPr>
              <a:t>	</a:t>
            </a:r>
            <a:r>
              <a:rPr lang="en-US" sz="2400" dirty="0" smtClean="0">
                <a:latin typeface="Trebuchet MS"/>
              </a:rPr>
              <a:t>0 </a:t>
            </a:r>
            <a:r>
              <a:rPr lang="en-US" sz="2400" dirty="0">
                <a:latin typeface="Trebuchet MS"/>
              </a:rPr>
              <a:t>3 0 </a:t>
            </a:r>
            <a:r>
              <a:rPr lang="en-US" sz="2400" dirty="0" smtClean="0">
                <a:latin typeface="Trebuchet MS"/>
              </a:rPr>
              <a:t>−2 </a:t>
            </a:r>
            <a:r>
              <a:rPr lang="en-US" sz="2400" dirty="0">
                <a:latin typeface="Trebuchet MS"/>
              </a:rPr>
              <a:t>1 0 </a:t>
            </a:r>
            <a:r>
              <a:rPr lang="en-US" sz="2400" dirty="0" smtClean="0">
                <a:latin typeface="Trebuchet MS"/>
              </a:rPr>
              <a:t>−1 1 </a:t>
            </a:r>
            <a:r>
              <a:rPr lang="en-US" sz="2400" dirty="0">
                <a:latin typeface="Trebuchet MS"/>
              </a:rPr>
              <a:t>0 0 0 0 0 0 0 0</a:t>
            </a:r>
            <a:r>
              <a:rPr lang="en-US" sz="2400" dirty="0" smtClean="0">
                <a:latin typeface="Trebuchet MS"/>
              </a:rPr>
              <a:t>.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The </a:t>
            </a:r>
            <a:r>
              <a:rPr lang="en-US" sz="2400" dirty="0">
                <a:latin typeface="Trebuchet MS"/>
              </a:rPr>
              <a:t>resulting CAVLC is </a:t>
            </a:r>
            <a:endParaRPr lang="en-US" sz="2400" dirty="0" smtClean="0">
              <a:latin typeface="Trebuchet MS"/>
            </a:endParaRP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latin typeface="Trebuchet MS"/>
              </a:rPr>
              <a:t> </a:t>
            </a:r>
            <a:r>
              <a:rPr lang="en-US" sz="2400" dirty="0">
                <a:latin typeface="Trebuchet MS"/>
              </a:rPr>
              <a:t>0000100 0 1 0 0001 001 </a:t>
            </a:r>
            <a:r>
              <a:rPr lang="en-US" sz="2400" dirty="0" smtClean="0">
                <a:latin typeface="Trebuchet MS"/>
              </a:rPr>
              <a:t>0 111 </a:t>
            </a:r>
            <a:r>
              <a:rPr lang="en-US" sz="2400" dirty="0">
                <a:latin typeface="Trebuchet MS"/>
              </a:rPr>
              <a:t>11 10 1 </a:t>
            </a:r>
            <a:r>
              <a:rPr lang="en-US" sz="2400" dirty="0" smtClean="0">
                <a:latin typeface="Trebuchet MS"/>
              </a:rPr>
              <a:t>01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rebuchet MS"/>
              </a:rPr>
              <a:t>     following the procedure in Table 12.5.</a:t>
            </a:r>
          </a:p>
        </p:txBody>
      </p:sp>
    </p:spTree>
    <p:extLst>
      <p:ext uri="{BB962C8B-B14F-4D97-AF65-F5344CB8AC3E}">
        <p14:creationId xmlns:p14="http://schemas.microsoft.com/office/powerpoint/2010/main" val="32563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2373" r="4767" b="6207"/>
          <a:stretch/>
        </p:blipFill>
        <p:spPr bwMode="auto">
          <a:xfrm>
            <a:off x="567158" y="1844824"/>
            <a:ext cx="778121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5390" y="1041170"/>
            <a:ext cx="7313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rebuchet MS"/>
              </a:rPr>
              <a:t>Table 12.5:</a:t>
            </a:r>
            <a:r>
              <a:rPr lang="en-US" sz="2800" dirty="0" smtClean="0">
                <a:latin typeface="Trebuchet MS"/>
              </a:rPr>
              <a:t>  </a:t>
            </a:r>
            <a:r>
              <a:rPr lang="en-US" sz="2800" dirty="0">
                <a:latin typeface="Trebuchet MS"/>
              </a:rPr>
              <a:t>CAVLC code generation </a:t>
            </a:r>
            <a:r>
              <a:rPr lang="en-US" sz="2800" dirty="0" smtClean="0">
                <a:latin typeface="Trebuchet MS"/>
              </a:rPr>
              <a:t>process</a:t>
            </a:r>
            <a:endParaRPr lang="en-US" sz="28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088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480"/>
            <a:ext cx="8686800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12.1.9  CABAC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61461"/>
            <a:ext cx="7416824" cy="4525963"/>
          </a:xfrm>
        </p:spPr>
        <p:txBody>
          <a:bodyPr anchor="ctr">
            <a:no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For better coding </a:t>
            </a:r>
            <a:r>
              <a:rPr lang="en-US" sz="2500" dirty="0"/>
              <a:t>efficiency in H.264 Main and High profiles, Context-Adaptive Binary </a:t>
            </a:r>
            <a:r>
              <a:rPr lang="en-US" sz="2500" dirty="0" smtClean="0"/>
              <a:t>Arithmetic </a:t>
            </a:r>
            <a:r>
              <a:rPr lang="en-US" sz="2500" dirty="0"/>
              <a:t>Coding (CABAC) </a:t>
            </a:r>
            <a:r>
              <a:rPr lang="en-US" sz="2500" dirty="0" smtClean="0"/>
              <a:t>is </a:t>
            </a:r>
            <a:r>
              <a:rPr lang="en-US" sz="2500" dirty="0"/>
              <a:t>used for some </a:t>
            </a:r>
            <a:r>
              <a:rPr lang="en-US" sz="2500" dirty="0" smtClean="0"/>
              <a:t>data </a:t>
            </a:r>
            <a:r>
              <a:rPr lang="en-US" sz="2500" dirty="0"/>
              <a:t>and quantized residual </a:t>
            </a:r>
            <a:r>
              <a:rPr lang="en-US" sz="2500" dirty="0" smtClean="0"/>
              <a:t>coefficients.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CABAC has three components, binarization, context modeling, and binary arithmetic coding.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The </a:t>
            </a:r>
            <a:r>
              <a:rPr lang="en-US" sz="2500" dirty="0"/>
              <a:t>implementation of CABAC has a tremendous amount of </a:t>
            </a:r>
            <a:r>
              <a:rPr lang="en-US" sz="2500" dirty="0" smtClean="0"/>
              <a:t>details. Referred to Marpe’s CSVT 03 paper for detailed discussions.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659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5339" y="5589239"/>
            <a:ext cx="651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rebuchet MS"/>
              </a:rPr>
              <a:t>Fig. 12.10</a:t>
            </a:r>
            <a:r>
              <a:rPr lang="en-US" sz="2400" dirty="0" smtClean="0">
                <a:latin typeface="Trebuchet MS"/>
              </a:rPr>
              <a:t>:  Block </a:t>
            </a:r>
            <a:r>
              <a:rPr lang="en-US" sz="2400" dirty="0">
                <a:latin typeface="Trebuchet MS"/>
              </a:rPr>
              <a:t>diagram of CABAC in H.264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752528" cy="48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2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12.1 </a:t>
            </a:r>
            <a:r>
              <a:rPr lang="en-CA" dirty="0" smtClean="0"/>
              <a:t> Overview </a:t>
            </a:r>
            <a:r>
              <a:rPr lang="en-CA" dirty="0"/>
              <a:t>of H.264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14" y="1544945"/>
            <a:ext cx="7488832" cy="4525963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272"/>
              </a:spcBef>
              <a:buFont typeface="Arial"/>
              <a:buChar char="•"/>
            </a:pPr>
            <a:r>
              <a:rPr lang="en-CA" sz="2800" dirty="0" smtClean="0"/>
              <a:t>Main </a:t>
            </a:r>
            <a:r>
              <a:rPr lang="en-CA" sz="2800" dirty="0"/>
              <a:t>features of H.264/AVC </a:t>
            </a:r>
            <a:r>
              <a:rPr lang="en-CA" sz="2800" dirty="0" smtClean="0"/>
              <a:t>are:</a:t>
            </a:r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CA" sz="2000" dirty="0" smtClean="0"/>
              <a:t>Integer </a:t>
            </a:r>
            <a:r>
              <a:rPr lang="en-CA" sz="2000" dirty="0"/>
              <a:t>transform in 4 × 4 </a:t>
            </a:r>
            <a:r>
              <a:rPr lang="en-CA" sz="2000" dirty="0" smtClean="0"/>
              <a:t>blocks.</a:t>
            </a:r>
            <a:endParaRPr lang="en-CA" sz="2000" dirty="0"/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US" altLang="zh-CN" sz="2000" dirty="0" smtClean="0"/>
              <a:t>B</a:t>
            </a:r>
            <a:r>
              <a:rPr lang="en-CA" sz="2000" dirty="0" smtClean="0"/>
              <a:t>lock</a:t>
            </a:r>
            <a:r>
              <a:rPr lang="en-CA" sz="2000" dirty="0"/>
              <a:t>-size motion compensation in </a:t>
            </a:r>
            <a:r>
              <a:rPr lang="en-CA" sz="2000" dirty="0" err="1"/>
              <a:t>luma</a:t>
            </a:r>
            <a:r>
              <a:rPr lang="en-CA" sz="2000" dirty="0"/>
              <a:t> </a:t>
            </a:r>
            <a:r>
              <a:rPr lang="en-CA" sz="2000" dirty="0" smtClean="0"/>
              <a:t>images.</a:t>
            </a:r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CA" sz="2000" dirty="0" smtClean="0"/>
              <a:t>Quarter</a:t>
            </a:r>
            <a:r>
              <a:rPr lang="en-CA" sz="2000" dirty="0"/>
              <a:t>-pixel accuracy in motion </a:t>
            </a:r>
            <a:r>
              <a:rPr lang="en-CA" sz="2000" dirty="0" smtClean="0"/>
              <a:t>vectors.</a:t>
            </a:r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CA" sz="2000" dirty="0" smtClean="0"/>
              <a:t>Multiple </a:t>
            </a:r>
            <a:r>
              <a:rPr lang="en-CA" sz="2000" dirty="0"/>
              <a:t>reference picture motion </a:t>
            </a:r>
            <a:r>
              <a:rPr lang="en-CA" sz="2000" dirty="0" smtClean="0"/>
              <a:t>compensation.</a:t>
            </a:r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CA" sz="2000" dirty="0" smtClean="0"/>
              <a:t>Directional </a:t>
            </a:r>
            <a:r>
              <a:rPr lang="en-CA" sz="2000" dirty="0"/>
              <a:t>spatial prediction for intra </a:t>
            </a:r>
            <a:r>
              <a:rPr lang="en-CA" sz="2000" dirty="0" smtClean="0"/>
              <a:t>frames.</a:t>
            </a:r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CA" sz="2000" dirty="0" smtClean="0"/>
              <a:t>In</a:t>
            </a:r>
            <a:r>
              <a:rPr lang="en-CA" sz="2000" dirty="0"/>
              <a:t>-loop </a:t>
            </a:r>
            <a:r>
              <a:rPr lang="en-CA" sz="2000" dirty="0" err="1"/>
              <a:t>deblocking</a:t>
            </a:r>
            <a:r>
              <a:rPr lang="en-CA" sz="2000" dirty="0"/>
              <a:t> </a:t>
            </a:r>
            <a:r>
              <a:rPr lang="en-CA" sz="2000" dirty="0" smtClean="0"/>
              <a:t>filtering.</a:t>
            </a:r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CA" sz="2000" dirty="0" smtClean="0"/>
              <a:t>CAVLC </a:t>
            </a:r>
            <a:r>
              <a:rPr lang="en-US" sz="2000" dirty="0"/>
              <a:t>and </a:t>
            </a:r>
            <a:r>
              <a:rPr lang="en-CA" sz="2000" dirty="0" smtClean="0"/>
              <a:t>CABAC.</a:t>
            </a:r>
          </a:p>
          <a:p>
            <a:pPr marL="800100" lvl="1" indent="-342900">
              <a:spcBef>
                <a:spcPts val="1272"/>
              </a:spcBef>
              <a:buFontTx/>
              <a:buChar char="-"/>
            </a:pPr>
            <a:r>
              <a:rPr lang="en-CA" altLang="zh-CN" sz="2000" dirty="0" smtClean="0"/>
              <a:t>R</a:t>
            </a:r>
            <a:r>
              <a:rPr lang="en-CA" sz="2000" dirty="0" smtClean="0"/>
              <a:t>obust </a:t>
            </a:r>
            <a:r>
              <a:rPr lang="en-CA" sz="2000" dirty="0"/>
              <a:t>to data errors and data losses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480"/>
            <a:ext cx="8686800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12.1.10  H.264 profiles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49" y="1461461"/>
            <a:ext cx="7396468" cy="4525963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Four profiles for different applications.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Baseline Profile for </a:t>
            </a:r>
            <a:r>
              <a:rPr lang="en-US" sz="2200" dirty="0"/>
              <a:t>real-time </a:t>
            </a:r>
            <a:r>
              <a:rPr lang="en-US" sz="2200" dirty="0" smtClean="0"/>
              <a:t>conversational applications, e.g., teleconference.</a:t>
            </a:r>
          </a:p>
          <a:p>
            <a:pPr lvl="1">
              <a:spcBef>
                <a:spcPts val="1800"/>
              </a:spcBef>
              <a:buFontTx/>
              <a:buChar char="-"/>
            </a:pPr>
            <a:r>
              <a:rPr lang="en-US" sz="2000" b="1" dirty="0" smtClean="0"/>
              <a:t>Arbitrary </a:t>
            </a:r>
            <a:r>
              <a:rPr lang="en-US" sz="2000" b="1" dirty="0"/>
              <a:t>slice order (ASO). </a:t>
            </a:r>
            <a:r>
              <a:rPr lang="en-US" sz="2000" dirty="0"/>
              <a:t>The decoding order of slices within a picture </a:t>
            </a:r>
            <a:r>
              <a:rPr lang="en-US" sz="2000" dirty="0" smtClean="0"/>
              <a:t>may not </a:t>
            </a:r>
            <a:r>
              <a:rPr lang="en-US" sz="2000" dirty="0"/>
              <a:t>follow monotonic increasing order</a:t>
            </a:r>
            <a:r>
              <a:rPr lang="en-US" sz="2000" dirty="0" smtClean="0"/>
              <a:t>.</a:t>
            </a:r>
          </a:p>
          <a:p>
            <a:pPr lvl="1">
              <a:spcBef>
                <a:spcPts val="1800"/>
              </a:spcBef>
              <a:buFontTx/>
              <a:buChar char="-"/>
            </a:pPr>
            <a:r>
              <a:rPr lang="en-US" sz="2000" b="1" dirty="0"/>
              <a:t>Flexible macroblock order (FMO). </a:t>
            </a:r>
            <a:r>
              <a:rPr lang="en-US" sz="2000" dirty="0"/>
              <a:t>Macroblocks can be decoded in any </a:t>
            </a:r>
            <a:r>
              <a:rPr lang="en-US" sz="2000" dirty="0" smtClean="0"/>
              <a:t>order.</a:t>
            </a:r>
          </a:p>
          <a:p>
            <a:pPr lvl="1">
              <a:spcBef>
                <a:spcPts val="1800"/>
              </a:spcBef>
              <a:buFontTx/>
              <a:buChar char="-"/>
            </a:pPr>
            <a:r>
              <a:rPr lang="en-US" sz="2000" b="1" dirty="0"/>
              <a:t>Redundant slices. </a:t>
            </a:r>
            <a:r>
              <a:rPr lang="en-US" sz="2000" dirty="0"/>
              <a:t>Redundant copies of the slices can be decoded, to </a:t>
            </a:r>
            <a:r>
              <a:rPr lang="en-US" sz="2000" dirty="0" smtClean="0"/>
              <a:t>further improve </a:t>
            </a:r>
            <a:r>
              <a:rPr lang="en-US" sz="2000" dirty="0"/>
              <a:t>error resilience.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070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013176"/>
            <a:ext cx="7488832" cy="6480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Fig. 12.11:  </a:t>
            </a:r>
            <a:r>
              <a:rPr lang="en-US" sz="2800" dirty="0" smtClean="0"/>
              <a:t>H.264 profiles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441"/>
            <a:ext cx="8208912" cy="29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480"/>
            <a:ext cx="8686800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12.1.10  H.264 profiles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488832" cy="45259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main profile defined </a:t>
            </a:r>
            <a:r>
              <a:rPr lang="en-US" sz="2200" dirty="0" smtClean="0"/>
              <a:t>represents </a:t>
            </a:r>
            <a:r>
              <a:rPr lang="en-US" sz="2200" dirty="0"/>
              <a:t>non-low-delay applications such </a:t>
            </a:r>
            <a:r>
              <a:rPr lang="en-US" sz="2200" dirty="0" smtClean="0"/>
              <a:t>as standard </a:t>
            </a:r>
            <a:r>
              <a:rPr lang="en-US" sz="2200" dirty="0"/>
              <a:t>definition (SD) digital broadcast TV and stored-medium</a:t>
            </a:r>
            <a:r>
              <a:rPr lang="en-US" sz="2200" dirty="0" smtClean="0"/>
              <a:t>.</a:t>
            </a:r>
          </a:p>
          <a:p>
            <a:pPr lvl="1">
              <a:spcBef>
                <a:spcPts val="1800"/>
              </a:spcBef>
              <a:buFontTx/>
              <a:buChar char="-"/>
            </a:pPr>
            <a:r>
              <a:rPr lang="en-US" sz="2000" b="1" dirty="0" smtClean="0"/>
              <a:t>B </a:t>
            </a:r>
            <a:r>
              <a:rPr lang="en-US" sz="2000" b="1" dirty="0"/>
              <a:t>slices. </a:t>
            </a:r>
            <a:r>
              <a:rPr lang="en-US" sz="2000" dirty="0"/>
              <a:t>Bi-predicted pictures </a:t>
            </a:r>
            <a:r>
              <a:rPr lang="en-US" sz="2000" dirty="0" smtClean="0"/>
              <a:t>as </a:t>
            </a:r>
            <a:r>
              <a:rPr lang="en-US" sz="2000" dirty="0"/>
              <a:t>reference frames </a:t>
            </a:r>
            <a:endParaRPr lang="en-US" sz="2000" dirty="0" smtClean="0"/>
          </a:p>
          <a:p>
            <a:pPr lvl="1">
              <a:spcBef>
                <a:spcPts val="1800"/>
              </a:spcBef>
              <a:buFontTx/>
              <a:buChar char="-"/>
            </a:pPr>
            <a:r>
              <a:rPr lang="en-US" sz="2000" b="1" dirty="0" smtClean="0"/>
              <a:t>CABAC. </a:t>
            </a:r>
            <a:r>
              <a:rPr lang="en-US" sz="2000" dirty="0"/>
              <a:t>replaces VLC-based entropy coding with binary arithmetic coding </a:t>
            </a:r>
            <a:r>
              <a:rPr lang="en-US" sz="2000" dirty="0" smtClean="0"/>
              <a:t>with a different </a:t>
            </a:r>
            <a:r>
              <a:rPr lang="en-US" sz="2000" dirty="0"/>
              <a:t>adaptive </a:t>
            </a:r>
            <a:r>
              <a:rPr lang="en-US" sz="2000" dirty="0" smtClean="0"/>
              <a:t>model </a:t>
            </a:r>
          </a:p>
          <a:p>
            <a:pPr lvl="1">
              <a:spcBef>
                <a:spcPts val="1800"/>
              </a:spcBef>
              <a:buFontTx/>
              <a:buChar char="-"/>
            </a:pPr>
            <a:r>
              <a:rPr lang="en-US" sz="2000" b="1" dirty="0" smtClean="0"/>
              <a:t>Weighted </a:t>
            </a:r>
            <a:r>
              <a:rPr lang="en-US" sz="2000" b="1" dirty="0"/>
              <a:t>Prediction. </a:t>
            </a:r>
            <a:r>
              <a:rPr lang="en-US" sz="2000" dirty="0"/>
              <a:t>Global weights (multiplier and an offset) for modifying </a:t>
            </a:r>
            <a:r>
              <a:rPr lang="en-US" sz="2000" dirty="0" smtClean="0"/>
              <a:t>the motion-compensated </a:t>
            </a:r>
            <a:r>
              <a:rPr lang="en-US" sz="2000" dirty="0"/>
              <a:t>prediction samples can be specified </a:t>
            </a:r>
            <a:endParaRPr lang="en-US" sz="2000" dirty="0" smtClean="0"/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2200" dirty="0" smtClean="0"/>
              <a:t>Extended profile and high profile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1000132"/>
          </a:xfrm>
        </p:spPr>
        <p:txBody>
          <a:bodyPr>
            <a:noAutofit/>
          </a:bodyPr>
          <a:lstStyle/>
          <a:p>
            <a:r>
              <a:rPr lang="en-CA" dirty="0"/>
              <a:t>12.1.11 </a:t>
            </a:r>
            <a:r>
              <a:rPr lang="en-CA" dirty="0" smtClean="0"/>
              <a:t> H.264 </a:t>
            </a:r>
            <a:r>
              <a:rPr lang="en-CA" dirty="0"/>
              <a:t>Scalable Video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49" y="1600201"/>
            <a:ext cx="7396468" cy="3917032"/>
          </a:xfrm>
        </p:spPr>
        <p:txBody>
          <a:bodyPr anchor="ctr">
            <a:noAutofit/>
          </a:bodyPr>
          <a:lstStyle/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2200" dirty="0" smtClean="0"/>
              <a:t>The  </a:t>
            </a:r>
            <a:r>
              <a:rPr lang="en-US" sz="2200" dirty="0"/>
              <a:t>Scalable  Video  Coding  (SVC)  provides the </a:t>
            </a:r>
            <a:r>
              <a:rPr lang="en-US" sz="2200" dirty="0" smtClean="0"/>
              <a:t>bit stream </a:t>
            </a:r>
            <a:r>
              <a:rPr lang="en-US" sz="2200" dirty="0"/>
              <a:t>scalability which is especially </a:t>
            </a:r>
            <a:r>
              <a:rPr lang="en-US" sz="2200" dirty="0" smtClean="0"/>
              <a:t>important </a:t>
            </a:r>
            <a:r>
              <a:rPr lang="en-US" sz="2200" dirty="0"/>
              <a:t>for multimedia data transmission through various networks that may have </a:t>
            </a:r>
            <a:r>
              <a:rPr lang="en-US" sz="2200" dirty="0" smtClean="0"/>
              <a:t>very different bandwidths.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2200" dirty="0" smtClean="0"/>
              <a:t>H.264/AVC </a:t>
            </a:r>
            <a:r>
              <a:rPr lang="en-US" sz="2200" dirty="0"/>
              <a:t>SVC provides temporal </a:t>
            </a:r>
            <a:r>
              <a:rPr lang="en-US" sz="2200" dirty="0" smtClean="0"/>
              <a:t>scalability, spatial </a:t>
            </a:r>
            <a:r>
              <a:rPr lang="en-US" sz="2200" dirty="0"/>
              <a:t>scalability, quality scalability, and their possible combinations. </a:t>
            </a:r>
            <a:r>
              <a:rPr lang="en-US" sz="2200" dirty="0" smtClean="0"/>
              <a:t>Compared to </a:t>
            </a:r>
            <a:r>
              <a:rPr lang="en-US" sz="2200" dirty="0"/>
              <a:t>previous standards, the coding efficiency is greatly improved. 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64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92696"/>
            <a:ext cx="8686800" cy="1000132"/>
          </a:xfrm>
        </p:spPr>
        <p:txBody>
          <a:bodyPr>
            <a:noAutofit/>
          </a:bodyPr>
          <a:lstStyle/>
          <a:p>
            <a:r>
              <a:rPr lang="en-CA" dirty="0"/>
              <a:t>12.1.12 </a:t>
            </a:r>
            <a:r>
              <a:rPr lang="en-CA" dirty="0" smtClean="0"/>
              <a:t> H.264 Multi-view Video </a:t>
            </a:r>
            <a:r>
              <a:rPr lang="en-CA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55365"/>
            <a:ext cx="7488832" cy="3733875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Multi-view </a:t>
            </a:r>
            <a:r>
              <a:rPr lang="en-US" sz="2600" dirty="0"/>
              <a:t>Video Coding (MVC) is an emerging issue. It has potential </a:t>
            </a:r>
            <a:r>
              <a:rPr lang="en-US" sz="2600" dirty="0" smtClean="0"/>
              <a:t>applications in </a:t>
            </a:r>
            <a:r>
              <a:rPr lang="en-US" sz="2600" dirty="0"/>
              <a:t>some new areas such as Free Viewpoint Video (FVV) where users can </a:t>
            </a:r>
            <a:r>
              <a:rPr lang="en-US" sz="2600" dirty="0" smtClean="0"/>
              <a:t>specify their </a:t>
            </a:r>
            <a:r>
              <a:rPr lang="en-US" sz="2600" dirty="0"/>
              <a:t>preferred views. </a:t>
            </a:r>
            <a:endParaRPr lang="en-US" sz="260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600" dirty="0" smtClean="0"/>
              <a:t>The two most important features in MVC is the </a:t>
            </a:r>
            <a:r>
              <a:rPr lang="en-CA" sz="2600" b="1" dirty="0"/>
              <a:t>interview prediction</a:t>
            </a:r>
            <a:r>
              <a:rPr lang="en-CA" sz="2600" dirty="0"/>
              <a:t>, and </a:t>
            </a:r>
            <a:r>
              <a:rPr lang="en-CA" sz="2600" b="1" dirty="0"/>
              <a:t>Hierarchical B </a:t>
            </a:r>
            <a:r>
              <a:rPr lang="en-CA" sz="2600" b="1" dirty="0" smtClean="0"/>
              <a:t>Pictures.</a:t>
            </a:r>
            <a:endParaRPr lang="en-US" sz="2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769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612" y="5559623"/>
            <a:ext cx="69847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2400" b="1" dirty="0" smtClean="0">
                <a:latin typeface="Trebuchet MS"/>
              </a:rPr>
              <a:t>Fig. 12.12:  </a:t>
            </a:r>
            <a:r>
              <a:rPr lang="en-CA" sz="2400" dirty="0" smtClean="0">
                <a:latin typeface="Trebuchet MS"/>
              </a:rPr>
              <a:t>H.264 </a:t>
            </a:r>
            <a:r>
              <a:rPr lang="en-CA" sz="2400" dirty="0">
                <a:latin typeface="Trebuchet MS"/>
              </a:rPr>
              <a:t>MVC prediction structure</a:t>
            </a:r>
            <a:endParaRPr lang="en-US" sz="2000" dirty="0">
              <a:latin typeface="Trebuchet M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25" y="620688"/>
            <a:ext cx="478095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12.2  Overview of H.265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40733"/>
            <a:ext cx="7488832" cy="4525963"/>
          </a:xfrm>
        </p:spPr>
        <p:txBody>
          <a:bodyPr anchor="ctr"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HEVC </a:t>
            </a:r>
            <a:r>
              <a:rPr lang="en-US" sz="2800" dirty="0"/>
              <a:t>(High Efficiency Video Coding) C became </a:t>
            </a:r>
            <a:r>
              <a:rPr lang="en-US" sz="2800" dirty="0" smtClean="0"/>
              <a:t>MPEG-H Part </a:t>
            </a:r>
            <a:r>
              <a:rPr lang="en-US" sz="2800" dirty="0"/>
              <a:t>2 (ISO/IEC 23008-2). It is also known as ITU-T Recommendation </a:t>
            </a:r>
            <a:r>
              <a:rPr lang="en-US" sz="2800" dirty="0" smtClean="0"/>
              <a:t>H.265.</a:t>
            </a:r>
            <a:endParaRPr lang="en-US" sz="2800" dirty="0"/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development of this new standard was largely motivated by two factors</a:t>
            </a:r>
            <a:r>
              <a:rPr lang="en-US" sz="2800" dirty="0" smtClean="0"/>
              <a:t>: (</a:t>
            </a:r>
            <a:r>
              <a:rPr lang="en-US" sz="2800" dirty="0"/>
              <a:t>a) The need to further improve coding efficiency due to ever increasing video </a:t>
            </a:r>
            <a:r>
              <a:rPr lang="en-US" sz="2800" dirty="0" smtClean="0"/>
              <a:t>resolution. </a:t>
            </a:r>
            <a:r>
              <a:rPr lang="en-US" sz="2800" dirty="0"/>
              <a:t>(b) The need to speed up the more </a:t>
            </a:r>
            <a:r>
              <a:rPr lang="en-US" sz="2800" dirty="0" smtClean="0"/>
              <a:t>complex coding/decoding </a:t>
            </a:r>
            <a:r>
              <a:rPr lang="en-US" sz="2800" dirty="0"/>
              <a:t>methods by exploiting the increasingly available parallel </a:t>
            </a:r>
            <a:r>
              <a:rPr lang="en-US" sz="2800" dirty="0" smtClean="0"/>
              <a:t>processing </a:t>
            </a:r>
            <a:r>
              <a:rPr lang="en-US" sz="2800" dirty="0"/>
              <a:t>devices and algorithms.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000132"/>
          </a:xfrm>
        </p:spPr>
        <p:txBody>
          <a:bodyPr>
            <a:normAutofit/>
          </a:bodyPr>
          <a:lstStyle/>
          <a:p>
            <a:r>
              <a:rPr lang="en-CA" dirty="0" smtClean="0"/>
              <a:t>12.1  Overview of H.265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76804"/>
            <a:ext cx="7560840" cy="4525963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CA" sz="2200" dirty="0" smtClean="0"/>
              <a:t>Main </a:t>
            </a:r>
            <a:r>
              <a:rPr lang="en-CA" sz="2200" dirty="0"/>
              <a:t>features of </a:t>
            </a:r>
            <a:r>
              <a:rPr lang="en-CA" sz="2200" dirty="0" smtClean="0"/>
              <a:t>H.265 are:</a:t>
            </a:r>
            <a:endParaRPr lang="en-CA" sz="2200" dirty="0"/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Variable </a:t>
            </a:r>
            <a:r>
              <a:rPr lang="en-US" sz="2000" dirty="0"/>
              <a:t>block-size motion compensation, from 4 × 4 up to 64 × 64 in </a:t>
            </a:r>
            <a:r>
              <a:rPr lang="en-US" sz="2000" dirty="0" err="1"/>
              <a:t>luma</a:t>
            </a:r>
            <a:r>
              <a:rPr lang="en-US" sz="2000" dirty="0"/>
              <a:t> </a:t>
            </a:r>
            <a:r>
              <a:rPr lang="en-US" sz="2000" dirty="0" smtClean="0"/>
              <a:t>images implemented by </a:t>
            </a:r>
            <a:r>
              <a:rPr lang="en-US" sz="2000" dirty="0"/>
              <a:t>a </a:t>
            </a:r>
            <a:r>
              <a:rPr lang="en-US" sz="2000" dirty="0" err="1" smtClean="0"/>
              <a:t>quadtree</a:t>
            </a:r>
            <a:endParaRPr lang="en-US" sz="2000" dirty="0"/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Exploration </a:t>
            </a:r>
            <a:r>
              <a:rPr lang="en-US" sz="2000" dirty="0"/>
              <a:t>of parallel </a:t>
            </a:r>
            <a:r>
              <a:rPr lang="en-US" sz="2000" dirty="0" smtClean="0"/>
              <a:t>processing.</a:t>
            </a:r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Integer </a:t>
            </a:r>
            <a:r>
              <a:rPr lang="en-US" sz="2000" dirty="0"/>
              <a:t>transform in various sizes, from 4 × </a:t>
            </a:r>
            <a:r>
              <a:rPr lang="en-US" sz="2000" dirty="0" smtClean="0"/>
              <a:t>4 to </a:t>
            </a:r>
            <a:r>
              <a:rPr lang="en-US" sz="2000" dirty="0"/>
              <a:t>32 × </a:t>
            </a:r>
            <a:r>
              <a:rPr lang="en-US" sz="2000" dirty="0" smtClean="0"/>
              <a:t>32.</a:t>
            </a:r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Improved </a:t>
            </a:r>
            <a:r>
              <a:rPr lang="en-US" sz="2000" dirty="0"/>
              <a:t>interpolation methods for the </a:t>
            </a:r>
            <a:r>
              <a:rPr lang="en-US" sz="2000" dirty="0" smtClean="0"/>
              <a:t>quarter-pixel</a:t>
            </a:r>
            <a:endParaRPr lang="en-US" sz="2000" dirty="0"/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Expanded </a:t>
            </a:r>
            <a:r>
              <a:rPr lang="en-US" sz="2000" dirty="0"/>
              <a:t>directional spatial prediction </a:t>
            </a:r>
            <a:r>
              <a:rPr lang="en-US" sz="2000" dirty="0" smtClean="0"/>
              <a:t>for </a:t>
            </a:r>
            <a:r>
              <a:rPr lang="en-US" sz="2000" dirty="0"/>
              <a:t>intra coding.</a:t>
            </a:r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The </a:t>
            </a:r>
            <a:r>
              <a:rPr lang="en-US" sz="2000" dirty="0"/>
              <a:t>potential use of DST </a:t>
            </a:r>
            <a:r>
              <a:rPr lang="en-US" sz="2000" dirty="0" smtClean="0"/>
              <a:t>in </a:t>
            </a:r>
            <a:r>
              <a:rPr lang="en-US" sz="2000" dirty="0"/>
              <a:t>luma intra coding.</a:t>
            </a:r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In-loop </a:t>
            </a:r>
            <a:r>
              <a:rPr lang="en-US" sz="2000" dirty="0"/>
              <a:t>filters including deblocking-filtering and SAO </a:t>
            </a:r>
            <a:endParaRPr lang="en-US" sz="2000" dirty="0" smtClean="0"/>
          </a:p>
          <a:p>
            <a:pPr lvl="1">
              <a:spcBef>
                <a:spcPts val="1080"/>
              </a:spcBef>
              <a:buFont typeface="Trebuchet MS" panose="020B0603020202020204" pitchFamily="34" charset="0"/>
              <a:buChar char="‐"/>
            </a:pPr>
            <a:r>
              <a:rPr lang="en-US" sz="2000" dirty="0" smtClean="0"/>
              <a:t>Only </a:t>
            </a:r>
            <a:r>
              <a:rPr lang="en-US" sz="2000" dirty="0"/>
              <a:t>CABAC 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12.2.1  Motion compensation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525963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H.265 does not use the simple and fixed structure of macroblocks. Instead, a </a:t>
            </a:r>
            <a:r>
              <a:rPr lang="en-US" sz="2400" b="1" dirty="0" err="1" smtClean="0"/>
              <a:t>quadtree</a:t>
            </a:r>
            <a:r>
              <a:rPr lang="en-US" sz="2400" b="1" dirty="0" smtClean="0"/>
              <a:t> hierarchy </a:t>
            </a:r>
            <a:r>
              <a:rPr lang="en-US" sz="2400" dirty="0" smtClean="0"/>
              <a:t>of various blocks is introduced for its efficiency</a:t>
            </a:r>
          </a:p>
          <a:p>
            <a:pPr lvl="1">
              <a:spcBef>
                <a:spcPts val="1800"/>
              </a:spcBef>
              <a:buFont typeface="Trebuchet MS" panose="020B0603020202020204" pitchFamily="34" charset="0"/>
              <a:buChar char="‐"/>
            </a:pPr>
            <a:r>
              <a:rPr lang="en-US" sz="2200" dirty="0" smtClean="0"/>
              <a:t>CTB and CTU (Coding Tree Block and Coding Tree Unit). LumaCTB: N×N, N = 16, 32, 64. Chroma CTB is N/2 × N/2. A CTU consists of 1 luma CTB and 2 chroma CTBs.</a:t>
            </a:r>
          </a:p>
          <a:p>
            <a:pPr lvl="1">
              <a:spcBef>
                <a:spcPts val="1800"/>
              </a:spcBef>
              <a:buFont typeface="Trebuchet MS" panose="020B0603020202020204" pitchFamily="34" charset="0"/>
              <a:buChar char="‐"/>
            </a:pPr>
            <a:r>
              <a:rPr lang="en-US" sz="2200" dirty="0" smtClean="0"/>
              <a:t>CB (Coding block) is a square block that can be as small as 8 × 8 in luma and 4 × 4 in chroma images. CBs in CTB are coded in Z-order. One luma CB and two chroma CBs form a CU.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12.2.1  Motion compensation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7261"/>
            <a:ext cx="7488832" cy="4525963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Quadtree hierarchy </a:t>
            </a:r>
            <a:r>
              <a:rPr lang="tr-TR" sz="2400" dirty="0" smtClean="0"/>
              <a:t>(</a:t>
            </a:r>
            <a:r>
              <a:rPr lang="tr-TR" sz="2400" dirty="0" err="1" smtClean="0"/>
              <a:t>Cont’d</a:t>
            </a:r>
            <a:r>
              <a:rPr lang="tr-TR" sz="2400" dirty="0" smtClean="0"/>
              <a:t>)</a:t>
            </a:r>
            <a:endParaRPr lang="en-US" sz="2400" dirty="0" smtClean="0"/>
          </a:p>
          <a:p>
            <a:pPr lvl="1">
              <a:spcBef>
                <a:spcPts val="1800"/>
              </a:spcBef>
              <a:buFont typeface="Trebuchet MS" panose="020B0603020202020204" pitchFamily="34" charset="0"/>
              <a:buChar char="‐"/>
            </a:pPr>
            <a:r>
              <a:rPr lang="en-US" sz="2200" dirty="0" smtClean="0"/>
              <a:t>PB </a:t>
            </a:r>
            <a:r>
              <a:rPr lang="en-US" sz="2200" dirty="0"/>
              <a:t>and PU (Prediction Block and Prediction Unit): A CB can be further split </a:t>
            </a:r>
            <a:r>
              <a:rPr lang="en-US" sz="2200" dirty="0" smtClean="0"/>
              <a:t>into PBs </a:t>
            </a:r>
            <a:r>
              <a:rPr lang="en-US" sz="2200" dirty="0"/>
              <a:t>for the purpose of prediction. The prediction mode for a CU can be </a:t>
            </a:r>
            <a:r>
              <a:rPr lang="en-US" sz="2200" dirty="0" smtClean="0"/>
              <a:t>intra-picture </a:t>
            </a:r>
            <a:r>
              <a:rPr lang="en-US" sz="2200" dirty="0"/>
              <a:t>(spatial) or inter-picture (temporal</a:t>
            </a:r>
            <a:r>
              <a:rPr lang="en-US" sz="2200" dirty="0" smtClean="0"/>
              <a:t>). The </a:t>
            </a:r>
            <a:r>
              <a:rPr lang="en-US" sz="2200" dirty="0"/>
              <a:t>PU contains the luma </a:t>
            </a:r>
            <a:r>
              <a:rPr lang="en-US" sz="2200" dirty="0" smtClean="0"/>
              <a:t>and chroma </a:t>
            </a:r>
            <a:r>
              <a:rPr lang="en-US" sz="2200" dirty="0"/>
              <a:t>PBs and their prediction syntax</a:t>
            </a:r>
            <a:r>
              <a:rPr lang="en-US" sz="2200" dirty="0" smtClean="0"/>
              <a:t>.</a:t>
            </a:r>
          </a:p>
          <a:p>
            <a:pPr lvl="1">
              <a:spcBef>
                <a:spcPts val="1800"/>
              </a:spcBef>
              <a:buFont typeface="Trebuchet MS" panose="020B0603020202020204" pitchFamily="34" charset="0"/>
              <a:buChar char="‐"/>
            </a:pPr>
            <a:r>
              <a:rPr lang="en-US" sz="2200" dirty="0" smtClean="0"/>
              <a:t>TB </a:t>
            </a:r>
            <a:r>
              <a:rPr lang="en-US" sz="2200" dirty="0"/>
              <a:t>and TU (Transform Block and Transform Unit): A CB can be further split into TBs for the purpose of transform coding of residual errors. </a:t>
            </a:r>
            <a:r>
              <a:rPr lang="en-US" sz="2200" dirty="0" smtClean="0"/>
              <a:t> A </a:t>
            </a:r>
            <a:r>
              <a:rPr lang="en-US" sz="2200" dirty="0"/>
              <a:t>TU consists </a:t>
            </a:r>
            <a:r>
              <a:rPr lang="en-US" sz="2200" dirty="0" smtClean="0"/>
              <a:t>of TBs </a:t>
            </a:r>
            <a:r>
              <a:rPr lang="en-US" sz="2200" dirty="0"/>
              <a:t>from luma and chroma images.</a:t>
            </a:r>
            <a:endParaRPr lang="en-CA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12.1 </a:t>
            </a:r>
            <a:r>
              <a:rPr lang="en-CA" dirty="0" smtClean="0"/>
              <a:t> Overview </a:t>
            </a:r>
            <a:r>
              <a:rPr lang="en-CA" dirty="0"/>
              <a:t>of H.264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525963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72"/>
              </a:spcBef>
              <a:buFont typeface="Arial"/>
              <a:buChar char="•"/>
            </a:pPr>
            <a:r>
              <a:rPr lang="en-CA" sz="2800" dirty="0" smtClean="0"/>
              <a:t>Major </a:t>
            </a:r>
            <a:r>
              <a:rPr lang="en-CA" sz="2800" dirty="0"/>
              <a:t>blocks in decoder</a:t>
            </a:r>
          </a:p>
          <a:p>
            <a:pPr lvl="1">
              <a:spcBef>
                <a:spcPts val="1872"/>
              </a:spcBef>
              <a:buFont typeface="Lucida Grande"/>
              <a:buChar char="-"/>
            </a:pPr>
            <a:r>
              <a:rPr lang="en-CA" sz="2200" dirty="0" smtClean="0"/>
              <a:t>Entropy </a:t>
            </a:r>
            <a:r>
              <a:rPr lang="en-CA" sz="2200" dirty="0"/>
              <a:t>decoding.</a:t>
            </a:r>
          </a:p>
          <a:p>
            <a:pPr lvl="1">
              <a:spcBef>
                <a:spcPts val="1872"/>
              </a:spcBef>
              <a:buFont typeface="Lucida Grande"/>
              <a:buChar char="-"/>
            </a:pPr>
            <a:r>
              <a:rPr lang="en-CA" sz="2200" dirty="0" smtClean="0"/>
              <a:t>Inverse </a:t>
            </a:r>
            <a:r>
              <a:rPr lang="en-CA" sz="2200" dirty="0"/>
              <a:t>quantization and transform of </a:t>
            </a:r>
            <a:r>
              <a:rPr lang="en-CA" sz="2200" dirty="0" smtClean="0"/>
              <a:t>residual pixels</a:t>
            </a:r>
            <a:r>
              <a:rPr lang="en-CA" sz="2200" dirty="0"/>
              <a:t>.</a:t>
            </a:r>
          </a:p>
          <a:p>
            <a:pPr lvl="1">
              <a:spcBef>
                <a:spcPts val="1872"/>
              </a:spcBef>
              <a:buFont typeface="Lucida Grande"/>
              <a:buChar char="-"/>
            </a:pPr>
            <a:r>
              <a:rPr lang="en-CA" sz="2200" dirty="0" smtClean="0"/>
              <a:t>Motion </a:t>
            </a:r>
            <a:r>
              <a:rPr lang="en-CA" sz="2200" dirty="0"/>
              <a:t>compensation or intra-prediction.</a:t>
            </a:r>
          </a:p>
          <a:p>
            <a:pPr lvl="1">
              <a:spcBef>
                <a:spcPts val="1872"/>
              </a:spcBef>
              <a:buFont typeface="Lucida Grande"/>
              <a:buChar char="-"/>
            </a:pPr>
            <a:r>
              <a:rPr lang="en-CA" sz="2200" dirty="0" smtClean="0"/>
              <a:t>Reconstruction</a:t>
            </a:r>
            <a:r>
              <a:rPr lang="en-CA" sz="2200" dirty="0"/>
              <a:t>.</a:t>
            </a:r>
          </a:p>
          <a:p>
            <a:pPr lvl="1">
              <a:spcBef>
                <a:spcPts val="1872"/>
              </a:spcBef>
              <a:buFont typeface="Lucida Grande"/>
              <a:buChar char="-"/>
            </a:pPr>
            <a:r>
              <a:rPr lang="en-CA" sz="2200" dirty="0" smtClean="0"/>
              <a:t>In</a:t>
            </a:r>
            <a:r>
              <a:rPr lang="en-CA" sz="2200" dirty="0"/>
              <a:t>-loop </a:t>
            </a:r>
            <a:r>
              <a:rPr lang="en-CA" sz="2200" dirty="0" err="1"/>
              <a:t>deblocking</a:t>
            </a:r>
            <a:r>
              <a:rPr lang="en-CA" sz="2200" dirty="0"/>
              <a:t> filter on reconstructed pixels.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3789040"/>
            <a:ext cx="8136904" cy="1684784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 smtClean="0"/>
              <a:t>Fig. 12.13</a:t>
            </a:r>
            <a:r>
              <a:rPr lang="en-US" sz="2400" b="1" dirty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Partitioning of a CTB. (a) The CTB and </a:t>
            </a:r>
            <a:r>
              <a:rPr lang="en-US" sz="2400" dirty="0" smtClean="0"/>
              <a:t>its partitioning </a:t>
            </a:r>
            <a:r>
              <a:rPr lang="en-US" sz="2400" dirty="0"/>
              <a:t>(solid lines CB boundaries, dotted line TB boundaries). (b) The corresponding </a:t>
            </a:r>
            <a:r>
              <a:rPr lang="en-US" sz="2400" dirty="0" err="1"/>
              <a:t>quadtree</a:t>
            </a:r>
            <a:r>
              <a:rPr lang="en-US" sz="2400" dirty="0"/>
              <a:t>, the original CTB is 64 × 64 and the smallest TB is 4 × 4.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340768"/>
            <a:ext cx="7416824" cy="246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Slices </a:t>
            </a:r>
            <a:r>
              <a:rPr lang="en-CA" dirty="0"/>
              <a:t>and 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3"/>
            <a:ext cx="7488832" cy="4248472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H.265 </a:t>
            </a:r>
            <a:r>
              <a:rPr lang="en-CA" sz="2400" dirty="0"/>
              <a:t>supports Slices of any length consisting of a sequence of </a:t>
            </a:r>
            <a:r>
              <a:rPr lang="en-CA" sz="2400" dirty="0" smtClean="0"/>
              <a:t>CTUs, I-slices</a:t>
            </a:r>
            <a:r>
              <a:rPr lang="en-CA" sz="2400" dirty="0"/>
              <a:t>, P-slices, or B-slices</a:t>
            </a:r>
            <a:r>
              <a:rPr lang="en-CA" sz="24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A </a:t>
            </a:r>
            <a:r>
              <a:rPr lang="en-CA" sz="2400" dirty="0"/>
              <a:t>tile is a rectangular structure consisting </a:t>
            </a:r>
            <a:r>
              <a:rPr lang="en-CA" sz="2400" dirty="0" smtClean="0"/>
              <a:t>of CTUs.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An </a:t>
            </a:r>
            <a:r>
              <a:rPr lang="en-CA" sz="2400" dirty="0"/>
              <a:t>additional feature is the inclusion of </a:t>
            </a:r>
            <a:r>
              <a:rPr lang="en-CA" sz="2400" dirty="0" smtClean="0"/>
              <a:t>the </a:t>
            </a:r>
            <a:r>
              <a:rPr lang="en-CA" sz="2400" i="1" dirty="0" smtClean="0"/>
              <a:t>Wavefront </a:t>
            </a:r>
            <a:r>
              <a:rPr lang="en-CA" sz="2400" i="1" dirty="0"/>
              <a:t>Parallel Processing (</a:t>
            </a:r>
            <a:r>
              <a:rPr lang="en-CA" sz="2400" i="1" dirty="0" smtClean="0"/>
              <a:t>WPP) </a:t>
            </a:r>
            <a:r>
              <a:rPr lang="en-CA" sz="2400" dirty="0" smtClean="0"/>
              <a:t>technology</a:t>
            </a:r>
            <a:r>
              <a:rPr lang="en-CA" sz="2400" dirty="0"/>
              <a:t>. Basically, rows of CTUs can be processed in parallel, in multiple </a:t>
            </a:r>
            <a:r>
              <a:rPr lang="en-CA" sz="2400" dirty="0" smtClean="0"/>
              <a:t>threads in </a:t>
            </a:r>
            <a:r>
              <a:rPr lang="en-CA" sz="2400" dirty="0"/>
              <a:t>the </a:t>
            </a:r>
            <a:r>
              <a:rPr lang="en-CA" sz="2400" dirty="0" err="1" smtClean="0"/>
              <a:t>wavefront</a:t>
            </a:r>
            <a:r>
              <a:rPr lang="en-CA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355" y="5661248"/>
            <a:ext cx="7223290" cy="4320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Fig. </a:t>
            </a:r>
            <a:r>
              <a:rPr lang="en-US" sz="2400" b="1" dirty="0" smtClean="0"/>
              <a:t>12.14:  (</a:t>
            </a:r>
            <a:r>
              <a:rPr lang="en-CA" sz="2400" b="1" dirty="0" smtClean="0"/>
              <a:t>a) </a:t>
            </a:r>
            <a:r>
              <a:rPr lang="en-CA" sz="2400" dirty="0"/>
              <a:t>Slices, </a:t>
            </a:r>
            <a:r>
              <a:rPr lang="en-CA" sz="2400" dirty="0" smtClean="0"/>
              <a:t>(</a:t>
            </a:r>
            <a:r>
              <a:rPr lang="en-CA" sz="2400" b="1" dirty="0" smtClean="0"/>
              <a:t>b) </a:t>
            </a:r>
            <a:r>
              <a:rPr lang="en-CA" sz="2400" dirty="0"/>
              <a:t>Tiles, </a:t>
            </a:r>
            <a:r>
              <a:rPr lang="en-CA" sz="2400" dirty="0" smtClean="0"/>
              <a:t>(</a:t>
            </a:r>
            <a:r>
              <a:rPr lang="en-CA" sz="2400" b="1" dirty="0" smtClean="0"/>
              <a:t>c) </a:t>
            </a:r>
            <a:r>
              <a:rPr lang="en-CA" sz="2400" dirty="0" smtClean="0"/>
              <a:t>Wavefronts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6431202" cy="47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075240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Quarter-Pixel in </a:t>
            </a:r>
            <a:r>
              <a:rPr lang="en-CA" dirty="0"/>
              <a:t>Luma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In inter-picture </a:t>
            </a:r>
            <a:r>
              <a:rPr lang="en-CA" sz="2800" dirty="0"/>
              <a:t>prediction for luma images, the precision for motion vectors is </a:t>
            </a:r>
            <a:r>
              <a:rPr lang="en-CA" sz="2800" dirty="0" smtClean="0"/>
              <a:t>again at </a:t>
            </a:r>
            <a:r>
              <a:rPr lang="en-CA" sz="2800" dirty="0"/>
              <a:t>quarter-pixel as in H.264. </a:t>
            </a:r>
            <a:r>
              <a:rPr lang="en-CA" sz="2800" dirty="0" smtClean="0"/>
              <a:t>interpolations</a:t>
            </a:r>
            <a:r>
              <a:rPr lang="en-CA" sz="2800" dirty="0"/>
              <a:t>. </a:t>
            </a:r>
            <a:endParaRPr lang="en-CA" sz="2800" dirty="0" smtClean="0"/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An </a:t>
            </a:r>
            <a:r>
              <a:rPr lang="en-CA" sz="2800" dirty="0"/>
              <a:t>eight-tap filter </a:t>
            </a:r>
            <a:r>
              <a:rPr lang="en-CA" sz="2800" b="1" dirty="0"/>
              <a:t>hfilter </a:t>
            </a:r>
            <a:r>
              <a:rPr lang="en-CA" sz="2800" dirty="0"/>
              <a:t>is used for half-pixel positions </a:t>
            </a:r>
            <a:r>
              <a:rPr lang="en-CA" sz="2800" dirty="0" smtClean="0"/>
              <a:t>and </a:t>
            </a:r>
            <a:r>
              <a:rPr lang="en-CA" sz="2800" dirty="0"/>
              <a:t>a seven-tap filter </a:t>
            </a:r>
            <a:r>
              <a:rPr lang="en-CA" sz="2800" b="1" dirty="0"/>
              <a:t>qfilter </a:t>
            </a:r>
            <a:r>
              <a:rPr lang="en-CA" sz="2800" dirty="0"/>
              <a:t>is used for quarter-pixel </a:t>
            </a:r>
            <a:r>
              <a:rPr lang="en-CA" sz="2800" dirty="0" smtClean="0"/>
              <a:t>positions.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All </a:t>
            </a:r>
            <a:r>
              <a:rPr lang="en-CA" sz="2800" dirty="0"/>
              <a:t>values at subpixel positions are derived through </a:t>
            </a:r>
            <a:r>
              <a:rPr lang="en-CA" sz="2800" dirty="0" smtClean="0"/>
              <a:t>separable filtering </a:t>
            </a:r>
            <a:r>
              <a:rPr lang="en-CA" sz="2800" dirty="0"/>
              <a:t>steps vertically and </a:t>
            </a:r>
            <a:r>
              <a:rPr lang="en-CA" sz="2800" dirty="0" smtClean="0"/>
              <a:t>horizontally, </a:t>
            </a:r>
            <a:r>
              <a:rPr lang="en-CA" sz="2800" dirty="0"/>
              <a:t>then averaging to </a:t>
            </a:r>
            <a:r>
              <a:rPr lang="en-CA" sz="2800" dirty="0" smtClean="0"/>
              <a:t>obtain the </a:t>
            </a:r>
            <a:r>
              <a:rPr lang="en-CA" sz="2800" dirty="0"/>
              <a:t>values at quarter-pixel positions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589240"/>
            <a:ext cx="8064896" cy="48824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Fig. </a:t>
            </a:r>
            <a:r>
              <a:rPr lang="en-US" sz="2400" b="1" dirty="0" smtClean="0"/>
              <a:t>12.15: </a:t>
            </a:r>
            <a:r>
              <a:rPr lang="en-CA" sz="2400" dirty="0"/>
              <a:t>Interpolation for fractional samples in H.265.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210" y="764704"/>
            <a:ext cx="52366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571947"/>
            <a:ext cx="3627436" cy="2945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/>
              <a:t>Quarter-Pixel </a:t>
            </a:r>
            <a:r>
              <a:rPr lang="en-CA" dirty="0" smtClean="0"/>
              <a:t>Interpolation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CA" sz="2800" dirty="0" smtClean="0"/>
              <a:t>The value of a, b, c, d, e, f could be derived by 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565086"/>
            <a:ext cx="2893038" cy="1875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581128"/>
            <a:ext cx="3240360" cy="9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/>
              <a:t>Quarter-Pixel </a:t>
            </a:r>
            <a:r>
              <a:rPr lang="en-CA" dirty="0" smtClean="0"/>
              <a:t>Interpolation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061048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The </a:t>
            </a:r>
            <a:r>
              <a:rPr lang="en-CA" sz="2400" dirty="0"/>
              <a:t>eight-tap hfilter is symmetric, so it works well </a:t>
            </a:r>
            <a:r>
              <a:rPr lang="en-CA" sz="2400" dirty="0" smtClean="0"/>
              <a:t>for the half-pixel </a:t>
            </a:r>
            <a:r>
              <a:rPr lang="en-CA" sz="2400" dirty="0"/>
              <a:t>positions which are in the middle of pixels that are on the image grid. </a:t>
            </a:r>
            <a:endParaRPr lang="en-CA" sz="240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The seven-tap </a:t>
            </a:r>
            <a:r>
              <a:rPr lang="en-CA" sz="2400" dirty="0"/>
              <a:t>qfilter is asymmetric, well-suited for the quarter-pixel positions </a:t>
            </a:r>
            <a:r>
              <a:rPr lang="en-CA" sz="2400" dirty="0" smtClean="0"/>
              <a:t>not </a:t>
            </a:r>
            <a:r>
              <a:rPr lang="en-CA" sz="2400" dirty="0"/>
              <a:t>in the middle</a:t>
            </a:r>
            <a:r>
              <a:rPr lang="en-CA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The </a:t>
            </a:r>
            <a:r>
              <a:rPr lang="en-CA" sz="2400" dirty="0"/>
              <a:t>other subpixel samples can be obtained from the vertically nearby </a:t>
            </a:r>
            <a:r>
              <a:rPr lang="en-CA" sz="2400" i="1" dirty="0"/>
              <a:t>a</a:t>
            </a:r>
            <a:r>
              <a:rPr lang="en-CA" sz="2400" dirty="0"/>
              <a:t>, </a:t>
            </a:r>
            <a:r>
              <a:rPr lang="en-CA" sz="2400" i="1" dirty="0"/>
              <a:t>b</a:t>
            </a:r>
            <a:r>
              <a:rPr lang="en-CA" sz="2400" dirty="0"/>
              <a:t>, or </a:t>
            </a:r>
            <a:r>
              <a:rPr lang="en-CA" sz="2400" i="1" dirty="0" smtClean="0"/>
              <a:t>c </a:t>
            </a:r>
            <a:r>
              <a:rPr lang="en-CA" sz="2400" dirty="0" smtClean="0"/>
              <a:t>pixels </a:t>
            </a:r>
            <a:r>
              <a:rPr lang="en-CA" sz="2400" dirty="0"/>
              <a:t>as below. To enable 16-bit operations, a right shift of six bits is introduced.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06"/>
            <a:ext cx="8507288" cy="1000132"/>
          </a:xfrm>
        </p:spPr>
        <p:txBody>
          <a:bodyPr>
            <a:noAutofit/>
          </a:bodyPr>
          <a:lstStyle/>
          <a:p>
            <a:r>
              <a:rPr lang="en-CA" dirty="0"/>
              <a:t>Quarter-Pixel </a:t>
            </a:r>
            <a:r>
              <a:rPr lang="en-CA" dirty="0" smtClean="0"/>
              <a:t>Interpolation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35" y="1601936"/>
            <a:ext cx="4113257" cy="4203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2489"/>
            <a:ext cx="4064956" cy="906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2302" y="3912921"/>
            <a:ext cx="4266159" cy="1820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2363" y="2492896"/>
            <a:ext cx="3631026" cy="8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12.2.2  Integer transform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As </a:t>
            </a:r>
            <a:r>
              <a:rPr lang="en-CA" sz="2400" dirty="0"/>
              <a:t>in H.264, transform coding is applied to the prediction error residuals</a:t>
            </a:r>
            <a:r>
              <a:rPr lang="en-CA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The 2-D </a:t>
            </a:r>
            <a:r>
              <a:rPr lang="en-CA" sz="2400" dirty="0"/>
              <a:t>transform is accomplished by applying a 1-D transform in the vertical </a:t>
            </a:r>
            <a:r>
              <a:rPr lang="en-CA" sz="2400" dirty="0" smtClean="0"/>
              <a:t>and then </a:t>
            </a:r>
            <a:r>
              <a:rPr lang="en-CA" sz="2400" dirty="0"/>
              <a:t>horizontal </a:t>
            </a:r>
            <a:r>
              <a:rPr lang="en-CA" sz="2400" dirty="0" smtClean="0"/>
              <a:t>direction, where </a:t>
            </a:r>
            <a:r>
              <a:rPr lang="en-CA" sz="2400" b="1" dirty="0" smtClean="0"/>
              <a:t>f </a:t>
            </a:r>
            <a:r>
              <a:rPr lang="en-CA" sz="2400" dirty="0"/>
              <a:t>is the input residual data and </a:t>
            </a:r>
            <a:r>
              <a:rPr lang="en-CA" sz="2400" b="1" dirty="0"/>
              <a:t>F </a:t>
            </a:r>
            <a:r>
              <a:rPr lang="en-CA" sz="2400" dirty="0"/>
              <a:t>is the </a:t>
            </a:r>
            <a:r>
              <a:rPr lang="en-CA" sz="2400" dirty="0" smtClean="0"/>
              <a:t>transformed data</a:t>
            </a:r>
            <a:r>
              <a:rPr lang="en-CA" sz="2400" dirty="0"/>
              <a:t>. </a:t>
            </a:r>
            <a:r>
              <a:rPr lang="en-CA" sz="2400" b="1" dirty="0"/>
              <a:t>H </a:t>
            </a:r>
            <a:r>
              <a:rPr lang="en-CA" sz="2400" dirty="0"/>
              <a:t>is the Integer Transform matrix that approximates the DCT-matrix</a:t>
            </a:r>
            <a:r>
              <a:rPr lang="en-CA" sz="2400" dirty="0" smtClean="0"/>
              <a:t>.</a:t>
            </a:r>
            <a:endParaRPr lang="en-US" sz="24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Transform </a:t>
            </a:r>
            <a:r>
              <a:rPr lang="en-CA" sz="2400" dirty="0"/>
              <a:t>block sizes of 4 × 4, 8× 8, 16 × 16, and 32 × 32 are supported.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844" y="4478678"/>
            <a:ext cx="2808312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841296"/>
          </a:xfrm>
        </p:spPr>
        <p:txBody>
          <a:bodyPr>
            <a:noAutofit/>
          </a:bodyPr>
          <a:lstStyle/>
          <a:p>
            <a:r>
              <a:rPr lang="en-CA" dirty="0" smtClean="0"/>
              <a:t>12.2.2  Integer transform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653136"/>
            <a:ext cx="7992888" cy="147302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/>
              <a:buChar char="•"/>
            </a:pPr>
            <a:r>
              <a:rPr lang="en-CA" sz="2200" dirty="0" smtClean="0"/>
              <a:t>For example, </a:t>
            </a:r>
            <a:r>
              <a:rPr lang="en-CA" sz="2200" b="1" dirty="0" smtClean="0"/>
              <a:t>H</a:t>
            </a:r>
            <a:r>
              <a:rPr lang="en-CA" sz="2400" b="1" baseline="-25000" dirty="0" smtClean="0"/>
              <a:t>8x8</a:t>
            </a:r>
            <a:r>
              <a:rPr lang="en-CA" sz="2200" dirty="0" smtClean="0"/>
              <a:t> can be obtained </a:t>
            </a:r>
            <a:r>
              <a:rPr lang="en-US" sz="2200" dirty="0"/>
              <a:t>by using the first 8 entries of Rows 0, 2, 4, 6, ... o</a:t>
            </a:r>
            <a:r>
              <a:rPr lang="en-US" sz="2200" dirty="0" smtClean="0"/>
              <a:t>f </a:t>
            </a:r>
            <a:r>
              <a:rPr lang="en-CA" sz="2200" b="1" dirty="0"/>
              <a:t>H</a:t>
            </a:r>
            <a:r>
              <a:rPr lang="en-CA" sz="2200" b="1" baseline="-25000" dirty="0"/>
              <a:t>16x16</a:t>
            </a:r>
            <a:r>
              <a:rPr lang="en-CA" sz="2200" dirty="0" smtClean="0"/>
              <a:t>. </a:t>
            </a:r>
            <a:r>
              <a:rPr lang="en-US" sz="2200" dirty="0" smtClean="0"/>
              <a:t> </a:t>
            </a:r>
            <a:r>
              <a:rPr lang="en-US" sz="2200" dirty="0"/>
              <a:t>For </a:t>
            </a:r>
            <a:r>
              <a:rPr lang="en-US" sz="2200" b="1" dirty="0"/>
              <a:t>H</a:t>
            </a:r>
            <a:r>
              <a:rPr lang="en-US" sz="2200" b="1" baseline="-25000" dirty="0"/>
              <a:t>4</a:t>
            </a:r>
            <a:r>
              <a:rPr lang="en-US" sz="2200" i="1" baseline="-25000" dirty="0"/>
              <a:t>×</a:t>
            </a:r>
            <a:r>
              <a:rPr lang="en-US" sz="2200" b="1" baseline="-25000" dirty="0"/>
              <a:t>4</a:t>
            </a:r>
            <a:r>
              <a:rPr lang="en-US" sz="2200" dirty="0"/>
              <a:t>, use the </a:t>
            </a:r>
            <a:r>
              <a:rPr lang="en-US" sz="2200" dirty="0" smtClean="0"/>
              <a:t>first 4 </a:t>
            </a:r>
            <a:r>
              <a:rPr lang="en-US" sz="2200" dirty="0"/>
              <a:t>entries of Rows 0, 4, 8, and 12</a:t>
            </a:r>
            <a:r>
              <a:rPr lang="en-US" sz="2200" dirty="0" smtClean="0"/>
              <a:t>.</a:t>
            </a:r>
            <a:endParaRPr lang="en-CA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460" y="1484784"/>
            <a:ext cx="7401081" cy="28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734900"/>
          </a:xfrm>
        </p:spPr>
        <p:txBody>
          <a:bodyPr>
            <a:normAutofit/>
          </a:bodyPr>
          <a:lstStyle/>
          <a:p>
            <a:r>
              <a:rPr lang="en-CA" dirty="0"/>
              <a:t>12.1.1 </a:t>
            </a:r>
            <a:r>
              <a:rPr lang="en-CA" dirty="0" smtClean="0"/>
              <a:t> Motion </a:t>
            </a:r>
            <a:r>
              <a:rPr lang="en-CA" dirty="0"/>
              <a:t>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3701008"/>
          </a:xfrm>
        </p:spPr>
        <p:txBody>
          <a:bodyPr anchor="ctr"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CA" sz="2800" dirty="0" smtClean="0"/>
              <a:t>Similar </a:t>
            </a:r>
            <a:r>
              <a:rPr lang="en-CA" sz="2800" dirty="0"/>
              <a:t>to MPEG-2 and H.263, H.264 </a:t>
            </a:r>
            <a:r>
              <a:rPr lang="en-CA" sz="2800" dirty="0" smtClean="0"/>
              <a:t>employs the </a:t>
            </a:r>
            <a:r>
              <a:rPr lang="en-CA" sz="2800" dirty="0"/>
              <a:t>technology of </a:t>
            </a:r>
            <a:r>
              <a:rPr lang="en-CA" sz="2800" i="1" dirty="0"/>
              <a:t>hybrid coding</a:t>
            </a:r>
            <a:r>
              <a:rPr lang="en-CA" sz="2800" dirty="0"/>
              <a:t>, i.e., a combination of inter-picture motion predictions and intra-picture spatial prediction, and transform coding on residual errors.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12.2.3  Quantization </a:t>
            </a:r>
            <a:r>
              <a:rPr lang="en-CA" dirty="0"/>
              <a:t>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133056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Unlike </a:t>
            </a:r>
            <a:r>
              <a:rPr lang="en-CA" sz="2400" dirty="0"/>
              <a:t>the </a:t>
            </a:r>
            <a:r>
              <a:rPr lang="en-CA" sz="2400" b="1" dirty="0"/>
              <a:t>H </a:t>
            </a:r>
            <a:r>
              <a:rPr lang="en-CA" sz="2400" dirty="0"/>
              <a:t>matrix in </a:t>
            </a:r>
            <a:r>
              <a:rPr lang="en-CA" sz="2400" dirty="0" smtClean="0"/>
              <a:t>H.264, the </a:t>
            </a:r>
            <a:r>
              <a:rPr lang="en-CA" sz="2400" dirty="0"/>
              <a:t>numbers in the H.265 integer </a:t>
            </a:r>
            <a:r>
              <a:rPr lang="en-CA" sz="2400" dirty="0" smtClean="0"/>
              <a:t>transform matrices, </a:t>
            </a:r>
            <a:r>
              <a:rPr lang="en-CA" sz="2400" dirty="0"/>
              <a:t>are proportionally very close to the actual values of </a:t>
            </a:r>
            <a:r>
              <a:rPr lang="en-CA" sz="2400" dirty="0" smtClean="0"/>
              <a:t>the DCT </a:t>
            </a:r>
            <a:r>
              <a:rPr lang="en-CA" sz="2400" dirty="0"/>
              <a:t>basis functions. Hence, the ad hoc scaling factors </a:t>
            </a:r>
            <a:r>
              <a:rPr lang="en-CA" sz="2400" dirty="0" smtClean="0"/>
              <a:t>are </a:t>
            </a:r>
            <a:r>
              <a:rPr lang="en-CA" sz="2400" dirty="0"/>
              <a:t>no longer needed.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For </a:t>
            </a:r>
            <a:r>
              <a:rPr lang="en-CA" sz="2400" dirty="0"/>
              <a:t>quantization, the quantization matrix and the same parameter QP as in </a:t>
            </a:r>
            <a:r>
              <a:rPr lang="en-CA" sz="2400" dirty="0" smtClean="0"/>
              <a:t>H.264 are </a:t>
            </a:r>
            <a:r>
              <a:rPr lang="en-CA" sz="2400" dirty="0"/>
              <a:t>employed. The range of QP is [0, 51]. Similarly, the quantization step size </a:t>
            </a:r>
            <a:r>
              <a:rPr lang="en-CA" sz="2400" dirty="0" smtClean="0"/>
              <a:t>doubles when </a:t>
            </a:r>
            <a:r>
              <a:rPr lang="en-CA" sz="2400" dirty="0"/>
              <a:t>the QP value is increased by 6.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12.2.4  Intra </a:t>
            </a:r>
            <a:r>
              <a:rPr lang="en-CA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5"/>
            <a:ext cx="7488832" cy="4320480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500" dirty="0" smtClean="0"/>
              <a:t>As </a:t>
            </a:r>
            <a:r>
              <a:rPr lang="en-CA" sz="2500" dirty="0"/>
              <a:t>in H.264, spatial predictions are used in intra coding in H.265. The </a:t>
            </a:r>
            <a:r>
              <a:rPr lang="en-CA" sz="2500" dirty="0" smtClean="0"/>
              <a:t>neighboring boundary samples </a:t>
            </a:r>
            <a:r>
              <a:rPr lang="en-CA" sz="2500" dirty="0"/>
              <a:t>from the blocks at the top and/or left of the current block are </a:t>
            </a:r>
            <a:r>
              <a:rPr lang="en-CA" sz="2500" dirty="0" smtClean="0"/>
              <a:t>used for </a:t>
            </a:r>
            <a:r>
              <a:rPr lang="en-CA" sz="2500" dirty="0"/>
              <a:t>the predictions</a:t>
            </a:r>
            <a:r>
              <a:rPr lang="en-CA" sz="25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500" dirty="0" smtClean="0"/>
              <a:t>The transform </a:t>
            </a:r>
            <a:r>
              <a:rPr lang="en-CA" sz="2500" dirty="0"/>
              <a:t>block </a:t>
            </a:r>
            <a:r>
              <a:rPr lang="en-CA" sz="2500" dirty="0" smtClean="0"/>
              <a:t>ranges </a:t>
            </a:r>
            <a:r>
              <a:rPr lang="en-CA" sz="2500" dirty="0"/>
              <a:t>from </a:t>
            </a:r>
            <a:r>
              <a:rPr lang="en-CA" sz="2500" dirty="0" smtClean="0"/>
              <a:t>4×4 </a:t>
            </a:r>
            <a:r>
              <a:rPr lang="en-CA" sz="2500" dirty="0"/>
              <a:t>to </a:t>
            </a:r>
            <a:r>
              <a:rPr lang="en-CA" sz="2500" dirty="0" smtClean="0"/>
              <a:t>32×32.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500" dirty="0" smtClean="0"/>
              <a:t>The </a:t>
            </a:r>
            <a:r>
              <a:rPr lang="en-CA" sz="2500" dirty="0"/>
              <a:t>possible number of prediction modes is increased from 9 in </a:t>
            </a:r>
            <a:r>
              <a:rPr lang="en-CA" sz="2500" dirty="0" smtClean="0"/>
              <a:t>H.264 to </a:t>
            </a:r>
            <a:r>
              <a:rPr lang="en-CA" sz="2500" dirty="0"/>
              <a:t>35 in </a:t>
            </a:r>
            <a:r>
              <a:rPr lang="en-CA" sz="2500" dirty="0" smtClean="0"/>
              <a:t>H.265 because of (</a:t>
            </a:r>
            <a:r>
              <a:rPr lang="en-CA" sz="2500" dirty="0"/>
              <a:t>a) the potentially </a:t>
            </a:r>
            <a:r>
              <a:rPr lang="en-CA" sz="2500" dirty="0" smtClean="0"/>
              <a:t>larger </a:t>
            </a:r>
            <a:r>
              <a:rPr lang="en-CA" sz="2500" dirty="0"/>
              <a:t>TB size, and (b) the effort to reduce </a:t>
            </a:r>
            <a:r>
              <a:rPr lang="en-CA" sz="2500" dirty="0" smtClean="0"/>
              <a:t>prediction errors</a:t>
            </a:r>
            <a:r>
              <a:rPr lang="en-CA" sz="25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4941168"/>
            <a:ext cx="7601616" cy="720080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/>
              <a:t>Fig. </a:t>
            </a:r>
            <a:r>
              <a:rPr lang="en-US" sz="2400" b="1" dirty="0" smtClean="0"/>
              <a:t>12.16:</a:t>
            </a:r>
            <a:r>
              <a:rPr lang="en-US" sz="2400" dirty="0" smtClean="0"/>
              <a:t> </a:t>
            </a:r>
            <a:r>
              <a:rPr lang="en-CA" sz="2400" dirty="0"/>
              <a:t>H.265 intra prediction. </a:t>
            </a:r>
            <a:r>
              <a:rPr lang="en-CA" sz="2400" b="1" dirty="0"/>
              <a:t>a </a:t>
            </a:r>
            <a:r>
              <a:rPr lang="en-CA" sz="2400" dirty="0"/>
              <a:t>Modes and intra prediction directions, </a:t>
            </a:r>
            <a:r>
              <a:rPr lang="en-CA" sz="2400" b="1" dirty="0"/>
              <a:t>b </a:t>
            </a:r>
            <a:r>
              <a:rPr lang="en-CA" sz="2400" dirty="0"/>
              <a:t>Intra prediction </a:t>
            </a:r>
            <a:r>
              <a:rPr lang="en-CA" sz="2400" dirty="0" smtClean="0"/>
              <a:t>for an </a:t>
            </a:r>
            <a:r>
              <a:rPr lang="en-CA" sz="2400" dirty="0"/>
              <a:t>8 × 8 </a:t>
            </a:r>
            <a:r>
              <a:rPr lang="en-CA" sz="2400" dirty="0" smtClean="0"/>
              <a:t>block.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10842"/>
            <a:ext cx="6768752" cy="39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12.2.5  Discrete </a:t>
            </a:r>
            <a:r>
              <a:rPr lang="en-CA" dirty="0"/>
              <a:t>Sine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200" dirty="0" smtClean="0"/>
              <a:t>In Intra_4 × 4, for luma residual blocks, HEVC introduced an alternative transform based on one of the variants of the </a:t>
            </a:r>
            <a:r>
              <a:rPr lang="en-CA" sz="2200" i="1" dirty="0" smtClean="0"/>
              <a:t>Discrete Sine Transform (DST) </a:t>
            </a:r>
            <a:r>
              <a:rPr lang="en-CA" sz="2200" dirty="0" smtClean="0"/>
              <a:t>(the so-called DST-VII)</a:t>
            </a:r>
            <a:r>
              <a:rPr lang="en-US" sz="2200" dirty="0" smtClean="0"/>
              <a:t>. </a:t>
            </a:r>
            <a:r>
              <a:rPr lang="en-CA" sz="2200" dirty="0"/>
              <a:t>DST is found to cope with this situation better than DCT at </a:t>
            </a:r>
            <a:r>
              <a:rPr lang="en-CA" sz="2200" dirty="0" smtClean="0"/>
              <a:t>the transform </a:t>
            </a:r>
            <a:r>
              <a:rPr lang="en-CA" sz="2200" dirty="0"/>
              <a:t>coding step</a:t>
            </a:r>
            <a:r>
              <a:rPr lang="en-CA" sz="22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200" dirty="0" smtClean="0"/>
              <a:t>The </a:t>
            </a:r>
            <a:r>
              <a:rPr lang="en-CA" sz="2200" dirty="0"/>
              <a:t>integer matrix for DST can be described </a:t>
            </a:r>
            <a:r>
              <a:rPr lang="en-CA" sz="2200" dirty="0" smtClean="0"/>
              <a:t>by,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457200" indent="0"/>
            <a:r>
              <a:rPr lang="en-CA" sz="2200" dirty="0" smtClean="0"/>
              <a:t>where i and j are indices of row and column.</a:t>
            </a:r>
            <a:endParaRPr lang="en-CA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365104"/>
            <a:ext cx="6912768" cy="10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620688"/>
            <a:ext cx="814724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12.2.5  Discrete </a:t>
            </a:r>
            <a:r>
              <a:rPr lang="en-CA" dirty="0"/>
              <a:t>Sine </a:t>
            </a:r>
            <a:r>
              <a:rPr lang="en-CA" dirty="0" smtClean="0"/>
              <a:t>Transform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2116832"/>
          </a:xfrm>
        </p:spPr>
        <p:txBody>
          <a:bodyPr>
            <a:noAutofit/>
          </a:bodyPr>
          <a:lstStyle/>
          <a:p>
            <a:endParaRPr lang="en-CA" sz="2800" dirty="0" smtClean="0"/>
          </a:p>
          <a:p>
            <a:endParaRPr lang="en-CA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If N = 4, the H</a:t>
            </a:r>
            <a:r>
              <a:rPr lang="en-US" sz="2200" baseline="-25000" dirty="0" smtClean="0"/>
              <a:t>DST</a:t>
            </a:r>
            <a:r>
              <a:rPr lang="en-US" sz="2200" dirty="0" smtClean="0"/>
              <a:t> is 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947083"/>
            <a:ext cx="3885714" cy="1628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3717032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200" dirty="0">
                <a:latin typeface="Trebuchet MS" panose="020B0603020202020204" pitchFamily="34" charset="0"/>
              </a:rPr>
              <a:t>Category 1: the samples for prediction are either all from the left neighbors, or all from the top neighbors of the block.</a:t>
            </a:r>
          </a:p>
          <a:p>
            <a:pPr>
              <a:spcBef>
                <a:spcPts val="1200"/>
              </a:spcBef>
            </a:pPr>
            <a:r>
              <a:rPr lang="en-CA" sz="2200" dirty="0">
                <a:latin typeface="Trebuchet MS" panose="020B0603020202020204" pitchFamily="34" charset="0"/>
              </a:rPr>
              <a:t>Category 2: the samples for prediction are from both the top and left neighbors of the current block.</a:t>
            </a:r>
          </a:p>
          <a:p>
            <a:pPr>
              <a:spcBef>
                <a:spcPts val="1200"/>
              </a:spcBef>
            </a:pPr>
            <a:r>
              <a:rPr lang="en-CA" sz="2200" dirty="0">
                <a:latin typeface="Trebuchet MS" panose="020B0603020202020204" pitchFamily="34" charset="0"/>
              </a:rPr>
              <a:t>DC: a special prediction mode in which the average of a fixed set of neighboring samples is used.</a:t>
            </a:r>
            <a:endParaRPr lang="en-U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610" y="4077072"/>
            <a:ext cx="7020780" cy="1728192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Fig. </a:t>
            </a:r>
            <a:r>
              <a:rPr lang="en-US" sz="2400" b="1" dirty="0" smtClean="0"/>
              <a:t>12.17</a:t>
            </a:r>
            <a:r>
              <a:rPr lang="en-US" sz="2400" dirty="0" smtClean="0"/>
              <a:t>:  </a:t>
            </a:r>
            <a:r>
              <a:rPr lang="en-CA" sz="2400" dirty="0" smtClean="0"/>
              <a:t>Intra </a:t>
            </a:r>
            <a:r>
              <a:rPr lang="en-CA" sz="2400" dirty="0"/>
              <a:t>prediction directions in </a:t>
            </a:r>
            <a:r>
              <a:rPr lang="en-CA" sz="2400" dirty="0" smtClean="0"/>
              <a:t>H.265.</a:t>
            </a:r>
          </a:p>
          <a:p>
            <a:pPr marL="457200" indent="-457200">
              <a:buAutoNum type="alphaLcParenBoth"/>
            </a:pPr>
            <a:r>
              <a:rPr lang="en-CA" sz="2400" dirty="0" smtClean="0"/>
              <a:t>and (b):  Category 1 – from left or top only,</a:t>
            </a:r>
          </a:p>
          <a:p>
            <a:pPr marL="0" indent="0"/>
            <a:r>
              <a:rPr lang="en-CA" sz="2400" dirty="0" smtClean="0"/>
              <a:t>(c) and (d):  Category 2 – from both left and top.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1484784"/>
            <a:ext cx="7560840" cy="27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7848872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prediction error tends to </a:t>
            </a:r>
            <a:r>
              <a:rPr lang="en-US" sz="2400" dirty="0" smtClean="0"/>
              <a:t>increase </a:t>
            </a:r>
            <a:r>
              <a:rPr lang="en-US" sz="2400" dirty="0"/>
              <a:t>for the nodes in the block that are farther away from the top or left neighboring samples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 general, DST </a:t>
            </a:r>
            <a:r>
              <a:rPr lang="en-US" sz="2400" dirty="0" smtClean="0"/>
              <a:t>is better </a:t>
            </a:r>
            <a:r>
              <a:rPr lang="en-US" sz="2400" dirty="0"/>
              <a:t>than </a:t>
            </a:r>
            <a:r>
              <a:rPr lang="en-US" sz="2400" dirty="0" smtClean="0"/>
              <a:t>DCT for this.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 following could be adopted to alleviate this problem.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8" y="3717032"/>
            <a:ext cx="8236665" cy="2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2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806908"/>
          </a:xfrm>
        </p:spPr>
        <p:txBody>
          <a:bodyPr>
            <a:noAutofit/>
          </a:bodyPr>
          <a:lstStyle/>
          <a:p>
            <a:r>
              <a:rPr lang="en-CA" dirty="0" smtClean="0"/>
              <a:t>12.2.6  In-Loop </a:t>
            </a:r>
            <a:r>
              <a:rPr lang="en-CA" dirty="0"/>
              <a:t>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12" y="1908768"/>
            <a:ext cx="7488832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Similar </a:t>
            </a:r>
            <a:r>
              <a:rPr lang="en-CA" sz="2400" dirty="0"/>
              <a:t>to H.264, in-loop filtering processes are applied in order to remove </a:t>
            </a:r>
            <a:r>
              <a:rPr lang="en-CA" sz="2400" dirty="0" smtClean="0"/>
              <a:t>the blocky </a:t>
            </a:r>
            <a:r>
              <a:rPr lang="en-CA" sz="2400" dirty="0"/>
              <a:t>artifacts</a:t>
            </a:r>
            <a:r>
              <a:rPr lang="en-CA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Instead </a:t>
            </a:r>
            <a:r>
              <a:rPr lang="en-CA" sz="2400" dirty="0"/>
              <a:t>of applying deblocking filtering to 4×4 blocks as in H.264</a:t>
            </a:r>
            <a:r>
              <a:rPr lang="en-CA" sz="2400" dirty="0" smtClean="0"/>
              <a:t>, it is </a:t>
            </a:r>
            <a:r>
              <a:rPr lang="en-CA" sz="2400" dirty="0"/>
              <a:t>applied </a:t>
            </a:r>
            <a:r>
              <a:rPr lang="en-CA" sz="2400" dirty="0" smtClean="0"/>
              <a:t>only to </a:t>
            </a:r>
            <a:r>
              <a:rPr lang="en-CA" sz="2400" dirty="0"/>
              <a:t>edges that are on the 8×8 image </a:t>
            </a:r>
            <a:r>
              <a:rPr lang="en-CA" sz="2400" dirty="0" smtClean="0"/>
              <a:t>grid in H. 265.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A </a:t>
            </a:r>
            <a:r>
              <a:rPr lang="en-CA" sz="2400" i="1" dirty="0" smtClean="0"/>
              <a:t>Sample Adaptive </a:t>
            </a:r>
            <a:r>
              <a:rPr lang="en-CA" sz="2400" i="1" dirty="0"/>
              <a:t>Offset (SAO) </a:t>
            </a:r>
            <a:r>
              <a:rPr lang="en-CA" sz="2400" dirty="0" smtClean="0"/>
              <a:t>process is introduced.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/>
              <a:t>12.2.6 </a:t>
            </a:r>
            <a:r>
              <a:rPr lang="en-CA" dirty="0" smtClean="0"/>
              <a:t> In-Loop Filtering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Two </a:t>
            </a:r>
            <a:r>
              <a:rPr lang="en-CA" sz="2400" dirty="0"/>
              <a:t>modes are defined for applying the SAO: </a:t>
            </a:r>
            <a:r>
              <a:rPr lang="en-CA" sz="2400" i="1" dirty="0"/>
              <a:t>Band offset mode </a:t>
            </a:r>
            <a:r>
              <a:rPr lang="en-CA" sz="2400" dirty="0"/>
              <a:t>and </a:t>
            </a:r>
            <a:r>
              <a:rPr lang="en-CA" sz="2400" i="1" dirty="0" smtClean="0"/>
              <a:t>Edge offset </a:t>
            </a:r>
            <a:r>
              <a:rPr lang="en-CA" sz="2400" i="1" dirty="0"/>
              <a:t>mode</a:t>
            </a:r>
            <a:r>
              <a:rPr lang="en-CA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In </a:t>
            </a:r>
            <a:r>
              <a:rPr lang="en-CA" sz="2400" dirty="0"/>
              <a:t>the band offset </a:t>
            </a:r>
            <a:r>
              <a:rPr lang="en-CA" sz="2400" dirty="0" smtClean="0"/>
              <a:t>mode, the </a:t>
            </a:r>
            <a:r>
              <a:rPr lang="en-CA" sz="2400" dirty="0"/>
              <a:t>range of the sample amplitudes is split into 32 </a:t>
            </a:r>
            <a:r>
              <a:rPr lang="en-CA" sz="2400" dirty="0" smtClean="0"/>
              <a:t>bands. A </a:t>
            </a:r>
            <a:r>
              <a:rPr lang="en-CA" sz="2400" dirty="0"/>
              <a:t>band offset can be added to the sample values in four of the consecutive </a:t>
            </a:r>
            <a:r>
              <a:rPr lang="en-CA" sz="2400" dirty="0" smtClean="0"/>
              <a:t>bands simultaneously.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In </a:t>
            </a:r>
            <a:r>
              <a:rPr lang="en-CA" sz="2400" dirty="0"/>
              <a:t>the Edge Offset Mode, the gradient (edge) information is analyzed first</a:t>
            </a:r>
            <a:r>
              <a:rPr lang="en-CA" sz="2400" dirty="0" smtClean="0"/>
              <a:t>.</a:t>
            </a:r>
            <a:r>
              <a:rPr lang="en-CA" sz="2400" dirty="0"/>
              <a:t> A positive or negative offset, or zero offset can </a:t>
            </a:r>
            <a:r>
              <a:rPr lang="en-CA" sz="2400" dirty="0" smtClean="0"/>
              <a:t>be added </a:t>
            </a:r>
            <a:r>
              <a:rPr lang="en-CA" sz="2400" dirty="0"/>
              <a:t>to the </a:t>
            </a:r>
            <a:r>
              <a:rPr lang="en-CA" sz="2400" dirty="0" smtClean="0"/>
              <a:t>sample.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/>
              <a:t>12.2.6 </a:t>
            </a:r>
            <a:r>
              <a:rPr lang="en-CA" dirty="0" smtClean="0"/>
              <a:t> In-Loop Filtering </a:t>
            </a:r>
            <a:r>
              <a:rPr lang="tr-TR" dirty="0" smtClean="0"/>
              <a:t>(</a:t>
            </a:r>
            <a:r>
              <a:rPr lang="tr-TR" dirty="0" err="1" smtClean="0"/>
              <a:t>Cont’d</a:t>
            </a:r>
            <a:r>
              <a:rPr lang="tr-TR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/>
              <a:t>Positive: local </a:t>
            </a:r>
            <a:r>
              <a:rPr lang="en-CA" sz="2200" dirty="0"/>
              <a:t>minimum </a:t>
            </a:r>
            <a:r>
              <a:rPr lang="en-CA" sz="2200" dirty="0">
                <a:latin typeface="Times New Roman"/>
                <a:cs typeface="Times New Roman"/>
              </a:rPr>
              <a:t>(</a:t>
            </a:r>
            <a:r>
              <a:rPr lang="en-CA" sz="2200" i="1" dirty="0">
                <a:latin typeface="Times New Roman"/>
                <a:cs typeface="Times New Roman"/>
              </a:rPr>
              <a:t>p &lt; n</a:t>
            </a:r>
            <a:r>
              <a:rPr lang="en-CA" sz="2200" baseline="-25000" dirty="0">
                <a:latin typeface="Times New Roman"/>
                <a:cs typeface="Times New Roman"/>
              </a:rPr>
              <a:t>0</a:t>
            </a:r>
            <a:r>
              <a:rPr lang="en-CA" sz="2200" dirty="0">
                <a:latin typeface="Times New Roman"/>
                <a:cs typeface="Times New Roman"/>
              </a:rPr>
              <a:t> &amp; </a:t>
            </a:r>
            <a:r>
              <a:rPr lang="en-CA" sz="2200" i="1" dirty="0">
                <a:latin typeface="Times New Roman"/>
                <a:cs typeface="Times New Roman"/>
              </a:rPr>
              <a:t>p &lt; n</a:t>
            </a:r>
            <a:r>
              <a:rPr lang="en-CA" sz="2200" baseline="-25000" dirty="0">
                <a:latin typeface="Times New Roman"/>
                <a:cs typeface="Times New Roman"/>
              </a:rPr>
              <a:t>1</a:t>
            </a:r>
            <a:r>
              <a:rPr lang="en-CA" sz="2200" dirty="0">
                <a:latin typeface="Times New Roman"/>
                <a:cs typeface="Times New Roman"/>
              </a:rPr>
              <a:t>)</a:t>
            </a:r>
            <a:r>
              <a:rPr lang="en-CA" sz="2200" dirty="0"/>
              <a:t>, or </a:t>
            </a:r>
            <a:r>
              <a:rPr lang="en-CA" sz="2200" dirty="0" smtClean="0"/>
              <a:t>edge pixel </a:t>
            </a:r>
            <a:r>
              <a:rPr lang="pt-BR" sz="2200" dirty="0" smtClean="0">
                <a:latin typeface="Times New Roman"/>
                <a:cs typeface="Times New Roman"/>
              </a:rPr>
              <a:t>(</a:t>
            </a:r>
            <a:r>
              <a:rPr lang="pt-BR" sz="2200" i="1" dirty="0" smtClean="0">
                <a:latin typeface="Times New Roman"/>
                <a:cs typeface="Times New Roman"/>
              </a:rPr>
              <a:t>p </a:t>
            </a:r>
            <a:r>
              <a:rPr lang="pt-BR" sz="2200" i="1" dirty="0">
                <a:latin typeface="Times New Roman"/>
                <a:cs typeface="Times New Roman"/>
              </a:rPr>
              <a:t>&lt; n</a:t>
            </a:r>
            <a:r>
              <a:rPr lang="pt-BR" sz="2200" baseline="-25000" dirty="0">
                <a:latin typeface="Times New Roman"/>
                <a:cs typeface="Times New Roman"/>
              </a:rPr>
              <a:t>0</a:t>
            </a:r>
            <a:r>
              <a:rPr lang="pt-BR" sz="2200" dirty="0">
                <a:latin typeface="Times New Roman"/>
                <a:cs typeface="Times New Roman"/>
              </a:rPr>
              <a:t> &amp; </a:t>
            </a:r>
            <a:r>
              <a:rPr lang="pt-BR" sz="2200" i="1" dirty="0">
                <a:latin typeface="Times New Roman"/>
                <a:cs typeface="Times New Roman"/>
              </a:rPr>
              <a:t>p </a:t>
            </a:r>
            <a:r>
              <a:rPr lang="pt-BR" sz="2200" dirty="0">
                <a:latin typeface="Times New Roman"/>
                <a:cs typeface="Times New Roman"/>
              </a:rPr>
              <a:t>= </a:t>
            </a:r>
            <a:r>
              <a:rPr lang="pt-BR" sz="2200" i="1" dirty="0">
                <a:latin typeface="Times New Roman"/>
                <a:cs typeface="Times New Roman"/>
              </a:rPr>
              <a:t>n</a:t>
            </a:r>
            <a:r>
              <a:rPr lang="pt-BR" sz="2200" baseline="-25000" dirty="0">
                <a:latin typeface="Times New Roman"/>
                <a:cs typeface="Times New Roman"/>
              </a:rPr>
              <a:t>1</a:t>
            </a:r>
            <a:r>
              <a:rPr lang="pt-BR" sz="2200" dirty="0">
                <a:latin typeface="Times New Roman"/>
                <a:cs typeface="Times New Roman"/>
              </a:rPr>
              <a:t> or </a:t>
            </a:r>
            <a:r>
              <a:rPr lang="pt-BR" sz="2200" i="1" dirty="0">
                <a:latin typeface="Times New Roman"/>
                <a:cs typeface="Times New Roman"/>
              </a:rPr>
              <a:t>p </a:t>
            </a:r>
            <a:r>
              <a:rPr lang="pt-BR" sz="2200" dirty="0">
                <a:latin typeface="Times New Roman"/>
                <a:cs typeface="Times New Roman"/>
              </a:rPr>
              <a:t>= </a:t>
            </a:r>
            <a:r>
              <a:rPr lang="pt-BR" sz="2200" i="1" dirty="0">
                <a:latin typeface="Times New Roman"/>
                <a:cs typeface="Times New Roman"/>
              </a:rPr>
              <a:t>n</a:t>
            </a:r>
            <a:r>
              <a:rPr lang="pt-BR" sz="2200" baseline="-25000" dirty="0">
                <a:latin typeface="Times New Roman"/>
                <a:cs typeface="Times New Roman"/>
              </a:rPr>
              <a:t>0</a:t>
            </a:r>
            <a:r>
              <a:rPr lang="pt-BR" sz="2200" dirty="0">
                <a:latin typeface="Times New Roman"/>
                <a:cs typeface="Times New Roman"/>
              </a:rPr>
              <a:t> &amp; </a:t>
            </a:r>
            <a:r>
              <a:rPr lang="pt-BR" sz="2200" i="1" dirty="0">
                <a:latin typeface="Times New Roman"/>
                <a:cs typeface="Times New Roman"/>
              </a:rPr>
              <a:t>p &lt; n</a:t>
            </a:r>
            <a:r>
              <a:rPr lang="pt-BR" sz="2200" baseline="-25000" dirty="0">
                <a:latin typeface="Times New Roman"/>
                <a:cs typeface="Times New Roman"/>
              </a:rPr>
              <a:t>1</a:t>
            </a:r>
            <a:r>
              <a:rPr lang="pt-BR" sz="2200" dirty="0">
                <a:latin typeface="Times New Roman"/>
                <a:cs typeface="Times New Roman"/>
              </a:rPr>
              <a:t>)</a:t>
            </a:r>
            <a:r>
              <a:rPr lang="pt-BR" sz="2200" dirty="0"/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/>
              <a:t>Negative</a:t>
            </a:r>
            <a:r>
              <a:rPr lang="en-CA" sz="2200" dirty="0"/>
              <a:t>: </a:t>
            </a:r>
            <a:r>
              <a:rPr lang="en-CA" sz="2200" dirty="0" smtClean="0"/>
              <a:t>local </a:t>
            </a:r>
            <a:r>
              <a:rPr lang="en-CA" sz="2200" dirty="0"/>
              <a:t>maximum </a:t>
            </a:r>
            <a:r>
              <a:rPr lang="en-CA" sz="2200" dirty="0">
                <a:latin typeface="Times New Roman"/>
                <a:cs typeface="Times New Roman"/>
              </a:rPr>
              <a:t>(</a:t>
            </a:r>
            <a:r>
              <a:rPr lang="en-CA" sz="2200" i="1" dirty="0">
                <a:latin typeface="Times New Roman"/>
                <a:cs typeface="Times New Roman"/>
              </a:rPr>
              <a:t>p &gt; n</a:t>
            </a:r>
            <a:r>
              <a:rPr lang="en-CA" sz="2200" baseline="-25000" dirty="0">
                <a:latin typeface="Times New Roman"/>
                <a:cs typeface="Times New Roman"/>
              </a:rPr>
              <a:t>0</a:t>
            </a:r>
            <a:r>
              <a:rPr lang="en-CA" sz="2200" dirty="0">
                <a:latin typeface="Times New Roman"/>
                <a:cs typeface="Times New Roman"/>
              </a:rPr>
              <a:t> &amp; </a:t>
            </a:r>
            <a:r>
              <a:rPr lang="en-CA" sz="2200" i="1" dirty="0">
                <a:latin typeface="Times New Roman"/>
                <a:cs typeface="Times New Roman"/>
              </a:rPr>
              <a:t>p &gt; n</a:t>
            </a:r>
            <a:r>
              <a:rPr lang="en-CA" sz="2200" baseline="-25000" dirty="0">
                <a:latin typeface="Times New Roman"/>
                <a:cs typeface="Times New Roman"/>
              </a:rPr>
              <a:t>1</a:t>
            </a:r>
            <a:r>
              <a:rPr lang="en-CA" sz="2200" dirty="0">
                <a:latin typeface="Times New Roman"/>
                <a:cs typeface="Times New Roman"/>
              </a:rPr>
              <a:t>)</a:t>
            </a:r>
            <a:r>
              <a:rPr lang="en-CA" sz="2200" dirty="0"/>
              <a:t>, </a:t>
            </a:r>
            <a:r>
              <a:rPr lang="en-CA" sz="2200" dirty="0" smtClean="0"/>
              <a:t>or edge pixel </a:t>
            </a:r>
            <a:r>
              <a:rPr lang="pt-BR" sz="2200" dirty="0" smtClean="0">
                <a:latin typeface="Times New Roman"/>
                <a:cs typeface="Times New Roman"/>
              </a:rPr>
              <a:t>(</a:t>
            </a:r>
            <a:r>
              <a:rPr lang="pt-BR" sz="2200" i="1" dirty="0" smtClean="0">
                <a:latin typeface="Times New Roman"/>
                <a:cs typeface="Times New Roman"/>
              </a:rPr>
              <a:t>p </a:t>
            </a:r>
            <a:r>
              <a:rPr lang="pt-BR" sz="2200" i="1" dirty="0">
                <a:latin typeface="Times New Roman"/>
                <a:cs typeface="Times New Roman"/>
              </a:rPr>
              <a:t>&gt; n</a:t>
            </a:r>
            <a:r>
              <a:rPr lang="pt-BR" sz="2200" baseline="-25000" dirty="0">
                <a:latin typeface="Times New Roman"/>
                <a:cs typeface="Times New Roman"/>
              </a:rPr>
              <a:t>0</a:t>
            </a:r>
            <a:r>
              <a:rPr lang="pt-BR" sz="2200" dirty="0">
                <a:latin typeface="Times New Roman"/>
                <a:cs typeface="Times New Roman"/>
              </a:rPr>
              <a:t> &amp; </a:t>
            </a:r>
            <a:r>
              <a:rPr lang="pt-BR" sz="2200" i="1" dirty="0">
                <a:latin typeface="Times New Roman"/>
                <a:cs typeface="Times New Roman"/>
              </a:rPr>
              <a:t>p </a:t>
            </a:r>
            <a:r>
              <a:rPr lang="pt-BR" sz="2200" dirty="0">
                <a:latin typeface="Times New Roman"/>
                <a:cs typeface="Times New Roman"/>
              </a:rPr>
              <a:t>= </a:t>
            </a:r>
            <a:r>
              <a:rPr lang="pt-BR" sz="2200" i="1" dirty="0">
                <a:latin typeface="Times New Roman"/>
                <a:cs typeface="Times New Roman"/>
              </a:rPr>
              <a:t>n</a:t>
            </a:r>
            <a:r>
              <a:rPr lang="pt-BR" sz="2200" baseline="-25000" dirty="0">
                <a:latin typeface="Times New Roman"/>
                <a:cs typeface="Times New Roman"/>
              </a:rPr>
              <a:t>1</a:t>
            </a:r>
            <a:r>
              <a:rPr lang="pt-BR" sz="2200" dirty="0">
                <a:latin typeface="Times New Roman"/>
                <a:cs typeface="Times New Roman"/>
              </a:rPr>
              <a:t> or </a:t>
            </a:r>
            <a:r>
              <a:rPr lang="pt-BR" sz="2200" i="1" dirty="0">
                <a:latin typeface="Times New Roman"/>
                <a:cs typeface="Times New Roman"/>
              </a:rPr>
              <a:t>p </a:t>
            </a:r>
            <a:r>
              <a:rPr lang="pt-BR" sz="2200" dirty="0">
                <a:latin typeface="Times New Roman"/>
                <a:cs typeface="Times New Roman"/>
              </a:rPr>
              <a:t>= </a:t>
            </a:r>
            <a:r>
              <a:rPr lang="pt-BR" sz="2200" i="1" dirty="0">
                <a:latin typeface="Times New Roman"/>
                <a:cs typeface="Times New Roman"/>
              </a:rPr>
              <a:t>n</a:t>
            </a:r>
            <a:r>
              <a:rPr lang="pt-BR" sz="2200" baseline="-25000" dirty="0">
                <a:latin typeface="Times New Roman"/>
                <a:cs typeface="Times New Roman"/>
              </a:rPr>
              <a:t>0</a:t>
            </a:r>
            <a:r>
              <a:rPr lang="pt-BR" sz="2200" dirty="0">
                <a:latin typeface="Times New Roman"/>
                <a:cs typeface="Times New Roman"/>
              </a:rPr>
              <a:t> &amp; </a:t>
            </a:r>
            <a:r>
              <a:rPr lang="pt-BR" sz="2200" i="1" dirty="0">
                <a:latin typeface="Times New Roman"/>
                <a:cs typeface="Times New Roman"/>
              </a:rPr>
              <a:t>p &gt; n</a:t>
            </a:r>
            <a:r>
              <a:rPr lang="pt-BR" sz="2200" baseline="-25000" dirty="0">
                <a:latin typeface="Times New Roman"/>
                <a:cs typeface="Times New Roman"/>
              </a:rPr>
              <a:t>1</a:t>
            </a:r>
            <a:r>
              <a:rPr lang="pt-BR" sz="2200" dirty="0">
                <a:latin typeface="Times New Roman"/>
                <a:cs typeface="Times New Roman"/>
              </a:rPr>
              <a:t>)</a:t>
            </a:r>
            <a:r>
              <a:rPr lang="pt-BR" sz="2200" dirty="0"/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/>
              <a:t>Zero</a:t>
            </a:r>
            <a:r>
              <a:rPr lang="en-CA" sz="2200" dirty="0"/>
              <a:t>: None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89040"/>
            <a:ext cx="7056784" cy="19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93" y="515603"/>
            <a:ext cx="8627474" cy="1000132"/>
          </a:xfrm>
        </p:spPr>
        <p:txBody>
          <a:bodyPr>
            <a:normAutofit/>
          </a:bodyPr>
          <a:lstStyle/>
          <a:p>
            <a:r>
              <a:rPr lang="en-CA" dirty="0"/>
              <a:t>Variable Block-Size </a:t>
            </a:r>
            <a:r>
              <a:rPr lang="en-CA" dirty="0" smtClean="0"/>
              <a:t>Compensation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72808" cy="452596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CA" sz="2400" dirty="0" smtClean="0"/>
              <a:t>Initial macroblock size is 16×16</a:t>
            </a:r>
            <a:r>
              <a:rPr lang="en-US" sz="2400" dirty="0" smtClean="0"/>
              <a:t>, could be further divided into smaller blocks.</a:t>
            </a:r>
            <a:endParaRPr lang="en-CA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878" y="2574979"/>
            <a:ext cx="6336704" cy="272133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2430" y="5500702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 smtClean="0">
                <a:latin typeface="Trebuchet MS"/>
              </a:rPr>
              <a:t>Fig. 12.</a:t>
            </a:r>
            <a:r>
              <a:rPr lang="en-US" altLang="zh-CN" sz="2400" b="1" dirty="0" smtClean="0">
                <a:latin typeface="Trebuchet MS"/>
              </a:rPr>
              <a:t>2</a:t>
            </a:r>
            <a:r>
              <a:rPr lang="en-CA" sz="2400" dirty="0" smtClean="0">
                <a:latin typeface="Trebuchet MS"/>
              </a:rPr>
              <a:t>: H.264 macroblock segmentation</a:t>
            </a:r>
            <a:endParaRPr lang="en-CA" sz="24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41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91264" cy="806908"/>
          </a:xfrm>
        </p:spPr>
        <p:txBody>
          <a:bodyPr>
            <a:noAutofit/>
          </a:bodyPr>
          <a:lstStyle/>
          <a:p>
            <a:r>
              <a:rPr lang="en-CA" dirty="0" smtClean="0"/>
              <a:t>12.2.7  Entropy </a:t>
            </a:r>
            <a:r>
              <a:rPr lang="en-CA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5"/>
            <a:ext cx="7488832" cy="4320480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H.265 </a:t>
            </a:r>
            <a:r>
              <a:rPr lang="en-CA" sz="2400" dirty="0"/>
              <a:t>only uses CABAC in entropy coding, i.e., CAVLC is no longer used</a:t>
            </a:r>
            <a:r>
              <a:rPr lang="en-CA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Three </a:t>
            </a:r>
            <a:r>
              <a:rPr lang="en-CA" sz="2400" dirty="0"/>
              <a:t>simple scanning methods are defined </a:t>
            </a:r>
            <a:r>
              <a:rPr lang="en-CA" sz="2400" dirty="0" smtClean="0"/>
              <a:t>to read </a:t>
            </a:r>
            <a:r>
              <a:rPr lang="en-CA" sz="2400" dirty="0"/>
              <a:t>in the transform </a:t>
            </a:r>
            <a:r>
              <a:rPr lang="en-CA" sz="2400" dirty="0" smtClean="0"/>
              <a:t>coefficients.</a:t>
            </a:r>
            <a:r>
              <a:rPr lang="en-CA" sz="2400" dirty="0"/>
              <a:t> i.e., </a:t>
            </a:r>
            <a:r>
              <a:rPr lang="en-CA" sz="2400" i="1" dirty="0"/>
              <a:t>Diagonal up-right, Horizontal</a:t>
            </a:r>
            <a:r>
              <a:rPr lang="en-CA" sz="2400" dirty="0"/>
              <a:t>, and </a:t>
            </a:r>
            <a:r>
              <a:rPr lang="en-CA" sz="2400" i="1" dirty="0"/>
              <a:t>Vertical</a:t>
            </a:r>
            <a:r>
              <a:rPr lang="en-CA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The </a:t>
            </a:r>
            <a:r>
              <a:rPr lang="en-CA" sz="2400" dirty="0"/>
              <a:t>goal is still to maximize the length of zero-runs. </a:t>
            </a:r>
            <a:r>
              <a:rPr lang="en-CA" sz="2400" dirty="0" smtClean="0"/>
              <a:t>For different TB size, the scanning method is different.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07288" cy="1000132"/>
          </a:xfrm>
        </p:spPr>
        <p:txBody>
          <a:bodyPr>
            <a:noAutofit/>
          </a:bodyPr>
          <a:lstStyle/>
          <a:p>
            <a:r>
              <a:rPr lang="en-CA" dirty="0" smtClean="0"/>
              <a:t>12.2.8  Special </a:t>
            </a:r>
            <a:r>
              <a:rPr lang="en-CA" dirty="0"/>
              <a:t>Coding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14" y="1484784"/>
            <a:ext cx="7488832" cy="4525963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b="1" dirty="0" smtClean="0"/>
              <a:t>I_PCM </a:t>
            </a:r>
            <a:r>
              <a:rPr lang="en-CA" sz="2400" dirty="0"/>
              <a:t>As in H.264, the prediction, transform coding, quantization, and </a:t>
            </a:r>
            <a:r>
              <a:rPr lang="en-CA" sz="2400" dirty="0" smtClean="0"/>
              <a:t>entropy coding </a:t>
            </a:r>
            <a:r>
              <a:rPr lang="en-CA" sz="2400" dirty="0"/>
              <a:t>steps are bypassed. The PCM-coded (fixed-length) samples are </a:t>
            </a:r>
            <a:r>
              <a:rPr lang="en-CA" sz="2400" dirty="0" smtClean="0"/>
              <a:t>sent directly</a:t>
            </a:r>
            <a:r>
              <a:rPr lang="en-CA" sz="2400" dirty="0"/>
              <a:t>. </a:t>
            </a:r>
            <a:endParaRPr lang="en-CA" sz="240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b="1" dirty="0" smtClean="0"/>
              <a:t>Lossless </a:t>
            </a:r>
            <a:r>
              <a:rPr lang="en-CA" sz="2400" dirty="0"/>
              <a:t>The residual errors from inter- or intra-predictions are sent to </a:t>
            </a:r>
            <a:r>
              <a:rPr lang="en-CA" sz="2400" dirty="0" smtClean="0"/>
              <a:t>entropy coding directly.</a:t>
            </a:r>
            <a:endParaRPr lang="en-CA" sz="24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b="1" dirty="0" smtClean="0"/>
              <a:t>Transform </a:t>
            </a:r>
            <a:r>
              <a:rPr lang="en-CA" sz="2400" b="1" dirty="0"/>
              <a:t>skipping </a:t>
            </a:r>
            <a:r>
              <a:rPr lang="en-CA" sz="2400" dirty="0"/>
              <a:t>Only the transform step is bypassed. This works for </a:t>
            </a:r>
            <a:r>
              <a:rPr lang="en-CA" sz="2400" dirty="0" smtClean="0"/>
              <a:t>certain data </a:t>
            </a:r>
            <a:r>
              <a:rPr lang="en-CA" sz="2400" dirty="0"/>
              <a:t>(e.g., computer-generated images or graphics). It can only be applied to </a:t>
            </a:r>
            <a:r>
              <a:rPr lang="en-CA" sz="2400" dirty="0" smtClean="0"/>
              <a:t>4×4 TBs</a:t>
            </a:r>
            <a:r>
              <a:rPr lang="en-CA" sz="2400" dirty="0"/>
              <a:t>.</a:t>
            </a:r>
            <a:endParaRPr lang="en-CA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91264" cy="841296"/>
          </a:xfrm>
        </p:spPr>
        <p:txBody>
          <a:bodyPr>
            <a:noAutofit/>
          </a:bodyPr>
          <a:lstStyle/>
          <a:p>
            <a:r>
              <a:rPr lang="en-CA" dirty="0" smtClean="0"/>
              <a:t>12.2.9  H.265 profiles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158417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200" dirty="0" smtClean="0"/>
              <a:t>At </a:t>
            </a:r>
            <a:r>
              <a:rPr lang="en-CA" sz="2200" dirty="0"/>
              <a:t>this point, only three profiles are defined: </a:t>
            </a:r>
            <a:r>
              <a:rPr lang="en-CA" sz="2200" i="1" dirty="0"/>
              <a:t>Main profile</a:t>
            </a:r>
            <a:r>
              <a:rPr lang="en-CA" sz="2200" dirty="0"/>
              <a:t>, </a:t>
            </a:r>
            <a:r>
              <a:rPr lang="en-CA" sz="2200" i="1" dirty="0"/>
              <a:t>Main 10 profile</a:t>
            </a:r>
            <a:r>
              <a:rPr lang="en-CA" sz="2200" dirty="0"/>
              <a:t>, and </a:t>
            </a:r>
            <a:r>
              <a:rPr lang="en-CA" sz="2200" i="1" dirty="0" smtClean="0"/>
              <a:t>Main Still </a:t>
            </a:r>
            <a:r>
              <a:rPr lang="en-CA" sz="2200" i="1" dirty="0"/>
              <a:t>Picture </a:t>
            </a:r>
            <a:r>
              <a:rPr lang="en-CA" sz="2200" i="1" dirty="0" smtClean="0"/>
              <a:t>profile</a:t>
            </a:r>
            <a:r>
              <a:rPr lang="en-CA" sz="2200" dirty="0" smtClean="0"/>
              <a:t>. </a:t>
            </a:r>
            <a:r>
              <a:rPr lang="en-CA" sz="2200" dirty="0"/>
              <a:t>The </a:t>
            </a:r>
            <a:r>
              <a:rPr lang="en-CA" sz="2200" dirty="0" smtClean="0"/>
              <a:t>sample </a:t>
            </a:r>
            <a:r>
              <a:rPr lang="en-CA" sz="2200" dirty="0"/>
              <a:t>video formats </a:t>
            </a:r>
            <a:r>
              <a:rPr lang="en-CA" sz="2200" dirty="0" smtClean="0"/>
              <a:t>supported by H.265 </a:t>
            </a:r>
            <a:r>
              <a:rPr lang="en-CA" sz="2200" dirty="0"/>
              <a:t>main </a:t>
            </a:r>
            <a:r>
              <a:rPr lang="en-CA" sz="2200" dirty="0" smtClean="0"/>
              <a:t>profile is illustrated.</a:t>
            </a:r>
            <a:endParaRPr lang="en-CA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389" y="3068960"/>
            <a:ext cx="7519027" cy="29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467" y="3671633"/>
            <a:ext cx="7591525" cy="1817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303" y="135679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Trebuchet MS"/>
              </a:rPr>
              <a:t>Table </a:t>
            </a:r>
            <a:r>
              <a:rPr lang="en-CA" sz="2400" b="1" dirty="0" smtClean="0">
                <a:latin typeface="Trebuchet MS"/>
              </a:rPr>
              <a:t>12.10: </a:t>
            </a:r>
            <a:r>
              <a:rPr lang="en-CA" sz="2400" dirty="0">
                <a:latin typeface="Trebuchet MS"/>
              </a:rPr>
              <a:t>Average bitrate reductions under equal </a:t>
            </a:r>
            <a:r>
              <a:rPr lang="en-CA" sz="2400" dirty="0" smtClean="0">
                <a:latin typeface="Trebuchet MS"/>
              </a:rPr>
              <a:t>PSNR. MP—Main Profile</a:t>
            </a:r>
            <a:r>
              <a:rPr lang="en-CA" sz="2400" dirty="0">
                <a:latin typeface="Trebuchet MS"/>
              </a:rPr>
              <a:t>, HP—High Profile, ASP—Advanced Simple Profile. For </a:t>
            </a:r>
            <a:r>
              <a:rPr lang="en-CA" sz="2400" dirty="0" smtClean="0">
                <a:latin typeface="Trebuchet MS"/>
              </a:rPr>
              <a:t>example, when </a:t>
            </a:r>
            <a:r>
              <a:rPr lang="en-CA" sz="2400" dirty="0">
                <a:latin typeface="Trebuchet MS"/>
              </a:rPr>
              <a:t>H.265 MP is compared </a:t>
            </a:r>
            <a:r>
              <a:rPr lang="en-CA" sz="2400" dirty="0" smtClean="0">
                <a:latin typeface="Trebuchet MS"/>
              </a:rPr>
              <a:t>with H.264/MPEG-4 </a:t>
            </a:r>
            <a:r>
              <a:rPr lang="en-CA" sz="2400" dirty="0">
                <a:latin typeface="Trebuchet MS"/>
              </a:rPr>
              <a:t>AVC HP, a saving of  </a:t>
            </a:r>
            <a:r>
              <a:rPr lang="en-CA" sz="2400" dirty="0" smtClean="0">
                <a:latin typeface="Trebuchet MS"/>
              </a:rPr>
              <a:t>35.4</a:t>
            </a:r>
            <a:r>
              <a:rPr lang="en-CA" sz="2400" dirty="0">
                <a:latin typeface="Trebuchet MS"/>
              </a:rPr>
              <a:t>% is realized.</a:t>
            </a:r>
          </a:p>
          <a:p>
            <a:endParaRPr lang="en-CA" sz="24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4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20" y="764704"/>
            <a:ext cx="8291264" cy="731480"/>
          </a:xfrm>
        </p:spPr>
        <p:txBody>
          <a:bodyPr>
            <a:noAutofit/>
          </a:bodyPr>
          <a:lstStyle/>
          <a:p>
            <a:r>
              <a:rPr lang="en-CA" dirty="0" smtClean="0"/>
              <a:t>12.2.10  H.265 Extensions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14" y="1700808"/>
            <a:ext cx="7488832" cy="417646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Initially (in </a:t>
            </a:r>
            <a:r>
              <a:rPr lang="en-US" sz="2400" dirty="0" smtClean="0"/>
              <a:t>Version 2 </a:t>
            </a:r>
            <a:r>
              <a:rPr lang="en-US" sz="2400" dirty="0"/>
              <a:t>HEVC), the extensions included </a:t>
            </a:r>
            <a:r>
              <a:rPr lang="en-US" sz="2400" i="1" dirty="0"/>
              <a:t>Range Extensions (</a:t>
            </a:r>
            <a:r>
              <a:rPr lang="en-US" sz="2400" i="1" dirty="0" err="1"/>
              <a:t>RExt</a:t>
            </a:r>
            <a:r>
              <a:rPr lang="en-US" sz="2400" i="1" dirty="0"/>
              <a:t>), Scalable HEVC (SHVC)</a:t>
            </a:r>
            <a:r>
              <a:rPr lang="en-US" sz="2400" dirty="0"/>
              <a:t> and </a:t>
            </a:r>
            <a:r>
              <a:rPr lang="en-US" sz="2400" i="1" dirty="0"/>
              <a:t>Screen </a:t>
            </a:r>
            <a:r>
              <a:rPr lang="en-US" sz="2400" i="1" dirty="0" smtClean="0"/>
              <a:t>Content Coding </a:t>
            </a:r>
            <a:r>
              <a:rPr lang="en-US" sz="2400" i="1" dirty="0"/>
              <a:t>(SCC</a:t>
            </a:r>
            <a:r>
              <a:rPr lang="en-US" sz="2400" i="1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Later, the Joint Collaborative Team on 3D Video Coding Extension Development (JCT-3V) </a:t>
            </a:r>
            <a:r>
              <a:rPr lang="en-US" sz="2400" dirty="0" smtClean="0"/>
              <a:t>was established </a:t>
            </a:r>
            <a:r>
              <a:rPr lang="en-US" sz="2400" dirty="0"/>
              <a:t>to work on </a:t>
            </a:r>
            <a:r>
              <a:rPr lang="en-US" sz="2400" i="1" dirty="0" err="1"/>
              <a:t>Multiview</a:t>
            </a:r>
            <a:r>
              <a:rPr lang="en-US" sz="2400" i="1" dirty="0"/>
              <a:t> and 3D Video Coding Extensions</a:t>
            </a:r>
            <a:r>
              <a:rPr lang="en-US" sz="2400" dirty="0"/>
              <a:t> (</a:t>
            </a:r>
            <a:r>
              <a:rPr lang="en-US" sz="2400" i="1" dirty="0"/>
              <a:t>MV-HEVC</a:t>
            </a:r>
            <a:r>
              <a:rPr lang="en-US" sz="2400" dirty="0"/>
              <a:t> and </a:t>
            </a:r>
            <a:r>
              <a:rPr lang="en-US" sz="2400" i="1" dirty="0"/>
              <a:t>3D-HEVC</a:t>
            </a:r>
            <a:r>
              <a:rPr lang="en-US" sz="2400" dirty="0"/>
              <a:t>, respectively).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Version 3 of HEVC including all the above extensions was finalized in February 2015.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Range Extensions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14" y="1484784"/>
            <a:ext cx="7488832" cy="4608512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main objective </a:t>
            </a:r>
            <a:r>
              <a:rPr lang="en-US" sz="2400" dirty="0" smtClean="0"/>
              <a:t>is </a:t>
            </a:r>
            <a:r>
              <a:rPr lang="en-US" sz="2400" dirty="0"/>
              <a:t>the support for 4:2:2 and </a:t>
            </a:r>
            <a:r>
              <a:rPr lang="en-US" sz="2400" dirty="0" smtClean="0"/>
              <a:t>4:4:4 </a:t>
            </a:r>
            <a:r>
              <a:rPr lang="en-US" sz="2400" dirty="0" err="1" smtClean="0"/>
              <a:t>chroma</a:t>
            </a:r>
            <a:r>
              <a:rPr lang="en-US" sz="2400" dirty="0" smtClean="0"/>
              <a:t> </a:t>
            </a:r>
            <a:r>
              <a:rPr lang="en-US" sz="2400" dirty="0"/>
              <a:t>formats and bit depth of more than 10 bits (e.g., 12 or 16 bits) per </a:t>
            </a:r>
            <a:r>
              <a:rPr lang="en-US" sz="2400" dirty="0" smtClean="0"/>
              <a:t>sample.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oding </a:t>
            </a:r>
            <a:r>
              <a:rPr lang="en-US" sz="2400" dirty="0"/>
              <a:t>of screen content, direct </a:t>
            </a:r>
            <a:r>
              <a:rPr lang="en-US" sz="2400" dirty="0" smtClean="0"/>
              <a:t>coding of </a:t>
            </a:r>
            <a:r>
              <a:rPr lang="en-US" sz="2400" dirty="0"/>
              <a:t>R’G’B’ source material, and coding of auxiliary pictures, e.g., alpha planes, depth maps, and lossless </a:t>
            </a:r>
            <a:r>
              <a:rPr lang="en-US" sz="2400" dirty="0" smtClean="0"/>
              <a:t>video coding.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implementation of the range extensions is mostly realized by enhanced coding algorithms and </a:t>
            </a:r>
            <a:r>
              <a:rPr lang="en-US" sz="2400" dirty="0" smtClean="0"/>
              <a:t>tools, although </a:t>
            </a:r>
            <a:r>
              <a:rPr lang="en-US" sz="2400" dirty="0"/>
              <a:t>in many case, it also demands higher dynamic range of the processing elements.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Scalability Extensions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525963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addition to the </a:t>
            </a:r>
            <a:r>
              <a:rPr lang="en-US" sz="2400" i="1" dirty="0"/>
              <a:t>temporal scalability </a:t>
            </a:r>
            <a:r>
              <a:rPr lang="en-US" sz="2400" dirty="0"/>
              <a:t>which was already supported by Version 1 of HEVC, SHVC </a:t>
            </a:r>
            <a:r>
              <a:rPr lang="en-US" sz="2400" dirty="0" smtClean="0"/>
              <a:t>supports </a:t>
            </a:r>
            <a:r>
              <a:rPr lang="en-US" sz="2400" i="1" dirty="0" smtClean="0"/>
              <a:t>spatial </a:t>
            </a:r>
            <a:r>
              <a:rPr lang="en-US" sz="2400" i="1" dirty="0"/>
              <a:t>scalability</a:t>
            </a:r>
            <a:r>
              <a:rPr lang="en-US" sz="2400" dirty="0"/>
              <a:t>, </a:t>
            </a:r>
            <a:r>
              <a:rPr lang="en-US" sz="2400" i="1" dirty="0"/>
              <a:t>SNR (signal-to-noise ratio) scalability</a:t>
            </a:r>
            <a:r>
              <a:rPr lang="en-US" sz="2400" dirty="0"/>
              <a:t>, as well as </a:t>
            </a:r>
            <a:r>
              <a:rPr lang="en-US" sz="2400" i="1" dirty="0"/>
              <a:t>bit depth scalability </a:t>
            </a:r>
            <a:r>
              <a:rPr lang="en-US" sz="2400" dirty="0"/>
              <a:t>and </a:t>
            </a:r>
            <a:r>
              <a:rPr lang="en-US" sz="2400" i="1" dirty="0"/>
              <a:t>color </a:t>
            </a:r>
            <a:r>
              <a:rPr lang="en-US" sz="2400" i="1" dirty="0" smtClean="0"/>
              <a:t>gamut scalability </a:t>
            </a:r>
            <a:r>
              <a:rPr lang="en-US" sz="2400" dirty="0"/>
              <a:t>needed for UHD video where higher bit depth and wider color gamut are employed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SHVC employs </a:t>
            </a:r>
            <a:r>
              <a:rPr lang="en-US" sz="2400" dirty="0"/>
              <a:t>a multi-loop coding framework in which reference layers must be fully decoded first so that they </a:t>
            </a:r>
            <a:r>
              <a:rPr lang="en-US" sz="2400" dirty="0" smtClean="0"/>
              <a:t>can be </a:t>
            </a:r>
            <a:r>
              <a:rPr lang="en-US" sz="2400" dirty="0"/>
              <a:t>used as prediction references.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Multiview</a:t>
            </a:r>
            <a:r>
              <a:rPr lang="en-CA" dirty="0" smtClean="0"/>
              <a:t> and 3D Video Extensions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52596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multiview</a:t>
            </a:r>
            <a:r>
              <a:rPr lang="en-US" sz="2400" dirty="0"/>
              <a:t> extension (MV-HEVC) </a:t>
            </a:r>
            <a:r>
              <a:rPr lang="en-US" sz="2400" dirty="0" smtClean="0"/>
              <a:t>enables </a:t>
            </a:r>
            <a:r>
              <a:rPr lang="en-US" sz="2400" dirty="0"/>
              <a:t>efficient coding of multiple camera views and </a:t>
            </a:r>
            <a:r>
              <a:rPr lang="en-US" sz="2400" dirty="0" smtClean="0"/>
              <a:t>associated auxiliary </a:t>
            </a:r>
            <a:r>
              <a:rPr lang="en-US" sz="2400" dirty="0"/>
              <a:t>pictures</a:t>
            </a:r>
            <a:r>
              <a:rPr lang="en-US" sz="2400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3D extension (3D-HEVC</a:t>
            </a:r>
            <a:r>
              <a:rPr lang="en-US" sz="2400" dirty="0" smtClean="0"/>
              <a:t>) </a:t>
            </a:r>
            <a:r>
              <a:rPr lang="en-US" sz="2400" dirty="0"/>
              <a:t>is designed for videos consisting of </a:t>
            </a:r>
            <a:r>
              <a:rPr lang="en-US" sz="2400" dirty="0" smtClean="0"/>
              <a:t>multiple views </a:t>
            </a:r>
            <a:r>
              <a:rPr lang="en-US" sz="2400" dirty="0"/>
              <a:t>and associated depth maps. It also supports the generation of additional intermediate views in </a:t>
            </a:r>
            <a:r>
              <a:rPr lang="en-US" sz="2400" dirty="0" smtClean="0"/>
              <a:t>advanced 3D </a:t>
            </a:r>
            <a:r>
              <a:rPr lang="en-US" sz="2400" dirty="0"/>
              <a:t>displays</a:t>
            </a:r>
            <a:r>
              <a:rPr lang="en-US" sz="2400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technique of </a:t>
            </a:r>
            <a:r>
              <a:rPr lang="en-US" sz="2400" i="1" dirty="0" smtClean="0"/>
              <a:t>Depth-Image-Based </a:t>
            </a:r>
            <a:r>
              <a:rPr lang="en-US" sz="2400" i="1" dirty="0"/>
              <a:t>Rendering (DIBR) </a:t>
            </a:r>
            <a:r>
              <a:rPr lang="en-US" sz="2400" dirty="0"/>
              <a:t>is often employed to generate these images.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488832" cy="769288"/>
          </a:xfrm>
        </p:spPr>
        <p:txBody>
          <a:bodyPr>
            <a:normAutofit/>
          </a:bodyPr>
          <a:lstStyle/>
          <a:p>
            <a:r>
              <a:rPr lang="en-CA" dirty="0" smtClean="0"/>
              <a:t>12.3  Overview of H.266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06" y="1412776"/>
            <a:ext cx="7632848" cy="4525963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new standard </a:t>
            </a:r>
            <a:r>
              <a:rPr lang="en-US" sz="2400" dirty="0"/>
              <a:t>will be suitable for </a:t>
            </a:r>
            <a:r>
              <a:rPr lang="en-US" sz="2400" dirty="0" smtClean="0"/>
              <a:t>SDR, HDR, 360</a:t>
            </a:r>
            <a:r>
              <a:rPr lang="en-US" sz="2400" baseline="20000" dirty="0"/>
              <a:t>◦</a:t>
            </a:r>
            <a:r>
              <a:rPr lang="en-US" sz="2400" dirty="0"/>
              <a:t> video, </a:t>
            </a:r>
            <a:r>
              <a:rPr lang="en-US" sz="2400" dirty="0" smtClean="0"/>
              <a:t>and other </a:t>
            </a:r>
            <a:r>
              <a:rPr lang="en-US" sz="2400" dirty="0"/>
              <a:t>new video formats </a:t>
            </a:r>
            <a:r>
              <a:rPr lang="en-US" sz="2400" dirty="0" smtClean="0"/>
              <a:t>e.g</a:t>
            </a:r>
            <a:r>
              <a:rPr lang="en-US" sz="2400" dirty="0"/>
              <a:t>., </a:t>
            </a:r>
            <a:r>
              <a:rPr lang="en-US" sz="2400" dirty="0" smtClean="0"/>
              <a:t>panoramic, </a:t>
            </a:r>
            <a:r>
              <a:rPr lang="en-US" sz="2400" dirty="0"/>
              <a:t>hence the name </a:t>
            </a:r>
            <a:r>
              <a:rPr lang="en-US" sz="2400" i="1" dirty="0"/>
              <a:t>Versatile Video Coding (VVC)</a:t>
            </a:r>
            <a:r>
              <a:rPr lang="en-US" sz="2400" dirty="0"/>
              <a:t>, </a:t>
            </a:r>
            <a:r>
              <a:rPr lang="en-US" sz="2400" dirty="0" smtClean="0"/>
              <a:t>aka. </a:t>
            </a:r>
            <a:r>
              <a:rPr lang="en-US" sz="2400" dirty="0"/>
              <a:t>MPEG-I Part 3, or H.266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H.266 supports up to 16K UHD videos, </a:t>
            </a:r>
            <a:r>
              <a:rPr lang="en-US" sz="2400" dirty="0" err="1"/>
              <a:t>YCbCr</a:t>
            </a:r>
            <a:r>
              <a:rPr lang="en-US" sz="2400" dirty="0"/>
              <a:t> 4:4:4, 4:2:2, 4:2:0 with 10 to 16 bits for each sample. </a:t>
            </a:r>
            <a:r>
              <a:rPr lang="en-US" sz="2400" dirty="0" smtClean="0"/>
              <a:t>It supports </a:t>
            </a:r>
            <a:r>
              <a:rPr lang="en-US" sz="2400" dirty="0"/>
              <a:t>HDR of more than 16 stops (with peak brightness up to 10,000 </a:t>
            </a:r>
            <a:r>
              <a:rPr lang="en-US" sz="2400" dirty="0" smtClean="0"/>
              <a:t>nits) </a:t>
            </a:r>
            <a:r>
              <a:rPr lang="en-US" sz="2400" dirty="0"/>
              <a:t>and BT.2100 wide color </a:t>
            </a:r>
            <a:r>
              <a:rPr lang="en-US" sz="2400" dirty="0" smtClean="0"/>
              <a:t>gamut, auxiliary </a:t>
            </a:r>
            <a:r>
              <a:rPr lang="en-US" sz="2400" dirty="0"/>
              <a:t>channels for depth, transparency, </a:t>
            </a:r>
            <a:r>
              <a:rPr lang="en-US" sz="2400" dirty="0" smtClean="0"/>
              <a:t>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aimed to achieve about 50% more compression than </a:t>
            </a:r>
            <a:r>
              <a:rPr lang="en-US" sz="2400" dirty="0" smtClean="0"/>
              <a:t>H.265 for </a:t>
            </a:r>
            <a:r>
              <a:rPr lang="en-US" sz="2400" dirty="0"/>
              <a:t>the same perceptual quality.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12.3.1 Motion Compensation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20506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As in H.264 and H.265, H.266 employs the block-based hybrid coding scheme that supports motion </a:t>
            </a:r>
            <a:r>
              <a:rPr lang="en-US" sz="2200" dirty="0" smtClean="0"/>
              <a:t>compensation and </a:t>
            </a:r>
            <a:r>
              <a:rPr lang="en-US" sz="2200" dirty="0"/>
              <a:t>transform coding</a:t>
            </a:r>
            <a:r>
              <a:rPr lang="en-US" sz="2200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 H.264 and H.265 the precision for Motion </a:t>
            </a:r>
            <a:r>
              <a:rPr lang="en-US" sz="2200" dirty="0" smtClean="0"/>
              <a:t>Vectors </a:t>
            </a:r>
            <a:r>
              <a:rPr lang="en-US" sz="2200" dirty="0"/>
              <a:t>is one-quarter pixel for </a:t>
            </a:r>
            <a:r>
              <a:rPr lang="en-US" sz="2200" dirty="0" err="1"/>
              <a:t>luma</a:t>
            </a:r>
            <a:r>
              <a:rPr lang="en-US" sz="2200" dirty="0"/>
              <a:t> </a:t>
            </a:r>
            <a:r>
              <a:rPr lang="en-US" sz="2200" dirty="0" smtClean="0"/>
              <a:t>images. In H.266, it has </a:t>
            </a:r>
            <a:r>
              <a:rPr lang="en-US" sz="2200" dirty="0"/>
              <a:t>been increased to </a:t>
            </a:r>
            <a:r>
              <a:rPr lang="en-US" sz="2200" dirty="0" smtClean="0"/>
              <a:t>up to 1/16 pix</a:t>
            </a:r>
            <a:r>
              <a:rPr lang="en-US" sz="2200" dirty="0"/>
              <a:t>el for </a:t>
            </a:r>
            <a:r>
              <a:rPr lang="en-US" sz="2200" dirty="0" err="1"/>
              <a:t>luma</a:t>
            </a:r>
            <a:r>
              <a:rPr lang="en-US" sz="2200" dirty="0"/>
              <a:t> images</a:t>
            </a:r>
            <a:r>
              <a:rPr lang="en-US" sz="2200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i="1" dirty="0" smtClean="0"/>
              <a:t>As shown in Fig. 12.19, Block Partitions allow Multi-Type </a:t>
            </a:r>
            <a:r>
              <a:rPr lang="en-US" sz="2200" i="1" dirty="0"/>
              <a:t>Tree (MTT</a:t>
            </a:r>
            <a:r>
              <a:rPr lang="en-US" sz="2200" i="1" dirty="0" smtClean="0"/>
              <a:t>)</a:t>
            </a:r>
            <a:r>
              <a:rPr lang="en-US" sz="2200" dirty="0" smtClean="0"/>
              <a:t>,</a:t>
            </a:r>
            <a:r>
              <a:rPr lang="en-US" sz="2200" i="1" dirty="0"/>
              <a:t> Asymmetric Binary Tree (ABT</a:t>
            </a:r>
            <a:r>
              <a:rPr lang="en-US" sz="2200" i="1" dirty="0" smtClean="0"/>
              <a:t>),</a:t>
            </a:r>
            <a:r>
              <a:rPr lang="en-US" sz="2200" dirty="0" smtClean="0"/>
              <a:t> </a:t>
            </a:r>
            <a:r>
              <a:rPr lang="en-US" sz="2200" i="1" dirty="0"/>
              <a:t>Generalized Binary Tree with Shifts (GBS</a:t>
            </a:r>
            <a:r>
              <a:rPr lang="en-US" sz="2200" i="1" dirty="0" smtClean="0"/>
              <a:t>)</a:t>
            </a:r>
            <a:r>
              <a:rPr lang="en-US" sz="2200" dirty="0" smtClean="0"/>
              <a:t>, and </a:t>
            </a:r>
            <a:r>
              <a:rPr lang="en-US" sz="2200" i="1" dirty="0"/>
              <a:t>Non-Rectangular </a:t>
            </a:r>
            <a:r>
              <a:rPr lang="en-US" sz="2200" i="1" dirty="0" smtClean="0"/>
              <a:t>Partitions.</a:t>
            </a:r>
            <a:endParaRPr lang="en-CA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Quarter-Pixel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796" y="1567333"/>
            <a:ext cx="7366619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2376"/>
              </a:spcBef>
              <a:buFont typeface="Arial"/>
              <a:buChar char="•"/>
            </a:pPr>
            <a:r>
              <a:rPr lang="en-CA" sz="2400" dirty="0" smtClean="0"/>
              <a:t>The </a:t>
            </a:r>
            <a:r>
              <a:rPr lang="en-CA" sz="2400" dirty="0"/>
              <a:t>accuracy of motion compensation is </a:t>
            </a:r>
            <a:r>
              <a:rPr lang="en-CA" sz="2400" dirty="0" smtClean="0"/>
              <a:t>quarter-pixel </a:t>
            </a:r>
            <a:r>
              <a:rPr lang="en-CA" sz="2400" dirty="0"/>
              <a:t>precision in luma images</a:t>
            </a:r>
            <a:r>
              <a:rPr lang="en-CA" sz="2400" dirty="0" smtClean="0"/>
              <a:t>. </a:t>
            </a:r>
            <a:r>
              <a:rPr lang="en-CA" sz="2400" dirty="0"/>
              <a:t>P</a:t>
            </a:r>
            <a:r>
              <a:rPr lang="en-CA" sz="2400" dirty="0" smtClean="0"/>
              <a:t>ixel </a:t>
            </a:r>
            <a:r>
              <a:rPr lang="en-CA" sz="2400" dirty="0"/>
              <a:t>values at half-pixel and quarter-pixel positions </a:t>
            </a:r>
            <a:r>
              <a:rPr lang="en-CA" sz="2400" dirty="0" smtClean="0"/>
              <a:t>can be </a:t>
            </a:r>
            <a:r>
              <a:rPr lang="en-CA" sz="2400" dirty="0"/>
              <a:t>derived by </a:t>
            </a:r>
            <a:r>
              <a:rPr lang="en-CA" sz="2400" dirty="0" smtClean="0"/>
              <a:t>interpolation</a:t>
            </a:r>
          </a:p>
          <a:p>
            <a:pPr>
              <a:spcBef>
                <a:spcPts val="2376"/>
              </a:spcBef>
              <a:buFontTx/>
              <a:buChar char="-"/>
            </a:pPr>
            <a:r>
              <a:rPr lang="en-US" sz="2400" dirty="0"/>
              <a:t>I</a:t>
            </a:r>
            <a:r>
              <a:rPr lang="en-US" sz="2400" dirty="0" smtClean="0"/>
              <a:t>n Figure 12.3, the half pixel b and h could be calculated by </a:t>
            </a:r>
            <a:endParaRPr lang="en-CA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221089"/>
            <a:ext cx="5184576" cy="978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2251" y="5167998"/>
            <a:ext cx="2635893" cy="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82" y="660616"/>
            <a:ext cx="4867797" cy="47020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2269" y="5593765"/>
            <a:ext cx="507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Trebuchet MS" panose="020B0603020202020204" pitchFamily="34" charset="0"/>
              </a:rPr>
              <a:t>Fig. </a:t>
            </a:r>
            <a:r>
              <a:rPr lang="sv-SE" sz="2400" dirty="0" smtClean="0">
                <a:latin typeface="Trebuchet MS" panose="020B0603020202020204" pitchFamily="34" charset="0"/>
              </a:rPr>
              <a:t>12.19  H.266 </a:t>
            </a:r>
            <a:r>
              <a:rPr lang="sv-SE" sz="2400" dirty="0">
                <a:latin typeface="Trebuchet MS" panose="020B0603020202020204" pitchFamily="34" charset="0"/>
              </a:rPr>
              <a:t>Block </a:t>
            </a:r>
            <a:r>
              <a:rPr lang="sv-SE" sz="2400" dirty="0" smtClean="0">
                <a:latin typeface="Trebuchet MS" panose="020B0603020202020204" pitchFamily="34" charset="0"/>
              </a:rPr>
              <a:t>Partitioning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12.3.2  </a:t>
            </a:r>
            <a:r>
              <a:rPr lang="en-US" dirty="0" smtClean="0"/>
              <a:t>Adaptive </a:t>
            </a:r>
            <a:r>
              <a:rPr lang="en-US" dirty="0"/>
              <a:t>Multiple Transforms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98" y="1571613"/>
            <a:ext cx="7776864" cy="423365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Discrete Sine transform (DST-VII) was introduced in H.265 for </a:t>
            </a:r>
            <a:r>
              <a:rPr lang="en-US" sz="2400" dirty="0" smtClean="0"/>
              <a:t>prediction residual </a:t>
            </a:r>
            <a:r>
              <a:rPr lang="en-US" sz="2400" dirty="0"/>
              <a:t>errors in </a:t>
            </a:r>
            <a:r>
              <a:rPr lang="en-US" sz="2400" i="1" dirty="0" smtClean="0"/>
              <a:t>Intra </a:t>
            </a:r>
            <a:r>
              <a:rPr lang="en-US" sz="2400" i="1" dirty="0"/>
              <a:t>coding</a:t>
            </a:r>
            <a:r>
              <a:rPr lang="en-US" sz="2400" dirty="0"/>
              <a:t>, because the Sine basis function can fit to the pattern of the errors better</a:t>
            </a:r>
            <a:r>
              <a:rPr lang="en-US" sz="2400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 transforms in Table 12.11 are found to be beneficial for </a:t>
            </a:r>
            <a:r>
              <a:rPr lang="en-US" sz="2400" dirty="0"/>
              <a:t>different modes in H.266 I</a:t>
            </a:r>
            <a:r>
              <a:rPr lang="en-US" sz="2400" dirty="0" smtClean="0"/>
              <a:t>ntra coding.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These are some of the 16 variants of DCT (DCT Type I to VIII) and DST (DST Type I </a:t>
            </a:r>
            <a:r>
              <a:rPr lang="en-US" sz="2400" dirty="0" smtClean="0"/>
              <a:t>to VIII</a:t>
            </a:r>
            <a:r>
              <a:rPr lang="en-US" sz="2400" dirty="0"/>
              <a:t>) with different symmetry of their symmetric-periodic sequences.</a:t>
            </a:r>
            <a:r>
              <a:rPr lang="en-US" sz="24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7" y="1893603"/>
            <a:ext cx="8158806" cy="4014733"/>
          </a:xfrm>
        </p:spPr>
      </p:pic>
      <p:sp>
        <p:nvSpPr>
          <p:cNvPr id="9" name="Rectangle 8"/>
          <p:cNvSpPr/>
          <p:nvPr/>
        </p:nvSpPr>
        <p:spPr>
          <a:xfrm>
            <a:off x="426733" y="750404"/>
            <a:ext cx="8251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rebuchet MS" panose="020B0603020202020204" pitchFamily="34" charset="0"/>
              </a:rPr>
              <a:t>Table </a:t>
            </a:r>
            <a:r>
              <a:rPr lang="en-US" sz="2800" b="1" dirty="0" smtClean="0">
                <a:latin typeface="Trebuchet MS" panose="020B0603020202020204" pitchFamily="34" charset="0"/>
              </a:rPr>
              <a:t>12.11  </a:t>
            </a:r>
            <a:r>
              <a:rPr lang="en-US" sz="2800" b="1" dirty="0">
                <a:latin typeface="Trebuchet MS" panose="020B0603020202020204" pitchFamily="34" charset="0"/>
              </a:rPr>
              <a:t>Basis Functions for Certain Types </a:t>
            </a:r>
            <a:r>
              <a:rPr lang="en-US" sz="2800" b="1" dirty="0" smtClean="0">
                <a:latin typeface="Trebuchet MS" panose="020B0603020202020204" pitchFamily="34" charset="0"/>
              </a:rPr>
              <a:t>of DCT </a:t>
            </a:r>
            <a:r>
              <a:rPr lang="en-US" sz="2800" b="1" dirty="0">
                <a:latin typeface="Trebuchet MS" panose="020B0603020202020204" pitchFamily="34" charset="0"/>
              </a:rPr>
              <a:t>and </a:t>
            </a:r>
            <a:r>
              <a:rPr lang="en-US" sz="2800" b="1" dirty="0" smtClean="0">
                <a:latin typeface="Trebuchet MS" panose="020B0603020202020204" pitchFamily="34" charset="0"/>
              </a:rPr>
              <a:t>DST Transforms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115212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1800"/>
              </a:spcBef>
            </a:pPr>
            <a:r>
              <a:rPr lang="en-US" sz="2800" b="1" dirty="0"/>
              <a:t>Table </a:t>
            </a:r>
            <a:r>
              <a:rPr lang="en-US" sz="2800" b="1" dirty="0" smtClean="0"/>
              <a:t>12.12  </a:t>
            </a:r>
            <a:r>
              <a:rPr lang="en-US" sz="2800" b="1" dirty="0"/>
              <a:t>Predefined Transform Sets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/>
              <a:t>for </a:t>
            </a:r>
            <a:r>
              <a:rPr lang="en-US" sz="2800" b="1" dirty="0"/>
              <a:t>H.266 Intra Coding</a:t>
            </a:r>
            <a:endParaRPr lang="en-CA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6" y="2708920"/>
            <a:ext cx="5238328" cy="16050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7288" y="4920149"/>
            <a:ext cx="6559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above three </a:t>
            </a:r>
            <a:r>
              <a:rPr lang="en-US" sz="2400" dirty="0"/>
              <a:t>predefined Transform Sets </a:t>
            </a:r>
            <a:r>
              <a:rPr lang="en-US" sz="2400" dirty="0" smtClean="0"/>
              <a:t>are recommended for </a:t>
            </a:r>
            <a:r>
              <a:rPr lang="en-US" sz="2400" dirty="0"/>
              <a:t>H.266 Intra </a:t>
            </a:r>
            <a:r>
              <a:rPr lang="en-US" sz="2400" dirty="0" smtClean="0"/>
              <a:t>Coding.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119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734900"/>
          </a:xfrm>
        </p:spPr>
        <p:txBody>
          <a:bodyPr>
            <a:normAutofit/>
          </a:bodyPr>
          <a:lstStyle/>
          <a:p>
            <a:r>
              <a:rPr lang="en-CA" dirty="0" smtClean="0"/>
              <a:t>Transform Sets for Intra Prediction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06104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H.266 supports 67 angular modes in Intra prediction, </a:t>
            </a:r>
            <a:r>
              <a:rPr lang="en-US" sz="2400" dirty="0"/>
              <a:t>i.e., Planar (Mode 0</a:t>
            </a:r>
            <a:r>
              <a:rPr lang="en-US" sz="2400" dirty="0" smtClean="0"/>
              <a:t>), DC </a:t>
            </a:r>
            <a:r>
              <a:rPr lang="en-US" sz="2400" dirty="0"/>
              <a:t>(Mode 1), plus 65 directional angular modes, basically doubling the number (hence the precision) of </a:t>
            </a:r>
            <a:r>
              <a:rPr lang="en-US" sz="2400" dirty="0" smtClean="0"/>
              <a:t>the modes </a:t>
            </a:r>
            <a:r>
              <a:rPr lang="en-US" sz="2400" dirty="0"/>
              <a:t>in H.265</a:t>
            </a:r>
            <a:r>
              <a:rPr lang="en-US" sz="2400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Table </a:t>
            </a:r>
            <a:r>
              <a:rPr lang="en-US" sz="2400" dirty="0" smtClean="0"/>
              <a:t>12.13 </a:t>
            </a:r>
            <a:r>
              <a:rPr lang="en-US" sz="2400" dirty="0"/>
              <a:t>lists the transform sets that should be considered for the two </a:t>
            </a:r>
            <a:r>
              <a:rPr lang="en-US" sz="2400" dirty="0" smtClean="0"/>
              <a:t>consecutive </a:t>
            </a:r>
            <a:r>
              <a:rPr lang="en-US" sz="2400" dirty="0"/>
              <a:t>1D transforms applied vertically (V) and horizontally (H).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61" y="668068"/>
            <a:ext cx="7488832" cy="1000132"/>
          </a:xfrm>
        </p:spPr>
        <p:txBody>
          <a:bodyPr>
            <a:normAutofit/>
          </a:bodyPr>
          <a:lstStyle/>
          <a:p>
            <a:r>
              <a:rPr lang="en-US" sz="2800" dirty="0"/>
              <a:t>Table </a:t>
            </a:r>
            <a:r>
              <a:rPr lang="en-US" sz="2800" dirty="0" smtClean="0"/>
              <a:t>12.13  </a:t>
            </a:r>
            <a:r>
              <a:rPr lang="en-US" sz="2800" dirty="0"/>
              <a:t>Selected Transform </a:t>
            </a:r>
            <a:r>
              <a:rPr lang="en-US" sz="2800" dirty="0" smtClean="0"/>
              <a:t>Sets</a:t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Each Intra Prediction Mode in H.266</a:t>
            </a:r>
            <a:endParaRPr lang="en-CA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4836"/>
            <a:ext cx="8515098" cy="30887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0786" y="5062219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For each of the V and H transforms, the </a:t>
            </a:r>
            <a:r>
              <a:rPr lang="en-US" sz="2000" dirty="0" smtClean="0">
                <a:latin typeface="Trebuchet MS" panose="020B0603020202020204" pitchFamily="34" charset="0"/>
              </a:rPr>
              <a:t>encoder should </a:t>
            </a:r>
            <a:r>
              <a:rPr lang="en-US" sz="2000" dirty="0">
                <a:latin typeface="Trebuchet MS" panose="020B0603020202020204" pitchFamily="34" charset="0"/>
              </a:rPr>
              <a:t>try both of the transforms in the set, and the one that is better in dealing with the residual errors will </a:t>
            </a:r>
            <a:r>
              <a:rPr lang="en-US" sz="2000" dirty="0" smtClean="0">
                <a:latin typeface="Trebuchet MS" panose="020B0603020202020204" pitchFamily="34" charset="0"/>
              </a:rPr>
              <a:t>be adopted.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90" y="582177"/>
            <a:ext cx="7920880" cy="100013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12.3.3  </a:t>
            </a:r>
            <a:r>
              <a:rPr lang="en-US" sz="2800" dirty="0"/>
              <a:t>Non-Separable Secondary Transform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14" y="1412776"/>
            <a:ext cx="7488832" cy="452596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complex texture </a:t>
            </a:r>
            <a:r>
              <a:rPr lang="en-US" sz="2400" dirty="0" smtClean="0"/>
              <a:t>patterns, arbitrary </a:t>
            </a:r>
            <a:r>
              <a:rPr lang="en-US" sz="2400" dirty="0"/>
              <a:t>edge directions in the image</a:t>
            </a:r>
            <a:r>
              <a:rPr lang="en-US" sz="2400" dirty="0" smtClean="0"/>
              <a:t>, </a:t>
            </a:r>
            <a:r>
              <a:rPr lang="en-US" sz="2400" i="1" dirty="0" smtClean="0"/>
              <a:t>Non-Separable </a:t>
            </a:r>
            <a:r>
              <a:rPr lang="en-US" sz="2400" i="1" dirty="0"/>
              <a:t>Secondary Transforms (NSST) </a:t>
            </a:r>
            <a:r>
              <a:rPr lang="en-US" sz="2400" dirty="0"/>
              <a:t>may provide </a:t>
            </a:r>
            <a:r>
              <a:rPr lang="en-US" sz="2400" dirty="0" smtClean="0"/>
              <a:t>a better </a:t>
            </a:r>
            <a:r>
              <a:rPr lang="en-US" sz="2400" dirty="0"/>
              <a:t>fit to their prediction residual errors. </a:t>
            </a:r>
            <a:endParaRPr lang="en-US" sz="2400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limit the complexity, NSST will only be applied to the </a:t>
            </a:r>
            <a:r>
              <a:rPr lang="en-US" sz="2400" dirty="0" smtClean="0"/>
              <a:t>frequency coefficients </a:t>
            </a:r>
            <a:r>
              <a:rPr lang="en-US" sz="2400" dirty="0"/>
              <a:t>after the primary separable transforms (</a:t>
            </a:r>
            <a:r>
              <a:rPr lang="en-US" sz="2400" dirty="0" smtClean="0"/>
              <a:t>DCT/DST).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i="1" dirty="0" smtClean="0"/>
              <a:t>Mode Dependent NSST (MD-NSST) </a:t>
            </a:r>
            <a:r>
              <a:rPr lang="en-US" sz="2400" dirty="0"/>
              <a:t>will only be applied to the low frequency coefficients after the </a:t>
            </a:r>
            <a:r>
              <a:rPr lang="en-US" sz="2400" dirty="0" smtClean="0"/>
              <a:t>primary transform</a:t>
            </a:r>
            <a:r>
              <a:rPr lang="en-US" sz="2400" dirty="0"/>
              <a:t>.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15" y="1149685"/>
            <a:ext cx="7776864" cy="625272"/>
          </a:xfrm>
        </p:spPr>
        <p:txBody>
          <a:bodyPr>
            <a:normAutofit/>
          </a:bodyPr>
          <a:lstStyle/>
          <a:p>
            <a:pPr algn="l"/>
            <a:r>
              <a:rPr lang="en-CA" sz="2200" b="0" dirty="0" smtClean="0"/>
              <a:t>Let</a:t>
            </a:r>
            <a:r>
              <a:rPr lang="en-CA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dirty="0" smtClean="0"/>
              <a:t>be the coefficient block after the primary transform,</a:t>
            </a:r>
            <a:endParaRPr lang="en-CA" sz="2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478705"/>
            <a:ext cx="6624736" cy="5760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</a:pPr>
            <a:r>
              <a:rPr lang="en-US" sz="2200" dirty="0" smtClean="0"/>
              <a:t>It is turned into a 1D vector: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18" y="1829954"/>
            <a:ext cx="3816424" cy="1430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6405"/>
            <a:ext cx="1542428" cy="2492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4328" y="2348880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(12.19)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7541093" y="4491713"/>
            <a:ext cx="9957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(12.20)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629816" y="633023"/>
            <a:ext cx="790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rebuchet MS" panose="020B0603020202020204" pitchFamily="34" charset="0"/>
              </a:rPr>
              <a:t>Example: </a:t>
            </a:r>
            <a:r>
              <a:rPr lang="en-US" sz="2400" dirty="0">
                <a:latin typeface="Trebuchet MS" panose="020B0603020202020204" pitchFamily="34" charset="0"/>
              </a:rPr>
              <a:t>the implementation of NSST on a 4 × 4 </a:t>
            </a:r>
            <a:r>
              <a:rPr lang="en-US" sz="2400" dirty="0" smtClean="0">
                <a:latin typeface="Trebuchet MS" panose="020B0603020202020204" pitchFamily="34" charset="0"/>
              </a:rPr>
              <a:t>block: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940418"/>
            <a:ext cx="8285940" cy="608931"/>
          </a:xfrm>
        </p:spPr>
        <p:txBody>
          <a:bodyPr anchor="ctr"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1800"/>
              </a:spcBef>
            </a:pPr>
            <a:r>
              <a:rPr lang="en-US" sz="2200" dirty="0"/>
              <a:t>Then a 16 × 16 transform matrix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/>
              <a:t> is used to calculate the NSST,</a:t>
            </a:r>
            <a:endParaRPr lang="en-CA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592"/>
            <a:ext cx="1432497" cy="4057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24328" y="1994841"/>
            <a:ext cx="9957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(</a:t>
            </a:r>
            <a:r>
              <a:rPr lang="en-US" sz="2200" dirty="0" smtClean="0"/>
              <a:t>12.21)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4070" y="2983300"/>
                <a:ext cx="7992888" cy="2427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rebuchet MS" panose="020B0603020202020204" pitchFamily="34" charset="0"/>
                  </a:rPr>
                  <a:t>The 1D NSST coefficient </a:t>
                </a:r>
                <a:r>
                  <a:rPr lang="en-US" sz="2200" dirty="0" smtClean="0">
                    <a:latin typeface="Trebuchet MS" panose="020B0603020202020204" pitchFamily="34" charset="0"/>
                  </a:rPr>
                  <a:t>vector</a:t>
                </a:r>
                <a:r>
                  <a:rPr lang="en-US" sz="2200" b="1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</m:acc>
                  </m:oMath>
                </a14:m>
                <a:r>
                  <a:rPr lang="en-US" sz="2200" b="1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rebuchet MS" panose="020B0603020202020204" pitchFamily="34" charset="0"/>
                  </a:rPr>
                  <a:t>can </a:t>
                </a:r>
                <a:r>
                  <a:rPr lang="en-US" sz="2200" dirty="0">
                    <a:latin typeface="Trebuchet MS" panose="020B0603020202020204" pitchFamily="34" charset="0"/>
                  </a:rPr>
                  <a:t>be reorganized as another 4 × 4 block following the </a:t>
                </a:r>
                <a:r>
                  <a:rPr lang="en-US" sz="2200" dirty="0" smtClean="0">
                    <a:latin typeface="Trebuchet MS" panose="020B0603020202020204" pitchFamily="34" charset="0"/>
                  </a:rPr>
                  <a:t>coefficient scanning </a:t>
                </a:r>
                <a:r>
                  <a:rPr lang="en-US" sz="2200" dirty="0">
                    <a:latin typeface="Trebuchet MS" panose="020B0603020202020204" pitchFamily="34" charset="0"/>
                  </a:rPr>
                  <a:t>order applied on the block for entropy coding</a:t>
                </a:r>
                <a:r>
                  <a:rPr lang="en-US" sz="2200" dirty="0" smtClean="0">
                    <a:latin typeface="Trebuchet MS" panose="020B0603020202020204" pitchFamily="34" charset="0"/>
                  </a:rPr>
                  <a:t>.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rebuchet MS" panose="020B0603020202020204" pitchFamily="34" charset="0"/>
                  </a:rPr>
                  <a:t>In the JEM, 35 × 3 transforms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 err="1">
                    <a:latin typeface="Trebuchet MS" panose="020B0603020202020204" pitchFamily="34" charset="0"/>
                  </a:rPr>
                  <a:t>s</a:t>
                </a:r>
                <a:r>
                  <a:rPr lang="en-US" sz="2200" dirty="0">
                    <a:latin typeface="Trebuchet MS" panose="020B0603020202020204" pitchFamily="34" charset="0"/>
                  </a:rPr>
                  <a:t> for MD-NSST are predefined for both 4 × 4 and 8 × 8 NSST, where </a:t>
                </a:r>
                <a:r>
                  <a:rPr lang="en-US" sz="2200" dirty="0" smtClean="0">
                    <a:latin typeface="Trebuchet MS" panose="020B0603020202020204" pitchFamily="34" charset="0"/>
                  </a:rPr>
                  <a:t>3 is </a:t>
                </a:r>
                <a:r>
                  <a:rPr lang="en-US" sz="2200" dirty="0">
                    <a:latin typeface="Trebuchet MS" panose="020B0603020202020204" pitchFamily="34" charset="0"/>
                  </a:rPr>
                  <a:t>the number of NSST candidates for each intra </a:t>
                </a:r>
                <a:r>
                  <a:rPr lang="en-US" sz="2200" dirty="0" smtClean="0">
                    <a:latin typeface="Trebuchet MS" panose="020B0603020202020204" pitchFamily="34" charset="0"/>
                  </a:rPr>
                  <a:t>prediction mode</a:t>
                </a:r>
                <a:r>
                  <a:rPr lang="en-US" sz="2200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70" y="2983300"/>
                <a:ext cx="7992888" cy="2427011"/>
              </a:xfrm>
              <a:prstGeom prst="rect">
                <a:avLst/>
              </a:prstGeom>
              <a:blipFill>
                <a:blip r:embed="rId3"/>
                <a:stretch>
                  <a:fillRect l="-915" t="-3258" r="-839" b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2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6838213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16594"/>
            <a:ext cx="2133600" cy="453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954" y="830331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anose="020B0603020202020204" pitchFamily="34" charset="0"/>
              </a:rPr>
              <a:t>To reduce the complexity, a </a:t>
            </a:r>
            <a:r>
              <a:rPr lang="en-US" sz="2200" i="1" dirty="0" smtClean="0">
                <a:latin typeface="Trebuchet MS" panose="020B0603020202020204" pitchFamily="34" charset="0"/>
              </a:rPr>
              <a:t>reduced transform (RT) </a:t>
            </a:r>
            <a:r>
              <a:rPr lang="en-US" sz="2200" dirty="0" smtClean="0">
                <a:latin typeface="Trebuchet MS" panose="020B0603020202020204" pitchFamily="34" charset="0"/>
              </a:rPr>
              <a:t>is realized by 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× N</a:t>
            </a:r>
            <a:r>
              <a:rPr lang="en-US" sz="2200" dirty="0" smtClean="0">
                <a:latin typeface="Trebuchet MS" panose="020B0603020202020204" pitchFamily="34" charset="0"/>
              </a:rPr>
              <a:t> matrix, where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&lt; N</a:t>
            </a:r>
            <a:r>
              <a:rPr lang="en-US" sz="2200" dirty="0" smtClean="0">
                <a:latin typeface="Trebuchet MS" panose="020B0603020202020204" pitchFamily="34" charset="0"/>
              </a:rPr>
              <a:t>.  For 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× 4 </a:t>
            </a:r>
            <a:r>
              <a:rPr lang="en-US" sz="2200" dirty="0" smtClean="0">
                <a:latin typeface="Trebuchet MS" panose="020B0603020202020204" pitchFamily="34" charset="0"/>
              </a:rPr>
              <a:t>block,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16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  <a:endParaRPr lang="en-US" sz="2200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8384" y="281228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12.22)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28383" y="452073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12.23)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6580" y="528168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The ratio of </a:t>
            </a:r>
            <a:r>
              <a:rPr lang="en-US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N/R</a:t>
            </a:r>
            <a:r>
              <a:rPr lang="en-US" sz="2200" dirty="0">
                <a:latin typeface="Trebuchet MS" panose="020B0603020202020204" pitchFamily="34" charset="0"/>
              </a:rPr>
              <a:t> is the reduction factor. 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baseline="-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>
                <a:latin typeface="Trebuchet MS" panose="020B0603020202020204" pitchFamily="34" charset="0"/>
              </a:rPr>
              <a:t>basically provides the first </a:t>
            </a:r>
            <a:r>
              <a:rPr lang="en-US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latin typeface="Trebuchet MS" panose="020B0603020202020204" pitchFamily="34" charset="0"/>
              </a:rPr>
              <a:t> bases of the </a:t>
            </a:r>
            <a:r>
              <a:rPr lang="en-US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</a:rPr>
              <a:t>dimensional space</a:t>
            </a:r>
            <a:r>
              <a:rPr lang="en-US" sz="22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1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764" y="5661248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 smtClean="0">
                <a:latin typeface="Trebuchet MS"/>
              </a:rPr>
              <a:t>Fig. 12.</a:t>
            </a:r>
            <a:r>
              <a:rPr lang="en-US" altLang="zh-CN" sz="2400" b="1" dirty="0" smtClean="0">
                <a:latin typeface="Trebuchet MS"/>
              </a:rPr>
              <a:t>3</a:t>
            </a:r>
            <a:r>
              <a:rPr lang="en-CA" sz="2400" dirty="0" smtClean="0">
                <a:latin typeface="Trebuchet MS"/>
              </a:rPr>
              <a:t>: H.264 fractional sample interpolation</a:t>
            </a:r>
            <a:endParaRPr lang="en-CA" sz="2400" dirty="0">
              <a:latin typeface="Trebuchet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475" y="744483"/>
            <a:ext cx="4822294" cy="47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39752" y="908720"/>
            <a:ext cx="4777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rebuchet MS" panose="020B0603020202020204" pitchFamily="34" charset="0"/>
              </a:rPr>
              <a:t>12.3.4  In-loop </a:t>
            </a:r>
            <a:r>
              <a:rPr lang="en-US" sz="3200" b="1" dirty="0">
                <a:latin typeface="Trebuchet MS" panose="020B0603020202020204" pitchFamily="34" charset="0"/>
              </a:rPr>
              <a:t>Filtering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794" y="1916832"/>
            <a:ext cx="78488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JEM proposes four in-loop filters and they are applied sequentially. 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(a) Bilateral filter, (b) </a:t>
            </a:r>
            <a:r>
              <a:rPr lang="en-US" sz="2400" dirty="0" err="1" smtClean="0">
                <a:latin typeface="Trebuchet MS" panose="020B0603020202020204" pitchFamily="34" charset="0"/>
              </a:rPr>
              <a:t>Deblocking</a:t>
            </a:r>
            <a:r>
              <a:rPr lang="en-US" sz="2400" dirty="0" smtClean="0">
                <a:latin typeface="Trebuchet MS" panose="020B0603020202020204" pitchFamily="34" charset="0"/>
              </a:rPr>
              <a:t> filter</a:t>
            </a:r>
            <a:r>
              <a:rPr lang="en-US" sz="2400" dirty="0">
                <a:latin typeface="Trebuchet MS" panose="020B0603020202020204" pitchFamily="34" charset="0"/>
              </a:rPr>
              <a:t>, (c) Sample Adaptive Offset (SAO) filter, and (d) Adaptive Loop Filter (ALF). 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Filters </a:t>
            </a:r>
            <a:r>
              <a:rPr lang="en-US" sz="2400" dirty="0">
                <a:latin typeface="Trebuchet MS" panose="020B0603020202020204" pitchFamily="34" charset="0"/>
              </a:rPr>
              <a:t>(b) </a:t>
            </a:r>
            <a:r>
              <a:rPr lang="en-US" sz="2400" dirty="0" smtClean="0">
                <a:latin typeface="Trebuchet MS" panose="020B0603020202020204" pitchFamily="34" charset="0"/>
              </a:rPr>
              <a:t>and (c</a:t>
            </a:r>
            <a:r>
              <a:rPr lang="en-US" sz="2400" dirty="0">
                <a:latin typeface="Trebuchet MS" panose="020B0603020202020204" pitchFamily="34" charset="0"/>
              </a:rPr>
              <a:t>) are basically the same as in H.265, although stronger </a:t>
            </a:r>
            <a:r>
              <a:rPr lang="en-US" sz="2400" dirty="0" err="1">
                <a:latin typeface="Trebuchet MS" panose="020B0603020202020204" pitchFamily="34" charset="0"/>
              </a:rPr>
              <a:t>deblocking</a:t>
            </a:r>
            <a:r>
              <a:rPr lang="en-US" sz="2400" dirty="0">
                <a:latin typeface="Trebuchet MS" panose="020B0603020202020204" pitchFamily="34" charset="0"/>
              </a:rPr>
              <a:t> filters with longer taps are proposed </a:t>
            </a:r>
            <a:r>
              <a:rPr lang="en-US" sz="2400" dirty="0" smtClean="0">
                <a:latin typeface="Trebuchet MS" panose="020B0603020202020204" pitchFamily="34" charset="0"/>
              </a:rPr>
              <a:t>as responses </a:t>
            </a:r>
            <a:r>
              <a:rPr lang="en-US" sz="2400" dirty="0">
                <a:latin typeface="Trebuchet MS" panose="020B0603020202020204" pitchFamily="34" charset="0"/>
              </a:rPr>
              <a:t>for call for proposal after the </a:t>
            </a:r>
            <a:r>
              <a:rPr lang="en-US" sz="2400" dirty="0" smtClean="0">
                <a:latin typeface="Trebuchet MS" panose="020B0603020202020204" pitchFamily="34" charset="0"/>
              </a:rPr>
              <a:t>JEM.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1993" y="730564"/>
            <a:ext cx="7642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rebuchet MS" panose="020B0603020202020204" pitchFamily="34" charset="0"/>
              </a:rPr>
              <a:t>Bilateral </a:t>
            </a:r>
            <a:r>
              <a:rPr lang="en-US" sz="2400" i="1" dirty="0" smtClean="0">
                <a:latin typeface="Trebuchet MS" panose="020B0603020202020204" pitchFamily="34" charset="0"/>
              </a:rPr>
              <a:t>Filter</a:t>
            </a:r>
          </a:p>
          <a:p>
            <a:endParaRPr lang="en-US" sz="2200" dirty="0" smtClean="0">
              <a:latin typeface="Trebuchet MS" panose="020B0603020202020204" pitchFamily="34" charset="0"/>
            </a:endParaRPr>
          </a:p>
          <a:p>
            <a:r>
              <a:rPr lang="en-US" sz="2200" dirty="0" smtClean="0">
                <a:latin typeface="Trebuchet MS" panose="020B0603020202020204" pitchFamily="34" charset="0"/>
              </a:rPr>
              <a:t>Applied to all </a:t>
            </a:r>
            <a:r>
              <a:rPr lang="en-US" sz="2200" dirty="0" err="1" smtClean="0">
                <a:latin typeface="Trebuchet MS" panose="020B0603020202020204" pitchFamily="34" charset="0"/>
              </a:rPr>
              <a:t>luma</a:t>
            </a:r>
            <a:r>
              <a:rPr lang="en-US" sz="2200" dirty="0" smtClean="0">
                <a:latin typeface="Trebuchet MS" panose="020B0603020202020204" pitchFamily="34" charset="0"/>
              </a:rPr>
              <a:t> blocks, four </a:t>
            </a:r>
            <a:r>
              <a:rPr lang="en-US" sz="2200" dirty="0">
                <a:latin typeface="Trebuchet MS" panose="020B0603020202020204" pitchFamily="34" charset="0"/>
              </a:rPr>
              <a:t>neighboring (top, bottom, right, left) samples are used to filter the </a:t>
            </a:r>
            <a:r>
              <a:rPr lang="en-US" sz="2200" dirty="0" smtClean="0">
                <a:latin typeface="Trebuchet MS" panose="020B0603020202020204" pitchFamily="34" charset="0"/>
              </a:rPr>
              <a:t>current sample</a:t>
            </a:r>
            <a:r>
              <a:rPr lang="en-US" sz="2200" dirty="0">
                <a:latin typeface="Trebuchet MS" panose="020B0603020202020204" pitchFamily="34" charset="0"/>
              </a:rPr>
              <a:t>.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5" y="3494140"/>
            <a:ext cx="7292593" cy="88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4589490"/>
            <a:ext cx="8141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where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j) </a:t>
            </a:r>
            <a:r>
              <a:rPr lang="en-US" sz="2200" dirty="0">
                <a:latin typeface="Trebuchet MS" panose="020B0603020202020204" pitchFamily="34" charset="0"/>
              </a:rPr>
              <a:t>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R(k, j) </a:t>
            </a:r>
            <a:r>
              <a:rPr lang="en-US" sz="2200" dirty="0">
                <a:latin typeface="Trebuchet MS" panose="020B0603020202020204" pitchFamily="34" charset="0"/>
              </a:rPr>
              <a:t>are the original reconstructed intensity values 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j) </a:t>
            </a:r>
            <a:r>
              <a:rPr lang="en-US" sz="2200" dirty="0">
                <a:latin typeface="Trebuchet MS" panose="020B0603020202020204" pitchFamily="34" charset="0"/>
              </a:rPr>
              <a:t>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(k, l), </a:t>
            </a:r>
            <a:r>
              <a:rPr lang="en-US" sz="2200" dirty="0" smtClean="0">
                <a:latin typeface="Trebuchet MS" panose="020B0603020202020204" pitchFamily="34" charset="0"/>
              </a:rPr>
              <a:t>respectively, the two       are the </a:t>
            </a:r>
            <a:r>
              <a:rPr lang="en-US" sz="2200" i="1" dirty="0" smtClean="0">
                <a:latin typeface="Trebuchet MS" panose="020B0603020202020204" pitchFamily="34" charset="0"/>
              </a:rPr>
              <a:t>spatial</a:t>
            </a:r>
            <a:r>
              <a:rPr lang="en-US" sz="2200" dirty="0" smtClean="0">
                <a:latin typeface="Trebuchet MS" panose="020B0603020202020204" pitchFamily="34" charset="0"/>
              </a:rPr>
              <a:t> and </a:t>
            </a:r>
            <a:r>
              <a:rPr lang="en-US" sz="2200" i="1" dirty="0" smtClean="0">
                <a:latin typeface="Trebuchet MS" panose="020B0603020202020204" pitchFamily="34" charset="0"/>
              </a:rPr>
              <a:t>range</a:t>
            </a:r>
            <a:r>
              <a:rPr lang="en-US" sz="2200" dirty="0" smtClean="0">
                <a:latin typeface="Trebuchet MS" panose="020B0603020202020204" pitchFamily="34" charset="0"/>
              </a:rPr>
              <a:t> parameters.</a:t>
            </a:r>
            <a:endParaRPr lang="en-US" sz="2200" dirty="0"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1498" y="3744308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(</a:t>
            </a:r>
            <a:r>
              <a:rPr lang="en-US" sz="2000" dirty="0" smtClean="0">
                <a:latin typeface="Trebuchet MS" panose="020B0603020202020204" pitchFamily="34" charset="0"/>
              </a:rPr>
              <a:t>12.24</a:t>
            </a:r>
            <a:r>
              <a:rPr lang="en-US" sz="20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2416935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rebuchet MS" panose="020B0603020202020204" pitchFamily="34" charset="0"/>
              </a:rPr>
              <a:t>The </a:t>
            </a:r>
            <a:r>
              <a:rPr lang="en-US" sz="2200" dirty="0">
                <a:latin typeface="Trebuchet MS" panose="020B0603020202020204" pitchFamily="34" charset="0"/>
              </a:rPr>
              <a:t>weight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j, k, l) </a:t>
            </a:r>
            <a:r>
              <a:rPr lang="en-US" sz="2200" dirty="0">
                <a:latin typeface="Trebuchet MS" panose="020B0603020202020204" pitchFamily="34" charset="0"/>
              </a:rPr>
              <a:t>that </a:t>
            </a:r>
            <a:r>
              <a:rPr lang="en-US" sz="2200" dirty="0" smtClean="0">
                <a:latin typeface="Trebuchet MS" panose="020B0603020202020204" pitchFamily="34" charset="0"/>
              </a:rPr>
              <a:t>determines the </a:t>
            </a:r>
            <a:r>
              <a:rPr lang="en-US" sz="2200" dirty="0">
                <a:latin typeface="Trebuchet MS" panose="020B0603020202020204" pitchFamily="34" charset="0"/>
              </a:rPr>
              <a:t>amount of filtering by the neighboring sample 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(k, l) </a:t>
            </a:r>
            <a:r>
              <a:rPr lang="en-US" sz="2200" dirty="0" smtClean="0">
                <a:latin typeface="Trebuchet MS" panose="020B0603020202020204" pitchFamily="34" charset="0"/>
              </a:rPr>
              <a:t>is:</a:t>
            </a:r>
            <a:endParaRPr lang="en-US" sz="22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2200" y="4958822"/>
                <a:ext cx="5597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958822"/>
                <a:ext cx="559769" cy="369332"/>
              </a:xfrm>
              <a:prstGeom prst="rect">
                <a:avLst/>
              </a:prstGeom>
              <a:blipFill>
                <a:blip r:embed="rId3"/>
                <a:stretch>
                  <a:fillRect l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3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9144" y="1196752"/>
            <a:ext cx="80361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latin typeface="Trebuchet MS" panose="020B0603020202020204" pitchFamily="34" charset="0"/>
              </a:rPr>
              <a:t>Adaptive Loop Filter (ALF) </a:t>
            </a:r>
            <a:r>
              <a:rPr lang="en-US" sz="2200" dirty="0">
                <a:latin typeface="Trebuchet MS" panose="020B0603020202020204" pitchFamily="34" charset="0"/>
              </a:rPr>
              <a:t>is applied after SAO. </a:t>
            </a:r>
            <a:r>
              <a:rPr lang="en-US" sz="2200" dirty="0" smtClean="0">
                <a:latin typeface="Trebuchet MS" panose="020B0603020202020204" pitchFamily="34" charset="0"/>
              </a:rPr>
              <a:t>The horizontal </a:t>
            </a:r>
            <a:r>
              <a:rPr lang="en-US" sz="2200" dirty="0">
                <a:latin typeface="Trebuchet MS" panose="020B0603020202020204" pitchFamily="34" charset="0"/>
              </a:rPr>
              <a:t>and vertical gradients of each block are </a:t>
            </a:r>
            <a:r>
              <a:rPr lang="en-US" sz="2200" dirty="0" smtClean="0">
                <a:latin typeface="Trebuchet MS" panose="020B0603020202020204" pitchFamily="34" charset="0"/>
              </a:rPr>
              <a:t>derived first </a:t>
            </a:r>
            <a:r>
              <a:rPr lang="en-US" sz="2200" dirty="0">
                <a:latin typeface="Trebuchet MS" panose="020B0603020202020204" pitchFamily="34" charset="0"/>
              </a:rPr>
              <a:t>and used to determine the direction </a:t>
            </a:r>
            <a:r>
              <a:rPr lang="en-US" sz="2200" i="1" dirty="0">
                <a:latin typeface="Trebuchet MS" panose="020B0603020202020204" pitchFamily="34" charset="0"/>
              </a:rPr>
              <a:t>D</a:t>
            </a:r>
            <a:r>
              <a:rPr lang="en-US" sz="2200" dirty="0">
                <a:latin typeface="Trebuchet MS" panose="020B0603020202020204" pitchFamily="34" charset="0"/>
              </a:rPr>
              <a:t> of the block. The blocks are then classified into 15 categories </a:t>
            </a:r>
            <a:r>
              <a:rPr lang="en-US" sz="2200" dirty="0" smtClean="0">
                <a:latin typeface="Trebuchet MS" panose="020B0603020202020204" pitchFamily="34" charset="0"/>
              </a:rPr>
              <a:t>based on </a:t>
            </a:r>
            <a:r>
              <a:rPr lang="en-US" sz="2200" i="1" dirty="0">
                <a:latin typeface="Trebuchet MS" panose="020B0603020202020204" pitchFamily="34" charset="0"/>
              </a:rPr>
              <a:t>D</a:t>
            </a:r>
            <a:r>
              <a:rPr lang="en-US" sz="2200" dirty="0">
                <a:latin typeface="Trebuchet MS" panose="020B0603020202020204" pitchFamily="34" charset="0"/>
              </a:rPr>
              <a:t> and the 2D-Laplacian activity so that different sets of filter coefficients can be applied for ALF filtering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latin typeface="Trebuchet MS" panose="020B0603020202020204" pitchFamily="34" charset="0"/>
              </a:rPr>
              <a:t>Convolutional Neural Network (CNN) Loop </a:t>
            </a:r>
            <a:r>
              <a:rPr lang="en-US" sz="2200" i="1" dirty="0" smtClean="0">
                <a:latin typeface="Trebuchet MS" panose="020B0603020202020204" pitchFamily="34" charset="0"/>
              </a:rPr>
              <a:t>Filters:</a:t>
            </a:r>
            <a:r>
              <a:rPr lang="en-US" sz="2200" i="1" dirty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</a:rPr>
              <a:t>reported </a:t>
            </a:r>
            <a:r>
              <a:rPr lang="en-US" sz="2200" dirty="0">
                <a:latin typeface="Trebuchet MS" panose="020B0603020202020204" pitchFamily="34" charset="0"/>
              </a:rPr>
              <a:t>good improvements, ranging from approximately−</a:t>
            </a:r>
            <a:r>
              <a:rPr lang="en-US" sz="2200" dirty="0" smtClean="0">
                <a:latin typeface="Trebuchet MS" panose="020B0603020202020204" pitchFamily="34" charset="0"/>
              </a:rPr>
              <a:t>3% to </a:t>
            </a:r>
            <a:r>
              <a:rPr lang="en-US" sz="2200" dirty="0">
                <a:latin typeface="Trebuchet MS" panose="020B0603020202020204" pitchFamily="34" charset="0"/>
              </a:rPr>
              <a:t>−7% BD-rates over the JEM target for </a:t>
            </a:r>
            <a:r>
              <a:rPr lang="en-US" sz="2200" dirty="0" err="1">
                <a:latin typeface="Trebuchet MS" panose="020B0603020202020204" pitchFamily="34" charset="0"/>
              </a:rPr>
              <a:t>luma</a:t>
            </a:r>
            <a:r>
              <a:rPr lang="en-US" sz="2200" dirty="0">
                <a:latin typeface="Trebuchet MS" panose="020B0603020202020204" pitchFamily="34" charset="0"/>
              </a:rPr>
              <a:t> and </a:t>
            </a:r>
            <a:r>
              <a:rPr lang="en-US" sz="2200" dirty="0" err="1">
                <a:latin typeface="Trebuchet MS" panose="020B0603020202020204" pitchFamily="34" charset="0"/>
              </a:rPr>
              <a:t>chroma</a:t>
            </a:r>
            <a:r>
              <a:rPr lang="en-US" sz="2200" dirty="0">
                <a:latin typeface="Trebuchet MS" panose="020B0603020202020204" pitchFamily="34" charset="0"/>
              </a:rPr>
              <a:t> images.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Nevertheless, the development of CNN-based methods for video coding is still in its early stage.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6357" y="7647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12.3.5 </a:t>
            </a:r>
            <a:r>
              <a:rPr lang="en-US" sz="2800" b="1" dirty="0">
                <a:latin typeface="Trebuchet MS" panose="020B0603020202020204" pitchFamily="34" charset="0"/>
              </a:rPr>
              <a:t>Tools for HDR (High Dynamic Range) Video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15561"/>
            <a:ext cx="619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The coding tools are of three types: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rebuchet MS" panose="020B0603020202020204" pitchFamily="34" charset="0"/>
              </a:rPr>
              <a:t>Encoder-only Adaptations</a:t>
            </a:r>
            <a:r>
              <a:rPr lang="en-US" sz="2400" dirty="0" smtClean="0">
                <a:latin typeface="Trebuchet MS" panose="020B0603020202020204" pitchFamily="34" charset="0"/>
              </a:rPr>
              <a:t>: </a:t>
            </a:r>
            <a:r>
              <a:rPr lang="en-US" sz="2200" dirty="0" smtClean="0">
                <a:latin typeface="Trebuchet MS" panose="020B0603020202020204" pitchFamily="34" charset="0"/>
              </a:rPr>
              <a:t>e.g., </a:t>
            </a:r>
            <a:r>
              <a:rPr lang="en-US" sz="2200" dirty="0" err="1" smtClean="0">
                <a:latin typeface="Trebuchet MS" panose="020B0603020202020204" pitchFamily="34" charset="0"/>
              </a:rPr>
              <a:t>lumaDQP</a:t>
            </a:r>
            <a:r>
              <a:rPr lang="en-US" sz="2200" dirty="0" smtClean="0">
                <a:latin typeface="Trebuchet MS" panose="020B0603020202020204" pitchFamily="34" charset="0"/>
              </a:rPr>
              <a:t> below.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 smtClean="0">
                <a:latin typeface="Trebuchet MS" panose="020B0603020202020204" pitchFamily="34" charset="0"/>
              </a:rPr>
              <a:t>Out-of-loop Sample Mapping</a:t>
            </a:r>
            <a:r>
              <a:rPr lang="en-US" sz="2400" dirty="0" smtClean="0">
                <a:latin typeface="Trebuchet MS" panose="020B0603020202020204" pitchFamily="34" charset="0"/>
              </a:rPr>
              <a:t>: </a:t>
            </a:r>
            <a:r>
              <a:rPr lang="en-US" sz="2200" dirty="0">
                <a:latin typeface="Trebuchet MS" panose="020B0603020202020204" pitchFamily="34" charset="0"/>
              </a:rPr>
              <a:t>pre-processing steps before the signals are </a:t>
            </a:r>
            <a:r>
              <a:rPr lang="en-US" sz="2200" dirty="0" smtClean="0">
                <a:latin typeface="Trebuchet MS" panose="020B0603020202020204" pitchFamily="34" charset="0"/>
              </a:rPr>
              <a:t>sent to </a:t>
            </a:r>
            <a:r>
              <a:rPr lang="en-US" sz="2200" dirty="0">
                <a:latin typeface="Trebuchet MS" panose="020B0603020202020204" pitchFamily="34" charset="0"/>
              </a:rPr>
              <a:t>the encoder, and post-processing steps after the signals are recovered by the </a:t>
            </a:r>
            <a:r>
              <a:rPr lang="en-US" sz="2200" dirty="0" smtClean="0">
                <a:latin typeface="Trebuchet MS" panose="020B0603020202020204" pitchFamily="34" charset="0"/>
              </a:rPr>
              <a:t>decoder.</a:t>
            </a:r>
          </a:p>
          <a:p>
            <a:r>
              <a:rPr lang="en-US" sz="2200" dirty="0" smtClean="0">
                <a:latin typeface="Trebuchet MS" panose="020B0603020202020204" pitchFamily="34" charset="0"/>
              </a:rPr>
              <a:t>     - : </a:t>
            </a:r>
            <a:r>
              <a:rPr lang="en-US" sz="2200" dirty="0">
                <a:latin typeface="Trebuchet MS" panose="020B0603020202020204" pitchFamily="34" charset="0"/>
              </a:rPr>
              <a:t>cannot be </a:t>
            </a:r>
            <a:r>
              <a:rPr lang="en-US" sz="2200" dirty="0" smtClean="0">
                <a:latin typeface="Trebuchet MS" panose="020B0603020202020204" pitchFamily="34" charset="0"/>
              </a:rPr>
              <a:t>readily adapted </a:t>
            </a:r>
            <a:r>
              <a:rPr lang="en-US" sz="2200" dirty="0">
                <a:latin typeface="Trebuchet MS" panose="020B0603020202020204" pitchFamily="34" charset="0"/>
              </a:rPr>
              <a:t>to slice or block level.</a:t>
            </a:r>
            <a:endParaRPr lang="en-US" sz="2200" dirty="0" smtClean="0">
              <a:latin typeface="Trebuchet MS" panose="020B0603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 startAt="3"/>
            </a:pPr>
            <a:r>
              <a:rPr lang="en-US" sz="2400" b="1" dirty="0" smtClean="0">
                <a:latin typeface="Trebuchet MS" panose="020B0603020202020204" pitchFamily="34" charset="0"/>
              </a:rPr>
              <a:t>In-loop Sample Mapping</a:t>
            </a:r>
            <a:r>
              <a:rPr lang="en-US" sz="2400" dirty="0" smtClean="0">
                <a:latin typeface="Trebuchet MS" panose="020B0603020202020204" pitchFamily="34" charset="0"/>
              </a:rPr>
              <a:t>: </a:t>
            </a:r>
            <a:r>
              <a:rPr lang="en-US" sz="2200" dirty="0">
                <a:latin typeface="Trebuchet MS" panose="020B0603020202020204" pitchFamily="34" charset="0"/>
              </a:rPr>
              <a:t>realized in the </a:t>
            </a:r>
            <a:r>
              <a:rPr lang="en-US" sz="2200" dirty="0" smtClean="0">
                <a:latin typeface="Trebuchet MS" panose="020B0603020202020204" pitchFamily="34" charset="0"/>
              </a:rPr>
              <a:t>motion compensation loop </a:t>
            </a:r>
            <a:r>
              <a:rPr lang="en-US" sz="2200" dirty="0">
                <a:latin typeface="Trebuchet MS" panose="020B0603020202020204" pitchFamily="34" charset="0"/>
              </a:rPr>
              <a:t>in the encoder and </a:t>
            </a:r>
            <a:r>
              <a:rPr lang="en-US" sz="2200" dirty="0" smtClean="0">
                <a:latin typeface="Trebuchet MS" panose="020B0603020202020204" pitchFamily="34" charset="0"/>
              </a:rPr>
              <a:t>decoder, e.g., In-loop </a:t>
            </a:r>
            <a:r>
              <a:rPr lang="en-US" sz="2200" dirty="0" err="1">
                <a:latin typeface="Trebuchet MS" panose="020B0603020202020204" pitchFamily="34" charset="0"/>
              </a:rPr>
              <a:t>Luma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Reshaper</a:t>
            </a:r>
            <a:r>
              <a:rPr lang="en-US" sz="2200" dirty="0" smtClean="0">
                <a:latin typeface="Trebuchet MS" panose="020B0603020202020204" pitchFamily="34" charset="0"/>
              </a:rPr>
              <a:t> below.</a:t>
            </a:r>
            <a:endParaRPr lang="en-U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2754" y="76470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rebuchet MS" panose="020B0603020202020204" pitchFamily="34" charset="0"/>
              </a:rPr>
              <a:t>Luma</a:t>
            </a:r>
            <a:r>
              <a:rPr lang="en-US" sz="2800" b="1" dirty="0">
                <a:latin typeface="Trebuchet MS" panose="020B0603020202020204" pitchFamily="34" charset="0"/>
              </a:rPr>
              <a:t>-Dependent Quantization </a:t>
            </a:r>
            <a:r>
              <a:rPr lang="en-US" sz="2800" b="1" dirty="0" smtClean="0">
                <a:latin typeface="Trebuchet MS" panose="020B0603020202020204" pitchFamily="34" charset="0"/>
              </a:rPr>
              <a:t>Scheme (</a:t>
            </a:r>
            <a:r>
              <a:rPr lang="en-US" sz="2800" b="1" dirty="0" err="1" smtClean="0">
                <a:latin typeface="Trebuchet MS" panose="020B0603020202020204" pitchFamily="34" charset="0"/>
              </a:rPr>
              <a:t>lumaDQP</a:t>
            </a:r>
            <a:r>
              <a:rPr lang="en-US" sz="2800" b="1" dirty="0">
                <a:latin typeface="Trebuchet MS" panose="020B0603020202020204" pitchFamily="34" charset="0"/>
              </a:rPr>
              <a:t>)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268" y="1530696"/>
            <a:ext cx="814192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anose="020B0603020202020204" pitchFamily="34" charset="0"/>
              </a:rPr>
              <a:t>HDR videos </a:t>
            </a:r>
            <a:r>
              <a:rPr lang="en-US" sz="2200" dirty="0">
                <a:latin typeface="Trebuchet MS" panose="020B0603020202020204" pitchFamily="34" charset="0"/>
              </a:rPr>
              <a:t>adopt the Perceptual Quantization (PQ) in which many bits are redistributed from the bright areas of </a:t>
            </a:r>
            <a:r>
              <a:rPr lang="en-US" sz="2200" dirty="0" smtClean="0">
                <a:latin typeface="Trebuchet MS" panose="020B0603020202020204" pitchFamily="34" charset="0"/>
              </a:rPr>
              <a:t>a video </a:t>
            </a:r>
            <a:r>
              <a:rPr lang="en-US" sz="2200" dirty="0">
                <a:latin typeface="Trebuchet MS" panose="020B0603020202020204" pitchFamily="34" charset="0"/>
              </a:rPr>
              <a:t>frame to the dark areas. </a:t>
            </a:r>
            <a:endParaRPr lang="en-US" sz="2200" dirty="0" smtClean="0">
              <a:latin typeface="Trebuchet MS" panose="020B0603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anose="020B0603020202020204" pitchFamily="34" charset="0"/>
              </a:rPr>
              <a:t>However, PQ </a:t>
            </a:r>
            <a:r>
              <a:rPr lang="en-US" sz="2200" dirty="0">
                <a:latin typeface="Trebuchet MS" panose="020B0603020202020204" pitchFamily="34" charset="0"/>
              </a:rPr>
              <a:t>can introduce more undesirable </a:t>
            </a:r>
            <a:r>
              <a:rPr lang="en-US" sz="2200" dirty="0" smtClean="0">
                <a:latin typeface="Trebuchet MS" panose="020B0603020202020204" pitchFamily="34" charset="0"/>
              </a:rPr>
              <a:t>artifacts in </a:t>
            </a:r>
            <a:r>
              <a:rPr lang="en-US" sz="2200" dirty="0">
                <a:latin typeface="Trebuchet MS" panose="020B0603020202020204" pitchFamily="34" charset="0"/>
              </a:rPr>
              <a:t>bright areas in the compressed video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A</a:t>
            </a:r>
            <a:r>
              <a:rPr lang="en-US" sz="2200" dirty="0" smtClean="0">
                <a:latin typeface="Trebuchet MS" panose="020B0603020202020204" pitchFamily="34" charset="0"/>
              </a:rPr>
              <a:t>djustment </a:t>
            </a:r>
            <a:r>
              <a:rPr lang="en-US" sz="2200" dirty="0">
                <a:latin typeface="Trebuchet MS" panose="020B0603020202020204" pitchFamily="34" charset="0"/>
              </a:rPr>
              <a:t>of </a:t>
            </a:r>
            <a:r>
              <a:rPr lang="en-US" sz="2200" dirty="0" smtClean="0">
                <a:latin typeface="Trebuchet MS" panose="020B0603020202020204" pitchFamily="34" charset="0"/>
              </a:rPr>
              <a:t>quantization steps </a:t>
            </a:r>
            <a:r>
              <a:rPr lang="en-US" sz="2200" dirty="0">
                <a:latin typeface="Trebuchet MS" panose="020B0603020202020204" pitchFamily="34" charset="0"/>
              </a:rPr>
              <a:t>depending on the luminance of the HDR content at the CTU level in order to shift the bits (back) </a:t>
            </a:r>
            <a:r>
              <a:rPr lang="en-US" sz="2200" dirty="0" smtClean="0">
                <a:latin typeface="Trebuchet MS" panose="020B0603020202020204" pitchFamily="34" charset="0"/>
              </a:rPr>
              <a:t>from the </a:t>
            </a:r>
            <a:r>
              <a:rPr lang="en-US" sz="2200" dirty="0">
                <a:latin typeface="Trebuchet MS" panose="020B0603020202020204" pitchFamily="34" charset="0"/>
              </a:rPr>
              <a:t>dark areas to the bright areas.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941168"/>
            <a:ext cx="5904656" cy="394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5486859"/>
            <a:ext cx="7810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The original QP </a:t>
            </a:r>
            <a:r>
              <a:rPr lang="en-US" sz="2000" dirty="0">
                <a:latin typeface="Trebuchet MS" panose="020B0603020202020204" pitchFamily="34" charset="0"/>
              </a:rPr>
              <a:t>can be </a:t>
            </a:r>
            <a:r>
              <a:rPr lang="en-US" sz="2000" dirty="0" smtClean="0">
                <a:latin typeface="Trebuchet MS" panose="020B0603020202020204" pitchFamily="34" charset="0"/>
              </a:rPr>
              <a:t>adaptively modified ― subtracted by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dQP</a:t>
            </a:r>
            <a:r>
              <a:rPr lang="en-US" sz="20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53698" y="836712"/>
            <a:ext cx="4027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</a:rPr>
              <a:t>In-loop </a:t>
            </a:r>
            <a:r>
              <a:rPr lang="en-US" sz="2800" b="1" dirty="0" err="1">
                <a:latin typeface="Trebuchet MS" panose="020B0603020202020204" pitchFamily="34" charset="0"/>
              </a:rPr>
              <a:t>Luma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Reshaper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782" y="1628800"/>
            <a:ext cx="763284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In general, the </a:t>
            </a:r>
            <a:r>
              <a:rPr lang="en-US" sz="2200" dirty="0" err="1">
                <a:latin typeface="Trebuchet MS" panose="020B0603020202020204" pitchFamily="34" charset="0"/>
              </a:rPr>
              <a:t>quantizer</a:t>
            </a:r>
            <a:r>
              <a:rPr lang="en-US" sz="2200" dirty="0">
                <a:latin typeface="Trebuchet MS" panose="020B0603020202020204" pitchFamily="34" charset="0"/>
              </a:rPr>
              <a:t> (e.g., PQ for HDR) is designed to cover the full range of the video signals (e.g., </a:t>
            </a:r>
            <a:r>
              <a:rPr lang="en-US" sz="2200" dirty="0" smtClean="0">
                <a:latin typeface="Trebuchet MS" panose="020B0603020202020204" pitchFamily="34" charset="0"/>
              </a:rPr>
              <a:t>from 0 </a:t>
            </a:r>
            <a:r>
              <a:rPr lang="en-US" sz="2200" dirty="0">
                <a:latin typeface="Trebuchet MS" panose="020B0603020202020204" pitchFamily="34" charset="0"/>
              </a:rPr>
              <a:t>to 10,000 nits). Due to large variations of actual scenes, the intent of the person who creates the video, </a:t>
            </a:r>
            <a:r>
              <a:rPr lang="en-US" sz="2200" dirty="0" smtClean="0">
                <a:latin typeface="Trebuchet MS" panose="020B0603020202020204" pitchFamily="34" charset="0"/>
              </a:rPr>
              <a:t>and the </a:t>
            </a:r>
            <a:r>
              <a:rPr lang="en-US" sz="2200" dirty="0">
                <a:latin typeface="Trebuchet MS" panose="020B0603020202020204" pitchFamily="34" charset="0"/>
              </a:rPr>
              <a:t>limit of the display device, a large portion of the full range may be unused. </a:t>
            </a:r>
            <a:endParaRPr lang="en-US" sz="2200" dirty="0" smtClean="0">
              <a:latin typeface="Trebuchet MS" panose="020B0603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anose="020B0603020202020204" pitchFamily="34" charset="0"/>
              </a:rPr>
              <a:t>For </a:t>
            </a:r>
            <a:r>
              <a:rPr lang="en-US" sz="2200" dirty="0">
                <a:latin typeface="Trebuchet MS" panose="020B0603020202020204" pitchFamily="34" charset="0"/>
              </a:rPr>
              <a:t>better coding efficiency, </a:t>
            </a:r>
            <a:r>
              <a:rPr lang="en-US" sz="2200" dirty="0" smtClean="0">
                <a:latin typeface="Trebuchet MS" panose="020B0603020202020204" pitchFamily="34" charset="0"/>
              </a:rPr>
              <a:t>a </a:t>
            </a:r>
            <a:r>
              <a:rPr lang="en-US" sz="2200" i="1" dirty="0" err="1" smtClean="0">
                <a:latin typeface="Trebuchet MS" panose="020B0603020202020204" pitchFamily="34" charset="0"/>
              </a:rPr>
              <a:t>reshaper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dirty="0">
                <a:latin typeface="Trebuchet MS" panose="020B0603020202020204" pitchFamily="34" charset="0"/>
              </a:rPr>
              <a:t>can be introduced to modify or re-quantize the signal.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8782" y="4797152"/>
            <a:ext cx="75396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In its implementation, a pair of Look Up Tables (LUTs) </a:t>
            </a:r>
            <a:r>
              <a:rPr lang="en-US" sz="2200" dirty="0" smtClean="0">
                <a:latin typeface="Trebuchet MS" panose="020B0603020202020204" pitchFamily="34" charset="0"/>
              </a:rPr>
              <a:t>are employed</a:t>
            </a:r>
            <a:r>
              <a:rPr lang="en-US" sz="2200" dirty="0">
                <a:latin typeface="Trebuchet MS" panose="020B0603020202020204" pitchFamily="34" charset="0"/>
              </a:rPr>
              <a:t>, i.e., Forward LUT in encoding and Inverse LUT in decoding.</a:t>
            </a:r>
          </a:p>
        </p:txBody>
      </p:sp>
    </p:spTree>
    <p:extLst>
      <p:ext uri="{BB962C8B-B14F-4D97-AF65-F5344CB8AC3E}">
        <p14:creationId xmlns:p14="http://schemas.microsoft.com/office/powerpoint/2010/main" val="9469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73837" y="764704"/>
            <a:ext cx="5586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</a:rPr>
              <a:t>In-loop </a:t>
            </a:r>
            <a:r>
              <a:rPr lang="en-US" sz="2800" b="1" dirty="0" err="1">
                <a:latin typeface="Trebuchet MS" panose="020B0603020202020204" pitchFamily="34" charset="0"/>
              </a:rPr>
              <a:t>Luma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 smtClean="0">
                <a:latin typeface="Trebuchet MS" panose="020B0603020202020204" pitchFamily="34" charset="0"/>
              </a:rPr>
              <a:t>Reshaper</a:t>
            </a:r>
            <a:r>
              <a:rPr lang="en-US" sz="2800" b="1" dirty="0" smtClean="0">
                <a:latin typeface="Trebuchet MS" panose="020B0603020202020204" pitchFamily="34" charset="0"/>
              </a:rPr>
              <a:t>  (cont’d)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315687"/>
            <a:ext cx="8028384" cy="3410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259" y="1588239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The Forward LUT (</a:t>
            </a:r>
            <a:r>
              <a:rPr lang="en-US" sz="2200" dirty="0" err="1">
                <a:latin typeface="Trebuchet MS" panose="020B0603020202020204" pitchFamily="34" charset="0"/>
              </a:rPr>
              <a:t>FwdLUT</a:t>
            </a:r>
            <a:r>
              <a:rPr lang="en-US" sz="2200" dirty="0">
                <a:latin typeface="Trebuchet MS" panose="020B0603020202020204" pitchFamily="34" charset="0"/>
              </a:rPr>
              <a:t>) can be obtained by the </a:t>
            </a:r>
            <a:r>
              <a:rPr lang="en-US" sz="2200" dirty="0" smtClean="0">
                <a:latin typeface="Trebuchet MS" panose="020B0603020202020204" pitchFamily="34" charset="0"/>
              </a:rPr>
              <a:t>following steps</a:t>
            </a:r>
            <a:r>
              <a:rPr lang="en-US" sz="2200" dirty="0">
                <a:latin typeface="Trebuchet MS" panose="020B0603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44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79712" y="902250"/>
            <a:ext cx="5474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rebuchet MS" panose="020B0603020202020204" pitchFamily="34" charset="0"/>
              </a:rPr>
              <a:t>12.3.6  Tools </a:t>
            </a:r>
            <a:r>
              <a:rPr lang="en-US" sz="3200" b="1" dirty="0">
                <a:latin typeface="Trebuchet MS" panose="020B0603020202020204" pitchFamily="34" charset="0"/>
              </a:rPr>
              <a:t>for 360</a:t>
            </a:r>
            <a:r>
              <a:rPr lang="en-US" sz="3200" b="1" baseline="30000" dirty="0">
                <a:latin typeface="Trebuchet MS" panose="020B0603020202020204" pitchFamily="34" charset="0"/>
              </a:rPr>
              <a:t>◦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b="1" dirty="0">
                <a:latin typeface="Trebuchet MS" panose="020B0603020202020204" pitchFamily="34" charset="0"/>
              </a:rPr>
              <a:t>Video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6360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Hybrid Angular </a:t>
            </a:r>
            <a:r>
              <a:rPr lang="en-US" sz="2400" b="1" dirty="0" err="1">
                <a:latin typeface="Trebuchet MS" panose="020B0603020202020204" pitchFamily="34" charset="0"/>
              </a:rPr>
              <a:t>Cubemap</a:t>
            </a:r>
            <a:r>
              <a:rPr lang="en-US" sz="2400" b="1" dirty="0">
                <a:latin typeface="Trebuchet MS" panose="020B0603020202020204" pitchFamily="34" charset="0"/>
              </a:rPr>
              <a:t> Projection (HAC</a:t>
            </a:r>
            <a:r>
              <a:rPr lang="en-US" sz="2400" b="1" dirty="0" smtClean="0">
                <a:latin typeface="Trebuchet MS" panose="020B0603020202020204" pitchFamily="34" charset="0"/>
              </a:rPr>
              <a:t>):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492896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F</a:t>
            </a:r>
            <a:r>
              <a:rPr lang="en-US" sz="2200" dirty="0" smtClean="0">
                <a:latin typeface="Trebuchet MS" panose="020B0603020202020204" pitchFamily="34" charset="0"/>
              </a:rPr>
              <a:t>urther </a:t>
            </a:r>
            <a:r>
              <a:rPr lang="en-US" sz="2200" dirty="0">
                <a:latin typeface="Trebuchet MS" panose="020B0603020202020204" pitchFamily="34" charset="0"/>
              </a:rPr>
              <a:t>reduce the non-uniform </a:t>
            </a:r>
            <a:r>
              <a:rPr lang="en-US" sz="2200" dirty="0" smtClean="0">
                <a:latin typeface="Trebuchet MS" panose="020B0603020202020204" pitchFamily="34" charset="0"/>
              </a:rPr>
              <a:t>sampling, especially </a:t>
            </a:r>
            <a:r>
              <a:rPr lang="en-US" sz="2200" dirty="0">
                <a:latin typeface="Trebuchet MS" panose="020B0603020202020204" pitchFamily="34" charset="0"/>
              </a:rPr>
              <a:t>towards the edges on each face of </a:t>
            </a:r>
            <a:r>
              <a:rPr lang="en-US" sz="2200" dirty="0" smtClean="0">
                <a:latin typeface="Trebuchet MS" panose="020B0603020202020204" pitchFamily="34" charset="0"/>
              </a:rPr>
              <a:t>the CMP (</a:t>
            </a:r>
            <a:r>
              <a:rPr lang="en-US" sz="2200" dirty="0" err="1" smtClean="0">
                <a:latin typeface="Trebuchet MS" panose="020B0603020202020204" pitchFamily="34" charset="0"/>
              </a:rPr>
              <a:t>Cubemap</a:t>
            </a:r>
            <a:r>
              <a:rPr lang="en-US" sz="2200" dirty="0" smtClean="0">
                <a:latin typeface="Trebuchet MS" panose="020B0603020202020204" pitchFamily="34" charset="0"/>
              </a:rPr>
              <a:t> Projection) cube.</a:t>
            </a:r>
            <a:endParaRPr lang="en-US" sz="22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3859307"/>
            <a:ext cx="7801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The forward </a:t>
            </a:r>
            <a:r>
              <a:rPr lang="en-US" sz="2000" dirty="0">
                <a:latin typeface="Trebuchet MS" panose="020B0603020202020204" pitchFamily="34" charset="0"/>
              </a:rPr>
              <a:t>mapping functions from CMP to HAC are defined as: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97" y="4437112"/>
            <a:ext cx="3956769" cy="1489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5684" y="4618930"/>
            <a:ext cx="108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(12.26)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5684" y="5428231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(</a:t>
            </a:r>
            <a:r>
              <a:rPr lang="en-US" dirty="0" smtClean="0">
                <a:latin typeface="Trebuchet MS" panose="020B0603020202020204" pitchFamily="34" charset="0"/>
              </a:rPr>
              <a:t>12.27)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1196" y="769352"/>
            <a:ext cx="4616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Adaptive Frame </a:t>
            </a:r>
            <a:r>
              <a:rPr lang="en-US" sz="2400" b="1" dirty="0" smtClean="0">
                <a:latin typeface="Trebuchet MS" panose="020B0603020202020204" pitchFamily="34" charset="0"/>
              </a:rPr>
              <a:t>Packing (APF):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004" y="4307798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Geometry </a:t>
            </a:r>
            <a:r>
              <a:rPr lang="en-US" sz="2400" b="1" dirty="0" smtClean="0">
                <a:latin typeface="Trebuchet MS" panose="020B0603020202020204" pitchFamily="34" charset="0"/>
              </a:rPr>
              <a:t>Padding: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350715"/>
            <a:ext cx="82859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In</a:t>
            </a:r>
            <a:r>
              <a:rPr lang="en-US" sz="2000" i="1" dirty="0" smtClean="0">
                <a:latin typeface="Trebuchet MS" panose="020B0603020202020204" pitchFamily="34" charset="0"/>
              </a:rPr>
              <a:t> frame </a:t>
            </a:r>
            <a:r>
              <a:rPr lang="en-US" sz="2000" i="1" dirty="0">
                <a:latin typeface="Trebuchet MS" panose="020B0603020202020204" pitchFamily="34" charset="0"/>
              </a:rPr>
              <a:t>packing </a:t>
            </a:r>
            <a:r>
              <a:rPr lang="en-US" sz="2000" dirty="0" smtClean="0">
                <a:latin typeface="Trebuchet MS" panose="020B0603020202020204" pitchFamily="34" charset="0"/>
              </a:rPr>
              <a:t>the </a:t>
            </a:r>
            <a:r>
              <a:rPr lang="en-US" sz="2000" dirty="0">
                <a:latin typeface="Trebuchet MS" panose="020B0603020202020204" pitchFamily="34" charset="0"/>
              </a:rPr>
              <a:t>six projection images from the six faces of </a:t>
            </a:r>
            <a:r>
              <a:rPr lang="en-US" sz="2000" dirty="0" smtClean="0">
                <a:latin typeface="Trebuchet MS" panose="020B0603020202020204" pitchFamily="34" charset="0"/>
              </a:rPr>
              <a:t>the CMP </a:t>
            </a:r>
            <a:r>
              <a:rPr lang="en-US" sz="2000" dirty="0">
                <a:latin typeface="Trebuchet MS" panose="020B0603020202020204" pitchFamily="34" charset="0"/>
              </a:rPr>
              <a:t>cube are packed into a 2D rectangular </a:t>
            </a:r>
            <a:r>
              <a:rPr lang="en-US" sz="2000" dirty="0" smtClean="0">
                <a:latin typeface="Trebuchet MS" panose="020B0603020202020204" pitchFamily="34" charset="0"/>
              </a:rPr>
              <a:t>picture.  No </a:t>
            </a:r>
            <a:r>
              <a:rPr lang="en-US" sz="2000" dirty="0">
                <a:latin typeface="Trebuchet MS" panose="020B0603020202020204" pitchFamily="34" charset="0"/>
              </a:rPr>
              <a:t>matter how one arranges the six images, there will be discontinuities at </a:t>
            </a:r>
            <a:r>
              <a:rPr lang="en-US" sz="2000" dirty="0" smtClean="0">
                <a:latin typeface="Trebuchet MS" panose="020B0603020202020204" pitchFamily="34" charset="0"/>
              </a:rPr>
              <a:t>the boundaries </a:t>
            </a:r>
            <a:r>
              <a:rPr lang="en-US" sz="2000" dirty="0">
                <a:latin typeface="Trebuchet MS" panose="020B0603020202020204" pitchFamily="34" charset="0"/>
              </a:rPr>
              <a:t>between some faces, hence the “face seam” artifacts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r>
              <a:rPr lang="en-US" sz="2000" i="1" dirty="0">
                <a:latin typeface="Trebuchet MS" panose="020B0603020202020204" pitchFamily="34" charset="0"/>
              </a:rPr>
              <a:t> </a:t>
            </a:r>
            <a:endParaRPr lang="en-US" sz="2000" i="1" dirty="0" smtClean="0">
              <a:latin typeface="Trebuchet MS" panose="020B0603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With APF, </a:t>
            </a:r>
            <a:r>
              <a:rPr lang="en-US" sz="2000" dirty="0">
                <a:latin typeface="Trebuchet MS" panose="020B0603020202020204" pitchFamily="34" charset="0"/>
              </a:rPr>
              <a:t>the six </a:t>
            </a:r>
            <a:r>
              <a:rPr lang="en-US" sz="2000" dirty="0" smtClean="0">
                <a:latin typeface="Trebuchet MS" panose="020B0603020202020204" pitchFamily="34" charset="0"/>
              </a:rPr>
              <a:t>face images </a:t>
            </a:r>
            <a:r>
              <a:rPr lang="en-US" sz="2000" dirty="0">
                <a:latin typeface="Trebuchet MS" panose="020B0603020202020204" pitchFamily="34" charset="0"/>
              </a:rPr>
              <a:t>can be “shuffled” and/or yaw-rotated by 0</a:t>
            </a:r>
            <a:r>
              <a:rPr lang="en-US" sz="2800" baseline="30000" dirty="0">
                <a:latin typeface="Trebuchet MS" panose="020B0603020202020204" pitchFamily="34" charset="0"/>
              </a:rPr>
              <a:t>◦</a:t>
            </a:r>
            <a:r>
              <a:rPr lang="en-US" sz="2000" dirty="0">
                <a:latin typeface="Trebuchet MS" panose="020B0603020202020204" pitchFamily="34" charset="0"/>
              </a:rPr>
              <a:t>, 90</a:t>
            </a:r>
            <a:r>
              <a:rPr lang="en-US" sz="2800" baseline="30000" dirty="0">
                <a:latin typeface="Trebuchet MS" panose="020B0603020202020204" pitchFamily="34" charset="0"/>
              </a:rPr>
              <a:t>◦</a:t>
            </a:r>
            <a:r>
              <a:rPr lang="en-US" sz="2000" dirty="0">
                <a:latin typeface="Trebuchet MS" panose="020B0603020202020204" pitchFamily="34" charset="0"/>
              </a:rPr>
              <a:t>, 180</a:t>
            </a:r>
            <a:r>
              <a:rPr lang="en-US" sz="2800" baseline="30000" dirty="0">
                <a:latin typeface="Trebuchet MS" panose="020B0603020202020204" pitchFamily="34" charset="0"/>
              </a:rPr>
              <a:t>◦</a:t>
            </a:r>
            <a:r>
              <a:rPr lang="en-US" sz="2000" dirty="0">
                <a:latin typeface="Trebuchet MS" panose="020B0603020202020204" pitchFamily="34" charset="0"/>
              </a:rPr>
              <a:t>, and 270</a:t>
            </a:r>
            <a:r>
              <a:rPr lang="en-US" sz="2800" baseline="30000" dirty="0">
                <a:latin typeface="Trebuchet MS" panose="020B0603020202020204" pitchFamily="34" charset="0"/>
              </a:rPr>
              <a:t>◦</a:t>
            </a:r>
            <a:r>
              <a:rPr lang="en-US" sz="2000" dirty="0">
                <a:latin typeface="Trebuchet MS" panose="020B0603020202020204" pitchFamily="34" charset="0"/>
              </a:rPr>
              <a:t> to dynamically create the </a:t>
            </a:r>
            <a:r>
              <a:rPr lang="en-US" sz="2000" dirty="0" smtClean="0">
                <a:latin typeface="Trebuchet MS" panose="020B0603020202020204" pitchFamily="34" charset="0"/>
              </a:rPr>
              <a:t>needed continuity </a:t>
            </a:r>
            <a:r>
              <a:rPr lang="en-US" sz="2000" dirty="0">
                <a:latin typeface="Trebuchet MS" panose="020B0603020202020204" pitchFamily="34" charset="0"/>
              </a:rPr>
              <a:t>between frame-packed faces during the </a:t>
            </a:r>
            <a:r>
              <a:rPr lang="en-US" sz="2000" dirty="0" smtClean="0">
                <a:latin typeface="Trebuchet MS" panose="020B0603020202020204" pitchFamily="34" charset="0"/>
              </a:rPr>
              <a:t>motion estimation.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4941168"/>
            <a:ext cx="8285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The </a:t>
            </a:r>
            <a:r>
              <a:rPr lang="en-US" sz="2000" dirty="0">
                <a:latin typeface="Trebuchet MS" panose="020B0603020202020204" pitchFamily="34" charset="0"/>
              </a:rPr>
              <a:t>content of </a:t>
            </a:r>
            <a:r>
              <a:rPr lang="en-US" sz="2000" dirty="0" smtClean="0">
                <a:latin typeface="Trebuchet MS" panose="020B0603020202020204" pitchFamily="34" charset="0"/>
              </a:rPr>
              <a:t>the spherical </a:t>
            </a:r>
            <a:r>
              <a:rPr lang="en-US" sz="2000" dirty="0">
                <a:latin typeface="Trebuchet MS" panose="020B0603020202020204" pitchFamily="34" charset="0"/>
              </a:rPr>
              <a:t>neighbors is utilized for padding to provide more continuous and usable samples for areas outside </a:t>
            </a:r>
            <a:r>
              <a:rPr lang="en-US" sz="2000" dirty="0" smtClean="0">
                <a:latin typeface="Trebuchet MS" panose="020B0603020202020204" pitchFamily="34" charset="0"/>
              </a:rPr>
              <a:t>of the </a:t>
            </a:r>
            <a:r>
              <a:rPr lang="en-US" sz="2000" dirty="0">
                <a:latin typeface="Trebuchet MS" panose="020B0603020202020204" pitchFamily="34" charset="0"/>
              </a:rPr>
              <a:t>face </a:t>
            </a:r>
            <a:r>
              <a:rPr lang="en-US" sz="2000" dirty="0" smtClean="0">
                <a:latin typeface="Trebuchet MS" panose="020B0603020202020204" pitchFamily="34" charset="0"/>
              </a:rPr>
              <a:t>boundaries in motion estimation.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9632" y="764704"/>
            <a:ext cx="6838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rebuchet MS" panose="020B0603020202020204" pitchFamily="34" charset="0"/>
              </a:rPr>
              <a:t>12.3.7  H.266 </a:t>
            </a:r>
            <a:r>
              <a:rPr lang="en-US" sz="3200" b="1" dirty="0">
                <a:latin typeface="Trebuchet MS" panose="020B0603020202020204" pitchFamily="34" charset="0"/>
              </a:rPr>
              <a:t>Performance Report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268" y="1556792"/>
            <a:ext cx="81419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BD-rate (short for </a:t>
            </a:r>
            <a:r>
              <a:rPr lang="en-US" sz="2200" i="1" dirty="0" err="1">
                <a:latin typeface="Trebuchet MS" panose="020B0603020202020204" pitchFamily="34" charset="0"/>
              </a:rPr>
              <a:t>Bjontegaard’s</a:t>
            </a:r>
            <a:r>
              <a:rPr lang="en-US" sz="2200" i="1" dirty="0">
                <a:latin typeface="Trebuchet MS" panose="020B0603020202020204" pitchFamily="34" charset="0"/>
              </a:rPr>
              <a:t> delta-rate</a:t>
            </a:r>
            <a:r>
              <a:rPr lang="en-US" sz="2200" dirty="0" smtClean="0">
                <a:latin typeface="Trebuchet MS" panose="020B0603020202020204" pitchFamily="34" charset="0"/>
              </a:rPr>
              <a:t>) </a:t>
            </a:r>
            <a:r>
              <a:rPr lang="en-US" sz="2200" dirty="0">
                <a:latin typeface="Trebuchet MS" panose="020B0603020202020204" pitchFamily="34" charset="0"/>
              </a:rPr>
              <a:t>is again employed to measure the performance of the </a:t>
            </a:r>
            <a:r>
              <a:rPr lang="en-US" sz="2200" dirty="0" smtClean="0">
                <a:latin typeface="Trebuchet MS" panose="020B0603020202020204" pitchFamily="34" charset="0"/>
              </a:rPr>
              <a:t>proposed H.266 </a:t>
            </a:r>
            <a:r>
              <a:rPr lang="en-US" sz="2200" dirty="0">
                <a:latin typeface="Trebuchet MS" panose="020B0603020202020204" pitchFamily="34" charset="0"/>
              </a:rPr>
              <a:t>compression methods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Due to the substantial difference between SDR and HDR content (gray-level and color) distributions, </a:t>
            </a:r>
            <a:r>
              <a:rPr lang="en-US" sz="2200" dirty="0" smtClean="0">
                <a:latin typeface="Trebuchet MS" panose="020B0603020202020204" pitchFamily="34" charset="0"/>
              </a:rPr>
              <a:t>several new </a:t>
            </a:r>
            <a:r>
              <a:rPr lang="en-US" sz="2200" dirty="0">
                <a:latin typeface="Trebuchet MS" panose="020B0603020202020204" pitchFamily="34" charset="0"/>
              </a:rPr>
              <a:t>evaluation metrics are introduced for the HDR </a:t>
            </a:r>
            <a:r>
              <a:rPr lang="en-US" sz="2200" dirty="0" smtClean="0">
                <a:latin typeface="Trebuchet MS" panose="020B0603020202020204" pitchFamily="34" charset="0"/>
              </a:rPr>
              <a:t>performance measurement</a:t>
            </a:r>
            <a:r>
              <a:rPr lang="en-US" sz="2200" dirty="0">
                <a:latin typeface="Trebuchet MS" panose="020B0603020202020204" pitchFamily="34" charset="0"/>
              </a:rPr>
              <a:t>: (a) </a:t>
            </a:r>
            <a:r>
              <a:rPr lang="en-US" sz="2200" i="1" dirty="0" err="1">
                <a:latin typeface="Trebuchet MS" panose="020B0603020202020204" pitchFamily="34" charset="0"/>
              </a:rPr>
              <a:t>wPSNR</a:t>
            </a:r>
            <a:r>
              <a:rPr lang="en-US" sz="2200" i="1" dirty="0">
                <a:latin typeface="Trebuchet MS" panose="020B0603020202020204" pitchFamily="34" charset="0"/>
              </a:rPr>
              <a:t> (weighted PSNR) </a:t>
            </a:r>
            <a:r>
              <a:rPr lang="en-US" sz="2200" dirty="0" smtClean="0">
                <a:latin typeface="Trebuchet MS" panose="020B0603020202020204" pitchFamily="34" charset="0"/>
              </a:rPr>
              <a:t>in which </a:t>
            </a:r>
            <a:r>
              <a:rPr lang="en-US" sz="2200" dirty="0">
                <a:latin typeface="Trebuchet MS" panose="020B0603020202020204" pitchFamily="34" charset="0"/>
              </a:rPr>
              <a:t>larger weights are given to brighter areas than darker areas in the image, (b) </a:t>
            </a:r>
            <a:r>
              <a:rPr lang="en-US" sz="2200" i="1" dirty="0">
                <a:latin typeface="Trebuchet MS" panose="020B0603020202020204" pitchFamily="34" charset="0"/>
              </a:rPr>
              <a:t>PSNR-L100</a:t>
            </a:r>
            <a:r>
              <a:rPr lang="en-US" sz="2200" dirty="0">
                <a:latin typeface="Trebuchet MS" panose="020B0603020202020204" pitchFamily="34" charset="0"/>
              </a:rPr>
              <a:t>, and (c) </a:t>
            </a:r>
            <a:r>
              <a:rPr lang="en-US" sz="2200" i="1" dirty="0" smtClean="0">
                <a:latin typeface="Trebuchet MS" panose="020B0603020202020204" pitchFamily="34" charset="0"/>
              </a:rPr>
              <a:t>DE100</a:t>
            </a:r>
            <a:r>
              <a:rPr lang="en-US" sz="2200" dirty="0" smtClean="0">
                <a:latin typeface="Trebuchet MS" panose="020B0603020202020204" pitchFamily="34" charset="0"/>
              </a:rPr>
              <a:t>. Both </a:t>
            </a:r>
            <a:r>
              <a:rPr lang="en-US" sz="2200" dirty="0">
                <a:latin typeface="Trebuchet MS" panose="020B0603020202020204" pitchFamily="34" charset="0"/>
              </a:rPr>
              <a:t>PSNR-L100 and DE100 are derived from DE2000 that has been used in measuring color difference in </a:t>
            </a:r>
            <a:r>
              <a:rPr lang="en-US" sz="2200" dirty="0" smtClean="0">
                <a:latin typeface="Trebuchet MS" panose="020B0603020202020204" pitchFamily="34" charset="0"/>
              </a:rPr>
              <a:t>the CIELAB </a:t>
            </a:r>
            <a:r>
              <a:rPr lang="en-US" sz="2200" dirty="0">
                <a:latin typeface="Trebuchet MS" panose="020B0603020202020204" pitchFamily="34" charset="0"/>
              </a:rPr>
              <a:t>color space.</a:t>
            </a:r>
          </a:p>
        </p:txBody>
      </p:sp>
    </p:spTree>
    <p:extLst>
      <p:ext uri="{BB962C8B-B14F-4D97-AF65-F5344CB8AC3E}">
        <p14:creationId xmlns:p14="http://schemas.microsoft.com/office/powerpoint/2010/main" val="1825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13786</TotalTime>
  <Words>6471</Words>
  <Application>Microsoft Office PowerPoint</Application>
  <PresentationFormat>On-screen Show (4:3)</PresentationFormat>
  <Paragraphs>566</Paragraphs>
  <Slides>101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9" baseType="lpstr">
      <vt:lpstr>Lucida Grande</vt:lpstr>
      <vt:lpstr>宋体</vt:lpstr>
      <vt:lpstr>Arial</vt:lpstr>
      <vt:lpstr>Calibri</vt:lpstr>
      <vt:lpstr>Cambria Math</vt:lpstr>
      <vt:lpstr>Times New Roman</vt:lpstr>
      <vt:lpstr>Trebuchet MS</vt:lpstr>
      <vt:lpstr>1_Office Theme</vt:lpstr>
      <vt:lpstr>PowerPoint Presentation</vt:lpstr>
      <vt:lpstr>12.1  Overview of H.264</vt:lpstr>
      <vt:lpstr>PowerPoint Presentation</vt:lpstr>
      <vt:lpstr>12.1  Overview of H.264 (Cont’d)</vt:lpstr>
      <vt:lpstr>12.1  Overview of H.264 (Cont’d)</vt:lpstr>
      <vt:lpstr>12.1.1  Motion compensation</vt:lpstr>
      <vt:lpstr>Variable Block-Size Compensation</vt:lpstr>
      <vt:lpstr>Quarter-Pixel Precision</vt:lpstr>
      <vt:lpstr>PowerPoint Presentation</vt:lpstr>
      <vt:lpstr>Additional Options in Group of Pictures</vt:lpstr>
      <vt:lpstr>12.1.2  Integer transform</vt:lpstr>
      <vt:lpstr>12.1.2  Integer transform (Cont’d) </vt:lpstr>
      <vt:lpstr>12.1.2  Integer transform (Cont’d) </vt:lpstr>
      <vt:lpstr>12.1.2  Integer transform (Cont’d) </vt:lpstr>
      <vt:lpstr>12.1.3  Quantization and Scaling</vt:lpstr>
      <vt:lpstr>12.1.3  Quantization and Scaling (Cont’d) </vt:lpstr>
      <vt:lpstr>12.1.3  Quantization and Scaling (Cont’d) </vt:lpstr>
      <vt:lpstr>12.1.3  Quantization and Scaling (Cont’d) </vt:lpstr>
      <vt:lpstr>12.1.3  Quantization and Scaling (Cont’d) </vt:lpstr>
      <vt:lpstr>12.1.3  Quantization and Scaling (Cont’d) </vt:lpstr>
      <vt:lpstr>12.1.4  H.264 Examples</vt:lpstr>
      <vt:lpstr>12.1.4  H.264 Examples (Cont’d) </vt:lpstr>
      <vt:lpstr>12.1.4  H.264 Examples (Cont’d) </vt:lpstr>
      <vt:lpstr>12.1.4  H.264 Examples (Cont’d) </vt:lpstr>
      <vt:lpstr>12.1.5  Intra coding</vt:lpstr>
      <vt:lpstr>12.1.5  Intra coding (Cont’d) </vt:lpstr>
      <vt:lpstr>PowerPoint Presentation</vt:lpstr>
      <vt:lpstr>12.1.6  In-Loop Deblocking Filtering</vt:lpstr>
      <vt:lpstr>In-Loop Deblocking Filtering (Cont’d)</vt:lpstr>
      <vt:lpstr>PowerPoint Presentation</vt:lpstr>
      <vt:lpstr>12.1.7  Exp-Golomb code</vt:lpstr>
      <vt:lpstr>PowerPoint Presentation</vt:lpstr>
      <vt:lpstr>Exp-Golomb code (Cont’d)</vt:lpstr>
      <vt:lpstr>PowerPoint Presentation</vt:lpstr>
      <vt:lpstr>12.1.8  CAVLC</vt:lpstr>
      <vt:lpstr>PowerPoint Presentation</vt:lpstr>
      <vt:lpstr>PowerPoint Presentation</vt:lpstr>
      <vt:lpstr>12.1.9  CABAC</vt:lpstr>
      <vt:lpstr>PowerPoint Presentation</vt:lpstr>
      <vt:lpstr>12.1.10  H.264 profiles</vt:lpstr>
      <vt:lpstr>PowerPoint Presentation</vt:lpstr>
      <vt:lpstr>12.1.10  H.264 profiles (Cont’d) </vt:lpstr>
      <vt:lpstr>12.1.11  H.264 Scalable Video Coding</vt:lpstr>
      <vt:lpstr>12.1.12  H.264 Multi-view Video Coding</vt:lpstr>
      <vt:lpstr>PowerPoint Presentation</vt:lpstr>
      <vt:lpstr>12.2  Overview of H.265</vt:lpstr>
      <vt:lpstr>12.1  Overview of H.265 (Cont’d)</vt:lpstr>
      <vt:lpstr>12.2.1  Motion compensation</vt:lpstr>
      <vt:lpstr>12.2.1  Motion compensation (Cont’d)</vt:lpstr>
      <vt:lpstr>PowerPoint Presentation</vt:lpstr>
      <vt:lpstr>Slices and Tiles</vt:lpstr>
      <vt:lpstr>PowerPoint Presentation</vt:lpstr>
      <vt:lpstr>Quarter-Pixel in Luma Images</vt:lpstr>
      <vt:lpstr>PowerPoint Presentation</vt:lpstr>
      <vt:lpstr>Quarter-Pixel Interpolation</vt:lpstr>
      <vt:lpstr>Quarter-Pixel Interpolation (Cont’d)</vt:lpstr>
      <vt:lpstr>Quarter-Pixel Interpolation (Cont’d)</vt:lpstr>
      <vt:lpstr>12.2.2  Integer transform</vt:lpstr>
      <vt:lpstr>12.2.2  Integer transform (Cont’d)</vt:lpstr>
      <vt:lpstr>12.2.3  Quantization and Scaling</vt:lpstr>
      <vt:lpstr>12.2.4  Intra Coding</vt:lpstr>
      <vt:lpstr>PowerPoint Presentation</vt:lpstr>
      <vt:lpstr>12.2.5  Discrete Sine Transform</vt:lpstr>
      <vt:lpstr>12.2.5  Discrete Sine Transform (Cont’d)</vt:lpstr>
      <vt:lpstr>PowerPoint Presentation</vt:lpstr>
      <vt:lpstr>PowerPoint Presentation</vt:lpstr>
      <vt:lpstr>12.2.6  In-Loop Filtering</vt:lpstr>
      <vt:lpstr>12.2.6  In-Loop Filtering (Cont’d)</vt:lpstr>
      <vt:lpstr>12.2.6  In-Loop Filtering (Cont’d)</vt:lpstr>
      <vt:lpstr>12.2.7  Entropy Coding</vt:lpstr>
      <vt:lpstr>12.2.8  Special Coding Modes</vt:lpstr>
      <vt:lpstr>12.2.9  H.265 profiles</vt:lpstr>
      <vt:lpstr>PowerPoint Presentation</vt:lpstr>
      <vt:lpstr>12.2.10  H.265 Extensions</vt:lpstr>
      <vt:lpstr>Range Extensions</vt:lpstr>
      <vt:lpstr>Scalability Extensions</vt:lpstr>
      <vt:lpstr>Multiview and 3D Video Extensions</vt:lpstr>
      <vt:lpstr>12.3  Overview of H.266</vt:lpstr>
      <vt:lpstr>12.3.1 Motion Compensation</vt:lpstr>
      <vt:lpstr>PowerPoint Presentation</vt:lpstr>
      <vt:lpstr>12.3.2  Adaptive Multiple Transforms</vt:lpstr>
      <vt:lpstr>PowerPoint Presentation</vt:lpstr>
      <vt:lpstr>PowerPoint Presentation</vt:lpstr>
      <vt:lpstr>Transform Sets for Intra Prediction</vt:lpstr>
      <vt:lpstr>Table 12.13  Selected Transform Sets for Each Intra Prediction Mode in H.266</vt:lpstr>
      <vt:lpstr>12.3.3  Non-Separable Secondary Transform</vt:lpstr>
      <vt:lpstr>Let X be the coefficient block after the primary transform,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MPEG Video Coding II — MPEG-4, 7 and Beyond</dc:title>
  <dc:creator>Jordan Yap</dc:creator>
  <cp:lastModifiedBy>Ze-Nian Li</cp:lastModifiedBy>
  <cp:revision>558</cp:revision>
  <dcterms:created xsi:type="dcterms:W3CDTF">2008-07-20T19:34:39Z</dcterms:created>
  <dcterms:modified xsi:type="dcterms:W3CDTF">2020-08-18T17:40:45Z</dcterms:modified>
</cp:coreProperties>
</file>