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3"/>
  </p:notesMasterIdLst>
  <p:handoutMasterIdLst>
    <p:handoutMasterId r:id="rId44"/>
  </p:handoutMasterIdLst>
  <p:sldIdLst>
    <p:sldId id="291"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2" r:id="rId37"/>
    <p:sldId id="293" r:id="rId38"/>
    <p:sldId id="296" r:id="rId39"/>
    <p:sldId id="294" r:id="rId40"/>
    <p:sldId id="297" r:id="rId41"/>
    <p:sldId id="295"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2" d="100"/>
          <a:sy n="122" d="100"/>
        </p:scale>
        <p:origin x="774" y="108"/>
      </p:cViewPr>
      <p:guideLst>
        <p:guide orient="horz" pos="2160"/>
        <p:guide pos="2880"/>
      </p:guideLst>
    </p:cSldViewPr>
  </p:slideViewPr>
  <p:notesTextViewPr>
    <p:cViewPr>
      <p:scale>
        <a:sx n="100" d="100"/>
        <a:sy n="100" d="100"/>
      </p:scale>
      <p:origin x="0" y="0"/>
    </p:cViewPr>
  </p:notesTextViewPr>
  <p:notesViewPr>
    <p:cSldViewPr>
      <p:cViewPr varScale="1">
        <p:scale>
          <a:sx n="90" d="100"/>
          <a:sy n="90" d="100"/>
        </p:scale>
        <p:origin x="-3828"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image" Target="../media/image15.wmf"/><Relationship Id="rId1" Type="http://schemas.openxmlformats.org/officeDocument/2006/relationships/image" Target="../media/image14.wmf"/><Relationship Id="rId5" Type="http://schemas.openxmlformats.org/officeDocument/2006/relationships/image" Target="../media/image18.wmf"/><Relationship Id="rId4"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image" Target="../media/image19.e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emf"/><Relationship Id="rId1" Type="http://schemas.openxmlformats.org/officeDocument/2006/relationships/image" Target="../media/image22.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image" Target="../media/image2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4556C2-5E00-4C67-B548-16892E40ECFF}" type="datetimeFigureOut">
              <a:rPr lang="en-US" smtClean="0"/>
              <a:pPr/>
              <a:t>6/30/2020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36C11EB-0790-45A3-A5E1-15470AF3EFA4}" type="slidenum">
              <a:rPr lang="en-US" smtClean="0"/>
              <a:pPr/>
              <a:t>‹#›</a:t>
            </a:fld>
            <a:endParaRPr lang="en-US"/>
          </a:p>
        </p:txBody>
      </p:sp>
    </p:spTree>
    <p:extLst>
      <p:ext uri="{BB962C8B-B14F-4D97-AF65-F5344CB8AC3E}">
        <p14:creationId xmlns:p14="http://schemas.microsoft.com/office/powerpoint/2010/main" val="32601089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anose="020B0603020202020204" pitchFamily="34" charset="0"/>
              </a:defRPr>
            </a:lvl1pPr>
          </a:lstStyle>
          <a:p>
            <a:endParaRPr lang="en-CA"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anose="020B0603020202020204" pitchFamily="34" charset="0"/>
              </a:defRPr>
            </a:lvl1pPr>
          </a:lstStyle>
          <a:p>
            <a:fld id="{129BFF7E-2B32-482B-9C12-481FEE464A30}" type="datetimeFigureOut">
              <a:rPr lang="en-US" smtClean="0"/>
              <a:pPr/>
              <a:t>6/30/2020</a:t>
            </a:fld>
            <a:endParaRPr lang="en-CA"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rebuchet MS" panose="020B0603020202020204" pitchFamily="34" charset="0"/>
              </a:defRPr>
            </a:lvl1pPr>
          </a:lstStyle>
          <a:p>
            <a:endParaRPr lang="en-CA"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rebuchet MS" panose="020B0603020202020204" pitchFamily="34" charset="0"/>
              </a:defRPr>
            </a:lvl1pPr>
          </a:lstStyle>
          <a:p>
            <a:fld id="{8204818F-14FE-4B70-8BEB-FD81628B6A0B}" type="slidenum">
              <a:rPr lang="en-CA" smtClean="0"/>
              <a:pPr/>
              <a:t>‹#›</a:t>
            </a:fld>
            <a:endParaRPr lang="en-CA" dirty="0"/>
          </a:p>
        </p:txBody>
      </p:sp>
    </p:spTree>
    <p:extLst>
      <p:ext uri="{BB962C8B-B14F-4D97-AF65-F5344CB8AC3E}">
        <p14:creationId xmlns:p14="http://schemas.microsoft.com/office/powerpoint/2010/main" val="2517700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rebuchet MS" panose="020B0603020202020204" pitchFamily="34" charset="0"/>
        <a:ea typeface="+mn-ea"/>
        <a:cs typeface="+mn-cs"/>
      </a:defRPr>
    </a:lvl1pPr>
    <a:lvl2pPr marL="457200" algn="l" defTabSz="914400" rtl="0" eaLnBrk="1" latinLnBrk="0" hangingPunct="1">
      <a:defRPr sz="1200" kern="1200">
        <a:solidFill>
          <a:schemeClr val="tx1"/>
        </a:solidFill>
        <a:latin typeface="Trebuchet MS" panose="020B0603020202020204" pitchFamily="34" charset="0"/>
        <a:ea typeface="+mn-ea"/>
        <a:cs typeface="+mn-cs"/>
      </a:defRPr>
    </a:lvl2pPr>
    <a:lvl3pPr marL="914400" algn="l" defTabSz="914400" rtl="0" eaLnBrk="1" latinLnBrk="0" hangingPunct="1">
      <a:defRPr sz="1200" kern="1200">
        <a:solidFill>
          <a:schemeClr val="tx1"/>
        </a:solidFill>
        <a:latin typeface="Trebuchet MS" panose="020B0603020202020204" pitchFamily="34" charset="0"/>
        <a:ea typeface="+mn-ea"/>
        <a:cs typeface="+mn-cs"/>
      </a:defRPr>
    </a:lvl3pPr>
    <a:lvl4pPr marL="1371600" algn="l" defTabSz="914400" rtl="0" eaLnBrk="1" latinLnBrk="0" hangingPunct="1">
      <a:defRPr sz="1200" kern="1200">
        <a:solidFill>
          <a:schemeClr val="tx1"/>
        </a:solidFill>
        <a:latin typeface="Trebuchet MS" panose="020B0603020202020204" pitchFamily="34" charset="0"/>
        <a:ea typeface="+mn-ea"/>
        <a:cs typeface="+mn-cs"/>
      </a:defRPr>
    </a:lvl4pPr>
    <a:lvl5pPr marL="1828800" algn="l" defTabSz="914400" rtl="0" eaLnBrk="1" latinLnBrk="0" hangingPunct="1">
      <a:defRPr sz="1200" kern="1200">
        <a:solidFill>
          <a:schemeClr val="tx1"/>
        </a:solidFill>
        <a:latin typeface="Trebuchet MS" panose="020B0603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CA" dirty="0"/>
          </a:p>
        </p:txBody>
      </p:sp>
      <p:sp>
        <p:nvSpPr>
          <p:cNvPr id="4" name="Slide Number Placeholder 3"/>
          <p:cNvSpPr>
            <a:spLocks noGrp="1"/>
          </p:cNvSpPr>
          <p:nvPr>
            <p:ph type="sldNum" sz="quarter" idx="10"/>
          </p:nvPr>
        </p:nvSpPr>
        <p:spPr/>
        <p:txBody>
          <a:bodyPr/>
          <a:lstStyle/>
          <a:p>
            <a:fld id="{8204818F-14FE-4B70-8BEB-FD81628B6A0B}" type="slidenum">
              <a:rPr lang="en-CA" smtClean="0"/>
              <a:pPr/>
              <a:t>30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3600" b="1"/>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panose="020B0603020202020204" pitchFamily="34" charset="0"/>
              </a:defRPr>
            </a:lvl1pPr>
          </a:lstStyle>
          <a:p>
            <a:endParaRPr lang="en-US" dirty="0"/>
          </a:p>
        </p:txBody>
      </p:sp>
      <p:sp>
        <p:nvSpPr>
          <p:cNvPr id="5" name="Footer Placeholder 4"/>
          <p:cNvSpPr>
            <a:spLocks noGrp="1"/>
          </p:cNvSpPr>
          <p:nvPr>
            <p:ph type="ftr" sz="quarter" idx="11"/>
          </p:nvPr>
        </p:nvSpPr>
        <p:spPr>
          <a:xfrm>
            <a:off x="5857884" y="6286520"/>
            <a:ext cx="2895600" cy="365125"/>
          </a:xfrm>
        </p:spPr>
        <p:txBody>
          <a:bodyPr/>
          <a:lstStyle/>
          <a:p>
            <a:pPr algn="r"/>
            <a:r>
              <a:rPr lang="en-US" smtClean="0"/>
              <a:t>Li, Drew, &amp; Liu   © Springer 2021</a:t>
            </a:r>
            <a:endParaRPr lang="en-US" dirty="0"/>
          </a:p>
        </p:txBody>
      </p:sp>
      <p:sp>
        <p:nvSpPr>
          <p:cNvPr id="6" name="Slide Number Placeholder 5"/>
          <p:cNvSpPr>
            <a:spLocks noGrp="1"/>
          </p:cNvSpPr>
          <p:nvPr>
            <p:ph type="sldNum" sz="quarter" idx="12"/>
          </p:nvPr>
        </p:nvSpPr>
        <p:spPr>
          <a:xfrm>
            <a:off x="3500430" y="6286520"/>
            <a:ext cx="2133600" cy="365125"/>
          </a:xfrm>
        </p:spPr>
        <p:txBody>
          <a:bodyPr/>
          <a:lstStyle>
            <a:lvl1pPr algn="ctr">
              <a:defRPr/>
            </a:lvl1pPr>
          </a:lstStyle>
          <a:p>
            <a:fld id="{0F351D62-525A-4671-8264-CD4617D324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panose="020B0603020202020204" pitchFamily="34" charset="0"/>
              </a:defRPr>
            </a:lvl1pPr>
          </a:lstStyle>
          <a:p>
            <a:endParaRPr lang="en-US" dirty="0"/>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
        <p:nvSpPr>
          <p:cNvPr id="6" name="Slide Number Placeholder 5"/>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panose="020B0603020202020204" pitchFamily="34" charset="0"/>
              </a:defRPr>
            </a:lvl1pPr>
          </a:lstStyle>
          <a:p>
            <a:endParaRPr lang="en-US" dirty="0"/>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
        <p:nvSpPr>
          <p:cNvPr id="6" name="Slide Number Placeholder 5"/>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1000132"/>
          </a:xfrm>
        </p:spPr>
        <p:txBody>
          <a:bodyPr>
            <a:normAutofit/>
          </a:bodyPr>
          <a:lstStyle>
            <a:lvl1pPr>
              <a:defRPr sz="3600"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gn="just">
              <a:buNone/>
              <a:defRPr sz="2600"/>
            </a:lvl1pPr>
            <a:lvl2pPr algn="just">
              <a:buNone/>
              <a:defRPr/>
            </a:lvl2pPr>
            <a:lvl3pPr algn="just">
              <a:defRPr/>
            </a:lvl3pPr>
            <a:lvl4pPr algn="just">
              <a:defRPr/>
            </a:lvl4pPr>
            <a:lvl5pPr algn="ju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panose="020B0603020202020204" pitchFamily="34" charset="0"/>
              </a:defRPr>
            </a:lvl1pPr>
          </a:lstStyle>
          <a:p>
            <a:endParaRPr lang="en-US" dirty="0"/>
          </a:p>
        </p:txBody>
      </p:sp>
      <p:sp>
        <p:nvSpPr>
          <p:cNvPr id="5" name="Footer Placeholder 4"/>
          <p:cNvSpPr>
            <a:spLocks noGrp="1"/>
          </p:cNvSpPr>
          <p:nvPr>
            <p:ph type="ftr" sz="quarter" idx="11"/>
          </p:nvPr>
        </p:nvSpPr>
        <p:spPr>
          <a:xfrm>
            <a:off x="5857884" y="6286520"/>
            <a:ext cx="2895600" cy="365125"/>
          </a:xfrm>
        </p:spPr>
        <p:txBody>
          <a:bodyPr/>
          <a:lstStyle>
            <a:lvl1pPr algn="r">
              <a:defRPr i="1"/>
            </a:lvl1pPr>
          </a:lstStyle>
          <a:p>
            <a:r>
              <a:rPr lang="en-US" smtClean="0"/>
              <a:t>Li, Drew, &amp; Liu   © Springer 2021</a:t>
            </a:r>
            <a:endParaRPr lang="en-US" dirty="0"/>
          </a:p>
        </p:txBody>
      </p:sp>
      <p:sp>
        <p:nvSpPr>
          <p:cNvPr id="6" name="Slide Number Placeholder 5"/>
          <p:cNvSpPr>
            <a:spLocks noGrp="1"/>
          </p:cNvSpPr>
          <p:nvPr>
            <p:ph type="sldNum" sz="quarter" idx="12"/>
          </p:nvPr>
        </p:nvSpPr>
        <p:spPr>
          <a:xfrm>
            <a:off x="3500430" y="6286520"/>
            <a:ext cx="2133600" cy="365125"/>
          </a:xfrm>
        </p:spPr>
        <p:txBody>
          <a:bodyPr/>
          <a:lstStyle>
            <a:lvl1pPr algn="ctr">
              <a:defRPr/>
            </a:lvl1pPr>
          </a:lstStyle>
          <a:p>
            <a:fld id="{0F351D62-525A-4671-8264-CD4617D324B8}" type="slidenum">
              <a:rPr lang="en-US" smtClean="0"/>
              <a:pPr/>
              <a:t>‹#›</a:t>
            </a:fld>
            <a:endParaRPr lang="en-US"/>
          </a:p>
        </p:txBody>
      </p:sp>
      <p:sp>
        <p:nvSpPr>
          <p:cNvPr id="7" name="TextBox 6"/>
          <p:cNvSpPr txBox="1"/>
          <p:nvPr userDrawn="1"/>
        </p:nvSpPr>
        <p:spPr>
          <a:xfrm>
            <a:off x="441951" y="149902"/>
            <a:ext cx="3673185" cy="307777"/>
          </a:xfrm>
          <a:prstGeom prst="rect">
            <a:avLst/>
          </a:prstGeom>
          <a:noFill/>
        </p:spPr>
        <p:txBody>
          <a:bodyPr wrap="none" rtlCol="0">
            <a:spAutoFit/>
          </a:bodyPr>
          <a:lstStyle/>
          <a:p>
            <a:pPr fontAlgn="auto">
              <a:spcBef>
                <a:spcPts val="0"/>
              </a:spcBef>
              <a:spcAft>
                <a:spcPts val="0"/>
              </a:spcAft>
              <a:defRPr/>
            </a:pPr>
            <a:r>
              <a:rPr lang="en-US" sz="1400" i="1" dirty="0" smtClean="0">
                <a:latin typeface="+mn-lt"/>
                <a:cs typeface="+mn-cs"/>
              </a:rPr>
              <a:t>Fundamentals of Multimedia 3</a:t>
            </a:r>
            <a:r>
              <a:rPr lang="en-US" sz="1400" i="1" baseline="30000" dirty="0" smtClean="0">
                <a:latin typeface="+mn-lt"/>
                <a:cs typeface="+mn-cs"/>
              </a:rPr>
              <a:t>rd</a:t>
            </a:r>
            <a:r>
              <a:rPr lang="en-US" sz="1400" i="1" dirty="0" smtClean="0">
                <a:latin typeface="+mn-lt"/>
                <a:cs typeface="+mn-cs"/>
              </a:rPr>
              <a:t> ed., Chapter 13</a:t>
            </a:r>
            <a:endParaRPr lang="en-US" sz="1400" i="1" dirty="0">
              <a:latin typeface="+mn-lt"/>
              <a:cs typeface="+mn-cs"/>
            </a:endParaRPr>
          </a:p>
        </p:txBody>
      </p:sp>
      <p:cxnSp>
        <p:nvCxnSpPr>
          <p:cNvPr id="14" name="Straight Connector 13"/>
          <p:cNvCxnSpPr/>
          <p:nvPr userDrawn="1"/>
        </p:nvCxnSpPr>
        <p:spPr>
          <a:xfrm rot="10800000">
            <a:off x="428596" y="500042"/>
            <a:ext cx="8286808"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Trebuchet MS" panose="020B0603020202020204" pitchFamily="34" charset="0"/>
              </a:defRPr>
            </a:lvl1pPr>
          </a:lstStyle>
          <a:p>
            <a:endParaRPr lang="en-US" dirty="0"/>
          </a:p>
        </p:txBody>
      </p:sp>
      <p:sp>
        <p:nvSpPr>
          <p:cNvPr id="5" name="Footer Placeholder 4"/>
          <p:cNvSpPr>
            <a:spLocks noGrp="1"/>
          </p:cNvSpPr>
          <p:nvPr>
            <p:ph type="ftr" sz="quarter" idx="11"/>
          </p:nvPr>
        </p:nvSpPr>
        <p:spPr/>
        <p:txBody>
          <a:bodyPr/>
          <a:lstStyle/>
          <a:p>
            <a:r>
              <a:rPr lang="en-US" smtClean="0"/>
              <a:t>Li, Drew, &amp; Liu   © Springer 2021</a:t>
            </a:r>
            <a:endParaRPr lang="en-US"/>
          </a:p>
        </p:txBody>
      </p:sp>
      <p:sp>
        <p:nvSpPr>
          <p:cNvPr id="6" name="Slide Number Placeholder 5"/>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Trebuchet MS" panose="020B0603020202020204" pitchFamily="34" charset="0"/>
              </a:defRPr>
            </a:lvl1pPr>
          </a:lstStyle>
          <a:p>
            <a:endParaRPr lang="en-US" dirty="0"/>
          </a:p>
        </p:txBody>
      </p:sp>
      <p:sp>
        <p:nvSpPr>
          <p:cNvPr id="6" name="Footer Placeholder 5"/>
          <p:cNvSpPr>
            <a:spLocks noGrp="1"/>
          </p:cNvSpPr>
          <p:nvPr>
            <p:ph type="ftr" sz="quarter" idx="11"/>
          </p:nvPr>
        </p:nvSpPr>
        <p:spPr/>
        <p:txBody>
          <a:bodyPr/>
          <a:lstStyle/>
          <a:p>
            <a:r>
              <a:rPr lang="en-US" smtClean="0"/>
              <a:t>Li, Drew, &amp; Liu   © Springer 2021</a:t>
            </a:r>
            <a:endParaRPr lang="en-US"/>
          </a:p>
        </p:txBody>
      </p:sp>
      <p:sp>
        <p:nvSpPr>
          <p:cNvPr id="7" name="Slide Number Placeholder 6"/>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Trebuchet MS" panose="020B0603020202020204" pitchFamily="34" charset="0"/>
              </a:defRPr>
            </a:lvl1pPr>
          </a:lstStyle>
          <a:p>
            <a:endParaRPr lang="en-US" dirty="0"/>
          </a:p>
        </p:txBody>
      </p:sp>
      <p:sp>
        <p:nvSpPr>
          <p:cNvPr id="8" name="Footer Placeholder 7"/>
          <p:cNvSpPr>
            <a:spLocks noGrp="1"/>
          </p:cNvSpPr>
          <p:nvPr>
            <p:ph type="ftr" sz="quarter" idx="11"/>
          </p:nvPr>
        </p:nvSpPr>
        <p:spPr/>
        <p:txBody>
          <a:bodyPr/>
          <a:lstStyle/>
          <a:p>
            <a:r>
              <a:rPr lang="en-US" smtClean="0"/>
              <a:t>Li, Drew, &amp; Liu   © Springer 2021</a:t>
            </a:r>
            <a:endParaRPr lang="en-US"/>
          </a:p>
        </p:txBody>
      </p:sp>
      <p:sp>
        <p:nvSpPr>
          <p:cNvPr id="9" name="Slide Number Placeholder 8"/>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Trebuchet MS" panose="020B0603020202020204" pitchFamily="34" charset="0"/>
              </a:defRPr>
            </a:lvl1pPr>
          </a:lstStyle>
          <a:p>
            <a:endParaRPr lang="en-US" dirty="0"/>
          </a:p>
        </p:txBody>
      </p:sp>
      <p:sp>
        <p:nvSpPr>
          <p:cNvPr id="4" name="Footer Placeholder 3"/>
          <p:cNvSpPr>
            <a:spLocks noGrp="1"/>
          </p:cNvSpPr>
          <p:nvPr>
            <p:ph type="ftr" sz="quarter" idx="11"/>
          </p:nvPr>
        </p:nvSpPr>
        <p:spPr/>
        <p:txBody>
          <a:bodyPr/>
          <a:lstStyle/>
          <a:p>
            <a:r>
              <a:rPr lang="en-US" smtClean="0"/>
              <a:t>Li, Drew, &amp; Liu   © Springer 2021</a:t>
            </a:r>
            <a:endParaRPr lang="en-US"/>
          </a:p>
        </p:txBody>
      </p:sp>
      <p:sp>
        <p:nvSpPr>
          <p:cNvPr id="5" name="Slide Number Placeholder 4"/>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Trebuchet MS" panose="020B0603020202020204" pitchFamily="34" charset="0"/>
              </a:defRPr>
            </a:lvl1pPr>
          </a:lstStyle>
          <a:p>
            <a:endParaRPr lang="en-US" dirty="0"/>
          </a:p>
        </p:txBody>
      </p:sp>
      <p:sp>
        <p:nvSpPr>
          <p:cNvPr id="3" name="Footer Placeholder 2"/>
          <p:cNvSpPr>
            <a:spLocks noGrp="1"/>
          </p:cNvSpPr>
          <p:nvPr>
            <p:ph type="ftr" sz="quarter" idx="11"/>
          </p:nvPr>
        </p:nvSpPr>
        <p:spPr/>
        <p:txBody>
          <a:bodyPr/>
          <a:lstStyle/>
          <a:p>
            <a:r>
              <a:rPr lang="en-US" smtClean="0"/>
              <a:t>Li, Drew, &amp; Liu   © Springer 2021</a:t>
            </a:r>
            <a:endParaRPr lang="en-US"/>
          </a:p>
        </p:txBody>
      </p:sp>
      <p:sp>
        <p:nvSpPr>
          <p:cNvPr id="4" name="Slide Number Placeholder 3"/>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Trebuchet MS" panose="020B0603020202020204" pitchFamily="34" charset="0"/>
              </a:defRPr>
            </a:lvl1pPr>
          </a:lstStyle>
          <a:p>
            <a:endParaRPr lang="en-US" dirty="0"/>
          </a:p>
        </p:txBody>
      </p:sp>
      <p:sp>
        <p:nvSpPr>
          <p:cNvPr id="6" name="Footer Placeholder 5"/>
          <p:cNvSpPr>
            <a:spLocks noGrp="1"/>
          </p:cNvSpPr>
          <p:nvPr>
            <p:ph type="ftr" sz="quarter" idx="11"/>
          </p:nvPr>
        </p:nvSpPr>
        <p:spPr/>
        <p:txBody>
          <a:bodyPr/>
          <a:lstStyle/>
          <a:p>
            <a:r>
              <a:rPr lang="en-US" smtClean="0"/>
              <a:t>Li, Drew, &amp; Liu   © Springer 2021</a:t>
            </a:r>
            <a:endParaRPr lang="en-US"/>
          </a:p>
        </p:txBody>
      </p:sp>
      <p:sp>
        <p:nvSpPr>
          <p:cNvPr id="7" name="Slide Number Placeholder 6"/>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Trebuchet MS" panose="020B0603020202020204" pitchFamily="34" charset="0"/>
              </a:defRPr>
            </a:lvl1pPr>
          </a:lstStyle>
          <a:p>
            <a:endParaRPr lang="en-US" dirty="0"/>
          </a:p>
        </p:txBody>
      </p:sp>
      <p:sp>
        <p:nvSpPr>
          <p:cNvPr id="6" name="Footer Placeholder 5"/>
          <p:cNvSpPr>
            <a:spLocks noGrp="1"/>
          </p:cNvSpPr>
          <p:nvPr>
            <p:ph type="ftr" sz="quarter" idx="11"/>
          </p:nvPr>
        </p:nvSpPr>
        <p:spPr/>
        <p:txBody>
          <a:bodyPr/>
          <a:lstStyle/>
          <a:p>
            <a:r>
              <a:rPr lang="en-US" smtClean="0"/>
              <a:t>Li, Drew, &amp; Liu   © Springer 2021</a:t>
            </a:r>
            <a:endParaRPr lang="en-US"/>
          </a:p>
        </p:txBody>
      </p:sp>
      <p:sp>
        <p:nvSpPr>
          <p:cNvPr id="7" name="Slide Number Placeholder 6"/>
          <p:cNvSpPr>
            <a:spLocks noGrp="1"/>
          </p:cNvSpPr>
          <p:nvPr>
            <p:ph type="sldNum" sz="quarter" idx="12"/>
          </p:nvPr>
        </p:nvSpPr>
        <p:spPr/>
        <p:txBody>
          <a:bodyPr/>
          <a:lstStyle/>
          <a:p>
            <a:fld id="{0F351D62-525A-4671-8264-CD4617D324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5857884" y="6286520"/>
            <a:ext cx="2895600" cy="365125"/>
          </a:xfrm>
          <a:prstGeom prst="rect">
            <a:avLst/>
          </a:prstGeom>
        </p:spPr>
        <p:txBody>
          <a:bodyPr vert="horz" lIns="91440" tIns="45720" rIns="91440" bIns="45720" rtlCol="0" anchor="ctr"/>
          <a:lstStyle>
            <a:lvl1pPr algn="r">
              <a:defRPr sz="1200" i="1">
                <a:solidFill>
                  <a:schemeClr val="tx1">
                    <a:tint val="75000"/>
                  </a:schemeClr>
                </a:solidFill>
                <a:latin typeface="Trebuchet MS" panose="020B0603020202020204" pitchFamily="34" charset="0"/>
              </a:defRPr>
            </a:lvl1pPr>
          </a:lstStyle>
          <a:p>
            <a:r>
              <a:rPr lang="en-US" smtClean="0"/>
              <a:t>Li, Drew, &amp; Liu   © Springer 2021</a:t>
            </a:r>
            <a:endParaRPr lang="en-US" dirty="0"/>
          </a:p>
        </p:txBody>
      </p:sp>
      <p:sp>
        <p:nvSpPr>
          <p:cNvPr id="6" name="Slide Number Placeholder 5"/>
          <p:cNvSpPr>
            <a:spLocks noGrp="1"/>
          </p:cNvSpPr>
          <p:nvPr>
            <p:ph type="sldNum" sz="quarter" idx="4"/>
          </p:nvPr>
        </p:nvSpPr>
        <p:spPr>
          <a:xfrm>
            <a:off x="3500430" y="6286520"/>
            <a:ext cx="21336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fld id="{0F351D62-525A-4671-8264-CD4617D324B8}" type="slidenum">
              <a:rPr lang="en-US" smtClean="0"/>
              <a:pPr/>
              <a:t>‹#›</a:t>
            </a:fld>
            <a:endParaRPr lang="en-US" dirty="0"/>
          </a:p>
        </p:txBody>
      </p:sp>
      <p:cxnSp>
        <p:nvCxnSpPr>
          <p:cNvPr id="8" name="Straight Connector 7"/>
          <p:cNvCxnSpPr/>
          <p:nvPr/>
        </p:nvCxnSpPr>
        <p:spPr>
          <a:xfrm rot="10800000">
            <a:off x="428596" y="6215082"/>
            <a:ext cx="8286808" cy="1588"/>
          </a:xfrm>
          <a:prstGeom prst="line">
            <a:avLst/>
          </a:prstGeom>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Trebuchet MS" panose="020B0603020202020204" pitchFamily="34" charset="0"/>
          <a:ea typeface="+mj-ea"/>
          <a:cs typeface="+mj-cs"/>
        </a:defRPr>
      </a:lvl1pPr>
    </p:titleStyle>
    <p:bodyStyle>
      <a:lvl1pPr marL="342900" indent="-342900" algn="just" defTabSz="914400" rtl="0" eaLnBrk="1" latinLnBrk="0" hangingPunct="1">
        <a:spcBef>
          <a:spcPct val="20000"/>
        </a:spcBef>
        <a:buFont typeface="Arial" pitchFamily="34" charset="0"/>
        <a:buChar char="•"/>
        <a:defRPr sz="3200" kern="1200">
          <a:solidFill>
            <a:schemeClr val="tx1"/>
          </a:solidFill>
          <a:latin typeface="Trebuchet MS" panose="020B0603020202020204" pitchFamily="34" charset="0"/>
          <a:ea typeface="+mn-ea"/>
          <a:cs typeface="+mn-cs"/>
        </a:defRPr>
      </a:lvl1pPr>
      <a:lvl2pPr marL="742950" indent="-285750" algn="just" defTabSz="914400" rtl="0" eaLnBrk="1" latinLnBrk="0" hangingPunct="1">
        <a:spcBef>
          <a:spcPct val="20000"/>
        </a:spcBef>
        <a:buFont typeface="Arial" pitchFamily="34" charset="0"/>
        <a:buChar char="–"/>
        <a:defRPr sz="2800" kern="1200">
          <a:solidFill>
            <a:schemeClr val="tx1"/>
          </a:solidFill>
          <a:latin typeface="Trebuchet MS" panose="020B0603020202020204" pitchFamily="34" charset="0"/>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2.xml"/><Relationship Id="rId1" Type="http://schemas.openxmlformats.org/officeDocument/2006/relationships/slideLayout" Target="../slideLayouts/slideLayout2.xml"/><Relationship Id="rId4" Type="http://schemas.openxmlformats.org/officeDocument/2006/relationships/slide" Target="slide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wmf"/><Relationship Id="rId5" Type="http://schemas.openxmlformats.org/officeDocument/2006/relationships/oleObject" Target="../embeddings/oleObject4.bin"/><Relationship Id="rId4" Type="http://schemas.openxmlformats.org/officeDocument/2006/relationships/image" Target="../media/image9.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2.wmf"/><Relationship Id="rId5" Type="http://schemas.openxmlformats.org/officeDocument/2006/relationships/oleObject" Target="../embeddings/oleObject6.bin"/><Relationship Id="rId4" Type="http://schemas.openxmlformats.org/officeDocument/2006/relationships/image" Target="../media/image11.emf"/></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6.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8.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15.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7.wmf"/><Relationship Id="rId4" Type="http://schemas.openxmlformats.org/officeDocument/2006/relationships/image" Target="../media/image14.wmf"/><Relationship Id="rId9" Type="http://schemas.openxmlformats.org/officeDocument/2006/relationships/oleObject" Target="../embeddings/oleObject10.bin"/></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emf"/><Relationship Id="rId5" Type="http://schemas.openxmlformats.org/officeDocument/2006/relationships/oleObject" Target="../embeddings/oleObject13.bin"/><Relationship Id="rId4" Type="http://schemas.openxmlformats.org/officeDocument/2006/relationships/image" Target="../media/image19.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3.emf"/><Relationship Id="rId5" Type="http://schemas.openxmlformats.org/officeDocument/2006/relationships/oleObject" Target="../embeddings/oleObject15.bin"/><Relationship Id="rId4" Type="http://schemas.openxmlformats.org/officeDocument/2006/relationships/image" Target="../media/image22.wmf"/></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25.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wmf"/><Relationship Id="rId5" Type="http://schemas.openxmlformats.org/officeDocument/2006/relationships/oleObject" Target="../embeddings/oleObject19.bin"/><Relationship Id="rId4" Type="http://schemas.openxmlformats.org/officeDocument/2006/relationships/image" Target="../media/image26.emf"/></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8.e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5.png"/><Relationship Id="rId4" Type="http://schemas.openxmlformats.org/officeDocument/2006/relationships/image" Target="../media/image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1</a:t>
            </a:fld>
            <a:endParaRPr lang="en-US"/>
          </a:p>
        </p:txBody>
      </p:sp>
      <p:sp>
        <p:nvSpPr>
          <p:cNvPr id="6" name="Title 1"/>
          <p:cNvSpPr txBox="1">
            <a:spLocks/>
          </p:cNvSpPr>
          <p:nvPr/>
        </p:nvSpPr>
        <p:spPr>
          <a:xfrm>
            <a:off x="395536" y="908721"/>
            <a:ext cx="8280920" cy="1944216"/>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tx1"/>
                </a:solidFill>
                <a:latin typeface="Trebuchet MS" panose="020B0603020202020204" pitchFamily="34" charset="0"/>
                <a:ea typeface="+mj-ea"/>
                <a:cs typeface="+mj-cs"/>
              </a:defRPr>
            </a:lvl1pPr>
          </a:lstStyle>
          <a:p>
            <a:r>
              <a:rPr lang="en-CA" sz="3300" dirty="0" smtClean="0"/>
              <a:t>Chapter 13</a:t>
            </a:r>
            <a:r>
              <a:rPr lang="en-CA" sz="3200" dirty="0" smtClean="0"/>
              <a:t/>
            </a:r>
            <a:br>
              <a:rPr lang="en-CA" sz="3200" dirty="0" smtClean="0"/>
            </a:br>
            <a:r>
              <a:rPr lang="en-CA" sz="3300" dirty="0" smtClean="0"/>
              <a:t>Basic Audio Compression Techniques</a:t>
            </a:r>
            <a:endParaRPr lang="en-CA" sz="3300" dirty="0"/>
          </a:p>
        </p:txBody>
      </p:sp>
      <p:sp>
        <p:nvSpPr>
          <p:cNvPr id="7" name="Subtitle 2"/>
          <p:cNvSpPr txBox="1">
            <a:spLocks/>
          </p:cNvSpPr>
          <p:nvPr/>
        </p:nvSpPr>
        <p:spPr>
          <a:xfrm>
            <a:off x="1331640" y="3068960"/>
            <a:ext cx="6400800" cy="1752600"/>
          </a:xfrm>
          <a:prstGeom prst="rect">
            <a:avLst/>
          </a:prstGeom>
        </p:spPr>
        <p:txBody>
          <a:bodyPr vert="horz" lIns="91440" tIns="45720" rIns="91440" bIns="45720" rtlCol="0">
            <a:normAutofit/>
          </a:bodyPr>
          <a:lstStyle>
            <a:lvl1pPr marL="342900" indent="-342900" algn="just" defTabSz="914400" rtl="0" eaLnBrk="1" latinLnBrk="0" hangingPunct="1">
              <a:spcBef>
                <a:spcPct val="20000"/>
              </a:spcBef>
              <a:buFont typeface="Arial" pitchFamily="34" charset="0"/>
              <a:buNone/>
              <a:defRPr sz="3200" kern="1200">
                <a:solidFill>
                  <a:schemeClr val="tx1"/>
                </a:solidFill>
                <a:latin typeface="Trebuchet MS" panose="020B0603020202020204" pitchFamily="34" charset="0"/>
                <a:ea typeface="+mn-ea"/>
                <a:cs typeface="+mn-cs"/>
              </a:defRPr>
            </a:lvl1pPr>
            <a:lvl2pPr marL="742950" indent="-285750" algn="just" defTabSz="914400" rtl="0" eaLnBrk="1" latinLnBrk="0" hangingPunct="1">
              <a:spcBef>
                <a:spcPct val="20000"/>
              </a:spcBef>
              <a:buFont typeface="Arial" pitchFamily="34" charset="0"/>
              <a:buNone/>
              <a:defRPr sz="2800" kern="1200">
                <a:solidFill>
                  <a:schemeClr val="tx1"/>
                </a:solidFill>
                <a:latin typeface="Trebuchet MS" panose="020B0603020202020204" pitchFamily="34" charset="0"/>
                <a:ea typeface="+mn-ea"/>
                <a:cs typeface="+mn-cs"/>
              </a:defRPr>
            </a:lvl2pPr>
            <a:lvl3pPr marL="1143000" indent="-228600" algn="just" defTabSz="914400" rtl="0" eaLnBrk="1" latinLnBrk="0" hangingPunct="1">
              <a:spcBef>
                <a:spcPct val="20000"/>
              </a:spcBef>
              <a:buFont typeface="Arial" pitchFamily="34" charset="0"/>
              <a:buChar char="•"/>
              <a:defRPr sz="2400" kern="1200">
                <a:solidFill>
                  <a:schemeClr val="tx1"/>
                </a:solidFill>
                <a:latin typeface="Trebuchet MS" panose="020B0603020202020204" pitchFamily="34" charset="0"/>
                <a:ea typeface="+mn-ea"/>
                <a:cs typeface="+mn-cs"/>
              </a:defRPr>
            </a:lvl3pPr>
            <a:lvl4pPr marL="1600200" indent="-228600" algn="just"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4pPr>
            <a:lvl5pPr marL="2057400" indent="-228600" algn="just" defTabSz="914400" rtl="0" eaLnBrk="1" latinLnBrk="0" hangingPunct="1">
              <a:spcBef>
                <a:spcPct val="20000"/>
              </a:spcBef>
              <a:buFont typeface="Arial" pitchFamily="34" charset="0"/>
              <a:buChar char="»"/>
              <a:defRPr sz="2000" kern="1200">
                <a:solidFill>
                  <a:schemeClr val="tx1"/>
                </a:solidFill>
                <a:latin typeface="Trebuchet MS" panose="020B0603020202020204"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l"/>
            <a:r>
              <a:rPr lang="en-CA" sz="2800" dirty="0" smtClean="0">
                <a:hlinkClick r:id="rId2" action="ppaction://hlinksldjump"/>
              </a:rPr>
              <a:t>13.1  ADPCM in Speech Coding</a:t>
            </a:r>
            <a:endParaRPr lang="en-CA" sz="2800" dirty="0" smtClean="0"/>
          </a:p>
          <a:p>
            <a:pPr algn="l"/>
            <a:r>
              <a:rPr lang="en-CA" sz="2800" u="sng" dirty="0" smtClean="0">
                <a:solidFill>
                  <a:srgbClr val="0070C0"/>
                </a:solidFill>
                <a:hlinkClick r:id="rId3" action="ppaction://hlinksldjump"/>
              </a:rPr>
              <a:t>13.2 </a:t>
            </a:r>
            <a:r>
              <a:rPr lang="en-CA" sz="2800" u="sng" dirty="0" smtClean="0">
                <a:solidFill>
                  <a:srgbClr val="0070C0"/>
                </a:solidFill>
              </a:rPr>
              <a:t> </a:t>
            </a:r>
            <a:r>
              <a:rPr lang="en-CA" sz="2800" dirty="0" smtClean="0">
                <a:hlinkClick r:id="rId4" action="ppaction://hlinksldjump"/>
              </a:rPr>
              <a:t>Vocoders</a:t>
            </a:r>
            <a:endParaRPr lang="en-CA" sz="2800" dirty="0" smtClean="0"/>
          </a:p>
          <a:p>
            <a:pPr algn="l"/>
            <a:r>
              <a:rPr lang="en-CA" sz="2800" u="sng" dirty="0" smtClean="0">
                <a:solidFill>
                  <a:srgbClr val="0070C0"/>
                </a:solidFill>
                <a:hlinkClick r:id="rId3" action="ppaction://hlinksldjump"/>
              </a:rPr>
              <a:t>13.3 </a:t>
            </a:r>
            <a:r>
              <a:rPr lang="en-CA" sz="2800" u="sng" dirty="0" smtClean="0">
                <a:solidFill>
                  <a:srgbClr val="0070C0"/>
                </a:solidFill>
              </a:rPr>
              <a:t> </a:t>
            </a:r>
            <a:r>
              <a:rPr lang="en-CA" sz="2800" dirty="0" smtClean="0">
                <a:hlinkClick r:id="rId4" action="ppaction://hlinksldjump"/>
              </a:rPr>
              <a:t>Open Source Speech Codecs</a:t>
            </a:r>
            <a:endParaRPr lang="en-CA" sz="2800" dirty="0"/>
          </a:p>
          <a:p>
            <a:pPr algn="l"/>
            <a:endParaRPr lang="en-CA" sz="2800" dirty="0" smtClean="0"/>
          </a:p>
        </p:txBody>
      </p:sp>
    </p:spTree>
    <p:extLst>
      <p:ext uri="{BB962C8B-B14F-4D97-AF65-F5344CB8AC3E}">
        <p14:creationId xmlns:p14="http://schemas.microsoft.com/office/powerpoint/2010/main" val="41806270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chor="ctr">
            <a:normAutofit fontScale="77500" lnSpcReduction="20000"/>
          </a:bodyPr>
          <a:lstStyle/>
          <a:p>
            <a:pPr marL="457200" indent="-457200">
              <a:buFont typeface="Arial" panose="020B0604020202020204" pitchFamily="34" charset="0"/>
              <a:buChar char="•"/>
            </a:pPr>
            <a:r>
              <a:rPr lang="en-CA" dirty="0" smtClean="0"/>
              <a:t>The “unlocked” part adapts via the equation</a:t>
            </a:r>
          </a:p>
          <a:p>
            <a:endParaRPr lang="en-CA" dirty="0" smtClean="0"/>
          </a:p>
          <a:p>
            <a:r>
              <a:rPr lang="en-CA" i="1" dirty="0" smtClean="0">
                <a:latin typeface="Times New Roman" pitchFamily="18" charset="0"/>
                <a:cs typeface="Times New Roman" pitchFamily="18" charset="0"/>
              </a:rPr>
              <a:t>				</a:t>
            </a:r>
            <a:r>
              <a:rPr lang="el-GR" i="1" dirty="0" smtClean="0">
                <a:latin typeface="Times New Roman" pitchFamily="18" charset="0"/>
                <a:cs typeface="Times New Roman" pitchFamily="18" charset="0"/>
              </a:rPr>
              <a:t>α</a:t>
            </a:r>
            <a:r>
              <a:rPr lang="en-CA" i="1" baseline="-25000" dirty="0" smtClean="0">
                <a:latin typeface="Times New Roman" pitchFamily="18" charset="0"/>
                <a:cs typeface="Times New Roman" pitchFamily="18" charset="0"/>
              </a:rPr>
              <a:t>U</a:t>
            </a:r>
            <a:r>
              <a:rPr lang="en-CA" i="1" dirty="0" smtClean="0">
                <a:latin typeface="Times New Roman" pitchFamily="18" charset="0"/>
                <a:cs typeface="Times New Roman" pitchFamily="18" charset="0"/>
              </a:rPr>
              <a:t> </a:t>
            </a:r>
            <a:r>
              <a:rPr lang="en-CA" dirty="0" smtClean="0">
                <a:latin typeface="Times New Roman" pitchFamily="18" charset="0"/>
                <a:cs typeface="Times New Roman" pitchFamily="18" charset="0"/>
                <a:sym typeface="Wingdings" pitchFamily="2" charset="2"/>
              </a:rPr>
              <a:t></a:t>
            </a:r>
            <a:r>
              <a:rPr lang="en-CA" i="1" dirty="0" smtClean="0">
                <a:latin typeface="Times New Roman" pitchFamily="18" charset="0"/>
                <a:cs typeface="Times New Roman" pitchFamily="18" charset="0"/>
                <a:sym typeface="Wingdings" pitchFamily="2" charset="2"/>
              </a:rPr>
              <a:t> </a:t>
            </a:r>
            <a:r>
              <a:rPr lang="en-CA" i="1" dirty="0" smtClean="0">
                <a:latin typeface="Times New Roman" pitchFamily="18" charset="0"/>
                <a:cs typeface="Times New Roman" pitchFamily="18" charset="0"/>
              </a:rPr>
              <a:t>M</a:t>
            </a:r>
            <a:r>
              <a:rPr lang="en-CA" i="1" baseline="-25000" dirty="0" smtClean="0">
                <a:latin typeface="Times New Roman" pitchFamily="18" charset="0"/>
                <a:cs typeface="Times New Roman" pitchFamily="18" charset="0"/>
              </a:rPr>
              <a:t>k</a:t>
            </a:r>
            <a:r>
              <a:rPr lang="el-GR" i="1" dirty="0" smtClean="0">
                <a:latin typeface="Times New Roman" pitchFamily="18" charset="0"/>
                <a:cs typeface="Times New Roman" pitchFamily="18" charset="0"/>
              </a:rPr>
              <a:t>α</a:t>
            </a:r>
            <a:r>
              <a:rPr lang="en-CA" i="1" baseline="-25000" dirty="0" smtClean="0">
                <a:latin typeface="Times New Roman" pitchFamily="18" charset="0"/>
                <a:cs typeface="Times New Roman" pitchFamily="18" charset="0"/>
              </a:rPr>
              <a:t>U</a:t>
            </a:r>
            <a:r>
              <a:rPr lang="en-CA" i="1" dirty="0" smtClean="0">
                <a:latin typeface="Times New Roman" pitchFamily="18" charset="0"/>
                <a:cs typeface="Times New Roman" pitchFamily="18" charset="0"/>
              </a:rPr>
              <a:t> </a:t>
            </a:r>
            <a:r>
              <a:rPr lang="en-CA" dirty="0" smtClean="0"/>
              <a:t>,</a:t>
            </a:r>
          </a:p>
          <a:p>
            <a:pPr algn="r"/>
            <a:r>
              <a:rPr lang="en-CA" dirty="0" smtClean="0"/>
              <a:t>(13.5)</a:t>
            </a:r>
          </a:p>
          <a:p>
            <a:r>
              <a:rPr lang="en-CA" i="1" dirty="0" smtClean="0">
                <a:latin typeface="Times New Roman" pitchFamily="18" charset="0"/>
                <a:cs typeface="Times New Roman" pitchFamily="18" charset="0"/>
              </a:rPr>
              <a:t>				</a:t>
            </a:r>
            <a:r>
              <a:rPr lang="el-GR" i="1" dirty="0" smtClean="0">
                <a:latin typeface="Times New Roman" pitchFamily="18" charset="0"/>
                <a:cs typeface="Times New Roman" pitchFamily="18" charset="0"/>
              </a:rPr>
              <a:t>β</a:t>
            </a:r>
            <a:r>
              <a:rPr lang="en-CA" i="1" baseline="-25000" dirty="0" smtClean="0">
                <a:latin typeface="Times New Roman" pitchFamily="18" charset="0"/>
                <a:cs typeface="Times New Roman" pitchFamily="18" charset="0"/>
              </a:rPr>
              <a:t>U</a:t>
            </a:r>
            <a:r>
              <a:rPr lang="en-CA" i="1" dirty="0" smtClean="0">
                <a:latin typeface="Times New Roman" pitchFamily="18" charset="0"/>
                <a:cs typeface="Times New Roman" pitchFamily="18" charset="0"/>
              </a:rPr>
              <a:t> </a:t>
            </a:r>
            <a:r>
              <a:rPr lang="en-CA" dirty="0" smtClean="0">
                <a:latin typeface="Times New Roman" pitchFamily="18" charset="0"/>
                <a:cs typeface="Times New Roman" pitchFamily="18" charset="0"/>
                <a:sym typeface="Wingdings" pitchFamily="2" charset="2"/>
              </a:rPr>
              <a:t></a:t>
            </a:r>
            <a:r>
              <a:rPr lang="en-CA" i="1" dirty="0" smtClean="0">
                <a:latin typeface="Times New Roman" pitchFamily="18" charset="0"/>
                <a:cs typeface="Times New Roman" pitchFamily="18" charset="0"/>
              </a:rPr>
              <a:t> </a:t>
            </a:r>
            <a:r>
              <a:rPr lang="en-CA" dirty="0" smtClean="0">
                <a:latin typeface="Times New Roman" pitchFamily="18" charset="0"/>
                <a:cs typeface="Times New Roman" pitchFamily="18" charset="0"/>
              </a:rPr>
              <a:t>log</a:t>
            </a:r>
            <a:r>
              <a:rPr lang="en-CA" baseline="-25000" dirty="0" smtClean="0">
                <a:latin typeface="Times New Roman" pitchFamily="18" charset="0"/>
                <a:cs typeface="Times New Roman" pitchFamily="18" charset="0"/>
              </a:rPr>
              <a:t>2</a:t>
            </a:r>
            <a:r>
              <a:rPr lang="en-CA" i="1" dirty="0" smtClean="0">
                <a:latin typeface="Times New Roman" pitchFamily="18" charset="0"/>
                <a:cs typeface="Times New Roman" pitchFamily="18" charset="0"/>
              </a:rPr>
              <a:t>M</a:t>
            </a:r>
            <a:r>
              <a:rPr lang="en-CA" i="1" baseline="-25000" dirty="0" smtClean="0">
                <a:latin typeface="Times New Roman" pitchFamily="18" charset="0"/>
                <a:cs typeface="Times New Roman" pitchFamily="18" charset="0"/>
              </a:rPr>
              <a:t>k</a:t>
            </a:r>
            <a:r>
              <a:rPr lang="en-CA" i="1" dirty="0" smtClean="0">
                <a:latin typeface="Times New Roman" pitchFamily="18" charset="0"/>
                <a:cs typeface="Times New Roman" pitchFamily="18" charset="0"/>
              </a:rPr>
              <a:t> + </a:t>
            </a:r>
            <a:r>
              <a:rPr lang="el-GR" i="1" dirty="0" smtClean="0">
                <a:latin typeface="Times New Roman" pitchFamily="18" charset="0"/>
                <a:cs typeface="Times New Roman" pitchFamily="18" charset="0"/>
              </a:rPr>
              <a:t>β</a:t>
            </a:r>
            <a:r>
              <a:rPr lang="en-CA" i="1" baseline="-25000" dirty="0" smtClean="0">
                <a:latin typeface="Times New Roman" pitchFamily="18" charset="0"/>
                <a:cs typeface="Times New Roman" pitchFamily="18" charset="0"/>
              </a:rPr>
              <a:t>U</a:t>
            </a:r>
            <a:r>
              <a:rPr lang="en-CA" i="1" dirty="0" smtClean="0">
                <a:latin typeface="Times New Roman" pitchFamily="18" charset="0"/>
                <a:cs typeface="Times New Roman" pitchFamily="18" charset="0"/>
              </a:rPr>
              <a:t> </a:t>
            </a:r>
            <a:r>
              <a:rPr lang="en-CA" dirty="0" smtClean="0"/>
              <a:t>, </a:t>
            </a:r>
          </a:p>
          <a:p>
            <a:endParaRPr lang="en-CA" dirty="0" smtClean="0"/>
          </a:p>
          <a:p>
            <a:r>
              <a:rPr lang="en-CA" dirty="0" smtClean="0"/>
              <a:t>	where </a:t>
            </a:r>
            <a:r>
              <a:rPr lang="en-CA" i="1" dirty="0" smtClean="0">
                <a:latin typeface="Times New Roman" pitchFamily="18" charset="0"/>
                <a:cs typeface="Times New Roman" pitchFamily="18" charset="0"/>
              </a:rPr>
              <a:t>M</a:t>
            </a:r>
            <a:r>
              <a:rPr lang="en-CA" i="1" baseline="-25000" dirty="0" smtClean="0">
                <a:latin typeface="Times New Roman" pitchFamily="18" charset="0"/>
                <a:cs typeface="Times New Roman" pitchFamily="18" charset="0"/>
              </a:rPr>
              <a:t>k</a:t>
            </a:r>
            <a:r>
              <a:rPr lang="en-CA" dirty="0" smtClean="0"/>
              <a:t> is a Jayant multiplier for the </a:t>
            </a:r>
            <a:r>
              <a:rPr lang="en-CA" i="1" dirty="0" err="1" smtClean="0">
                <a:latin typeface="Times New Roman" pitchFamily="18" charset="0"/>
                <a:cs typeface="Times New Roman" pitchFamily="18" charset="0"/>
              </a:rPr>
              <a:t>k</a:t>
            </a:r>
            <a:r>
              <a:rPr lang="en-CA" baseline="30000" dirty="0" err="1" smtClean="0"/>
              <a:t>th</a:t>
            </a:r>
            <a:r>
              <a:rPr lang="en-CA" dirty="0" smtClean="0"/>
              <a:t> level.</a:t>
            </a:r>
          </a:p>
          <a:p>
            <a:endParaRPr lang="en-CA" dirty="0" smtClean="0"/>
          </a:p>
          <a:p>
            <a:pPr marL="457200" indent="-457200">
              <a:buFont typeface="Arial" panose="020B0604020202020204" pitchFamily="34" charset="0"/>
              <a:buChar char="•"/>
            </a:pPr>
            <a:r>
              <a:rPr lang="en-CA" dirty="0" smtClean="0"/>
              <a:t>The locked part is slightly modified from the unlocked part:</a:t>
            </a:r>
          </a:p>
          <a:p>
            <a:endParaRPr lang="en-CA" dirty="0" smtClean="0"/>
          </a:p>
          <a:p>
            <a:pPr algn="r"/>
            <a:r>
              <a:rPr lang="el-GR" i="1" dirty="0" smtClean="0">
                <a:latin typeface="Times New Roman" pitchFamily="18" charset="0"/>
                <a:cs typeface="Times New Roman" pitchFamily="18" charset="0"/>
              </a:rPr>
              <a:t>β</a:t>
            </a:r>
            <a:r>
              <a:rPr lang="pl-PL" i="1" baseline="-25000" dirty="0" smtClean="0">
                <a:latin typeface="Times New Roman" pitchFamily="18" charset="0"/>
                <a:cs typeface="Times New Roman" pitchFamily="18" charset="0"/>
              </a:rPr>
              <a:t>L</a:t>
            </a:r>
            <a:r>
              <a:rPr lang="pl-PL" i="1" dirty="0" smtClean="0">
                <a:latin typeface="Times New Roman" pitchFamily="18" charset="0"/>
                <a:cs typeface="Times New Roman" pitchFamily="18" charset="0"/>
              </a:rPr>
              <a:t> </a:t>
            </a:r>
            <a:r>
              <a:rPr lang="en-CA" dirty="0" smtClean="0">
                <a:latin typeface="Times New Roman" pitchFamily="18" charset="0"/>
                <a:cs typeface="Times New Roman" pitchFamily="18" charset="0"/>
                <a:sym typeface="Wingdings" pitchFamily="2" charset="2"/>
              </a:rPr>
              <a:t></a:t>
            </a:r>
            <a:r>
              <a:rPr lang="pl-PL" dirty="0" smtClean="0">
                <a:latin typeface="Times New Roman" pitchFamily="18" charset="0"/>
                <a:cs typeface="Times New Roman" pitchFamily="18" charset="0"/>
              </a:rPr>
              <a:t> </a:t>
            </a:r>
            <a:r>
              <a:rPr lang="pl-PL" i="1" dirty="0" smtClean="0">
                <a:latin typeface="Times New Roman" pitchFamily="18" charset="0"/>
                <a:cs typeface="Times New Roman" pitchFamily="18" charset="0"/>
              </a:rPr>
              <a:t>(1 − B)</a:t>
            </a:r>
            <a:r>
              <a:rPr lang="el-GR" i="1" dirty="0" smtClean="0">
                <a:latin typeface="Times New Roman" pitchFamily="18" charset="0"/>
                <a:cs typeface="Times New Roman" pitchFamily="18" charset="0"/>
              </a:rPr>
              <a:t> β</a:t>
            </a:r>
            <a:r>
              <a:rPr lang="pl-PL" i="1" baseline="-25000" dirty="0" smtClean="0">
                <a:latin typeface="Times New Roman" pitchFamily="18" charset="0"/>
                <a:cs typeface="Times New Roman" pitchFamily="18" charset="0"/>
              </a:rPr>
              <a:t>L</a:t>
            </a:r>
            <a:r>
              <a:rPr lang="pl-PL" i="1" dirty="0" smtClean="0">
                <a:latin typeface="Times New Roman" pitchFamily="18" charset="0"/>
                <a:cs typeface="Times New Roman" pitchFamily="18" charset="0"/>
              </a:rPr>
              <a:t> + B</a:t>
            </a:r>
            <a:r>
              <a:rPr lang="el-GR" i="1" dirty="0" smtClean="0">
                <a:latin typeface="Times New Roman" pitchFamily="18" charset="0"/>
                <a:cs typeface="Times New Roman" pitchFamily="18" charset="0"/>
              </a:rPr>
              <a:t>β</a:t>
            </a:r>
            <a:r>
              <a:rPr lang="pl-PL" i="1" baseline="-25000" dirty="0" smtClean="0">
                <a:latin typeface="Times New Roman" pitchFamily="18" charset="0"/>
                <a:cs typeface="Times New Roman" pitchFamily="18" charset="0"/>
              </a:rPr>
              <a:t>U</a:t>
            </a:r>
            <a:r>
              <a:rPr lang="pl-PL" i="1" dirty="0" smtClean="0">
                <a:latin typeface="Times New Roman" pitchFamily="18" charset="0"/>
                <a:cs typeface="Times New Roman" pitchFamily="18" charset="0"/>
              </a:rPr>
              <a:t> </a:t>
            </a:r>
            <a:r>
              <a:rPr lang="en-CA" dirty="0" smtClean="0"/>
              <a:t>			</a:t>
            </a:r>
            <a:r>
              <a:rPr lang="pl-PL" dirty="0" smtClean="0"/>
              <a:t>(13.6)</a:t>
            </a:r>
            <a:endParaRPr lang="en-CA" dirty="0" smtClean="0"/>
          </a:p>
          <a:p>
            <a:endParaRPr lang="pl-PL" dirty="0" smtClean="0"/>
          </a:p>
          <a:p>
            <a:r>
              <a:rPr lang="en-CA" dirty="0" smtClean="0"/>
              <a:t>	where </a:t>
            </a:r>
            <a:r>
              <a:rPr lang="en-CA" i="1" dirty="0" smtClean="0">
                <a:latin typeface="Times New Roman" pitchFamily="18" charset="0"/>
                <a:cs typeface="Times New Roman" pitchFamily="18" charset="0"/>
              </a:rPr>
              <a:t>B</a:t>
            </a:r>
            <a:r>
              <a:rPr lang="en-CA" dirty="0" smtClean="0"/>
              <a:t> is a small number, say 2</a:t>
            </a:r>
            <a:r>
              <a:rPr lang="en-CA" baseline="30000" dirty="0" smtClean="0"/>
              <a:t>−6</a:t>
            </a:r>
            <a:r>
              <a:rPr lang="en-CA" dirty="0" smtClean="0"/>
              <a:t>.</a:t>
            </a:r>
          </a:p>
          <a:p>
            <a:endParaRPr lang="en-CA" dirty="0" smtClean="0"/>
          </a:p>
          <a:p>
            <a:pPr marL="457200" indent="-457200">
              <a:lnSpc>
                <a:spcPct val="120000"/>
              </a:lnSpc>
              <a:buFont typeface="Arial"/>
              <a:buChar char="•"/>
            </a:pPr>
            <a:r>
              <a:rPr lang="en-CA" dirty="0" smtClean="0"/>
              <a:t>The G.726 predictor is quite complicated: it uses a linear combination of 6 quantized differences and two reconstructed signal values, from the previous 6 signal values </a:t>
            </a:r>
            <a:r>
              <a:rPr lang="en-CA" i="1" dirty="0" smtClean="0">
                <a:latin typeface="Times New Roman" pitchFamily="18" charset="0"/>
                <a:cs typeface="Times New Roman" pitchFamily="18" charset="0"/>
              </a:rPr>
              <a:t>f</a:t>
            </a:r>
            <a:r>
              <a:rPr lang="en-CA" i="1" baseline="-25000" dirty="0" smtClean="0">
                <a:latin typeface="Times New Roman" pitchFamily="18" charset="0"/>
                <a:cs typeface="Times New Roman" pitchFamily="18" charset="0"/>
              </a:rPr>
              <a:t>n</a:t>
            </a:r>
            <a:r>
              <a:rPr lang="en-CA" dirty="0" smtClean="0"/>
              <a:t>.</a:t>
            </a:r>
            <a:endParaRPr lang="en-CA" dirty="0"/>
          </a:p>
        </p:txBody>
      </p:sp>
      <p:sp>
        <p:nvSpPr>
          <p:cNvPr id="2" name="Slide Number Placeholder 1"/>
          <p:cNvSpPr>
            <a:spLocks noGrp="1"/>
          </p:cNvSpPr>
          <p:nvPr>
            <p:ph type="sldNum" sz="quarter" idx="12"/>
          </p:nvPr>
        </p:nvSpPr>
        <p:spPr/>
        <p:txBody>
          <a:bodyPr/>
          <a:lstStyle/>
          <a:p>
            <a:fld id="{0F351D62-525A-4671-8264-CD4617D324B8}" type="slidenum">
              <a:rPr lang="en-US" smtClean="0"/>
              <a:pPr/>
              <a:t>10</a:t>
            </a:fld>
            <a:endParaRPr lang="en-US"/>
          </a:p>
        </p:txBody>
      </p:sp>
      <p:sp>
        <p:nvSpPr>
          <p:cNvPr id="6" name="Footer Placeholder 5"/>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13.2  Vocoders</a:t>
            </a:r>
            <a:endParaRPr lang="en-CA" sz="3200" dirty="0"/>
          </a:p>
        </p:txBody>
      </p:sp>
      <p:sp>
        <p:nvSpPr>
          <p:cNvPr id="3" name="Content Placeholder 2"/>
          <p:cNvSpPr>
            <a:spLocks noGrp="1"/>
          </p:cNvSpPr>
          <p:nvPr>
            <p:ph idx="1"/>
          </p:nvPr>
        </p:nvSpPr>
        <p:spPr>
          <a:xfrm>
            <a:off x="457200" y="1484784"/>
            <a:ext cx="8229600" cy="4525963"/>
          </a:xfrm>
        </p:spPr>
        <p:txBody>
          <a:bodyPr anchor="ctr">
            <a:normAutofit fontScale="92500" lnSpcReduction="10000"/>
          </a:bodyPr>
          <a:lstStyle/>
          <a:p>
            <a:pPr marL="457200" indent="-457200">
              <a:buFont typeface="Arial" panose="020B0604020202020204" pitchFamily="34" charset="0"/>
              <a:buChar char="•"/>
            </a:pPr>
            <a:r>
              <a:rPr lang="en-CA" b="1" dirty="0" smtClean="0"/>
              <a:t>Vocoders</a:t>
            </a:r>
            <a:r>
              <a:rPr lang="en-CA" dirty="0" smtClean="0"/>
              <a:t> – voice coders, which cannot be usefully applied when other analog signals, such as modem signals, are in use.</a:t>
            </a:r>
          </a:p>
          <a:p>
            <a:pPr marL="914400" lvl="1" indent="-457200">
              <a:spcBef>
                <a:spcPts val="1200"/>
              </a:spcBef>
              <a:buFont typeface="Trebuchet MS" panose="020B0603020202020204" pitchFamily="34" charset="0"/>
              <a:buChar char="‐"/>
            </a:pPr>
            <a:r>
              <a:rPr lang="en-CA" sz="2400" dirty="0" smtClean="0"/>
              <a:t>concerned with modeling speech so that the salient features are captured in as few bits as possible.</a:t>
            </a:r>
          </a:p>
          <a:p>
            <a:pPr marL="914400" lvl="1" indent="-457200">
              <a:spcBef>
                <a:spcPts val="1200"/>
              </a:spcBef>
              <a:buFont typeface="Trebuchet MS" panose="020B0603020202020204" pitchFamily="34" charset="0"/>
              <a:buChar char="‐"/>
            </a:pPr>
            <a:r>
              <a:rPr lang="en-CA" sz="2400" dirty="0" smtClean="0"/>
              <a:t>use either a model of the speech waveform in time (LPC (Linear Predictive Coding) </a:t>
            </a:r>
            <a:r>
              <a:rPr lang="en-CA" sz="2400" dirty="0" err="1" smtClean="0"/>
              <a:t>vocoding</a:t>
            </a:r>
            <a:r>
              <a:rPr lang="en-CA" sz="2400" dirty="0" smtClean="0"/>
              <a:t>), or ... </a:t>
            </a:r>
            <a:endParaRPr lang="en-CA" sz="2400" dirty="0" smtClean="0">
              <a:sym typeface="Wingdings" pitchFamily="2" charset="2"/>
            </a:endParaRPr>
          </a:p>
          <a:p>
            <a:pPr marL="914400" lvl="1" indent="-457200">
              <a:spcBef>
                <a:spcPts val="1200"/>
              </a:spcBef>
              <a:buFont typeface="Trebuchet MS" panose="020B0603020202020204" pitchFamily="34" charset="0"/>
              <a:buChar char="‐"/>
            </a:pPr>
            <a:r>
              <a:rPr lang="en-CA" sz="2400" dirty="0" smtClean="0"/>
              <a:t>break down the signal into frequency components and model these (channel </a:t>
            </a:r>
            <a:r>
              <a:rPr lang="en-CA" sz="2400" dirty="0" err="1" smtClean="0"/>
              <a:t>vocoders</a:t>
            </a:r>
            <a:r>
              <a:rPr lang="en-CA" sz="2400" dirty="0" smtClean="0"/>
              <a:t> and formant </a:t>
            </a:r>
            <a:r>
              <a:rPr lang="en-CA" sz="2400" dirty="0" err="1" smtClean="0"/>
              <a:t>vocoders</a:t>
            </a:r>
            <a:r>
              <a:rPr lang="en-CA" sz="2400" dirty="0" smtClean="0"/>
              <a:t>).</a:t>
            </a:r>
          </a:p>
          <a:p>
            <a:pPr marL="914400" lvl="1" indent="-457200">
              <a:spcBef>
                <a:spcPts val="1200"/>
              </a:spcBef>
              <a:buFont typeface="Trebuchet MS" panose="020B0603020202020204" pitchFamily="34" charset="0"/>
              <a:buChar char="‐"/>
            </a:pPr>
            <a:endParaRPr lang="en-CA" dirty="0" smtClean="0"/>
          </a:p>
          <a:p>
            <a:pPr marL="457200" indent="-457200">
              <a:buFont typeface="Arial" panose="020B0604020202020204" pitchFamily="34" charset="0"/>
              <a:buChar char="•"/>
            </a:pPr>
            <a:r>
              <a:rPr lang="en-CA" dirty="0" err="1" smtClean="0"/>
              <a:t>Vocoder</a:t>
            </a:r>
            <a:r>
              <a:rPr lang="en-CA" dirty="0" smtClean="0"/>
              <a:t> simulation of the voice is not very good yet.</a:t>
            </a:r>
            <a:endParaRPr lang="en-CA" dirty="0"/>
          </a:p>
        </p:txBody>
      </p:sp>
      <p:sp>
        <p:nvSpPr>
          <p:cNvPr id="6" name="Slide Number Placeholder 5"/>
          <p:cNvSpPr>
            <a:spLocks noGrp="1"/>
          </p:cNvSpPr>
          <p:nvPr>
            <p:ph type="sldNum" sz="quarter" idx="12"/>
          </p:nvPr>
        </p:nvSpPr>
        <p:spPr/>
        <p:txBody>
          <a:bodyPr/>
          <a:lstStyle/>
          <a:p>
            <a:fld id="{0F351D62-525A-4671-8264-CD4617D324B8}" type="slidenum">
              <a:rPr lang="en-US" smtClean="0"/>
              <a:pPr/>
              <a:t>11</a:t>
            </a:fld>
            <a:endParaRPr lang="en-US"/>
          </a:p>
        </p:txBody>
      </p:sp>
      <p:sp>
        <p:nvSpPr>
          <p:cNvPr id="7" name="Footer Placeholder 6"/>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785818"/>
          </a:xfrm>
        </p:spPr>
        <p:txBody>
          <a:bodyPr>
            <a:normAutofit/>
          </a:bodyPr>
          <a:lstStyle/>
          <a:p>
            <a:r>
              <a:rPr lang="en-CA" sz="3200" dirty="0" smtClean="0"/>
              <a:t>13.2.1  Phase Insensitivity</a:t>
            </a:r>
            <a:endParaRPr lang="en-CA" sz="3200" dirty="0"/>
          </a:p>
        </p:txBody>
      </p:sp>
      <p:sp>
        <p:nvSpPr>
          <p:cNvPr id="3" name="Content Placeholder 2"/>
          <p:cNvSpPr>
            <a:spLocks noGrp="1"/>
          </p:cNvSpPr>
          <p:nvPr>
            <p:ph idx="1"/>
          </p:nvPr>
        </p:nvSpPr>
        <p:spPr>
          <a:xfrm>
            <a:off x="457200" y="1357298"/>
            <a:ext cx="8229600" cy="4768865"/>
          </a:xfrm>
        </p:spPr>
        <p:txBody>
          <a:bodyPr anchor="ctr">
            <a:normAutofit lnSpcReduction="10000"/>
          </a:bodyPr>
          <a:lstStyle/>
          <a:p>
            <a:pPr marL="457200" indent="-457200">
              <a:spcBef>
                <a:spcPts val="1800"/>
              </a:spcBef>
              <a:buFont typeface="Arial" panose="020B0604020202020204" pitchFamily="34" charset="0"/>
              <a:buChar char="•"/>
            </a:pPr>
            <a:r>
              <a:rPr lang="en-CA" sz="2200" dirty="0" smtClean="0"/>
              <a:t>A complete reconstituting of speech waveform is really unnecessary, perceptually: all that is needed is for the amount of energy at any time to be about right, and the signal will sound about right.</a:t>
            </a:r>
          </a:p>
          <a:p>
            <a:pPr marL="457200" indent="-457200">
              <a:spcBef>
                <a:spcPts val="1800"/>
              </a:spcBef>
              <a:buFont typeface="Arial" panose="020B0604020202020204" pitchFamily="34" charset="0"/>
              <a:buChar char="•"/>
            </a:pPr>
            <a:r>
              <a:rPr lang="en-CA" sz="2200" b="1" dirty="0" smtClean="0"/>
              <a:t>Phase </a:t>
            </a:r>
            <a:r>
              <a:rPr lang="en-CA" sz="2200" dirty="0" smtClean="0"/>
              <a:t>is a shift in the time argument inside a function of time.</a:t>
            </a:r>
          </a:p>
          <a:p>
            <a:pPr marL="857250" lvl="1" indent="-457200">
              <a:spcBef>
                <a:spcPts val="1800"/>
              </a:spcBef>
              <a:buFontTx/>
              <a:buChar char="‐"/>
            </a:pPr>
            <a:r>
              <a:rPr lang="en-CA" sz="2000" dirty="0" smtClean="0"/>
              <a:t>Suppose we strike a piano key, and generate a roughly sinusoidal sound </a:t>
            </a:r>
            <a:r>
              <a:rPr lang="en-CA" sz="2000" dirty="0" smtClean="0">
                <a:latin typeface="Times New Roman"/>
                <a:cs typeface="Times New Roman"/>
              </a:rPr>
              <a:t>cos(</a:t>
            </a:r>
            <a:r>
              <a:rPr lang="el-GR" sz="2000" i="1" dirty="0" smtClean="0">
                <a:latin typeface="Times New Roman"/>
                <a:cs typeface="Times New Roman"/>
              </a:rPr>
              <a:t>ω</a:t>
            </a:r>
            <a:r>
              <a:rPr lang="en-CA" sz="2000" i="1" dirty="0" smtClean="0">
                <a:latin typeface="Times New Roman"/>
                <a:cs typeface="Times New Roman"/>
              </a:rPr>
              <a:t>t</a:t>
            </a:r>
            <a:r>
              <a:rPr lang="en-CA" sz="2000" dirty="0" smtClean="0">
                <a:latin typeface="Times New Roman"/>
                <a:cs typeface="Times New Roman"/>
              </a:rPr>
              <a:t>)</a:t>
            </a:r>
            <a:r>
              <a:rPr lang="en-CA" sz="2000" dirty="0" smtClean="0"/>
              <a:t>, with </a:t>
            </a:r>
            <a:r>
              <a:rPr lang="el-GR" sz="2000" i="1" dirty="0" smtClean="0">
                <a:latin typeface="Times New Roman" pitchFamily="18" charset="0"/>
                <a:cs typeface="Times New Roman" pitchFamily="18" charset="0"/>
              </a:rPr>
              <a:t>ω</a:t>
            </a:r>
            <a:r>
              <a:rPr lang="en-CA" sz="2000" dirty="0" smtClean="0"/>
              <a:t> = </a:t>
            </a:r>
            <a:r>
              <a:rPr lang="en-CA" sz="2000" i="1" dirty="0" smtClean="0">
                <a:latin typeface="Times New Roman" pitchFamily="18" charset="0"/>
                <a:cs typeface="Times New Roman" pitchFamily="18" charset="0"/>
              </a:rPr>
              <a:t>2</a:t>
            </a:r>
            <a:r>
              <a:rPr lang="el-GR" sz="2000" i="1" dirty="0" smtClean="0">
                <a:latin typeface="Times New Roman" pitchFamily="18" charset="0"/>
                <a:cs typeface="Times New Roman" pitchFamily="18" charset="0"/>
              </a:rPr>
              <a:t>π</a:t>
            </a:r>
            <a:r>
              <a:rPr lang="en-CA" sz="2000" i="1" dirty="0" smtClean="0">
                <a:latin typeface="Times New Roman" pitchFamily="18" charset="0"/>
                <a:cs typeface="Times New Roman" pitchFamily="18" charset="0"/>
              </a:rPr>
              <a:t>f</a:t>
            </a:r>
            <a:r>
              <a:rPr lang="en-CA" sz="2000" dirty="0" smtClean="0"/>
              <a:t>.</a:t>
            </a:r>
          </a:p>
          <a:p>
            <a:pPr marL="857250" lvl="1" indent="-457200">
              <a:spcBef>
                <a:spcPts val="1800"/>
              </a:spcBef>
              <a:buFontTx/>
              <a:buChar char="‐"/>
            </a:pPr>
            <a:r>
              <a:rPr lang="en-CA" sz="2000" dirty="0" smtClean="0"/>
              <a:t>Now if we wait sufficient time to generate a phase shift </a:t>
            </a:r>
            <a:r>
              <a:rPr lang="el-GR" sz="2000" i="1" dirty="0" smtClean="0">
                <a:latin typeface="Times New Roman" pitchFamily="18" charset="0"/>
                <a:cs typeface="Times New Roman" pitchFamily="18" charset="0"/>
              </a:rPr>
              <a:t>π</a:t>
            </a:r>
            <a:r>
              <a:rPr lang="en-CA" sz="2000" dirty="0" smtClean="0"/>
              <a:t>/2 and then strike another key, with sound </a:t>
            </a:r>
            <a:r>
              <a:rPr lang="en-CA" sz="2000" dirty="0" err="1" smtClean="0">
                <a:latin typeface="Times New Roman"/>
                <a:cs typeface="Times New Roman"/>
              </a:rPr>
              <a:t>cos</a:t>
            </a:r>
            <a:r>
              <a:rPr lang="en-CA" sz="2000" dirty="0" smtClean="0">
                <a:latin typeface="Times New Roman"/>
                <a:cs typeface="Times New Roman"/>
              </a:rPr>
              <a:t>(2</a:t>
            </a:r>
            <a:r>
              <a:rPr lang="el-GR" sz="2000" i="1" dirty="0" smtClean="0">
                <a:latin typeface="Times New Roman"/>
                <a:cs typeface="Times New Roman"/>
              </a:rPr>
              <a:t>ω</a:t>
            </a:r>
            <a:r>
              <a:rPr lang="en-CA" sz="2000" i="1" dirty="0" smtClean="0">
                <a:latin typeface="Times New Roman"/>
                <a:cs typeface="Times New Roman"/>
              </a:rPr>
              <a:t>t</a:t>
            </a:r>
            <a:r>
              <a:rPr lang="en-CA" sz="2000" dirty="0" smtClean="0">
                <a:latin typeface="Times New Roman"/>
                <a:cs typeface="Times New Roman"/>
              </a:rPr>
              <a:t> + </a:t>
            </a:r>
            <a:r>
              <a:rPr lang="el-GR" sz="2000" i="1" dirty="0" smtClean="0">
                <a:latin typeface="Times New Roman"/>
                <a:cs typeface="Times New Roman"/>
              </a:rPr>
              <a:t>π</a:t>
            </a:r>
            <a:r>
              <a:rPr lang="en-CA" sz="2000" dirty="0" smtClean="0">
                <a:latin typeface="Times New Roman"/>
                <a:cs typeface="Times New Roman"/>
              </a:rPr>
              <a:t>/2)</a:t>
            </a:r>
            <a:r>
              <a:rPr lang="en-CA" sz="2000" dirty="0" smtClean="0"/>
              <a:t>, we generate a waveform like the solid line in Fig. 13.3.</a:t>
            </a:r>
          </a:p>
          <a:p>
            <a:pPr marL="857250" lvl="1" indent="-457200">
              <a:spcBef>
                <a:spcPts val="1800"/>
              </a:spcBef>
              <a:buFontTx/>
              <a:buChar char="‐"/>
            </a:pPr>
            <a:r>
              <a:rPr lang="en-CA" sz="2000" dirty="0" smtClean="0"/>
              <a:t>This waveform is the sum </a:t>
            </a:r>
            <a:r>
              <a:rPr lang="en-CA" sz="2000" dirty="0" smtClean="0">
                <a:latin typeface="Times New Roman"/>
                <a:cs typeface="Times New Roman"/>
              </a:rPr>
              <a:t>cos(</a:t>
            </a:r>
            <a:r>
              <a:rPr lang="el-GR" sz="2000" i="1" dirty="0" smtClean="0">
                <a:latin typeface="Times New Roman"/>
                <a:cs typeface="Times New Roman"/>
              </a:rPr>
              <a:t>ω</a:t>
            </a:r>
            <a:r>
              <a:rPr lang="en-CA" sz="2000" i="1" dirty="0" smtClean="0">
                <a:latin typeface="Times New Roman"/>
                <a:cs typeface="Times New Roman"/>
              </a:rPr>
              <a:t>t</a:t>
            </a:r>
            <a:r>
              <a:rPr lang="en-CA" sz="2000" dirty="0" smtClean="0">
                <a:latin typeface="Times New Roman"/>
                <a:cs typeface="Times New Roman"/>
              </a:rPr>
              <a:t>) + </a:t>
            </a:r>
            <a:r>
              <a:rPr lang="en-CA" sz="2000" dirty="0" err="1" smtClean="0">
                <a:latin typeface="Times New Roman"/>
                <a:cs typeface="Times New Roman"/>
              </a:rPr>
              <a:t>cos</a:t>
            </a:r>
            <a:r>
              <a:rPr lang="en-CA" sz="2000" dirty="0" smtClean="0">
                <a:latin typeface="Times New Roman"/>
                <a:cs typeface="Times New Roman"/>
              </a:rPr>
              <a:t>(2</a:t>
            </a:r>
            <a:r>
              <a:rPr lang="el-GR" sz="2000" i="1" dirty="0" smtClean="0">
                <a:latin typeface="Times New Roman"/>
                <a:cs typeface="Times New Roman"/>
              </a:rPr>
              <a:t>ω</a:t>
            </a:r>
            <a:r>
              <a:rPr lang="en-CA" sz="2000" i="1" dirty="0" smtClean="0">
                <a:latin typeface="Times New Roman"/>
                <a:cs typeface="Times New Roman"/>
              </a:rPr>
              <a:t>t</a:t>
            </a:r>
            <a:r>
              <a:rPr lang="en-CA" sz="2000" dirty="0" smtClean="0">
                <a:latin typeface="Times New Roman"/>
                <a:cs typeface="Times New Roman"/>
              </a:rPr>
              <a:t> + </a:t>
            </a:r>
            <a:r>
              <a:rPr lang="el-GR" sz="2000" i="1" dirty="0" smtClean="0">
                <a:latin typeface="Times New Roman"/>
                <a:cs typeface="Times New Roman"/>
              </a:rPr>
              <a:t>π</a:t>
            </a:r>
            <a:r>
              <a:rPr lang="en-CA" sz="2000" dirty="0" smtClean="0">
                <a:latin typeface="Times New Roman"/>
                <a:cs typeface="Times New Roman"/>
              </a:rPr>
              <a:t>/2).</a:t>
            </a:r>
            <a:endParaRPr lang="en-CA" sz="2000" dirty="0">
              <a:latin typeface="Times New Roman"/>
              <a:cs typeface="Times New Roman"/>
            </a:endParaRPr>
          </a:p>
        </p:txBody>
      </p:sp>
      <p:sp>
        <p:nvSpPr>
          <p:cNvPr id="6" name="Slide Number Placeholder 5"/>
          <p:cNvSpPr>
            <a:spLocks noGrp="1"/>
          </p:cNvSpPr>
          <p:nvPr>
            <p:ph type="sldNum" sz="quarter" idx="12"/>
          </p:nvPr>
        </p:nvSpPr>
        <p:spPr/>
        <p:txBody>
          <a:bodyPr/>
          <a:lstStyle/>
          <a:p>
            <a:fld id="{0F351D62-525A-4671-8264-CD4617D324B8}" type="slidenum">
              <a:rPr lang="en-US" smtClean="0"/>
              <a:pPr/>
              <a:t>12</a:t>
            </a:fld>
            <a:endParaRPr lang="en-US"/>
          </a:p>
        </p:txBody>
      </p:sp>
      <p:sp>
        <p:nvSpPr>
          <p:cNvPr id="7" name="Footer Placeholder 6"/>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286124"/>
            <a:ext cx="8229600" cy="2840039"/>
          </a:xfrm>
        </p:spPr>
        <p:txBody>
          <a:bodyPr>
            <a:normAutofit fontScale="85000" lnSpcReduction="20000"/>
          </a:bodyPr>
          <a:lstStyle/>
          <a:p>
            <a:pPr marL="0" indent="0">
              <a:lnSpc>
                <a:spcPct val="120000"/>
              </a:lnSpc>
            </a:pPr>
            <a:r>
              <a:rPr lang="en-CA" sz="2600" b="1" dirty="0" smtClean="0"/>
              <a:t>Fig. 13.3: </a:t>
            </a:r>
            <a:r>
              <a:rPr lang="en-CA" sz="2600" dirty="0" smtClean="0"/>
              <a:t>Solid line: Superposition of two cosines, with a phase shift. Dashed line: No phase shift. The wave is very different, yet the sound is the same, perceptually.</a:t>
            </a:r>
          </a:p>
          <a:p>
            <a:endParaRPr lang="en-CA" dirty="0" smtClean="0"/>
          </a:p>
          <a:p>
            <a:pPr marL="457200" indent="-457200">
              <a:buFontTx/>
              <a:buChar char="‐"/>
            </a:pPr>
            <a:r>
              <a:rPr lang="en-CA" dirty="0" smtClean="0"/>
              <a:t>If we did not wait before striking the second note, then our waveform would be </a:t>
            </a:r>
            <a:r>
              <a:rPr lang="en-CA" dirty="0" smtClean="0">
                <a:latin typeface="Times New Roman"/>
                <a:cs typeface="Times New Roman"/>
              </a:rPr>
              <a:t>cos(</a:t>
            </a:r>
            <a:r>
              <a:rPr lang="el-GR" i="1" dirty="0" smtClean="0">
                <a:latin typeface="Times New Roman"/>
                <a:cs typeface="Times New Roman"/>
              </a:rPr>
              <a:t>ω</a:t>
            </a:r>
            <a:r>
              <a:rPr lang="en-CA" i="1" dirty="0" smtClean="0">
                <a:latin typeface="Times New Roman"/>
                <a:cs typeface="Times New Roman"/>
              </a:rPr>
              <a:t>t</a:t>
            </a:r>
            <a:r>
              <a:rPr lang="en-CA" dirty="0" smtClean="0">
                <a:latin typeface="Times New Roman"/>
                <a:cs typeface="Times New Roman"/>
              </a:rPr>
              <a:t>) + </a:t>
            </a:r>
            <a:r>
              <a:rPr lang="en-CA" dirty="0" err="1" smtClean="0">
                <a:latin typeface="Times New Roman"/>
                <a:cs typeface="Times New Roman"/>
              </a:rPr>
              <a:t>cos</a:t>
            </a:r>
            <a:r>
              <a:rPr lang="en-CA" dirty="0" smtClean="0">
                <a:latin typeface="Times New Roman"/>
                <a:cs typeface="Times New Roman"/>
              </a:rPr>
              <a:t>(2</a:t>
            </a:r>
            <a:r>
              <a:rPr lang="el-GR" i="1" dirty="0" smtClean="0">
                <a:latin typeface="Times New Roman"/>
                <a:cs typeface="Times New Roman"/>
              </a:rPr>
              <a:t>ω</a:t>
            </a:r>
            <a:r>
              <a:rPr lang="en-CA" i="1" dirty="0" smtClean="0">
                <a:latin typeface="Times New Roman"/>
                <a:cs typeface="Times New Roman"/>
              </a:rPr>
              <a:t>t</a:t>
            </a:r>
            <a:r>
              <a:rPr lang="en-CA" dirty="0" smtClean="0">
                <a:latin typeface="Times New Roman"/>
                <a:cs typeface="Times New Roman"/>
              </a:rPr>
              <a:t>)</a:t>
            </a:r>
            <a:r>
              <a:rPr lang="en-CA" dirty="0" smtClean="0"/>
              <a:t>. But perceptually, the two notes would sound the same sound, even though in actuality they would be shifted in phase.</a:t>
            </a:r>
            <a:endParaRPr lang="en-CA" dirty="0"/>
          </a:p>
        </p:txBody>
      </p:sp>
      <p:pic>
        <p:nvPicPr>
          <p:cNvPr id="6" name="Picture 5" descr="superposition.png"/>
          <p:cNvPicPr>
            <a:picLocks noChangeAspect="1"/>
          </p:cNvPicPr>
          <p:nvPr/>
        </p:nvPicPr>
        <p:blipFill>
          <a:blip r:embed="rId2" cstate="print"/>
          <a:stretch>
            <a:fillRect/>
          </a:stretch>
        </p:blipFill>
        <p:spPr>
          <a:xfrm>
            <a:off x="2857488" y="714356"/>
            <a:ext cx="3500462" cy="2481393"/>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13</a:t>
            </a:fld>
            <a:endParaRPr lang="en-US"/>
          </a:p>
        </p:txBody>
      </p:sp>
      <p:sp>
        <p:nvSpPr>
          <p:cNvPr id="7" name="Footer Placeholder 6"/>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769288"/>
          </a:xfrm>
        </p:spPr>
        <p:txBody>
          <a:bodyPr>
            <a:normAutofit/>
          </a:bodyPr>
          <a:lstStyle/>
          <a:p>
            <a:r>
              <a:rPr lang="en-CA" sz="3200" dirty="0" smtClean="0"/>
              <a:t>13.2.2  Channel Vocoder</a:t>
            </a:r>
            <a:endParaRPr lang="en-CA" sz="3200" dirty="0"/>
          </a:p>
        </p:txBody>
      </p:sp>
      <p:sp>
        <p:nvSpPr>
          <p:cNvPr id="3" name="Content Placeholder 2"/>
          <p:cNvSpPr>
            <a:spLocks noGrp="1"/>
          </p:cNvSpPr>
          <p:nvPr>
            <p:ph idx="1"/>
          </p:nvPr>
        </p:nvSpPr>
        <p:spPr>
          <a:xfrm>
            <a:off x="457200" y="1376121"/>
            <a:ext cx="8229600" cy="4525963"/>
          </a:xfrm>
        </p:spPr>
        <p:txBody>
          <a:bodyPr>
            <a:normAutofit fontScale="70000" lnSpcReduction="20000"/>
          </a:bodyPr>
          <a:lstStyle/>
          <a:p>
            <a:pPr marL="457200" indent="-457200">
              <a:lnSpc>
                <a:spcPct val="120000"/>
              </a:lnSpc>
              <a:buFont typeface="Arial" panose="020B0604020202020204" pitchFamily="34" charset="0"/>
              <a:buChar char="•"/>
            </a:pPr>
            <a:r>
              <a:rPr lang="en-CA" dirty="0" smtClean="0"/>
              <a:t>Vocoders can operate at low bit-rates, 1–2 kbps. To do so, a </a:t>
            </a:r>
            <a:r>
              <a:rPr lang="en-CA" i="1" dirty="0" smtClean="0"/>
              <a:t>channel </a:t>
            </a:r>
            <a:r>
              <a:rPr lang="en-CA" i="1" dirty="0" err="1" smtClean="0"/>
              <a:t>vocoder</a:t>
            </a:r>
            <a:r>
              <a:rPr lang="en-CA" i="1" dirty="0" smtClean="0"/>
              <a:t> </a:t>
            </a:r>
            <a:r>
              <a:rPr lang="en-CA" dirty="0" smtClean="0"/>
              <a:t>first applies a filter bank to separate out the different frequency components:</a:t>
            </a:r>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pPr algn="ctr"/>
            <a:endParaRPr lang="en-CA" dirty="0" smtClean="0"/>
          </a:p>
          <a:p>
            <a:pPr algn="ctr"/>
            <a:r>
              <a:rPr lang="en-CA" sz="2900" b="1" dirty="0" smtClean="0"/>
              <a:t> Fig 13.4</a:t>
            </a:r>
            <a:r>
              <a:rPr lang="en-CA" sz="2900" dirty="0" smtClean="0"/>
              <a:t>: Channel </a:t>
            </a:r>
            <a:r>
              <a:rPr lang="en-CA" sz="2900" dirty="0" err="1" smtClean="0"/>
              <a:t>Vocoder</a:t>
            </a:r>
            <a:endParaRPr lang="en-CA" sz="2900" dirty="0"/>
          </a:p>
        </p:txBody>
      </p:sp>
      <p:pic>
        <p:nvPicPr>
          <p:cNvPr id="6" name="Picture 5" descr="channelvocoderdiagram.png"/>
          <p:cNvPicPr>
            <a:picLocks noChangeAspect="1"/>
          </p:cNvPicPr>
          <p:nvPr/>
        </p:nvPicPr>
        <p:blipFill>
          <a:blip r:embed="rId2" cstate="print"/>
          <a:stretch>
            <a:fillRect/>
          </a:stretch>
        </p:blipFill>
        <p:spPr>
          <a:xfrm>
            <a:off x="1959743" y="2263342"/>
            <a:ext cx="5214974" cy="3100604"/>
          </a:xfrm>
          <a:prstGeom prst="rect">
            <a:avLst/>
          </a:prstGeom>
        </p:spPr>
      </p:pic>
      <p:sp>
        <p:nvSpPr>
          <p:cNvPr id="7" name="Slide Number Placeholder 6"/>
          <p:cNvSpPr>
            <a:spLocks noGrp="1"/>
          </p:cNvSpPr>
          <p:nvPr>
            <p:ph type="sldNum" sz="quarter" idx="12"/>
          </p:nvPr>
        </p:nvSpPr>
        <p:spPr/>
        <p:txBody>
          <a:bodyPr/>
          <a:lstStyle/>
          <a:p>
            <a:fld id="{0F351D62-525A-4671-8264-CD4617D324B8}" type="slidenum">
              <a:rPr lang="en-US" smtClean="0"/>
              <a:pPr/>
              <a:t>14</a:t>
            </a:fld>
            <a:endParaRPr lang="en-US"/>
          </a:p>
        </p:txBody>
      </p:sp>
      <p:sp>
        <p:nvSpPr>
          <p:cNvPr id="8" name="Footer Placeholder 7"/>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42918"/>
            <a:ext cx="8229600" cy="5483245"/>
          </a:xfrm>
        </p:spPr>
        <p:txBody>
          <a:bodyPr anchor="ctr">
            <a:normAutofit fontScale="85000" lnSpcReduction="20000"/>
          </a:bodyPr>
          <a:lstStyle/>
          <a:p>
            <a:pPr marL="457200" indent="-457200">
              <a:lnSpc>
                <a:spcPct val="110000"/>
              </a:lnSpc>
              <a:spcBef>
                <a:spcPts val="1800"/>
              </a:spcBef>
              <a:buFont typeface="Arial" panose="020B0604020202020204" pitchFamily="34" charset="0"/>
              <a:buChar char="•"/>
            </a:pPr>
            <a:r>
              <a:rPr lang="en-CA" dirty="0" smtClean="0"/>
              <a:t>Due to </a:t>
            </a:r>
            <a:r>
              <a:rPr lang="en-CA" i="1" dirty="0" smtClean="0"/>
              <a:t>Phase Insensitivity </a:t>
            </a:r>
            <a:r>
              <a:rPr lang="en-CA" dirty="0" smtClean="0"/>
              <a:t>(i.e. only the energy is important):</a:t>
            </a:r>
          </a:p>
          <a:p>
            <a:pPr marL="914400" lvl="1" indent="-457200">
              <a:lnSpc>
                <a:spcPct val="110000"/>
              </a:lnSpc>
              <a:spcBef>
                <a:spcPts val="1800"/>
              </a:spcBef>
              <a:buFont typeface="Trebuchet MS" panose="020B0603020202020204" pitchFamily="34" charset="0"/>
              <a:buChar char="‐"/>
            </a:pPr>
            <a:r>
              <a:rPr lang="en-CA" sz="2400" dirty="0" smtClean="0"/>
              <a:t>The waveform is “rectified” to its absolute value.</a:t>
            </a:r>
          </a:p>
          <a:p>
            <a:pPr marL="914400" lvl="1" indent="-457200">
              <a:lnSpc>
                <a:spcPct val="110000"/>
              </a:lnSpc>
              <a:spcBef>
                <a:spcPts val="1800"/>
              </a:spcBef>
              <a:buFont typeface="Trebuchet MS" panose="020B0603020202020204" pitchFamily="34" charset="0"/>
              <a:buChar char="‐"/>
            </a:pPr>
            <a:r>
              <a:rPr lang="en-CA" sz="2400" dirty="0" smtClean="0"/>
              <a:t>The filter bank derives relative power levels for each frequency range.</a:t>
            </a:r>
          </a:p>
          <a:p>
            <a:pPr marL="914400" lvl="1" indent="-457200">
              <a:lnSpc>
                <a:spcPct val="110000"/>
              </a:lnSpc>
              <a:spcBef>
                <a:spcPts val="1800"/>
              </a:spcBef>
              <a:buFont typeface="Trebuchet MS" panose="020B0603020202020204" pitchFamily="34" charset="0"/>
              <a:buChar char="‐"/>
            </a:pPr>
            <a:r>
              <a:rPr lang="en-CA" sz="2400" dirty="0" smtClean="0"/>
              <a:t>A </a:t>
            </a:r>
            <a:r>
              <a:rPr lang="en-CA" sz="2400" dirty="0" err="1" smtClean="0"/>
              <a:t>subband</a:t>
            </a:r>
            <a:r>
              <a:rPr lang="en-CA" sz="2400" dirty="0" smtClean="0"/>
              <a:t> coder would not rectify the signal, and would use wider frequency bands.</a:t>
            </a:r>
          </a:p>
          <a:p>
            <a:pPr marL="457200" indent="-457200">
              <a:lnSpc>
                <a:spcPct val="110000"/>
              </a:lnSpc>
              <a:spcBef>
                <a:spcPts val="1800"/>
              </a:spcBef>
              <a:buFont typeface="Arial" panose="020B0604020202020204" pitchFamily="34" charset="0"/>
              <a:buChar char="•"/>
            </a:pPr>
            <a:r>
              <a:rPr lang="en-CA" dirty="0" smtClean="0"/>
              <a:t>A channel </a:t>
            </a:r>
            <a:r>
              <a:rPr lang="en-CA" dirty="0" err="1" smtClean="0"/>
              <a:t>vocoder</a:t>
            </a:r>
            <a:r>
              <a:rPr lang="en-CA" dirty="0" smtClean="0"/>
              <a:t> also analyzes the signal to determine the general pitch of the speech (low — bass, or high — tenor), and also the </a:t>
            </a:r>
            <a:r>
              <a:rPr lang="en-CA" i="1" dirty="0" smtClean="0"/>
              <a:t>excitation </a:t>
            </a:r>
            <a:r>
              <a:rPr lang="en-CA" dirty="0" smtClean="0"/>
              <a:t>of the speech.</a:t>
            </a:r>
          </a:p>
          <a:p>
            <a:pPr marL="457200" indent="-457200">
              <a:lnSpc>
                <a:spcPct val="110000"/>
              </a:lnSpc>
              <a:spcBef>
                <a:spcPts val="1800"/>
              </a:spcBef>
              <a:buFont typeface="Arial" panose="020B0604020202020204" pitchFamily="34" charset="0"/>
              <a:buChar char="•"/>
            </a:pPr>
            <a:r>
              <a:rPr lang="en-CA" dirty="0" smtClean="0"/>
              <a:t>A channel </a:t>
            </a:r>
            <a:r>
              <a:rPr lang="en-CA" dirty="0" err="1" smtClean="0"/>
              <a:t>vocoder</a:t>
            </a:r>
            <a:r>
              <a:rPr lang="en-CA" dirty="0" smtClean="0"/>
              <a:t> applies a vocal tract transfer model to generate a vector of excitation parameters that describe a model of the sound, and also guesses whether the sound is </a:t>
            </a:r>
            <a:r>
              <a:rPr lang="en-CA" i="1" dirty="0" smtClean="0"/>
              <a:t>voiced </a:t>
            </a:r>
            <a:r>
              <a:rPr lang="en-CA" dirty="0" smtClean="0"/>
              <a:t>or </a:t>
            </a:r>
            <a:r>
              <a:rPr lang="en-CA" i="1" dirty="0" smtClean="0"/>
              <a:t>unvoiced</a:t>
            </a:r>
            <a:r>
              <a:rPr lang="en-CA" dirty="0" smtClean="0"/>
              <a:t>.</a:t>
            </a:r>
            <a:endParaRPr lang="en-CA" dirty="0"/>
          </a:p>
        </p:txBody>
      </p:sp>
      <p:sp>
        <p:nvSpPr>
          <p:cNvPr id="2" name="Slide Number Placeholder 1"/>
          <p:cNvSpPr>
            <a:spLocks noGrp="1"/>
          </p:cNvSpPr>
          <p:nvPr>
            <p:ph type="sldNum" sz="quarter" idx="12"/>
          </p:nvPr>
        </p:nvSpPr>
        <p:spPr/>
        <p:txBody>
          <a:bodyPr/>
          <a:lstStyle/>
          <a:p>
            <a:fld id="{0F351D62-525A-4671-8264-CD4617D324B8}" type="slidenum">
              <a:rPr lang="en-US" smtClean="0"/>
              <a:pPr/>
              <a:t>15</a:t>
            </a:fld>
            <a:endParaRPr lang="en-US"/>
          </a:p>
        </p:txBody>
      </p:sp>
      <p:sp>
        <p:nvSpPr>
          <p:cNvPr id="6" name="Footer Placeholder 5"/>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13.2.3  Format Vocoder</a:t>
            </a:r>
            <a:endParaRPr lang="en-CA" sz="3200" dirty="0"/>
          </a:p>
        </p:txBody>
      </p:sp>
      <p:sp>
        <p:nvSpPr>
          <p:cNvPr id="3" name="Content Placeholder 2"/>
          <p:cNvSpPr>
            <a:spLocks noGrp="1"/>
          </p:cNvSpPr>
          <p:nvPr>
            <p:ph idx="1"/>
          </p:nvPr>
        </p:nvSpPr>
        <p:spPr>
          <a:xfrm>
            <a:off x="601618" y="1484784"/>
            <a:ext cx="7931224" cy="4641379"/>
          </a:xfrm>
        </p:spPr>
        <p:txBody>
          <a:bodyPr>
            <a:noAutofit/>
          </a:bodyPr>
          <a:lstStyle/>
          <a:p>
            <a:pPr marL="457200" indent="-457200">
              <a:buFont typeface="Arial" panose="020B0604020202020204" pitchFamily="34" charset="0"/>
              <a:buChar char="•"/>
            </a:pPr>
            <a:r>
              <a:rPr lang="en-CA" sz="2000" b="1" dirty="0" smtClean="0"/>
              <a:t>Formants</a:t>
            </a:r>
            <a:r>
              <a:rPr lang="en-CA" sz="2000" dirty="0" smtClean="0"/>
              <a:t>: the salient frequency components that are present in a sample of speech, as shown in Fig 13.5.</a:t>
            </a:r>
          </a:p>
          <a:p>
            <a:pPr marL="457200" indent="-457200">
              <a:buFont typeface="Arial" panose="020B0604020202020204" pitchFamily="34" charset="0"/>
              <a:buChar char="•"/>
            </a:pPr>
            <a:r>
              <a:rPr lang="en-CA" sz="2000" dirty="0" smtClean="0"/>
              <a:t>Rationale: encoding only the most important frequencies.</a:t>
            </a:r>
          </a:p>
          <a:p>
            <a:endParaRPr lang="en-CA" sz="2000" dirty="0" smtClean="0"/>
          </a:p>
          <a:p>
            <a:endParaRPr lang="en-CA" sz="2000" dirty="0" smtClean="0"/>
          </a:p>
          <a:p>
            <a:endParaRPr lang="en-CA" sz="2000" dirty="0" smtClean="0"/>
          </a:p>
          <a:p>
            <a:endParaRPr lang="en-CA" sz="2000" dirty="0" smtClean="0"/>
          </a:p>
          <a:p>
            <a:endParaRPr lang="en-CA" sz="2000" dirty="0" smtClean="0"/>
          </a:p>
          <a:p>
            <a:endParaRPr lang="en-CA" sz="2000" dirty="0" smtClean="0"/>
          </a:p>
          <a:p>
            <a:pPr marL="0" indent="0"/>
            <a:r>
              <a:rPr lang="en-CA" sz="2000" b="1" dirty="0" smtClean="0"/>
              <a:t>Fig. 13.5</a:t>
            </a:r>
            <a:r>
              <a:rPr lang="en-CA" sz="2000" dirty="0" smtClean="0"/>
              <a:t>: The solid line shows frequencies present in the first 40 </a:t>
            </a:r>
            <a:r>
              <a:rPr lang="en-CA" sz="2000" dirty="0" err="1" smtClean="0"/>
              <a:t>msec</a:t>
            </a:r>
            <a:r>
              <a:rPr lang="en-CA" sz="2000" dirty="0" smtClean="0"/>
              <a:t> of the speech sample in Fig. 6.16. The dashed line shows that while similar frequencies are still present one second later, these frequencies have shifted.</a:t>
            </a:r>
            <a:endParaRPr lang="en-CA" sz="2000" dirty="0"/>
          </a:p>
        </p:txBody>
      </p:sp>
      <p:pic>
        <p:nvPicPr>
          <p:cNvPr id="6" name="Picture 5" descr="formants.png"/>
          <p:cNvPicPr>
            <a:picLocks noChangeAspect="1"/>
          </p:cNvPicPr>
          <p:nvPr/>
        </p:nvPicPr>
        <p:blipFill>
          <a:blip r:embed="rId2" cstate="print"/>
          <a:stretch>
            <a:fillRect/>
          </a:stretch>
        </p:blipFill>
        <p:spPr>
          <a:xfrm>
            <a:off x="2918833" y="2596988"/>
            <a:ext cx="3306335" cy="2133492"/>
          </a:xfrm>
          <a:prstGeom prst="rect">
            <a:avLst/>
          </a:prstGeom>
        </p:spPr>
      </p:pic>
      <p:sp>
        <p:nvSpPr>
          <p:cNvPr id="7" name="Slide Number Placeholder 6"/>
          <p:cNvSpPr>
            <a:spLocks noGrp="1"/>
          </p:cNvSpPr>
          <p:nvPr>
            <p:ph type="sldNum" sz="quarter" idx="12"/>
          </p:nvPr>
        </p:nvSpPr>
        <p:spPr/>
        <p:txBody>
          <a:bodyPr/>
          <a:lstStyle/>
          <a:p>
            <a:fld id="{0F351D62-525A-4671-8264-CD4617D324B8}" type="slidenum">
              <a:rPr lang="en-US" smtClean="0"/>
              <a:pPr/>
              <a:t>16</a:t>
            </a:fld>
            <a:endParaRPr lang="en-US"/>
          </a:p>
        </p:txBody>
      </p:sp>
      <p:sp>
        <p:nvSpPr>
          <p:cNvPr id="8" name="Footer Placeholder 7"/>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2088"/>
          </a:xfrm>
        </p:spPr>
        <p:txBody>
          <a:bodyPr>
            <a:normAutofit/>
          </a:bodyPr>
          <a:lstStyle/>
          <a:p>
            <a:r>
              <a:rPr lang="en-CA" sz="3200" dirty="0" smtClean="0"/>
              <a:t>13.2.4  Linear Predictive Coding (LPC)</a:t>
            </a:r>
            <a:endParaRPr lang="en-CA" sz="3200" dirty="0"/>
          </a:p>
        </p:txBody>
      </p:sp>
      <p:sp>
        <p:nvSpPr>
          <p:cNvPr id="3" name="Content Placeholder 2"/>
          <p:cNvSpPr>
            <a:spLocks noGrp="1"/>
          </p:cNvSpPr>
          <p:nvPr>
            <p:ph idx="1"/>
          </p:nvPr>
        </p:nvSpPr>
        <p:spPr>
          <a:xfrm>
            <a:off x="457200" y="1412776"/>
            <a:ext cx="8229600" cy="4525963"/>
          </a:xfrm>
        </p:spPr>
        <p:txBody>
          <a:bodyPr anchor="ctr">
            <a:normAutofit fontScale="77500" lnSpcReduction="20000"/>
          </a:bodyPr>
          <a:lstStyle/>
          <a:p>
            <a:pPr marL="457200" indent="-457200">
              <a:lnSpc>
                <a:spcPct val="120000"/>
              </a:lnSpc>
              <a:spcBef>
                <a:spcPts val="1200"/>
              </a:spcBef>
              <a:buFont typeface="Arial" panose="020B0604020202020204" pitchFamily="34" charset="0"/>
              <a:buChar char="•"/>
            </a:pPr>
            <a:r>
              <a:rPr lang="en-CA" b="1" dirty="0" smtClean="0"/>
              <a:t>LPC </a:t>
            </a:r>
            <a:r>
              <a:rPr lang="en-CA" b="1" dirty="0" err="1" smtClean="0"/>
              <a:t>vocoders</a:t>
            </a:r>
            <a:r>
              <a:rPr lang="en-CA" b="1" dirty="0" smtClean="0"/>
              <a:t> </a:t>
            </a:r>
            <a:r>
              <a:rPr lang="en-CA" dirty="0" smtClean="0"/>
              <a:t>extract salient features of speech directly from the waveform, rather than transforming the signal to the frequency domain</a:t>
            </a:r>
          </a:p>
          <a:p>
            <a:pPr marL="457200" indent="-457200">
              <a:lnSpc>
                <a:spcPct val="120000"/>
              </a:lnSpc>
              <a:spcBef>
                <a:spcPts val="1200"/>
              </a:spcBef>
              <a:buFont typeface="Arial" panose="020B0604020202020204" pitchFamily="34" charset="0"/>
              <a:buChar char="•"/>
            </a:pPr>
            <a:r>
              <a:rPr lang="en-CA" b="1" dirty="0" smtClean="0"/>
              <a:t>LPC Features</a:t>
            </a:r>
            <a:r>
              <a:rPr lang="en-CA" dirty="0" smtClean="0"/>
              <a:t>:</a:t>
            </a:r>
          </a:p>
          <a:p>
            <a:pPr marL="914400" lvl="1" indent="-457200">
              <a:lnSpc>
                <a:spcPct val="120000"/>
              </a:lnSpc>
              <a:spcBef>
                <a:spcPts val="1200"/>
              </a:spcBef>
              <a:buFont typeface="Trebuchet MS" panose="020B0603020202020204" pitchFamily="34" charset="0"/>
              <a:buChar char="‐"/>
            </a:pPr>
            <a:r>
              <a:rPr lang="en-CA" sz="2600" dirty="0" smtClean="0"/>
              <a:t>uses a time-varying model of vocal tract sound generated from a given excitation</a:t>
            </a:r>
          </a:p>
          <a:p>
            <a:pPr marL="914400" lvl="1" indent="-457200">
              <a:lnSpc>
                <a:spcPct val="120000"/>
              </a:lnSpc>
              <a:spcBef>
                <a:spcPts val="1200"/>
              </a:spcBef>
              <a:buFont typeface="Trebuchet MS" panose="020B0603020202020204" pitchFamily="34" charset="0"/>
              <a:buChar char="‐"/>
            </a:pPr>
            <a:r>
              <a:rPr lang="en-CA" sz="2600" dirty="0" smtClean="0"/>
              <a:t>transmits only a set of parameters modeling the shape and excitation of the vocal tract, not actual signals or differences </a:t>
            </a:r>
            <a:r>
              <a:rPr lang="en-CA" sz="2600" dirty="0" smtClean="0">
                <a:sym typeface="Wingdings" pitchFamily="2" charset="2"/>
              </a:rPr>
              <a:t></a:t>
            </a:r>
            <a:r>
              <a:rPr lang="en-CA" sz="2600" dirty="0" smtClean="0"/>
              <a:t> small bit-rate</a:t>
            </a:r>
            <a:endParaRPr lang="en-CA" dirty="0" smtClean="0"/>
          </a:p>
          <a:p>
            <a:pPr marL="457200" indent="-457200">
              <a:lnSpc>
                <a:spcPct val="120000"/>
              </a:lnSpc>
              <a:spcBef>
                <a:spcPts val="1200"/>
              </a:spcBef>
              <a:buFont typeface="Arial" panose="020B0604020202020204" pitchFamily="34" charset="0"/>
              <a:buChar char="•"/>
            </a:pPr>
            <a:r>
              <a:rPr lang="en-CA" dirty="0" smtClean="0"/>
              <a:t>About “</a:t>
            </a:r>
            <a:r>
              <a:rPr lang="en-CA" b="1" dirty="0" smtClean="0"/>
              <a:t>Linear</a:t>
            </a:r>
            <a:r>
              <a:rPr lang="en-CA" dirty="0" smtClean="0"/>
              <a:t>”: The speech signal generated by the output vocal tract model is calculated as a function of the current speech output plus a second term linear in previous model coefficients</a:t>
            </a:r>
            <a:endParaRPr lang="en-CA" dirty="0"/>
          </a:p>
        </p:txBody>
      </p:sp>
      <p:sp>
        <p:nvSpPr>
          <p:cNvPr id="6" name="Slide Number Placeholder 5"/>
          <p:cNvSpPr>
            <a:spLocks noGrp="1"/>
          </p:cNvSpPr>
          <p:nvPr>
            <p:ph type="sldNum" sz="quarter" idx="12"/>
          </p:nvPr>
        </p:nvSpPr>
        <p:spPr/>
        <p:txBody>
          <a:bodyPr/>
          <a:lstStyle/>
          <a:p>
            <a:fld id="{0F351D62-525A-4671-8264-CD4617D324B8}" type="slidenum">
              <a:rPr lang="en-US" smtClean="0"/>
              <a:pPr/>
              <a:t>17</a:t>
            </a:fld>
            <a:endParaRPr lang="en-US"/>
          </a:p>
        </p:txBody>
      </p:sp>
      <p:sp>
        <p:nvSpPr>
          <p:cNvPr id="7" name="Footer Placeholder 6"/>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LPC Coding Process</a:t>
            </a:r>
            <a:endParaRPr lang="en-CA" sz="3200" dirty="0"/>
          </a:p>
        </p:txBody>
      </p:sp>
      <p:sp>
        <p:nvSpPr>
          <p:cNvPr id="3" name="Content Placeholder 2"/>
          <p:cNvSpPr>
            <a:spLocks noGrp="1"/>
          </p:cNvSpPr>
          <p:nvPr>
            <p:ph idx="1"/>
          </p:nvPr>
        </p:nvSpPr>
        <p:spPr>
          <a:xfrm>
            <a:off x="458833" y="1484784"/>
            <a:ext cx="8229600" cy="4525963"/>
          </a:xfrm>
        </p:spPr>
        <p:txBody>
          <a:bodyPr anchor="ctr">
            <a:normAutofit fontScale="77500" lnSpcReduction="20000"/>
          </a:bodyPr>
          <a:lstStyle/>
          <a:p>
            <a:pPr>
              <a:lnSpc>
                <a:spcPct val="120000"/>
              </a:lnSpc>
            </a:pPr>
            <a:r>
              <a:rPr lang="en-CA" dirty="0" smtClean="0"/>
              <a:t>• </a:t>
            </a:r>
            <a:r>
              <a:rPr lang="en-CA" b="1" dirty="0" smtClean="0"/>
              <a:t>LPC</a:t>
            </a:r>
            <a:r>
              <a:rPr lang="en-CA" dirty="0" smtClean="0"/>
              <a:t> starts by deciding whether the current segment is voiced or unvoiced:</a:t>
            </a:r>
          </a:p>
          <a:p>
            <a:pPr marL="914400" lvl="1" indent="-457200">
              <a:lnSpc>
                <a:spcPct val="120000"/>
              </a:lnSpc>
              <a:spcBef>
                <a:spcPts val="1200"/>
              </a:spcBef>
              <a:buFontTx/>
              <a:buChar char="‐"/>
            </a:pPr>
            <a:r>
              <a:rPr lang="en-CA" dirty="0" smtClean="0"/>
              <a:t>For unvoiced: a wide-band noise generator is used to create sample values </a:t>
            </a:r>
            <a:r>
              <a:rPr lang="en-CA" i="1" dirty="0" smtClean="0">
                <a:latin typeface="Times New Roman" pitchFamily="18" charset="0"/>
                <a:cs typeface="Times New Roman" pitchFamily="18" charset="0"/>
              </a:rPr>
              <a:t>f </a:t>
            </a:r>
            <a:r>
              <a:rPr lang="en-CA" dirty="0" smtClean="0"/>
              <a:t>(</a:t>
            </a:r>
            <a:r>
              <a:rPr lang="en-CA" i="1" dirty="0" smtClean="0">
                <a:latin typeface="Times New Roman" pitchFamily="18" charset="0"/>
                <a:cs typeface="Times New Roman" pitchFamily="18" charset="0"/>
              </a:rPr>
              <a:t>n</a:t>
            </a:r>
            <a:r>
              <a:rPr lang="en-CA" dirty="0" smtClean="0"/>
              <a:t>) that act as input to the vocal tract simulator</a:t>
            </a:r>
          </a:p>
          <a:p>
            <a:pPr marL="914400" lvl="1" indent="-457200">
              <a:lnSpc>
                <a:spcPct val="120000"/>
              </a:lnSpc>
              <a:spcBef>
                <a:spcPts val="1200"/>
              </a:spcBef>
              <a:buFontTx/>
              <a:buChar char="‐"/>
            </a:pPr>
            <a:r>
              <a:rPr lang="en-CA" dirty="0" smtClean="0"/>
              <a:t>For voiced: a pulse train generator creates values   </a:t>
            </a:r>
            <a:r>
              <a:rPr lang="en-CA" i="1" dirty="0" smtClean="0">
                <a:latin typeface="Times New Roman" pitchFamily="18" charset="0"/>
                <a:cs typeface="Times New Roman" pitchFamily="18" charset="0"/>
              </a:rPr>
              <a:t>f </a:t>
            </a:r>
            <a:r>
              <a:rPr lang="en-CA" dirty="0" smtClean="0"/>
              <a:t>(</a:t>
            </a:r>
            <a:r>
              <a:rPr lang="en-CA" i="1" dirty="0" smtClean="0">
                <a:latin typeface="Times New Roman" pitchFamily="18" charset="0"/>
                <a:cs typeface="Times New Roman" pitchFamily="18" charset="0"/>
              </a:rPr>
              <a:t>n</a:t>
            </a:r>
            <a:r>
              <a:rPr lang="en-CA" dirty="0" smtClean="0"/>
              <a:t>)</a:t>
            </a:r>
          </a:p>
          <a:p>
            <a:pPr marL="914400" lvl="1" indent="-457200">
              <a:lnSpc>
                <a:spcPct val="120000"/>
              </a:lnSpc>
              <a:spcBef>
                <a:spcPts val="1200"/>
              </a:spcBef>
              <a:buFontTx/>
              <a:buChar char="‐"/>
            </a:pPr>
            <a:r>
              <a:rPr lang="en-CA" dirty="0" smtClean="0"/>
              <a:t>Model parameters </a:t>
            </a:r>
            <a:r>
              <a:rPr lang="en-CA" i="1" dirty="0" err="1" smtClean="0">
                <a:latin typeface="Times New Roman" pitchFamily="18" charset="0"/>
                <a:cs typeface="Times New Roman" pitchFamily="18" charset="0"/>
              </a:rPr>
              <a:t>a</a:t>
            </a:r>
            <a:r>
              <a:rPr lang="en-CA" i="1" baseline="-25000" dirty="0" err="1" smtClean="0">
                <a:latin typeface="Times New Roman" pitchFamily="18" charset="0"/>
                <a:cs typeface="Times New Roman" pitchFamily="18" charset="0"/>
              </a:rPr>
              <a:t>i</a:t>
            </a:r>
            <a:r>
              <a:rPr lang="en-CA" dirty="0" smtClean="0"/>
              <a:t>: calculated by using a least-squares set of equations that minimize the difference between the actual speech and the speech generated by the vocal tract model, excited by the noise or pulse train generators that capture speech parameters</a:t>
            </a:r>
            <a:endParaRPr lang="en-CA" dirty="0"/>
          </a:p>
        </p:txBody>
      </p:sp>
      <p:sp>
        <p:nvSpPr>
          <p:cNvPr id="6" name="Slide Number Placeholder 5"/>
          <p:cNvSpPr>
            <a:spLocks noGrp="1"/>
          </p:cNvSpPr>
          <p:nvPr>
            <p:ph type="sldNum" sz="quarter" idx="12"/>
          </p:nvPr>
        </p:nvSpPr>
        <p:spPr/>
        <p:txBody>
          <a:bodyPr/>
          <a:lstStyle/>
          <a:p>
            <a:fld id="{0F351D62-525A-4671-8264-CD4617D324B8}" type="slidenum">
              <a:rPr lang="en-US" smtClean="0"/>
              <a:pPr/>
              <a:t>18</a:t>
            </a:fld>
            <a:endParaRPr lang="en-US"/>
          </a:p>
        </p:txBody>
      </p:sp>
      <p:sp>
        <p:nvSpPr>
          <p:cNvPr id="7" name="Footer Placeholder 6"/>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LPC Coding Process </a:t>
            </a:r>
            <a:r>
              <a:rPr lang="tr-TR" sz="3200" dirty="0" smtClean="0"/>
              <a:t>(</a:t>
            </a:r>
            <a:r>
              <a:rPr lang="tr-TR" sz="3200" dirty="0" err="1" smtClean="0"/>
              <a:t>Cont’d</a:t>
            </a:r>
            <a:r>
              <a:rPr lang="tr-TR" sz="3200" dirty="0" smtClean="0"/>
              <a:t>)</a:t>
            </a:r>
            <a:endParaRPr lang="en-CA" sz="3200" dirty="0"/>
          </a:p>
        </p:txBody>
      </p:sp>
      <p:sp>
        <p:nvSpPr>
          <p:cNvPr id="3" name="Content Placeholder 2"/>
          <p:cNvSpPr>
            <a:spLocks noGrp="1"/>
          </p:cNvSpPr>
          <p:nvPr>
            <p:ph idx="1"/>
          </p:nvPr>
        </p:nvSpPr>
        <p:spPr/>
        <p:txBody>
          <a:bodyPr>
            <a:noAutofit/>
          </a:bodyPr>
          <a:lstStyle/>
          <a:p>
            <a:pPr>
              <a:buFont typeface="Arial"/>
              <a:buChar char="•"/>
            </a:pPr>
            <a:r>
              <a:rPr lang="en-CA" sz="2000" dirty="0" smtClean="0"/>
              <a:t>If the output values generate </a:t>
            </a:r>
            <a:r>
              <a:rPr lang="en-CA" sz="2000" i="1" dirty="0" smtClean="0">
                <a:latin typeface="Times New Roman"/>
                <a:cs typeface="Times New Roman"/>
              </a:rPr>
              <a:t>s</a:t>
            </a:r>
            <a:r>
              <a:rPr lang="en-CA" sz="2000" dirty="0" smtClean="0">
                <a:latin typeface="Times New Roman"/>
                <a:cs typeface="Times New Roman"/>
              </a:rPr>
              <a:t>(</a:t>
            </a:r>
            <a:r>
              <a:rPr lang="en-CA" sz="2000" i="1" dirty="0" smtClean="0">
                <a:latin typeface="Times New Roman"/>
                <a:cs typeface="Times New Roman"/>
              </a:rPr>
              <a:t>n</a:t>
            </a:r>
            <a:r>
              <a:rPr lang="en-CA" sz="2000" dirty="0" smtClean="0">
                <a:latin typeface="Times New Roman"/>
                <a:cs typeface="Times New Roman"/>
              </a:rPr>
              <a:t>)</a:t>
            </a:r>
            <a:r>
              <a:rPr lang="en-CA" sz="2000" dirty="0" smtClean="0"/>
              <a:t>, for input values </a:t>
            </a:r>
            <a:r>
              <a:rPr lang="en-CA" sz="2000" i="1" dirty="0" smtClean="0">
                <a:latin typeface="Times New Roman"/>
                <a:cs typeface="Times New Roman"/>
              </a:rPr>
              <a:t>f</a:t>
            </a:r>
            <a:r>
              <a:rPr lang="en-CA" sz="2000" dirty="0" smtClean="0">
                <a:latin typeface="Times New Roman"/>
                <a:cs typeface="Times New Roman"/>
              </a:rPr>
              <a:t>(</a:t>
            </a:r>
            <a:r>
              <a:rPr lang="en-CA" sz="2000" i="1" dirty="0" smtClean="0">
                <a:latin typeface="Times New Roman"/>
                <a:cs typeface="Times New Roman"/>
              </a:rPr>
              <a:t>n</a:t>
            </a:r>
            <a:r>
              <a:rPr lang="en-CA" sz="2000" dirty="0" smtClean="0">
                <a:latin typeface="Times New Roman"/>
                <a:cs typeface="Times New Roman"/>
              </a:rPr>
              <a:t>)</a:t>
            </a:r>
            <a:r>
              <a:rPr lang="en-CA" sz="2000" dirty="0" smtClean="0"/>
              <a:t>, the output depends on </a:t>
            </a:r>
            <a:r>
              <a:rPr lang="en-CA" sz="2000" i="1" dirty="0" smtClean="0">
                <a:latin typeface="Times New Roman" pitchFamily="18" charset="0"/>
                <a:cs typeface="Times New Roman" pitchFamily="18" charset="0"/>
              </a:rPr>
              <a:t>p</a:t>
            </a:r>
            <a:r>
              <a:rPr lang="en-CA" sz="2000" dirty="0" smtClean="0"/>
              <a:t> previous </a:t>
            </a:r>
            <a:r>
              <a:rPr lang="en-CA" sz="2000" i="1" dirty="0" smtClean="0"/>
              <a:t>output </a:t>
            </a:r>
            <a:r>
              <a:rPr lang="en-CA" sz="2000" dirty="0" smtClean="0"/>
              <a:t>sample values:</a:t>
            </a:r>
          </a:p>
          <a:p>
            <a:endParaRPr lang="en-CA" sz="2000" dirty="0" smtClean="0"/>
          </a:p>
          <a:p>
            <a:pPr algn="r"/>
            <a:r>
              <a:rPr lang="en-CA" sz="2000" dirty="0" smtClean="0"/>
              <a:t>(13.7)</a:t>
            </a:r>
          </a:p>
          <a:p>
            <a:endParaRPr lang="en-CA" sz="2000" dirty="0" smtClean="0"/>
          </a:p>
          <a:p>
            <a:pPr>
              <a:spcBef>
                <a:spcPts val="1800"/>
              </a:spcBef>
            </a:pPr>
            <a:r>
              <a:rPr lang="en-CA" sz="2000" dirty="0" smtClean="0"/>
              <a:t>	</a:t>
            </a:r>
            <a:r>
              <a:rPr lang="en-CA" sz="2000" i="1" dirty="0" smtClean="0">
                <a:latin typeface="Times New Roman" pitchFamily="18" charset="0"/>
                <a:cs typeface="Times New Roman" pitchFamily="18" charset="0"/>
              </a:rPr>
              <a:t>G</a:t>
            </a:r>
            <a:r>
              <a:rPr lang="en-CA" sz="2000" dirty="0" smtClean="0"/>
              <a:t> – the “gain” factor coefficients; </a:t>
            </a:r>
            <a:r>
              <a:rPr lang="en-CA" sz="2000" i="1" dirty="0" err="1" smtClean="0">
                <a:latin typeface="Times New Roman" pitchFamily="18" charset="0"/>
                <a:cs typeface="Times New Roman" pitchFamily="18" charset="0"/>
              </a:rPr>
              <a:t>a</a:t>
            </a:r>
            <a:r>
              <a:rPr lang="en-CA" sz="2000" i="1" baseline="-25000" dirty="0" err="1" smtClean="0">
                <a:latin typeface="Times New Roman" pitchFamily="18" charset="0"/>
                <a:cs typeface="Times New Roman" pitchFamily="18" charset="0"/>
              </a:rPr>
              <a:t>i</a:t>
            </a:r>
            <a:r>
              <a:rPr lang="en-CA" sz="2000" dirty="0" smtClean="0"/>
              <a:t> – values in a linear predictor model</a:t>
            </a:r>
          </a:p>
          <a:p>
            <a:pPr>
              <a:spcBef>
                <a:spcPts val="600"/>
              </a:spcBef>
            </a:pPr>
            <a:r>
              <a:rPr lang="en-CA" sz="2000" dirty="0" smtClean="0"/>
              <a:t>• LP coefficients can be calculated by solving the following minimization problem:</a:t>
            </a:r>
          </a:p>
          <a:p>
            <a:endParaRPr lang="en-CA" sz="2000" dirty="0" smtClean="0"/>
          </a:p>
          <a:p>
            <a:pPr algn="r"/>
            <a:r>
              <a:rPr lang="en-CA" sz="2000" dirty="0" smtClean="0"/>
              <a:t>(13.8)</a:t>
            </a:r>
          </a:p>
          <a:p>
            <a:endParaRPr lang="en-CA" sz="2000" dirty="0"/>
          </a:p>
        </p:txBody>
      </p:sp>
      <p:graphicFrame>
        <p:nvGraphicFramePr>
          <p:cNvPr id="6" name="Object 5"/>
          <p:cNvGraphicFramePr>
            <a:graphicFrameLocks noChangeAspect="1"/>
          </p:cNvGraphicFramePr>
          <p:nvPr>
            <p:extLst>
              <p:ext uri="{D42A27DB-BD31-4B8C-83A1-F6EECF244321}">
                <p14:modId xmlns:p14="http://schemas.microsoft.com/office/powerpoint/2010/main" val="374089757"/>
              </p:ext>
            </p:extLst>
          </p:nvPr>
        </p:nvGraphicFramePr>
        <p:xfrm>
          <a:off x="2781847" y="2420888"/>
          <a:ext cx="3580306" cy="857256"/>
        </p:xfrm>
        <a:graphic>
          <a:graphicData uri="http://schemas.openxmlformats.org/presentationml/2006/ole">
            <mc:AlternateContent xmlns:mc="http://schemas.openxmlformats.org/markup-compatibility/2006">
              <mc:Choice xmlns:v="urn:schemas-microsoft-com:vml" Requires="v">
                <p:oleObj spid="_x0000_s4306" name="Equation" r:id="rId3" imgW="1803982" imgH="431831" progId="">
                  <p:embed/>
                </p:oleObj>
              </mc:Choice>
              <mc:Fallback>
                <p:oleObj name="Equation" r:id="rId3" imgW="1803982" imgH="431831" progId="">
                  <p:embed/>
                  <p:pic>
                    <p:nvPicPr>
                      <p:cNvPr id="0" name="Picture 1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81847" y="2420888"/>
                        <a:ext cx="3580306" cy="85725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81713623"/>
              </p:ext>
            </p:extLst>
          </p:nvPr>
        </p:nvGraphicFramePr>
        <p:xfrm>
          <a:off x="2933008" y="5157192"/>
          <a:ext cx="3277984" cy="785818"/>
        </p:xfrm>
        <a:graphic>
          <a:graphicData uri="http://schemas.openxmlformats.org/presentationml/2006/ole">
            <mc:AlternateContent xmlns:mc="http://schemas.openxmlformats.org/markup-compatibility/2006">
              <mc:Choice xmlns:v="urn:schemas-microsoft-com:vml" Requires="v">
                <p:oleObj spid="_x0000_s4307" name="Equation" r:id="rId5" imgW="1854721" imgH="444515" progId="">
                  <p:embed/>
                </p:oleObj>
              </mc:Choice>
              <mc:Fallback>
                <p:oleObj name="Equation" r:id="rId5" imgW="1854721" imgH="444515" progId="">
                  <p:embed/>
                  <p:pic>
                    <p:nvPicPr>
                      <p:cNvPr id="0"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3008" y="5157192"/>
                        <a:ext cx="3277984" cy="78581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0F351D62-525A-4671-8264-CD4617D324B8}" type="slidenum">
              <a:rPr lang="en-US" smtClean="0"/>
              <a:pPr/>
              <a:t>19</a:t>
            </a:fld>
            <a:endParaRPr lang="en-US"/>
          </a:p>
        </p:txBody>
      </p:sp>
      <p:sp>
        <p:nvSpPr>
          <p:cNvPr id="9" name="Footer Placeholder 8"/>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13.1 ADPCM in Speech Coding</a:t>
            </a:r>
            <a:endParaRPr lang="en-CA" sz="3200" dirty="0"/>
          </a:p>
        </p:txBody>
      </p:sp>
      <p:sp>
        <p:nvSpPr>
          <p:cNvPr id="3" name="Content Placeholder 2"/>
          <p:cNvSpPr>
            <a:spLocks noGrp="1"/>
          </p:cNvSpPr>
          <p:nvPr>
            <p:ph idx="1"/>
          </p:nvPr>
        </p:nvSpPr>
        <p:spPr>
          <a:xfrm>
            <a:off x="611560" y="1600201"/>
            <a:ext cx="7776864" cy="4133056"/>
          </a:xfrm>
        </p:spPr>
        <p:txBody>
          <a:bodyPr anchor="ctr">
            <a:normAutofit/>
          </a:bodyPr>
          <a:lstStyle/>
          <a:p>
            <a:pPr marL="457200" indent="-457200">
              <a:spcBef>
                <a:spcPts val="1800"/>
              </a:spcBef>
              <a:buFont typeface="Arial" panose="020B0604020202020204" pitchFamily="34" charset="0"/>
              <a:buChar char="•"/>
            </a:pPr>
            <a:r>
              <a:rPr lang="en-CA" sz="2800" dirty="0" smtClean="0"/>
              <a:t>ADPCM forms the heart of the ITU’s speech compression standards </a:t>
            </a:r>
            <a:r>
              <a:rPr lang="en-US" sz="2800" dirty="0"/>
              <a:t>G.721, G.723, G.726, G.727, G.728, </a:t>
            </a:r>
            <a:r>
              <a:rPr lang="en-US" sz="2800" dirty="0" smtClean="0"/>
              <a:t>and G.729</a:t>
            </a:r>
            <a:r>
              <a:rPr lang="en-CA" sz="2800" dirty="0" smtClean="0"/>
              <a:t>.</a:t>
            </a:r>
          </a:p>
          <a:p>
            <a:pPr marL="457200" indent="-457200">
              <a:spcBef>
                <a:spcPts val="1800"/>
              </a:spcBef>
              <a:buFont typeface="Arial" panose="020B0604020202020204" pitchFamily="34" charset="0"/>
              <a:buChar char="•"/>
            </a:pPr>
            <a:r>
              <a:rPr lang="en-CA" sz="2800" dirty="0" smtClean="0"/>
              <a:t>The difference between these standards involves the bitrate and some algorithm details.</a:t>
            </a:r>
          </a:p>
          <a:p>
            <a:pPr marL="457200" indent="-457200">
              <a:spcBef>
                <a:spcPts val="1800"/>
              </a:spcBef>
              <a:buFont typeface="Arial" panose="020B0604020202020204" pitchFamily="34" charset="0"/>
              <a:buChar char="•"/>
            </a:pPr>
            <a:r>
              <a:rPr lang="en-CA" sz="2800" dirty="0" smtClean="0"/>
              <a:t>The default input is </a:t>
            </a:r>
            <a:r>
              <a:rPr lang="en-CA" sz="2800" i="1" dirty="0" smtClean="0">
                <a:cs typeface="Times New Roman" pitchFamily="18" charset="0"/>
              </a:rPr>
              <a:t>μ</a:t>
            </a:r>
            <a:r>
              <a:rPr lang="en-CA" sz="2800" dirty="0" smtClean="0"/>
              <a:t>-law coded PCM 16-bit samples.</a:t>
            </a:r>
            <a:endParaRPr lang="en-CA" sz="2800" dirty="0"/>
          </a:p>
        </p:txBody>
      </p:sp>
      <p:sp>
        <p:nvSpPr>
          <p:cNvPr id="7" name="Slide Number Placeholder 6"/>
          <p:cNvSpPr>
            <a:spLocks noGrp="1"/>
          </p:cNvSpPr>
          <p:nvPr>
            <p:ph type="sldNum" sz="quarter" idx="12"/>
          </p:nvPr>
        </p:nvSpPr>
        <p:spPr/>
        <p:txBody>
          <a:bodyPr/>
          <a:lstStyle/>
          <a:p>
            <a:fld id="{0F351D62-525A-4671-8264-CD4617D324B8}" type="slidenum">
              <a:rPr lang="en-US" smtClean="0"/>
              <a:pPr/>
              <a:t>2</a:t>
            </a:fld>
            <a:endParaRPr lang="en-US"/>
          </a:p>
        </p:txBody>
      </p:sp>
      <p:sp>
        <p:nvSpPr>
          <p:cNvPr id="8" name="Footer Placeholder 7"/>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LPC Coding Process </a:t>
            </a:r>
            <a:r>
              <a:rPr lang="tr-TR" sz="3200" dirty="0" smtClean="0"/>
              <a:t>(</a:t>
            </a:r>
            <a:r>
              <a:rPr lang="tr-TR" sz="3200" dirty="0" err="1" smtClean="0"/>
              <a:t>Cont’d</a:t>
            </a:r>
            <a:r>
              <a:rPr lang="tr-TR" sz="3200" dirty="0" smtClean="0"/>
              <a:t>)</a:t>
            </a:r>
            <a:endParaRPr lang="en-CA" sz="3200" dirty="0"/>
          </a:p>
        </p:txBody>
      </p:sp>
      <p:sp>
        <p:nvSpPr>
          <p:cNvPr id="3" name="Content Placeholder 2"/>
          <p:cNvSpPr>
            <a:spLocks noGrp="1"/>
          </p:cNvSpPr>
          <p:nvPr>
            <p:ph idx="1"/>
          </p:nvPr>
        </p:nvSpPr>
        <p:spPr/>
        <p:txBody>
          <a:bodyPr>
            <a:normAutofit/>
          </a:bodyPr>
          <a:lstStyle/>
          <a:p>
            <a:pPr marL="457200" indent="-457200">
              <a:buFont typeface="Arial"/>
              <a:buChar char="•"/>
            </a:pPr>
            <a:r>
              <a:rPr lang="en-CA" dirty="0" smtClean="0"/>
              <a:t>By taking the derivative of </a:t>
            </a:r>
            <a:r>
              <a:rPr lang="en-CA" i="1" dirty="0" err="1" smtClean="0">
                <a:latin typeface="Times New Roman"/>
                <a:cs typeface="Times New Roman"/>
              </a:rPr>
              <a:t>a</a:t>
            </a:r>
            <a:r>
              <a:rPr lang="en-CA" i="1" baseline="-25000" dirty="0" err="1" smtClean="0">
                <a:latin typeface="Times New Roman"/>
                <a:cs typeface="Times New Roman"/>
              </a:rPr>
              <a:t>i</a:t>
            </a:r>
            <a:r>
              <a:rPr lang="en-CA" dirty="0" smtClean="0">
                <a:latin typeface="Times New Roman"/>
                <a:cs typeface="Times New Roman"/>
              </a:rPr>
              <a:t> </a:t>
            </a:r>
            <a:r>
              <a:rPr lang="en-CA" dirty="0" smtClean="0"/>
              <a:t>and setting it to zero, we get a set of </a:t>
            </a:r>
            <a:r>
              <a:rPr lang="en-CA" i="1" dirty="0" smtClean="0">
                <a:latin typeface="Times New Roman" pitchFamily="18" charset="0"/>
                <a:cs typeface="Times New Roman" pitchFamily="18" charset="0"/>
              </a:rPr>
              <a:t>p</a:t>
            </a:r>
            <a:r>
              <a:rPr lang="en-CA" dirty="0" smtClean="0"/>
              <a:t> equations:</a:t>
            </a:r>
          </a:p>
          <a:p>
            <a:endParaRPr lang="en-CA" dirty="0" smtClean="0"/>
          </a:p>
          <a:p>
            <a:pPr algn="r"/>
            <a:r>
              <a:rPr lang="en-CA" sz="2200" dirty="0" smtClean="0"/>
              <a:t>(13.9)</a:t>
            </a:r>
          </a:p>
          <a:p>
            <a:pPr marL="457200" indent="-457200">
              <a:spcBef>
                <a:spcPts val="3000"/>
              </a:spcBef>
              <a:buFont typeface="Arial"/>
              <a:buChar char="•"/>
            </a:pPr>
            <a:r>
              <a:rPr lang="pt-BR" dirty="0" err="1" smtClean="0"/>
              <a:t>Letting</a:t>
            </a:r>
            <a:r>
              <a:rPr lang="pt-BR" dirty="0" smtClean="0"/>
              <a:t> </a:t>
            </a:r>
            <a:r>
              <a:rPr lang="el-GR" i="1" dirty="0" smtClean="0">
                <a:latin typeface="Times New Roman"/>
                <a:cs typeface="Times New Roman"/>
              </a:rPr>
              <a:t>ϕ</a:t>
            </a:r>
            <a:r>
              <a:rPr lang="pt-BR" dirty="0" smtClean="0">
                <a:latin typeface="Times New Roman"/>
                <a:cs typeface="Times New Roman"/>
              </a:rPr>
              <a:t>(</a:t>
            </a:r>
            <a:r>
              <a:rPr lang="pt-BR" i="1" dirty="0" smtClean="0">
                <a:latin typeface="Times New Roman"/>
                <a:cs typeface="Times New Roman"/>
              </a:rPr>
              <a:t>i</a:t>
            </a:r>
            <a:r>
              <a:rPr lang="pt-BR" dirty="0" smtClean="0">
                <a:latin typeface="Times New Roman"/>
                <a:cs typeface="Times New Roman"/>
              </a:rPr>
              <a:t>, </a:t>
            </a:r>
            <a:r>
              <a:rPr lang="pt-BR" i="1" dirty="0" smtClean="0">
                <a:latin typeface="Times New Roman"/>
                <a:cs typeface="Times New Roman"/>
              </a:rPr>
              <a:t>j</a:t>
            </a:r>
            <a:r>
              <a:rPr lang="pt-BR" dirty="0" smtClean="0">
                <a:latin typeface="Times New Roman"/>
                <a:cs typeface="Times New Roman"/>
              </a:rPr>
              <a:t>) = </a:t>
            </a:r>
            <a:r>
              <a:rPr lang="pt-BR" i="1" dirty="0" smtClean="0">
                <a:latin typeface="Times New Roman"/>
                <a:cs typeface="Times New Roman"/>
              </a:rPr>
              <a:t>E</a:t>
            </a:r>
            <a:r>
              <a:rPr lang="pt-BR" dirty="0" smtClean="0">
                <a:latin typeface="Times New Roman"/>
                <a:cs typeface="Times New Roman"/>
              </a:rPr>
              <a:t>{</a:t>
            </a:r>
            <a:r>
              <a:rPr lang="pt-BR" i="1" dirty="0" smtClean="0">
                <a:latin typeface="Times New Roman"/>
                <a:cs typeface="Times New Roman"/>
              </a:rPr>
              <a:t>s</a:t>
            </a:r>
            <a:r>
              <a:rPr lang="pt-BR" dirty="0" smtClean="0">
                <a:latin typeface="Times New Roman"/>
                <a:cs typeface="Times New Roman"/>
              </a:rPr>
              <a:t>(</a:t>
            </a:r>
            <a:r>
              <a:rPr lang="pt-BR" i="1" dirty="0" smtClean="0">
                <a:latin typeface="Times New Roman"/>
                <a:cs typeface="Times New Roman"/>
              </a:rPr>
              <a:t>n</a:t>
            </a:r>
            <a:r>
              <a:rPr lang="pt-BR" dirty="0" smtClean="0">
                <a:latin typeface="Times New Roman"/>
                <a:cs typeface="Times New Roman"/>
              </a:rPr>
              <a:t> − </a:t>
            </a:r>
            <a:r>
              <a:rPr lang="pt-BR" i="1" dirty="0" smtClean="0">
                <a:latin typeface="Times New Roman"/>
                <a:cs typeface="Times New Roman"/>
              </a:rPr>
              <a:t>i</a:t>
            </a:r>
            <a:r>
              <a:rPr lang="pt-BR" dirty="0" smtClean="0">
                <a:latin typeface="Times New Roman"/>
                <a:cs typeface="Times New Roman"/>
              </a:rPr>
              <a:t>)</a:t>
            </a:r>
            <a:r>
              <a:rPr lang="pt-BR" i="1" dirty="0" smtClean="0">
                <a:latin typeface="Times New Roman"/>
                <a:cs typeface="Times New Roman"/>
              </a:rPr>
              <a:t>s</a:t>
            </a:r>
            <a:r>
              <a:rPr lang="pt-BR" dirty="0" smtClean="0">
                <a:latin typeface="Times New Roman"/>
                <a:cs typeface="Times New Roman"/>
              </a:rPr>
              <a:t>(</a:t>
            </a:r>
            <a:r>
              <a:rPr lang="pt-BR" i="1" dirty="0" smtClean="0">
                <a:latin typeface="Times New Roman"/>
                <a:cs typeface="Times New Roman"/>
              </a:rPr>
              <a:t>n</a:t>
            </a:r>
            <a:r>
              <a:rPr lang="pt-BR" dirty="0" smtClean="0">
                <a:latin typeface="Times New Roman"/>
                <a:cs typeface="Times New Roman"/>
              </a:rPr>
              <a:t> − </a:t>
            </a:r>
            <a:r>
              <a:rPr lang="pt-BR" i="1" dirty="0" smtClean="0">
                <a:latin typeface="Times New Roman"/>
                <a:cs typeface="Times New Roman"/>
              </a:rPr>
              <a:t>j</a:t>
            </a:r>
            <a:r>
              <a:rPr lang="pt-BR" dirty="0" smtClean="0">
                <a:latin typeface="Times New Roman"/>
                <a:cs typeface="Times New Roman"/>
              </a:rPr>
              <a:t>)}</a:t>
            </a:r>
            <a:r>
              <a:rPr lang="pt-BR" dirty="0" smtClean="0"/>
              <a:t>, then:</a:t>
            </a:r>
          </a:p>
          <a:p>
            <a:endParaRPr lang="pt-BR" dirty="0" smtClean="0"/>
          </a:p>
          <a:p>
            <a:pPr algn="r"/>
            <a:r>
              <a:rPr lang="pt-BR" dirty="0" smtClean="0"/>
              <a:t> </a:t>
            </a:r>
            <a:r>
              <a:rPr lang="pt-BR" sz="2200" dirty="0" smtClean="0"/>
              <a:t>(13.10)</a:t>
            </a:r>
            <a:endParaRPr lang="en-CA" sz="2200" dirty="0"/>
          </a:p>
        </p:txBody>
      </p:sp>
      <p:graphicFrame>
        <p:nvGraphicFramePr>
          <p:cNvPr id="6" name="Object 5"/>
          <p:cNvGraphicFramePr>
            <a:graphicFrameLocks noChangeAspect="1"/>
          </p:cNvGraphicFramePr>
          <p:nvPr>
            <p:extLst>
              <p:ext uri="{D42A27DB-BD31-4B8C-83A1-F6EECF244321}">
                <p14:modId xmlns:p14="http://schemas.microsoft.com/office/powerpoint/2010/main" val="2413188383"/>
              </p:ext>
            </p:extLst>
          </p:nvPr>
        </p:nvGraphicFramePr>
        <p:xfrm>
          <a:off x="1001713" y="2584450"/>
          <a:ext cx="6686550" cy="1035050"/>
        </p:xfrm>
        <a:graphic>
          <a:graphicData uri="http://schemas.openxmlformats.org/presentationml/2006/ole">
            <mc:AlternateContent xmlns:mc="http://schemas.openxmlformats.org/markup-compatibility/2006">
              <mc:Choice xmlns:v="urn:schemas-microsoft-com:vml" Requires="v">
                <p:oleObj spid="_x0000_s5330" name="Equation" r:id="rId3" imgW="3200400" imgH="495300" progId="Equation.3">
                  <p:embed/>
                </p:oleObj>
              </mc:Choice>
              <mc:Fallback>
                <p:oleObj name="Equation" r:id="rId3" imgW="3200400" imgH="495300" progId="Equation.3">
                  <p:embed/>
                  <p:pic>
                    <p:nvPicPr>
                      <p:cNvPr id="0" name="Picture 164"/>
                      <p:cNvPicPr>
                        <a:picLocks noChangeAspect="1" noChangeArrowheads="1"/>
                      </p:cNvPicPr>
                      <p:nvPr/>
                    </p:nvPicPr>
                    <p:blipFill>
                      <a:blip r:embed="rId4"/>
                      <a:srcRect/>
                      <a:stretch>
                        <a:fillRect/>
                      </a:stretch>
                    </p:blipFill>
                    <p:spPr bwMode="auto">
                      <a:xfrm>
                        <a:off x="1001713" y="2584450"/>
                        <a:ext cx="6686550" cy="10350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46478360"/>
              </p:ext>
            </p:extLst>
          </p:nvPr>
        </p:nvGraphicFramePr>
        <p:xfrm>
          <a:off x="1792288" y="4286250"/>
          <a:ext cx="5559425" cy="1714500"/>
        </p:xfrm>
        <a:graphic>
          <a:graphicData uri="http://schemas.openxmlformats.org/presentationml/2006/ole">
            <mc:AlternateContent xmlns:mc="http://schemas.openxmlformats.org/markup-compatibility/2006">
              <mc:Choice xmlns:v="urn:schemas-microsoft-com:vml" Requires="v">
                <p:oleObj spid="_x0000_s5331" name="Equation" r:id="rId5" imgW="3047449" imgH="939754" progId="Equation.3">
                  <p:embed/>
                </p:oleObj>
              </mc:Choice>
              <mc:Fallback>
                <p:oleObj name="Equation" r:id="rId5" imgW="3047449" imgH="939754" progId="Equation.3">
                  <p:embed/>
                  <p:pic>
                    <p:nvPicPr>
                      <p:cNvPr id="0" name="Picture 16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2288" y="4286250"/>
                        <a:ext cx="5559425" cy="17145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0F351D62-525A-4671-8264-CD4617D324B8}" type="slidenum">
              <a:rPr lang="en-US" smtClean="0"/>
              <a:pPr/>
              <a:t>20</a:t>
            </a:fld>
            <a:endParaRPr lang="en-US"/>
          </a:p>
        </p:txBody>
      </p:sp>
      <p:sp>
        <p:nvSpPr>
          <p:cNvPr id="9" name="Footer Placeholder 8"/>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6042" y="2852936"/>
            <a:ext cx="7852085" cy="893487"/>
          </a:xfrm>
          <a:prstGeom prst="rect">
            <a:avLst/>
          </a:prstGeom>
        </p:spPr>
      </p:pic>
      <p:sp>
        <p:nvSpPr>
          <p:cNvPr id="2" name="Title 1"/>
          <p:cNvSpPr>
            <a:spLocks noGrp="1"/>
          </p:cNvSpPr>
          <p:nvPr>
            <p:ph type="title"/>
          </p:nvPr>
        </p:nvSpPr>
        <p:spPr>
          <a:xfrm>
            <a:off x="457200" y="764704"/>
            <a:ext cx="8229600" cy="806908"/>
          </a:xfrm>
        </p:spPr>
        <p:txBody>
          <a:bodyPr>
            <a:normAutofit/>
          </a:bodyPr>
          <a:lstStyle/>
          <a:p>
            <a:r>
              <a:rPr lang="en-CA" sz="3200" dirty="0" smtClean="0"/>
              <a:t>LPC Coding Process </a:t>
            </a:r>
            <a:r>
              <a:rPr lang="tr-TR" sz="3200" dirty="0" smtClean="0"/>
              <a:t>(</a:t>
            </a:r>
            <a:r>
              <a:rPr lang="tr-TR" sz="3200" dirty="0" err="1" smtClean="0"/>
              <a:t>Cont’d</a:t>
            </a:r>
            <a:r>
              <a:rPr lang="tr-TR" sz="3200" dirty="0" smtClean="0"/>
              <a:t>)</a:t>
            </a:r>
            <a:endParaRPr lang="en-CA" sz="3200" dirty="0"/>
          </a:p>
        </p:txBody>
      </p:sp>
      <p:sp>
        <p:nvSpPr>
          <p:cNvPr id="3" name="Content Placeholder 2"/>
          <p:cNvSpPr>
            <a:spLocks noGrp="1"/>
          </p:cNvSpPr>
          <p:nvPr>
            <p:ph idx="1"/>
          </p:nvPr>
        </p:nvSpPr>
        <p:spPr>
          <a:xfrm>
            <a:off x="523884" y="1628800"/>
            <a:ext cx="8229600" cy="3629000"/>
          </a:xfrm>
        </p:spPr>
        <p:txBody>
          <a:bodyPr anchor="ctr">
            <a:normAutofit/>
          </a:bodyPr>
          <a:lstStyle/>
          <a:p>
            <a:pPr>
              <a:spcBef>
                <a:spcPts val="1800"/>
              </a:spcBef>
              <a:buFont typeface="Arial" panose="020B0604020202020204" pitchFamily="34" charset="0"/>
              <a:buChar char="•"/>
            </a:pPr>
            <a:r>
              <a:rPr lang="en-CA" sz="2200" dirty="0" smtClean="0"/>
              <a:t>An often-used method to calculate LP coefficients is the autocorrelation method:</a:t>
            </a:r>
          </a:p>
          <a:p>
            <a:pPr>
              <a:spcBef>
                <a:spcPts val="1800"/>
              </a:spcBef>
            </a:pPr>
            <a:endParaRPr lang="en-CA" sz="2200" dirty="0" smtClean="0"/>
          </a:p>
          <a:p>
            <a:pPr algn="r">
              <a:spcBef>
                <a:spcPts val="1800"/>
              </a:spcBef>
            </a:pPr>
            <a:r>
              <a:rPr lang="en-CA" sz="2000" dirty="0" smtClean="0"/>
              <a:t>(13.11)</a:t>
            </a:r>
          </a:p>
          <a:p>
            <a:pPr>
              <a:spcBef>
                <a:spcPts val="1800"/>
              </a:spcBef>
            </a:pPr>
            <a:r>
              <a:rPr lang="en-CA" sz="2200" i="1" dirty="0" smtClean="0">
                <a:latin typeface="Times New Roman" pitchFamily="18" charset="0"/>
                <a:cs typeface="Times New Roman" pitchFamily="18" charset="0"/>
              </a:rPr>
              <a:t>	</a:t>
            </a:r>
            <a:r>
              <a:rPr lang="en-CA" sz="2200" i="1" dirty="0" err="1" smtClean="0">
                <a:latin typeface="Times New Roman"/>
                <a:cs typeface="Times New Roman"/>
              </a:rPr>
              <a:t>s</a:t>
            </a:r>
            <a:r>
              <a:rPr lang="en-CA" sz="2200" i="1" baseline="-25000" dirty="0" err="1" smtClean="0">
                <a:latin typeface="Times New Roman"/>
                <a:cs typeface="Times New Roman"/>
              </a:rPr>
              <a:t>w</a:t>
            </a:r>
            <a:r>
              <a:rPr lang="en-CA" sz="2200" dirty="0" smtClean="0">
                <a:latin typeface="Times New Roman"/>
                <a:cs typeface="Times New Roman"/>
              </a:rPr>
              <a:t>(</a:t>
            </a:r>
            <a:r>
              <a:rPr lang="en-CA" sz="2200" i="1" dirty="0" smtClean="0">
                <a:latin typeface="Times New Roman"/>
                <a:cs typeface="Times New Roman"/>
              </a:rPr>
              <a:t>n</a:t>
            </a:r>
            <a:r>
              <a:rPr lang="en-CA" sz="2200" dirty="0" smtClean="0">
                <a:latin typeface="Times New Roman"/>
                <a:cs typeface="Times New Roman"/>
              </a:rPr>
              <a:t>) = </a:t>
            </a:r>
            <a:r>
              <a:rPr lang="en-CA" sz="2200" i="1" dirty="0" smtClean="0">
                <a:latin typeface="Times New Roman"/>
                <a:cs typeface="Times New Roman"/>
              </a:rPr>
              <a:t>s</a:t>
            </a:r>
            <a:r>
              <a:rPr lang="en-CA" sz="2200" dirty="0" smtClean="0">
                <a:latin typeface="Times New Roman"/>
                <a:cs typeface="Times New Roman"/>
              </a:rPr>
              <a:t>(</a:t>
            </a:r>
            <a:r>
              <a:rPr lang="en-CA" sz="2200" i="1" dirty="0" smtClean="0">
                <a:latin typeface="Times New Roman"/>
                <a:cs typeface="Times New Roman"/>
              </a:rPr>
              <a:t>n</a:t>
            </a:r>
            <a:r>
              <a:rPr lang="en-CA" sz="2200" dirty="0" smtClean="0">
                <a:latin typeface="Times New Roman"/>
                <a:cs typeface="Times New Roman"/>
              </a:rPr>
              <a:t> + </a:t>
            </a:r>
            <a:r>
              <a:rPr lang="en-CA" sz="2200" i="1" dirty="0" smtClean="0">
                <a:latin typeface="Times New Roman"/>
                <a:cs typeface="Times New Roman"/>
              </a:rPr>
              <a:t>m</a:t>
            </a:r>
            <a:r>
              <a:rPr lang="en-CA" sz="2200" dirty="0" smtClean="0">
                <a:latin typeface="Times New Roman"/>
                <a:cs typeface="Times New Roman"/>
              </a:rPr>
              <a:t>)</a:t>
            </a:r>
            <a:r>
              <a:rPr lang="en-CA" sz="2200" i="1" dirty="0" smtClean="0">
                <a:latin typeface="Times New Roman"/>
                <a:cs typeface="Times New Roman"/>
              </a:rPr>
              <a:t>w</a:t>
            </a:r>
            <a:r>
              <a:rPr lang="en-CA" sz="2200" dirty="0" smtClean="0">
                <a:latin typeface="Times New Roman"/>
                <a:cs typeface="Times New Roman"/>
              </a:rPr>
              <a:t>(</a:t>
            </a:r>
            <a:r>
              <a:rPr lang="en-CA" sz="2200" i="1" dirty="0" smtClean="0">
                <a:latin typeface="Times New Roman"/>
                <a:cs typeface="Times New Roman"/>
              </a:rPr>
              <a:t>n</a:t>
            </a:r>
            <a:r>
              <a:rPr lang="en-CA" sz="2200" dirty="0" smtClean="0">
                <a:latin typeface="Times New Roman"/>
                <a:cs typeface="Times New Roman"/>
              </a:rPr>
              <a:t>) </a:t>
            </a:r>
            <a:r>
              <a:rPr lang="en-CA" sz="2200" dirty="0" smtClean="0"/>
              <a:t>— the windowed speech frame starting from time </a:t>
            </a:r>
            <a:r>
              <a:rPr lang="en-CA" sz="2200" i="1" dirty="0" smtClean="0">
                <a:latin typeface="Times New Roman" pitchFamily="18" charset="0"/>
                <a:cs typeface="Times New Roman" pitchFamily="18" charset="0"/>
              </a:rPr>
              <a:t>m </a:t>
            </a:r>
            <a:r>
              <a:rPr lang="en-CA" sz="2400" i="1" dirty="0" smtClean="0">
                <a:latin typeface="Times New Roman" pitchFamily="18" charset="0"/>
                <a:cs typeface="Times New Roman" pitchFamily="18" charset="0"/>
              </a:rPr>
              <a:t>.</a:t>
            </a:r>
            <a:endParaRPr lang="en-CA" sz="2400" i="1"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0F351D62-525A-4671-8264-CD4617D324B8}" type="slidenum">
              <a:rPr lang="en-US" smtClean="0"/>
              <a:pPr/>
              <a:t>21</a:t>
            </a:fld>
            <a:endParaRPr lang="en-US"/>
          </a:p>
        </p:txBody>
      </p:sp>
      <p:sp>
        <p:nvSpPr>
          <p:cNvPr id="8" name="Footer Placeholder 7"/>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LPC Coding Process </a:t>
            </a:r>
            <a:r>
              <a:rPr lang="tr-TR" sz="3200" dirty="0" smtClean="0"/>
              <a:t>(</a:t>
            </a:r>
            <a:r>
              <a:rPr lang="tr-TR" sz="3200" dirty="0" err="1" smtClean="0"/>
              <a:t>Cont’d</a:t>
            </a:r>
            <a:r>
              <a:rPr lang="tr-TR" sz="3200" dirty="0" smtClean="0"/>
              <a:t>)</a:t>
            </a:r>
            <a:endParaRPr lang="en-CA" sz="3200" dirty="0"/>
          </a:p>
        </p:txBody>
      </p:sp>
      <p:sp>
        <p:nvSpPr>
          <p:cNvPr id="3" name="Content Placeholder 2"/>
          <p:cNvSpPr>
            <a:spLocks noGrp="1"/>
          </p:cNvSpPr>
          <p:nvPr>
            <p:ph idx="1"/>
          </p:nvPr>
        </p:nvSpPr>
        <p:spPr>
          <a:xfrm>
            <a:off x="457200" y="1412776"/>
            <a:ext cx="8229600" cy="4713387"/>
          </a:xfrm>
        </p:spPr>
        <p:txBody>
          <a:bodyPr>
            <a:normAutofit fontScale="85000" lnSpcReduction="10000"/>
          </a:bodyPr>
          <a:lstStyle/>
          <a:p>
            <a:pPr marL="457200" indent="-457200">
              <a:buFont typeface="Arial"/>
              <a:buChar char="•"/>
            </a:pPr>
            <a:r>
              <a:rPr lang="en-CA" dirty="0" smtClean="0"/>
              <a:t>Since </a:t>
            </a:r>
            <a:r>
              <a:rPr lang="el-GR" i="1" dirty="0" smtClean="0">
                <a:latin typeface="Times New Roman"/>
                <a:cs typeface="Times New Roman"/>
              </a:rPr>
              <a:t>ϕ</a:t>
            </a:r>
            <a:r>
              <a:rPr lang="en-CA" dirty="0" smtClean="0">
                <a:latin typeface="Times New Roman"/>
                <a:cs typeface="Times New Roman"/>
              </a:rPr>
              <a:t>(</a:t>
            </a:r>
            <a:r>
              <a:rPr lang="en-CA" i="1" dirty="0" err="1" smtClean="0">
                <a:latin typeface="Times New Roman"/>
                <a:cs typeface="Times New Roman"/>
              </a:rPr>
              <a:t>i</a:t>
            </a:r>
            <a:r>
              <a:rPr lang="en-CA" dirty="0" smtClean="0">
                <a:latin typeface="Times New Roman"/>
                <a:cs typeface="Times New Roman"/>
              </a:rPr>
              <a:t>, </a:t>
            </a:r>
            <a:r>
              <a:rPr lang="en-CA" i="1" dirty="0" smtClean="0">
                <a:latin typeface="Times New Roman"/>
                <a:cs typeface="Times New Roman"/>
              </a:rPr>
              <a:t>j</a:t>
            </a:r>
            <a:r>
              <a:rPr lang="en-CA" dirty="0" smtClean="0">
                <a:latin typeface="Times New Roman"/>
                <a:cs typeface="Times New Roman"/>
              </a:rPr>
              <a:t>) </a:t>
            </a:r>
            <a:r>
              <a:rPr lang="en-CA" dirty="0" smtClean="0"/>
              <a:t>can be defined as </a:t>
            </a:r>
            <a:r>
              <a:rPr lang="el-GR" i="1" dirty="0" smtClean="0">
                <a:latin typeface="Times New Roman"/>
                <a:cs typeface="Times New Roman"/>
              </a:rPr>
              <a:t>ϕ</a:t>
            </a:r>
            <a:r>
              <a:rPr lang="en-CA" dirty="0" smtClean="0">
                <a:latin typeface="Times New Roman"/>
                <a:cs typeface="Times New Roman"/>
              </a:rPr>
              <a:t>(</a:t>
            </a:r>
            <a:r>
              <a:rPr lang="en-CA" i="1" dirty="0" err="1" smtClean="0">
                <a:latin typeface="Times New Roman"/>
                <a:cs typeface="Times New Roman"/>
              </a:rPr>
              <a:t>i</a:t>
            </a:r>
            <a:r>
              <a:rPr lang="en-CA" dirty="0" smtClean="0">
                <a:latin typeface="Times New Roman"/>
                <a:cs typeface="Times New Roman"/>
              </a:rPr>
              <a:t>, </a:t>
            </a:r>
            <a:r>
              <a:rPr lang="en-CA" i="1" dirty="0" smtClean="0">
                <a:latin typeface="Times New Roman"/>
                <a:cs typeface="Times New Roman"/>
              </a:rPr>
              <a:t>j</a:t>
            </a:r>
            <a:r>
              <a:rPr lang="en-CA" dirty="0" smtClean="0">
                <a:latin typeface="Times New Roman"/>
                <a:cs typeface="Times New Roman"/>
              </a:rPr>
              <a:t>) = </a:t>
            </a:r>
            <a:r>
              <a:rPr lang="en-CA" i="1" dirty="0" smtClean="0">
                <a:latin typeface="Times New Roman"/>
                <a:cs typeface="Times New Roman"/>
              </a:rPr>
              <a:t>R</a:t>
            </a:r>
            <a:r>
              <a:rPr lang="en-CA" dirty="0" smtClean="0">
                <a:latin typeface="Times New Roman"/>
                <a:cs typeface="Times New Roman"/>
              </a:rPr>
              <a:t>(|</a:t>
            </a:r>
            <a:r>
              <a:rPr lang="en-CA" i="1" dirty="0" err="1" smtClean="0">
                <a:latin typeface="Times New Roman"/>
                <a:cs typeface="Times New Roman"/>
              </a:rPr>
              <a:t>i</a:t>
            </a:r>
            <a:r>
              <a:rPr lang="en-CA" dirty="0" smtClean="0">
                <a:latin typeface="Times New Roman"/>
                <a:cs typeface="Times New Roman"/>
              </a:rPr>
              <a:t> − </a:t>
            </a:r>
            <a:r>
              <a:rPr lang="en-CA" i="1" dirty="0" smtClean="0">
                <a:latin typeface="Times New Roman"/>
                <a:cs typeface="Times New Roman"/>
              </a:rPr>
              <a:t>j</a:t>
            </a:r>
            <a:r>
              <a:rPr lang="en-CA" dirty="0" smtClean="0">
                <a:latin typeface="Times New Roman"/>
                <a:cs typeface="Times New Roman"/>
              </a:rPr>
              <a:t>|)</a:t>
            </a:r>
            <a:r>
              <a:rPr lang="en-CA" dirty="0" smtClean="0"/>
              <a:t>, and when </a:t>
            </a:r>
            <a:r>
              <a:rPr lang="en-CA" i="1" dirty="0" smtClean="0">
                <a:latin typeface="Times New Roman"/>
                <a:cs typeface="Times New Roman"/>
              </a:rPr>
              <a:t>R</a:t>
            </a:r>
            <a:r>
              <a:rPr lang="en-CA" dirty="0" smtClean="0">
                <a:latin typeface="Times New Roman"/>
                <a:cs typeface="Times New Roman"/>
              </a:rPr>
              <a:t>(0)</a:t>
            </a:r>
            <a:r>
              <a:rPr lang="en-CA" dirty="0" smtClean="0"/>
              <a:t> ≥ 0, the matrix </a:t>
            </a:r>
            <a:r>
              <a:rPr lang="en-CA" dirty="0" smtClean="0">
                <a:latin typeface="Times New Roman"/>
                <a:cs typeface="Times New Roman"/>
              </a:rPr>
              <a:t>{</a:t>
            </a:r>
            <a:r>
              <a:rPr lang="el-GR" i="1" dirty="0" smtClean="0">
                <a:latin typeface="Times New Roman"/>
                <a:cs typeface="Times New Roman"/>
              </a:rPr>
              <a:t>ϕ</a:t>
            </a:r>
            <a:r>
              <a:rPr lang="en-CA" dirty="0" smtClean="0">
                <a:latin typeface="Times New Roman"/>
                <a:cs typeface="Times New Roman"/>
              </a:rPr>
              <a:t>(</a:t>
            </a:r>
            <a:r>
              <a:rPr lang="en-CA" i="1" dirty="0" err="1" smtClean="0">
                <a:latin typeface="Times New Roman"/>
                <a:cs typeface="Times New Roman"/>
              </a:rPr>
              <a:t>i</a:t>
            </a:r>
            <a:r>
              <a:rPr lang="en-CA" dirty="0" smtClean="0">
                <a:latin typeface="Times New Roman"/>
                <a:cs typeface="Times New Roman"/>
              </a:rPr>
              <a:t>, </a:t>
            </a:r>
            <a:r>
              <a:rPr lang="en-CA" i="1" dirty="0" smtClean="0">
                <a:latin typeface="Times New Roman"/>
                <a:cs typeface="Times New Roman"/>
              </a:rPr>
              <a:t>j</a:t>
            </a:r>
            <a:r>
              <a:rPr lang="en-CA" dirty="0" smtClean="0">
                <a:latin typeface="Times New Roman"/>
                <a:cs typeface="Times New Roman"/>
              </a:rPr>
              <a:t>)} </a:t>
            </a:r>
            <a:r>
              <a:rPr lang="en-CA" dirty="0" smtClean="0"/>
              <a:t>is positive symmetric, there exists a fast scheme to calculate the LP coefficients:</a:t>
            </a:r>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endParaRPr lang="en-CA" dirty="0" smtClean="0"/>
          </a:p>
          <a:p>
            <a:r>
              <a:rPr lang="en-CA" dirty="0" smtClean="0"/>
              <a:t> </a:t>
            </a:r>
            <a:endParaRPr lang="en-CA" dirty="0"/>
          </a:p>
        </p:txBody>
      </p:sp>
      <p:graphicFrame>
        <p:nvGraphicFramePr>
          <p:cNvPr id="7" name="Object 6"/>
          <p:cNvGraphicFramePr>
            <a:graphicFrameLocks noChangeAspect="1"/>
          </p:cNvGraphicFramePr>
          <p:nvPr/>
        </p:nvGraphicFramePr>
        <p:xfrm>
          <a:off x="2857488" y="3071810"/>
          <a:ext cx="3132137" cy="639763"/>
        </p:xfrm>
        <a:graphic>
          <a:graphicData uri="http://schemas.openxmlformats.org/presentationml/2006/ole">
            <mc:AlternateContent xmlns:mc="http://schemas.openxmlformats.org/markup-compatibility/2006">
              <mc:Choice xmlns:v="urn:schemas-microsoft-com:vml" Requires="v">
                <p:oleObj spid="_x0000_s7675" name="Equation" r:id="rId3" imgW="2172389" imgH="444515" progId="">
                  <p:embed/>
                </p:oleObj>
              </mc:Choice>
              <mc:Fallback>
                <p:oleObj name="Equation" r:id="rId3" imgW="2172389" imgH="444515" progId="">
                  <p:embed/>
                  <p:pic>
                    <p:nvPicPr>
                      <p:cNvPr id="0" name="Picture 39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57488" y="3071810"/>
                        <a:ext cx="3132137" cy="6397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Rectangle 7"/>
          <p:cNvSpPr/>
          <p:nvPr/>
        </p:nvSpPr>
        <p:spPr>
          <a:xfrm>
            <a:off x="2285984" y="2500306"/>
            <a:ext cx="4572000" cy="3693319"/>
          </a:xfrm>
          <a:prstGeom prst="rect">
            <a:avLst/>
          </a:prstGeom>
          <a:ln>
            <a:solidFill>
              <a:schemeClr val="tx1"/>
            </a:solidFill>
          </a:ln>
        </p:spPr>
        <p:txBody>
          <a:bodyPr>
            <a:spAutoFit/>
          </a:bodyPr>
          <a:lstStyle/>
          <a:p>
            <a:r>
              <a:rPr lang="en-CA" i="1" dirty="0">
                <a:latin typeface="Times New Roman" pitchFamily="18" charset="0"/>
                <a:cs typeface="Times New Roman" pitchFamily="18" charset="0"/>
              </a:rPr>
              <a:t>E</a:t>
            </a:r>
            <a:r>
              <a:rPr lang="en-CA" dirty="0">
                <a:latin typeface="Trebuchet MS" panose="020B0603020202020204" pitchFamily="34" charset="0"/>
              </a:rPr>
              <a:t>(0) = </a:t>
            </a:r>
            <a:r>
              <a:rPr lang="en-CA" i="1" dirty="0">
                <a:latin typeface="Times New Roman" pitchFamily="18" charset="0"/>
                <a:cs typeface="Times New Roman" pitchFamily="18" charset="0"/>
              </a:rPr>
              <a:t>R</a:t>
            </a:r>
            <a:r>
              <a:rPr lang="en-CA" dirty="0">
                <a:latin typeface="Trebuchet MS" panose="020B0603020202020204" pitchFamily="34" charset="0"/>
              </a:rPr>
              <a:t>(0),</a:t>
            </a:r>
            <a:r>
              <a:rPr lang="en-CA" i="1" dirty="0">
                <a:latin typeface="Times New Roman" pitchFamily="18" charset="0"/>
                <a:cs typeface="Times New Roman" pitchFamily="18" charset="0"/>
              </a:rPr>
              <a:t> </a:t>
            </a:r>
            <a:r>
              <a:rPr lang="en-CA" i="1" dirty="0" err="1">
                <a:latin typeface="Times New Roman" pitchFamily="18" charset="0"/>
                <a:cs typeface="Times New Roman" pitchFamily="18" charset="0"/>
              </a:rPr>
              <a:t>i</a:t>
            </a:r>
            <a:r>
              <a:rPr lang="en-CA" i="1" dirty="0">
                <a:latin typeface="Times New Roman" pitchFamily="18" charset="0"/>
                <a:cs typeface="Times New Roman" pitchFamily="18" charset="0"/>
              </a:rPr>
              <a:t> </a:t>
            </a:r>
            <a:r>
              <a:rPr lang="en-CA" dirty="0">
                <a:latin typeface="Trebuchet MS" panose="020B0603020202020204" pitchFamily="34" charset="0"/>
              </a:rPr>
              <a:t>= 1</a:t>
            </a:r>
          </a:p>
          <a:p>
            <a:r>
              <a:rPr lang="en-CA" dirty="0" smtClean="0">
                <a:solidFill>
                  <a:srgbClr val="0070C0"/>
                </a:solidFill>
                <a:latin typeface="Trebuchet MS" panose="020B0603020202020204" pitchFamily="34" charset="0"/>
              </a:rPr>
              <a:t>while </a:t>
            </a:r>
            <a:r>
              <a:rPr lang="en-CA" i="1" dirty="0" err="1" smtClean="0">
                <a:latin typeface="Times New Roman" pitchFamily="18" charset="0"/>
                <a:cs typeface="Times New Roman" pitchFamily="18" charset="0"/>
              </a:rPr>
              <a:t>i</a:t>
            </a:r>
            <a:r>
              <a:rPr lang="en-CA" dirty="0" smtClean="0">
                <a:latin typeface="Trebuchet MS" panose="020B0603020202020204" pitchFamily="34" charset="0"/>
              </a:rPr>
              <a:t> ≤ </a:t>
            </a:r>
            <a:r>
              <a:rPr lang="en-CA" i="1" dirty="0" smtClean="0">
                <a:latin typeface="Times New Roman" pitchFamily="18" charset="0"/>
                <a:cs typeface="Times New Roman" pitchFamily="18" charset="0"/>
              </a:rPr>
              <a:t>p</a:t>
            </a:r>
          </a:p>
          <a:p>
            <a:endParaRPr lang="en-CA" dirty="0" smtClean="0">
              <a:latin typeface="Trebuchet MS" panose="020B0603020202020204" pitchFamily="34" charset="0"/>
            </a:endParaRPr>
          </a:p>
          <a:p>
            <a:endParaRPr lang="en-CA" dirty="0">
              <a:latin typeface="Trebuchet MS" panose="020B0603020202020204" pitchFamily="34" charset="0"/>
            </a:endParaRPr>
          </a:p>
          <a:p>
            <a:endParaRPr lang="en-CA" dirty="0" smtClean="0">
              <a:latin typeface="Trebuchet MS" panose="020B0603020202020204" pitchFamily="34" charset="0"/>
            </a:endParaRPr>
          </a:p>
          <a:p>
            <a:endParaRPr lang="en-CA" dirty="0">
              <a:latin typeface="Trebuchet MS" panose="020B0603020202020204" pitchFamily="34" charset="0"/>
            </a:endParaRPr>
          </a:p>
          <a:p>
            <a:r>
              <a:rPr lang="en-CA" dirty="0">
                <a:solidFill>
                  <a:srgbClr val="0070C0"/>
                </a:solidFill>
                <a:latin typeface="Trebuchet MS" panose="020B0603020202020204" pitchFamily="34" charset="0"/>
              </a:rPr>
              <a:t>for</a:t>
            </a:r>
            <a:r>
              <a:rPr lang="en-CA" i="1" dirty="0">
                <a:solidFill>
                  <a:srgbClr val="0070C0"/>
                </a:solidFill>
                <a:latin typeface="Times New Roman" pitchFamily="18" charset="0"/>
                <a:cs typeface="Times New Roman" pitchFamily="18" charset="0"/>
              </a:rPr>
              <a:t> </a:t>
            </a:r>
            <a:r>
              <a:rPr lang="en-CA" i="1" dirty="0">
                <a:latin typeface="Times New Roman" pitchFamily="18" charset="0"/>
                <a:cs typeface="Times New Roman" pitchFamily="18" charset="0"/>
              </a:rPr>
              <a:t>j </a:t>
            </a:r>
            <a:r>
              <a:rPr lang="en-CA" dirty="0">
                <a:latin typeface="Trebuchet MS" panose="020B0603020202020204" pitchFamily="34" charset="0"/>
              </a:rPr>
              <a:t>= 1 to</a:t>
            </a:r>
            <a:r>
              <a:rPr lang="en-CA" i="1" dirty="0">
                <a:latin typeface="Times New Roman" pitchFamily="18" charset="0"/>
                <a:cs typeface="Times New Roman" pitchFamily="18" charset="0"/>
              </a:rPr>
              <a:t> </a:t>
            </a:r>
            <a:r>
              <a:rPr lang="en-CA" i="1" dirty="0" err="1">
                <a:latin typeface="Times New Roman" pitchFamily="18" charset="0"/>
                <a:cs typeface="Times New Roman" pitchFamily="18" charset="0"/>
              </a:rPr>
              <a:t>i</a:t>
            </a:r>
            <a:r>
              <a:rPr lang="en-CA" i="1" dirty="0">
                <a:latin typeface="Times New Roman" pitchFamily="18" charset="0"/>
                <a:cs typeface="Times New Roman" pitchFamily="18" charset="0"/>
              </a:rPr>
              <a:t> </a:t>
            </a:r>
            <a:r>
              <a:rPr lang="en-CA" dirty="0">
                <a:latin typeface="Trebuchet MS" panose="020B0603020202020204" pitchFamily="34" charset="0"/>
              </a:rPr>
              <a:t>− </a:t>
            </a:r>
            <a:r>
              <a:rPr lang="en-CA" dirty="0" smtClean="0">
                <a:latin typeface="Trebuchet MS" panose="020B0603020202020204" pitchFamily="34" charset="0"/>
              </a:rPr>
              <a:t>1</a:t>
            </a:r>
          </a:p>
          <a:p>
            <a:endParaRPr lang="en-CA" dirty="0" smtClean="0">
              <a:latin typeface="Trebuchet MS" panose="020B0603020202020204" pitchFamily="34" charset="0"/>
            </a:endParaRPr>
          </a:p>
          <a:p>
            <a:endParaRPr lang="en-CA" dirty="0" smtClean="0">
              <a:latin typeface="Trebuchet MS" panose="020B0603020202020204" pitchFamily="34" charset="0"/>
            </a:endParaRPr>
          </a:p>
          <a:p>
            <a:endParaRPr lang="en-CA" dirty="0" smtClean="0">
              <a:latin typeface="Trebuchet MS" panose="020B0603020202020204" pitchFamily="34" charset="0"/>
            </a:endParaRPr>
          </a:p>
          <a:p>
            <a:pPr>
              <a:tabLst>
                <a:tab pos="450850" algn="l"/>
              </a:tabLst>
            </a:pPr>
            <a:r>
              <a:rPr lang="en-CA" i="1" dirty="0">
                <a:latin typeface="Times New Roman" pitchFamily="18" charset="0"/>
                <a:cs typeface="Times New Roman" pitchFamily="18" charset="0"/>
              </a:rPr>
              <a:t>	</a:t>
            </a:r>
            <a:r>
              <a:rPr lang="en-CA" i="1" dirty="0" err="1" smtClean="0">
                <a:latin typeface="Times New Roman" pitchFamily="18" charset="0"/>
                <a:cs typeface="Times New Roman" pitchFamily="18" charset="0"/>
              </a:rPr>
              <a:t>i</a:t>
            </a:r>
            <a:r>
              <a:rPr lang="en-CA" i="1" dirty="0" smtClean="0">
                <a:latin typeface="Times New Roman" pitchFamily="18" charset="0"/>
                <a:cs typeface="Times New Roman" pitchFamily="18" charset="0"/>
              </a:rPr>
              <a:t> </a:t>
            </a:r>
            <a:r>
              <a:rPr lang="en-CA" dirty="0" smtClean="0">
                <a:latin typeface="Trebuchet MS" panose="020B0603020202020204" pitchFamily="34" charset="0"/>
                <a:sym typeface="Wingdings" pitchFamily="2" charset="2"/>
              </a:rPr>
              <a:t></a:t>
            </a:r>
            <a:r>
              <a:rPr lang="en-CA" dirty="0" smtClean="0">
                <a:latin typeface="Trebuchet MS" panose="020B0603020202020204" pitchFamily="34" charset="0"/>
              </a:rPr>
              <a:t> </a:t>
            </a:r>
            <a:r>
              <a:rPr lang="en-CA" i="1" dirty="0">
                <a:latin typeface="Times New Roman" pitchFamily="18" charset="0"/>
                <a:cs typeface="Times New Roman" pitchFamily="18" charset="0"/>
              </a:rPr>
              <a:t>i</a:t>
            </a:r>
            <a:r>
              <a:rPr lang="en-CA" dirty="0">
                <a:latin typeface="Trebuchet MS" panose="020B0603020202020204" pitchFamily="34" charset="0"/>
              </a:rPr>
              <a:t>+1</a:t>
            </a:r>
          </a:p>
          <a:p>
            <a:r>
              <a:rPr lang="en-CA" dirty="0">
                <a:solidFill>
                  <a:srgbClr val="0070C0"/>
                </a:solidFill>
                <a:latin typeface="Trebuchet MS" panose="020B0603020202020204" pitchFamily="34" charset="0"/>
              </a:rPr>
              <a:t>for</a:t>
            </a:r>
            <a:r>
              <a:rPr lang="en-CA" dirty="0">
                <a:latin typeface="Trebuchet MS" panose="020B0603020202020204" pitchFamily="34" charset="0"/>
              </a:rPr>
              <a:t> </a:t>
            </a:r>
            <a:r>
              <a:rPr lang="en-CA" i="1" dirty="0">
                <a:latin typeface="Times New Roman" pitchFamily="18" charset="0"/>
                <a:cs typeface="Times New Roman" pitchFamily="18" charset="0"/>
              </a:rPr>
              <a:t>j</a:t>
            </a:r>
            <a:r>
              <a:rPr lang="en-CA" dirty="0">
                <a:latin typeface="Trebuchet MS" panose="020B0603020202020204" pitchFamily="34" charset="0"/>
              </a:rPr>
              <a:t> = 1 to </a:t>
            </a:r>
            <a:r>
              <a:rPr lang="en-CA" i="1" dirty="0" smtClean="0">
                <a:latin typeface="Times New Roman" pitchFamily="18" charset="0"/>
                <a:cs typeface="Times New Roman" pitchFamily="18" charset="0"/>
              </a:rPr>
              <a:t>p</a:t>
            </a:r>
          </a:p>
          <a:p>
            <a:endParaRPr lang="en-CA" dirty="0">
              <a:latin typeface="Trebuchet MS" panose="020B0603020202020204" pitchFamily="34"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3550138178"/>
              </p:ext>
            </p:extLst>
          </p:nvPr>
        </p:nvGraphicFramePr>
        <p:xfrm>
          <a:off x="2857488" y="3645024"/>
          <a:ext cx="808792" cy="384176"/>
        </p:xfrm>
        <a:graphic>
          <a:graphicData uri="http://schemas.openxmlformats.org/presentationml/2006/ole">
            <mc:AlternateContent xmlns:mc="http://schemas.openxmlformats.org/markup-compatibility/2006">
              <mc:Choice xmlns:v="urn:schemas-microsoft-com:vml" Requires="v">
                <p:oleObj spid="_x0000_s7676" name="Equation" r:id="rId5" imgW="507939" imgH="241560" progId="">
                  <p:embed/>
                </p:oleObj>
              </mc:Choice>
              <mc:Fallback>
                <p:oleObj name="Equation" r:id="rId5" imgW="507939" imgH="241560" progId="">
                  <p:embed/>
                  <p:pic>
                    <p:nvPicPr>
                      <p:cNvPr id="0" name="Picture 39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7488" y="3645024"/>
                        <a:ext cx="808792" cy="384176"/>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0" name="Object 9"/>
          <p:cNvGraphicFramePr>
            <a:graphicFrameLocks noChangeAspect="1"/>
          </p:cNvGraphicFramePr>
          <p:nvPr/>
        </p:nvGraphicFramePr>
        <p:xfrm>
          <a:off x="2786050" y="4500570"/>
          <a:ext cx="1653034" cy="423855"/>
        </p:xfrm>
        <a:graphic>
          <a:graphicData uri="http://schemas.openxmlformats.org/presentationml/2006/ole">
            <mc:AlternateContent xmlns:mc="http://schemas.openxmlformats.org/markup-compatibility/2006">
              <mc:Choice xmlns:v="urn:schemas-microsoft-com:vml" Requires="v">
                <p:oleObj spid="_x0000_s7677" name="Equation" r:id="rId7" imgW="989866" imgH="253939" progId="">
                  <p:embed/>
                </p:oleObj>
              </mc:Choice>
              <mc:Fallback>
                <p:oleObj name="Equation" r:id="rId7" imgW="989866" imgH="253939" progId="">
                  <p:embed/>
                  <p:pic>
                    <p:nvPicPr>
                      <p:cNvPr id="0" name="Picture 39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86050" y="4500570"/>
                        <a:ext cx="1653034" cy="42385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1" name="Object 10"/>
          <p:cNvGraphicFramePr>
            <a:graphicFrameLocks noChangeAspect="1"/>
          </p:cNvGraphicFramePr>
          <p:nvPr/>
        </p:nvGraphicFramePr>
        <p:xfrm>
          <a:off x="2786050" y="4929198"/>
          <a:ext cx="1973945" cy="357190"/>
        </p:xfrm>
        <a:graphic>
          <a:graphicData uri="http://schemas.openxmlformats.org/presentationml/2006/ole">
            <mc:AlternateContent xmlns:mc="http://schemas.openxmlformats.org/markup-compatibility/2006">
              <mc:Choice xmlns:v="urn:schemas-microsoft-com:vml" Requires="v">
                <p:oleObj spid="_x0000_s7678" name="Equation" r:id="rId9" imgW="1333293" imgH="241415" progId="">
                  <p:embed/>
                </p:oleObj>
              </mc:Choice>
              <mc:Fallback>
                <p:oleObj name="Equation" r:id="rId9" imgW="1333293" imgH="241415" progId="">
                  <p:embed/>
                  <p:pic>
                    <p:nvPicPr>
                      <p:cNvPr id="0" name="Picture 39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86050" y="4929198"/>
                        <a:ext cx="1973945" cy="357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12" name="Object 11"/>
          <p:cNvGraphicFramePr>
            <a:graphicFrameLocks noChangeAspect="1"/>
          </p:cNvGraphicFramePr>
          <p:nvPr/>
        </p:nvGraphicFramePr>
        <p:xfrm>
          <a:off x="2714612" y="5786454"/>
          <a:ext cx="814393" cy="428628"/>
        </p:xfrm>
        <a:graphic>
          <a:graphicData uri="http://schemas.openxmlformats.org/presentationml/2006/ole">
            <mc:AlternateContent xmlns:mc="http://schemas.openxmlformats.org/markup-compatibility/2006">
              <mc:Choice xmlns:v="urn:schemas-microsoft-com:vml" Requires="v">
                <p:oleObj spid="_x0000_s7679" name="Equation" r:id="rId11" imgW="482278" imgH="254092" progId="">
                  <p:embed/>
                </p:oleObj>
              </mc:Choice>
              <mc:Fallback>
                <p:oleObj name="Equation" r:id="rId11" imgW="482278" imgH="254092" progId="">
                  <p:embed/>
                  <p:pic>
                    <p:nvPicPr>
                      <p:cNvPr id="0" name="Picture 39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14612" y="5786454"/>
                        <a:ext cx="814393" cy="428628"/>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6" name="Slide Number Placeholder 5"/>
          <p:cNvSpPr>
            <a:spLocks noGrp="1"/>
          </p:cNvSpPr>
          <p:nvPr>
            <p:ph type="sldNum" sz="quarter" idx="12"/>
          </p:nvPr>
        </p:nvSpPr>
        <p:spPr/>
        <p:txBody>
          <a:bodyPr/>
          <a:lstStyle/>
          <a:p>
            <a:fld id="{0F351D62-525A-4671-8264-CD4617D324B8}" type="slidenum">
              <a:rPr lang="en-US" smtClean="0"/>
              <a:pPr/>
              <a:t>22</a:t>
            </a:fld>
            <a:endParaRPr lang="en-US"/>
          </a:p>
        </p:txBody>
      </p:sp>
      <p:sp>
        <p:nvSpPr>
          <p:cNvPr id="13" name="Footer Placeholder 12"/>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LPC Coding Process </a:t>
            </a:r>
            <a:r>
              <a:rPr lang="tr-TR" sz="3200" dirty="0" smtClean="0"/>
              <a:t>(</a:t>
            </a:r>
            <a:r>
              <a:rPr lang="tr-TR" sz="3200" dirty="0" err="1" smtClean="0"/>
              <a:t>Cont’d</a:t>
            </a:r>
            <a:r>
              <a:rPr lang="tr-TR" sz="3200" dirty="0" smtClean="0"/>
              <a:t>)</a:t>
            </a:r>
            <a:endParaRPr lang="en-CA" sz="3200" dirty="0"/>
          </a:p>
        </p:txBody>
      </p:sp>
      <p:sp>
        <p:nvSpPr>
          <p:cNvPr id="3" name="Content Placeholder 2"/>
          <p:cNvSpPr>
            <a:spLocks noGrp="1"/>
          </p:cNvSpPr>
          <p:nvPr>
            <p:ph idx="1"/>
          </p:nvPr>
        </p:nvSpPr>
        <p:spPr/>
        <p:txBody>
          <a:bodyPr>
            <a:normAutofit fontScale="85000" lnSpcReduction="20000"/>
          </a:bodyPr>
          <a:lstStyle/>
          <a:p>
            <a:pPr marL="457200" indent="-457200">
              <a:buFont typeface="Arial"/>
              <a:buChar char="•"/>
            </a:pPr>
            <a:r>
              <a:rPr lang="en-CA" dirty="0" smtClean="0"/>
              <a:t>Gain </a:t>
            </a:r>
            <a:r>
              <a:rPr lang="en-CA" i="1" dirty="0" smtClean="0">
                <a:latin typeface="Times New Roman" pitchFamily="18" charset="0"/>
                <a:cs typeface="Times New Roman" pitchFamily="18" charset="0"/>
              </a:rPr>
              <a:t>G</a:t>
            </a:r>
            <a:r>
              <a:rPr lang="en-CA" dirty="0" smtClean="0"/>
              <a:t> can be calculated:</a:t>
            </a:r>
          </a:p>
          <a:p>
            <a:endParaRPr lang="en-CA" dirty="0" smtClean="0"/>
          </a:p>
          <a:p>
            <a:endParaRPr lang="en-CA" dirty="0" smtClean="0"/>
          </a:p>
          <a:p>
            <a:pPr algn="r"/>
            <a:r>
              <a:rPr lang="en-CA" sz="2400" dirty="0" smtClean="0"/>
              <a:t>(13.12)</a:t>
            </a:r>
          </a:p>
          <a:p>
            <a:endParaRPr lang="en-CA" dirty="0" smtClean="0"/>
          </a:p>
          <a:p>
            <a:endParaRPr lang="en-CA" dirty="0" smtClean="0"/>
          </a:p>
          <a:p>
            <a:endParaRPr lang="en-CA" dirty="0" smtClean="0"/>
          </a:p>
          <a:p>
            <a:pPr marL="457200" indent="-457200">
              <a:lnSpc>
                <a:spcPct val="110000"/>
              </a:lnSpc>
              <a:spcBef>
                <a:spcPts val="1200"/>
              </a:spcBef>
              <a:buFont typeface="Arial"/>
              <a:buChar char="•"/>
            </a:pPr>
            <a:r>
              <a:rPr lang="en-CA" dirty="0" smtClean="0"/>
              <a:t>The pitch </a:t>
            </a:r>
            <a:r>
              <a:rPr lang="en-CA" i="1" dirty="0" smtClean="0">
                <a:latin typeface="Times New Roman" pitchFamily="18" charset="0"/>
                <a:cs typeface="Times New Roman" pitchFamily="18" charset="0"/>
              </a:rPr>
              <a:t>P</a:t>
            </a:r>
            <a:r>
              <a:rPr lang="en-CA" dirty="0" smtClean="0"/>
              <a:t> of the current speech frame can be  extracted by correlation method, by finding the index of the peak of:</a:t>
            </a:r>
          </a:p>
          <a:p>
            <a:endParaRPr lang="en-CA" dirty="0" smtClean="0"/>
          </a:p>
          <a:p>
            <a:endParaRPr lang="en-CA" dirty="0" smtClean="0"/>
          </a:p>
          <a:p>
            <a:r>
              <a:rPr lang="en-CA" dirty="0" smtClean="0"/>
              <a:t> </a:t>
            </a:r>
          </a:p>
          <a:p>
            <a:pPr algn="r"/>
            <a:r>
              <a:rPr lang="en-CA" dirty="0" smtClean="0"/>
              <a:t>					</a:t>
            </a:r>
            <a:r>
              <a:rPr lang="en-CA" sz="2400" dirty="0" smtClean="0"/>
              <a:t>(13.13)</a:t>
            </a:r>
            <a:endParaRPr lang="en-CA" sz="2400" dirty="0"/>
          </a:p>
        </p:txBody>
      </p:sp>
      <p:graphicFrame>
        <p:nvGraphicFramePr>
          <p:cNvPr id="6" name="Object 5"/>
          <p:cNvGraphicFramePr>
            <a:graphicFrameLocks noChangeAspect="1"/>
          </p:cNvGraphicFramePr>
          <p:nvPr>
            <p:extLst>
              <p:ext uri="{D42A27DB-BD31-4B8C-83A1-F6EECF244321}">
                <p14:modId xmlns:p14="http://schemas.microsoft.com/office/powerpoint/2010/main" val="1553196690"/>
              </p:ext>
            </p:extLst>
          </p:nvPr>
        </p:nvGraphicFramePr>
        <p:xfrm>
          <a:off x="2697163" y="1393825"/>
          <a:ext cx="3749675" cy="3138488"/>
        </p:xfrm>
        <a:graphic>
          <a:graphicData uri="http://schemas.openxmlformats.org/presentationml/2006/ole">
            <mc:AlternateContent xmlns:mc="http://schemas.openxmlformats.org/markup-compatibility/2006">
              <mc:Choice xmlns:v="urn:schemas-microsoft-com:vml" Requires="v">
                <p:oleObj spid="_x0000_s8404" name="Equation" r:id="rId3" imgW="2349500" imgH="1968500" progId="Equation.3">
                  <p:embed/>
                </p:oleObj>
              </mc:Choice>
              <mc:Fallback>
                <p:oleObj name="Equation" r:id="rId3" imgW="2349500" imgH="1968500" progId="Equation.3">
                  <p:embed/>
                  <p:pic>
                    <p:nvPicPr>
                      <p:cNvPr id="0" name="Picture 164"/>
                      <p:cNvPicPr>
                        <a:picLocks noChangeAspect="1" noChangeArrowheads="1"/>
                      </p:cNvPicPr>
                      <p:nvPr/>
                    </p:nvPicPr>
                    <p:blipFill>
                      <a:blip r:embed="rId4"/>
                      <a:srcRect/>
                      <a:stretch>
                        <a:fillRect/>
                      </a:stretch>
                    </p:blipFill>
                    <p:spPr bwMode="auto">
                      <a:xfrm>
                        <a:off x="2697163" y="1393825"/>
                        <a:ext cx="3749675" cy="3138488"/>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076894540"/>
              </p:ext>
            </p:extLst>
          </p:nvPr>
        </p:nvGraphicFramePr>
        <p:xfrm>
          <a:off x="936625" y="4829175"/>
          <a:ext cx="7159625" cy="796925"/>
        </p:xfrm>
        <a:graphic>
          <a:graphicData uri="http://schemas.openxmlformats.org/presentationml/2006/ole">
            <mc:AlternateContent xmlns:mc="http://schemas.openxmlformats.org/markup-compatibility/2006">
              <mc:Choice xmlns:v="urn:schemas-microsoft-com:vml" Requires="v">
                <p:oleObj spid="_x0000_s8405" name="Equation" r:id="rId5" imgW="4305300" imgH="469900" progId="Equation.3">
                  <p:embed/>
                </p:oleObj>
              </mc:Choice>
              <mc:Fallback>
                <p:oleObj name="Equation" r:id="rId5" imgW="4305300" imgH="469900" progId="Equation.3">
                  <p:embed/>
                  <p:pic>
                    <p:nvPicPr>
                      <p:cNvPr id="0" name="Picture 165"/>
                      <p:cNvPicPr>
                        <a:picLocks noChangeAspect="1" noChangeArrowheads="1"/>
                      </p:cNvPicPr>
                      <p:nvPr/>
                    </p:nvPicPr>
                    <p:blipFill>
                      <a:blip r:embed="rId6"/>
                      <a:srcRect/>
                      <a:stretch>
                        <a:fillRect/>
                      </a:stretch>
                    </p:blipFill>
                    <p:spPr bwMode="auto">
                      <a:xfrm>
                        <a:off x="936625" y="4829175"/>
                        <a:ext cx="7159625" cy="796925"/>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0F351D62-525A-4671-8264-CD4617D324B8}" type="slidenum">
              <a:rPr lang="en-US" smtClean="0"/>
              <a:pPr/>
              <a:t>23</a:t>
            </a:fld>
            <a:endParaRPr lang="en-US"/>
          </a:p>
        </p:txBody>
      </p:sp>
      <p:sp>
        <p:nvSpPr>
          <p:cNvPr id="9" name="Footer Placeholder 8"/>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0" y="692696"/>
            <a:ext cx="8229600" cy="864096"/>
          </a:xfrm>
        </p:spPr>
        <p:txBody>
          <a:bodyPr>
            <a:normAutofit/>
          </a:bodyPr>
          <a:lstStyle/>
          <a:p>
            <a:r>
              <a:rPr lang="en-CA" sz="2800" dirty="0" smtClean="0"/>
              <a:t>13.2.5  Code Excited Linear Prediction (CELP)</a:t>
            </a:r>
            <a:endParaRPr lang="en-CA" sz="2800" dirty="0"/>
          </a:p>
        </p:txBody>
      </p:sp>
      <p:sp>
        <p:nvSpPr>
          <p:cNvPr id="3" name="Content Placeholder 2"/>
          <p:cNvSpPr>
            <a:spLocks noGrp="1"/>
          </p:cNvSpPr>
          <p:nvPr>
            <p:ph idx="1"/>
          </p:nvPr>
        </p:nvSpPr>
        <p:spPr>
          <a:xfrm>
            <a:off x="452430" y="1522989"/>
            <a:ext cx="8229600" cy="4282275"/>
          </a:xfrm>
        </p:spPr>
        <p:txBody>
          <a:bodyPr anchor="ctr">
            <a:normAutofit fontScale="92500"/>
          </a:bodyPr>
          <a:lstStyle/>
          <a:p>
            <a:pPr marL="457200" indent="-457200">
              <a:buFont typeface="Arial" panose="020B0604020202020204" pitchFamily="34" charset="0"/>
              <a:buChar char="•"/>
            </a:pPr>
            <a:r>
              <a:rPr lang="en-CA" sz="2400" b="1" dirty="0" smtClean="0"/>
              <a:t>CELP</a:t>
            </a:r>
            <a:r>
              <a:rPr lang="en-CA" sz="2400" dirty="0" smtClean="0"/>
              <a:t> is a more complex family of coders that attempts to mitigate the lack of quality of the simple LPC model.</a:t>
            </a:r>
          </a:p>
          <a:p>
            <a:pPr marL="457200" indent="-457200">
              <a:buFont typeface="Arial" panose="020B0604020202020204" pitchFamily="34" charset="0"/>
              <a:buChar char="•"/>
            </a:pPr>
            <a:r>
              <a:rPr lang="en-CA" sz="2400" dirty="0" smtClean="0"/>
              <a:t>CELP uses a more complex description of the excitation:</a:t>
            </a:r>
          </a:p>
          <a:p>
            <a:pPr marL="914400" lvl="1" indent="-457200">
              <a:spcBef>
                <a:spcPts val="1200"/>
              </a:spcBef>
              <a:buFont typeface="Trebuchet MS" panose="020B0603020202020204" pitchFamily="34" charset="0"/>
              <a:buChar char="‐"/>
            </a:pPr>
            <a:r>
              <a:rPr lang="en-CA" sz="2200" dirty="0" smtClean="0"/>
              <a:t>An entire set (a codebook) of excitation vectors is matched to the actual speech, and the index of the best match is sent to the receiver.</a:t>
            </a:r>
          </a:p>
          <a:p>
            <a:pPr marL="914400" lvl="1" indent="-457200">
              <a:spcBef>
                <a:spcPts val="1200"/>
              </a:spcBef>
              <a:buFont typeface="Trebuchet MS" panose="020B0603020202020204" pitchFamily="34" charset="0"/>
              <a:buChar char="‐"/>
            </a:pPr>
            <a:r>
              <a:rPr lang="en-CA" sz="2200" dirty="0" smtClean="0"/>
              <a:t>The complexity increases the bit-rate to 4,800-9,600 bps.</a:t>
            </a:r>
          </a:p>
          <a:p>
            <a:pPr marL="914400" lvl="1" indent="-457200">
              <a:spcBef>
                <a:spcPts val="1200"/>
              </a:spcBef>
              <a:buFont typeface="Trebuchet MS" panose="020B0603020202020204" pitchFamily="34" charset="0"/>
              <a:buChar char="‐"/>
            </a:pPr>
            <a:r>
              <a:rPr lang="en-CA" sz="2200" dirty="0" smtClean="0"/>
              <a:t>The resulting speech is perceived as being more similar and continuous.</a:t>
            </a:r>
          </a:p>
          <a:p>
            <a:pPr marL="914400" lvl="1" indent="-457200">
              <a:spcBef>
                <a:spcPts val="1200"/>
              </a:spcBef>
              <a:buFont typeface="Trebuchet MS" panose="020B0603020202020204" pitchFamily="34" charset="0"/>
              <a:buChar char="‐"/>
            </a:pPr>
            <a:r>
              <a:rPr lang="en-CA" sz="2200" dirty="0" smtClean="0"/>
              <a:t>Quality achieved this way is sufficient for audio conferencing.</a:t>
            </a:r>
            <a:endParaRPr lang="en-CA" sz="2200" dirty="0"/>
          </a:p>
        </p:txBody>
      </p:sp>
      <p:sp>
        <p:nvSpPr>
          <p:cNvPr id="6" name="Slide Number Placeholder 5"/>
          <p:cNvSpPr>
            <a:spLocks noGrp="1"/>
          </p:cNvSpPr>
          <p:nvPr>
            <p:ph type="sldNum" sz="quarter" idx="12"/>
          </p:nvPr>
        </p:nvSpPr>
        <p:spPr/>
        <p:txBody>
          <a:bodyPr/>
          <a:lstStyle/>
          <a:p>
            <a:fld id="{0F351D62-525A-4671-8264-CD4617D324B8}" type="slidenum">
              <a:rPr lang="en-US" smtClean="0"/>
              <a:pPr/>
              <a:t>24</a:t>
            </a:fld>
            <a:endParaRPr lang="en-US"/>
          </a:p>
        </p:txBody>
      </p:sp>
      <p:sp>
        <p:nvSpPr>
          <p:cNvPr id="7" name="Footer Placeholder 6"/>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0" y="764704"/>
            <a:ext cx="8229600" cy="1000132"/>
          </a:xfrm>
        </p:spPr>
        <p:txBody>
          <a:bodyPr>
            <a:normAutofit/>
          </a:bodyPr>
          <a:lstStyle/>
          <a:p>
            <a:r>
              <a:rPr lang="en-CA" sz="3200" dirty="0" smtClean="0"/>
              <a:t>The Predictors for CELP</a:t>
            </a:r>
            <a:endParaRPr lang="en-CA" sz="3200" dirty="0"/>
          </a:p>
        </p:txBody>
      </p:sp>
      <p:sp>
        <p:nvSpPr>
          <p:cNvPr id="3" name="Content Placeholder 2"/>
          <p:cNvSpPr>
            <a:spLocks noGrp="1"/>
          </p:cNvSpPr>
          <p:nvPr>
            <p:ph idx="1"/>
          </p:nvPr>
        </p:nvSpPr>
        <p:spPr>
          <a:xfrm>
            <a:off x="457200" y="1600201"/>
            <a:ext cx="8229600" cy="3773016"/>
          </a:xfrm>
        </p:spPr>
        <p:txBody>
          <a:bodyPr anchor="ctr">
            <a:normAutofit/>
          </a:bodyPr>
          <a:lstStyle/>
          <a:p>
            <a:pPr marL="457200" indent="-457200">
              <a:spcBef>
                <a:spcPts val="1800"/>
              </a:spcBef>
              <a:buFont typeface="Arial" panose="020B0604020202020204" pitchFamily="34" charset="0"/>
              <a:buChar char="•"/>
            </a:pPr>
            <a:r>
              <a:rPr lang="en-CA" dirty="0" smtClean="0"/>
              <a:t>CELP coders contain two kinds of prediction:</a:t>
            </a:r>
          </a:p>
          <a:p>
            <a:pPr marL="857250" lvl="1" indent="-457200">
              <a:spcBef>
                <a:spcPts val="1800"/>
              </a:spcBef>
              <a:buFont typeface="Trebuchet MS" panose="020B0603020202020204" pitchFamily="34" charset="0"/>
              <a:buChar char="‐"/>
            </a:pPr>
            <a:r>
              <a:rPr lang="en-CA" sz="2200" dirty="0" smtClean="0"/>
              <a:t>LTP (Long time prediction): try to reduce redundancy in speech signals by finding the basic periodicity or pitch that causes a waveform that more or less repeats.</a:t>
            </a:r>
          </a:p>
          <a:p>
            <a:pPr marL="857250" lvl="1" indent="-457200">
              <a:spcBef>
                <a:spcPts val="1800"/>
              </a:spcBef>
              <a:buFont typeface="Trebuchet MS" panose="020B0603020202020204" pitchFamily="34" charset="0"/>
              <a:buChar char="‐"/>
            </a:pPr>
            <a:r>
              <a:rPr lang="en-CA" sz="2200" dirty="0" smtClean="0"/>
              <a:t>STP (Short Time Prediction): try to eliminate the redundancy in speech signals by attempting to predict the next sample from several previous ones.</a:t>
            </a:r>
            <a:endParaRPr lang="en-CA" sz="2200" dirty="0"/>
          </a:p>
        </p:txBody>
      </p:sp>
      <p:sp>
        <p:nvSpPr>
          <p:cNvPr id="6" name="Slide Number Placeholder 5"/>
          <p:cNvSpPr>
            <a:spLocks noGrp="1"/>
          </p:cNvSpPr>
          <p:nvPr>
            <p:ph type="sldNum" sz="quarter" idx="12"/>
          </p:nvPr>
        </p:nvSpPr>
        <p:spPr/>
        <p:txBody>
          <a:bodyPr/>
          <a:lstStyle/>
          <a:p>
            <a:fld id="{0F351D62-525A-4671-8264-CD4617D324B8}" type="slidenum">
              <a:rPr lang="en-US" smtClean="0"/>
              <a:pPr/>
              <a:t>25</a:t>
            </a:fld>
            <a:endParaRPr lang="en-US"/>
          </a:p>
        </p:txBody>
      </p:sp>
      <p:sp>
        <p:nvSpPr>
          <p:cNvPr id="7" name="Footer Placeholder 6"/>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Relationship between STP and LTP</a:t>
            </a:r>
            <a:endParaRPr lang="en-CA" sz="3200" dirty="0"/>
          </a:p>
        </p:txBody>
      </p:sp>
      <p:sp>
        <p:nvSpPr>
          <p:cNvPr id="3" name="Content Placeholder 2"/>
          <p:cNvSpPr>
            <a:spLocks noGrp="1"/>
          </p:cNvSpPr>
          <p:nvPr>
            <p:ph idx="1"/>
          </p:nvPr>
        </p:nvSpPr>
        <p:spPr>
          <a:xfrm>
            <a:off x="457200" y="1484784"/>
            <a:ext cx="8229600" cy="4525963"/>
          </a:xfrm>
        </p:spPr>
        <p:txBody>
          <a:bodyPr anchor="ctr">
            <a:normAutofit/>
          </a:bodyPr>
          <a:lstStyle/>
          <a:p>
            <a:pPr marL="457200" indent="-457200">
              <a:spcBef>
                <a:spcPts val="1200"/>
              </a:spcBef>
              <a:buFont typeface="Arial" panose="020B0604020202020204" pitchFamily="34" charset="0"/>
              <a:buChar char="•"/>
            </a:pPr>
            <a:r>
              <a:rPr lang="en-CA" sz="2400" dirty="0" smtClean="0"/>
              <a:t>STP captures the formant structure of the short-term speech spectrum based on only a few samples.</a:t>
            </a:r>
          </a:p>
          <a:p>
            <a:pPr marL="457200" indent="-457200">
              <a:spcBef>
                <a:spcPts val="1200"/>
              </a:spcBef>
              <a:buFont typeface="Arial" panose="020B0604020202020204" pitchFamily="34" charset="0"/>
              <a:buChar char="•"/>
            </a:pPr>
            <a:r>
              <a:rPr lang="en-CA" sz="2400" dirty="0" smtClean="0"/>
              <a:t>LTP, following STP, recovers the long-term correlation in the speech signal that represents the periodicity in speech using whole frames or </a:t>
            </a:r>
            <a:r>
              <a:rPr lang="en-CA" sz="2400" dirty="0" err="1" smtClean="0"/>
              <a:t>subframes</a:t>
            </a:r>
            <a:r>
              <a:rPr lang="en-CA" sz="2400" dirty="0" smtClean="0"/>
              <a:t> (1/4 of a frame).</a:t>
            </a:r>
          </a:p>
          <a:p>
            <a:pPr lvl="1">
              <a:spcBef>
                <a:spcPts val="1200"/>
              </a:spcBef>
              <a:buFont typeface="Trebuchet MS" panose="020B0603020202020204" pitchFamily="34" charset="0"/>
              <a:buChar char="‐"/>
            </a:pPr>
            <a:r>
              <a:rPr lang="en-CA" sz="2200" dirty="0" smtClean="0"/>
              <a:t>LTP is often implemented as “adaptive codebook  searching”.</a:t>
            </a:r>
          </a:p>
          <a:p>
            <a:pPr lvl="1">
              <a:spcBef>
                <a:spcPts val="1200"/>
              </a:spcBef>
              <a:buFont typeface="Trebuchet MS" panose="020B0603020202020204" pitchFamily="34" charset="0"/>
              <a:buChar char="‐"/>
            </a:pPr>
            <a:endParaRPr lang="en-CA" sz="1200" dirty="0" smtClean="0"/>
          </a:p>
          <a:p>
            <a:pPr>
              <a:spcBef>
                <a:spcPts val="1200"/>
              </a:spcBef>
            </a:pPr>
            <a:r>
              <a:rPr lang="en-CA" sz="2400" dirty="0" smtClean="0"/>
              <a:t>Fig. 13.6 shows the relationship between STP and LTP.</a:t>
            </a:r>
            <a:endParaRPr lang="en-CA" sz="2400" dirty="0"/>
          </a:p>
        </p:txBody>
      </p:sp>
      <p:sp>
        <p:nvSpPr>
          <p:cNvPr id="6" name="Slide Number Placeholder 5"/>
          <p:cNvSpPr>
            <a:spLocks noGrp="1"/>
          </p:cNvSpPr>
          <p:nvPr>
            <p:ph type="sldNum" sz="quarter" idx="12"/>
          </p:nvPr>
        </p:nvSpPr>
        <p:spPr/>
        <p:txBody>
          <a:bodyPr/>
          <a:lstStyle/>
          <a:p>
            <a:fld id="{0F351D62-525A-4671-8264-CD4617D324B8}" type="slidenum">
              <a:rPr lang="en-US" smtClean="0"/>
              <a:pPr/>
              <a:t>26</a:t>
            </a:fld>
            <a:endParaRPr lang="en-US"/>
          </a:p>
        </p:txBody>
      </p:sp>
      <p:sp>
        <p:nvSpPr>
          <p:cNvPr id="7" name="Footer Placeholder 6"/>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57826"/>
            <a:ext cx="8229600" cy="768337"/>
          </a:xfrm>
        </p:spPr>
        <p:txBody>
          <a:bodyPr>
            <a:normAutofit fontScale="92500" lnSpcReduction="10000"/>
          </a:bodyPr>
          <a:lstStyle/>
          <a:p>
            <a:pPr algn="ctr"/>
            <a:r>
              <a:rPr lang="en-CA" b="1" dirty="0" smtClean="0"/>
              <a:t>Fig 13.6:</a:t>
            </a:r>
            <a:r>
              <a:rPr lang="en-CA" dirty="0" smtClean="0"/>
              <a:t> CELP Analysis Model with Adaptive and Stochastic Codebooks</a:t>
            </a:r>
            <a:endParaRPr lang="en-CA" dirty="0"/>
          </a:p>
        </p:txBody>
      </p:sp>
      <p:pic>
        <p:nvPicPr>
          <p:cNvPr id="6" name="Picture 5" descr="celpschematic.png"/>
          <p:cNvPicPr>
            <a:picLocks noChangeAspect="1"/>
          </p:cNvPicPr>
          <p:nvPr/>
        </p:nvPicPr>
        <p:blipFill>
          <a:blip r:embed="rId2" cstate="print"/>
          <a:stretch>
            <a:fillRect/>
          </a:stretch>
        </p:blipFill>
        <p:spPr>
          <a:xfrm>
            <a:off x="1678761" y="714356"/>
            <a:ext cx="5786478" cy="4477776"/>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27</a:t>
            </a:fld>
            <a:endParaRPr lang="en-US"/>
          </a:p>
        </p:txBody>
      </p:sp>
      <p:sp>
        <p:nvSpPr>
          <p:cNvPr id="7" name="Footer Placeholder 6"/>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430" y="764704"/>
            <a:ext cx="8229600" cy="835496"/>
          </a:xfrm>
        </p:spPr>
        <p:txBody>
          <a:bodyPr>
            <a:normAutofit/>
          </a:bodyPr>
          <a:lstStyle/>
          <a:p>
            <a:r>
              <a:rPr lang="en-CA" sz="3200" dirty="0" smtClean="0"/>
              <a:t>Adaptive Codebook Searching</a:t>
            </a:r>
            <a:endParaRPr lang="en-CA" sz="3200" dirty="0"/>
          </a:p>
        </p:txBody>
      </p:sp>
      <p:sp>
        <p:nvSpPr>
          <p:cNvPr id="3" name="Content Placeholder 2"/>
          <p:cNvSpPr>
            <a:spLocks noGrp="1"/>
          </p:cNvSpPr>
          <p:nvPr>
            <p:ph idx="1"/>
          </p:nvPr>
        </p:nvSpPr>
        <p:spPr>
          <a:xfrm>
            <a:off x="457200" y="1600201"/>
            <a:ext cx="8229600" cy="4277072"/>
          </a:xfrm>
        </p:spPr>
        <p:txBody>
          <a:bodyPr anchor="ctr">
            <a:normAutofit/>
          </a:bodyPr>
          <a:lstStyle/>
          <a:p>
            <a:pPr marL="457200" indent="-457200">
              <a:spcBef>
                <a:spcPts val="1800"/>
              </a:spcBef>
              <a:buFont typeface="Arial"/>
              <a:buChar char="•"/>
            </a:pPr>
            <a:r>
              <a:rPr lang="en-CA" b="1" dirty="0" smtClean="0"/>
              <a:t>Rationale</a:t>
            </a:r>
            <a:r>
              <a:rPr lang="en-CA" dirty="0" smtClean="0"/>
              <a:t>:</a:t>
            </a:r>
          </a:p>
          <a:p>
            <a:pPr marL="914400" lvl="1" indent="-457200">
              <a:spcBef>
                <a:spcPts val="1800"/>
              </a:spcBef>
              <a:buFontTx/>
              <a:buChar char="‐"/>
            </a:pPr>
            <a:r>
              <a:rPr lang="en-CA" sz="2200" dirty="0" smtClean="0"/>
              <a:t>Look in a codebook of waveforms to find one that matches the current </a:t>
            </a:r>
            <a:r>
              <a:rPr lang="en-CA" sz="2200" dirty="0" err="1" smtClean="0"/>
              <a:t>subframe</a:t>
            </a:r>
            <a:r>
              <a:rPr lang="en-CA" sz="2200" dirty="0" smtClean="0"/>
              <a:t>.</a:t>
            </a:r>
          </a:p>
          <a:p>
            <a:pPr marL="914400" lvl="1" indent="-457200">
              <a:spcBef>
                <a:spcPts val="1800"/>
              </a:spcBef>
              <a:buFontTx/>
              <a:buChar char="‐"/>
            </a:pPr>
            <a:r>
              <a:rPr lang="en-CA" sz="2200" i="1" dirty="0" err="1" smtClean="0"/>
              <a:t>Codeword</a:t>
            </a:r>
            <a:r>
              <a:rPr lang="en-CA" sz="2200" dirty="0" smtClean="0"/>
              <a:t>: a shifted speech residue segment indexed by the by the lag </a:t>
            </a:r>
            <a:r>
              <a:rPr lang="el-GR" sz="2200" i="1" dirty="0" smtClean="0">
                <a:latin typeface="Times New Roman" pitchFamily="18" charset="0"/>
                <a:cs typeface="Times New Roman" pitchFamily="18" charset="0"/>
              </a:rPr>
              <a:t>τ</a:t>
            </a:r>
            <a:r>
              <a:rPr lang="en-CA" sz="2200" dirty="0" smtClean="0"/>
              <a:t> corresponding to the current speech frame or </a:t>
            </a:r>
            <a:r>
              <a:rPr lang="en-CA" sz="2200" dirty="0" err="1" smtClean="0"/>
              <a:t>subframe</a:t>
            </a:r>
            <a:r>
              <a:rPr lang="en-CA" sz="2200" dirty="0" smtClean="0"/>
              <a:t> in the adaptive codebook.</a:t>
            </a:r>
          </a:p>
          <a:p>
            <a:pPr marL="914400" lvl="1" indent="-457200">
              <a:spcBef>
                <a:spcPts val="1800"/>
              </a:spcBef>
              <a:buFontTx/>
              <a:buChar char="‐"/>
            </a:pPr>
            <a:r>
              <a:rPr lang="en-CA" sz="2200" dirty="0" smtClean="0"/>
              <a:t>The gain corresponding to the codeword is denoted as  </a:t>
            </a:r>
            <a:r>
              <a:rPr lang="en-CA" sz="2200" i="1" dirty="0" smtClean="0">
                <a:latin typeface="Times New Roman" pitchFamily="18" charset="0"/>
                <a:cs typeface="Times New Roman" pitchFamily="18" charset="0"/>
              </a:rPr>
              <a:t>g</a:t>
            </a:r>
            <a:r>
              <a:rPr lang="en-CA" sz="2200" i="1" baseline="-25000" dirty="0" smtClean="0">
                <a:latin typeface="Times New Roman" pitchFamily="18" charset="0"/>
                <a:cs typeface="Times New Roman" pitchFamily="18" charset="0"/>
              </a:rPr>
              <a:t>0 </a:t>
            </a:r>
            <a:r>
              <a:rPr lang="en-CA" sz="2200" i="1" dirty="0" smtClean="0">
                <a:latin typeface="Times New Roman" pitchFamily="18" charset="0"/>
                <a:cs typeface="Times New Roman" pitchFamily="18" charset="0"/>
              </a:rPr>
              <a:t>.</a:t>
            </a:r>
            <a:endParaRPr lang="en-CA" sz="2200" i="1" dirty="0">
              <a:latin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fld id="{0F351D62-525A-4671-8264-CD4617D324B8}" type="slidenum">
              <a:rPr lang="en-US" smtClean="0"/>
              <a:pPr/>
              <a:t>28</a:t>
            </a:fld>
            <a:endParaRPr lang="en-US"/>
          </a:p>
        </p:txBody>
      </p:sp>
      <p:sp>
        <p:nvSpPr>
          <p:cNvPr id="7" name="Footer Placeholder 6"/>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Open-Loop Codeword Searching</a:t>
            </a:r>
            <a:endParaRPr lang="en-CA" sz="3200" dirty="0"/>
          </a:p>
        </p:txBody>
      </p:sp>
      <p:sp>
        <p:nvSpPr>
          <p:cNvPr id="3" name="Content Placeholder 2"/>
          <p:cNvSpPr>
            <a:spLocks noGrp="1"/>
          </p:cNvSpPr>
          <p:nvPr>
            <p:ph idx="1"/>
          </p:nvPr>
        </p:nvSpPr>
        <p:spPr/>
        <p:txBody>
          <a:bodyPr>
            <a:normAutofit fontScale="70000" lnSpcReduction="20000"/>
          </a:bodyPr>
          <a:lstStyle/>
          <a:p>
            <a:pPr marL="457200" indent="-457200">
              <a:buFont typeface="Arial"/>
              <a:buChar char="•"/>
            </a:pPr>
            <a:r>
              <a:rPr lang="en-CA" dirty="0" smtClean="0"/>
              <a:t>Tries to minimize the long-term prediction error but not the perceptual weighted reconstructed speech error,</a:t>
            </a:r>
          </a:p>
          <a:p>
            <a:endParaRPr lang="en-CA" dirty="0" smtClean="0"/>
          </a:p>
          <a:p>
            <a:pPr algn="r"/>
            <a:r>
              <a:rPr lang="en-CA" dirty="0" smtClean="0"/>
              <a:t>(13.14)</a:t>
            </a:r>
          </a:p>
          <a:p>
            <a:pPr algn="r"/>
            <a:endParaRPr lang="en-CA" dirty="0" smtClean="0"/>
          </a:p>
          <a:p>
            <a:r>
              <a:rPr lang="en-CA" dirty="0" smtClean="0"/>
              <a:t>	By setting the partial derivative of </a:t>
            </a:r>
            <a:r>
              <a:rPr lang="en-CA" i="1" dirty="0" smtClean="0">
                <a:latin typeface="Times New Roman" pitchFamily="18" charset="0"/>
                <a:cs typeface="Times New Roman" pitchFamily="18" charset="0"/>
              </a:rPr>
              <a:t>g</a:t>
            </a:r>
            <a:r>
              <a:rPr lang="en-CA" baseline="-25000" dirty="0" smtClean="0"/>
              <a:t>0</a:t>
            </a:r>
            <a:r>
              <a:rPr lang="en-CA" dirty="0" smtClean="0"/>
              <a:t> to zero, </a:t>
            </a:r>
            <a:r>
              <a:rPr lang="en-CA" i="1" dirty="0" smtClean="0">
                <a:latin typeface="Times New Roman"/>
                <a:cs typeface="Times New Roman"/>
              </a:rPr>
              <a:t>∂E</a:t>
            </a:r>
            <a:r>
              <a:rPr lang="en-CA" dirty="0" smtClean="0">
                <a:latin typeface="Times New Roman"/>
                <a:cs typeface="Times New Roman"/>
              </a:rPr>
              <a:t>(</a:t>
            </a:r>
            <a:r>
              <a:rPr lang="el-GR" i="1" dirty="0" smtClean="0">
                <a:latin typeface="Times New Roman"/>
                <a:cs typeface="Times New Roman"/>
              </a:rPr>
              <a:t>τ</a:t>
            </a:r>
            <a:r>
              <a:rPr lang="en-CA" dirty="0" smtClean="0">
                <a:latin typeface="Times New Roman"/>
                <a:cs typeface="Times New Roman"/>
              </a:rPr>
              <a:t>)/ </a:t>
            </a:r>
            <a:r>
              <a:rPr lang="en-CA" i="1" dirty="0" smtClean="0">
                <a:latin typeface="Times New Roman"/>
                <a:cs typeface="Times New Roman"/>
              </a:rPr>
              <a:t>∂g</a:t>
            </a:r>
            <a:r>
              <a:rPr lang="en-CA" i="1" baseline="-25000" dirty="0" smtClean="0">
                <a:latin typeface="Times New Roman"/>
                <a:cs typeface="Times New Roman"/>
              </a:rPr>
              <a:t>0</a:t>
            </a:r>
            <a:r>
              <a:rPr lang="en-CA" i="1" dirty="0" smtClean="0">
                <a:latin typeface="Times New Roman"/>
                <a:cs typeface="Times New Roman"/>
              </a:rPr>
              <a:t> </a:t>
            </a:r>
            <a:r>
              <a:rPr lang="en-CA" dirty="0" smtClean="0">
                <a:latin typeface="Times New Roman"/>
                <a:cs typeface="Times New Roman"/>
              </a:rPr>
              <a:t>= 0</a:t>
            </a:r>
            <a:r>
              <a:rPr lang="en-CA" dirty="0" smtClean="0"/>
              <a:t>, we get</a:t>
            </a:r>
          </a:p>
          <a:p>
            <a:endParaRPr lang="en-CA" dirty="0" smtClean="0"/>
          </a:p>
          <a:p>
            <a:endParaRPr lang="en-CA" dirty="0" smtClean="0"/>
          </a:p>
          <a:p>
            <a:pPr algn="r"/>
            <a:r>
              <a:rPr lang="en-CA" dirty="0" smtClean="0"/>
              <a:t>(13.15)</a:t>
            </a:r>
          </a:p>
          <a:p>
            <a:pPr algn="r"/>
            <a:endParaRPr lang="en-CA" dirty="0" smtClean="0"/>
          </a:p>
          <a:p>
            <a:pPr algn="r">
              <a:spcBef>
                <a:spcPts val="600"/>
              </a:spcBef>
            </a:pPr>
            <a:endParaRPr lang="en-CA" dirty="0" smtClean="0"/>
          </a:p>
          <a:p>
            <a:pPr algn="l">
              <a:spcBef>
                <a:spcPts val="600"/>
              </a:spcBef>
            </a:pPr>
            <a:r>
              <a:rPr lang="en-CA" dirty="0" smtClean="0"/>
              <a:t>	and hence a minimum summed-error value</a:t>
            </a:r>
          </a:p>
          <a:p>
            <a:pPr algn="l"/>
            <a:endParaRPr lang="en-CA" dirty="0" smtClean="0"/>
          </a:p>
          <a:p>
            <a:pPr algn="l"/>
            <a:endParaRPr lang="en-CA" dirty="0" smtClean="0"/>
          </a:p>
          <a:p>
            <a:pPr algn="r"/>
            <a:r>
              <a:rPr lang="en-CA" dirty="0" smtClean="0"/>
              <a:t>(13.16)</a:t>
            </a:r>
            <a:endParaRPr lang="en-CA" dirty="0"/>
          </a:p>
        </p:txBody>
      </p:sp>
      <p:graphicFrame>
        <p:nvGraphicFramePr>
          <p:cNvPr id="6" name="Object 5"/>
          <p:cNvGraphicFramePr>
            <a:graphicFrameLocks noChangeAspect="1"/>
          </p:cNvGraphicFramePr>
          <p:nvPr>
            <p:extLst>
              <p:ext uri="{D42A27DB-BD31-4B8C-83A1-F6EECF244321}">
                <p14:modId xmlns:p14="http://schemas.microsoft.com/office/powerpoint/2010/main" val="2915983822"/>
              </p:ext>
            </p:extLst>
          </p:nvPr>
        </p:nvGraphicFramePr>
        <p:xfrm>
          <a:off x="3059196" y="2143116"/>
          <a:ext cx="3025609" cy="714380"/>
        </p:xfrm>
        <a:graphic>
          <a:graphicData uri="http://schemas.openxmlformats.org/presentationml/2006/ole">
            <mc:AlternateContent xmlns:mc="http://schemas.openxmlformats.org/markup-compatibility/2006">
              <mc:Choice xmlns:v="urn:schemas-microsoft-com:vml" Requires="v">
                <p:oleObj spid="_x0000_s9525" name="Equation" r:id="rId3" imgW="1829352" imgH="431831" progId="">
                  <p:embed/>
                </p:oleObj>
              </mc:Choice>
              <mc:Fallback>
                <p:oleObj name="Equation" r:id="rId3" imgW="1829352" imgH="431831" progId="">
                  <p:embed/>
                  <p:pic>
                    <p:nvPicPr>
                      <p:cNvPr id="0" name="Picture 24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59196" y="2143116"/>
                        <a:ext cx="3025609" cy="71438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143357861"/>
              </p:ext>
            </p:extLst>
          </p:nvPr>
        </p:nvGraphicFramePr>
        <p:xfrm>
          <a:off x="2824163" y="4873625"/>
          <a:ext cx="3495675" cy="1325563"/>
        </p:xfrm>
        <a:graphic>
          <a:graphicData uri="http://schemas.openxmlformats.org/presentationml/2006/ole">
            <mc:AlternateContent xmlns:mc="http://schemas.openxmlformats.org/markup-compatibility/2006">
              <mc:Choice xmlns:v="urn:schemas-microsoft-com:vml" Requires="v">
                <p:oleObj spid="_x0000_s9526" name="Equation" r:id="rId5" imgW="2404440" imgH="905040" progId="Equation.3">
                  <p:embed/>
                </p:oleObj>
              </mc:Choice>
              <mc:Fallback>
                <p:oleObj name="Equation" r:id="rId5" imgW="2404440" imgH="905040" progId="Equation.3">
                  <p:embed/>
                  <p:pic>
                    <p:nvPicPr>
                      <p:cNvPr id="0" name="Picture 24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24163" y="4873625"/>
                        <a:ext cx="3495675" cy="13255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9" name="Slide Number Placeholder 8"/>
          <p:cNvSpPr>
            <a:spLocks noGrp="1"/>
          </p:cNvSpPr>
          <p:nvPr>
            <p:ph type="sldNum" sz="quarter" idx="12"/>
          </p:nvPr>
        </p:nvSpPr>
        <p:spPr/>
        <p:txBody>
          <a:bodyPr/>
          <a:lstStyle/>
          <a:p>
            <a:fld id="{0F351D62-525A-4671-8264-CD4617D324B8}" type="slidenum">
              <a:rPr lang="en-US" smtClean="0"/>
              <a:pPr/>
              <a:t>29</a:t>
            </a:fld>
            <a:endParaRPr lang="en-US"/>
          </a:p>
        </p:txBody>
      </p:sp>
      <p:sp>
        <p:nvSpPr>
          <p:cNvPr id="10" name="Footer Placeholder 9"/>
          <p:cNvSpPr>
            <a:spLocks noGrp="1"/>
          </p:cNvSpPr>
          <p:nvPr>
            <p:ph type="ftr" sz="quarter" idx="11"/>
          </p:nvPr>
        </p:nvSpPr>
        <p:spPr/>
        <p:txBody>
          <a:bodyPr/>
          <a:lstStyle/>
          <a:p>
            <a:r>
              <a:rPr lang="en-US" smtClean="0"/>
              <a:t>Li, Drew, &amp; Liu   © Springer 2021</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969922118"/>
              </p:ext>
            </p:extLst>
          </p:nvPr>
        </p:nvGraphicFramePr>
        <p:xfrm>
          <a:off x="3635896" y="3212976"/>
          <a:ext cx="1872208" cy="1283800"/>
        </p:xfrm>
        <a:graphic>
          <a:graphicData uri="http://schemas.openxmlformats.org/presentationml/2006/ole">
            <mc:AlternateContent xmlns:mc="http://schemas.openxmlformats.org/markup-compatibility/2006">
              <mc:Choice xmlns:v="urn:schemas-microsoft-com:vml" Requires="v">
                <p:oleObj spid="_x0000_s9527" name="Equation" r:id="rId7" imgW="1333500" imgH="914400" progId="Equation.3">
                  <p:embed/>
                </p:oleObj>
              </mc:Choice>
              <mc:Fallback>
                <p:oleObj name="Equation" r:id="rId7" imgW="1333500" imgH="914400" progId="Equation.3">
                  <p:embed/>
                  <p:pic>
                    <p:nvPicPr>
                      <p:cNvPr id="0" name=""/>
                      <p:cNvPicPr/>
                      <p:nvPr/>
                    </p:nvPicPr>
                    <p:blipFill>
                      <a:blip r:embed="rId8"/>
                      <a:stretch>
                        <a:fillRect/>
                      </a:stretch>
                    </p:blipFill>
                    <p:spPr>
                      <a:xfrm>
                        <a:off x="3635896" y="3212976"/>
                        <a:ext cx="1872208" cy="128380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989104"/>
            <a:ext cx="8229600" cy="1625593"/>
          </a:xfrm>
        </p:spPr>
        <p:txBody>
          <a:bodyPr>
            <a:normAutofit fontScale="92500"/>
          </a:bodyPr>
          <a:lstStyle/>
          <a:p>
            <a:pPr marL="0" indent="0"/>
            <a:r>
              <a:rPr lang="en-CA" b="1" dirty="0" smtClean="0"/>
              <a:t>Fig. 13.1: </a:t>
            </a:r>
            <a:r>
              <a:rPr lang="en-CA" dirty="0" smtClean="0"/>
              <a:t>Waveform of Word “Audio”: (a) Speech sample, linear PCM at 8 kHz/16 bits per sample. (b) Speech sample, restored from G.721-compressed audio at 4 bits/sample. (c) Difference signal between (a) and (b).</a:t>
            </a:r>
            <a:endParaRPr lang="en-CA" dirty="0"/>
          </a:p>
        </p:txBody>
      </p:sp>
      <p:pic>
        <p:nvPicPr>
          <p:cNvPr id="1029" name="Picture 5"/>
          <p:cNvPicPr>
            <a:picLocks noChangeAspect="1" noChangeArrowheads="1"/>
          </p:cNvPicPr>
          <p:nvPr/>
        </p:nvPicPr>
        <p:blipFill>
          <a:blip r:embed="rId2" cstate="print"/>
          <a:srcRect/>
          <a:stretch>
            <a:fillRect/>
          </a:stretch>
        </p:blipFill>
        <p:spPr bwMode="auto">
          <a:xfrm>
            <a:off x="535769" y="1628800"/>
            <a:ext cx="8072462" cy="2097430"/>
          </a:xfrm>
          <a:prstGeom prst="rect">
            <a:avLst/>
          </a:prstGeom>
          <a:noFill/>
          <a:ln w="9525">
            <a:noFill/>
            <a:miter lim="800000"/>
            <a:headEnd/>
            <a:tailEnd/>
          </a:ln>
          <a:effectLst/>
        </p:spPr>
      </p:pic>
      <p:sp>
        <p:nvSpPr>
          <p:cNvPr id="6" name="Slide Number Placeholder 5"/>
          <p:cNvSpPr>
            <a:spLocks noGrp="1"/>
          </p:cNvSpPr>
          <p:nvPr>
            <p:ph type="sldNum" sz="quarter" idx="12"/>
          </p:nvPr>
        </p:nvSpPr>
        <p:spPr/>
        <p:txBody>
          <a:bodyPr/>
          <a:lstStyle/>
          <a:p>
            <a:fld id="{0F351D62-525A-4671-8264-CD4617D324B8}" type="slidenum">
              <a:rPr lang="en-US" smtClean="0"/>
              <a:pPr/>
              <a:t>3</a:t>
            </a:fld>
            <a:endParaRPr lang="en-US"/>
          </a:p>
        </p:txBody>
      </p:sp>
      <p:sp>
        <p:nvSpPr>
          <p:cNvPr id="7" name="Footer Placeholder 6"/>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Close-Loop Codeword Searching</a:t>
            </a:r>
            <a:endParaRPr lang="en-CA" sz="3200" dirty="0"/>
          </a:p>
        </p:txBody>
      </p:sp>
      <p:sp>
        <p:nvSpPr>
          <p:cNvPr id="3" name="Content Placeholder 2"/>
          <p:cNvSpPr>
            <a:spLocks noGrp="1"/>
          </p:cNvSpPr>
          <p:nvPr>
            <p:ph idx="1"/>
          </p:nvPr>
        </p:nvSpPr>
        <p:spPr/>
        <p:txBody>
          <a:bodyPr>
            <a:normAutofit fontScale="92500" lnSpcReduction="10000"/>
          </a:bodyPr>
          <a:lstStyle/>
          <a:p>
            <a:pPr marL="457200" indent="-457200">
              <a:spcBef>
                <a:spcPts val="1800"/>
              </a:spcBef>
              <a:buFont typeface="Arial" panose="020B0604020202020204" pitchFamily="34" charset="0"/>
              <a:buChar char="•"/>
            </a:pPr>
            <a:r>
              <a:rPr lang="en-CA" dirty="0" smtClean="0"/>
              <a:t>Closed-loop search is more often used in CELP coders — also called </a:t>
            </a:r>
            <a:r>
              <a:rPr lang="en-CA" i="1" dirty="0" smtClean="0"/>
              <a:t>Analysis-By-Synthesis</a:t>
            </a:r>
            <a:r>
              <a:rPr lang="en-CA" dirty="0" smtClean="0"/>
              <a:t> (A-B-S).</a:t>
            </a:r>
          </a:p>
          <a:p>
            <a:pPr marL="457200" indent="-457200">
              <a:spcBef>
                <a:spcPts val="1800"/>
              </a:spcBef>
              <a:buFont typeface="Arial" panose="020B0604020202020204" pitchFamily="34" charset="0"/>
              <a:buChar char="•"/>
            </a:pPr>
            <a:r>
              <a:rPr lang="en-CA" dirty="0" smtClean="0"/>
              <a:t>Speech is reconstructed and perceptual error for that is minimized via an adaptive codebook search, rather than simply considering sum-of-squares.</a:t>
            </a:r>
          </a:p>
          <a:p>
            <a:pPr marL="457200" indent="-457200">
              <a:spcBef>
                <a:spcPts val="1800"/>
              </a:spcBef>
              <a:buFont typeface="Arial" panose="020B0604020202020204" pitchFamily="34" charset="0"/>
              <a:buChar char="•"/>
            </a:pPr>
            <a:r>
              <a:rPr lang="en-CA" dirty="0" smtClean="0"/>
              <a:t>The best candidate in the adaptive codebook is selected to minimize the distortion of locally reconstructed speech.</a:t>
            </a:r>
          </a:p>
          <a:p>
            <a:pPr marL="457200" indent="-457200">
              <a:spcBef>
                <a:spcPts val="1800"/>
              </a:spcBef>
              <a:buFont typeface="Arial" panose="020B0604020202020204" pitchFamily="34" charset="0"/>
              <a:buChar char="•"/>
            </a:pPr>
            <a:r>
              <a:rPr lang="en-CA" dirty="0" smtClean="0"/>
              <a:t>Parameters are found by minimizing a measure of the difference between the original and the reconstructed speech.</a:t>
            </a:r>
            <a:endParaRPr lang="en-CA" dirty="0"/>
          </a:p>
        </p:txBody>
      </p:sp>
      <p:sp>
        <p:nvSpPr>
          <p:cNvPr id="6" name="Slide Number Placeholder 5"/>
          <p:cNvSpPr>
            <a:spLocks noGrp="1"/>
          </p:cNvSpPr>
          <p:nvPr>
            <p:ph type="sldNum" sz="quarter" idx="12"/>
          </p:nvPr>
        </p:nvSpPr>
        <p:spPr/>
        <p:txBody>
          <a:bodyPr/>
          <a:lstStyle/>
          <a:p>
            <a:fld id="{0F351D62-525A-4671-8264-CD4617D324B8}" type="slidenum">
              <a:rPr lang="en-US" smtClean="0"/>
              <a:pPr/>
              <a:t>30</a:t>
            </a:fld>
            <a:endParaRPr lang="en-US"/>
          </a:p>
        </p:txBody>
      </p:sp>
      <p:sp>
        <p:nvSpPr>
          <p:cNvPr id="7" name="Footer Placeholder 6"/>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13.2.6  Hybrid Excitation Vocoders*</a:t>
            </a:r>
            <a:endParaRPr lang="en-CA" sz="3200" dirty="0"/>
          </a:p>
        </p:txBody>
      </p:sp>
      <p:sp>
        <p:nvSpPr>
          <p:cNvPr id="3" name="Content Placeholder 2"/>
          <p:cNvSpPr>
            <a:spLocks noGrp="1"/>
          </p:cNvSpPr>
          <p:nvPr>
            <p:ph idx="1"/>
          </p:nvPr>
        </p:nvSpPr>
        <p:spPr>
          <a:xfrm>
            <a:off x="457200" y="1600201"/>
            <a:ext cx="8229600" cy="4349080"/>
          </a:xfrm>
        </p:spPr>
        <p:txBody>
          <a:bodyPr anchor="ctr">
            <a:normAutofit lnSpcReduction="10000"/>
          </a:bodyPr>
          <a:lstStyle/>
          <a:p>
            <a:pPr marL="457200" indent="-457200">
              <a:buFont typeface="Arial" panose="020B0604020202020204" pitchFamily="34" charset="0"/>
              <a:buChar char="•"/>
            </a:pPr>
            <a:r>
              <a:rPr lang="en-CA" sz="2400" b="1" dirty="0" smtClean="0"/>
              <a:t>Hybrid Excitation Vocoders </a:t>
            </a:r>
            <a:r>
              <a:rPr lang="en-CA" sz="2400" dirty="0" smtClean="0"/>
              <a:t>are different from CELP in that they use model-based methods to introduce multi-model excitation.</a:t>
            </a:r>
          </a:p>
          <a:p>
            <a:pPr marL="457200" indent="-457200">
              <a:spcBef>
                <a:spcPts val="1800"/>
              </a:spcBef>
              <a:buFont typeface="Arial" panose="020B0604020202020204" pitchFamily="34" charset="0"/>
              <a:buChar char="•"/>
            </a:pPr>
            <a:r>
              <a:rPr lang="en-CA" sz="2400" dirty="0" smtClean="0"/>
              <a:t>Includes two major types:</a:t>
            </a:r>
          </a:p>
          <a:p>
            <a:pPr marL="914400" lvl="1" indent="-457200">
              <a:spcBef>
                <a:spcPts val="1800"/>
              </a:spcBef>
              <a:buFont typeface="Trebuchet MS" panose="020B0603020202020204" pitchFamily="34" charset="0"/>
              <a:buChar char="‐"/>
            </a:pPr>
            <a:r>
              <a:rPr lang="en-CA" sz="2200" dirty="0" smtClean="0"/>
              <a:t>MBE (Multi-Band Excitation): a </a:t>
            </a:r>
            <a:r>
              <a:rPr lang="en-CA" sz="2200" dirty="0" err="1" smtClean="0"/>
              <a:t>blockwise</a:t>
            </a:r>
            <a:r>
              <a:rPr lang="en-CA" sz="2200" dirty="0" smtClean="0"/>
              <a:t> codec, in which a speech analysis is carried out in a speech frame unit of about 20 </a:t>
            </a:r>
            <a:r>
              <a:rPr lang="en-CA" sz="2200" dirty="0" err="1" smtClean="0"/>
              <a:t>msec</a:t>
            </a:r>
            <a:r>
              <a:rPr lang="en-CA" sz="2200" dirty="0" smtClean="0"/>
              <a:t> to 30 msec.</a:t>
            </a:r>
          </a:p>
          <a:p>
            <a:pPr marL="914400" lvl="1" indent="-457200">
              <a:spcBef>
                <a:spcPts val="1800"/>
              </a:spcBef>
              <a:buFont typeface="Trebuchet MS" panose="020B0603020202020204" pitchFamily="34" charset="0"/>
              <a:buChar char="‐"/>
            </a:pPr>
            <a:r>
              <a:rPr lang="en-CA" sz="2200" dirty="0" smtClean="0"/>
              <a:t>MELP (Multiband Excitation Linear Predictive) speech codec is a new US Federal standard to replace the old LPC-10 (FS1015) standard with the application focus on very low bit rate safety communications.</a:t>
            </a:r>
            <a:endParaRPr lang="en-CA" sz="2200" dirty="0"/>
          </a:p>
        </p:txBody>
      </p:sp>
      <p:sp>
        <p:nvSpPr>
          <p:cNvPr id="6" name="Slide Number Placeholder 5"/>
          <p:cNvSpPr>
            <a:spLocks noGrp="1"/>
          </p:cNvSpPr>
          <p:nvPr>
            <p:ph type="sldNum" sz="quarter" idx="12"/>
          </p:nvPr>
        </p:nvSpPr>
        <p:spPr/>
        <p:txBody>
          <a:bodyPr/>
          <a:lstStyle/>
          <a:p>
            <a:fld id="{0F351D62-525A-4671-8264-CD4617D324B8}" type="slidenum">
              <a:rPr lang="en-US" smtClean="0"/>
              <a:pPr/>
              <a:t>31</a:t>
            </a:fld>
            <a:endParaRPr lang="en-US"/>
          </a:p>
        </p:txBody>
      </p:sp>
      <p:sp>
        <p:nvSpPr>
          <p:cNvPr id="7" name="Footer Placeholder 6"/>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MBE </a:t>
            </a:r>
            <a:r>
              <a:rPr lang="en-CA" sz="3200" dirty="0" err="1" smtClean="0"/>
              <a:t>Vocoder</a:t>
            </a:r>
            <a:endParaRPr lang="en-CA" sz="3200" dirty="0"/>
          </a:p>
        </p:txBody>
      </p:sp>
      <p:sp>
        <p:nvSpPr>
          <p:cNvPr id="3" name="Content Placeholder 2"/>
          <p:cNvSpPr>
            <a:spLocks noGrp="1"/>
          </p:cNvSpPr>
          <p:nvPr>
            <p:ph idx="1"/>
          </p:nvPr>
        </p:nvSpPr>
        <p:spPr/>
        <p:txBody>
          <a:bodyPr>
            <a:normAutofit fontScale="70000" lnSpcReduction="20000"/>
          </a:bodyPr>
          <a:lstStyle/>
          <a:p>
            <a:pPr marL="457200" indent="-457200">
              <a:buFont typeface="Arial" panose="020B0604020202020204" pitchFamily="34" charset="0"/>
              <a:buChar char="•"/>
            </a:pPr>
            <a:r>
              <a:rPr lang="en-CA" sz="2900" dirty="0" smtClean="0"/>
              <a:t>MBE utilizes the A-B-S scheme in parameter estimation:</a:t>
            </a:r>
            <a:endParaRPr lang="en-CA" dirty="0" smtClean="0"/>
          </a:p>
          <a:p>
            <a:pPr marL="914400" lvl="1" indent="-457200">
              <a:lnSpc>
                <a:spcPct val="120000"/>
              </a:lnSpc>
              <a:spcBef>
                <a:spcPts val="1200"/>
              </a:spcBef>
              <a:buFont typeface="Trebuchet MS" panose="020B0603020202020204" pitchFamily="34" charset="0"/>
              <a:buChar char="‐"/>
            </a:pPr>
            <a:r>
              <a:rPr lang="en-CA" dirty="0" smtClean="0"/>
              <a:t>The parameters such as basic frequency, spectrum envelope, and sub-band U/V decisions are all done via closed-loop searching.</a:t>
            </a:r>
          </a:p>
          <a:p>
            <a:pPr marL="914400" lvl="1" indent="-457200">
              <a:lnSpc>
                <a:spcPct val="120000"/>
              </a:lnSpc>
              <a:spcBef>
                <a:spcPts val="1200"/>
              </a:spcBef>
              <a:buFont typeface="Trebuchet MS" panose="020B0603020202020204" pitchFamily="34" charset="0"/>
              <a:buChar char="‐"/>
            </a:pPr>
            <a:r>
              <a:rPr lang="en-CA" dirty="0" smtClean="0"/>
              <a:t>The criterion of the closed-loop optimization is based on minimizing the perceptually weighted reconstructed speech error, which can be represented in frequency domain as</a:t>
            </a:r>
          </a:p>
          <a:p>
            <a:endParaRPr lang="en-CA" dirty="0" smtClean="0"/>
          </a:p>
          <a:p>
            <a:endParaRPr lang="en-CA" dirty="0" smtClean="0"/>
          </a:p>
          <a:p>
            <a:pPr algn="r"/>
            <a:r>
              <a:rPr lang="en-CA" dirty="0" smtClean="0"/>
              <a:t>(13.29)</a:t>
            </a:r>
          </a:p>
          <a:p>
            <a:endParaRPr lang="en-CA" dirty="0" smtClean="0"/>
          </a:p>
          <a:p>
            <a:pPr lvl="2">
              <a:lnSpc>
                <a:spcPct val="120000"/>
              </a:lnSpc>
              <a:buNone/>
            </a:pPr>
            <a:r>
              <a:rPr lang="en-CA" i="1" dirty="0" smtClean="0">
                <a:latin typeface="Times New Roman" pitchFamily="18" charset="0"/>
                <a:cs typeface="Times New Roman" pitchFamily="18" charset="0"/>
              </a:rPr>
              <a:t>S</a:t>
            </a:r>
            <a:r>
              <a:rPr lang="en-CA" i="1" baseline="-25000" dirty="0" smtClean="0">
                <a:latin typeface="Times New Roman" pitchFamily="18" charset="0"/>
                <a:cs typeface="Times New Roman" pitchFamily="18" charset="0"/>
              </a:rPr>
              <a:t>w</a:t>
            </a:r>
            <a:r>
              <a:rPr lang="en-CA" dirty="0" smtClean="0"/>
              <a:t>(</a:t>
            </a:r>
            <a:r>
              <a:rPr lang="el-GR" i="1" dirty="0" smtClean="0">
                <a:latin typeface="Times New Roman" pitchFamily="18" charset="0"/>
                <a:cs typeface="Times New Roman" pitchFamily="18" charset="0"/>
              </a:rPr>
              <a:t>ω</a:t>
            </a:r>
            <a:r>
              <a:rPr lang="en-CA" dirty="0" smtClean="0"/>
              <a:t>) – original speech short-time spectrum</a:t>
            </a:r>
          </a:p>
          <a:p>
            <a:pPr lvl="2">
              <a:lnSpc>
                <a:spcPct val="120000"/>
              </a:lnSpc>
              <a:buNone/>
            </a:pPr>
            <a:r>
              <a:rPr lang="en-CA" i="1" dirty="0" err="1" smtClean="0">
                <a:latin typeface="Times New Roman" pitchFamily="18" charset="0"/>
                <a:cs typeface="Times New Roman" pitchFamily="18" charset="0"/>
              </a:rPr>
              <a:t>S</a:t>
            </a:r>
            <a:r>
              <a:rPr lang="en-CA" i="1" baseline="-25000" dirty="0" err="1" smtClean="0">
                <a:latin typeface="Times New Roman" pitchFamily="18" charset="0"/>
                <a:cs typeface="Times New Roman" pitchFamily="18" charset="0"/>
              </a:rPr>
              <a:t>wr</a:t>
            </a:r>
            <a:r>
              <a:rPr lang="en-CA" dirty="0" smtClean="0"/>
              <a:t>(</a:t>
            </a:r>
            <a:r>
              <a:rPr lang="el-GR" i="1" dirty="0" smtClean="0">
                <a:latin typeface="Times New Roman" pitchFamily="18" charset="0"/>
                <a:cs typeface="Times New Roman" pitchFamily="18" charset="0"/>
              </a:rPr>
              <a:t>ω</a:t>
            </a:r>
            <a:r>
              <a:rPr lang="en-CA" dirty="0" smtClean="0"/>
              <a:t>) – reconstructed speech short-time spectrum</a:t>
            </a:r>
          </a:p>
          <a:p>
            <a:pPr lvl="2">
              <a:lnSpc>
                <a:spcPct val="120000"/>
              </a:lnSpc>
              <a:buNone/>
            </a:pPr>
            <a:r>
              <a:rPr lang="en-CA" i="1" dirty="0" smtClean="0">
                <a:latin typeface="Times New Roman" pitchFamily="18" charset="0"/>
                <a:cs typeface="Times New Roman" pitchFamily="18" charset="0"/>
              </a:rPr>
              <a:t>G</a:t>
            </a:r>
            <a:r>
              <a:rPr lang="en-CA" dirty="0" smtClean="0"/>
              <a:t>(</a:t>
            </a:r>
            <a:r>
              <a:rPr lang="el-GR" i="1" dirty="0" smtClean="0">
                <a:latin typeface="Times New Roman" pitchFamily="18" charset="0"/>
                <a:cs typeface="Times New Roman" pitchFamily="18" charset="0"/>
              </a:rPr>
              <a:t>ω</a:t>
            </a:r>
            <a:r>
              <a:rPr lang="en-CA" dirty="0" smtClean="0"/>
              <a:t>) – spectrum of the perceptual weighting filter</a:t>
            </a:r>
            <a:endParaRPr lang="en-CA" dirty="0"/>
          </a:p>
        </p:txBody>
      </p:sp>
      <p:graphicFrame>
        <p:nvGraphicFramePr>
          <p:cNvPr id="6" name="Object 5"/>
          <p:cNvGraphicFramePr>
            <a:graphicFrameLocks noChangeAspect="1"/>
          </p:cNvGraphicFramePr>
          <p:nvPr>
            <p:extLst>
              <p:ext uri="{D42A27DB-BD31-4B8C-83A1-F6EECF244321}">
                <p14:modId xmlns:p14="http://schemas.microsoft.com/office/powerpoint/2010/main" val="1013053239"/>
              </p:ext>
            </p:extLst>
          </p:nvPr>
        </p:nvGraphicFramePr>
        <p:xfrm>
          <a:off x="2369344" y="4293096"/>
          <a:ext cx="4405313" cy="642937"/>
        </p:xfrm>
        <a:graphic>
          <a:graphicData uri="http://schemas.openxmlformats.org/presentationml/2006/ole">
            <mc:AlternateContent xmlns:mc="http://schemas.openxmlformats.org/markup-compatibility/2006">
              <mc:Choice xmlns:v="urn:schemas-microsoft-com:vml" Requires="v">
                <p:oleObj spid="_x0000_s10351" name="Equation" r:id="rId3" imgW="2349110" imgH="342831" progId="">
                  <p:embed/>
                </p:oleObj>
              </mc:Choice>
              <mc:Fallback>
                <p:oleObj name="Equation" r:id="rId3" imgW="2349110" imgH="342831" progId="">
                  <p:embed/>
                  <p:pic>
                    <p:nvPicPr>
                      <p:cNvPr id="0" name="Picture 8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9344" y="4293096"/>
                        <a:ext cx="4405313" cy="64293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0F351D62-525A-4671-8264-CD4617D324B8}" type="slidenum">
              <a:rPr lang="en-US" smtClean="0"/>
              <a:pPr/>
              <a:t>32</a:t>
            </a:fld>
            <a:endParaRPr lang="en-US"/>
          </a:p>
        </p:txBody>
      </p:sp>
      <p:sp>
        <p:nvSpPr>
          <p:cNvPr id="8" name="Footer Placeholder 7"/>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MELP </a:t>
            </a:r>
            <a:r>
              <a:rPr lang="en-CA" sz="3200" dirty="0" err="1" smtClean="0"/>
              <a:t>Vocoder</a:t>
            </a:r>
            <a:endParaRPr lang="en-CA" sz="3200" dirty="0"/>
          </a:p>
        </p:txBody>
      </p:sp>
      <p:sp>
        <p:nvSpPr>
          <p:cNvPr id="3" name="Content Placeholder 2"/>
          <p:cNvSpPr>
            <a:spLocks noGrp="1"/>
          </p:cNvSpPr>
          <p:nvPr>
            <p:ph idx="1"/>
          </p:nvPr>
        </p:nvSpPr>
        <p:spPr/>
        <p:txBody>
          <a:bodyPr>
            <a:normAutofit lnSpcReduction="10000"/>
          </a:bodyPr>
          <a:lstStyle/>
          <a:p>
            <a:pPr marL="457200" indent="-457200">
              <a:spcBef>
                <a:spcPts val="1800"/>
              </a:spcBef>
              <a:buFont typeface="Arial" panose="020B0604020202020204" pitchFamily="34" charset="0"/>
              <a:buChar char="•"/>
            </a:pPr>
            <a:r>
              <a:rPr lang="en-CA" b="1" dirty="0" smtClean="0"/>
              <a:t>MELP</a:t>
            </a:r>
            <a:r>
              <a:rPr lang="en-CA" dirty="0" smtClean="0"/>
              <a:t>: also based on LPC analysis, uses a multiband soft-decision model for the excitation signal.</a:t>
            </a:r>
          </a:p>
          <a:p>
            <a:pPr marL="457200" indent="-457200">
              <a:spcBef>
                <a:spcPts val="1800"/>
              </a:spcBef>
              <a:buFont typeface="Arial" panose="020B0604020202020204" pitchFamily="34" charset="0"/>
              <a:buChar char="•"/>
            </a:pPr>
            <a:r>
              <a:rPr lang="en-CA" dirty="0" smtClean="0"/>
              <a:t>The LP residue is </a:t>
            </a:r>
            <a:r>
              <a:rPr lang="en-CA" dirty="0" err="1" smtClean="0"/>
              <a:t>bandpassed</a:t>
            </a:r>
            <a:r>
              <a:rPr lang="en-CA" dirty="0" smtClean="0"/>
              <a:t> and a voicing strength parameter is estimated for each band.</a:t>
            </a:r>
          </a:p>
          <a:p>
            <a:pPr marL="457200" indent="-457200">
              <a:spcBef>
                <a:spcPts val="1800"/>
              </a:spcBef>
              <a:buFont typeface="Arial" panose="020B0604020202020204" pitchFamily="34" charset="0"/>
              <a:buChar char="•"/>
            </a:pPr>
            <a:r>
              <a:rPr lang="en-CA" dirty="0" smtClean="0"/>
              <a:t>Speech can be then reconstructed by passing the excitation through the LPC synthesis filter.</a:t>
            </a:r>
          </a:p>
          <a:p>
            <a:pPr marL="457200" indent="-457200">
              <a:spcBef>
                <a:spcPts val="1800"/>
              </a:spcBef>
              <a:buFont typeface="Arial" panose="020B0604020202020204" pitchFamily="34" charset="0"/>
              <a:buChar char="•"/>
            </a:pPr>
            <a:r>
              <a:rPr lang="en-CA" dirty="0" smtClean="0"/>
              <a:t>Differently from MBE, MELP divides the excitation into five fixed bands of 0-500, 500-1000, 1000-2000, 2000-3000, and 3000-4000 Hz.</a:t>
            </a:r>
            <a:endParaRPr lang="en-CA" dirty="0"/>
          </a:p>
        </p:txBody>
      </p:sp>
      <p:sp>
        <p:nvSpPr>
          <p:cNvPr id="6" name="Slide Number Placeholder 5"/>
          <p:cNvSpPr>
            <a:spLocks noGrp="1"/>
          </p:cNvSpPr>
          <p:nvPr>
            <p:ph type="sldNum" sz="quarter" idx="12"/>
          </p:nvPr>
        </p:nvSpPr>
        <p:spPr/>
        <p:txBody>
          <a:bodyPr/>
          <a:lstStyle/>
          <a:p>
            <a:fld id="{0F351D62-525A-4671-8264-CD4617D324B8}" type="slidenum">
              <a:rPr lang="en-US" smtClean="0"/>
              <a:pPr/>
              <a:t>33</a:t>
            </a:fld>
            <a:endParaRPr lang="en-US"/>
          </a:p>
        </p:txBody>
      </p:sp>
      <p:sp>
        <p:nvSpPr>
          <p:cNvPr id="7" name="Footer Placeholder 6"/>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MELP </a:t>
            </a:r>
            <a:r>
              <a:rPr lang="en-CA" sz="3200" dirty="0" err="1" smtClean="0"/>
              <a:t>Vocoder</a:t>
            </a:r>
            <a:r>
              <a:rPr lang="en-CA" sz="3200" dirty="0" smtClean="0"/>
              <a:t> </a:t>
            </a:r>
            <a:r>
              <a:rPr lang="tr-TR" sz="3200" dirty="0" smtClean="0"/>
              <a:t>(</a:t>
            </a:r>
            <a:r>
              <a:rPr lang="tr-TR" sz="3200" dirty="0" err="1" smtClean="0"/>
              <a:t>Cont’d</a:t>
            </a:r>
            <a:r>
              <a:rPr lang="tr-TR" sz="3200" dirty="0" smtClean="0"/>
              <a:t>)</a:t>
            </a:r>
            <a:endParaRPr lang="en-CA" sz="3200" dirty="0"/>
          </a:p>
        </p:txBody>
      </p:sp>
      <p:sp>
        <p:nvSpPr>
          <p:cNvPr id="3" name="Content Placeholder 2"/>
          <p:cNvSpPr>
            <a:spLocks noGrp="1"/>
          </p:cNvSpPr>
          <p:nvPr>
            <p:ph idx="1"/>
          </p:nvPr>
        </p:nvSpPr>
        <p:spPr/>
        <p:txBody>
          <a:bodyPr>
            <a:normAutofit fontScale="77500" lnSpcReduction="20000"/>
          </a:bodyPr>
          <a:lstStyle/>
          <a:p>
            <a:pPr marL="457200" indent="-457200">
              <a:lnSpc>
                <a:spcPct val="120000"/>
              </a:lnSpc>
              <a:buFont typeface="Arial" panose="020B0604020202020204" pitchFamily="34" charset="0"/>
              <a:buChar char="•"/>
            </a:pPr>
            <a:r>
              <a:rPr lang="en-CA" dirty="0" smtClean="0"/>
              <a:t>A voice degree parameter is estimated in each band based on the normalized correlation function of the speech signal and the smoothed rectified signal in the non-DC band.</a:t>
            </a:r>
          </a:p>
          <a:p>
            <a:pPr marL="457200" indent="-457200">
              <a:lnSpc>
                <a:spcPct val="120000"/>
              </a:lnSpc>
              <a:buFont typeface="Arial" panose="020B0604020202020204" pitchFamily="34" charset="0"/>
              <a:buChar char="•"/>
            </a:pPr>
            <a:r>
              <a:rPr lang="en-CA" dirty="0" smtClean="0"/>
              <a:t>Let </a:t>
            </a:r>
            <a:r>
              <a:rPr lang="en-CA" i="1" dirty="0" err="1" smtClean="0">
                <a:latin typeface="Times New Roman" pitchFamily="18" charset="0"/>
                <a:cs typeface="Times New Roman" pitchFamily="18" charset="0"/>
              </a:rPr>
              <a:t>s</a:t>
            </a:r>
            <a:r>
              <a:rPr lang="en-CA" i="1" baseline="-25000" dirty="0" err="1" smtClean="0">
                <a:latin typeface="Times New Roman" pitchFamily="18" charset="0"/>
                <a:cs typeface="Times New Roman" pitchFamily="18" charset="0"/>
              </a:rPr>
              <a:t>k</a:t>
            </a:r>
            <a:r>
              <a:rPr lang="en-CA" dirty="0" smtClean="0"/>
              <a:t>(</a:t>
            </a:r>
            <a:r>
              <a:rPr lang="en-CA" i="1" dirty="0" smtClean="0">
                <a:latin typeface="Times New Roman" pitchFamily="18" charset="0"/>
                <a:cs typeface="Times New Roman" pitchFamily="18" charset="0"/>
              </a:rPr>
              <a:t>n</a:t>
            </a:r>
            <a:r>
              <a:rPr lang="en-CA" dirty="0" smtClean="0"/>
              <a:t>) denote the speech signal in band </a:t>
            </a:r>
            <a:r>
              <a:rPr lang="en-CA" i="1" dirty="0" smtClean="0">
                <a:latin typeface="Times New Roman" pitchFamily="18" charset="0"/>
                <a:cs typeface="Times New Roman" pitchFamily="18" charset="0"/>
              </a:rPr>
              <a:t>k</a:t>
            </a:r>
            <a:r>
              <a:rPr lang="en-CA" dirty="0" smtClean="0"/>
              <a:t>, </a:t>
            </a:r>
            <a:r>
              <a:rPr lang="en-CA" i="1" dirty="0" err="1" smtClean="0">
                <a:latin typeface="Times New Roman" pitchFamily="18" charset="0"/>
                <a:cs typeface="Times New Roman" pitchFamily="18" charset="0"/>
              </a:rPr>
              <a:t>u</a:t>
            </a:r>
            <a:r>
              <a:rPr lang="en-CA" i="1" baseline="-25000" dirty="0" err="1" smtClean="0">
                <a:latin typeface="Times New Roman" pitchFamily="18" charset="0"/>
                <a:cs typeface="Times New Roman" pitchFamily="18" charset="0"/>
              </a:rPr>
              <a:t>k</a:t>
            </a:r>
            <a:r>
              <a:rPr lang="en-CA" dirty="0" smtClean="0"/>
              <a:t>(</a:t>
            </a:r>
            <a:r>
              <a:rPr lang="en-CA" i="1" dirty="0" smtClean="0">
                <a:latin typeface="Times New Roman" pitchFamily="18" charset="0"/>
                <a:cs typeface="Times New Roman" pitchFamily="18" charset="0"/>
              </a:rPr>
              <a:t>n</a:t>
            </a:r>
            <a:r>
              <a:rPr lang="en-CA" dirty="0" smtClean="0"/>
              <a:t>) denote the DC-removed smoothed rectified signal of </a:t>
            </a:r>
            <a:r>
              <a:rPr lang="en-CA" i="1" dirty="0" err="1" smtClean="0">
                <a:latin typeface="Times New Roman" pitchFamily="18" charset="0"/>
                <a:cs typeface="Times New Roman" pitchFamily="18" charset="0"/>
              </a:rPr>
              <a:t>s</a:t>
            </a:r>
            <a:r>
              <a:rPr lang="en-CA" i="1" baseline="-25000" dirty="0" err="1" smtClean="0">
                <a:latin typeface="Times New Roman" pitchFamily="18" charset="0"/>
                <a:cs typeface="Times New Roman" pitchFamily="18" charset="0"/>
              </a:rPr>
              <a:t>k</a:t>
            </a:r>
            <a:r>
              <a:rPr lang="en-CA" dirty="0" smtClean="0"/>
              <a:t>(</a:t>
            </a:r>
            <a:r>
              <a:rPr lang="en-CA" i="1" dirty="0" smtClean="0">
                <a:latin typeface="Times New Roman" pitchFamily="18" charset="0"/>
                <a:cs typeface="Times New Roman" pitchFamily="18" charset="0"/>
              </a:rPr>
              <a:t>n</a:t>
            </a:r>
            <a:r>
              <a:rPr lang="en-CA" dirty="0" smtClean="0"/>
              <a:t>). The correlation function:</a:t>
            </a:r>
          </a:p>
          <a:p>
            <a:endParaRPr lang="en-CA" dirty="0" smtClean="0"/>
          </a:p>
          <a:p>
            <a:endParaRPr lang="en-CA" dirty="0" smtClean="0"/>
          </a:p>
          <a:p>
            <a:pPr algn="r"/>
            <a:r>
              <a:rPr lang="en-CA" dirty="0" smtClean="0"/>
              <a:t>(13.33)</a:t>
            </a:r>
          </a:p>
          <a:p>
            <a:endParaRPr lang="en-CA" dirty="0" smtClean="0"/>
          </a:p>
          <a:p>
            <a:endParaRPr lang="en-CA" dirty="0" smtClean="0"/>
          </a:p>
          <a:p>
            <a:r>
              <a:rPr lang="en-CA" i="1" dirty="0" smtClean="0">
                <a:latin typeface="Times New Roman" pitchFamily="18" charset="0"/>
                <a:cs typeface="Times New Roman" pitchFamily="18" charset="0"/>
              </a:rPr>
              <a:t>P</a:t>
            </a:r>
            <a:r>
              <a:rPr lang="en-CA" dirty="0" smtClean="0"/>
              <a:t> – the pitch of current frame</a:t>
            </a:r>
          </a:p>
          <a:p>
            <a:r>
              <a:rPr lang="en-CA" i="1" dirty="0" smtClean="0">
                <a:latin typeface="Times New Roman" pitchFamily="18" charset="0"/>
                <a:cs typeface="Times New Roman" pitchFamily="18" charset="0"/>
              </a:rPr>
              <a:t>N</a:t>
            </a:r>
            <a:r>
              <a:rPr lang="en-CA" dirty="0" smtClean="0"/>
              <a:t> – the frame length</a:t>
            </a:r>
          </a:p>
          <a:p>
            <a:r>
              <a:rPr lang="en-CA" i="1" dirty="0" smtClean="0">
                <a:latin typeface="Times New Roman" pitchFamily="18" charset="0"/>
                <a:cs typeface="Times New Roman" pitchFamily="18" charset="0"/>
              </a:rPr>
              <a:t>k</a:t>
            </a:r>
            <a:r>
              <a:rPr lang="en-CA" dirty="0" smtClean="0"/>
              <a:t> – the voicing strength for band (defined as                          )</a:t>
            </a:r>
            <a:endParaRPr lang="en-CA" dirty="0"/>
          </a:p>
        </p:txBody>
      </p:sp>
      <p:graphicFrame>
        <p:nvGraphicFramePr>
          <p:cNvPr id="6" name="Object 5"/>
          <p:cNvGraphicFramePr>
            <a:graphicFrameLocks noChangeAspect="1"/>
          </p:cNvGraphicFramePr>
          <p:nvPr>
            <p:extLst>
              <p:ext uri="{D42A27DB-BD31-4B8C-83A1-F6EECF244321}">
                <p14:modId xmlns:p14="http://schemas.microsoft.com/office/powerpoint/2010/main" val="889494752"/>
              </p:ext>
            </p:extLst>
          </p:nvPr>
        </p:nvGraphicFramePr>
        <p:xfrm>
          <a:off x="2778125" y="3436938"/>
          <a:ext cx="3587750" cy="1511300"/>
        </p:xfrm>
        <a:graphic>
          <a:graphicData uri="http://schemas.openxmlformats.org/presentationml/2006/ole">
            <mc:AlternateContent xmlns:mc="http://schemas.openxmlformats.org/markup-compatibility/2006">
              <mc:Choice xmlns:v="urn:schemas-microsoft-com:vml" Requires="v">
                <p:oleObj spid="_x0000_s11472" name="Equation" r:id="rId3" imgW="2157480" imgH="905040" progId="Equation.3">
                  <p:embed/>
                </p:oleObj>
              </mc:Choice>
              <mc:Fallback>
                <p:oleObj name="Equation" r:id="rId3" imgW="2157480" imgH="905040" progId="Equation.3">
                  <p:embed/>
                  <p:pic>
                    <p:nvPicPr>
                      <p:cNvPr id="0" name="Picture 1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8125" y="3436938"/>
                        <a:ext cx="3587750" cy="151130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40721727"/>
              </p:ext>
            </p:extLst>
          </p:nvPr>
        </p:nvGraphicFramePr>
        <p:xfrm>
          <a:off x="5596552" y="5661249"/>
          <a:ext cx="1955145" cy="357190"/>
        </p:xfrm>
        <a:graphic>
          <a:graphicData uri="http://schemas.openxmlformats.org/presentationml/2006/ole">
            <mc:AlternateContent xmlns:mc="http://schemas.openxmlformats.org/markup-compatibility/2006">
              <mc:Choice xmlns:v="urn:schemas-microsoft-com:vml" Requires="v">
                <p:oleObj spid="_x0000_s11473" name="Equation" r:id="rId5" imgW="1319821" imgH="241269" progId="">
                  <p:embed/>
                </p:oleObj>
              </mc:Choice>
              <mc:Fallback>
                <p:oleObj name="Equation" r:id="rId5" imgW="1319821" imgH="241269" progId="">
                  <p:embed/>
                  <p:pic>
                    <p:nvPicPr>
                      <p:cNvPr id="0" name="Picture 16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96552" y="5661249"/>
                        <a:ext cx="1955145" cy="35719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8" name="Slide Number Placeholder 7"/>
          <p:cNvSpPr>
            <a:spLocks noGrp="1"/>
          </p:cNvSpPr>
          <p:nvPr>
            <p:ph type="sldNum" sz="quarter" idx="12"/>
          </p:nvPr>
        </p:nvSpPr>
        <p:spPr/>
        <p:txBody>
          <a:bodyPr/>
          <a:lstStyle/>
          <a:p>
            <a:fld id="{0F351D62-525A-4671-8264-CD4617D324B8}" type="slidenum">
              <a:rPr lang="en-US" smtClean="0"/>
              <a:pPr/>
              <a:t>34</a:t>
            </a:fld>
            <a:endParaRPr lang="en-US"/>
          </a:p>
        </p:txBody>
      </p:sp>
      <p:sp>
        <p:nvSpPr>
          <p:cNvPr id="9" name="Footer Placeholder 8"/>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200" dirty="0" smtClean="0"/>
              <a:t>MELP </a:t>
            </a:r>
            <a:r>
              <a:rPr lang="en-CA" sz="3200" dirty="0" err="1" smtClean="0"/>
              <a:t>Vocoder</a:t>
            </a:r>
            <a:r>
              <a:rPr lang="en-CA" sz="3200" dirty="0" smtClean="0"/>
              <a:t> </a:t>
            </a:r>
            <a:r>
              <a:rPr lang="tr-TR" sz="3200" dirty="0" smtClean="0"/>
              <a:t>(</a:t>
            </a:r>
            <a:r>
              <a:rPr lang="tr-TR" sz="3200" dirty="0" err="1" smtClean="0"/>
              <a:t>Cont’d</a:t>
            </a:r>
            <a:r>
              <a:rPr lang="tr-TR" sz="3200" dirty="0" smtClean="0"/>
              <a:t>)</a:t>
            </a:r>
            <a:endParaRPr lang="en-CA" sz="3200" dirty="0"/>
          </a:p>
        </p:txBody>
      </p:sp>
      <p:sp>
        <p:nvSpPr>
          <p:cNvPr id="3" name="Content Placeholder 2"/>
          <p:cNvSpPr>
            <a:spLocks noGrp="1"/>
          </p:cNvSpPr>
          <p:nvPr>
            <p:ph idx="1"/>
          </p:nvPr>
        </p:nvSpPr>
        <p:spPr/>
        <p:txBody>
          <a:bodyPr>
            <a:normAutofit/>
          </a:bodyPr>
          <a:lstStyle/>
          <a:p>
            <a:pPr marL="457200" indent="-457200">
              <a:spcBef>
                <a:spcPts val="1200"/>
              </a:spcBef>
              <a:buFont typeface="Arial" panose="020B0604020202020204" pitchFamily="34" charset="0"/>
              <a:buChar char="•"/>
            </a:pPr>
            <a:r>
              <a:rPr lang="en-CA" dirty="0" smtClean="0"/>
              <a:t>MELP adopts a jittery voiced state to simulate the marginal voiced speech segments – indicated by an aperiodic flag.</a:t>
            </a:r>
          </a:p>
          <a:p>
            <a:pPr marL="457200" indent="-457200">
              <a:spcBef>
                <a:spcPts val="1200"/>
              </a:spcBef>
              <a:buFont typeface="Arial" panose="020B0604020202020204" pitchFamily="34" charset="0"/>
              <a:buChar char="•"/>
            </a:pPr>
            <a:r>
              <a:rPr lang="en-CA" dirty="0" smtClean="0"/>
              <a:t>The jittery state is determined by the </a:t>
            </a:r>
            <a:r>
              <a:rPr lang="en-CA" dirty="0" err="1" smtClean="0"/>
              <a:t>peakiness</a:t>
            </a:r>
            <a:r>
              <a:rPr lang="en-CA" dirty="0" smtClean="0"/>
              <a:t> of the full-</a:t>
            </a:r>
            <a:r>
              <a:rPr lang="pt-BR" dirty="0" smtClean="0"/>
              <a:t>wave rectified LP residue </a:t>
            </a:r>
            <a:r>
              <a:rPr lang="pt-BR" i="1" dirty="0" smtClean="0">
                <a:latin typeface="Times New Roman" pitchFamily="18" charset="0"/>
                <a:cs typeface="Times New Roman" pitchFamily="18" charset="0"/>
              </a:rPr>
              <a:t>e</a:t>
            </a:r>
            <a:r>
              <a:rPr lang="pt-BR" dirty="0" smtClean="0"/>
              <a:t>(</a:t>
            </a:r>
            <a:r>
              <a:rPr lang="pt-BR" i="1" dirty="0" smtClean="0">
                <a:latin typeface="Times New Roman" pitchFamily="18" charset="0"/>
                <a:cs typeface="Times New Roman" pitchFamily="18" charset="0"/>
              </a:rPr>
              <a:t>n</a:t>
            </a:r>
            <a:r>
              <a:rPr lang="pt-BR" dirty="0" smtClean="0"/>
              <a:t>):</a:t>
            </a:r>
          </a:p>
          <a:p>
            <a:endParaRPr lang="pt-BR" dirty="0" smtClean="0"/>
          </a:p>
          <a:p>
            <a:pPr algn="r"/>
            <a:r>
              <a:rPr lang="pt-BR" sz="2000" dirty="0" smtClean="0"/>
              <a:t>(13.34)</a:t>
            </a:r>
          </a:p>
          <a:p>
            <a:pPr algn="r"/>
            <a:endParaRPr lang="pt-BR" dirty="0" smtClean="0"/>
          </a:p>
          <a:p>
            <a:pPr marL="457200" indent="-457200">
              <a:buFont typeface="Arial" panose="020B0604020202020204" pitchFamily="34" charset="0"/>
              <a:buChar char="•"/>
            </a:pPr>
            <a:r>
              <a:rPr lang="en-CA" dirty="0" smtClean="0"/>
              <a:t>If </a:t>
            </a:r>
            <a:r>
              <a:rPr lang="en-CA" dirty="0" err="1" smtClean="0"/>
              <a:t>peakiness</a:t>
            </a:r>
            <a:r>
              <a:rPr lang="en-CA" dirty="0" smtClean="0"/>
              <a:t> is greater than some threshold, the speech frame is then flagged as jittered.</a:t>
            </a:r>
            <a:endParaRPr lang="en-CA" dirty="0"/>
          </a:p>
        </p:txBody>
      </p:sp>
      <p:graphicFrame>
        <p:nvGraphicFramePr>
          <p:cNvPr id="6" name="Object 5"/>
          <p:cNvGraphicFramePr>
            <a:graphicFrameLocks noChangeAspect="1"/>
          </p:cNvGraphicFramePr>
          <p:nvPr>
            <p:extLst>
              <p:ext uri="{D42A27DB-BD31-4B8C-83A1-F6EECF244321}">
                <p14:modId xmlns:p14="http://schemas.microsoft.com/office/powerpoint/2010/main" val="3143680123"/>
              </p:ext>
            </p:extLst>
          </p:nvPr>
        </p:nvGraphicFramePr>
        <p:xfrm>
          <a:off x="3232150" y="3870325"/>
          <a:ext cx="2679700" cy="1376363"/>
        </p:xfrm>
        <a:graphic>
          <a:graphicData uri="http://schemas.openxmlformats.org/presentationml/2006/ole">
            <mc:AlternateContent xmlns:mc="http://schemas.openxmlformats.org/markup-compatibility/2006">
              <mc:Choice xmlns:v="urn:schemas-microsoft-com:vml" Requires="v">
                <p:oleObj spid="_x0000_s12399" name="Equation" r:id="rId3" imgW="1790700" imgH="914400" progId="Equation.3">
                  <p:embed/>
                </p:oleObj>
              </mc:Choice>
              <mc:Fallback>
                <p:oleObj name="Equation" r:id="rId3" imgW="1790700" imgH="914400" progId="Equation.3">
                  <p:embed/>
                  <p:pic>
                    <p:nvPicPr>
                      <p:cNvPr id="0" name="Picture 86"/>
                      <p:cNvPicPr>
                        <a:picLocks noChangeAspect="1" noChangeArrowheads="1"/>
                      </p:cNvPicPr>
                      <p:nvPr/>
                    </p:nvPicPr>
                    <p:blipFill>
                      <a:blip r:embed="rId4"/>
                      <a:srcRect/>
                      <a:stretch>
                        <a:fillRect/>
                      </a:stretch>
                    </p:blipFill>
                    <p:spPr bwMode="auto">
                      <a:xfrm>
                        <a:off x="3232150" y="3870325"/>
                        <a:ext cx="2679700" cy="1376363"/>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Slide Number Placeholder 6"/>
          <p:cNvSpPr>
            <a:spLocks noGrp="1"/>
          </p:cNvSpPr>
          <p:nvPr>
            <p:ph type="sldNum" sz="quarter" idx="12"/>
          </p:nvPr>
        </p:nvSpPr>
        <p:spPr/>
        <p:txBody>
          <a:bodyPr/>
          <a:lstStyle/>
          <a:p>
            <a:fld id="{0F351D62-525A-4671-8264-CD4617D324B8}" type="slidenum">
              <a:rPr lang="en-US" smtClean="0"/>
              <a:pPr/>
              <a:t>35</a:t>
            </a:fld>
            <a:endParaRPr lang="en-US"/>
          </a:p>
        </p:txBody>
      </p:sp>
      <p:sp>
        <p:nvSpPr>
          <p:cNvPr id="8" name="Footer Placeholder 7"/>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92696"/>
            <a:ext cx="8229600" cy="878916"/>
          </a:xfrm>
        </p:spPr>
        <p:txBody>
          <a:bodyPr>
            <a:normAutofit/>
          </a:bodyPr>
          <a:lstStyle/>
          <a:p>
            <a:r>
              <a:rPr lang="en-CA" sz="3200" dirty="0" smtClean="0"/>
              <a:t>13.3  Open Source Speech Codecs</a:t>
            </a:r>
            <a:endParaRPr lang="en-US" sz="3200" dirty="0"/>
          </a:p>
        </p:txBody>
      </p:sp>
      <p:sp>
        <p:nvSpPr>
          <p:cNvPr id="3" name="Content Placeholder 2"/>
          <p:cNvSpPr>
            <a:spLocks noGrp="1"/>
          </p:cNvSpPr>
          <p:nvPr>
            <p:ph idx="1"/>
          </p:nvPr>
        </p:nvSpPr>
        <p:spPr>
          <a:xfrm>
            <a:off x="611560" y="1727304"/>
            <a:ext cx="7776864" cy="4525963"/>
          </a:xfrm>
        </p:spPr>
        <p:txBody>
          <a:bodyPr>
            <a:normAutofit/>
          </a:bodyPr>
          <a:lstStyle/>
          <a:p>
            <a:pPr marL="457200" indent="-457200">
              <a:spcBef>
                <a:spcPts val="1200"/>
              </a:spcBef>
              <a:buFont typeface="Arial" panose="020B0604020202020204" pitchFamily="34" charset="0"/>
              <a:buChar char="•"/>
            </a:pPr>
            <a:r>
              <a:rPr lang="en-US" sz="2400" dirty="0"/>
              <a:t>Different from traditional communication channels, Internet provides </a:t>
            </a:r>
            <a:r>
              <a:rPr lang="en-US" sz="2400" dirty="0" smtClean="0"/>
              <a:t>dramatically different </a:t>
            </a:r>
            <a:r>
              <a:rPr lang="en-US" sz="2400" dirty="0"/>
              <a:t>bandwidths and thus speech and audio codecs should be able to support different bit rates</a:t>
            </a:r>
            <a:r>
              <a:rPr lang="en-US" sz="2400" dirty="0" smtClean="0"/>
              <a:t>.</a:t>
            </a:r>
          </a:p>
          <a:p>
            <a:pPr marL="457200" indent="-457200">
              <a:spcBef>
                <a:spcPts val="1200"/>
              </a:spcBef>
              <a:buFont typeface="Arial" panose="020B0604020202020204" pitchFamily="34" charset="0"/>
              <a:buChar char="•"/>
            </a:pPr>
            <a:r>
              <a:rPr lang="en-US" sz="2400" dirty="0"/>
              <a:t>I</a:t>
            </a:r>
            <a:r>
              <a:rPr lang="en-US" sz="2400" dirty="0" smtClean="0"/>
              <a:t>nteractive applications also require </a:t>
            </a:r>
            <a:r>
              <a:rPr lang="en-US" sz="2400" dirty="0"/>
              <a:t>the codecs to have a short delay.</a:t>
            </a:r>
            <a:endParaRPr lang="en-US" sz="2400" dirty="0" smtClean="0"/>
          </a:p>
          <a:p>
            <a:pPr marL="457200" indent="-457200">
              <a:spcBef>
                <a:spcPts val="1200"/>
              </a:spcBef>
              <a:buFont typeface="Arial" panose="020B0604020202020204" pitchFamily="34" charset="0"/>
              <a:buChar char="•"/>
            </a:pPr>
            <a:r>
              <a:rPr lang="en-US" sz="2400" dirty="0"/>
              <a:t>Modern </a:t>
            </a:r>
            <a:r>
              <a:rPr lang="en-US" sz="2400" dirty="0" smtClean="0"/>
              <a:t>speech codecs often </a:t>
            </a:r>
            <a:r>
              <a:rPr lang="en-US" sz="2400" dirty="0"/>
              <a:t>use hybrid structures which can handle both low bandwidth speech and high </a:t>
            </a:r>
            <a:r>
              <a:rPr lang="en-US" sz="2400" dirty="0" smtClean="0"/>
              <a:t>bandwidth audio </a:t>
            </a:r>
            <a:r>
              <a:rPr lang="en-US" sz="2400" dirty="0"/>
              <a:t>simultaneously.</a:t>
            </a:r>
            <a:endParaRPr lang="en-US" sz="2400" dirty="0" smtClean="0"/>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36</a:t>
            </a:fld>
            <a:endParaRPr lang="en-US"/>
          </a:p>
        </p:txBody>
      </p:sp>
    </p:spTree>
    <p:extLst>
      <p:ext uri="{BB962C8B-B14F-4D97-AF65-F5344CB8AC3E}">
        <p14:creationId xmlns:p14="http://schemas.microsoft.com/office/powerpoint/2010/main" val="2679517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1658"/>
            <a:ext cx="8229600" cy="868363"/>
          </a:xfrm>
        </p:spPr>
        <p:txBody>
          <a:bodyPr>
            <a:normAutofit/>
          </a:bodyPr>
          <a:lstStyle/>
          <a:p>
            <a:r>
              <a:rPr lang="en-US" sz="3200" dirty="0" smtClean="0"/>
              <a:t>13.3.1  </a:t>
            </a:r>
            <a:r>
              <a:rPr lang="en-US" sz="3200" dirty="0" err="1" smtClean="0"/>
              <a:t>Speex</a:t>
            </a:r>
            <a:endParaRPr lang="en-US" sz="3200" dirty="0"/>
          </a:p>
        </p:txBody>
      </p:sp>
      <p:sp>
        <p:nvSpPr>
          <p:cNvPr id="3" name="Content Placeholder 2"/>
          <p:cNvSpPr>
            <a:spLocks noGrp="1"/>
          </p:cNvSpPr>
          <p:nvPr>
            <p:ph idx="1"/>
          </p:nvPr>
        </p:nvSpPr>
        <p:spPr>
          <a:xfrm>
            <a:off x="457200" y="1542858"/>
            <a:ext cx="8229600" cy="4525963"/>
          </a:xfrm>
        </p:spPr>
        <p:txBody>
          <a:bodyPr>
            <a:normAutofit fontScale="85000" lnSpcReduction="20000"/>
          </a:bodyPr>
          <a:lstStyle/>
          <a:p>
            <a:pPr marL="457200" indent="-457200">
              <a:lnSpc>
                <a:spcPct val="120000"/>
              </a:lnSpc>
              <a:buFont typeface="Arial" panose="020B0604020202020204" pitchFamily="34" charset="0"/>
              <a:buChar char="•"/>
            </a:pPr>
            <a:r>
              <a:rPr lang="en-US" dirty="0" err="1"/>
              <a:t>Speex</a:t>
            </a:r>
            <a:r>
              <a:rPr lang="en-US" dirty="0"/>
              <a:t> is designed for </a:t>
            </a:r>
            <a:r>
              <a:rPr lang="en-US" i="1" dirty="0"/>
              <a:t>Voice over Internet</a:t>
            </a:r>
            <a:r>
              <a:rPr lang="en-US" dirty="0" smtClean="0"/>
              <a:t>.</a:t>
            </a:r>
          </a:p>
          <a:p>
            <a:pPr marL="457200" indent="-457200">
              <a:lnSpc>
                <a:spcPct val="120000"/>
              </a:lnSpc>
              <a:buFont typeface="Arial" panose="020B0604020202020204" pitchFamily="34" charset="0"/>
              <a:buChar char="•"/>
            </a:pPr>
            <a:r>
              <a:rPr lang="en-US" dirty="0" err="1"/>
              <a:t>Speex</a:t>
            </a:r>
            <a:r>
              <a:rPr lang="en-US" dirty="0"/>
              <a:t> is a CELP type speech codec. It supports different input bandwidths: narrowband (8 kHz), </a:t>
            </a:r>
            <a:r>
              <a:rPr lang="en-US" dirty="0" smtClean="0"/>
              <a:t>wideband(16 </a:t>
            </a:r>
            <a:r>
              <a:rPr lang="en-US" dirty="0"/>
              <a:t>kHz) and </a:t>
            </a:r>
            <a:r>
              <a:rPr lang="en-US" dirty="0" err="1"/>
              <a:t>ultrawideband</a:t>
            </a:r>
            <a:r>
              <a:rPr lang="en-US" dirty="0"/>
              <a:t> (32 kHz</a:t>
            </a:r>
            <a:r>
              <a:rPr lang="en-US" dirty="0" smtClean="0"/>
              <a:t>).</a:t>
            </a:r>
          </a:p>
          <a:p>
            <a:pPr marL="457200" indent="-457200">
              <a:lnSpc>
                <a:spcPct val="120000"/>
              </a:lnSpc>
              <a:buFont typeface="Arial" panose="020B0604020202020204" pitchFamily="34" charset="0"/>
              <a:buChar char="•"/>
            </a:pPr>
            <a:r>
              <a:rPr lang="en-US" dirty="0"/>
              <a:t>Its target bitrate is from 2 to 44 kbps and it supports variable bit </a:t>
            </a:r>
            <a:r>
              <a:rPr lang="en-US" dirty="0" smtClean="0"/>
              <a:t>rate encoding.</a:t>
            </a:r>
          </a:p>
          <a:p>
            <a:pPr marL="457200" indent="-457200">
              <a:lnSpc>
                <a:spcPct val="120000"/>
              </a:lnSpc>
              <a:buFont typeface="Arial" panose="020B0604020202020204" pitchFamily="34" charset="0"/>
              <a:buChar char="•"/>
            </a:pPr>
            <a:r>
              <a:rPr lang="en-US" dirty="0"/>
              <a:t>For the narrowband mode (8 kHz), </a:t>
            </a:r>
            <a:r>
              <a:rPr lang="en-US" dirty="0" err="1"/>
              <a:t>Speex</a:t>
            </a:r>
            <a:r>
              <a:rPr lang="en-US" dirty="0"/>
              <a:t> is quite similar to a regular CELP</a:t>
            </a:r>
            <a:r>
              <a:rPr lang="en-US" dirty="0" smtClean="0"/>
              <a:t>.</a:t>
            </a:r>
          </a:p>
          <a:p>
            <a:pPr marL="457200" indent="-457200">
              <a:lnSpc>
                <a:spcPct val="120000"/>
              </a:lnSpc>
              <a:buFont typeface="Arial" panose="020B0604020202020204" pitchFamily="34" charset="0"/>
              <a:buChar char="•"/>
            </a:pPr>
            <a:r>
              <a:rPr lang="en-US" dirty="0"/>
              <a:t>In the wideband mode (16 kHz), </a:t>
            </a:r>
            <a:r>
              <a:rPr lang="en-US" dirty="0" err="1"/>
              <a:t>Speex</a:t>
            </a:r>
            <a:r>
              <a:rPr lang="en-US" dirty="0"/>
              <a:t> uses a filter to split the input into two </a:t>
            </a:r>
            <a:r>
              <a:rPr lang="en-US" dirty="0" smtClean="0"/>
              <a:t>bands</a:t>
            </a:r>
            <a:r>
              <a:rPr lang="en-US" dirty="0"/>
              <a:t> </a:t>
            </a:r>
            <a:r>
              <a:rPr lang="en-US" dirty="0" smtClean="0"/>
              <a:t>(0 </a:t>
            </a:r>
            <a:r>
              <a:rPr lang="en-US" dirty="0"/>
              <a:t>to 8 kHz and the </a:t>
            </a:r>
            <a:r>
              <a:rPr lang="en-US" dirty="0" smtClean="0"/>
              <a:t>8 </a:t>
            </a:r>
            <a:r>
              <a:rPr lang="en-US" dirty="0"/>
              <a:t>kHz to 16 </a:t>
            </a:r>
            <a:r>
              <a:rPr lang="en-US" dirty="0" smtClean="0"/>
              <a:t>kHz). The </a:t>
            </a:r>
            <a:r>
              <a:rPr lang="en-US" dirty="0"/>
              <a:t>lower band is processed the same as </a:t>
            </a:r>
            <a:r>
              <a:rPr lang="en-US" dirty="0" smtClean="0"/>
              <a:t>the narrowband. </a:t>
            </a:r>
            <a:r>
              <a:rPr lang="en-US" dirty="0"/>
              <a:t>The upper </a:t>
            </a:r>
            <a:r>
              <a:rPr lang="en-US" dirty="0" smtClean="0"/>
              <a:t>band </a:t>
            </a:r>
            <a:r>
              <a:rPr lang="en-US" dirty="0"/>
              <a:t>does not estimate </a:t>
            </a:r>
            <a:r>
              <a:rPr lang="en-US" dirty="0" smtClean="0"/>
              <a:t>the pitch</a:t>
            </a:r>
            <a:r>
              <a:rPr lang="en-US" dirty="0"/>
              <a:t>.</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37</a:t>
            </a:fld>
            <a:endParaRPr lang="en-US"/>
          </a:p>
        </p:txBody>
      </p:sp>
    </p:spTree>
    <p:extLst>
      <p:ext uri="{BB962C8B-B14F-4D97-AF65-F5344CB8AC3E}">
        <p14:creationId xmlns:p14="http://schemas.microsoft.com/office/powerpoint/2010/main" val="18685833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13.3.2  Opus</a:t>
            </a:r>
            <a:endParaRPr lang="en-US" sz="3200" dirty="0"/>
          </a:p>
        </p:txBody>
      </p:sp>
      <p:sp>
        <p:nvSpPr>
          <p:cNvPr id="3" name="Content Placeholder 2"/>
          <p:cNvSpPr>
            <a:spLocks noGrp="1"/>
          </p:cNvSpPr>
          <p:nvPr>
            <p:ph idx="1"/>
          </p:nvPr>
        </p:nvSpPr>
        <p:spPr/>
        <p:txBody>
          <a:bodyPr>
            <a:normAutofit/>
          </a:bodyPr>
          <a:lstStyle/>
          <a:p>
            <a:pPr>
              <a:spcBef>
                <a:spcPts val="1200"/>
              </a:spcBef>
              <a:buFont typeface="Arial" panose="020B0604020202020204" pitchFamily="34" charset="0"/>
              <a:buChar char="•"/>
            </a:pPr>
            <a:r>
              <a:rPr lang="en-US" sz="2200" dirty="0" smtClean="0"/>
              <a:t>Opus </a:t>
            </a:r>
            <a:r>
              <a:rPr lang="en-US" sz="2200" dirty="0"/>
              <a:t>is designed for audio over </a:t>
            </a:r>
            <a:r>
              <a:rPr lang="en-US" sz="2200" dirty="0" smtClean="0"/>
              <a:t>Internet.</a:t>
            </a:r>
          </a:p>
          <a:p>
            <a:pPr>
              <a:spcBef>
                <a:spcPts val="1200"/>
              </a:spcBef>
              <a:buFont typeface="Arial" panose="020B0604020202020204" pitchFamily="34" charset="0"/>
              <a:buChar char="•"/>
            </a:pPr>
            <a:r>
              <a:rPr lang="en-US" sz="2200" dirty="0" smtClean="0"/>
              <a:t>It </a:t>
            </a:r>
            <a:r>
              <a:rPr lang="en-US" sz="2200" dirty="0"/>
              <a:t>is a standard of the Internet </a:t>
            </a:r>
            <a:r>
              <a:rPr lang="en-US" sz="2200" dirty="0" smtClean="0"/>
              <a:t>Engineering Task </a:t>
            </a:r>
            <a:r>
              <a:rPr lang="en-US" sz="2200" dirty="0"/>
              <a:t>Force (IETF) known as RFC 6716</a:t>
            </a:r>
            <a:r>
              <a:rPr lang="en-US" sz="2200" dirty="0" smtClean="0"/>
              <a:t>.</a:t>
            </a:r>
          </a:p>
          <a:p>
            <a:pPr>
              <a:spcBef>
                <a:spcPts val="1200"/>
              </a:spcBef>
              <a:buFont typeface="Arial" panose="020B0604020202020204" pitchFamily="34" charset="0"/>
              <a:buChar char="•"/>
            </a:pPr>
            <a:r>
              <a:rPr lang="en-US" sz="2200" dirty="0"/>
              <a:t>Opus </a:t>
            </a:r>
            <a:r>
              <a:rPr lang="en-US" sz="2200" dirty="0" smtClean="0"/>
              <a:t>supports bitrate </a:t>
            </a:r>
            <a:r>
              <a:rPr lang="en-US" sz="2200" dirty="0"/>
              <a:t>from 6 kbps to 510 </a:t>
            </a:r>
            <a:r>
              <a:rPr lang="en-US" sz="2200" dirty="0" smtClean="0"/>
              <a:t>kbps, </a:t>
            </a:r>
            <a:r>
              <a:rPr lang="en-US" sz="2200" dirty="0"/>
              <a:t>and can deal with input with bandwidth from 8 kHz to 48 kHz</a:t>
            </a:r>
            <a:r>
              <a:rPr lang="en-US" sz="2200" dirty="0" smtClean="0"/>
              <a:t>.</a:t>
            </a:r>
          </a:p>
          <a:p>
            <a:pPr>
              <a:spcBef>
                <a:spcPts val="1200"/>
              </a:spcBef>
              <a:buFont typeface="Arial" panose="020B0604020202020204" pitchFamily="34" charset="0"/>
              <a:buChar char="•"/>
            </a:pPr>
            <a:r>
              <a:rPr lang="en-US" sz="2200" dirty="0"/>
              <a:t>Opus audio codec’s diagram is illustrated in Fig. </a:t>
            </a:r>
            <a:r>
              <a:rPr lang="en-US" sz="2200" dirty="0" smtClean="0"/>
              <a:t>13.7.</a:t>
            </a:r>
          </a:p>
          <a:p>
            <a:pPr>
              <a:spcBef>
                <a:spcPts val="1200"/>
              </a:spcBef>
              <a:buFont typeface="Arial" panose="020B0604020202020204" pitchFamily="34" charset="0"/>
              <a:buChar char="•"/>
            </a:pPr>
            <a:r>
              <a:rPr lang="en-US" sz="2200" dirty="0" smtClean="0"/>
              <a:t>Opus </a:t>
            </a:r>
            <a:r>
              <a:rPr lang="en-US" sz="2200" dirty="0"/>
              <a:t>can operate in three different modes: </a:t>
            </a:r>
            <a:r>
              <a:rPr lang="en-US" sz="2200" dirty="0" smtClean="0"/>
              <a:t>SILK-only mode </a:t>
            </a:r>
            <a:r>
              <a:rPr lang="en-US" sz="2200" dirty="0"/>
              <a:t>for narrow, median and wideband speech; hybrid of SILK and CELT mode for </a:t>
            </a:r>
            <a:r>
              <a:rPr lang="en-US" sz="2200" dirty="0" err="1"/>
              <a:t>superband</a:t>
            </a:r>
            <a:r>
              <a:rPr lang="en-US" sz="2200" dirty="0"/>
              <a:t> or </a:t>
            </a:r>
            <a:r>
              <a:rPr lang="en-US" sz="2200" dirty="0" err="1" smtClean="0"/>
              <a:t>fullband</a:t>
            </a:r>
            <a:r>
              <a:rPr lang="en-US" sz="2200" dirty="0"/>
              <a:t> </a:t>
            </a:r>
            <a:r>
              <a:rPr lang="en-US" sz="2200" dirty="0" smtClean="0"/>
              <a:t>speech</a:t>
            </a:r>
            <a:r>
              <a:rPr lang="en-US" sz="2200" dirty="0"/>
              <a:t>; and CELT-only mode for narrow or </a:t>
            </a:r>
            <a:r>
              <a:rPr lang="en-US" sz="2200" dirty="0" err="1"/>
              <a:t>fullband</a:t>
            </a:r>
            <a:r>
              <a:rPr lang="en-US" sz="2200" dirty="0"/>
              <a:t> music.</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38</a:t>
            </a:fld>
            <a:endParaRPr lang="en-US"/>
          </a:p>
        </p:txBody>
      </p:sp>
    </p:spTree>
    <p:extLst>
      <p:ext uri="{BB962C8B-B14F-4D97-AF65-F5344CB8AC3E}">
        <p14:creationId xmlns:p14="http://schemas.microsoft.com/office/powerpoint/2010/main" val="7633667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11560" y="1340768"/>
            <a:ext cx="8229600" cy="3167619"/>
          </a:xfrm>
        </p:spPr>
      </p:pic>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39</a:t>
            </a:fld>
            <a:endParaRPr lang="en-US"/>
          </a:p>
        </p:txBody>
      </p:sp>
      <p:sp>
        <p:nvSpPr>
          <p:cNvPr id="7" name="TextBox 6"/>
          <p:cNvSpPr txBox="1"/>
          <p:nvPr/>
        </p:nvSpPr>
        <p:spPr>
          <a:xfrm>
            <a:off x="1761303" y="5013176"/>
            <a:ext cx="5611854" cy="523220"/>
          </a:xfrm>
          <a:prstGeom prst="rect">
            <a:avLst/>
          </a:prstGeom>
          <a:noFill/>
        </p:spPr>
        <p:txBody>
          <a:bodyPr wrap="square" rtlCol="0">
            <a:spAutoFit/>
          </a:bodyPr>
          <a:lstStyle/>
          <a:p>
            <a:pPr algn="ctr"/>
            <a:r>
              <a:rPr lang="en-US" sz="2800" b="1" dirty="0" smtClean="0"/>
              <a:t>Fig. 13.7:  </a:t>
            </a:r>
            <a:r>
              <a:rPr lang="en-US" sz="2800" dirty="0" smtClean="0"/>
              <a:t>Opus audio codec diagram</a:t>
            </a:r>
            <a:endParaRPr lang="en-US" sz="2800" dirty="0"/>
          </a:p>
        </p:txBody>
      </p:sp>
    </p:spTree>
    <p:extLst>
      <p:ext uri="{BB962C8B-B14F-4D97-AF65-F5344CB8AC3E}">
        <p14:creationId xmlns:p14="http://schemas.microsoft.com/office/powerpoint/2010/main" val="860752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13.1.2  G.726 </a:t>
            </a:r>
            <a:r>
              <a:rPr lang="en-US" sz="3200" dirty="0"/>
              <a:t>ADPCM, G.727-9</a:t>
            </a:r>
            <a:endParaRPr lang="en-CA" sz="3200" dirty="0"/>
          </a:p>
        </p:txBody>
      </p:sp>
      <p:sp>
        <p:nvSpPr>
          <p:cNvPr id="3" name="Content Placeholder 2"/>
          <p:cNvSpPr>
            <a:spLocks noGrp="1"/>
          </p:cNvSpPr>
          <p:nvPr>
            <p:ph idx="1"/>
          </p:nvPr>
        </p:nvSpPr>
        <p:spPr>
          <a:xfrm>
            <a:off x="457200" y="1600201"/>
            <a:ext cx="8229600" cy="4133056"/>
          </a:xfrm>
        </p:spPr>
        <p:txBody>
          <a:bodyPr anchor="ctr">
            <a:normAutofit/>
          </a:bodyPr>
          <a:lstStyle/>
          <a:p>
            <a:pPr marL="457200" indent="-457200">
              <a:spcBef>
                <a:spcPts val="1800"/>
              </a:spcBef>
              <a:buFont typeface="Arial" panose="020B0604020202020204" pitchFamily="34" charset="0"/>
              <a:buChar char="•"/>
            </a:pPr>
            <a:r>
              <a:rPr lang="en-US" dirty="0" smtClean="0"/>
              <a:t>ITU </a:t>
            </a:r>
            <a:r>
              <a:rPr lang="en-US" dirty="0"/>
              <a:t>G.726 provides another version of G.711, including </a:t>
            </a:r>
            <a:r>
              <a:rPr lang="en-US" dirty="0" err="1"/>
              <a:t>companding</a:t>
            </a:r>
            <a:r>
              <a:rPr lang="en-US" dirty="0"/>
              <a:t>, at a lower bitrate. G.726 can encode </a:t>
            </a:r>
            <a:r>
              <a:rPr lang="en-US" dirty="0" smtClean="0"/>
              <a:t>13- or </a:t>
            </a:r>
            <a:r>
              <a:rPr lang="en-US" dirty="0"/>
              <a:t>14-bit PCM samples or 8-bit </a:t>
            </a:r>
            <a:r>
              <a:rPr lang="en-US" i="1" dirty="0"/>
              <a:t>μ</a:t>
            </a:r>
            <a:r>
              <a:rPr lang="en-US" dirty="0"/>
              <a:t>-law or </a:t>
            </a:r>
            <a:r>
              <a:rPr lang="en-US" i="1" dirty="0"/>
              <a:t>A</a:t>
            </a:r>
            <a:r>
              <a:rPr lang="en-US" dirty="0"/>
              <a:t>-law encoded data into 2-, 3-, 4-, or 5-bit </a:t>
            </a:r>
            <a:r>
              <a:rPr lang="en-US" dirty="0" err="1"/>
              <a:t>codewords</a:t>
            </a:r>
            <a:r>
              <a:rPr lang="en-CA" dirty="0" smtClean="0"/>
              <a:t>.</a:t>
            </a:r>
          </a:p>
          <a:p>
            <a:pPr marL="457200" indent="-457200">
              <a:spcBef>
                <a:spcPts val="1800"/>
              </a:spcBef>
              <a:buFont typeface="Arial" panose="020B0604020202020204" pitchFamily="34" charset="0"/>
              <a:buChar char="•"/>
            </a:pPr>
            <a:r>
              <a:rPr lang="en-CA" b="1" dirty="0" smtClean="0"/>
              <a:t>Rationale</a:t>
            </a:r>
            <a:r>
              <a:rPr lang="en-CA" dirty="0" smtClean="0"/>
              <a:t>: works by adapting a </a:t>
            </a:r>
            <a:r>
              <a:rPr lang="en-CA" i="1" dirty="0" smtClean="0"/>
              <a:t>fixed </a:t>
            </a:r>
            <a:r>
              <a:rPr lang="en-CA" dirty="0" err="1" smtClean="0"/>
              <a:t>quantizer</a:t>
            </a:r>
            <a:r>
              <a:rPr lang="en-CA" dirty="0" smtClean="0"/>
              <a:t> in a simple way. The different sizes of </a:t>
            </a:r>
            <a:r>
              <a:rPr lang="en-CA" dirty="0" err="1" smtClean="0"/>
              <a:t>codewords</a:t>
            </a:r>
            <a:r>
              <a:rPr lang="en-CA" dirty="0" smtClean="0"/>
              <a:t> used amount to bit-rates of 16 kbps, 24 kbps, 32 kbps, or 40 kbps, at 8 kHz sampling rate.</a:t>
            </a:r>
            <a:endParaRPr lang="en-CA" dirty="0"/>
          </a:p>
        </p:txBody>
      </p:sp>
      <p:sp>
        <p:nvSpPr>
          <p:cNvPr id="6" name="Slide Number Placeholder 5"/>
          <p:cNvSpPr>
            <a:spLocks noGrp="1"/>
          </p:cNvSpPr>
          <p:nvPr>
            <p:ph type="sldNum" sz="quarter" idx="12"/>
          </p:nvPr>
        </p:nvSpPr>
        <p:spPr/>
        <p:txBody>
          <a:bodyPr/>
          <a:lstStyle/>
          <a:p>
            <a:fld id="{0F351D62-525A-4671-8264-CD4617D324B8}" type="slidenum">
              <a:rPr lang="en-US" smtClean="0"/>
              <a:pPr/>
              <a:t>4</a:t>
            </a:fld>
            <a:endParaRPr lang="en-US"/>
          </a:p>
        </p:txBody>
      </p:sp>
      <p:sp>
        <p:nvSpPr>
          <p:cNvPr id="7" name="Footer Placeholder 6"/>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806908"/>
          </a:xfrm>
        </p:spPr>
        <p:txBody>
          <a:bodyPr>
            <a:normAutofit/>
          </a:bodyPr>
          <a:lstStyle/>
          <a:p>
            <a:r>
              <a:rPr lang="en-US" sz="3200" dirty="0" smtClean="0"/>
              <a:t>CELT</a:t>
            </a:r>
            <a:endParaRPr lang="en-US" sz="3200" dirty="0"/>
          </a:p>
        </p:txBody>
      </p:sp>
      <p:sp>
        <p:nvSpPr>
          <p:cNvPr id="3" name="Content Placeholder 2"/>
          <p:cNvSpPr>
            <a:spLocks noGrp="1"/>
          </p:cNvSpPr>
          <p:nvPr>
            <p:ph idx="1"/>
          </p:nvPr>
        </p:nvSpPr>
        <p:spPr>
          <a:xfrm>
            <a:off x="452430" y="1734188"/>
            <a:ext cx="8229600" cy="4525963"/>
          </a:xfrm>
        </p:spPr>
        <p:txBody>
          <a:bodyPr>
            <a:normAutofit/>
          </a:bodyPr>
          <a:lstStyle/>
          <a:p>
            <a:pPr>
              <a:spcBef>
                <a:spcPts val="1200"/>
              </a:spcBef>
              <a:buFont typeface="Arial" panose="020B0604020202020204" pitchFamily="34" charset="0"/>
              <a:buChar char="•"/>
            </a:pPr>
            <a:r>
              <a:rPr lang="en-US" sz="2000" dirty="0" smtClean="0"/>
              <a:t>CELT (</a:t>
            </a:r>
            <a:r>
              <a:rPr lang="en-US" sz="2000" i="1" dirty="0"/>
              <a:t>Constrained Energy Lapped </a:t>
            </a:r>
            <a:r>
              <a:rPr lang="en-US" sz="2000" i="1" dirty="0" smtClean="0"/>
              <a:t>Transform)</a:t>
            </a:r>
            <a:r>
              <a:rPr lang="en-US" sz="2000" dirty="0" smtClean="0"/>
              <a:t> </a:t>
            </a:r>
            <a:r>
              <a:rPr lang="en-US" sz="2000" dirty="0"/>
              <a:t>targets at wideband audio. </a:t>
            </a:r>
            <a:r>
              <a:rPr lang="en-US" sz="2000" dirty="0" smtClean="0"/>
              <a:t> Its </a:t>
            </a:r>
            <a:r>
              <a:rPr lang="en-US" sz="2000" dirty="0"/>
              <a:t>design borrows ideas from </a:t>
            </a:r>
            <a:r>
              <a:rPr lang="en-US" sz="2000" dirty="0" smtClean="0"/>
              <a:t>the CELP speech codecs.</a:t>
            </a:r>
          </a:p>
          <a:p>
            <a:pPr>
              <a:spcBef>
                <a:spcPts val="1200"/>
              </a:spcBef>
              <a:buFont typeface="Arial" panose="020B0604020202020204" pitchFamily="34" charset="0"/>
              <a:buChar char="•"/>
            </a:pPr>
            <a:r>
              <a:rPr lang="en-US" sz="2000" dirty="0" smtClean="0"/>
              <a:t>It provides </a:t>
            </a:r>
            <a:r>
              <a:rPr lang="en-US" sz="2000" dirty="0"/>
              <a:t>an audio codec </a:t>
            </a:r>
            <a:r>
              <a:rPr lang="en-US" sz="2000" dirty="0" smtClean="0"/>
              <a:t>with a </a:t>
            </a:r>
            <a:r>
              <a:rPr lang="en-US" sz="2000" dirty="0"/>
              <a:t>short delay so that it can be used in the interactive applications</a:t>
            </a:r>
            <a:r>
              <a:rPr lang="en-US" sz="2000" dirty="0" smtClean="0"/>
              <a:t>.</a:t>
            </a:r>
          </a:p>
          <a:p>
            <a:pPr>
              <a:spcBef>
                <a:spcPts val="1200"/>
              </a:spcBef>
              <a:buFont typeface="Arial" panose="020B0604020202020204" pitchFamily="34" charset="0"/>
              <a:buChar char="•"/>
            </a:pPr>
            <a:r>
              <a:rPr lang="en-US" sz="2000" dirty="0"/>
              <a:t>Different </a:t>
            </a:r>
            <a:r>
              <a:rPr lang="en-US" sz="2000" dirty="0" smtClean="0"/>
              <a:t>from CELP</a:t>
            </a:r>
            <a:r>
              <a:rPr lang="en-US" sz="2000" dirty="0"/>
              <a:t>, CELT mainly operates in the spectrum domain. It flattens the MDCT spectrum by normalizing </a:t>
            </a:r>
            <a:r>
              <a:rPr lang="en-US" sz="2000" dirty="0" smtClean="0"/>
              <a:t>the energy </a:t>
            </a:r>
            <a:r>
              <a:rPr lang="en-US" sz="2000" dirty="0"/>
              <a:t>in different frequency bands</a:t>
            </a:r>
            <a:r>
              <a:rPr lang="en-US" sz="2000" dirty="0" smtClean="0"/>
              <a:t>.</a:t>
            </a:r>
          </a:p>
          <a:p>
            <a:pPr>
              <a:spcBef>
                <a:spcPts val="1200"/>
              </a:spcBef>
              <a:buFont typeface="Arial" panose="020B0604020202020204" pitchFamily="34" charset="0"/>
              <a:buChar char="•"/>
            </a:pPr>
            <a:r>
              <a:rPr lang="en-US" sz="2000" dirty="0"/>
              <a:t>Similar to CELP, CELT’s adaptive codebook is based on pitch </a:t>
            </a:r>
            <a:r>
              <a:rPr lang="en-US" sz="2000" dirty="0" smtClean="0"/>
              <a:t>estimation and </a:t>
            </a:r>
            <a:r>
              <a:rPr lang="en-US" sz="2000" dirty="0"/>
              <a:t>time shifted to the past with the associated gains, and the innovation part is predicted using the </a:t>
            </a:r>
            <a:r>
              <a:rPr lang="en-US" sz="2000" dirty="0" smtClean="0"/>
              <a:t>adaptive codebook</a:t>
            </a:r>
            <a:r>
              <a:rPr lang="en-US" sz="2000" dirty="0"/>
              <a:t>.</a:t>
            </a:r>
          </a:p>
        </p:txBody>
      </p:sp>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40</a:t>
            </a:fld>
            <a:endParaRPr lang="en-US"/>
          </a:p>
        </p:txBody>
      </p:sp>
    </p:spTree>
    <p:extLst>
      <p:ext uri="{BB962C8B-B14F-4D97-AF65-F5344CB8AC3E}">
        <p14:creationId xmlns:p14="http://schemas.microsoft.com/office/powerpoint/2010/main" val="3333063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5822" y="1124744"/>
            <a:ext cx="8636371" cy="3620613"/>
          </a:xfrm>
        </p:spPr>
      </p:pic>
      <p:sp>
        <p:nvSpPr>
          <p:cNvPr id="4" name="Footer Placeholder 3"/>
          <p:cNvSpPr>
            <a:spLocks noGrp="1"/>
          </p:cNvSpPr>
          <p:nvPr>
            <p:ph type="ftr" sz="quarter" idx="11"/>
          </p:nvPr>
        </p:nvSpPr>
        <p:spPr/>
        <p:txBody>
          <a:bodyPr/>
          <a:lstStyle/>
          <a:p>
            <a:r>
              <a:rPr lang="en-US" smtClean="0"/>
              <a:t>Li, Drew, &amp; Liu   © Springer 2021</a:t>
            </a:r>
            <a:endParaRPr lang="en-US" dirty="0"/>
          </a:p>
        </p:txBody>
      </p:sp>
      <p:sp>
        <p:nvSpPr>
          <p:cNvPr id="5" name="Slide Number Placeholder 4"/>
          <p:cNvSpPr>
            <a:spLocks noGrp="1"/>
          </p:cNvSpPr>
          <p:nvPr>
            <p:ph type="sldNum" sz="quarter" idx="12"/>
          </p:nvPr>
        </p:nvSpPr>
        <p:spPr/>
        <p:txBody>
          <a:bodyPr/>
          <a:lstStyle/>
          <a:p>
            <a:fld id="{0F351D62-525A-4671-8264-CD4617D324B8}" type="slidenum">
              <a:rPr lang="en-US" smtClean="0"/>
              <a:pPr/>
              <a:t>41</a:t>
            </a:fld>
            <a:endParaRPr lang="en-US"/>
          </a:p>
        </p:txBody>
      </p:sp>
      <p:sp>
        <p:nvSpPr>
          <p:cNvPr id="7" name="TextBox 6"/>
          <p:cNvSpPr txBox="1"/>
          <p:nvPr/>
        </p:nvSpPr>
        <p:spPr>
          <a:xfrm>
            <a:off x="1331639" y="5157192"/>
            <a:ext cx="6624736" cy="523220"/>
          </a:xfrm>
          <a:prstGeom prst="rect">
            <a:avLst/>
          </a:prstGeom>
          <a:noFill/>
        </p:spPr>
        <p:txBody>
          <a:bodyPr wrap="square" rtlCol="0">
            <a:spAutoFit/>
          </a:bodyPr>
          <a:lstStyle/>
          <a:p>
            <a:pPr algn="ctr"/>
            <a:r>
              <a:rPr lang="en-US" sz="2800" b="1" dirty="0" smtClean="0"/>
              <a:t>Fig. 13.8:  </a:t>
            </a:r>
            <a:r>
              <a:rPr lang="en-US" sz="2800" dirty="0" smtClean="0"/>
              <a:t>CELT audio codec diagram</a:t>
            </a:r>
            <a:endParaRPr lang="en-US" sz="2800" dirty="0"/>
          </a:p>
        </p:txBody>
      </p:sp>
    </p:spTree>
    <p:extLst>
      <p:ext uri="{BB962C8B-B14F-4D97-AF65-F5344CB8AC3E}">
        <p14:creationId xmlns:p14="http://schemas.microsoft.com/office/powerpoint/2010/main" val="524230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714356"/>
            <a:ext cx="8229600" cy="5411807"/>
          </a:xfrm>
        </p:spPr>
        <p:txBody>
          <a:bodyPr anchor="ctr">
            <a:normAutofit/>
          </a:bodyPr>
          <a:lstStyle/>
          <a:p>
            <a:pPr marL="457200" indent="-457200">
              <a:buFont typeface="Arial" panose="020B0604020202020204" pitchFamily="34" charset="0"/>
              <a:buChar char="•"/>
            </a:pPr>
            <a:r>
              <a:rPr lang="en-CA" dirty="0" smtClean="0"/>
              <a:t>The standard defines a multiplier constant </a:t>
            </a:r>
            <a:r>
              <a:rPr lang="el-GR" i="1" dirty="0" smtClean="0">
                <a:latin typeface="Times New Roman" pitchFamily="18" charset="0"/>
                <a:cs typeface="Times New Roman" pitchFamily="18" charset="0"/>
              </a:rPr>
              <a:t>α</a:t>
            </a:r>
            <a:r>
              <a:rPr lang="en-CA" dirty="0" smtClean="0"/>
              <a:t> that will change for every difference value, </a:t>
            </a:r>
            <a:r>
              <a:rPr lang="en-CA" i="1" dirty="0" smtClean="0">
                <a:latin typeface="Times New Roman" pitchFamily="18" charset="0"/>
                <a:cs typeface="Times New Roman" pitchFamily="18" charset="0"/>
              </a:rPr>
              <a:t>e</a:t>
            </a:r>
            <a:r>
              <a:rPr lang="en-CA" i="1" baseline="-25000" dirty="0" smtClean="0">
                <a:latin typeface="Times New Roman" pitchFamily="18" charset="0"/>
                <a:cs typeface="Times New Roman" pitchFamily="18" charset="0"/>
              </a:rPr>
              <a:t>n</a:t>
            </a:r>
            <a:r>
              <a:rPr lang="en-CA" dirty="0" smtClean="0"/>
              <a:t>, depending on the current scale of signals. Define a scaled difference signal </a:t>
            </a:r>
            <a:r>
              <a:rPr lang="en-CA" i="1" dirty="0" err="1" smtClean="0">
                <a:latin typeface="Times New Roman" pitchFamily="18" charset="0"/>
                <a:cs typeface="Times New Roman" pitchFamily="18" charset="0"/>
              </a:rPr>
              <a:t>g</a:t>
            </a:r>
            <a:r>
              <a:rPr lang="en-CA" i="1" baseline="-25000" dirty="0" err="1" smtClean="0">
                <a:latin typeface="Times New Roman" pitchFamily="18" charset="0"/>
                <a:cs typeface="Times New Roman" pitchFamily="18" charset="0"/>
              </a:rPr>
              <a:t>n</a:t>
            </a:r>
            <a:r>
              <a:rPr lang="en-CA" dirty="0" smtClean="0"/>
              <a:t> as follows:</a:t>
            </a:r>
          </a:p>
          <a:p>
            <a:endParaRPr lang="en-CA" i="1" dirty="0">
              <a:latin typeface="Times New Roman" pitchFamily="18" charset="0"/>
              <a:cs typeface="Times New Roman" pitchFamily="18" charset="0"/>
            </a:endParaRPr>
          </a:p>
          <a:p>
            <a:pPr algn="r"/>
            <a:r>
              <a:rPr lang="en-CA" i="1" dirty="0" smtClean="0">
                <a:latin typeface="Times New Roman" pitchFamily="18" charset="0"/>
                <a:cs typeface="Times New Roman" pitchFamily="18" charset="0"/>
              </a:rPr>
              <a:t>				   </a:t>
            </a:r>
            <a:r>
              <a:rPr lang="en-CA" dirty="0" smtClean="0"/>
              <a:t>		</a:t>
            </a:r>
            <a:r>
              <a:rPr lang="en-CA" dirty="0"/>
              <a:t> </a:t>
            </a:r>
            <a:r>
              <a:rPr lang="en-CA" dirty="0" smtClean="0"/>
              <a:t>      (13.1)</a:t>
            </a:r>
          </a:p>
          <a:p>
            <a:endParaRPr lang="en-CA" dirty="0" smtClean="0"/>
          </a:p>
          <a:p>
            <a:r>
              <a:rPr lang="en-CA" i="1" dirty="0" smtClean="0">
                <a:latin typeface="Times New Roman" pitchFamily="18" charset="0"/>
                <a:cs typeface="Times New Roman" pitchFamily="18" charset="0"/>
              </a:rPr>
              <a:t>	</a:t>
            </a:r>
            <a:r>
              <a:rPr lang="en-CA" i="1" dirty="0" err="1" smtClean="0">
                <a:latin typeface="Times New Roman" pitchFamily="18" charset="0"/>
                <a:cs typeface="Times New Roman" pitchFamily="18" charset="0"/>
              </a:rPr>
              <a:t>ŝ</a:t>
            </a:r>
            <a:r>
              <a:rPr lang="en-CA" i="1" baseline="-25000" dirty="0" err="1" smtClean="0">
                <a:latin typeface="Times New Roman" pitchFamily="18" charset="0"/>
                <a:cs typeface="Times New Roman" pitchFamily="18" charset="0"/>
              </a:rPr>
              <a:t>n</a:t>
            </a:r>
            <a:r>
              <a:rPr lang="en-CA" dirty="0" smtClean="0"/>
              <a:t> is the predicted signal value. </a:t>
            </a:r>
            <a:r>
              <a:rPr lang="en-CA" i="1" dirty="0" err="1" smtClean="0">
                <a:latin typeface="Times New Roman" pitchFamily="18" charset="0"/>
                <a:cs typeface="Times New Roman" pitchFamily="18" charset="0"/>
              </a:rPr>
              <a:t>g</a:t>
            </a:r>
            <a:r>
              <a:rPr lang="en-CA" i="1" baseline="-25000" dirty="0" err="1" smtClean="0">
                <a:latin typeface="Times New Roman" pitchFamily="18" charset="0"/>
                <a:cs typeface="Times New Roman" pitchFamily="18" charset="0"/>
              </a:rPr>
              <a:t>n</a:t>
            </a:r>
            <a:r>
              <a:rPr lang="en-CA" dirty="0" smtClean="0"/>
              <a:t> is then sent to the </a:t>
            </a:r>
            <a:r>
              <a:rPr lang="en-CA" dirty="0" err="1" smtClean="0"/>
              <a:t>quantizer</a:t>
            </a:r>
            <a:r>
              <a:rPr lang="en-CA" dirty="0" smtClean="0"/>
              <a:t> for quantization.</a:t>
            </a:r>
            <a:endParaRPr lang="en-CA" dirty="0"/>
          </a:p>
        </p:txBody>
      </p:sp>
      <p:sp>
        <p:nvSpPr>
          <p:cNvPr id="2" name="Slide Number Placeholder 1"/>
          <p:cNvSpPr>
            <a:spLocks noGrp="1"/>
          </p:cNvSpPr>
          <p:nvPr>
            <p:ph type="sldNum" sz="quarter" idx="12"/>
          </p:nvPr>
        </p:nvSpPr>
        <p:spPr/>
        <p:txBody>
          <a:bodyPr/>
          <a:lstStyle/>
          <a:p>
            <a:fld id="{0F351D62-525A-4671-8264-CD4617D324B8}" type="slidenum">
              <a:rPr lang="en-US" smtClean="0"/>
              <a:pPr/>
              <a:t>5</a:t>
            </a:fld>
            <a:endParaRPr lang="en-US"/>
          </a:p>
        </p:txBody>
      </p:sp>
      <p:sp>
        <p:nvSpPr>
          <p:cNvPr id="6" name="Footer Placeholder 5"/>
          <p:cNvSpPr>
            <a:spLocks noGrp="1"/>
          </p:cNvSpPr>
          <p:nvPr>
            <p:ph type="ftr" sz="quarter" idx="11"/>
          </p:nvPr>
        </p:nvSpPr>
        <p:spPr/>
        <p:txBody>
          <a:bodyPr/>
          <a:lstStyle/>
          <a:p>
            <a:r>
              <a:rPr lang="en-US" smtClean="0"/>
              <a:t>Li, Drew, &amp; Liu   © Springer 2021</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020911359"/>
              </p:ext>
            </p:extLst>
          </p:nvPr>
        </p:nvGraphicFramePr>
        <p:xfrm>
          <a:off x="3674120" y="3206750"/>
          <a:ext cx="1795760" cy="1122350"/>
        </p:xfrm>
        <a:graphic>
          <a:graphicData uri="http://schemas.openxmlformats.org/presentationml/2006/ole">
            <mc:AlternateContent xmlns:mc="http://schemas.openxmlformats.org/markup-compatibility/2006">
              <mc:Choice xmlns:v="urn:schemas-microsoft-com:vml" Requires="v">
                <p:oleObj spid="_x0000_s1063" name="Equation" r:id="rId3" imgW="694800" imgH="429480" progId="Equation.3">
                  <p:embed/>
                </p:oleObj>
              </mc:Choice>
              <mc:Fallback>
                <p:oleObj name="Equation" r:id="rId3" imgW="694800" imgH="429480" progId="Equation.3">
                  <p:embed/>
                  <p:pic>
                    <p:nvPicPr>
                      <p:cNvPr id="0" name="Picture 1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74120" y="3206750"/>
                        <a:ext cx="1795760" cy="11223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786190"/>
            <a:ext cx="8229600" cy="2339973"/>
          </a:xfrm>
        </p:spPr>
        <p:txBody>
          <a:bodyPr>
            <a:normAutofit/>
          </a:bodyPr>
          <a:lstStyle/>
          <a:p>
            <a:pPr algn="ctr"/>
            <a:r>
              <a:rPr lang="en-CA" sz="2400" b="1" dirty="0" smtClean="0"/>
              <a:t>Fig. 13.2: </a:t>
            </a:r>
            <a:r>
              <a:rPr lang="en-CA" sz="2400" dirty="0" smtClean="0"/>
              <a:t>G.726 </a:t>
            </a:r>
            <a:r>
              <a:rPr lang="en-CA" sz="2400" dirty="0" err="1" smtClean="0"/>
              <a:t>Quantizer</a:t>
            </a:r>
            <a:endParaRPr lang="en-CA" sz="2400" dirty="0" smtClean="0"/>
          </a:p>
          <a:p>
            <a:pPr marL="457200" indent="-457200">
              <a:spcBef>
                <a:spcPts val="1800"/>
              </a:spcBef>
              <a:buFont typeface="Arial" panose="020B0604020202020204" pitchFamily="34" charset="0"/>
              <a:buChar char="•"/>
            </a:pPr>
            <a:r>
              <a:rPr lang="en-CA" sz="2200" dirty="0" smtClean="0"/>
              <a:t>The input value is a ratio of a difference with the factor </a:t>
            </a:r>
            <a:r>
              <a:rPr lang="el-GR" sz="2200" i="1" dirty="0" smtClean="0">
                <a:latin typeface="Times New Roman" pitchFamily="18" charset="0"/>
                <a:cs typeface="Times New Roman" pitchFamily="18" charset="0"/>
              </a:rPr>
              <a:t>α</a:t>
            </a:r>
            <a:r>
              <a:rPr lang="en-CA" sz="2200" dirty="0" smtClean="0"/>
              <a:t>.</a:t>
            </a:r>
          </a:p>
          <a:p>
            <a:pPr marL="457200" indent="-457200">
              <a:spcBef>
                <a:spcPts val="1800"/>
              </a:spcBef>
              <a:buFont typeface="Arial" panose="020B0604020202020204" pitchFamily="34" charset="0"/>
              <a:buChar char="•"/>
            </a:pPr>
            <a:r>
              <a:rPr lang="en-CA" sz="2200" dirty="0" smtClean="0"/>
              <a:t>By changing </a:t>
            </a:r>
            <a:r>
              <a:rPr lang="el-GR" sz="2200" i="1" dirty="0" smtClean="0">
                <a:latin typeface="Times New Roman" pitchFamily="18" charset="0"/>
                <a:cs typeface="Times New Roman" pitchFamily="18" charset="0"/>
              </a:rPr>
              <a:t>α</a:t>
            </a:r>
            <a:r>
              <a:rPr lang="en-CA" sz="2200" dirty="0" smtClean="0"/>
              <a:t>, the </a:t>
            </a:r>
            <a:r>
              <a:rPr lang="en-CA" sz="2200" dirty="0" err="1" smtClean="0"/>
              <a:t>quantizer</a:t>
            </a:r>
            <a:r>
              <a:rPr lang="en-CA" sz="2200" dirty="0" smtClean="0"/>
              <a:t> can adapt to change in the range of the difference signal — a </a:t>
            </a:r>
            <a:r>
              <a:rPr lang="en-CA" sz="2200" i="1" dirty="0" smtClean="0"/>
              <a:t>backward adaptive </a:t>
            </a:r>
            <a:r>
              <a:rPr lang="en-CA" sz="2200" i="1" dirty="0" err="1" smtClean="0"/>
              <a:t>quantizer</a:t>
            </a:r>
            <a:r>
              <a:rPr lang="en-CA" sz="2200" dirty="0" smtClean="0"/>
              <a:t>.</a:t>
            </a:r>
            <a:endParaRPr lang="en-CA" sz="2200" dirty="0"/>
          </a:p>
        </p:txBody>
      </p:sp>
      <p:pic>
        <p:nvPicPr>
          <p:cNvPr id="6" name="Picture 5" descr="g726quantizer.png"/>
          <p:cNvPicPr>
            <a:picLocks noChangeAspect="1"/>
          </p:cNvPicPr>
          <p:nvPr/>
        </p:nvPicPr>
        <p:blipFill>
          <a:blip r:embed="rId2" cstate="print"/>
          <a:stretch>
            <a:fillRect/>
          </a:stretch>
        </p:blipFill>
        <p:spPr>
          <a:xfrm>
            <a:off x="2500298" y="714356"/>
            <a:ext cx="4143404" cy="2749317"/>
          </a:xfrm>
          <a:prstGeom prst="rect">
            <a:avLst/>
          </a:prstGeom>
        </p:spPr>
      </p:pic>
      <p:sp>
        <p:nvSpPr>
          <p:cNvPr id="2" name="Slide Number Placeholder 1"/>
          <p:cNvSpPr>
            <a:spLocks noGrp="1"/>
          </p:cNvSpPr>
          <p:nvPr>
            <p:ph type="sldNum" sz="quarter" idx="12"/>
          </p:nvPr>
        </p:nvSpPr>
        <p:spPr/>
        <p:txBody>
          <a:bodyPr/>
          <a:lstStyle/>
          <a:p>
            <a:fld id="{0F351D62-525A-4671-8264-CD4617D324B8}" type="slidenum">
              <a:rPr lang="en-US" smtClean="0"/>
              <a:pPr/>
              <a:t>6</a:t>
            </a:fld>
            <a:endParaRPr lang="en-US"/>
          </a:p>
        </p:txBody>
      </p:sp>
      <p:sp>
        <p:nvSpPr>
          <p:cNvPr id="7" name="Footer Placeholder 6"/>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592594"/>
          </a:xfrm>
        </p:spPr>
        <p:txBody>
          <a:bodyPr>
            <a:normAutofit/>
          </a:bodyPr>
          <a:lstStyle/>
          <a:p>
            <a:r>
              <a:rPr lang="en-CA" sz="3200" dirty="0" smtClean="0"/>
              <a:t>Backward Adaptive </a:t>
            </a:r>
            <a:r>
              <a:rPr lang="en-CA" sz="3200" dirty="0" err="1" smtClean="0"/>
              <a:t>Quantizer</a:t>
            </a:r>
            <a:endParaRPr lang="en-CA" sz="3200" dirty="0"/>
          </a:p>
        </p:txBody>
      </p:sp>
      <p:sp>
        <p:nvSpPr>
          <p:cNvPr id="3" name="Content Placeholder 2"/>
          <p:cNvSpPr>
            <a:spLocks noGrp="1"/>
          </p:cNvSpPr>
          <p:nvPr>
            <p:ph idx="1"/>
          </p:nvPr>
        </p:nvSpPr>
        <p:spPr>
          <a:xfrm>
            <a:off x="457200" y="1357298"/>
            <a:ext cx="8229600" cy="4768865"/>
          </a:xfrm>
        </p:spPr>
        <p:txBody>
          <a:bodyPr anchor="ctr">
            <a:normAutofit fontScale="85000" lnSpcReduction="10000"/>
          </a:bodyPr>
          <a:lstStyle/>
          <a:p>
            <a:pPr marL="457200" indent="-457200">
              <a:lnSpc>
                <a:spcPct val="110000"/>
              </a:lnSpc>
              <a:spcBef>
                <a:spcPts val="1800"/>
              </a:spcBef>
              <a:buFont typeface="Arial" panose="020B0604020202020204" pitchFamily="34" charset="0"/>
              <a:buChar char="•"/>
            </a:pPr>
            <a:r>
              <a:rPr lang="en-CA" b="1" dirty="0" smtClean="0"/>
              <a:t>Backward adaptive </a:t>
            </a:r>
            <a:r>
              <a:rPr lang="en-CA" dirty="0" smtClean="0"/>
              <a:t>works in principle by noticing either of the cases:</a:t>
            </a:r>
          </a:p>
          <a:p>
            <a:pPr marL="914400" lvl="1" indent="-457200">
              <a:lnSpc>
                <a:spcPct val="110000"/>
              </a:lnSpc>
              <a:spcBef>
                <a:spcPts val="1200"/>
              </a:spcBef>
              <a:buFontTx/>
              <a:buChar char="‐"/>
            </a:pPr>
            <a:r>
              <a:rPr lang="en-CA" sz="2400" dirty="0" smtClean="0"/>
              <a:t>too many values are quantized to values far from </a:t>
            </a:r>
            <a:r>
              <a:rPr lang="en-CA" sz="2400" dirty="0"/>
              <a:t>zero — </a:t>
            </a:r>
            <a:r>
              <a:rPr lang="en-CA" sz="2400" dirty="0" smtClean="0"/>
              <a:t>would happen if </a:t>
            </a:r>
            <a:r>
              <a:rPr lang="en-CA" sz="2400" dirty="0" err="1" smtClean="0"/>
              <a:t>quantizer</a:t>
            </a:r>
            <a:r>
              <a:rPr lang="en-CA" sz="2400" dirty="0" smtClean="0"/>
              <a:t> step size in </a:t>
            </a:r>
            <a:r>
              <a:rPr lang="en-CA" sz="2400" i="1" dirty="0" smtClean="0">
                <a:latin typeface="Times New Roman" pitchFamily="18" charset="0"/>
                <a:cs typeface="Times New Roman" pitchFamily="18" charset="0"/>
              </a:rPr>
              <a:t>f</a:t>
            </a:r>
            <a:r>
              <a:rPr lang="en-CA" sz="2400" dirty="0" smtClean="0"/>
              <a:t> were too small.</a:t>
            </a:r>
          </a:p>
          <a:p>
            <a:pPr marL="914400" lvl="1" indent="-457200">
              <a:lnSpc>
                <a:spcPct val="110000"/>
              </a:lnSpc>
              <a:spcBef>
                <a:spcPts val="1800"/>
              </a:spcBef>
              <a:buFontTx/>
              <a:buChar char="‐"/>
            </a:pPr>
            <a:r>
              <a:rPr lang="en-CA" sz="2400" dirty="0" smtClean="0"/>
              <a:t>too many values fall close to zero too much of the time — would happen if the </a:t>
            </a:r>
            <a:r>
              <a:rPr lang="en-CA" sz="2400" dirty="0" err="1" smtClean="0"/>
              <a:t>quantizer</a:t>
            </a:r>
            <a:r>
              <a:rPr lang="en-CA" sz="2400" dirty="0" smtClean="0"/>
              <a:t> step size were too large.</a:t>
            </a:r>
            <a:endParaRPr lang="en-CA" dirty="0" smtClean="0"/>
          </a:p>
          <a:p>
            <a:pPr marL="457200" indent="-457200">
              <a:lnSpc>
                <a:spcPct val="110000"/>
              </a:lnSpc>
              <a:spcBef>
                <a:spcPts val="1800"/>
              </a:spcBef>
              <a:buFont typeface="Arial" panose="020B0604020202020204" pitchFamily="34" charset="0"/>
              <a:buChar char="•"/>
            </a:pPr>
            <a:r>
              <a:rPr lang="en-CA" b="1" dirty="0" smtClean="0"/>
              <a:t>Jayant </a:t>
            </a:r>
            <a:r>
              <a:rPr lang="en-CA" b="1" dirty="0" err="1" smtClean="0"/>
              <a:t>quantizer</a:t>
            </a:r>
            <a:r>
              <a:rPr lang="en-CA" b="1" dirty="0" smtClean="0"/>
              <a:t> </a:t>
            </a:r>
            <a:r>
              <a:rPr lang="en-CA" dirty="0" smtClean="0"/>
              <a:t>allows </a:t>
            </a:r>
            <a:r>
              <a:rPr lang="en-CA" i="1" dirty="0" smtClean="0"/>
              <a:t>one </a:t>
            </a:r>
            <a:r>
              <a:rPr lang="en-CA" dirty="0" smtClean="0"/>
              <a:t>to adapt a backward </a:t>
            </a:r>
            <a:r>
              <a:rPr lang="en-CA" dirty="0" err="1" smtClean="0"/>
              <a:t>quantizer</a:t>
            </a:r>
            <a:r>
              <a:rPr lang="en-CA" dirty="0" smtClean="0"/>
              <a:t> step size after receiving just one single output.</a:t>
            </a:r>
          </a:p>
          <a:p>
            <a:pPr marL="914400" lvl="1" indent="-457200">
              <a:lnSpc>
                <a:spcPct val="110000"/>
              </a:lnSpc>
              <a:spcBef>
                <a:spcPts val="1200"/>
              </a:spcBef>
              <a:buFont typeface="Trebuchet MS" panose="020B0603020202020204" pitchFamily="34" charset="0"/>
              <a:buChar char="‐"/>
            </a:pPr>
            <a:r>
              <a:rPr lang="en-CA" sz="2400" dirty="0" smtClean="0"/>
              <a:t>Jayant </a:t>
            </a:r>
            <a:r>
              <a:rPr lang="en-CA" sz="2400" dirty="0" err="1" smtClean="0"/>
              <a:t>quantizer</a:t>
            </a:r>
            <a:r>
              <a:rPr lang="en-CA" sz="2400" dirty="0" smtClean="0"/>
              <a:t> simply expands the step size if the quantized input is in the outer levels of the </a:t>
            </a:r>
            <a:r>
              <a:rPr lang="en-CA" sz="2400" dirty="0" err="1" smtClean="0"/>
              <a:t>quantizer</a:t>
            </a:r>
            <a:r>
              <a:rPr lang="en-CA" sz="2400" dirty="0" smtClean="0"/>
              <a:t>, and reduces the step size if the input is near zero.</a:t>
            </a:r>
            <a:endParaRPr lang="en-CA" sz="2400" dirty="0"/>
          </a:p>
        </p:txBody>
      </p:sp>
      <p:sp>
        <p:nvSpPr>
          <p:cNvPr id="6" name="Slide Number Placeholder 5"/>
          <p:cNvSpPr>
            <a:spLocks noGrp="1"/>
          </p:cNvSpPr>
          <p:nvPr>
            <p:ph type="sldNum" sz="quarter" idx="12"/>
          </p:nvPr>
        </p:nvSpPr>
        <p:spPr/>
        <p:txBody>
          <a:bodyPr/>
          <a:lstStyle/>
          <a:p>
            <a:fld id="{0F351D62-525A-4671-8264-CD4617D324B8}" type="slidenum">
              <a:rPr lang="en-US" smtClean="0"/>
              <a:pPr/>
              <a:t>7</a:t>
            </a:fld>
            <a:endParaRPr lang="en-US"/>
          </a:p>
        </p:txBody>
      </p:sp>
      <p:sp>
        <p:nvSpPr>
          <p:cNvPr id="7" name="Footer Placeholder 6"/>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785818"/>
          </a:xfrm>
        </p:spPr>
        <p:txBody>
          <a:bodyPr>
            <a:normAutofit/>
          </a:bodyPr>
          <a:lstStyle/>
          <a:p>
            <a:r>
              <a:rPr lang="en-CA" sz="3200" dirty="0" smtClean="0"/>
              <a:t>The Step Size of Jayant </a:t>
            </a:r>
            <a:r>
              <a:rPr lang="en-CA" sz="3200" dirty="0" err="1" smtClean="0"/>
              <a:t>Quantizer</a:t>
            </a:r>
            <a:endParaRPr lang="en-CA" sz="3200" dirty="0"/>
          </a:p>
        </p:txBody>
      </p:sp>
      <p:sp>
        <p:nvSpPr>
          <p:cNvPr id="3" name="Content Placeholder 2"/>
          <p:cNvSpPr>
            <a:spLocks noGrp="1"/>
          </p:cNvSpPr>
          <p:nvPr>
            <p:ph idx="1"/>
          </p:nvPr>
        </p:nvSpPr>
        <p:spPr>
          <a:xfrm>
            <a:off x="457200" y="1357298"/>
            <a:ext cx="8229600" cy="4768865"/>
          </a:xfrm>
        </p:spPr>
        <p:txBody>
          <a:bodyPr>
            <a:normAutofit fontScale="92500" lnSpcReduction="20000"/>
          </a:bodyPr>
          <a:lstStyle/>
          <a:p>
            <a:pPr marL="457200" indent="-457200">
              <a:lnSpc>
                <a:spcPct val="110000"/>
              </a:lnSpc>
              <a:spcBef>
                <a:spcPts val="1800"/>
              </a:spcBef>
              <a:buFont typeface="Arial" panose="020B0604020202020204" pitchFamily="34" charset="0"/>
              <a:buChar char="•"/>
            </a:pPr>
            <a:r>
              <a:rPr lang="en-CA" dirty="0" smtClean="0"/>
              <a:t>Jayant </a:t>
            </a:r>
            <a:r>
              <a:rPr lang="en-CA" dirty="0" err="1" smtClean="0"/>
              <a:t>quantizer</a:t>
            </a:r>
            <a:r>
              <a:rPr lang="en-CA" dirty="0" smtClean="0"/>
              <a:t> assigns </a:t>
            </a:r>
            <a:r>
              <a:rPr lang="en-CA" i="1" dirty="0" smtClean="0"/>
              <a:t>multiplier values </a:t>
            </a:r>
            <a:r>
              <a:rPr lang="en-CA" i="1" dirty="0" smtClean="0">
                <a:latin typeface="Times New Roman" pitchFamily="18" charset="0"/>
                <a:cs typeface="Times New Roman" pitchFamily="18" charset="0"/>
              </a:rPr>
              <a:t>M</a:t>
            </a:r>
            <a:r>
              <a:rPr lang="en-CA" i="1" baseline="-25000" dirty="0" smtClean="0">
                <a:latin typeface="Times New Roman" pitchFamily="18" charset="0"/>
                <a:cs typeface="Times New Roman" pitchFamily="18" charset="0"/>
              </a:rPr>
              <a:t>k</a:t>
            </a:r>
            <a:r>
              <a:rPr lang="en-CA" dirty="0" smtClean="0"/>
              <a:t> to each level, with values smaller than unity for levels near zero, and values larger than 1 for the outer levels.</a:t>
            </a:r>
          </a:p>
          <a:p>
            <a:pPr marL="457200" indent="-457200">
              <a:lnSpc>
                <a:spcPct val="110000"/>
              </a:lnSpc>
              <a:spcBef>
                <a:spcPts val="1800"/>
              </a:spcBef>
              <a:buFont typeface="Arial" panose="020B0604020202020204" pitchFamily="34" charset="0"/>
              <a:buChar char="•"/>
            </a:pPr>
            <a:r>
              <a:rPr lang="en-CA" dirty="0" smtClean="0"/>
              <a:t>For signal </a:t>
            </a:r>
            <a:r>
              <a:rPr lang="en-CA" i="1" dirty="0" smtClean="0">
                <a:latin typeface="Times New Roman" pitchFamily="18" charset="0"/>
                <a:cs typeface="Times New Roman" pitchFamily="18" charset="0"/>
              </a:rPr>
              <a:t>f</a:t>
            </a:r>
            <a:r>
              <a:rPr lang="en-CA" i="1" baseline="-25000" dirty="0" smtClean="0">
                <a:latin typeface="Times New Roman" pitchFamily="18" charset="0"/>
                <a:cs typeface="Times New Roman" pitchFamily="18" charset="0"/>
              </a:rPr>
              <a:t>n</a:t>
            </a:r>
            <a:r>
              <a:rPr lang="en-CA" dirty="0" smtClean="0"/>
              <a:t>, the </a:t>
            </a:r>
            <a:r>
              <a:rPr lang="en-CA" dirty="0" err="1" smtClean="0"/>
              <a:t>quantizer</a:t>
            </a:r>
            <a:r>
              <a:rPr lang="en-CA" dirty="0" smtClean="0"/>
              <a:t> step size </a:t>
            </a:r>
            <a:r>
              <a:rPr lang="el-GR" dirty="0" smtClean="0">
                <a:latin typeface="Times"/>
                <a:cs typeface="Times"/>
              </a:rPr>
              <a:t>Δ</a:t>
            </a:r>
            <a:r>
              <a:rPr lang="en-CA" dirty="0" smtClean="0"/>
              <a:t> is changed according to the quantized value </a:t>
            </a:r>
            <a:r>
              <a:rPr lang="en-CA" i="1" dirty="0" smtClean="0">
                <a:latin typeface="Times New Roman" pitchFamily="18" charset="0"/>
                <a:cs typeface="Times New Roman" pitchFamily="18" charset="0"/>
              </a:rPr>
              <a:t>k</a:t>
            </a:r>
            <a:r>
              <a:rPr lang="en-CA" dirty="0" smtClean="0"/>
              <a:t>, for the previous signal value </a:t>
            </a:r>
            <a:r>
              <a:rPr lang="en-CA" i="1" dirty="0" smtClean="0">
                <a:latin typeface="Times New Roman" pitchFamily="18" charset="0"/>
                <a:cs typeface="Times New Roman" pitchFamily="18" charset="0"/>
              </a:rPr>
              <a:t>f</a:t>
            </a:r>
            <a:r>
              <a:rPr lang="en-CA" i="1" baseline="-25000" dirty="0" smtClean="0">
                <a:latin typeface="Times New Roman" pitchFamily="18" charset="0"/>
                <a:cs typeface="Times New Roman" pitchFamily="18" charset="0"/>
              </a:rPr>
              <a:t>n−1</a:t>
            </a:r>
            <a:r>
              <a:rPr lang="en-CA" dirty="0" smtClean="0"/>
              <a:t>, by the simple formula</a:t>
            </a:r>
          </a:p>
          <a:p>
            <a:endParaRPr lang="en-CA" dirty="0" smtClean="0"/>
          </a:p>
          <a:p>
            <a:pPr algn="r"/>
            <a:r>
              <a:rPr lang="el-GR" dirty="0" smtClean="0">
                <a:latin typeface="Times New Roman"/>
                <a:cs typeface="Times New Roman"/>
              </a:rPr>
              <a:t>Δ</a:t>
            </a:r>
            <a:r>
              <a:rPr lang="en-CA" dirty="0" smtClean="0">
                <a:latin typeface="Times New Roman"/>
                <a:cs typeface="Times New Roman"/>
              </a:rPr>
              <a:t> </a:t>
            </a:r>
            <a:r>
              <a:rPr lang="en-CA" dirty="0" smtClean="0">
                <a:latin typeface="Times New Roman"/>
                <a:cs typeface="Times New Roman"/>
                <a:sym typeface="Wingdings" pitchFamily="2" charset="2"/>
              </a:rPr>
              <a:t></a:t>
            </a:r>
            <a:r>
              <a:rPr lang="en-CA" dirty="0" smtClean="0">
                <a:latin typeface="Times New Roman"/>
                <a:cs typeface="Times New Roman"/>
              </a:rPr>
              <a:t> </a:t>
            </a:r>
            <a:r>
              <a:rPr lang="en-CA" i="1" dirty="0" smtClean="0">
                <a:latin typeface="Times New Roman"/>
                <a:cs typeface="Times New Roman"/>
              </a:rPr>
              <a:t>M</a:t>
            </a:r>
            <a:r>
              <a:rPr lang="en-CA" i="1" baseline="-25000" dirty="0" smtClean="0">
                <a:latin typeface="Times New Roman"/>
                <a:cs typeface="Times New Roman"/>
              </a:rPr>
              <a:t>k</a:t>
            </a:r>
            <a:r>
              <a:rPr lang="el-GR" dirty="0" smtClean="0">
                <a:latin typeface="Times New Roman"/>
                <a:cs typeface="Times New Roman"/>
              </a:rPr>
              <a:t> Δ</a:t>
            </a:r>
            <a:r>
              <a:rPr lang="en-CA" dirty="0" smtClean="0">
                <a:latin typeface="Times New Roman"/>
                <a:cs typeface="Times New Roman"/>
              </a:rPr>
              <a:t> </a:t>
            </a:r>
            <a:r>
              <a:rPr lang="en-CA" dirty="0" smtClean="0"/>
              <a:t>			(13.2)</a:t>
            </a:r>
          </a:p>
          <a:p>
            <a:endParaRPr lang="en-CA" dirty="0" smtClean="0"/>
          </a:p>
          <a:p>
            <a:pPr marL="457200" indent="-457200">
              <a:lnSpc>
                <a:spcPct val="120000"/>
              </a:lnSpc>
              <a:spcBef>
                <a:spcPts val="600"/>
              </a:spcBef>
              <a:buFont typeface="Arial" panose="020B0604020202020204" pitchFamily="34" charset="0"/>
              <a:buChar char="•"/>
            </a:pPr>
            <a:r>
              <a:rPr lang="en-CA" dirty="0" smtClean="0"/>
              <a:t>Since it is the </a:t>
            </a:r>
            <a:r>
              <a:rPr lang="en-CA" i="1" dirty="0" smtClean="0"/>
              <a:t>quantized </a:t>
            </a:r>
            <a:r>
              <a:rPr lang="en-CA" dirty="0" smtClean="0"/>
              <a:t>version of the signal that is driving the change, this is indeed a backward adaptive </a:t>
            </a:r>
            <a:r>
              <a:rPr lang="en-CA" dirty="0" err="1" smtClean="0"/>
              <a:t>quantizer</a:t>
            </a:r>
            <a:r>
              <a:rPr lang="en-CA" dirty="0" smtClean="0"/>
              <a:t>.</a:t>
            </a:r>
            <a:endParaRPr lang="en-CA" dirty="0"/>
          </a:p>
        </p:txBody>
      </p:sp>
      <p:sp>
        <p:nvSpPr>
          <p:cNvPr id="6" name="Slide Number Placeholder 5"/>
          <p:cNvSpPr>
            <a:spLocks noGrp="1"/>
          </p:cNvSpPr>
          <p:nvPr>
            <p:ph type="sldNum" sz="quarter" idx="12"/>
          </p:nvPr>
        </p:nvSpPr>
        <p:spPr/>
        <p:txBody>
          <a:bodyPr/>
          <a:lstStyle/>
          <a:p>
            <a:fld id="{0F351D62-525A-4671-8264-CD4617D324B8}" type="slidenum">
              <a:rPr lang="en-US" smtClean="0"/>
              <a:pPr/>
              <a:t>8</a:t>
            </a:fld>
            <a:endParaRPr lang="en-US"/>
          </a:p>
        </p:txBody>
      </p:sp>
      <p:sp>
        <p:nvSpPr>
          <p:cNvPr id="7" name="Footer Placeholder 6"/>
          <p:cNvSpPr>
            <a:spLocks noGrp="1"/>
          </p:cNvSpPr>
          <p:nvPr>
            <p:ph type="ftr" sz="quarter" idx="11"/>
          </p:nvPr>
        </p:nvSpPr>
        <p:spPr/>
        <p:txBody>
          <a:bodyPr/>
          <a:lstStyle/>
          <a:p>
            <a:r>
              <a:rPr lang="en-US" smtClean="0"/>
              <a:t>Li, Drew, &amp; Liu   © Springer 2021</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785818"/>
          </a:xfrm>
        </p:spPr>
        <p:txBody>
          <a:bodyPr>
            <a:normAutofit fontScale="90000"/>
          </a:bodyPr>
          <a:lstStyle/>
          <a:p>
            <a:r>
              <a:rPr lang="fr-FR" sz="3200" dirty="0" smtClean="0"/>
              <a:t>G.726 — </a:t>
            </a:r>
            <a:r>
              <a:rPr lang="fr-FR" sz="3200" dirty="0" err="1" smtClean="0"/>
              <a:t>Backward</a:t>
            </a:r>
            <a:r>
              <a:rPr lang="fr-FR" sz="3200" dirty="0" smtClean="0"/>
              <a:t> Adaptive </a:t>
            </a:r>
            <a:r>
              <a:rPr lang="fr-FR" sz="3200" dirty="0" err="1" smtClean="0"/>
              <a:t>Jayant</a:t>
            </a:r>
            <a:r>
              <a:rPr lang="fr-FR" sz="3200" dirty="0" smtClean="0"/>
              <a:t> </a:t>
            </a:r>
            <a:r>
              <a:rPr lang="fr-FR" sz="3200" dirty="0" err="1" smtClean="0"/>
              <a:t>Quantizer</a:t>
            </a:r>
            <a:endParaRPr lang="en-CA" sz="3200" dirty="0"/>
          </a:p>
        </p:txBody>
      </p:sp>
      <p:sp>
        <p:nvSpPr>
          <p:cNvPr id="3" name="Content Placeholder 2"/>
          <p:cNvSpPr>
            <a:spLocks noGrp="1"/>
          </p:cNvSpPr>
          <p:nvPr>
            <p:ph idx="1"/>
          </p:nvPr>
        </p:nvSpPr>
        <p:spPr>
          <a:xfrm>
            <a:off x="395536" y="1357298"/>
            <a:ext cx="8291264" cy="4768865"/>
          </a:xfrm>
        </p:spPr>
        <p:txBody>
          <a:bodyPr anchor="ctr">
            <a:normAutofit fontScale="55000" lnSpcReduction="20000"/>
          </a:bodyPr>
          <a:lstStyle/>
          <a:p>
            <a:pPr marL="571500" indent="-571500">
              <a:lnSpc>
                <a:spcPct val="120000"/>
              </a:lnSpc>
              <a:spcBef>
                <a:spcPts val="0"/>
              </a:spcBef>
              <a:buFont typeface="Arial"/>
              <a:buChar char="•"/>
            </a:pPr>
            <a:r>
              <a:rPr lang="en-CA" sz="3600" dirty="0" smtClean="0"/>
              <a:t>G.726 uses fixed </a:t>
            </a:r>
            <a:r>
              <a:rPr lang="en-CA" sz="3600" dirty="0" err="1" smtClean="0"/>
              <a:t>quantizer</a:t>
            </a:r>
            <a:r>
              <a:rPr lang="en-CA" sz="3600" dirty="0" smtClean="0"/>
              <a:t> steps based on the logarithm of the input difference signal, </a:t>
            </a:r>
            <a:r>
              <a:rPr lang="en-CA" sz="3600" i="1" dirty="0" smtClean="0">
                <a:latin typeface="Times New Roman" pitchFamily="18" charset="0"/>
                <a:cs typeface="Times New Roman" pitchFamily="18" charset="0"/>
              </a:rPr>
              <a:t>e</a:t>
            </a:r>
            <a:r>
              <a:rPr lang="en-CA" sz="3600" i="1" baseline="-25000" dirty="0" smtClean="0">
                <a:latin typeface="Times New Roman" pitchFamily="18" charset="0"/>
                <a:cs typeface="Times New Roman" pitchFamily="18" charset="0"/>
              </a:rPr>
              <a:t>n</a:t>
            </a:r>
            <a:r>
              <a:rPr lang="en-CA" sz="3600" dirty="0" smtClean="0"/>
              <a:t> divided by </a:t>
            </a:r>
            <a:r>
              <a:rPr lang="el-GR" sz="3600" i="1" dirty="0" smtClean="0">
                <a:latin typeface="Times New Roman" pitchFamily="18" charset="0"/>
                <a:cs typeface="Times New Roman" pitchFamily="18" charset="0"/>
              </a:rPr>
              <a:t>α</a:t>
            </a:r>
            <a:r>
              <a:rPr lang="en-CA" sz="3600" dirty="0" smtClean="0"/>
              <a:t>. The divisor </a:t>
            </a:r>
            <a:r>
              <a:rPr lang="el-GR" sz="3600" i="1" dirty="0" smtClean="0">
                <a:latin typeface="Times New Roman" pitchFamily="18" charset="0"/>
                <a:cs typeface="Times New Roman" pitchFamily="18" charset="0"/>
              </a:rPr>
              <a:t>α</a:t>
            </a:r>
            <a:r>
              <a:rPr lang="en-CA" sz="3600" dirty="0" smtClean="0"/>
              <a:t> is:</a:t>
            </a:r>
          </a:p>
          <a:p>
            <a:pPr marL="0" indent="0">
              <a:lnSpc>
                <a:spcPct val="120000"/>
              </a:lnSpc>
              <a:spcBef>
                <a:spcPts val="0"/>
              </a:spcBef>
            </a:pPr>
            <a:endParaRPr lang="en-CA" dirty="0"/>
          </a:p>
          <a:p>
            <a:pPr marL="0" indent="0">
              <a:lnSpc>
                <a:spcPct val="120000"/>
              </a:lnSpc>
              <a:spcBef>
                <a:spcPts val="0"/>
              </a:spcBef>
            </a:pPr>
            <a:endParaRPr lang="en-CA" dirty="0" smtClean="0"/>
          </a:p>
          <a:p>
            <a:pPr marL="0" indent="0" algn="r">
              <a:lnSpc>
                <a:spcPct val="120000"/>
              </a:lnSpc>
              <a:spcBef>
                <a:spcPts val="0"/>
              </a:spcBef>
            </a:pPr>
            <a:r>
              <a:rPr lang="en-US" sz="3300" dirty="0"/>
              <a:t>(13.3</a:t>
            </a:r>
            <a:r>
              <a:rPr lang="en-US" sz="3300" dirty="0" smtClean="0"/>
              <a:t>)</a:t>
            </a:r>
            <a:endParaRPr lang="en-US" sz="3300" dirty="0"/>
          </a:p>
          <a:p>
            <a:pPr marL="0" indent="0">
              <a:lnSpc>
                <a:spcPct val="120000"/>
              </a:lnSpc>
              <a:spcBef>
                <a:spcPts val="0"/>
              </a:spcBef>
            </a:pPr>
            <a:endParaRPr lang="en-US" dirty="0"/>
          </a:p>
          <a:p>
            <a:pPr marL="457200" indent="-457200">
              <a:lnSpc>
                <a:spcPct val="120000"/>
              </a:lnSpc>
              <a:spcBef>
                <a:spcPts val="0"/>
              </a:spcBef>
              <a:buFont typeface="Arial"/>
              <a:buChar char="•"/>
            </a:pPr>
            <a:r>
              <a:rPr lang="en-US" sz="3600" dirty="0" smtClean="0"/>
              <a:t>When </a:t>
            </a:r>
            <a:r>
              <a:rPr lang="en-US" sz="3600" dirty="0"/>
              <a:t>difference values are large, α is divided into</a:t>
            </a:r>
            <a:r>
              <a:rPr lang="en-US" sz="3600" dirty="0" smtClean="0"/>
              <a:t>:</a:t>
            </a:r>
            <a:endParaRPr lang="en-US" sz="3600" dirty="0"/>
          </a:p>
          <a:p>
            <a:pPr marL="857250" lvl="1" indent="-457200">
              <a:lnSpc>
                <a:spcPct val="120000"/>
              </a:lnSpc>
              <a:spcBef>
                <a:spcPts val="600"/>
              </a:spcBef>
              <a:buFont typeface="Lucida Grande"/>
              <a:buChar char="-"/>
            </a:pPr>
            <a:r>
              <a:rPr lang="en-US" sz="3600" dirty="0" smtClean="0"/>
              <a:t>locked </a:t>
            </a:r>
            <a:r>
              <a:rPr lang="en-US" sz="3600" dirty="0"/>
              <a:t>part </a:t>
            </a:r>
            <a:r>
              <a:rPr lang="en-US" sz="3600" dirty="0">
                <a:latin typeface="Times New Roman"/>
                <a:cs typeface="Times New Roman"/>
              </a:rPr>
              <a:t>α</a:t>
            </a:r>
            <a:r>
              <a:rPr lang="en-US" sz="3600" baseline="-25000" dirty="0">
                <a:latin typeface="Times New Roman"/>
                <a:cs typeface="Times New Roman"/>
              </a:rPr>
              <a:t>L</a:t>
            </a:r>
            <a:r>
              <a:rPr lang="en-US" sz="3600" dirty="0"/>
              <a:t> – scale factor for small difference values</a:t>
            </a:r>
            <a:r>
              <a:rPr lang="en-US" sz="3600" dirty="0" smtClean="0"/>
              <a:t>.</a:t>
            </a:r>
            <a:endParaRPr lang="en-US" sz="3600" dirty="0"/>
          </a:p>
          <a:p>
            <a:pPr marL="857250" lvl="1" indent="-457200">
              <a:lnSpc>
                <a:spcPct val="120000"/>
              </a:lnSpc>
              <a:spcBef>
                <a:spcPts val="600"/>
              </a:spcBef>
              <a:buFont typeface="Lucida Grande"/>
              <a:buChar char="-"/>
            </a:pPr>
            <a:r>
              <a:rPr lang="en-US" sz="3600" dirty="0" smtClean="0"/>
              <a:t>unlocked </a:t>
            </a:r>
            <a:r>
              <a:rPr lang="en-US" sz="3600" dirty="0"/>
              <a:t>part </a:t>
            </a:r>
            <a:r>
              <a:rPr lang="en-US" sz="3600" dirty="0">
                <a:latin typeface="Times New Roman"/>
                <a:cs typeface="Times New Roman"/>
              </a:rPr>
              <a:t>α</a:t>
            </a:r>
            <a:r>
              <a:rPr lang="en-US" sz="3600" baseline="-25000" dirty="0">
                <a:latin typeface="Times New Roman"/>
                <a:cs typeface="Times New Roman"/>
              </a:rPr>
              <a:t>U</a:t>
            </a:r>
            <a:r>
              <a:rPr lang="en-US" sz="3600" dirty="0"/>
              <a:t> — adapts quickly  larger </a:t>
            </a:r>
            <a:r>
              <a:rPr lang="en-US" sz="3600" dirty="0" smtClean="0"/>
              <a:t>differences.</a:t>
            </a:r>
          </a:p>
          <a:p>
            <a:pPr marL="857250" lvl="1" indent="-457200">
              <a:lnSpc>
                <a:spcPct val="120000"/>
              </a:lnSpc>
              <a:spcBef>
                <a:spcPts val="600"/>
              </a:spcBef>
              <a:buFont typeface="Lucida Grande"/>
              <a:buChar char="-"/>
            </a:pPr>
            <a:r>
              <a:rPr lang="en-US" sz="3600" dirty="0" smtClean="0"/>
              <a:t>These </a:t>
            </a:r>
            <a:r>
              <a:rPr lang="en-US" sz="3600" dirty="0"/>
              <a:t>correspond to log quantities </a:t>
            </a:r>
            <a:r>
              <a:rPr lang="en-US" sz="3600" dirty="0">
                <a:latin typeface="Times New Roman" panose="02020603050405020304" pitchFamily="18" charset="0"/>
                <a:cs typeface="Times New Roman" panose="02020603050405020304" pitchFamily="18" charset="0"/>
              </a:rPr>
              <a:t>β</a:t>
            </a:r>
            <a:r>
              <a:rPr lang="en-US" sz="3600" baseline="-25000" dirty="0">
                <a:latin typeface="Times New Roman" panose="02020603050405020304" pitchFamily="18" charset="0"/>
                <a:cs typeface="Times New Roman" panose="02020603050405020304" pitchFamily="18" charset="0"/>
              </a:rPr>
              <a:t>L</a:t>
            </a:r>
            <a:r>
              <a:rPr lang="en-US" sz="3600" dirty="0"/>
              <a:t> and </a:t>
            </a:r>
            <a:r>
              <a:rPr lang="en-US" sz="3600" dirty="0">
                <a:latin typeface="Times New Roman" panose="02020603050405020304" pitchFamily="18" charset="0"/>
                <a:cs typeface="Times New Roman" panose="02020603050405020304" pitchFamily="18" charset="0"/>
              </a:rPr>
              <a:t>β</a:t>
            </a:r>
            <a:r>
              <a:rPr lang="en-US" sz="3600" baseline="-25000" dirty="0">
                <a:latin typeface="Times New Roman" panose="02020603050405020304" pitchFamily="18" charset="0"/>
                <a:cs typeface="Times New Roman" panose="02020603050405020304" pitchFamily="18" charset="0"/>
              </a:rPr>
              <a:t>U</a:t>
            </a:r>
            <a:r>
              <a:rPr lang="en-US" sz="3600" dirty="0"/>
              <a:t>, so that</a:t>
            </a:r>
            <a:r>
              <a:rPr lang="en-US" sz="3600" dirty="0" smtClean="0"/>
              <a:t>:</a:t>
            </a:r>
            <a:endParaRPr lang="en-CA" sz="3600" dirty="0" smtClean="0"/>
          </a:p>
          <a:p>
            <a:pPr marL="0" indent="0" algn="r">
              <a:lnSpc>
                <a:spcPct val="120000"/>
              </a:lnSpc>
              <a:spcBef>
                <a:spcPts val="0"/>
              </a:spcBef>
            </a:pPr>
            <a:endParaRPr lang="en-CA" dirty="0"/>
          </a:p>
          <a:p>
            <a:pPr marL="1404000" indent="0" algn="r">
              <a:lnSpc>
                <a:spcPct val="120000"/>
              </a:lnSpc>
              <a:spcBef>
                <a:spcPts val="0"/>
              </a:spcBef>
            </a:pPr>
            <a:r>
              <a:rPr lang="en-CA" sz="3300" dirty="0" smtClean="0"/>
              <a:t>(13.4)</a:t>
            </a:r>
          </a:p>
          <a:p>
            <a:pPr marL="1404000" indent="0" algn="ctr">
              <a:lnSpc>
                <a:spcPct val="120000"/>
              </a:lnSpc>
              <a:spcBef>
                <a:spcPts val="0"/>
              </a:spcBef>
            </a:pPr>
            <a:endParaRPr lang="en-CA" sz="3300" dirty="0" smtClean="0"/>
          </a:p>
          <a:p>
            <a:pPr marL="0" lvl="2" indent="0">
              <a:lnSpc>
                <a:spcPct val="120000"/>
              </a:lnSpc>
              <a:spcBef>
                <a:spcPts val="0"/>
              </a:spcBef>
              <a:buNone/>
            </a:pPr>
            <a:r>
              <a:rPr lang="en-CA" sz="3300" dirty="0" smtClean="0"/>
              <a:t>* A changes so that it is about unity, for speech, and about zero, for voice-band data.</a:t>
            </a:r>
          </a:p>
          <a:p>
            <a:pPr marL="0" indent="0">
              <a:lnSpc>
                <a:spcPct val="120000"/>
              </a:lnSpc>
              <a:spcBef>
                <a:spcPts val="0"/>
              </a:spcBef>
            </a:pPr>
            <a:endParaRPr lang="en-CA" dirty="0"/>
          </a:p>
        </p:txBody>
      </p:sp>
      <p:sp>
        <p:nvSpPr>
          <p:cNvPr id="7" name="Slide Number Placeholder 6"/>
          <p:cNvSpPr>
            <a:spLocks noGrp="1"/>
          </p:cNvSpPr>
          <p:nvPr>
            <p:ph type="sldNum" sz="quarter" idx="12"/>
          </p:nvPr>
        </p:nvSpPr>
        <p:spPr/>
        <p:txBody>
          <a:bodyPr/>
          <a:lstStyle/>
          <a:p>
            <a:fld id="{0F351D62-525A-4671-8264-CD4617D324B8}" type="slidenum">
              <a:rPr lang="en-US" smtClean="0"/>
              <a:pPr/>
              <a:t>9</a:t>
            </a:fld>
            <a:endParaRPr lang="en-US"/>
          </a:p>
        </p:txBody>
      </p:sp>
      <p:sp>
        <p:nvSpPr>
          <p:cNvPr id="8" name="Footer Placeholder 7"/>
          <p:cNvSpPr>
            <a:spLocks noGrp="1"/>
          </p:cNvSpPr>
          <p:nvPr>
            <p:ph type="ftr" sz="quarter" idx="11"/>
          </p:nvPr>
        </p:nvSpPr>
        <p:spPr/>
        <p:txBody>
          <a:bodyPr/>
          <a:lstStyle/>
          <a:p>
            <a:r>
              <a:rPr lang="en-US" smtClean="0"/>
              <a:t>Li, Drew, &amp; Liu   © Springer 2021</a:t>
            </a:r>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2436566159"/>
              </p:ext>
            </p:extLst>
          </p:nvPr>
        </p:nvGraphicFramePr>
        <p:xfrm>
          <a:off x="3347864" y="4653136"/>
          <a:ext cx="2376264" cy="465454"/>
        </p:xfrm>
        <a:graphic>
          <a:graphicData uri="http://schemas.openxmlformats.org/presentationml/2006/ole">
            <mc:AlternateContent xmlns:mc="http://schemas.openxmlformats.org/markup-compatibility/2006">
              <mc:Choice xmlns:v="urn:schemas-microsoft-com:vml" Requires="v">
                <p:oleObj spid="_x0000_s2177" name="Equation" r:id="rId3" imgW="1215720" imgH="228240" progId="Equation.3">
                  <p:embed/>
                </p:oleObj>
              </mc:Choice>
              <mc:Fallback>
                <p:oleObj name="Equation" r:id="rId3" imgW="1215720" imgH="228240" progId="Equation.3">
                  <p:embed/>
                  <p:pic>
                    <p:nvPicPr>
                      <p:cNvPr id="0" name="Picture 9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4653136"/>
                        <a:ext cx="2376264" cy="46545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35896" y="2420888"/>
            <a:ext cx="1656184" cy="445685"/>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4263</TotalTime>
  <Words>3460</Words>
  <Application>Microsoft Office PowerPoint</Application>
  <PresentationFormat>On-screen Show (4:3)</PresentationFormat>
  <Paragraphs>366</Paragraphs>
  <Slides>41</Slides>
  <Notes>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0" baseType="lpstr">
      <vt:lpstr>Lucida Grande</vt:lpstr>
      <vt:lpstr>Arial</vt:lpstr>
      <vt:lpstr>Calibri</vt:lpstr>
      <vt:lpstr>Times</vt:lpstr>
      <vt:lpstr>Times New Roman</vt:lpstr>
      <vt:lpstr>Trebuchet MS</vt:lpstr>
      <vt:lpstr>Wingdings</vt:lpstr>
      <vt:lpstr>1_Office Theme</vt:lpstr>
      <vt:lpstr>Equation</vt:lpstr>
      <vt:lpstr>PowerPoint Presentation</vt:lpstr>
      <vt:lpstr>13.1 ADPCM in Speech Coding</vt:lpstr>
      <vt:lpstr>PowerPoint Presentation</vt:lpstr>
      <vt:lpstr>13.1.2  G.726 ADPCM, G.727-9</vt:lpstr>
      <vt:lpstr>PowerPoint Presentation</vt:lpstr>
      <vt:lpstr>PowerPoint Presentation</vt:lpstr>
      <vt:lpstr>Backward Adaptive Quantizer</vt:lpstr>
      <vt:lpstr>The Step Size of Jayant Quantizer</vt:lpstr>
      <vt:lpstr>G.726 — Backward Adaptive Jayant Quantizer</vt:lpstr>
      <vt:lpstr>PowerPoint Presentation</vt:lpstr>
      <vt:lpstr>13.2  Vocoders</vt:lpstr>
      <vt:lpstr>13.2.1  Phase Insensitivity</vt:lpstr>
      <vt:lpstr>PowerPoint Presentation</vt:lpstr>
      <vt:lpstr>13.2.2  Channel Vocoder</vt:lpstr>
      <vt:lpstr>PowerPoint Presentation</vt:lpstr>
      <vt:lpstr>13.2.3  Format Vocoder</vt:lpstr>
      <vt:lpstr>13.2.4  Linear Predictive Coding (LPC)</vt:lpstr>
      <vt:lpstr>LPC Coding Process</vt:lpstr>
      <vt:lpstr>LPC Coding Process (Cont’d)</vt:lpstr>
      <vt:lpstr>LPC Coding Process (Cont’d)</vt:lpstr>
      <vt:lpstr>LPC Coding Process (Cont’d)</vt:lpstr>
      <vt:lpstr>LPC Coding Process (Cont’d)</vt:lpstr>
      <vt:lpstr>LPC Coding Process (Cont’d)</vt:lpstr>
      <vt:lpstr>13.2.5  Code Excited Linear Prediction (CELP)</vt:lpstr>
      <vt:lpstr>The Predictors for CELP</vt:lpstr>
      <vt:lpstr>Relationship between STP and LTP</vt:lpstr>
      <vt:lpstr>PowerPoint Presentation</vt:lpstr>
      <vt:lpstr>Adaptive Codebook Searching</vt:lpstr>
      <vt:lpstr>Open-Loop Codeword Searching</vt:lpstr>
      <vt:lpstr>Close-Loop Codeword Searching</vt:lpstr>
      <vt:lpstr>13.2.6  Hybrid Excitation Vocoders*</vt:lpstr>
      <vt:lpstr>MBE Vocoder</vt:lpstr>
      <vt:lpstr>MELP Vocoder</vt:lpstr>
      <vt:lpstr>MELP Vocoder (Cont’d)</vt:lpstr>
      <vt:lpstr>MELP Vocoder (Cont’d)</vt:lpstr>
      <vt:lpstr>13.3  Open Source Speech Codecs</vt:lpstr>
      <vt:lpstr>13.3.1  Speex</vt:lpstr>
      <vt:lpstr>13.3.2  Opus</vt:lpstr>
      <vt:lpstr>PowerPoint Presentation</vt:lpstr>
      <vt:lpstr>CELT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Jordan Yap</dc:creator>
  <cp:lastModifiedBy>Ze-Nian Li</cp:lastModifiedBy>
  <cp:revision>148</cp:revision>
  <dcterms:created xsi:type="dcterms:W3CDTF">2008-07-22T04:45:00Z</dcterms:created>
  <dcterms:modified xsi:type="dcterms:W3CDTF">2020-06-30T20:37:35Z</dcterms:modified>
</cp:coreProperties>
</file>