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7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DB824AA8-0970-4B80-82AC-A12345EF560A}" type="datetimeFigureOut">
              <a:rPr lang="en-US" smtClean="0"/>
              <a:pPr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4465E516-E1FB-4D96-ADA3-26BD60428A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1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7884" y="6286520"/>
            <a:ext cx="2895600" cy="365125"/>
          </a:xfrm>
        </p:spPr>
        <p:txBody>
          <a:bodyPr/>
          <a:lstStyle/>
          <a:p>
            <a:pPr algn="r"/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0" y="62865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351D62-525A-4671-8264-CD4617D32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41951" y="149902"/>
            <a:ext cx="367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smtClean="0">
                <a:latin typeface="+mn-lt"/>
                <a:cs typeface="+mn-cs"/>
              </a:rPr>
              <a:t>Fundamentals of Multimedia 3</a:t>
            </a:r>
            <a:r>
              <a:rPr lang="en-US" sz="1400" i="1" baseline="30000" dirty="0" smtClean="0">
                <a:latin typeface="+mn-lt"/>
                <a:cs typeface="+mn-cs"/>
              </a:rPr>
              <a:t>rd</a:t>
            </a:r>
            <a:r>
              <a:rPr lang="en-US" sz="1400" i="1" dirty="0" smtClean="0">
                <a:latin typeface="+mn-lt"/>
                <a:cs typeface="+mn-cs"/>
              </a:rPr>
              <a:t> ed., Chapter 14</a:t>
            </a:r>
            <a:endParaRPr lang="en-US" sz="1400" i="1" dirty="0">
              <a:latin typeface="+mn-lt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28596" y="50004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buNone/>
              <a:defRPr/>
            </a:lvl1pPr>
            <a:lvl2pPr algn="just">
              <a:buNone/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7884" y="6286520"/>
            <a:ext cx="2895600" cy="365125"/>
          </a:xfrm>
        </p:spPr>
        <p:txBody>
          <a:bodyPr/>
          <a:lstStyle>
            <a:lvl1pPr algn="r">
              <a:defRPr i="1"/>
            </a:lvl1pPr>
          </a:lstStyle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0" y="628652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351D62-525A-4671-8264-CD4617D32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41951" y="14990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rebuchet MS" panose="020B0603020202020204" pitchFamily="34" charset="0"/>
              </a:rPr>
              <a:t>Fundamentals of Multimedia, 3</a:t>
            </a:r>
            <a:r>
              <a:rPr lang="en-US" sz="1400" i="1" baseline="30000" dirty="0" smtClean="0">
                <a:latin typeface="Trebuchet MS" panose="020B0603020202020204" pitchFamily="34" charset="0"/>
              </a:rPr>
              <a:t>rd</a:t>
            </a:r>
            <a:r>
              <a:rPr lang="en-US" sz="1400" i="1" dirty="0" smtClean="0">
                <a:latin typeface="Trebuchet MS" panose="020B0603020202020204" pitchFamily="34" charset="0"/>
              </a:rPr>
              <a:t> ed. Chapter</a:t>
            </a:r>
            <a:r>
              <a:rPr lang="en-US" sz="1400" i="1" baseline="0" dirty="0" smtClean="0">
                <a:latin typeface="Trebuchet MS" panose="020B0603020202020204" pitchFamily="34" charset="0"/>
              </a:rPr>
              <a:t> 14</a:t>
            </a:r>
            <a:endParaRPr lang="en-US" sz="1400" i="1" dirty="0">
              <a:latin typeface="Trebuchet MS" panose="020B0603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rot="10800000">
            <a:off x="428596" y="50004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7884" y="62865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0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0F351D62-525A-4671-8264-CD4617D324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428596" y="621508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0" y="1196752"/>
            <a:ext cx="7772400" cy="1470025"/>
          </a:xfrm>
        </p:spPr>
        <p:txBody>
          <a:bodyPr>
            <a:normAutofit/>
          </a:bodyPr>
          <a:lstStyle/>
          <a:p>
            <a:r>
              <a:rPr lang="en-CA" sz="3200" dirty="0" smtClean="0"/>
              <a:t>Chapter 14</a:t>
            </a:r>
            <a:br>
              <a:rPr lang="en-CA" sz="3200" dirty="0" smtClean="0"/>
            </a:br>
            <a:r>
              <a:rPr lang="en-CA" sz="3200" dirty="0" smtClean="0"/>
              <a:t>MPEG Audio Compression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6830" y="3140968"/>
            <a:ext cx="6400800" cy="213265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CA" sz="2800" dirty="0" smtClean="0">
                <a:hlinkClick r:id="rId2" action="ppaction://hlinksldjump"/>
              </a:rPr>
              <a:t>14.1  Psychoacoustics</a:t>
            </a:r>
            <a:endParaRPr lang="en-CA" sz="2800" dirty="0" smtClean="0"/>
          </a:p>
          <a:p>
            <a:pPr algn="l">
              <a:spcBef>
                <a:spcPts val="1200"/>
              </a:spcBef>
            </a:pPr>
            <a:r>
              <a:rPr lang="en-CA" sz="2800" dirty="0" smtClean="0">
                <a:hlinkClick r:id="rId3" action="ppaction://hlinksldjump"/>
              </a:rPr>
              <a:t>14.2  MPEG Audio</a:t>
            </a:r>
            <a:endParaRPr lang="en-CA" sz="2800" dirty="0" smtClean="0"/>
          </a:p>
          <a:p>
            <a:pPr algn="l">
              <a:spcBef>
                <a:spcPts val="1200"/>
              </a:spcBef>
            </a:pPr>
            <a:r>
              <a:rPr lang="en-CA" sz="2800" dirty="0" smtClean="0">
                <a:hlinkClick r:id="rId4" action="ppaction://hlinksldjump"/>
              </a:rPr>
              <a:t>14.3  </a:t>
            </a:r>
            <a:r>
              <a:rPr lang="en-US" sz="2800" dirty="0" smtClean="0">
                <a:hlinkClick r:id="rId4" action="ppaction://hlinksldjump"/>
              </a:rPr>
              <a:t>Other </a:t>
            </a:r>
            <a:r>
              <a:rPr lang="en-US" sz="2800" dirty="0">
                <a:hlinkClick r:id="rId4" action="ppaction://hlinksldjump"/>
              </a:rPr>
              <a:t>Audio Codecs</a:t>
            </a:r>
            <a:endParaRPr lang="en-CA" sz="2800" dirty="0" smtClean="0"/>
          </a:p>
          <a:p>
            <a:pPr algn="l">
              <a:spcBef>
                <a:spcPts val="1200"/>
              </a:spcBef>
            </a:pPr>
            <a:r>
              <a:rPr lang="en-CA" sz="2800" dirty="0" smtClean="0">
                <a:hlinkClick r:id="rId5" action="ppaction://hlinksldjump"/>
              </a:rPr>
              <a:t>14.4  </a:t>
            </a:r>
            <a:r>
              <a:rPr lang="en-US" sz="2800" dirty="0" smtClean="0">
                <a:hlinkClick r:id="rId5" action="ppaction://hlinksldjump"/>
              </a:rPr>
              <a:t>MPEG-7 </a:t>
            </a:r>
            <a:r>
              <a:rPr lang="en-US" sz="2800" dirty="0">
                <a:hlinkClick r:id="rId5" action="ppaction://hlinksldjump"/>
              </a:rPr>
              <a:t>Audio and </a:t>
            </a:r>
            <a:r>
              <a:rPr lang="en-US" sz="2800" dirty="0" smtClean="0">
                <a:hlinkClick r:id="rId5" action="ppaction://hlinksldjump"/>
              </a:rPr>
              <a:t>Beyond</a:t>
            </a:r>
            <a:endParaRPr lang="en-US" sz="2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0" y="5229200"/>
            <a:ext cx="8229600" cy="62546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CA" b="1" dirty="0" smtClean="0"/>
              <a:t>Fig. 14.4: </a:t>
            </a:r>
            <a:r>
              <a:rPr lang="en-CA" dirty="0" smtClean="0"/>
              <a:t>Effect of masking tone at three different frequencies</a:t>
            </a:r>
            <a:endParaRPr lang="en-CA" dirty="0"/>
          </a:p>
        </p:txBody>
      </p:sp>
      <p:pic>
        <p:nvPicPr>
          <p:cNvPr id="7" name="Picture 6" descr="14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71546"/>
            <a:ext cx="8106517" cy="35719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Critical Bands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/>
              <a:t>Critical bandwidth </a:t>
            </a:r>
            <a:r>
              <a:rPr lang="en-CA" sz="2400" dirty="0" smtClean="0"/>
              <a:t>represents the ear’s resolving power for simultaneous tones or partials.</a:t>
            </a:r>
          </a:p>
          <a:p>
            <a:pPr marL="857250" lvl="1" indent="-457200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200" dirty="0" smtClean="0"/>
              <a:t>At the low-frequency end, a critical band is less than 100 Hz wide, while for high frequencies the width can be greater than 4 kHz.</a:t>
            </a:r>
            <a:endParaRPr lang="en-CA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Experiments indicate that the critical bandwidth:</a:t>
            </a:r>
          </a:p>
          <a:p>
            <a:pPr marL="914400" lvl="1" indent="-457200" algn="l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200" dirty="0" smtClean="0"/>
              <a:t>for masking frequencies &lt; 500Hz: remains approximately constant in width ( about 100 Hz)</a:t>
            </a:r>
          </a:p>
          <a:p>
            <a:pPr marL="914400" lvl="1" indent="-457200" algn="l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200" dirty="0" smtClean="0"/>
              <a:t>For masking frequencies &gt; 500Hz: increases approximately linearly with frequency.</a:t>
            </a:r>
            <a:endParaRPr lang="en-CA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0066"/>
          </a:xfrm>
        </p:spPr>
        <p:txBody>
          <a:bodyPr>
            <a:noAutofit/>
          </a:bodyPr>
          <a:lstStyle/>
          <a:p>
            <a:r>
              <a:rPr lang="en-CA" sz="2400" dirty="0" smtClean="0"/>
              <a:t>Table 14.1:</a:t>
            </a:r>
            <a:r>
              <a:rPr lang="en-CA" sz="2400" b="0" dirty="0" smtClean="0"/>
              <a:t>  25 Critical Bands and Their Bandwidths</a:t>
            </a:r>
            <a:endParaRPr lang="en-CA" sz="2400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84785"/>
            <a:ext cx="7776864" cy="447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44816" cy="509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8246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Bark Unit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8" y="1303148"/>
            <a:ext cx="7931224" cy="485740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b="1" dirty="0" smtClean="0"/>
              <a:t>Bark unit </a:t>
            </a:r>
            <a:r>
              <a:rPr lang="en-CA" sz="2200" dirty="0" smtClean="0"/>
              <a:t>is defined as the width of one critical band, for any masking frequency.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200" dirty="0" smtClean="0"/>
              <a:t>The idea of the Bark unit: every critical band width is roughly equal in terms of Barks (refer to Fig. 14.5).</a:t>
            </a:r>
          </a:p>
          <a:p>
            <a:endParaRPr lang="en-CA" sz="2400" dirty="0" smtClean="0"/>
          </a:p>
          <a:p>
            <a:endParaRPr lang="en-CA" sz="2400" dirty="0" smtClean="0"/>
          </a:p>
        </p:txBody>
      </p:sp>
      <p:pic>
        <p:nvPicPr>
          <p:cNvPr id="6" name="Picture 5" descr="barkhaus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683" y="3140968"/>
            <a:ext cx="5590634" cy="21431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3548" y="5445224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200" b="1" dirty="0" smtClean="0">
                <a:latin typeface="Trebuchet MS" pitchFamily="34" charset="0"/>
              </a:rPr>
              <a:t>Fig. 14.5: </a:t>
            </a:r>
            <a:r>
              <a:rPr lang="en-CA" sz="2200" dirty="0" smtClean="0">
                <a:latin typeface="Trebuchet MS" pitchFamily="34" charset="0"/>
              </a:rPr>
              <a:t>Effect of masking tones, expressed in Bark units</a:t>
            </a:r>
            <a:endParaRPr lang="en-CA" sz="2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Conversion: Frequency &amp; Critical Band Number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/>
              <a:t>• Conversion expressed in the Bark unit:</a:t>
            </a:r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(14.2)</a:t>
            </a:r>
          </a:p>
          <a:p>
            <a:endParaRPr lang="en-US" dirty="0"/>
          </a:p>
          <a:p>
            <a:r>
              <a:rPr lang="en-US" sz="3300" dirty="0"/>
              <a:t>• Another formula used for the Bark scale</a:t>
            </a:r>
            <a:r>
              <a:rPr lang="en-US" sz="3300" dirty="0" smtClean="0"/>
              <a:t>:</a:t>
            </a:r>
          </a:p>
          <a:p>
            <a:endParaRPr lang="en-US" sz="3300" i="1" dirty="0"/>
          </a:p>
          <a:p>
            <a:pPr algn="r"/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14.3</a:t>
            </a:r>
            <a:r>
              <a:rPr lang="en-US" dirty="0" smtClean="0"/>
              <a:t>)</a:t>
            </a:r>
          </a:p>
          <a:p>
            <a:endParaRPr lang="en-US" sz="2900" dirty="0"/>
          </a:p>
          <a:p>
            <a:r>
              <a:rPr lang="en-US" sz="3300" dirty="0"/>
              <a:t>where</a:t>
            </a:r>
            <a:r>
              <a:rPr lang="en-US" sz="3300" i="1" dirty="0"/>
              <a:t> f</a:t>
            </a:r>
            <a:r>
              <a:rPr lang="en-US" sz="3300" dirty="0"/>
              <a:t> is in kHz and </a:t>
            </a:r>
            <a:r>
              <a:rPr lang="en-US" sz="3300" i="1" dirty="0"/>
              <a:t>b </a:t>
            </a:r>
            <a:r>
              <a:rPr lang="en-US" sz="3300" dirty="0"/>
              <a:t>is in Barks (the same applies to all below</a:t>
            </a:r>
            <a:r>
              <a:rPr lang="en-US" sz="3300" dirty="0" smtClean="0"/>
              <a:t>).</a:t>
            </a:r>
            <a:endParaRPr lang="en-US" sz="3300" dirty="0"/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300" dirty="0" smtClean="0"/>
              <a:t>The </a:t>
            </a:r>
            <a:r>
              <a:rPr lang="en-US" sz="3300" dirty="0"/>
              <a:t>inverse </a:t>
            </a:r>
            <a:r>
              <a:rPr lang="en-US" sz="3300" dirty="0" smtClean="0"/>
              <a:t>equation:</a:t>
            </a:r>
          </a:p>
          <a:p>
            <a:pPr algn="ctr"/>
            <a:endParaRPr lang="en-US" dirty="0"/>
          </a:p>
          <a:p>
            <a:pPr algn="r"/>
            <a:r>
              <a:rPr lang="en-US" dirty="0" smtClean="0"/>
              <a:t>(14.4)</a:t>
            </a:r>
          </a:p>
          <a:p>
            <a:pPr algn="ctr"/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sz="3300" dirty="0" smtClean="0"/>
              <a:t>The </a:t>
            </a:r>
            <a:r>
              <a:rPr lang="en-US" sz="3300" dirty="0"/>
              <a:t>critical bandwidth (</a:t>
            </a:r>
            <a:r>
              <a:rPr lang="en-US" sz="3300" i="1" dirty="0" err="1">
                <a:latin typeface="Times New Roman"/>
                <a:cs typeface="Times New Roman"/>
              </a:rPr>
              <a:t>df</a:t>
            </a:r>
            <a:r>
              <a:rPr lang="en-US" sz="3300" dirty="0"/>
              <a:t>) for a given center frequency </a:t>
            </a:r>
            <a:r>
              <a:rPr lang="en-US" sz="3300" i="1" dirty="0"/>
              <a:t>f</a:t>
            </a:r>
            <a:r>
              <a:rPr lang="en-US" sz="3300" dirty="0"/>
              <a:t> can also be </a:t>
            </a:r>
            <a:r>
              <a:rPr lang="en-US" sz="3300" dirty="0" smtClean="0"/>
              <a:t>approximated by:</a:t>
            </a:r>
          </a:p>
          <a:p>
            <a:pPr marL="0" indent="0" algn="r"/>
            <a:r>
              <a:rPr lang="da-DK" dirty="0" smtClean="0"/>
              <a:t>(</a:t>
            </a:r>
            <a:r>
              <a:rPr lang="da-DK" dirty="0"/>
              <a:t>14.5)</a:t>
            </a:r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11910"/>
              </p:ext>
            </p:extLst>
          </p:nvPr>
        </p:nvGraphicFramePr>
        <p:xfrm>
          <a:off x="1463675" y="1847850"/>
          <a:ext cx="62404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3" imgW="4187160" imgH="576000" progId="Equation.3">
                  <p:embed/>
                </p:oleObj>
              </mc:Choice>
              <mc:Fallback>
                <p:oleObj name="Equation" r:id="rId3" imgW="4187160" imgH="576000" progId="Equation.3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1847850"/>
                        <a:ext cx="6240463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19699"/>
              </p:ext>
            </p:extLst>
          </p:nvPr>
        </p:nvGraphicFramePr>
        <p:xfrm>
          <a:off x="2195736" y="3140968"/>
          <a:ext cx="5163261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5" imgW="2925360" imgH="219240" progId="Equation.3">
                  <p:embed/>
                </p:oleObj>
              </mc:Choice>
              <mc:Fallback>
                <p:oleObj name="Equation" r:id="rId5" imgW="2925360" imgH="219240" progId="Equation.3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140968"/>
                        <a:ext cx="5163261" cy="402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09808"/>
              </p:ext>
            </p:extLst>
          </p:nvPr>
        </p:nvGraphicFramePr>
        <p:xfrm>
          <a:off x="1979712" y="4678801"/>
          <a:ext cx="585065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7" imgW="4114080" imgH="191880" progId="Equation.3">
                  <p:embed/>
                </p:oleObj>
              </mc:Choice>
              <mc:Fallback>
                <p:oleObj name="Equation" r:id="rId7" imgW="4114080" imgH="191880" progId="Equation.3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678801"/>
                        <a:ext cx="585065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19498"/>
              </p:ext>
            </p:extLst>
          </p:nvPr>
        </p:nvGraphicFramePr>
        <p:xfrm>
          <a:off x="3093740" y="5548505"/>
          <a:ext cx="298033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9" imgW="1883160" imgH="219240" progId="Equation.3">
                  <p:embed/>
                </p:oleObj>
              </mc:Choice>
              <mc:Fallback>
                <p:oleObj name="Equation" r:id="rId9" imgW="1883160" imgH="219240" progId="Equation.3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740" y="5548505"/>
                        <a:ext cx="298033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6289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Temporal Masking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22" y="1571612"/>
            <a:ext cx="7859216" cy="3629000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  <a:buFont typeface="Arial"/>
              <a:buChar char="•"/>
            </a:pPr>
            <a:r>
              <a:rPr lang="en-CA" sz="2400" b="1" dirty="0" smtClean="0"/>
              <a:t>Phenomenon</a:t>
            </a:r>
            <a:r>
              <a:rPr lang="en-CA" sz="2400" dirty="0" smtClean="0"/>
              <a:t>: any loud tone will cause the hearing receptors in the inner ear to become </a:t>
            </a:r>
            <a:r>
              <a:rPr lang="en-CA" sz="2400" i="1" dirty="0" smtClean="0"/>
              <a:t>saturated</a:t>
            </a:r>
            <a:r>
              <a:rPr lang="en-CA" sz="2400" dirty="0" smtClean="0"/>
              <a:t> and require time to recover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CA" sz="2400" dirty="0" smtClean="0"/>
              <a:t>The following figures show the results of masking experiments:</a:t>
            </a:r>
            <a:endParaRPr lang="en-CA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572008"/>
            <a:ext cx="8046636" cy="1305264"/>
          </a:xfrm>
        </p:spPr>
        <p:txBody>
          <a:bodyPr>
            <a:noAutofit/>
          </a:bodyPr>
          <a:lstStyle/>
          <a:p>
            <a:r>
              <a:rPr lang="en-CA" sz="2400" b="1" dirty="0" smtClean="0"/>
              <a:t>Fig.14.6: </a:t>
            </a:r>
            <a:r>
              <a:rPr lang="en-US" sz="2400" dirty="0"/>
              <a:t>The louder the test tone, the shorter the amount of time required before the test tone is audible </a:t>
            </a:r>
            <a:r>
              <a:rPr lang="en-US" sz="2400" dirty="0" smtClean="0"/>
              <a:t>once the </a:t>
            </a:r>
            <a:r>
              <a:rPr lang="en-US" sz="2400" dirty="0"/>
              <a:t>masking </a:t>
            </a:r>
            <a:r>
              <a:rPr lang="en-US" sz="2400" dirty="0" smtClean="0"/>
              <a:t>tone </a:t>
            </a:r>
            <a:r>
              <a:rPr lang="en-US" sz="2400" dirty="0"/>
              <a:t>is removed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pic>
        <p:nvPicPr>
          <p:cNvPr id="6" name="Picture 5" descr="temporalmas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6730"/>
            <a:ext cx="7896998" cy="30360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22" y="5229200"/>
            <a:ext cx="7859216" cy="929122"/>
          </a:xfrm>
        </p:spPr>
        <p:txBody>
          <a:bodyPr>
            <a:noAutofit/>
          </a:bodyPr>
          <a:lstStyle/>
          <a:p>
            <a:pPr marL="0" indent="0"/>
            <a:r>
              <a:rPr lang="en-CA" sz="2200" b="1" dirty="0" smtClean="0"/>
              <a:t>Fig. 14.7: </a:t>
            </a:r>
            <a:r>
              <a:rPr lang="en-US" sz="2200" dirty="0"/>
              <a:t>Effect of temporal masking depends on both time and closeness in frequency</a:t>
            </a:r>
            <a:r>
              <a:rPr lang="en-CA" sz="2200" dirty="0" smtClean="0"/>
              <a:t>.</a:t>
            </a:r>
            <a:endParaRPr lang="en-CA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92696"/>
            <a:ext cx="69723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20" y="4581128"/>
            <a:ext cx="7902620" cy="857256"/>
          </a:xfrm>
        </p:spPr>
        <p:txBody>
          <a:bodyPr>
            <a:noAutofit/>
          </a:bodyPr>
          <a:lstStyle/>
          <a:p>
            <a:pPr marL="0" indent="0"/>
            <a:r>
              <a:rPr lang="en-CA" sz="2000" b="1" dirty="0" smtClean="0"/>
              <a:t>Fig.14.8:  </a:t>
            </a:r>
            <a:r>
              <a:rPr lang="en-CA" sz="2000" dirty="0" smtClean="0"/>
              <a:t>For a masking tone that is played for a longer time, it takes longer before a test tone can be heard.  Solid curve: masking tone played for 200 </a:t>
            </a:r>
            <a:r>
              <a:rPr lang="en-CA" sz="2000" dirty="0" err="1" smtClean="0"/>
              <a:t>msec</a:t>
            </a:r>
            <a:r>
              <a:rPr lang="en-CA" sz="2000" dirty="0" smtClean="0"/>
              <a:t>; dashed curve: masking tone played for 100 msec.</a:t>
            </a:r>
            <a:endParaRPr lang="en-CA" sz="2000" dirty="0"/>
          </a:p>
        </p:txBody>
      </p:sp>
      <p:pic>
        <p:nvPicPr>
          <p:cNvPr id="7" name="Picture 6" descr="temporalmask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42984"/>
            <a:ext cx="7434654" cy="31432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23" y="692696"/>
            <a:ext cx="8229600" cy="100013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14.1  Psychoacoustics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600" dirty="0" smtClean="0"/>
              <a:t>The range of human hearing is about 20 Hz to about 20 kHz.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600" dirty="0" smtClean="0"/>
              <a:t>The frequency range of the voice is typically only from about </a:t>
            </a:r>
            <a:r>
              <a:rPr lang="pl-PL" sz="2600" dirty="0" smtClean="0"/>
              <a:t>500 Hz to 4 kHz</a:t>
            </a:r>
            <a:r>
              <a:rPr lang="en-US" sz="2600" dirty="0" smtClean="0"/>
              <a:t>.</a:t>
            </a:r>
            <a:endParaRPr lang="pl-PL" sz="2600" dirty="0" smtClean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600" dirty="0" smtClean="0"/>
              <a:t>The dynamic range, the ratio of the maximum sound amplitude to the quietest sound that humans can hear, is on the order of about 120 </a:t>
            </a:r>
            <a:r>
              <a:rPr lang="en-CA" sz="2600" dirty="0" err="1" smtClean="0"/>
              <a:t>dB.</a:t>
            </a:r>
            <a:endParaRPr lang="en-CA" sz="2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129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14.2  MPEG Audio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0" y="1412776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b="1" dirty="0" smtClean="0"/>
              <a:t>MPEG audio compression</a:t>
            </a:r>
            <a:r>
              <a:rPr lang="en-CA" sz="2000" dirty="0" smtClean="0"/>
              <a:t> takes advantage of psychoacoustic models, constructing a large multi-dimensional lookup table to transmit masked frequency components using fewer bits.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Arial"/>
              <a:buChar char="•"/>
            </a:pPr>
            <a:r>
              <a:rPr lang="en-CA" sz="2000" b="1" dirty="0" smtClean="0"/>
              <a:t>MPEG Audio Overview</a:t>
            </a:r>
          </a:p>
          <a:p>
            <a:pPr marL="971550" lvl="1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CA" sz="2000" dirty="0" smtClean="0"/>
              <a:t>Applies a filter bank to the input to break it into its frequency components.</a:t>
            </a:r>
          </a:p>
          <a:p>
            <a:pPr marL="971550" lvl="1" indent="-51435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CA" sz="2000" dirty="0" smtClean="0"/>
              <a:t>In parallel, a psychoacoustic model is applied to the data for bit allocation block.</a:t>
            </a:r>
          </a:p>
          <a:p>
            <a:pPr marL="971550" lvl="1" indent="-514350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CA" sz="2000" dirty="0" smtClean="0"/>
              <a:t>The number of bits allocated are used to quantize the info from the filter bank – providing the compression.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MPEG Layers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81826" cy="452596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2200" dirty="0" smtClean="0"/>
              <a:t>MPEG audio offers three compatible </a:t>
            </a:r>
            <a:r>
              <a:rPr lang="en-CA" sz="2200" i="1" dirty="0" smtClean="0"/>
              <a:t>layers</a:t>
            </a:r>
            <a:r>
              <a:rPr lang="en-CA" sz="2200" dirty="0" smtClean="0"/>
              <a:t>: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 smtClean="0"/>
              <a:t>Each succeeding layer able to understand the lower layers.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 smtClean="0"/>
              <a:t>Each succeeding layer offering more complexity in the psychoacoustic model and better compression for a given level of audio quality.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 smtClean="0"/>
              <a:t>each succeeding layer, with increased compression effectiveness, accompanied by extra delay.</a:t>
            </a:r>
          </a:p>
          <a:p>
            <a:pPr lvl="1"/>
            <a:endParaRPr lang="en-CA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sz="2200" dirty="0" smtClean="0"/>
              <a:t>The objective of MPEG layers: a good </a:t>
            </a:r>
            <a:r>
              <a:rPr lang="en-CA" sz="2200" dirty="0" err="1" smtClean="0"/>
              <a:t>tradeoff</a:t>
            </a:r>
            <a:r>
              <a:rPr lang="en-CA" sz="2200" dirty="0" smtClean="0"/>
              <a:t> between quality and bitrate.</a:t>
            </a:r>
            <a:endParaRPr lang="en-CA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MPEG Layers </a:t>
            </a:r>
            <a:r>
              <a:rPr lang="tr-TR" sz="3200" dirty="0" smtClean="0"/>
              <a:t>(</a:t>
            </a:r>
            <a:r>
              <a:rPr lang="tr-TR" sz="3200" dirty="0" err="1" smtClean="0"/>
              <a:t>Cont’d</a:t>
            </a:r>
            <a:r>
              <a:rPr lang="tr-TR" sz="3200" dirty="0" smtClean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23" y="1571613"/>
            <a:ext cx="7858814" cy="4017628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Layer 1 quality can be quite good provided a comparatively high bitrate is available.</a:t>
            </a:r>
          </a:p>
          <a:p>
            <a:pPr lvl="1">
              <a:spcBef>
                <a:spcPts val="1200"/>
              </a:spcBef>
              <a:buFont typeface="Trebuchet MS" panose="020B0603020202020204" pitchFamily="34" charset="0"/>
              <a:buChar char="‐"/>
            </a:pPr>
            <a:r>
              <a:rPr lang="en-CA" sz="2000" dirty="0" smtClean="0"/>
              <a:t>Digital Audio Tape typically uses Layer 1 at around 192 kbps.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Layer 2 has more complexity; was proposed for use in Digital Audio Broadcasting.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Layer 3 (MP3) is most complex, and was originally aimed at audio transmission over ISDN lines.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Most of the complexity increase is at the encoder, not the decoder – accounting for the popularity of MP3 players.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MPEG Audio Strategy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8" y="1666084"/>
            <a:ext cx="7931224" cy="4525963"/>
          </a:xfrm>
        </p:spPr>
        <p:txBody>
          <a:bodyPr>
            <a:noAutofit/>
          </a:bodyPr>
          <a:lstStyle/>
          <a:p>
            <a:r>
              <a:rPr lang="en-CA" sz="2000" dirty="0" smtClean="0"/>
              <a:t>• </a:t>
            </a:r>
            <a:r>
              <a:rPr lang="en-CA" sz="2000" b="1" dirty="0" smtClean="0"/>
              <a:t>MPEG approach to compression </a:t>
            </a:r>
            <a:r>
              <a:rPr lang="en-CA" sz="2000" dirty="0" smtClean="0"/>
              <a:t>relies on:</a:t>
            </a:r>
          </a:p>
          <a:p>
            <a:pPr lvl="1">
              <a:buFont typeface="Lucida Grande"/>
              <a:buChar char="-"/>
            </a:pPr>
            <a:r>
              <a:rPr lang="en-CA" sz="2000" dirty="0" smtClean="0"/>
              <a:t>Quantization</a:t>
            </a:r>
          </a:p>
          <a:p>
            <a:pPr lvl="1">
              <a:buFont typeface="Lucida Grande"/>
              <a:buChar char="-"/>
            </a:pPr>
            <a:r>
              <a:rPr lang="en-CA" sz="2000" dirty="0" smtClean="0"/>
              <a:t>Inaccuracy of human auditory system within the width of a critical band.</a:t>
            </a:r>
          </a:p>
          <a:p>
            <a:endParaRPr lang="en-CA" sz="2000" dirty="0" smtClean="0"/>
          </a:p>
          <a:p>
            <a:r>
              <a:rPr lang="en-CA" sz="2000" dirty="0" smtClean="0"/>
              <a:t>• </a:t>
            </a:r>
            <a:r>
              <a:rPr lang="en-CA" sz="2000" b="1" dirty="0" smtClean="0"/>
              <a:t>MPEG encoder </a:t>
            </a:r>
            <a:r>
              <a:rPr lang="en-CA" sz="2000" dirty="0" smtClean="0"/>
              <a:t>employs a bank of filters to:</a:t>
            </a:r>
          </a:p>
          <a:p>
            <a:pPr lvl="1">
              <a:buFont typeface="Lucida Grande"/>
              <a:buChar char="-"/>
              <a:tabLst>
                <a:tab pos="627063" algn="l"/>
              </a:tabLst>
            </a:pPr>
            <a:r>
              <a:rPr lang="en-CA" sz="2000" dirty="0" smtClean="0"/>
              <a:t>Analyze the frequency (“spectral”) components of the audio signal by calculating a frequency transform of a window of signal values.</a:t>
            </a:r>
          </a:p>
          <a:p>
            <a:pPr lvl="1">
              <a:buFont typeface="Lucida Grande"/>
              <a:buChar char="-"/>
              <a:tabLst>
                <a:tab pos="627063" algn="l"/>
              </a:tabLst>
            </a:pPr>
            <a:r>
              <a:rPr lang="en-CA" sz="2000" dirty="0" smtClean="0"/>
              <a:t>Decompose the signal into </a:t>
            </a:r>
            <a:r>
              <a:rPr lang="en-CA" sz="2000" dirty="0" err="1" smtClean="0"/>
              <a:t>subbands</a:t>
            </a:r>
            <a:r>
              <a:rPr lang="en-CA" sz="2000" dirty="0" smtClean="0"/>
              <a:t> by using a bank of filters (Layer 1 &amp; 2: “quadrature-mirror”; Layer 3: adds a DCT; psychoacoustic model: Fourier transform).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MPEG Audio Strategy </a:t>
            </a:r>
            <a:r>
              <a:rPr lang="tr-TR" sz="3200" dirty="0" smtClean="0"/>
              <a:t>(</a:t>
            </a:r>
            <a:r>
              <a:rPr lang="tr-TR" sz="3200" dirty="0" err="1" smtClean="0"/>
              <a:t>Cont’d</a:t>
            </a:r>
            <a:r>
              <a:rPr lang="tr-TR" sz="3200" dirty="0" smtClean="0"/>
              <a:t>)</a:t>
            </a:r>
            <a:endParaRPr lang="en-CA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14" y="1484784"/>
            <a:ext cx="8003232" cy="4641379"/>
          </a:xfrm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400" b="1" dirty="0" smtClean="0"/>
              <a:t>Frequency masking</a:t>
            </a:r>
            <a:r>
              <a:rPr lang="en-CA" sz="2400" dirty="0" smtClean="0"/>
              <a:t>: by using a psychoacoustic model to estimate the just noticeable noise level: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Encoder balances the masking behavior and the available number of bits by discarding inaudible frequencies.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Scaling quantization according to the sound level that is left over, above masking levels.</a:t>
            </a:r>
            <a:endParaRPr lang="en-CA" sz="2400" dirty="0" smtClean="0"/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400" dirty="0" smtClean="0"/>
              <a:t>May take into account the actual width of the critical bands: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As mentioned earlier, audible frequencies are usually divided into 25 main critical bands (Table 14.1).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To keep simplicity, the MPEG model adopts a </a:t>
            </a:r>
            <a:r>
              <a:rPr lang="en-CA" sz="2000" i="1" dirty="0" smtClean="0"/>
              <a:t>uniform</a:t>
            </a:r>
            <a:r>
              <a:rPr lang="en-CA" sz="2000" dirty="0" smtClean="0"/>
              <a:t> width for all frequency analysis filters, using 32 overlapping </a:t>
            </a:r>
            <a:r>
              <a:rPr lang="en-CA" sz="2000" dirty="0" err="1" smtClean="0"/>
              <a:t>subbands</a:t>
            </a:r>
            <a:r>
              <a:rPr lang="en-CA" sz="2000" dirty="0" smtClean="0"/>
              <a:t>.</a:t>
            </a:r>
            <a:endParaRPr lang="en-CA" sz="2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r>
              <a:rPr lang="en-CA" dirty="0" smtClean="0"/>
              <a:t>MPEG Audio Compression Algorithm</a:t>
            </a:r>
            <a:endParaRPr lang="en-C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/>
          </a:bodyPr>
          <a:lstStyle/>
          <a:p>
            <a:pPr algn="ctr"/>
            <a:r>
              <a:rPr lang="en-CA" sz="2000" b="1" dirty="0" smtClean="0"/>
              <a:t>Fig. 14.9: </a:t>
            </a:r>
            <a:r>
              <a:rPr lang="en-CA" sz="2000" dirty="0" smtClean="0"/>
              <a:t>Basic MPEG Audio encoder and decoder.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70870"/>
            <a:ext cx="6480720" cy="409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13304"/>
          </a:xfrm>
        </p:spPr>
        <p:txBody>
          <a:bodyPr>
            <a:normAutofit/>
          </a:bodyPr>
          <a:lstStyle/>
          <a:p>
            <a:r>
              <a:rPr lang="en-CA" sz="3200" dirty="0" smtClean="0"/>
              <a:t>Basic Algorithm </a:t>
            </a:r>
            <a:r>
              <a:rPr lang="tr-TR" sz="3200" dirty="0" smtClean="0"/>
              <a:t>(</a:t>
            </a:r>
            <a:r>
              <a:rPr lang="tr-TR" sz="3200" dirty="0" err="1" smtClean="0"/>
              <a:t>Cont’d</a:t>
            </a:r>
            <a:r>
              <a:rPr lang="tr-TR" sz="3200" dirty="0" smtClean="0"/>
              <a:t>)</a:t>
            </a:r>
            <a:endParaRPr lang="en-CA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0" y="1484784"/>
            <a:ext cx="8229600" cy="4525963"/>
          </a:xfrm>
        </p:spPr>
        <p:txBody>
          <a:bodyPr anchor="ctr">
            <a:no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 smtClean="0"/>
              <a:t>The algorithm proceeds by dividing the input into 32 frequency </a:t>
            </a:r>
            <a:r>
              <a:rPr lang="en-CA" sz="2000" dirty="0" err="1" smtClean="0"/>
              <a:t>subbands</a:t>
            </a:r>
            <a:r>
              <a:rPr lang="en-CA" sz="2000" dirty="0" smtClean="0"/>
              <a:t>, via a filter bank.</a:t>
            </a:r>
          </a:p>
          <a:p>
            <a:pPr lvl="1">
              <a:spcBef>
                <a:spcPts val="1200"/>
              </a:spcBef>
              <a:buFont typeface="Lucida Grande"/>
              <a:buChar char="-"/>
            </a:pPr>
            <a:r>
              <a:rPr lang="en-CA" sz="2000" dirty="0" smtClean="0"/>
              <a:t>A linear operation taking 32 PCM samples, sampled in time; output is 32 frequency coefficients.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 smtClean="0"/>
              <a:t>In the Layer 1 encoder, the sets of 32 PCM values are first assembled into a set of 12 groups of 32s.</a:t>
            </a:r>
          </a:p>
          <a:p>
            <a:pPr marL="685800" lvl="1">
              <a:spcBef>
                <a:spcPts val="1200"/>
              </a:spcBef>
              <a:buFont typeface="Lucida Grande"/>
              <a:buChar char="-"/>
            </a:pPr>
            <a:r>
              <a:rPr lang="en-CA" sz="2000" dirty="0" smtClean="0"/>
              <a:t>an inherent time lag in the coder, equal to the time to </a:t>
            </a:r>
            <a:r>
              <a:rPr lang="fr-FR" sz="2000" dirty="0" err="1" smtClean="0"/>
              <a:t>accumulate</a:t>
            </a:r>
            <a:r>
              <a:rPr lang="fr-FR" sz="2000" dirty="0" smtClean="0"/>
              <a:t> 384 (i.e., 12×32) </a:t>
            </a:r>
            <a:r>
              <a:rPr lang="fr-FR" sz="2000" dirty="0" err="1" smtClean="0"/>
              <a:t>samples</a:t>
            </a:r>
            <a:r>
              <a:rPr lang="fr-FR" sz="2000" dirty="0" smtClean="0"/>
              <a:t>.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 smtClean="0"/>
              <a:t>Fig.14.11 shows how samples are organized.</a:t>
            </a:r>
          </a:p>
          <a:p>
            <a:pPr marL="685800" lvl="1">
              <a:spcBef>
                <a:spcPts val="1200"/>
              </a:spcBef>
              <a:buFont typeface="Lucida Grande"/>
              <a:buChar char="-"/>
            </a:pPr>
            <a:r>
              <a:rPr lang="en-CA" sz="2000" dirty="0" smtClean="0"/>
              <a:t>A Layer 2 or Layer 3 frame actually accumulates more than 12 samples for each </a:t>
            </a:r>
            <a:r>
              <a:rPr lang="en-CA" sz="2000" dirty="0" err="1" smtClean="0"/>
              <a:t>subband</a:t>
            </a:r>
            <a:r>
              <a:rPr lang="en-CA" sz="2000" dirty="0" smtClean="0"/>
              <a:t>: a frame includes 1,152 samples.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/>
          </a:bodyPr>
          <a:lstStyle/>
          <a:p>
            <a:pPr algn="ctr"/>
            <a:r>
              <a:rPr lang="en-CA" sz="2200" b="1" dirty="0" smtClean="0"/>
              <a:t>Fig. 14.11: </a:t>
            </a:r>
            <a:r>
              <a:rPr lang="en-CA" sz="2200" dirty="0" smtClean="0"/>
              <a:t>MPEG Audio Frame Sizes</a:t>
            </a:r>
            <a:endParaRPr lang="en-CA" sz="2200" dirty="0"/>
          </a:p>
        </p:txBody>
      </p:sp>
      <p:pic>
        <p:nvPicPr>
          <p:cNvPr id="6" name="Picture 5" descr="mpegaudiolayerssamp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892" y="757303"/>
            <a:ext cx="7286676" cy="46715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Bit Allocation Algorithm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900" b="1" dirty="0" smtClean="0"/>
              <a:t>Aim</a:t>
            </a:r>
            <a:r>
              <a:rPr lang="en-CA" sz="2900" dirty="0" smtClean="0"/>
              <a:t>: ensure that all of the quantization noise is below the masking thresholds.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900" b="1" dirty="0" smtClean="0"/>
              <a:t>One common scheme</a:t>
            </a:r>
            <a:r>
              <a:rPr lang="en-CA" sz="2900" dirty="0" smtClean="0"/>
              <a:t>: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 smtClean="0"/>
              <a:t>For each </a:t>
            </a:r>
            <a:r>
              <a:rPr lang="en-CA" dirty="0" err="1" smtClean="0"/>
              <a:t>subband</a:t>
            </a:r>
            <a:r>
              <a:rPr lang="en-CA" dirty="0" smtClean="0"/>
              <a:t>, the psychoacoustic model calculates the </a:t>
            </a:r>
            <a:r>
              <a:rPr lang="en-CA" i="1" dirty="0" smtClean="0"/>
              <a:t>Signal-to-Mask Ratio </a:t>
            </a:r>
            <a:r>
              <a:rPr lang="en-CA" dirty="0" smtClean="0"/>
              <a:t>(SMR) in </a:t>
            </a:r>
            <a:r>
              <a:rPr lang="en-CA" dirty="0" err="1" smtClean="0"/>
              <a:t>dB.</a:t>
            </a:r>
            <a:endParaRPr lang="en-CA" dirty="0" smtClean="0"/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 smtClean="0"/>
              <a:t>Then the “Mask-to-Noise Ratio” (MNR) is defined as the difference (as shown in Fig.14.12):</a:t>
            </a:r>
          </a:p>
          <a:p>
            <a:pPr marL="457200" lvl="1" indent="0" algn="r">
              <a:lnSpc>
                <a:spcPct val="120000"/>
              </a:lnSpc>
              <a:spcBef>
                <a:spcPts val="1200"/>
              </a:spcBef>
            </a:pPr>
            <a:r>
              <a:rPr lang="en-CA" dirty="0" smtClean="0"/>
              <a:t>(</a:t>
            </a:r>
            <a:r>
              <a:rPr lang="en-CA" dirty="0" smtClean="0"/>
              <a:t>14.7)</a:t>
            </a:r>
            <a:endParaRPr lang="en-CA" dirty="0" smtClean="0"/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 smtClean="0"/>
              <a:t>The lowest MNR is determined, and the number of code-bits allocated to this </a:t>
            </a:r>
            <a:r>
              <a:rPr lang="en-CA" dirty="0" err="1" smtClean="0"/>
              <a:t>subband</a:t>
            </a:r>
            <a:r>
              <a:rPr lang="en-CA" dirty="0" smtClean="0"/>
              <a:t> is incremented.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dirty="0" smtClean="0"/>
              <a:t>Then a new estimate of the SNR is made, and the process iterates until there are no more bits to allocate.</a:t>
            </a: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79422"/>
              </p:ext>
            </p:extLst>
          </p:nvPr>
        </p:nvGraphicFramePr>
        <p:xfrm>
          <a:off x="3491880" y="4149080"/>
          <a:ext cx="2837676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3" imgW="1815572" imgH="228738" progId="">
                  <p:embed/>
                </p:oleObj>
              </mc:Choice>
              <mc:Fallback>
                <p:oleObj name="Equation" r:id="rId3" imgW="1815572" imgH="228738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149080"/>
                        <a:ext cx="2837676" cy="35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68403"/>
          </a:xfrm>
        </p:spPr>
        <p:txBody>
          <a:bodyPr>
            <a:normAutofit/>
          </a:bodyPr>
          <a:lstStyle/>
          <a:p>
            <a:pPr marL="0" indent="0"/>
            <a:r>
              <a:rPr lang="en-CA" sz="1800" b="1" dirty="0" smtClean="0"/>
              <a:t>Fig. 14.12: </a:t>
            </a:r>
            <a:r>
              <a:rPr lang="en-CA" sz="1800" dirty="0" smtClean="0"/>
              <a:t>MNR and SMR. A qualitative view of SNR, SMR and MNR are shown, with one dominate masker and m bits allocated to a particular critical band.</a:t>
            </a:r>
            <a:endParaRPr lang="en-CA" sz="1800" dirty="0"/>
          </a:p>
        </p:txBody>
      </p:sp>
      <p:pic>
        <p:nvPicPr>
          <p:cNvPr id="6" name="Picture 5" descr="mpeg-aud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857232"/>
            <a:ext cx="5286412" cy="38431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Equal-Loudness Relations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900" b="1" dirty="0" smtClean="0"/>
              <a:t>Fletcher-Munson Curves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Trebuchet MS" panose="020B0603020202020204" pitchFamily="34" charset="0"/>
              <a:buChar char="‐"/>
            </a:pPr>
            <a:r>
              <a:rPr lang="en-CA" dirty="0" smtClean="0"/>
              <a:t>Equal loudness curves that display the relationship between perceived loudness (“</a:t>
            </a:r>
            <a:r>
              <a:rPr lang="en-CA" dirty="0" err="1" smtClean="0"/>
              <a:t>Phons</a:t>
            </a:r>
            <a:r>
              <a:rPr lang="en-CA" dirty="0" smtClean="0"/>
              <a:t>”, in dB) for a given stimulus sound volume (“Sound Pressure Level”, also in dB), as a function of frequency.</a:t>
            </a: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900" dirty="0" smtClean="0"/>
              <a:t>Fig. 14.1 shows the ear’s perception of equal loudness: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Trebuchet MS" panose="020B0603020202020204" pitchFamily="34" charset="0"/>
              <a:buChar char="‐"/>
            </a:pPr>
            <a:r>
              <a:rPr lang="en-CA" dirty="0" smtClean="0"/>
              <a:t>The bottom curve, for example, shows what level of pure tone stimulus is required to produce the perception of a 10 dB sound.</a:t>
            </a:r>
          </a:p>
          <a:p>
            <a:pPr marL="914400" lvl="1" indent="-457200">
              <a:lnSpc>
                <a:spcPct val="120000"/>
              </a:lnSpc>
              <a:spcBef>
                <a:spcPts val="1800"/>
              </a:spcBef>
              <a:buFont typeface="Trebuchet MS" panose="020B0603020202020204" pitchFamily="34" charset="0"/>
              <a:buChar char="‐"/>
            </a:pPr>
            <a:r>
              <a:rPr lang="en-CA" dirty="0" smtClean="0"/>
              <a:t>All the curves are arranged so that the perceived loudness level gives the same loudness as for that loudness level of </a:t>
            </a:r>
            <a:r>
              <a:rPr lang="it-IT" dirty="0" smtClean="0"/>
              <a:t>a pure tone at 1 kHz.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n-CA" dirty="0" smtClean="0"/>
              <a:t>• </a:t>
            </a:r>
            <a:r>
              <a:rPr lang="en-CA" sz="2200" dirty="0" smtClean="0"/>
              <a:t>Mask calculations are performed in parallel with </a:t>
            </a:r>
            <a:r>
              <a:rPr lang="en-CA" sz="2200" dirty="0" err="1" smtClean="0"/>
              <a:t>subband</a:t>
            </a:r>
            <a:r>
              <a:rPr lang="en-CA" sz="2200" dirty="0" smtClean="0"/>
              <a:t> filtering, as in Fig. 4.13: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algn="ctr"/>
            <a:r>
              <a:rPr lang="en-CA" sz="2600" b="1" dirty="0" smtClean="0"/>
              <a:t>Fig. 14.13: </a:t>
            </a:r>
            <a:r>
              <a:rPr lang="en-CA" sz="2600" dirty="0" smtClean="0"/>
              <a:t>MPEG-1 Audio Layers 1 and 2.</a:t>
            </a:r>
            <a:endParaRPr lang="en-CA" sz="2600" dirty="0"/>
          </a:p>
        </p:txBody>
      </p:sp>
      <p:pic>
        <p:nvPicPr>
          <p:cNvPr id="6" name="Picture 5" descr="mpegaudiolay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384" y="1785926"/>
            <a:ext cx="7293232" cy="28575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Layer 2 of MPEG-1 Audio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22" y="1412776"/>
            <a:ext cx="7894818" cy="4713387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CA" dirty="0" smtClean="0"/>
              <a:t>• </a:t>
            </a:r>
            <a:r>
              <a:rPr lang="en-CA" sz="2600" b="1" dirty="0" smtClean="0"/>
              <a:t>Main difference</a:t>
            </a:r>
            <a:r>
              <a:rPr lang="en-CA" sz="2600" dirty="0" smtClean="0"/>
              <a:t>:</a:t>
            </a:r>
          </a:p>
          <a:p>
            <a:pPr marL="918000" lvl="1" indent="-457200">
              <a:spcBef>
                <a:spcPts val="1200"/>
              </a:spcBef>
              <a:buFont typeface="Lucida Grande"/>
              <a:buChar char="-"/>
            </a:pPr>
            <a:r>
              <a:rPr lang="en-CA" sz="2200" dirty="0" smtClean="0"/>
              <a:t>Three groups of 12 samples are encoded in each frame and temporal masking is brought into play, as well as frequency masking.</a:t>
            </a:r>
          </a:p>
          <a:p>
            <a:pPr marL="918000" lvl="1" indent="-457200">
              <a:spcBef>
                <a:spcPts val="1200"/>
              </a:spcBef>
              <a:buFont typeface="Lucida Grande"/>
              <a:buChar char="-"/>
            </a:pPr>
            <a:r>
              <a:rPr lang="en-CA" sz="2200" dirty="0" smtClean="0"/>
              <a:t>Bit allocation is applied to window lengths of 36 samples instead of 12.</a:t>
            </a:r>
          </a:p>
          <a:p>
            <a:pPr marL="918000" lvl="1" indent="-457200">
              <a:spcBef>
                <a:spcPts val="1200"/>
              </a:spcBef>
              <a:buFont typeface="Lucida Grande"/>
              <a:buChar char="-"/>
            </a:pPr>
            <a:r>
              <a:rPr lang="en-CA" sz="2200" dirty="0" smtClean="0"/>
              <a:t>The resolution of the </a:t>
            </a:r>
            <a:r>
              <a:rPr lang="en-CA" sz="2200" dirty="0" err="1" smtClean="0"/>
              <a:t>quantizers</a:t>
            </a:r>
            <a:r>
              <a:rPr lang="en-CA" sz="2200" dirty="0" smtClean="0"/>
              <a:t> is increased from 15 bits to 16.</a:t>
            </a:r>
          </a:p>
          <a:p>
            <a:pPr>
              <a:spcBef>
                <a:spcPts val="1200"/>
              </a:spcBef>
            </a:pPr>
            <a:r>
              <a:rPr lang="en-CA" dirty="0" smtClean="0"/>
              <a:t>• </a:t>
            </a:r>
            <a:r>
              <a:rPr lang="en-CA" sz="2600" b="1" dirty="0" smtClean="0"/>
              <a:t>Advantage</a:t>
            </a:r>
            <a:r>
              <a:rPr lang="en-CA" sz="2600" dirty="0" smtClean="0"/>
              <a:t>:</a:t>
            </a:r>
          </a:p>
          <a:p>
            <a:pPr marL="810000" lvl="1" indent="-342900">
              <a:spcBef>
                <a:spcPts val="1200"/>
              </a:spcBef>
              <a:buFont typeface="Lucida Grande"/>
              <a:buChar char="-"/>
            </a:pPr>
            <a:r>
              <a:rPr lang="en-CA" sz="2200" dirty="0" smtClean="0"/>
              <a:t>a single scaling factor can be used for all three groups.</a:t>
            </a:r>
            <a:endParaRPr lang="en-CA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 sz="3200" dirty="0" smtClean="0"/>
              <a:t>Layer 3 of MPEG-1 Audio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Autofit/>
          </a:bodyPr>
          <a:lstStyle/>
          <a:p>
            <a:r>
              <a:rPr lang="en-CA" sz="2200" dirty="0" smtClean="0"/>
              <a:t>• </a:t>
            </a:r>
            <a:r>
              <a:rPr lang="en-CA" sz="2200" b="1" dirty="0" smtClean="0"/>
              <a:t>Main difference</a:t>
            </a:r>
            <a:r>
              <a:rPr lang="en-CA" sz="2200" dirty="0" smtClean="0"/>
              <a:t>: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200" dirty="0" smtClean="0"/>
              <a:t>Employs a similar filter bank to that used in Layer 2, except using a set of filters with non-equal frequencies.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200" dirty="0" smtClean="0"/>
              <a:t>Takes into account stereo redundancy.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200" dirty="0" smtClean="0"/>
              <a:t>Uses Modified Discrete Cosine Transform (MDCT) — addresses problems that the DCT has at boundaries of  the window used by overlapping frames by 50%:</a:t>
            </a:r>
          </a:p>
          <a:p>
            <a:pPr lvl="1"/>
            <a:endParaRPr lang="en-CA" sz="2200" dirty="0" smtClean="0"/>
          </a:p>
          <a:p>
            <a:pPr lvl="1"/>
            <a:endParaRPr lang="en-CA" sz="2200" dirty="0" smtClean="0"/>
          </a:p>
          <a:p>
            <a:pPr lvl="1" algn="r"/>
            <a:r>
              <a:rPr lang="en-CA" sz="2200" dirty="0" smtClean="0"/>
              <a:t>(</a:t>
            </a:r>
            <a:r>
              <a:rPr lang="en-CA" sz="2200" dirty="0" smtClean="0"/>
              <a:t>14.8)</a:t>
            </a:r>
            <a:endParaRPr lang="en-CA" sz="2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998159"/>
              </p:ext>
            </p:extLst>
          </p:nvPr>
        </p:nvGraphicFramePr>
        <p:xfrm>
          <a:off x="1187624" y="4786322"/>
          <a:ext cx="6900102" cy="735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3" imgW="4050588" imgH="431570" progId="">
                  <p:embed/>
                </p:oleObj>
              </mc:Choice>
              <mc:Fallback>
                <p:oleObj name="Equation" r:id="rId3" imgW="4050588" imgH="43157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86322"/>
                        <a:ext cx="6900102" cy="735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fld id="{0F351D62-525A-4671-8264-CD4617D324B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" y="5589240"/>
            <a:ext cx="8229600" cy="696899"/>
          </a:xfrm>
        </p:spPr>
        <p:txBody>
          <a:bodyPr>
            <a:normAutofit/>
          </a:bodyPr>
          <a:lstStyle/>
          <a:p>
            <a:pPr algn="ctr"/>
            <a:r>
              <a:rPr lang="en-CA" sz="2400" b="1" dirty="0" smtClean="0"/>
              <a:t>Fig 14.14: </a:t>
            </a:r>
            <a:r>
              <a:rPr lang="en-CA" sz="2400" dirty="0" smtClean="0"/>
              <a:t>MPEG-Audio Layer 3 Coding.</a:t>
            </a:r>
            <a:endParaRPr lang="en-CA" sz="2400" dirty="0"/>
          </a:p>
        </p:txBody>
      </p:sp>
      <p:pic>
        <p:nvPicPr>
          <p:cNvPr id="7" name="Picture 6" descr="mpegaudiolay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257" y="857232"/>
            <a:ext cx="6929486" cy="42260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29" y="803275"/>
            <a:ext cx="8229600" cy="548324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CA" sz="2600" dirty="0" smtClean="0"/>
              <a:t>Table 14.2 shows various achievable MP3 compression ratios:</a:t>
            </a:r>
          </a:p>
          <a:p>
            <a:endParaRPr lang="en-CA" sz="2600" dirty="0" smtClean="0"/>
          </a:p>
          <a:p>
            <a:pPr algn="ctr"/>
            <a:r>
              <a:rPr lang="en-CA" sz="2600" b="1" dirty="0" smtClean="0"/>
              <a:t>Table 14.2:  </a:t>
            </a:r>
            <a:r>
              <a:rPr lang="en-CA" sz="2600" dirty="0" smtClean="0"/>
              <a:t>MP3 compression performance</a:t>
            </a:r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053" y="2420888"/>
            <a:ext cx="6244353" cy="32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MPEG-2 AAC (Advanced Audio Coding)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SzPct val="150000"/>
              <a:buFont typeface="Arial"/>
              <a:buChar char="•"/>
            </a:pPr>
            <a:r>
              <a:rPr lang="en-US" sz="2000" dirty="0"/>
              <a:t>AAC was developed </a:t>
            </a:r>
            <a:r>
              <a:rPr lang="en-US" sz="2000" dirty="0" smtClean="0"/>
              <a:t>to </a:t>
            </a:r>
            <a:r>
              <a:rPr lang="en-US" sz="2000" dirty="0"/>
              <a:t>succeed </a:t>
            </a:r>
            <a:r>
              <a:rPr lang="en-US" sz="2000" dirty="0" smtClean="0"/>
              <a:t>MP3</a:t>
            </a:r>
            <a:r>
              <a:rPr lang="en-US" sz="2000" dirty="0"/>
              <a:t> for </a:t>
            </a:r>
            <a:r>
              <a:rPr lang="en-US" sz="2000" dirty="0" smtClean="0"/>
              <a:t>digital audio; delivers </a:t>
            </a:r>
            <a:r>
              <a:rPr lang="en-US" sz="2000" dirty="0"/>
              <a:t>better sound quality than MP3 for the same </a:t>
            </a:r>
            <a:r>
              <a:rPr lang="en-US" sz="2000" dirty="0" smtClean="0"/>
              <a:t>bitrate.</a:t>
            </a:r>
          </a:p>
          <a:p>
            <a:pPr>
              <a:lnSpc>
                <a:spcPct val="120000"/>
              </a:lnSpc>
              <a:spcBef>
                <a:spcPts val="1200"/>
              </a:spcBef>
              <a:buSzPct val="150000"/>
              <a:buFont typeface="Arial"/>
              <a:buChar char="•"/>
            </a:pPr>
            <a:r>
              <a:rPr lang="en-US" sz="2000" dirty="0" smtClean="0"/>
              <a:t>Default </a:t>
            </a:r>
            <a:r>
              <a:rPr lang="en-US" sz="2000" dirty="0"/>
              <a:t>audio format for YouTube, </a:t>
            </a:r>
            <a:r>
              <a:rPr lang="en-US" sz="2000" dirty="0" smtClean="0"/>
              <a:t>iPhone, iTunes</a:t>
            </a:r>
            <a:r>
              <a:rPr lang="en-US" sz="2000" dirty="0"/>
              <a:t>, Nintendo, and </a:t>
            </a:r>
            <a:r>
              <a:rPr lang="en-US" sz="2000" dirty="0" smtClean="0"/>
              <a:t>PlayStation.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1200"/>
              </a:spcBef>
              <a:buSzPct val="150000"/>
              <a:buFont typeface="Arial"/>
              <a:buChar char="•"/>
            </a:pPr>
            <a:r>
              <a:rPr lang="en-CA" sz="2000" dirty="0" smtClean="0"/>
              <a:t>The standard vehicle for DVDs: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sz="1900" dirty="0" smtClean="0"/>
              <a:t>Audio coding technology for the DVD-Audio Recordable (DVD-AR) format, also adopted by XM Radio.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000" dirty="0" smtClean="0"/>
              <a:t>Aimed at transparent sound reproduction for theaters.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CA" sz="1900" dirty="0" smtClean="0"/>
              <a:t>Can deliver this at 320 kbps for five channels so that sound can be played from 5 different directions: Left, Right, Center, Left-Surround, and Right-Surround.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Lucida Grande"/>
              <a:buChar char="-"/>
            </a:pPr>
            <a:r>
              <a:rPr lang="en-US" sz="1900" dirty="0" smtClean="0"/>
              <a:t>5.1 </a:t>
            </a:r>
            <a:r>
              <a:rPr lang="en-US" sz="1900" dirty="0"/>
              <a:t>channel systems </a:t>
            </a:r>
            <a:r>
              <a:rPr lang="en-US" sz="1900" dirty="0" smtClean="0"/>
              <a:t>also include </a:t>
            </a:r>
            <a:r>
              <a:rPr lang="en-US" sz="1900" dirty="0"/>
              <a:t>a low-frequency enhancement (LFE) channel (a “woofer</a:t>
            </a:r>
            <a:r>
              <a:rPr lang="en-US" sz="1900" dirty="0" smtClean="0"/>
              <a:t>”).</a:t>
            </a:r>
            <a:endParaRPr lang="en-CA" sz="19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Arial"/>
              <a:buChar char="•"/>
            </a:pPr>
            <a:r>
              <a:rPr lang="en-CA" sz="2000" dirty="0" smtClean="0"/>
              <a:t>Also capable of delivering high-quality stereo sound at bit-rates below 128 kbps.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349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MPEG-2 AAC </a:t>
            </a:r>
            <a:r>
              <a:rPr lang="tr-TR" sz="3200" dirty="0" smtClean="0"/>
              <a:t>(</a:t>
            </a:r>
            <a:r>
              <a:rPr lang="tr-TR" sz="3200" dirty="0" err="1" smtClean="0"/>
              <a:t>Cont’d</a:t>
            </a:r>
            <a:r>
              <a:rPr lang="tr-TR" sz="3200" dirty="0" smtClean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13" y="1844824"/>
            <a:ext cx="8089835" cy="3528392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  <a:buFont typeface="Arial"/>
              <a:buChar char="•"/>
            </a:pPr>
            <a:r>
              <a:rPr lang="en-CA" sz="2200" dirty="0" smtClean="0"/>
              <a:t>Support up to 48 channels, sampling rates between 8 kHz and 96 kHz, and bit-rates up to 576 kbps per channel.</a:t>
            </a: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CA" sz="2200" dirty="0" smtClean="0"/>
              <a:t>Like MPEG-1, MPEG-2, supports three different “profiles”, but with a different purpose:</a:t>
            </a:r>
          </a:p>
          <a:p>
            <a:pPr lvl="1"/>
            <a:r>
              <a:rPr lang="en-CA" sz="2200" dirty="0" smtClean="0"/>
              <a:t>– </a:t>
            </a:r>
            <a:r>
              <a:rPr lang="en-CA" sz="2200" i="1" dirty="0" smtClean="0"/>
              <a:t>Main </a:t>
            </a:r>
            <a:r>
              <a:rPr lang="en-CA" sz="2200" dirty="0" smtClean="0"/>
              <a:t>profile</a:t>
            </a:r>
          </a:p>
          <a:p>
            <a:pPr lvl="1"/>
            <a:r>
              <a:rPr lang="en-CA" sz="2200" dirty="0" smtClean="0"/>
              <a:t>– </a:t>
            </a:r>
            <a:r>
              <a:rPr lang="en-CA" sz="2200" i="1" dirty="0" smtClean="0"/>
              <a:t>Low Complexity</a:t>
            </a:r>
            <a:r>
              <a:rPr lang="en-CA" sz="2200" dirty="0" smtClean="0"/>
              <a:t>(LC) profile</a:t>
            </a:r>
          </a:p>
          <a:p>
            <a:pPr lvl="1"/>
            <a:r>
              <a:rPr lang="en-CA" sz="2200" dirty="0" smtClean="0"/>
              <a:t>– </a:t>
            </a:r>
            <a:r>
              <a:rPr lang="en-CA" sz="2200" i="1" dirty="0" smtClean="0"/>
              <a:t>Scalable Sampling Rate </a:t>
            </a:r>
            <a:r>
              <a:rPr lang="en-CA" sz="2200" dirty="0" smtClean="0"/>
              <a:t>(SSR) profile</a:t>
            </a:r>
            <a:endParaRPr lang="en-CA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MPEG-4 Audio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8" y="1484784"/>
            <a:ext cx="7931224" cy="4525963"/>
          </a:xfrm>
        </p:spPr>
        <p:txBody>
          <a:bodyPr anchor="ctr">
            <a:normAutofit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200" dirty="0" smtClean="0"/>
              <a:t>Integrates several different audio components into one standard: speech compression, perceptually based coders, text-to-speech, and MIDI.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200" i="1" dirty="0" smtClean="0"/>
              <a:t>MPEG-4 AAC </a:t>
            </a:r>
            <a:r>
              <a:rPr lang="en-CA" sz="2200" dirty="0" smtClean="0"/>
              <a:t>(</a:t>
            </a:r>
            <a:r>
              <a:rPr lang="en-CA" sz="2200" i="1" dirty="0" smtClean="0"/>
              <a:t>Advanced Audio Coding</a:t>
            </a:r>
            <a:r>
              <a:rPr lang="en-CA" sz="2200" dirty="0" smtClean="0"/>
              <a:t>), is similar to the MPEG-2 AAC standard, with some minor changes.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200" b="1" dirty="0" smtClean="0"/>
              <a:t>Perceptual Coders</a:t>
            </a:r>
          </a:p>
          <a:p>
            <a:pPr lvl="1">
              <a:spcBef>
                <a:spcPts val="800"/>
              </a:spcBef>
              <a:buFont typeface="Lucida Grande"/>
              <a:buChar char="-"/>
            </a:pPr>
            <a:r>
              <a:rPr lang="en-CA" sz="2200" dirty="0" smtClean="0"/>
              <a:t>Incorporate a </a:t>
            </a:r>
            <a:r>
              <a:rPr lang="en-CA" sz="2200" i="1" dirty="0" smtClean="0"/>
              <a:t>Perceptual Noise Substitution </a:t>
            </a:r>
            <a:r>
              <a:rPr lang="en-CA" sz="2200" dirty="0" smtClean="0"/>
              <a:t>module.</a:t>
            </a:r>
          </a:p>
          <a:p>
            <a:pPr lvl="1">
              <a:spcBef>
                <a:spcPts val="800"/>
              </a:spcBef>
              <a:buFont typeface="Lucida Grande"/>
              <a:buChar char="-"/>
            </a:pPr>
            <a:r>
              <a:rPr lang="en-CA" sz="2200" dirty="0" smtClean="0"/>
              <a:t>Include a </a:t>
            </a:r>
            <a:r>
              <a:rPr lang="en-CA" sz="2200" i="1" dirty="0" smtClean="0"/>
              <a:t>Bit-Sliced Arithmetic Coding </a:t>
            </a:r>
            <a:r>
              <a:rPr lang="en-CA" sz="2200" dirty="0" smtClean="0"/>
              <a:t>(BSAC) module.</a:t>
            </a:r>
          </a:p>
          <a:p>
            <a:pPr lvl="1">
              <a:spcBef>
                <a:spcPts val="800"/>
              </a:spcBef>
              <a:buFont typeface="Lucida Grande"/>
              <a:buChar char="-"/>
            </a:pPr>
            <a:r>
              <a:rPr lang="en-CA" sz="2200" dirty="0" smtClean="0"/>
              <a:t>Also include a second perceptual audio coder, a vector-quantization method entitled </a:t>
            </a:r>
            <a:r>
              <a:rPr lang="en-CA" sz="2200" dirty="0" err="1" smtClean="0"/>
              <a:t>TwinVQ</a:t>
            </a:r>
            <a:r>
              <a:rPr lang="en-CA" sz="2200" dirty="0" smtClean="0"/>
              <a:t>.</a:t>
            </a:r>
            <a:endParaRPr lang="en-CA" sz="2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MPEG-4 Audio </a:t>
            </a:r>
            <a:r>
              <a:rPr lang="tr-TR" sz="3200" dirty="0" smtClean="0"/>
              <a:t>(</a:t>
            </a:r>
            <a:r>
              <a:rPr lang="tr-TR" sz="3200" dirty="0" err="1" smtClean="0"/>
              <a:t>Cont’d</a:t>
            </a:r>
            <a:r>
              <a:rPr lang="tr-TR" sz="3200" dirty="0" smtClean="0"/>
              <a:t>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90" y="1412776"/>
            <a:ext cx="7920880" cy="4525963"/>
          </a:xfrm>
        </p:spPr>
        <p:txBody>
          <a:bodyPr anchor="ctr">
            <a:noAutofit/>
          </a:bodyPr>
          <a:lstStyle/>
          <a:p>
            <a:r>
              <a:rPr lang="en-CA" sz="2400" dirty="0" smtClean="0"/>
              <a:t>• </a:t>
            </a:r>
            <a:r>
              <a:rPr lang="en-CA" sz="2400" b="1" dirty="0" smtClean="0"/>
              <a:t>Structured Coders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Takes “Synthetic/Natural Hybrid Coding” (SNHC) in order to have very low bit-rate delivery an option.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b="1" dirty="0" smtClean="0"/>
              <a:t>Objective</a:t>
            </a:r>
            <a:r>
              <a:rPr lang="en-CA" sz="2000" dirty="0" smtClean="0"/>
              <a:t>: integrate both “natural” multimedia sequences, both video and audio, with those arising synthetically – “structured” audio.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Takes a “toolbox” approach and allows specification of many such models.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CA" sz="2000" dirty="0" smtClean="0"/>
              <a:t>E.g., </a:t>
            </a:r>
            <a:r>
              <a:rPr lang="en-CA" sz="2000" i="1" dirty="0" smtClean="0"/>
              <a:t>Text-To-Speech</a:t>
            </a:r>
            <a:r>
              <a:rPr lang="en-CA" sz="2000" dirty="0" smtClean="0"/>
              <a:t> (TTS) is an ultra-low bit-rate method, and actually works, provided one need not care what the speaker actually sounds like.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14.3  Other Audio Codecs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CA" sz="2200" dirty="0" err="1" smtClean="0"/>
              <a:t>Ogg</a:t>
            </a:r>
            <a:r>
              <a:rPr lang="en-CA" sz="2200" dirty="0" smtClean="0"/>
              <a:t> </a:t>
            </a:r>
            <a:r>
              <a:rPr lang="en-CA" sz="2200" dirty="0" err="1"/>
              <a:t>V</a:t>
            </a:r>
            <a:r>
              <a:rPr lang="en-CA" sz="2200" dirty="0" err="1" smtClean="0"/>
              <a:t>orbis</a:t>
            </a:r>
            <a:r>
              <a:rPr lang="en-CA" sz="2200" dirty="0" smtClean="0"/>
              <a:t> </a:t>
            </a:r>
            <a:r>
              <a:rPr lang="en-CA" sz="2200" dirty="0" smtClean="0"/>
              <a:t>is an open-source audio compression format</a:t>
            </a:r>
            <a:r>
              <a:rPr lang="en-CA" sz="2200" dirty="0" smtClean="0"/>
              <a:t>.</a:t>
            </a:r>
            <a:endParaRPr lang="en-CA" sz="2200" dirty="0" smtClean="0"/>
          </a:p>
          <a:p>
            <a:endParaRPr lang="en-CA" dirty="0" smtClean="0"/>
          </a:p>
          <a:p>
            <a:pPr algn="ctr"/>
            <a:r>
              <a:rPr lang="en-CA" sz="2200" b="1" dirty="0" smtClean="0"/>
              <a:t>Table 14.3: </a:t>
            </a:r>
            <a:r>
              <a:rPr lang="en-US" sz="2200" dirty="0"/>
              <a:t>Comparison of MP3, MPEG-4 AAC, and </a:t>
            </a:r>
            <a:r>
              <a:rPr lang="en-US" sz="2200" dirty="0" err="1"/>
              <a:t>Ogg</a:t>
            </a:r>
            <a:r>
              <a:rPr lang="en-US" sz="2200" dirty="0"/>
              <a:t> </a:t>
            </a:r>
            <a:r>
              <a:rPr lang="en-US" sz="2200" dirty="0" err="1"/>
              <a:t>V</a:t>
            </a:r>
            <a:r>
              <a:rPr lang="en-US" sz="2200" dirty="0" err="1" smtClean="0"/>
              <a:t>orbis</a:t>
            </a:r>
            <a:endParaRPr lang="en-CA" sz="2200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7853892" cy="212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/>
          </a:bodyPr>
          <a:lstStyle/>
          <a:p>
            <a:pPr marL="0" indent="0"/>
            <a:r>
              <a:rPr lang="en-CA" sz="2400" b="1" dirty="0" smtClean="0"/>
              <a:t>Fig. 14.1: </a:t>
            </a:r>
            <a:r>
              <a:rPr lang="en-CA" sz="2400" dirty="0" smtClean="0"/>
              <a:t>Fletcher-Munson Curves </a:t>
            </a:r>
            <a:r>
              <a:rPr lang="en-CA" sz="2000" dirty="0" smtClean="0"/>
              <a:t>(re-measured by Robinson and </a:t>
            </a:r>
            <a:r>
              <a:rPr lang="en-CA" sz="2000" dirty="0" err="1" smtClean="0"/>
              <a:t>Dadson</a:t>
            </a:r>
            <a:r>
              <a:rPr lang="en-CA" sz="2000" dirty="0" smtClean="0"/>
              <a:t>)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17" y="642918"/>
            <a:ext cx="5543566" cy="44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14.4 </a:t>
            </a:r>
            <a:r>
              <a:rPr lang="en-US" dirty="0" smtClean="0"/>
              <a:t>  MPEG-7 </a:t>
            </a:r>
            <a:r>
              <a:rPr lang="en-US" dirty="0"/>
              <a:t>Audio and Beyond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CA" sz="2200" dirty="0" smtClean="0"/>
              <a:t>Table 14.4 </a:t>
            </a:r>
            <a:r>
              <a:rPr lang="en-US" sz="2200" dirty="0"/>
              <a:t>summarizes the target </a:t>
            </a:r>
            <a:r>
              <a:rPr lang="en-US" sz="2200"/>
              <a:t>bitrate </a:t>
            </a:r>
            <a:r>
              <a:rPr lang="en-US" sz="2200" smtClean="0"/>
              <a:t>ranges </a:t>
            </a:r>
            <a:r>
              <a:rPr lang="en-US" sz="2200" dirty="0"/>
              <a:t>and main features of other modern general audio </a:t>
            </a:r>
            <a:r>
              <a:rPr lang="en-US" sz="2200" dirty="0" smtClean="0"/>
              <a:t>codecs.</a:t>
            </a:r>
          </a:p>
          <a:p>
            <a:endParaRPr lang="en-CA" dirty="0" smtClean="0"/>
          </a:p>
          <a:p>
            <a:pPr algn="ctr"/>
            <a:r>
              <a:rPr lang="en-CA" sz="2200" b="1" dirty="0" smtClean="0"/>
              <a:t>Table 14.4: </a:t>
            </a:r>
            <a:r>
              <a:rPr lang="en-CA" sz="2200" dirty="0" smtClean="0"/>
              <a:t>Comparison of audio coding systems</a:t>
            </a:r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 </a:t>
            </a:r>
          </a:p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1"/>
            <a:ext cx="8296284" cy="19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14.4   </a:t>
            </a:r>
            <a:r>
              <a:rPr lang="en-US" dirty="0" smtClean="0"/>
              <a:t>MPEG-7 </a:t>
            </a:r>
            <a:r>
              <a:rPr lang="en-US" dirty="0"/>
              <a:t>Audio and Beyond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8" y="1340768"/>
            <a:ext cx="7931224" cy="4785395"/>
          </a:xfrm>
        </p:spPr>
        <p:txBody>
          <a:bodyPr anchor="ctr">
            <a:normAutofit fontScale="92500" lnSpcReduction="10000"/>
          </a:bodyPr>
          <a:lstStyle/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b="1" dirty="0" smtClean="0"/>
              <a:t>Difference</a:t>
            </a:r>
            <a:r>
              <a:rPr lang="en-CA" sz="2000" dirty="0" smtClean="0"/>
              <a:t> from current standards: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 smtClean="0"/>
              <a:t>MPEG-4 is aimed at compression using objects.</a:t>
            </a:r>
          </a:p>
          <a:p>
            <a:pPr>
              <a:spcBef>
                <a:spcPts val="1600"/>
              </a:spcBef>
              <a:buFont typeface="Arial"/>
              <a:buChar char="•"/>
            </a:pPr>
            <a:r>
              <a:rPr lang="en-CA" sz="2000" dirty="0" smtClean="0"/>
              <a:t>MPEG-7 is mainly aimed at “search”: How can we find objects, assuming that multimedia is indeed coded in terms of objects.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US" sz="2000" dirty="0" smtClean="0"/>
              <a:t>The objective, in terms of audio, is to facilitate the representation and search for sound content, perhaps through the tune or other descriptors.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US" sz="2000" dirty="0" smtClean="0"/>
              <a:t>An </a:t>
            </a:r>
            <a:r>
              <a:rPr lang="en-US" sz="2000" dirty="0"/>
              <a:t>example application supported by MPEG-7 is automatic speech recognition (ASR</a:t>
            </a:r>
            <a:r>
              <a:rPr lang="en-US" sz="2000" dirty="0" smtClean="0"/>
              <a:t>).</a:t>
            </a:r>
          </a:p>
          <a:p>
            <a:pPr marL="800100" lvl="1" indent="-342900">
              <a:spcBef>
                <a:spcPts val="1600"/>
              </a:spcBef>
              <a:buFont typeface="Lucida Grande"/>
              <a:buChar char="-"/>
            </a:pPr>
            <a:r>
              <a:rPr lang="en-US" sz="2000" dirty="0"/>
              <a:t>Further standards in the MPEG sequence are mostly not aimed at further audio compression </a:t>
            </a:r>
            <a:r>
              <a:rPr lang="en-US" sz="2000" dirty="0" smtClean="0"/>
              <a:t>standardization.  For </a:t>
            </a:r>
            <a:r>
              <a:rPr lang="en-US" sz="2000" dirty="0"/>
              <a:t>example, MPEG-DASH (Dynamic Adaptive Streaming over HTTP) is aimed at streaming of </a:t>
            </a:r>
            <a:r>
              <a:rPr lang="en-US" sz="2000" dirty="0" smtClean="0"/>
              <a:t>multimedia.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Frequency Masking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 anchor="ctr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900" dirty="0" smtClean="0"/>
              <a:t>Lossy audio data compression methods, such as MPEG/Audio encoding, remove some sounds which are masked anyway.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sz="2900" dirty="0" smtClean="0"/>
              <a:t>The general situation in regard to masking is as follows: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 smtClean="0"/>
              <a:t>A lower tone can effectively mask (make us unable to hear) a higher tone.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 smtClean="0"/>
              <a:t>The reverse is not true – a higher tone does not mask a lower tone well.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 smtClean="0"/>
              <a:t>The greater the power in the masking tone, the wider is its influence – the broader the range of frequencies it can mask.</a:t>
            </a:r>
          </a:p>
          <a:p>
            <a:pPr marL="971550" lvl="1" indent="-514350">
              <a:lnSpc>
                <a:spcPct val="12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CA" dirty="0" smtClean="0"/>
              <a:t>As a consequence, if two tones are widely separated in frequency then little masking occurs.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Threshold of Hearing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A plot of the threshold of human hearing for a pure tone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b="1" dirty="0" smtClean="0"/>
              <a:t>Fig. 14.2</a:t>
            </a:r>
            <a:r>
              <a:rPr lang="en-CA" dirty="0" smtClean="0"/>
              <a:t>: Threshold of human hearing, for pure tones</a:t>
            </a:r>
            <a:endParaRPr lang="en-CA" dirty="0"/>
          </a:p>
        </p:txBody>
      </p:sp>
      <p:pic>
        <p:nvPicPr>
          <p:cNvPr id="8" name="Picture 7" descr="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71678"/>
            <a:ext cx="6052884" cy="350046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Threshold of Hearing </a:t>
            </a:r>
            <a:r>
              <a:rPr lang="tr-TR" sz="3200" dirty="0" smtClean="0"/>
              <a:t>(</a:t>
            </a:r>
            <a:r>
              <a:rPr lang="tr-TR" sz="3200" dirty="0" err="1" smtClean="0"/>
              <a:t>Cont’d</a:t>
            </a:r>
            <a:r>
              <a:rPr lang="tr-TR" sz="3200" dirty="0" smtClean="0"/>
              <a:t>)</a:t>
            </a:r>
            <a:endParaRPr lang="en-CA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The threshold of hearing curve: if a sound is above the dB level shown then the sound is audible.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Turning up a tone so that it equals or surpasses the curve means that we can then distinguish the sound.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An approximate formula exists for this curve: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endParaRPr lang="en-CA" dirty="0" smtClean="0"/>
          </a:p>
          <a:p>
            <a:pPr algn="r"/>
            <a:r>
              <a:rPr lang="en-CA" sz="2400" dirty="0" smtClean="0"/>
              <a:t>(14.1)</a:t>
            </a:r>
          </a:p>
          <a:p>
            <a:endParaRPr lang="en-CA" sz="2400" dirty="0" smtClean="0"/>
          </a:p>
          <a:p>
            <a:r>
              <a:rPr lang="en-CA" sz="2400" dirty="0" smtClean="0"/>
              <a:t>The threshold units are dB; the frequency for the origin</a:t>
            </a:r>
          </a:p>
          <a:p>
            <a:r>
              <a:rPr lang="en-CA" sz="2400" dirty="0" smtClean="0"/>
              <a:t>(0,0) in formula (14.1) is 2,000 Hz: </a:t>
            </a:r>
            <a:r>
              <a:rPr lang="en-CA" sz="2400" dirty="0" smtClean="0">
                <a:latin typeface="Times New Roman"/>
                <a:cs typeface="Times New Roman"/>
              </a:rPr>
              <a:t>Threshold(</a:t>
            </a:r>
            <a:r>
              <a:rPr lang="en-CA" sz="2400" i="1" dirty="0" smtClean="0">
                <a:latin typeface="Times New Roman"/>
                <a:cs typeface="Times New Roman"/>
              </a:rPr>
              <a:t>f</a:t>
            </a:r>
            <a:r>
              <a:rPr lang="en-CA" sz="2400" dirty="0" smtClean="0">
                <a:latin typeface="Times New Roman"/>
                <a:cs typeface="Times New Roman"/>
              </a:rPr>
              <a:t>) = 0 </a:t>
            </a:r>
            <a:r>
              <a:rPr lang="en-CA" sz="2400" dirty="0" smtClean="0"/>
              <a:t>at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sz="2400" dirty="0" smtClean="0"/>
              <a:t>=2 kHz.</a:t>
            </a:r>
            <a:endParaRPr lang="en-C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52877"/>
              </p:ext>
            </p:extLst>
          </p:nvPr>
        </p:nvGraphicFramePr>
        <p:xfrm>
          <a:off x="529726" y="3645024"/>
          <a:ext cx="860113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3" imgW="4368065" imgH="254092" progId="">
                  <p:embed/>
                </p:oleObj>
              </mc:Choice>
              <mc:Fallback>
                <p:oleObj name="Equation" r:id="rId3" imgW="4368065" imgH="254092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26" y="3645024"/>
                        <a:ext cx="860113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Frequency Masking Curves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Frequency masking is studied by playing a particular pure tone, say 1 kHz, at a loud volume, and determining how this tone affects our ability to hear tones nearby in frequency.</a:t>
            </a:r>
          </a:p>
          <a:p>
            <a:pPr lvl="1" indent="-342900">
              <a:spcBef>
                <a:spcPts val="1800"/>
              </a:spcBef>
              <a:buFont typeface="Lucida Grande"/>
              <a:buChar char="-"/>
            </a:pPr>
            <a:r>
              <a:rPr lang="en-CA" sz="2000" dirty="0"/>
              <a:t>O</a:t>
            </a:r>
            <a:r>
              <a:rPr lang="en-CA" sz="2000" dirty="0" smtClean="0"/>
              <a:t>ne would generate a 1 kHz </a:t>
            </a:r>
            <a:r>
              <a:rPr lang="en-CA" sz="2000" i="1" dirty="0" smtClean="0"/>
              <a:t>masking</a:t>
            </a:r>
            <a:r>
              <a:rPr lang="en-CA" sz="2000" dirty="0" smtClean="0"/>
              <a:t> tone, at a fixed sound level of 60 dB, and then raise the level of a nearby tone, e.g., 1.1 kHz, until it is just audible.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The threshold in Fig. 14.3 plots the audible level for a single masking tone (1 kHz).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sz="2000" dirty="0" smtClean="0"/>
              <a:t>Fig. 14.4 shows how the plot changes if other masking tones are used.</a:t>
            </a:r>
            <a:endParaRPr lang="en-CA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0" y="5373216"/>
            <a:ext cx="8229600" cy="625461"/>
          </a:xfrm>
        </p:spPr>
        <p:txBody>
          <a:bodyPr>
            <a:normAutofit/>
          </a:bodyPr>
          <a:lstStyle/>
          <a:p>
            <a:pPr algn="ctr"/>
            <a:r>
              <a:rPr lang="en-CA" sz="2400" b="1" dirty="0" smtClean="0"/>
              <a:t>Fig. 14.3: </a:t>
            </a:r>
            <a:r>
              <a:rPr lang="en-CA" sz="2400" dirty="0" smtClean="0"/>
              <a:t>Effect on threshold for 1 kHz masking tone</a:t>
            </a:r>
            <a:endParaRPr lang="en-CA" sz="2400" dirty="0"/>
          </a:p>
        </p:txBody>
      </p:sp>
      <p:pic>
        <p:nvPicPr>
          <p:cNvPr id="6" name="Picture 5" descr="maskingtone1frommat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00108"/>
            <a:ext cx="7360144" cy="40005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1D62-525A-4671-8264-CD4617D324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2771</Words>
  <Application>Microsoft Office PowerPoint</Application>
  <PresentationFormat>On-screen Show (4:3)</PresentationFormat>
  <Paragraphs>319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Lucida Grande</vt:lpstr>
      <vt:lpstr>Arial</vt:lpstr>
      <vt:lpstr>Calibri</vt:lpstr>
      <vt:lpstr>Times New Roman</vt:lpstr>
      <vt:lpstr>Trebuchet MS</vt:lpstr>
      <vt:lpstr>1_Office Theme</vt:lpstr>
      <vt:lpstr>Equation</vt:lpstr>
      <vt:lpstr>Chapter 14 MPEG Audio Compression</vt:lpstr>
      <vt:lpstr>14.1  Psychoacoustics</vt:lpstr>
      <vt:lpstr>Equal-Loudness Relations</vt:lpstr>
      <vt:lpstr>PowerPoint Presentation</vt:lpstr>
      <vt:lpstr>Frequency Masking</vt:lpstr>
      <vt:lpstr>Threshold of Hearing</vt:lpstr>
      <vt:lpstr>Threshold of Hearing (Cont’d)</vt:lpstr>
      <vt:lpstr>Frequency Masking Curves</vt:lpstr>
      <vt:lpstr>PowerPoint Presentation</vt:lpstr>
      <vt:lpstr>PowerPoint Presentation</vt:lpstr>
      <vt:lpstr>Critical Bands</vt:lpstr>
      <vt:lpstr>Table 14.1:  25 Critical Bands and Their Bandwidths</vt:lpstr>
      <vt:lpstr>PowerPoint Presentation</vt:lpstr>
      <vt:lpstr>Bark Unit</vt:lpstr>
      <vt:lpstr>Conversion: Frequency &amp; Critical Band Number</vt:lpstr>
      <vt:lpstr>Temporal Masking</vt:lpstr>
      <vt:lpstr>PowerPoint Presentation</vt:lpstr>
      <vt:lpstr>PowerPoint Presentation</vt:lpstr>
      <vt:lpstr>PowerPoint Presentation</vt:lpstr>
      <vt:lpstr>14.2  MPEG Audio</vt:lpstr>
      <vt:lpstr>MPEG Layers</vt:lpstr>
      <vt:lpstr>MPEG Layers (Cont’d)</vt:lpstr>
      <vt:lpstr>MPEG Audio Strategy</vt:lpstr>
      <vt:lpstr>MPEG Audio Strategy (Cont’d)</vt:lpstr>
      <vt:lpstr>MPEG Audio Compression Algorithm</vt:lpstr>
      <vt:lpstr>Basic Algorithm (Cont’d)</vt:lpstr>
      <vt:lpstr>PowerPoint Presentation</vt:lpstr>
      <vt:lpstr>Bit Allocation Algorithm</vt:lpstr>
      <vt:lpstr>PowerPoint Presentation</vt:lpstr>
      <vt:lpstr>PowerPoint Presentation</vt:lpstr>
      <vt:lpstr>Layer 2 of MPEG-1 Audio</vt:lpstr>
      <vt:lpstr>Layer 3 of MPEG-1 Audio</vt:lpstr>
      <vt:lpstr>PowerPoint Presentation</vt:lpstr>
      <vt:lpstr>PowerPoint Presentation</vt:lpstr>
      <vt:lpstr>MPEG-2 AAC (Advanced Audio Coding)</vt:lpstr>
      <vt:lpstr>MPEG-2 AAC (Cont’d)</vt:lpstr>
      <vt:lpstr>MPEG-4 Audio</vt:lpstr>
      <vt:lpstr>MPEG-4 Audio (Cont’d)</vt:lpstr>
      <vt:lpstr>14.3  Other Audio Codecs</vt:lpstr>
      <vt:lpstr>14.4   MPEG-7 Audio and Beyond</vt:lpstr>
      <vt:lpstr>14.4   MPEG-7 Audio and Beyond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MPEG Audio Compression</dc:title>
  <dc:creator>Peter</dc:creator>
  <cp:lastModifiedBy>Ze-Nian Li</cp:lastModifiedBy>
  <cp:revision>156</cp:revision>
  <dcterms:created xsi:type="dcterms:W3CDTF">2008-07-23T04:27:22Z</dcterms:created>
  <dcterms:modified xsi:type="dcterms:W3CDTF">2020-07-08T19:39:57Z</dcterms:modified>
</cp:coreProperties>
</file>