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81"/>
  </p:notesMasterIdLst>
  <p:sldIdLst>
    <p:sldId id="374" r:id="rId2"/>
    <p:sldId id="259" r:id="rId3"/>
    <p:sldId id="260" r:id="rId4"/>
    <p:sldId id="261" r:id="rId5"/>
    <p:sldId id="262" r:id="rId6"/>
    <p:sldId id="300" r:id="rId7"/>
    <p:sldId id="301" r:id="rId8"/>
    <p:sldId id="302" r:id="rId9"/>
    <p:sldId id="303" r:id="rId10"/>
    <p:sldId id="304" r:id="rId11"/>
    <p:sldId id="305" r:id="rId12"/>
    <p:sldId id="306" r:id="rId13"/>
    <p:sldId id="307" r:id="rId14"/>
    <p:sldId id="308" r:id="rId15"/>
    <p:sldId id="309" r:id="rId16"/>
    <p:sldId id="310" r:id="rId17"/>
    <p:sldId id="313" r:id="rId18"/>
    <p:sldId id="311" r:id="rId19"/>
    <p:sldId id="312" r:id="rId20"/>
    <p:sldId id="315" r:id="rId21"/>
    <p:sldId id="316" r:id="rId22"/>
    <p:sldId id="317" r:id="rId23"/>
    <p:sldId id="318" r:id="rId24"/>
    <p:sldId id="319" r:id="rId25"/>
    <p:sldId id="321" r:id="rId26"/>
    <p:sldId id="322" r:id="rId27"/>
    <p:sldId id="323" r:id="rId28"/>
    <p:sldId id="324" r:id="rId29"/>
    <p:sldId id="325" r:id="rId30"/>
    <p:sldId id="326" r:id="rId31"/>
    <p:sldId id="327" r:id="rId32"/>
    <p:sldId id="328" r:id="rId33"/>
    <p:sldId id="329" r:id="rId34"/>
    <p:sldId id="330" r:id="rId35"/>
    <p:sldId id="332" r:id="rId36"/>
    <p:sldId id="331" r:id="rId37"/>
    <p:sldId id="333" r:id="rId38"/>
    <p:sldId id="334" r:id="rId39"/>
    <p:sldId id="335" r:id="rId40"/>
    <p:sldId id="336" r:id="rId41"/>
    <p:sldId id="346" r:id="rId42"/>
    <p:sldId id="342" r:id="rId43"/>
    <p:sldId id="341" r:id="rId44"/>
    <p:sldId id="340" r:id="rId45"/>
    <p:sldId id="339" r:id="rId46"/>
    <p:sldId id="377" r:id="rId47"/>
    <p:sldId id="343" r:id="rId48"/>
    <p:sldId id="344" r:id="rId49"/>
    <p:sldId id="345" r:id="rId50"/>
    <p:sldId id="338" r:id="rId51"/>
    <p:sldId id="337" r:id="rId52"/>
    <p:sldId id="347" r:id="rId53"/>
    <p:sldId id="379" r:id="rId54"/>
    <p:sldId id="378" r:id="rId55"/>
    <p:sldId id="380" r:id="rId56"/>
    <p:sldId id="352" r:id="rId57"/>
    <p:sldId id="351" r:id="rId58"/>
    <p:sldId id="350" r:id="rId59"/>
    <p:sldId id="349" r:id="rId60"/>
    <p:sldId id="348" r:id="rId61"/>
    <p:sldId id="360" r:id="rId62"/>
    <p:sldId id="359" r:id="rId63"/>
    <p:sldId id="358" r:id="rId64"/>
    <p:sldId id="361" r:id="rId65"/>
    <p:sldId id="362" r:id="rId66"/>
    <p:sldId id="363" r:id="rId67"/>
    <p:sldId id="370" r:id="rId68"/>
    <p:sldId id="371" r:id="rId69"/>
    <p:sldId id="375" r:id="rId70"/>
    <p:sldId id="364" r:id="rId71"/>
    <p:sldId id="365" r:id="rId72"/>
    <p:sldId id="368" r:id="rId73"/>
    <p:sldId id="369" r:id="rId74"/>
    <p:sldId id="372" r:id="rId75"/>
    <p:sldId id="376" r:id="rId76"/>
    <p:sldId id="381" r:id="rId77"/>
    <p:sldId id="382" r:id="rId78"/>
    <p:sldId id="367" r:id="rId79"/>
    <p:sldId id="366" r:id="rId80"/>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buFont typeface="Arial" panose="020B0604020202020204" pitchFamily="34" charset="0"/>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buFont typeface="Arial" panose="020B0604020202020204" pitchFamily="34" charset="0"/>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buFont typeface="Arial" panose="020B0604020202020204" pitchFamily="34" charset="0"/>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buFont typeface="Arial" panose="020B0604020202020204" pitchFamily="34" charset="0"/>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560"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buFont typeface="Arial" charset="0"/>
              <a:buNone/>
              <a:defRPr sz="1200"/>
            </a:lvl1pPr>
          </a:lstStyle>
          <a:p>
            <a:pPr>
              <a:defRPr/>
            </a:pPr>
            <a:endParaRPr lang="zh-CN" alt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buFont typeface="Arial" charset="0"/>
              <a:buNone/>
              <a:defRPr sz="1200"/>
            </a:lvl1pPr>
          </a:lstStyle>
          <a:p>
            <a:pPr>
              <a:defRPr/>
            </a:pPr>
            <a:endParaRPr lang="zh-CN" altLang="en-US"/>
          </a:p>
        </p:txBody>
      </p:sp>
      <p:sp>
        <p:nvSpPr>
          <p:cNvPr id="78852"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buFont typeface="Arial" charset="0"/>
              <a:buNone/>
              <a:defRPr sz="1200"/>
            </a:lvl1pPr>
          </a:lstStyle>
          <a:p>
            <a:pPr>
              <a:defRPr/>
            </a:pPr>
            <a:endParaRPr lang="zh-CN" alt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fld id="{0AA9DA26-2085-49B0-8320-32CBA4C0F278}" type="slidenum">
              <a:rPr lang="en-US" altLang="zh-CN"/>
              <a:pPr/>
              <a:t>‹#›</a:t>
            </a:fld>
            <a:endParaRPr lang="en-US" altLang="zh-CN"/>
          </a:p>
        </p:txBody>
      </p:sp>
    </p:spTree>
    <p:extLst>
      <p:ext uri="{BB962C8B-B14F-4D97-AF65-F5344CB8AC3E}">
        <p14:creationId xmlns:p14="http://schemas.microsoft.com/office/powerpoint/2010/main" val="2173786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Trebuchet MS" panose="020B0603020202020204" pitchFamily="34" charset="0"/>
              </a:defRPr>
            </a:lvl1p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lvl1pPr>
              <a:defRPr>
                <a:latin typeface="Trebuchet MS" panose="020B0603020202020204" pitchFamily="34" charset="0"/>
                <a:cs typeface="Traditional Arabic" panose="02020603050405020304" pitchFamily="18" charset="-78"/>
              </a:defRPr>
            </a:lvl1pPr>
            <a:lvl2pPr>
              <a:defRPr>
                <a:latin typeface="Trebuchet MS" panose="020B0603020202020204" pitchFamily="34" charset="0"/>
                <a:cs typeface="Traditional Arabic" panose="02020603050405020304" pitchFamily="18" charset="-78"/>
              </a:defRPr>
            </a:lvl2pPr>
            <a:lvl3pPr>
              <a:defRPr>
                <a:latin typeface="Trebuchet MS" panose="020B0603020202020204" pitchFamily="34" charset="0"/>
                <a:cs typeface="Traditional Arabic" panose="02020603050405020304" pitchFamily="18" charset="-78"/>
              </a:defRPr>
            </a:lvl3pPr>
            <a:lvl4pPr>
              <a:defRPr>
                <a:latin typeface="Trebuchet MS" panose="020B0603020202020204" pitchFamily="34" charset="0"/>
                <a:cs typeface="Traditional Arabic" panose="02020603050405020304" pitchFamily="18" charset="-78"/>
              </a:defRPr>
            </a:lvl4pPr>
            <a:lvl5pPr>
              <a:defRPr>
                <a:latin typeface="Trebuchet MS" panose="020B0603020202020204" pitchFamily="34" charset="0"/>
                <a:cs typeface="Traditional Arabic" panose="02020603050405020304" pitchFamily="18" charset="-78"/>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8" name="Footer Placeholder 4"/>
          <p:cNvSpPr txBox="1">
            <a:spLocks noGrp="1" noChangeArrowheads="1"/>
          </p:cNvSpPr>
          <p:nvPr userDrawn="1"/>
        </p:nvSpPr>
        <p:spPr bwMode="auto">
          <a:xfrm>
            <a:off x="5857875" y="6286501"/>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r" eaLnBrk="1" hangingPunct="1"/>
            <a:endParaRPr lang="en-US" altLang="zh-CN" sz="1200" i="1" dirty="0">
              <a:solidFill>
                <a:srgbClr val="898989"/>
              </a:solidFill>
              <a:latin typeface="Trebuchet MS"/>
              <a:ea typeface="Trebuchet MS"/>
            </a:endParaRPr>
          </a:p>
        </p:txBody>
      </p:sp>
      <p:sp>
        <p:nvSpPr>
          <p:cNvPr id="9" name="Slide Number Placeholder 5"/>
          <p:cNvSpPr>
            <a:spLocks noGrp="1" noChangeArrowheads="1"/>
          </p:cNvSpPr>
          <p:nvPr>
            <p:ph type="sldNum" sz="quarter" idx="4"/>
          </p:nvPr>
        </p:nvSpPr>
        <p:spPr bwMode="auto">
          <a:xfrm>
            <a:off x="3500439" y="6286501"/>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Trebuchet MS"/>
                <a:ea typeface="Trebuchet MS"/>
              </a:defRPr>
            </a:lvl1pPr>
          </a:lstStyle>
          <a:p>
            <a:fld id="{28631CE9-624F-41A0-A66B-4E73D12FF28B}" type="slidenum">
              <a:rPr lang="en-US" altLang="zh-CN" smtClean="0"/>
              <a:pPr/>
              <a:t>‹#›</a:t>
            </a:fld>
            <a:endParaRPr lang="en-US" altLang="zh-CN" dirty="0"/>
          </a:p>
        </p:txBody>
      </p:sp>
    </p:spTree>
    <p:extLst>
      <p:ext uri="{BB962C8B-B14F-4D97-AF65-F5344CB8AC3E}">
        <p14:creationId xmlns:p14="http://schemas.microsoft.com/office/powerpoint/2010/main" val="289862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Slide Number Placeholder 5"/>
          <p:cNvSpPr>
            <a:spLocks noGrp="1" noChangeArrowheads="1"/>
          </p:cNvSpPr>
          <p:nvPr>
            <p:ph type="sldNum" sz="quarter" idx="12"/>
          </p:nvPr>
        </p:nvSpPr>
        <p:spPr>
          <a:ln/>
        </p:spPr>
        <p:txBody>
          <a:bodyPr/>
          <a:lstStyle>
            <a:lvl1pPr>
              <a:defRPr>
                <a:latin typeface="Trebuchet MS"/>
              </a:defRPr>
            </a:lvl1pPr>
          </a:lstStyle>
          <a:p>
            <a:fld id="{77FD883C-83CD-4DB2-946E-EA2A31FA3C6B}" type="slidenum">
              <a:rPr lang="en-US" altLang="zh-CN" smtClean="0"/>
              <a:pPr/>
              <a:t>‹#›</a:t>
            </a:fld>
            <a:endParaRPr lang="en-US" altLang="zh-CN" dirty="0"/>
          </a:p>
        </p:txBody>
      </p:sp>
      <p:sp>
        <p:nvSpPr>
          <p:cNvPr id="5" name="标题 1"/>
          <p:cNvSpPr>
            <a:spLocks noGrp="1"/>
          </p:cNvSpPr>
          <p:nvPr>
            <p:ph type="title"/>
          </p:nvPr>
        </p:nvSpPr>
        <p:spPr>
          <a:xfrm>
            <a:off x="457200" y="620688"/>
            <a:ext cx="8229600" cy="796950"/>
          </a:xfrm>
        </p:spPr>
        <p:txBody>
          <a:bodyPr/>
          <a:lstStyle>
            <a:lvl1pPr>
              <a:defRPr>
                <a:latin typeface="Trebuchet MS" panose="020B0603020202020204" pitchFamily="34" charset="0"/>
              </a:defRPr>
            </a:lvl1pPr>
          </a:lstStyle>
          <a:p>
            <a:r>
              <a:rPr lang="en-US" altLang="zh-CN" dirty="0"/>
              <a:t>Click to edit Master title style</a:t>
            </a:r>
            <a:endParaRPr lang="zh-CN" altLang="en-US" dirty="0"/>
          </a:p>
        </p:txBody>
      </p:sp>
      <p:sp>
        <p:nvSpPr>
          <p:cNvPr id="6" name="内容占位符 2"/>
          <p:cNvSpPr>
            <a:spLocks noGrp="1"/>
          </p:cNvSpPr>
          <p:nvPr>
            <p:ph idx="1"/>
          </p:nvPr>
        </p:nvSpPr>
        <p:spPr>
          <a:xfrm>
            <a:off x="457200" y="1600201"/>
            <a:ext cx="8229600" cy="4525963"/>
          </a:xfrm>
        </p:spPr>
        <p:txBody>
          <a:bodyPr/>
          <a:lstStyle>
            <a:lvl1pPr>
              <a:defRPr>
                <a:latin typeface="Trebuchet MS" panose="020B0603020202020204" pitchFamily="34" charset="0"/>
                <a:cs typeface="Traditional Arabic" panose="02020603050405020304" pitchFamily="18" charset="-78"/>
              </a:defRPr>
            </a:lvl1pPr>
            <a:lvl2pPr>
              <a:defRPr>
                <a:latin typeface="Trebuchet MS" panose="020B0603020202020204" pitchFamily="34" charset="0"/>
                <a:cs typeface="Traditional Arabic" panose="02020603050405020304" pitchFamily="18" charset="-78"/>
              </a:defRPr>
            </a:lvl2pPr>
            <a:lvl3pPr>
              <a:defRPr>
                <a:latin typeface="Trebuchet MS" panose="020B0603020202020204" pitchFamily="34" charset="0"/>
                <a:cs typeface="Traditional Arabic" panose="02020603050405020304" pitchFamily="18" charset="-78"/>
              </a:defRPr>
            </a:lvl3pPr>
            <a:lvl4pPr>
              <a:defRPr>
                <a:latin typeface="Trebuchet MS" panose="020B0603020202020204" pitchFamily="34" charset="0"/>
                <a:cs typeface="Traditional Arabic" panose="02020603050405020304" pitchFamily="18" charset="-78"/>
              </a:defRPr>
            </a:lvl4pPr>
            <a:lvl5pPr>
              <a:defRPr>
                <a:latin typeface="Trebuchet MS" panose="020B0603020202020204" pitchFamily="34" charset="0"/>
                <a:cs typeface="Traditional Arabic" panose="02020603050405020304" pitchFamily="18" charset="-78"/>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1303907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3074" name="Straight Connector 7"/>
          <p:cNvCxnSpPr>
            <a:cxnSpLocks noChangeShapeType="1"/>
          </p:cNvCxnSpPr>
          <p:nvPr/>
        </p:nvCxnSpPr>
        <p:spPr bwMode="auto">
          <a:xfrm rot="10800000">
            <a:off x="428626" y="6215063"/>
            <a:ext cx="8286751" cy="1587"/>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sp>
        <p:nvSpPr>
          <p:cNvPr id="3075" name="TextBox 8"/>
          <p:cNvSpPr txBox="1">
            <a:spLocks noChangeArrowheads="1"/>
          </p:cNvSpPr>
          <p:nvPr userDrawn="1"/>
        </p:nvSpPr>
        <p:spPr bwMode="auto">
          <a:xfrm>
            <a:off x="441325" y="149226"/>
            <a:ext cx="3685624" cy="307777"/>
          </a:xfrm>
          <a:prstGeom prst="rect">
            <a:avLst/>
          </a:prstGeom>
          <a:noFill/>
          <a:ln>
            <a:noFill/>
          </a:ln>
        </p:spPr>
        <p:txBody>
          <a:bodyPr wrap="non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buFont typeface="Arial" pitchFamily="34" charset="0"/>
              <a:defRPr sz="2000">
                <a:solidFill>
                  <a:schemeClr val="tx1"/>
                </a:solidFill>
                <a:latin typeface="Times New Roman" pitchFamily="18" charset="0"/>
              </a:defRPr>
            </a:lvl6pPr>
            <a:lvl7pPr marL="2971800" indent="-228600" eaLnBrk="0" fontAlgn="base" hangingPunct="0">
              <a:spcBef>
                <a:spcPct val="0"/>
              </a:spcBef>
              <a:spcAft>
                <a:spcPct val="0"/>
              </a:spcAft>
              <a:buFont typeface="Arial" pitchFamily="34" charset="0"/>
              <a:defRPr sz="2000">
                <a:solidFill>
                  <a:schemeClr val="tx1"/>
                </a:solidFill>
                <a:latin typeface="Times New Roman" pitchFamily="18" charset="0"/>
              </a:defRPr>
            </a:lvl7pPr>
            <a:lvl8pPr marL="3429000" indent="-228600" eaLnBrk="0" fontAlgn="base" hangingPunct="0">
              <a:spcBef>
                <a:spcPct val="0"/>
              </a:spcBef>
              <a:spcAft>
                <a:spcPct val="0"/>
              </a:spcAft>
              <a:buFont typeface="Arial" pitchFamily="34" charset="0"/>
              <a:defRPr sz="2000">
                <a:solidFill>
                  <a:schemeClr val="tx1"/>
                </a:solidFill>
                <a:latin typeface="Times New Roman" pitchFamily="18" charset="0"/>
              </a:defRPr>
            </a:lvl8pPr>
            <a:lvl9pPr marL="3886200" indent="-228600" eaLnBrk="0" fontAlgn="base" hangingPunct="0">
              <a:spcBef>
                <a:spcPct val="0"/>
              </a:spcBef>
              <a:spcAft>
                <a:spcPct val="0"/>
              </a:spcAft>
              <a:buFont typeface="Arial" pitchFamily="34" charset="0"/>
              <a:defRPr sz="2000">
                <a:solidFill>
                  <a:schemeClr val="tx1"/>
                </a:solidFill>
                <a:latin typeface="Times New Roman" pitchFamily="18" charset="0"/>
              </a:defRPr>
            </a:lvl9pPr>
          </a:lstStyle>
          <a:p>
            <a:pPr fontAlgn="auto">
              <a:spcBef>
                <a:spcPts val="0"/>
              </a:spcBef>
              <a:spcAft>
                <a:spcPts val="0"/>
              </a:spcAft>
              <a:defRPr/>
            </a:pPr>
            <a:r>
              <a:rPr lang="en-US" sz="1400" i="1" kern="1200" dirty="0">
                <a:solidFill>
                  <a:schemeClr val="tx1"/>
                </a:solidFill>
                <a:latin typeface="Times New Roman" panose="02020603050405020304" pitchFamily="18" charset="0"/>
                <a:ea typeface="+mn-ea"/>
                <a:cs typeface="+mn-cs"/>
              </a:rPr>
              <a:t>Fundamentals of Multimedia 3</a:t>
            </a:r>
            <a:r>
              <a:rPr lang="en-US" sz="1400" i="1" kern="1200" baseline="30000" dirty="0">
                <a:solidFill>
                  <a:schemeClr val="tx1"/>
                </a:solidFill>
                <a:latin typeface="Times New Roman" panose="02020603050405020304" pitchFamily="18" charset="0"/>
                <a:ea typeface="+mn-ea"/>
                <a:cs typeface="+mn-cs"/>
              </a:rPr>
              <a:t>rd</a:t>
            </a:r>
            <a:r>
              <a:rPr lang="en-US" sz="1400" i="1" kern="1200" dirty="0">
                <a:solidFill>
                  <a:schemeClr val="tx1"/>
                </a:solidFill>
                <a:latin typeface="Times New Roman" panose="02020603050405020304" pitchFamily="18" charset="0"/>
                <a:ea typeface="+mn-ea"/>
                <a:cs typeface="+mn-cs"/>
              </a:rPr>
              <a:t> ed., Chapter 15</a:t>
            </a:r>
          </a:p>
        </p:txBody>
      </p:sp>
      <p:cxnSp>
        <p:nvCxnSpPr>
          <p:cNvPr id="3076" name="Straight Connector 9"/>
          <p:cNvCxnSpPr>
            <a:cxnSpLocks noChangeShapeType="1"/>
          </p:cNvCxnSpPr>
          <p:nvPr userDrawn="1"/>
        </p:nvCxnSpPr>
        <p:spPr bwMode="auto">
          <a:xfrm rot="10800000">
            <a:off x="428626" y="500063"/>
            <a:ext cx="8286751" cy="1587"/>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sp>
        <p:nvSpPr>
          <p:cNvPr id="3077" name="Title Placeholder 1"/>
          <p:cNvSpPr>
            <a:spLocks noGrp="1" noChangeArrowheads="1"/>
          </p:cNvSpPr>
          <p:nvPr>
            <p:ph type="title"/>
          </p:nvPr>
        </p:nvSpPr>
        <p:spPr bwMode="auto">
          <a:xfrm>
            <a:off x="457200" y="620688"/>
            <a:ext cx="8229600" cy="79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3078" name="Text Placeholder 2"/>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3081" name="Slide Number Placeholder 5"/>
          <p:cNvSpPr>
            <a:spLocks noGrp="1" noChangeArrowheads="1"/>
          </p:cNvSpPr>
          <p:nvPr>
            <p:ph type="sldNum" sz="quarter" idx="4"/>
          </p:nvPr>
        </p:nvSpPr>
        <p:spPr bwMode="auto">
          <a:xfrm>
            <a:off x="3500439" y="6286501"/>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Trebuchet MS"/>
                <a:ea typeface="Trebuchet MS"/>
              </a:defRPr>
            </a:lvl1pPr>
          </a:lstStyle>
          <a:p>
            <a:fld id="{28631CE9-624F-41A0-A66B-4E73D12FF28B}" type="slidenum">
              <a:rPr lang="en-US" altLang="zh-CN" smtClean="0"/>
              <a:pPr/>
              <a:t>‹#›</a:t>
            </a:fld>
            <a:endParaRPr lang="en-US" altLang="zh-CN" dirty="0"/>
          </a:p>
        </p:txBody>
      </p:sp>
      <p:sp>
        <p:nvSpPr>
          <p:cNvPr id="11" name="Footer Placeholder 4"/>
          <p:cNvSpPr txBox="1">
            <a:spLocks noGrp="1" noChangeArrowheads="1"/>
          </p:cNvSpPr>
          <p:nvPr userDrawn="1"/>
        </p:nvSpPr>
        <p:spPr bwMode="auto">
          <a:xfrm>
            <a:off x="5857875" y="6286501"/>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r" eaLnBrk="1" hangingPunct="1"/>
            <a:r>
              <a:rPr lang="en-US" altLang="zh-CN" sz="1200" i="1">
                <a:solidFill>
                  <a:srgbClr val="898989"/>
                </a:solidFill>
                <a:latin typeface="Trebuchet MS"/>
                <a:ea typeface="Trebuchet MS"/>
              </a:rPr>
              <a:t>Li, Drew, and Liu    © Springer 2021</a:t>
            </a:r>
            <a:endParaRPr lang="en-US" altLang="zh-CN" sz="1200" i="1" dirty="0">
              <a:solidFill>
                <a:srgbClr val="898989"/>
              </a:solidFill>
              <a:latin typeface="Trebuchet MS"/>
              <a:ea typeface="Trebuchet MS"/>
            </a:endParaRPr>
          </a:p>
        </p:txBody>
      </p:sp>
    </p:spTree>
  </p:cSld>
  <p:clrMap bg1="lt1" tx1="dk1" bg2="lt2" tx2="dk2" accent1="accent1" accent2="accent2" accent3="accent3" accent4="accent4" accent5="accent5" accent6="accent6" hlink="hlink" folHlink="folHlink"/>
  <p:sldLayoutIdLst>
    <p:sldLayoutId id="2147483748" r:id="rId1"/>
    <p:sldLayoutId id="2147483753" r:id="rId2"/>
  </p:sldLayoutIdLst>
  <p:hf hdr="0" dt="0"/>
  <p:txStyles>
    <p:titleStyle>
      <a:lvl1pPr algn="ctr" rtl="0" eaLnBrk="0" fontAlgn="base" hangingPunct="0">
        <a:spcBef>
          <a:spcPct val="0"/>
        </a:spcBef>
        <a:spcAft>
          <a:spcPct val="0"/>
        </a:spcAft>
        <a:defRPr sz="2800">
          <a:solidFill>
            <a:schemeClr val="tx1"/>
          </a:solidFill>
          <a:latin typeface="Trebuchet MS"/>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just" rtl="0" eaLnBrk="0" fontAlgn="base" hangingPunct="0">
        <a:spcBef>
          <a:spcPct val="20000"/>
        </a:spcBef>
        <a:spcAft>
          <a:spcPct val="0"/>
        </a:spcAft>
        <a:buFont typeface="Arial" panose="020B0604020202020204" pitchFamily="34" charset="0"/>
        <a:buChar char="•"/>
        <a:defRPr sz="3200">
          <a:solidFill>
            <a:schemeClr val="tx1"/>
          </a:solidFill>
          <a:latin typeface="Trebuchet MS"/>
          <a:ea typeface="+mn-ea"/>
          <a:cs typeface="+mn-cs"/>
        </a:defRPr>
      </a:lvl1pPr>
      <a:lvl2pPr marL="742950" indent="-285750" algn="just" rtl="0" eaLnBrk="0" fontAlgn="base" hangingPunct="0">
        <a:spcBef>
          <a:spcPct val="20000"/>
        </a:spcBef>
        <a:spcAft>
          <a:spcPct val="0"/>
        </a:spcAft>
        <a:buFont typeface="Arial" panose="020B0604020202020204" pitchFamily="34" charset="0"/>
        <a:buChar char="–"/>
        <a:defRPr sz="2800">
          <a:solidFill>
            <a:schemeClr val="tx1"/>
          </a:solidFill>
          <a:latin typeface="Trebuchet MS"/>
        </a:defRPr>
      </a:lvl2pPr>
      <a:lvl3pPr marL="1143000" indent="-228600" algn="just" rtl="0" eaLnBrk="0" fontAlgn="base" hangingPunct="0">
        <a:spcBef>
          <a:spcPct val="20000"/>
        </a:spcBef>
        <a:spcAft>
          <a:spcPct val="0"/>
        </a:spcAft>
        <a:buFont typeface="Arial" panose="020B0604020202020204" pitchFamily="34" charset="0"/>
        <a:buChar char="•"/>
        <a:defRPr sz="2400">
          <a:solidFill>
            <a:schemeClr val="tx1"/>
          </a:solidFill>
          <a:latin typeface="Trebuchet MS"/>
        </a:defRPr>
      </a:lvl3pPr>
      <a:lvl4pPr marL="1600200" indent="-228600" algn="just" rtl="0" eaLnBrk="0" fontAlgn="base" hangingPunct="0">
        <a:spcBef>
          <a:spcPct val="20000"/>
        </a:spcBef>
        <a:spcAft>
          <a:spcPct val="0"/>
        </a:spcAft>
        <a:buFont typeface="Arial" panose="020B0604020202020204" pitchFamily="34" charset="0"/>
        <a:buChar char="–"/>
        <a:defRPr sz="2000">
          <a:solidFill>
            <a:schemeClr val="tx1"/>
          </a:solidFill>
          <a:latin typeface="Trebuchet MS"/>
        </a:defRPr>
      </a:lvl4pPr>
      <a:lvl5pPr marL="2057400" indent="-228600" algn="just" rtl="0" eaLnBrk="0" fontAlgn="base" hangingPunct="0">
        <a:spcBef>
          <a:spcPct val="20000"/>
        </a:spcBef>
        <a:spcAft>
          <a:spcPct val="0"/>
        </a:spcAft>
        <a:buFont typeface="Arial" panose="020B0604020202020204" pitchFamily="34" charset="0"/>
        <a:buChar char="»"/>
        <a:defRPr sz="2000">
          <a:solidFill>
            <a:schemeClr val="tx1"/>
          </a:solidFill>
          <a:latin typeface="Trebuchet MS"/>
        </a:defRPr>
      </a:lvl5pPr>
      <a:lvl6pPr marL="2514600" indent="-228600" algn="just"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just"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just"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just"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7.xml"/><Relationship Id="rId7" Type="http://schemas.openxmlformats.org/officeDocument/2006/relationships/slide" Target="slide3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0.xml"/><Relationship Id="rId10" Type="http://schemas.openxmlformats.org/officeDocument/2006/relationships/slide" Target="slide79.xml"/><Relationship Id="rId4" Type="http://schemas.openxmlformats.org/officeDocument/2006/relationships/slide" Target="slide22.xml"/><Relationship Id="rId9" Type="http://schemas.openxmlformats.org/officeDocument/2006/relationships/slide" Target="slide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836712"/>
            <a:ext cx="7772400"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Trebuchet MS"/>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a:lstStyle>
          <a:p>
            <a:pPr eaLnBrk="1" hangingPunct="1"/>
            <a:r>
              <a:rPr lang="en-US" altLang="zh-CN" sz="2900" b="1" dirty="0">
                <a:ea typeface="Trebuchet MS"/>
              </a:rPr>
              <a:t>Chapter 15</a:t>
            </a:r>
            <a:br>
              <a:rPr lang="en-US" altLang="zh-CN" sz="2900" b="1" dirty="0">
                <a:ea typeface="Trebuchet MS"/>
              </a:rPr>
            </a:br>
            <a:r>
              <a:rPr lang="en-US" altLang="zh-CN" sz="2900" b="1" dirty="0">
                <a:ea typeface="Trebuchet MS"/>
              </a:rPr>
              <a:t>Network Services and Protocols for </a:t>
            </a:r>
            <a:br>
              <a:rPr lang="en-US" altLang="zh-CN" sz="2900" b="1" dirty="0">
                <a:ea typeface="Trebuchet MS"/>
              </a:rPr>
            </a:br>
            <a:r>
              <a:rPr lang="en-US" altLang="zh-CN" sz="2900" b="1" dirty="0">
                <a:ea typeface="Trebuchet MS"/>
              </a:rPr>
              <a:t>Multimedia Communications</a:t>
            </a:r>
            <a:br>
              <a:rPr lang="en-US" altLang="zh-CN" sz="2900" b="1" dirty="0">
                <a:ea typeface="Trebuchet MS"/>
              </a:rPr>
            </a:br>
            <a:endParaRPr lang="en-US" altLang="zh-CN" sz="2900" b="1" dirty="0">
              <a:ea typeface="Trebuchet MS"/>
            </a:endParaRPr>
          </a:p>
        </p:txBody>
      </p:sp>
      <p:sp>
        <p:nvSpPr>
          <p:cNvPr id="3" name="Rectangle 3"/>
          <p:cNvSpPr txBox="1">
            <a:spLocks noChangeArrowheads="1"/>
          </p:cNvSpPr>
          <p:nvPr/>
        </p:nvSpPr>
        <p:spPr bwMode="auto">
          <a:xfrm>
            <a:off x="900114" y="1988840"/>
            <a:ext cx="7704137" cy="424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just" rtl="0" eaLnBrk="0" fontAlgn="base" hangingPunct="0">
              <a:spcBef>
                <a:spcPct val="20000"/>
              </a:spcBef>
              <a:spcAft>
                <a:spcPct val="0"/>
              </a:spcAft>
              <a:buFont typeface="Arial" panose="020B0604020202020204" pitchFamily="34" charset="0"/>
              <a:buChar char="•"/>
              <a:defRPr sz="3200">
                <a:solidFill>
                  <a:schemeClr val="tx1"/>
                </a:solidFill>
                <a:latin typeface="Trebuchet MS"/>
                <a:ea typeface="+mn-ea"/>
                <a:cs typeface="+mn-cs"/>
              </a:defRPr>
            </a:lvl1pPr>
            <a:lvl2pPr marL="742950" indent="-285750" algn="just" rtl="0" eaLnBrk="0" fontAlgn="base" hangingPunct="0">
              <a:spcBef>
                <a:spcPct val="20000"/>
              </a:spcBef>
              <a:spcAft>
                <a:spcPct val="0"/>
              </a:spcAft>
              <a:buFont typeface="Arial" panose="020B0604020202020204" pitchFamily="34" charset="0"/>
              <a:buChar char="–"/>
              <a:defRPr sz="2800">
                <a:solidFill>
                  <a:schemeClr val="tx1"/>
                </a:solidFill>
                <a:latin typeface="Trebuchet MS"/>
              </a:defRPr>
            </a:lvl2pPr>
            <a:lvl3pPr marL="1143000" indent="-228600" algn="just" rtl="0" eaLnBrk="0" fontAlgn="base" hangingPunct="0">
              <a:spcBef>
                <a:spcPct val="20000"/>
              </a:spcBef>
              <a:spcAft>
                <a:spcPct val="0"/>
              </a:spcAft>
              <a:buFont typeface="Arial" panose="020B0604020202020204" pitchFamily="34" charset="0"/>
              <a:buChar char="•"/>
              <a:defRPr sz="2400">
                <a:solidFill>
                  <a:schemeClr val="tx1"/>
                </a:solidFill>
                <a:latin typeface="Trebuchet MS"/>
              </a:defRPr>
            </a:lvl3pPr>
            <a:lvl4pPr marL="1600200" indent="-228600" algn="just" rtl="0" eaLnBrk="0" fontAlgn="base" hangingPunct="0">
              <a:spcBef>
                <a:spcPct val="20000"/>
              </a:spcBef>
              <a:spcAft>
                <a:spcPct val="0"/>
              </a:spcAft>
              <a:buFont typeface="Arial" panose="020B0604020202020204" pitchFamily="34" charset="0"/>
              <a:buChar char="–"/>
              <a:defRPr sz="2000">
                <a:solidFill>
                  <a:schemeClr val="tx1"/>
                </a:solidFill>
                <a:latin typeface="Trebuchet MS"/>
              </a:defRPr>
            </a:lvl4pPr>
            <a:lvl5pPr marL="2057400" indent="-228600" algn="just" rtl="0" eaLnBrk="0" fontAlgn="base" hangingPunct="0">
              <a:spcBef>
                <a:spcPct val="20000"/>
              </a:spcBef>
              <a:spcAft>
                <a:spcPct val="0"/>
              </a:spcAft>
              <a:buFont typeface="Arial" panose="020B0604020202020204" pitchFamily="34" charset="0"/>
              <a:buChar char="»"/>
              <a:defRPr sz="2000">
                <a:solidFill>
                  <a:schemeClr val="tx1"/>
                </a:solidFill>
                <a:latin typeface="Trebuchet MS"/>
              </a:defRPr>
            </a:lvl5pPr>
            <a:lvl6pPr marL="2514600" indent="-228600" algn="just"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just"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just"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just" rtl="0" eaLnBrk="0" fontAlgn="base" hangingPunct="0">
              <a:spcBef>
                <a:spcPct val="20000"/>
              </a:spcBef>
              <a:spcAft>
                <a:spcPct val="0"/>
              </a:spcAft>
              <a:buFont typeface="Arial" pitchFamily="34" charset="0"/>
              <a:buChar char="»"/>
              <a:defRPr sz="2000">
                <a:solidFill>
                  <a:schemeClr val="tx1"/>
                </a:solidFill>
                <a:latin typeface="+mn-lt"/>
              </a:defRPr>
            </a:lvl9pPr>
          </a:lstStyle>
          <a:p>
            <a:pPr marL="0" indent="0" algn="l" eaLnBrk="1" hangingPunct="1">
              <a:spcBef>
                <a:spcPct val="50000"/>
              </a:spcBef>
              <a:buFont typeface="Arial" panose="020B0604020202020204" pitchFamily="34" charset="0"/>
              <a:buNone/>
            </a:pPr>
            <a:r>
              <a:rPr lang="en-US" altLang="zh-CN" sz="2200" dirty="0">
                <a:solidFill>
                  <a:srgbClr val="0000FF"/>
                </a:solidFill>
                <a:ea typeface="Trebuchet MS"/>
                <a:hlinkClick r:id="rId2" action="ppaction://hlinksldjump"/>
              </a:rPr>
              <a:t>15.1 Protocol Layers of Computer Communication Networks</a:t>
            </a:r>
            <a:endParaRPr lang="en-US" altLang="zh-CN" sz="2200" dirty="0">
              <a:solidFill>
                <a:srgbClr val="0000FF"/>
              </a:solidFill>
              <a:ea typeface="Trebuchet MS"/>
            </a:endParaRPr>
          </a:p>
          <a:p>
            <a:pPr marL="0" indent="0" algn="l" eaLnBrk="1" hangingPunct="1">
              <a:spcBef>
                <a:spcPct val="50000"/>
              </a:spcBef>
              <a:buFont typeface="Arial" panose="020B0604020202020204" pitchFamily="34" charset="0"/>
              <a:buNone/>
            </a:pPr>
            <a:r>
              <a:rPr lang="en-US" altLang="zh-CN" sz="2200" dirty="0">
                <a:solidFill>
                  <a:srgbClr val="0000FF"/>
                </a:solidFill>
                <a:ea typeface="Trebuchet MS"/>
                <a:hlinkClick r:id="rId3" action="ppaction://hlinksldjump"/>
              </a:rPr>
              <a:t>15.2 </a:t>
            </a:r>
            <a:r>
              <a:rPr lang="en-CA" altLang="en-US" sz="2200" dirty="0">
                <a:solidFill>
                  <a:srgbClr val="0000FF"/>
                </a:solidFill>
                <a:ea typeface="Trebuchet MS"/>
                <a:hlinkClick r:id="rId3" action="ppaction://hlinksldjump"/>
              </a:rPr>
              <a:t>Local Area Network and Access Networks</a:t>
            </a:r>
            <a:endParaRPr lang="en-US" altLang="zh-CN" sz="2200" dirty="0">
              <a:solidFill>
                <a:srgbClr val="0000FF"/>
              </a:solidFill>
              <a:ea typeface="Trebuchet MS"/>
              <a:hlinkClick r:id="rId2" action="ppaction://hlinksldjump"/>
            </a:endParaRPr>
          </a:p>
          <a:p>
            <a:pPr marL="0" indent="0" algn="l" eaLnBrk="1" hangingPunct="1">
              <a:spcBef>
                <a:spcPct val="50000"/>
              </a:spcBef>
              <a:buFont typeface="Arial" panose="020B0604020202020204" pitchFamily="34" charset="0"/>
              <a:buNone/>
            </a:pPr>
            <a:r>
              <a:rPr lang="en-US" altLang="zh-CN" sz="2200" dirty="0">
                <a:ea typeface="Trebuchet MS"/>
                <a:hlinkClick r:id="rId4" action="ppaction://hlinksldjump"/>
              </a:rPr>
              <a:t>15.3 </a:t>
            </a:r>
            <a:r>
              <a:rPr lang="en-CA" altLang="zh-CN" sz="2200" dirty="0">
                <a:ea typeface="Trebuchet MS"/>
                <a:hlinkClick r:id="rId5" action="ppaction://hlinksldjump"/>
              </a:rPr>
              <a:t>Internet Technologies and Protocols</a:t>
            </a:r>
            <a:endParaRPr lang="en-US" altLang="zh-CN" sz="2200" dirty="0">
              <a:ea typeface="Trebuchet MS"/>
              <a:hlinkClick r:id="rId3" action="ppaction://hlinksldjump"/>
            </a:endParaRPr>
          </a:p>
          <a:p>
            <a:pPr marL="0" indent="0" algn="l" eaLnBrk="1" hangingPunct="1">
              <a:spcBef>
                <a:spcPct val="50000"/>
              </a:spcBef>
              <a:buFont typeface="Arial" panose="020B0604020202020204" pitchFamily="34" charset="0"/>
              <a:buNone/>
            </a:pPr>
            <a:r>
              <a:rPr lang="en-US" altLang="zh-CN" sz="2200" dirty="0">
                <a:solidFill>
                  <a:srgbClr val="0000FF"/>
                </a:solidFill>
                <a:ea typeface="Trebuchet MS"/>
                <a:hlinkClick r:id="rId6" action="ppaction://hlinksldjump"/>
              </a:rPr>
              <a:t>15.4 </a:t>
            </a:r>
            <a:r>
              <a:rPr lang="en-CA" altLang="zh-CN" sz="2200" dirty="0">
                <a:ea typeface="Trebuchet MS"/>
                <a:hlinkClick r:id="rId6" action="ppaction://hlinksldjump"/>
              </a:rPr>
              <a:t>Multicast Extension</a:t>
            </a:r>
            <a:endParaRPr lang="en-US" altLang="zh-CN" sz="2200" dirty="0">
              <a:ea typeface="Trebuchet MS"/>
              <a:hlinkClick r:id="rId5" action="ppaction://hlinksldjump"/>
            </a:endParaRPr>
          </a:p>
          <a:p>
            <a:pPr marL="0" indent="0" algn="l" eaLnBrk="1" hangingPunct="1">
              <a:spcBef>
                <a:spcPct val="50000"/>
              </a:spcBef>
              <a:buFont typeface="Arial" panose="020B0604020202020204" pitchFamily="34" charset="0"/>
              <a:buNone/>
            </a:pPr>
            <a:r>
              <a:rPr lang="en-US" altLang="zh-CN" sz="2200" dirty="0">
                <a:solidFill>
                  <a:srgbClr val="0000FF"/>
                </a:solidFill>
                <a:ea typeface="Trebuchet MS"/>
                <a:hlinkClick r:id="rId7" action="ppaction://hlinksldjump"/>
              </a:rPr>
              <a:t>15.5 </a:t>
            </a:r>
            <a:r>
              <a:rPr lang="en-US" altLang="zh-CN" sz="2200" dirty="0">
                <a:ea typeface="Trebuchet MS"/>
                <a:hlinkClick r:id="rId7" action="ppaction://hlinksldjump"/>
              </a:rPr>
              <a:t>Quality-of-Service and Quality-of-Experience</a:t>
            </a:r>
            <a:endParaRPr lang="en-US" altLang="zh-CN" sz="2200" dirty="0">
              <a:ea typeface="Trebuchet MS"/>
              <a:hlinkClick r:id="rId6" action="ppaction://hlinksldjump"/>
            </a:endParaRPr>
          </a:p>
          <a:p>
            <a:pPr marL="0" indent="0" algn="l" eaLnBrk="1" hangingPunct="1">
              <a:spcBef>
                <a:spcPct val="50000"/>
              </a:spcBef>
              <a:buFont typeface="Arial" panose="020B0604020202020204" pitchFamily="34" charset="0"/>
              <a:buNone/>
            </a:pPr>
            <a:r>
              <a:rPr lang="en-US" altLang="zh-CN" sz="2200" dirty="0">
                <a:solidFill>
                  <a:srgbClr val="0000FF"/>
                </a:solidFill>
                <a:ea typeface="Trebuchet MS"/>
                <a:hlinkClick r:id="rId8" action="ppaction://hlinksldjump"/>
              </a:rPr>
              <a:t>15.6 Protocols for Multimedia Transmission and Interaction</a:t>
            </a:r>
            <a:endParaRPr lang="en-US" altLang="zh-CN" sz="2200" dirty="0">
              <a:solidFill>
                <a:srgbClr val="0000FF"/>
              </a:solidFill>
              <a:ea typeface="Trebuchet MS"/>
            </a:endParaRPr>
          </a:p>
          <a:p>
            <a:pPr marL="0" indent="0" algn="l" eaLnBrk="1" hangingPunct="1">
              <a:spcBef>
                <a:spcPct val="50000"/>
              </a:spcBef>
              <a:buFont typeface="Arial" panose="020B0604020202020204" pitchFamily="34" charset="0"/>
              <a:buNone/>
            </a:pPr>
            <a:r>
              <a:rPr lang="en-US" altLang="zh-CN" sz="2200" dirty="0">
                <a:solidFill>
                  <a:srgbClr val="0000FF"/>
                </a:solidFill>
                <a:ea typeface="Trebuchet MS"/>
                <a:hlinkClick r:id="rId9" action="ppaction://hlinksldjump"/>
              </a:rPr>
              <a:t>15.7 Case Study: Internet Telephony</a:t>
            </a:r>
            <a:endParaRPr lang="en-US" altLang="zh-CN" sz="2200" dirty="0">
              <a:solidFill>
                <a:srgbClr val="0000FF"/>
              </a:solidFill>
              <a:ea typeface="Trebuchet MS"/>
              <a:hlinkClick r:id="rId8" action="ppaction://hlinksldjump"/>
            </a:endParaRPr>
          </a:p>
          <a:p>
            <a:pPr marL="0" indent="0" algn="l" eaLnBrk="1" hangingPunct="1">
              <a:spcBef>
                <a:spcPct val="50000"/>
              </a:spcBef>
              <a:buFont typeface="Arial" panose="020B0604020202020204" pitchFamily="34" charset="0"/>
              <a:buNone/>
            </a:pPr>
            <a:r>
              <a:rPr lang="en-CA" altLang="zh-CN" sz="2200" dirty="0">
                <a:solidFill>
                  <a:srgbClr val="0000FF"/>
                </a:solidFill>
                <a:ea typeface="Trebuchet MS"/>
                <a:hlinkClick r:id="rId10" action="ppaction://hlinksldjump"/>
              </a:rPr>
              <a:t>15.8 Further Exploration</a:t>
            </a:r>
            <a:endParaRPr lang="en-US" altLang="zh-CN" sz="2200" dirty="0">
              <a:solidFill>
                <a:srgbClr val="0000FF"/>
              </a:solidFill>
              <a:ea typeface="Trebuchet MS"/>
            </a:endParaRPr>
          </a:p>
        </p:txBody>
      </p:sp>
      <p:sp>
        <p:nvSpPr>
          <p:cNvPr id="8" name="Slide Number Placeholder 7"/>
          <p:cNvSpPr>
            <a:spLocks noGrp="1"/>
          </p:cNvSpPr>
          <p:nvPr>
            <p:ph type="sldNum" sz="quarter" idx="12"/>
          </p:nvPr>
        </p:nvSpPr>
        <p:spPr/>
        <p:txBody>
          <a:bodyPr/>
          <a:lstStyle/>
          <a:p>
            <a:fld id="{77FD883C-83CD-4DB2-946E-EA2A31FA3C6B}" type="slidenum">
              <a:rPr lang="en-US" altLang="zh-CN" smtClean="0"/>
              <a:pPr/>
              <a:t>1</a:t>
            </a:fld>
            <a:endParaRPr lang="en-US" altLang="zh-CN" dirty="0"/>
          </a:p>
        </p:txBody>
      </p:sp>
    </p:spTree>
    <p:extLst>
      <p:ext uri="{BB962C8B-B14F-4D97-AF65-F5344CB8AC3E}">
        <p14:creationId xmlns:p14="http://schemas.microsoft.com/office/powerpoint/2010/main" val="114562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CA" altLang="en-US" sz="3200" b="1" dirty="0"/>
              <a:t>LAN Standards </a:t>
            </a:r>
            <a:r>
              <a:rPr lang="zh-CN" altLang="en-US" sz="3200" b="1" dirty="0">
                <a:ea typeface="Trebuchet MS"/>
              </a:rPr>
              <a:t>(Cont'd)</a:t>
            </a:r>
          </a:p>
        </p:txBody>
      </p:sp>
      <p:sp>
        <p:nvSpPr>
          <p:cNvPr id="13315" name="Rectangle 3"/>
          <p:cNvSpPr>
            <a:spLocks noGrp="1" noChangeArrowheads="1"/>
          </p:cNvSpPr>
          <p:nvPr>
            <p:ph type="body" idx="1"/>
          </p:nvPr>
        </p:nvSpPr>
        <p:spPr>
          <a:xfrm>
            <a:off x="457200" y="1600201"/>
            <a:ext cx="8229600" cy="3989039"/>
          </a:xfrm>
        </p:spPr>
        <p:txBody>
          <a:bodyPr anchor="ctr"/>
          <a:lstStyle/>
          <a:p>
            <a:pPr marL="857250" lvl="1" indent="-457200">
              <a:buFont typeface="+mj-lt"/>
              <a:buAutoNum type="arabicPeriod" startAt="4"/>
            </a:pPr>
            <a:r>
              <a:rPr lang="zh-CN" altLang="en-US" sz="2000" b="1" dirty="0">
                <a:ea typeface="Trebuchet MS"/>
              </a:rPr>
              <a:t>802.11 (Wireless LAN)</a:t>
            </a:r>
            <a:r>
              <a:rPr lang="zh-CN" altLang="en-US" sz="2000" dirty="0">
                <a:ea typeface="Trebuchet MS"/>
              </a:rPr>
              <a:t> It defines the medium access method and physical layer</a:t>
            </a:r>
            <a:r>
              <a:rPr lang="en-CA" altLang="en-US" sz="2000" dirty="0"/>
              <a:t> </a:t>
            </a:r>
            <a:r>
              <a:rPr lang="zh-CN" altLang="en-US" sz="2000" dirty="0">
                <a:ea typeface="Trebuchet MS"/>
              </a:rPr>
              <a:t>specifications for wireless LAN (WLAN, also known as Wi-Fi).</a:t>
            </a:r>
          </a:p>
          <a:p>
            <a:pPr marL="857250" lvl="1" indent="-457200">
              <a:buFont typeface="+mj-lt"/>
              <a:buAutoNum type="arabicPeriod" startAt="4"/>
            </a:pPr>
            <a:endParaRPr lang="zh-CN" altLang="en-US" sz="2000" dirty="0">
              <a:ea typeface="Trebuchet MS"/>
            </a:endParaRPr>
          </a:p>
          <a:p>
            <a:pPr marL="857250" lvl="1" indent="-457200">
              <a:buFont typeface="+mj-lt"/>
              <a:buAutoNum type="arabicPeriod" startAt="4"/>
            </a:pPr>
            <a:r>
              <a:rPr lang="zh-CN" altLang="en-US" sz="2000" b="1" dirty="0">
                <a:ea typeface="Trebuchet MS"/>
              </a:rPr>
              <a:t>802.16 (Broadband wireless)</a:t>
            </a:r>
            <a:r>
              <a:rPr lang="zh-CN" altLang="en-US" sz="2000" dirty="0">
                <a:ea typeface="Trebuchet MS"/>
              </a:rPr>
              <a:t> It defines the access method and physical layer</a:t>
            </a:r>
            <a:r>
              <a:rPr lang="en-CA" altLang="en-US" sz="2000" dirty="0"/>
              <a:t> </a:t>
            </a:r>
            <a:r>
              <a:rPr lang="zh-CN" altLang="en-US" sz="2000" dirty="0">
                <a:ea typeface="Trebuchet MS"/>
              </a:rPr>
              <a:t>specifications for broadband wireless networks. One commercialized product is</a:t>
            </a:r>
            <a:r>
              <a:rPr lang="en-CA" altLang="en-US" sz="2000" dirty="0"/>
              <a:t> </a:t>
            </a:r>
            <a:r>
              <a:rPr lang="zh-CN" altLang="en-US" sz="2000" dirty="0">
                <a:ea typeface="Trebuchet MS"/>
              </a:rPr>
              <a:t>WiMAX (Worldwide Interoperability for Microwave Access), which targets the</a:t>
            </a:r>
            <a:r>
              <a:rPr lang="en-CA" altLang="en-US" sz="2000" dirty="0"/>
              <a:t> </a:t>
            </a:r>
            <a:r>
              <a:rPr lang="zh-CN" altLang="en-US" sz="2000" dirty="0">
                <a:ea typeface="Trebuchet MS"/>
              </a:rPr>
              <a:t>delivery of last mile wireless broadband access as an alternative to cable and DSL.</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10</a:t>
            </a:fld>
            <a:endParaRPr lang="en-US" altLang="zh-C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sz="3200" b="1" dirty="0">
                <a:ea typeface="Trebuchet MS"/>
              </a:rPr>
              <a:t>15.2.2  Ethernet Technology</a:t>
            </a:r>
          </a:p>
        </p:txBody>
      </p:sp>
      <p:sp>
        <p:nvSpPr>
          <p:cNvPr id="14339" name="Rectangle 3"/>
          <p:cNvSpPr>
            <a:spLocks noGrp="1" noChangeArrowheads="1"/>
          </p:cNvSpPr>
          <p:nvPr>
            <p:ph type="body" idx="1"/>
          </p:nvPr>
        </p:nvSpPr>
        <p:spPr>
          <a:xfrm>
            <a:off x="457200" y="3502026"/>
            <a:ext cx="8229600" cy="2624138"/>
          </a:xfrm>
        </p:spPr>
        <p:txBody>
          <a:bodyPr/>
          <a:lstStyle/>
          <a:p>
            <a:pPr>
              <a:spcBef>
                <a:spcPts val="1800"/>
              </a:spcBef>
            </a:pPr>
            <a:r>
              <a:rPr lang="zh-CN" altLang="en-US" sz="2000" dirty="0">
                <a:ea typeface="Trebuchet MS"/>
              </a:rPr>
              <a:t>Ethernet is a LAN technology initially developed in 1970s</a:t>
            </a:r>
            <a:r>
              <a:rPr lang="en-CA" altLang="en-US" sz="2000" dirty="0"/>
              <a:t>, which soon defeated many other competing </a:t>
            </a:r>
            <a:r>
              <a:rPr lang="zh-CN" altLang="en-US" sz="2000" dirty="0">
                <a:ea typeface="Trebuchet MS"/>
              </a:rPr>
              <a:t>wired LAN technologies and has since become dominating in the market.</a:t>
            </a:r>
          </a:p>
          <a:p>
            <a:pPr>
              <a:spcBef>
                <a:spcPts val="1800"/>
              </a:spcBef>
            </a:pPr>
            <a:r>
              <a:rPr lang="zh-CN" altLang="en-US" sz="2000" dirty="0">
                <a:ea typeface="Trebuchet MS"/>
              </a:rPr>
              <a:t>The basic Ethernet uses a shared bus. Each Ethernet station is given a 48-bitMAC</a:t>
            </a:r>
            <a:r>
              <a:rPr lang="en-CA" altLang="en-US" sz="2000" dirty="0"/>
              <a:t> </a:t>
            </a:r>
            <a:r>
              <a:rPr lang="zh-CN" altLang="en-US" sz="2000" dirty="0">
                <a:ea typeface="Trebuchet MS"/>
              </a:rPr>
              <a:t>address. The MAC addresses are used to specify both the destination and the source</a:t>
            </a:r>
            <a:r>
              <a:rPr lang="en-CA" altLang="en-US" sz="2000" dirty="0"/>
              <a:t> </a:t>
            </a:r>
            <a:r>
              <a:rPr lang="zh-CN" altLang="en-US" sz="2000" dirty="0">
                <a:ea typeface="Trebuchet MS"/>
              </a:rPr>
              <a:t>of each data packet, referred to as a </a:t>
            </a:r>
            <a:r>
              <a:rPr lang="zh-CN" altLang="en-US" sz="2000" i="1" dirty="0">
                <a:ea typeface="Trebuchet MS"/>
              </a:rPr>
              <a:t>frame</a:t>
            </a:r>
            <a:r>
              <a:rPr lang="zh-CN" altLang="en-US" sz="2000" dirty="0">
                <a:ea typeface="Trebuchet MS"/>
              </a:rPr>
              <a:t>.</a:t>
            </a:r>
          </a:p>
        </p:txBody>
      </p:sp>
      <p:sp>
        <p:nvSpPr>
          <p:cNvPr id="5" name="Rectangle 3"/>
          <p:cNvSpPr txBox="1">
            <a:spLocks noChangeArrowheads="1"/>
          </p:cNvSpPr>
          <p:nvPr/>
        </p:nvSpPr>
        <p:spPr bwMode="auto">
          <a:xfrm>
            <a:off x="755651" y="2492896"/>
            <a:ext cx="7772400" cy="533400"/>
          </a:xfrm>
          <a:prstGeom prst="rect">
            <a:avLst/>
          </a:prstGeom>
          <a:noFill/>
          <a:ln>
            <a:noFill/>
          </a:ln>
        </p:spPr>
        <p:txBody>
          <a:bodyPr/>
          <a:lstStyle>
            <a:lvl1pPr marL="342900" indent="-342900" algn="just"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just"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just"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just"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just"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just"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just"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just" rtl="0" eaLnBrk="0" fontAlgn="base" hangingPunct="0">
              <a:spcBef>
                <a:spcPct val="20000"/>
              </a:spcBef>
              <a:spcAft>
                <a:spcPct val="0"/>
              </a:spcAft>
              <a:buFont typeface="Arial" pitchFamily="34" charset="0"/>
              <a:buChar char="»"/>
              <a:defRPr sz="2000">
                <a:solidFill>
                  <a:schemeClr val="tx1"/>
                </a:solidFill>
                <a:latin typeface="+mn-lt"/>
              </a:defRPr>
            </a:lvl9pPr>
          </a:lstStyle>
          <a:p>
            <a:pPr algn="ctr" eaLnBrk="1" hangingPunct="1">
              <a:buFont typeface="Arial" pitchFamily="34" charset="0"/>
              <a:buNone/>
              <a:defRPr/>
            </a:pPr>
            <a:r>
              <a:rPr lang="en-US" altLang="zh-CN" sz="2000" b="1" kern="0" dirty="0">
                <a:latin typeface="Trebuchet MS"/>
                <a:ea typeface="Trebuchet MS"/>
              </a:rPr>
              <a:t>Fig. 15.3</a:t>
            </a:r>
            <a:r>
              <a:rPr lang="en-US" altLang="zh-CN" sz="2000" kern="0" dirty="0">
                <a:latin typeface="Trebuchet MS"/>
                <a:ea typeface="Trebuchet MS"/>
              </a:rPr>
              <a:t>: Ethernet frame structure</a:t>
            </a:r>
          </a:p>
        </p:txBody>
      </p:sp>
      <p:grpSp>
        <p:nvGrpSpPr>
          <p:cNvPr id="14341" name="Group 8"/>
          <p:cNvGrpSpPr>
            <a:grpSpLocks noChangeAspect="1"/>
          </p:cNvGrpSpPr>
          <p:nvPr/>
        </p:nvGrpSpPr>
        <p:grpSpPr bwMode="auto">
          <a:xfrm>
            <a:off x="869951" y="1778000"/>
            <a:ext cx="7404100" cy="571500"/>
            <a:chOff x="548" y="1165"/>
            <a:chExt cx="4664" cy="360"/>
          </a:xfrm>
        </p:grpSpPr>
        <p:sp>
          <p:nvSpPr>
            <p:cNvPr id="14342" name="AutoShape 7"/>
            <p:cNvSpPr>
              <a:spLocks noChangeAspect="1" noChangeArrowheads="1" noTextEdit="1"/>
            </p:cNvSpPr>
            <p:nvPr/>
          </p:nvSpPr>
          <p:spPr bwMode="auto">
            <a:xfrm>
              <a:off x="548" y="1165"/>
              <a:ext cx="4664"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4343" name="Rectangle 9"/>
            <p:cNvSpPr>
              <a:spLocks noChangeArrowheads="1"/>
            </p:cNvSpPr>
            <p:nvPr/>
          </p:nvSpPr>
          <p:spPr bwMode="auto">
            <a:xfrm>
              <a:off x="560" y="1177"/>
              <a:ext cx="4641" cy="3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14344" name="Rectangle 10"/>
            <p:cNvSpPr>
              <a:spLocks noChangeArrowheads="1"/>
            </p:cNvSpPr>
            <p:nvPr/>
          </p:nvSpPr>
          <p:spPr bwMode="auto">
            <a:xfrm>
              <a:off x="560" y="1177"/>
              <a:ext cx="4641" cy="3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14345" name="Line 11"/>
            <p:cNvSpPr>
              <a:spLocks noChangeShapeType="1"/>
            </p:cNvSpPr>
            <p:nvPr/>
          </p:nvSpPr>
          <p:spPr bwMode="auto">
            <a:xfrm>
              <a:off x="1012" y="1177"/>
              <a:ext cx="0" cy="3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46" name="Rectangle 12"/>
            <p:cNvSpPr>
              <a:spLocks noChangeArrowheads="1"/>
            </p:cNvSpPr>
            <p:nvPr/>
          </p:nvSpPr>
          <p:spPr bwMode="auto">
            <a:xfrm>
              <a:off x="606" y="1232"/>
              <a:ext cx="407"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Preamble</a:t>
              </a:r>
              <a:endParaRPr lang="zh-CN" altLang="zh-CN" dirty="0">
                <a:ea typeface="Trebuchet MS"/>
              </a:endParaRPr>
            </a:p>
          </p:txBody>
        </p:sp>
        <p:sp>
          <p:nvSpPr>
            <p:cNvPr id="14347" name="Rectangle 13"/>
            <p:cNvSpPr>
              <a:spLocks noChangeArrowheads="1"/>
            </p:cNvSpPr>
            <p:nvPr/>
          </p:nvSpPr>
          <p:spPr bwMode="auto">
            <a:xfrm>
              <a:off x="649" y="1346"/>
              <a:ext cx="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7 </a:t>
              </a:r>
              <a:endParaRPr lang="zh-CN" altLang="zh-CN" dirty="0">
                <a:ea typeface="Trebuchet MS"/>
              </a:endParaRPr>
            </a:p>
          </p:txBody>
        </p:sp>
        <p:sp>
          <p:nvSpPr>
            <p:cNvPr id="14348" name="Rectangle 14"/>
            <p:cNvSpPr>
              <a:spLocks noChangeArrowheads="1"/>
            </p:cNvSpPr>
            <p:nvPr/>
          </p:nvSpPr>
          <p:spPr bwMode="auto">
            <a:xfrm>
              <a:off x="721" y="1346"/>
              <a:ext cx="23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bytes</a:t>
              </a:r>
              <a:endParaRPr lang="zh-CN" altLang="zh-CN" dirty="0">
                <a:ea typeface="Trebuchet MS"/>
              </a:endParaRPr>
            </a:p>
          </p:txBody>
        </p:sp>
        <p:sp>
          <p:nvSpPr>
            <p:cNvPr id="14349" name="Rectangle 15"/>
            <p:cNvSpPr>
              <a:spLocks noChangeArrowheads="1"/>
            </p:cNvSpPr>
            <p:nvPr/>
          </p:nvSpPr>
          <p:spPr bwMode="auto">
            <a:xfrm>
              <a:off x="1071" y="1232"/>
              <a:ext cx="105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Start of frame delimiter</a:t>
              </a:r>
              <a:endParaRPr lang="zh-CN" altLang="zh-CN" dirty="0">
                <a:ea typeface="Trebuchet MS"/>
              </a:endParaRPr>
            </a:p>
          </p:txBody>
        </p:sp>
        <p:sp>
          <p:nvSpPr>
            <p:cNvPr id="14350" name="Rectangle 16"/>
            <p:cNvSpPr>
              <a:spLocks noChangeArrowheads="1"/>
            </p:cNvSpPr>
            <p:nvPr/>
          </p:nvSpPr>
          <p:spPr bwMode="auto">
            <a:xfrm>
              <a:off x="1385" y="1346"/>
              <a:ext cx="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1 </a:t>
              </a:r>
              <a:endParaRPr lang="zh-CN" altLang="zh-CN" dirty="0">
                <a:ea typeface="Trebuchet MS"/>
              </a:endParaRPr>
            </a:p>
          </p:txBody>
        </p:sp>
        <p:sp>
          <p:nvSpPr>
            <p:cNvPr id="14351" name="Rectangle 17"/>
            <p:cNvSpPr>
              <a:spLocks noChangeArrowheads="1"/>
            </p:cNvSpPr>
            <p:nvPr/>
          </p:nvSpPr>
          <p:spPr bwMode="auto">
            <a:xfrm>
              <a:off x="1457" y="1346"/>
              <a:ext cx="23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bytes</a:t>
              </a:r>
              <a:endParaRPr lang="zh-CN" altLang="zh-CN" dirty="0">
                <a:ea typeface="Trebuchet MS"/>
              </a:endParaRPr>
            </a:p>
          </p:txBody>
        </p:sp>
        <p:sp>
          <p:nvSpPr>
            <p:cNvPr id="14352" name="Line 18"/>
            <p:cNvSpPr>
              <a:spLocks noChangeShapeType="1"/>
            </p:cNvSpPr>
            <p:nvPr/>
          </p:nvSpPr>
          <p:spPr bwMode="auto">
            <a:xfrm>
              <a:off x="2032" y="1177"/>
              <a:ext cx="0" cy="3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53" name="Rectangle 19"/>
            <p:cNvSpPr>
              <a:spLocks noChangeArrowheads="1"/>
            </p:cNvSpPr>
            <p:nvPr/>
          </p:nvSpPr>
          <p:spPr bwMode="auto">
            <a:xfrm>
              <a:off x="2100" y="1232"/>
              <a:ext cx="708"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MAC destination</a:t>
              </a:r>
              <a:endParaRPr lang="zh-CN" altLang="zh-CN" dirty="0">
                <a:ea typeface="Trebuchet MS"/>
              </a:endParaRPr>
            </a:p>
          </p:txBody>
        </p:sp>
        <p:sp>
          <p:nvSpPr>
            <p:cNvPr id="14354" name="Rectangle 20"/>
            <p:cNvSpPr>
              <a:spLocks noChangeArrowheads="1"/>
            </p:cNvSpPr>
            <p:nvPr/>
          </p:nvSpPr>
          <p:spPr bwMode="auto">
            <a:xfrm>
              <a:off x="2295" y="1346"/>
              <a:ext cx="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6 </a:t>
              </a:r>
              <a:endParaRPr lang="zh-CN" altLang="zh-CN" dirty="0">
                <a:ea typeface="Trebuchet MS"/>
              </a:endParaRPr>
            </a:p>
          </p:txBody>
        </p:sp>
        <p:sp>
          <p:nvSpPr>
            <p:cNvPr id="14355" name="Rectangle 21"/>
            <p:cNvSpPr>
              <a:spLocks noChangeArrowheads="1"/>
            </p:cNvSpPr>
            <p:nvPr/>
          </p:nvSpPr>
          <p:spPr bwMode="auto">
            <a:xfrm>
              <a:off x="2367" y="1346"/>
              <a:ext cx="23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bytes</a:t>
              </a:r>
              <a:endParaRPr lang="zh-CN" altLang="zh-CN" dirty="0">
                <a:ea typeface="Trebuchet MS"/>
              </a:endParaRPr>
            </a:p>
          </p:txBody>
        </p:sp>
        <p:sp>
          <p:nvSpPr>
            <p:cNvPr id="14356" name="Line 22"/>
            <p:cNvSpPr>
              <a:spLocks noChangeShapeType="1"/>
            </p:cNvSpPr>
            <p:nvPr/>
          </p:nvSpPr>
          <p:spPr bwMode="auto">
            <a:xfrm>
              <a:off x="2824" y="1177"/>
              <a:ext cx="0" cy="3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57" name="Rectangle 23"/>
            <p:cNvSpPr>
              <a:spLocks noChangeArrowheads="1"/>
            </p:cNvSpPr>
            <p:nvPr/>
          </p:nvSpPr>
          <p:spPr bwMode="auto">
            <a:xfrm>
              <a:off x="2865" y="1232"/>
              <a:ext cx="19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MAC </a:t>
              </a:r>
              <a:endParaRPr lang="zh-CN" altLang="zh-CN" dirty="0">
                <a:ea typeface="Trebuchet MS"/>
              </a:endParaRPr>
            </a:p>
          </p:txBody>
        </p:sp>
        <p:sp>
          <p:nvSpPr>
            <p:cNvPr id="14358" name="Rectangle 24"/>
            <p:cNvSpPr>
              <a:spLocks noChangeArrowheads="1"/>
            </p:cNvSpPr>
            <p:nvPr/>
          </p:nvSpPr>
          <p:spPr bwMode="auto">
            <a:xfrm>
              <a:off x="3108" y="1232"/>
              <a:ext cx="28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source</a:t>
              </a:r>
              <a:endParaRPr lang="zh-CN" altLang="zh-CN" dirty="0">
                <a:ea typeface="Trebuchet MS"/>
              </a:endParaRPr>
            </a:p>
          </p:txBody>
        </p:sp>
        <p:sp>
          <p:nvSpPr>
            <p:cNvPr id="14359" name="Rectangle 25"/>
            <p:cNvSpPr>
              <a:spLocks noChangeArrowheads="1"/>
            </p:cNvSpPr>
            <p:nvPr/>
          </p:nvSpPr>
          <p:spPr bwMode="auto">
            <a:xfrm>
              <a:off x="2974" y="1346"/>
              <a:ext cx="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6 </a:t>
              </a:r>
              <a:endParaRPr lang="zh-CN" altLang="zh-CN" dirty="0">
                <a:ea typeface="Trebuchet MS"/>
              </a:endParaRPr>
            </a:p>
          </p:txBody>
        </p:sp>
        <p:sp>
          <p:nvSpPr>
            <p:cNvPr id="14360" name="Rectangle 26"/>
            <p:cNvSpPr>
              <a:spLocks noChangeArrowheads="1"/>
            </p:cNvSpPr>
            <p:nvPr/>
          </p:nvSpPr>
          <p:spPr bwMode="auto">
            <a:xfrm>
              <a:off x="3046" y="1346"/>
              <a:ext cx="23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bytes</a:t>
              </a:r>
              <a:endParaRPr lang="zh-CN" altLang="zh-CN" dirty="0">
                <a:ea typeface="Trebuchet MS"/>
              </a:endParaRPr>
            </a:p>
          </p:txBody>
        </p:sp>
        <p:sp>
          <p:nvSpPr>
            <p:cNvPr id="14361" name="Line 27"/>
            <p:cNvSpPr>
              <a:spLocks noChangeShapeType="1"/>
            </p:cNvSpPr>
            <p:nvPr/>
          </p:nvSpPr>
          <p:spPr bwMode="auto">
            <a:xfrm>
              <a:off x="3390" y="1177"/>
              <a:ext cx="0" cy="3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62" name="Rectangle 28"/>
            <p:cNvSpPr>
              <a:spLocks noChangeArrowheads="1"/>
            </p:cNvSpPr>
            <p:nvPr/>
          </p:nvSpPr>
          <p:spPr bwMode="auto">
            <a:xfrm>
              <a:off x="3436" y="1232"/>
              <a:ext cx="64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Type or Length</a:t>
              </a:r>
              <a:endParaRPr lang="zh-CN" altLang="zh-CN" dirty="0">
                <a:ea typeface="Trebuchet MS"/>
              </a:endParaRPr>
            </a:p>
          </p:txBody>
        </p:sp>
        <p:sp>
          <p:nvSpPr>
            <p:cNvPr id="14363" name="Rectangle 29"/>
            <p:cNvSpPr>
              <a:spLocks noChangeArrowheads="1"/>
            </p:cNvSpPr>
            <p:nvPr/>
          </p:nvSpPr>
          <p:spPr bwMode="auto">
            <a:xfrm>
              <a:off x="3597" y="1346"/>
              <a:ext cx="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2 </a:t>
              </a:r>
              <a:endParaRPr lang="zh-CN" altLang="zh-CN" dirty="0">
                <a:ea typeface="Trebuchet MS"/>
              </a:endParaRPr>
            </a:p>
          </p:txBody>
        </p:sp>
        <p:sp>
          <p:nvSpPr>
            <p:cNvPr id="14364" name="Rectangle 30"/>
            <p:cNvSpPr>
              <a:spLocks noChangeArrowheads="1"/>
            </p:cNvSpPr>
            <p:nvPr/>
          </p:nvSpPr>
          <p:spPr bwMode="auto">
            <a:xfrm>
              <a:off x="3669" y="1346"/>
              <a:ext cx="23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bytes</a:t>
              </a:r>
              <a:endParaRPr lang="zh-CN" altLang="zh-CN" dirty="0">
                <a:ea typeface="Trebuchet MS"/>
              </a:endParaRPr>
            </a:p>
          </p:txBody>
        </p:sp>
        <p:sp>
          <p:nvSpPr>
            <p:cNvPr id="14365" name="Line 31"/>
            <p:cNvSpPr>
              <a:spLocks noChangeShapeType="1"/>
            </p:cNvSpPr>
            <p:nvPr/>
          </p:nvSpPr>
          <p:spPr bwMode="auto">
            <a:xfrm>
              <a:off x="4069" y="1177"/>
              <a:ext cx="0" cy="3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66" name="Rectangle 32"/>
            <p:cNvSpPr>
              <a:spLocks noChangeArrowheads="1"/>
            </p:cNvSpPr>
            <p:nvPr/>
          </p:nvSpPr>
          <p:spPr bwMode="auto">
            <a:xfrm>
              <a:off x="4157" y="1232"/>
              <a:ext cx="56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Payload Data</a:t>
              </a:r>
              <a:endParaRPr lang="zh-CN" altLang="zh-CN" dirty="0">
                <a:ea typeface="Trebuchet MS"/>
              </a:endParaRPr>
            </a:p>
          </p:txBody>
        </p:sp>
        <p:sp>
          <p:nvSpPr>
            <p:cNvPr id="14367" name="Rectangle 33"/>
            <p:cNvSpPr>
              <a:spLocks noChangeArrowheads="1"/>
            </p:cNvSpPr>
            <p:nvPr/>
          </p:nvSpPr>
          <p:spPr bwMode="auto">
            <a:xfrm>
              <a:off x="4140" y="1346"/>
              <a:ext cx="10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46</a:t>
              </a:r>
              <a:endParaRPr lang="zh-CN" altLang="zh-CN" dirty="0">
                <a:ea typeface="Trebuchet MS"/>
              </a:endParaRPr>
            </a:p>
          </p:txBody>
        </p:sp>
        <p:sp>
          <p:nvSpPr>
            <p:cNvPr id="14368" name="Rectangle 34"/>
            <p:cNvSpPr>
              <a:spLocks noChangeArrowheads="1"/>
            </p:cNvSpPr>
            <p:nvPr/>
          </p:nvSpPr>
          <p:spPr bwMode="auto">
            <a:xfrm>
              <a:off x="4236" y="1346"/>
              <a:ext cx="36"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a:t>
              </a:r>
              <a:endParaRPr lang="zh-CN" altLang="zh-CN" dirty="0">
                <a:ea typeface="Trebuchet MS"/>
              </a:endParaRPr>
            </a:p>
          </p:txBody>
        </p:sp>
        <p:sp>
          <p:nvSpPr>
            <p:cNvPr id="14369" name="Rectangle 35"/>
            <p:cNvSpPr>
              <a:spLocks noChangeArrowheads="1"/>
            </p:cNvSpPr>
            <p:nvPr/>
          </p:nvSpPr>
          <p:spPr bwMode="auto">
            <a:xfrm>
              <a:off x="4268" y="1346"/>
              <a:ext cx="203"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1500 </a:t>
              </a:r>
              <a:endParaRPr lang="zh-CN" altLang="zh-CN" dirty="0">
                <a:ea typeface="Trebuchet MS"/>
              </a:endParaRPr>
            </a:p>
          </p:txBody>
        </p:sp>
        <p:sp>
          <p:nvSpPr>
            <p:cNvPr id="14370" name="Rectangle 36"/>
            <p:cNvSpPr>
              <a:spLocks noChangeArrowheads="1"/>
            </p:cNvSpPr>
            <p:nvPr/>
          </p:nvSpPr>
          <p:spPr bwMode="auto">
            <a:xfrm>
              <a:off x="4483" y="1346"/>
              <a:ext cx="23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bytes</a:t>
              </a:r>
              <a:endParaRPr lang="zh-CN" altLang="zh-CN" dirty="0">
                <a:ea typeface="Trebuchet MS"/>
              </a:endParaRPr>
            </a:p>
          </p:txBody>
        </p:sp>
        <p:sp>
          <p:nvSpPr>
            <p:cNvPr id="14371" name="Line 37"/>
            <p:cNvSpPr>
              <a:spLocks noChangeShapeType="1"/>
            </p:cNvSpPr>
            <p:nvPr/>
          </p:nvSpPr>
          <p:spPr bwMode="auto">
            <a:xfrm>
              <a:off x="4749" y="1177"/>
              <a:ext cx="0" cy="3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72" name="Rectangle 38"/>
            <p:cNvSpPr>
              <a:spLocks noChangeArrowheads="1"/>
            </p:cNvSpPr>
            <p:nvPr/>
          </p:nvSpPr>
          <p:spPr bwMode="auto">
            <a:xfrm>
              <a:off x="4884" y="1232"/>
              <a:ext cx="17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CRC</a:t>
              </a:r>
              <a:endParaRPr lang="zh-CN" altLang="zh-CN" dirty="0">
                <a:ea typeface="Trebuchet MS"/>
              </a:endParaRPr>
            </a:p>
          </p:txBody>
        </p:sp>
        <p:sp>
          <p:nvSpPr>
            <p:cNvPr id="14373" name="Rectangle 39"/>
            <p:cNvSpPr>
              <a:spLocks noChangeArrowheads="1"/>
            </p:cNvSpPr>
            <p:nvPr/>
          </p:nvSpPr>
          <p:spPr bwMode="auto">
            <a:xfrm>
              <a:off x="4842" y="1346"/>
              <a:ext cx="51"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4 </a:t>
              </a:r>
              <a:endParaRPr lang="zh-CN" altLang="zh-CN" dirty="0">
                <a:ea typeface="Trebuchet MS"/>
              </a:endParaRPr>
            </a:p>
          </p:txBody>
        </p:sp>
        <p:sp>
          <p:nvSpPr>
            <p:cNvPr id="14374" name="Rectangle 40"/>
            <p:cNvSpPr>
              <a:spLocks noChangeArrowheads="1"/>
            </p:cNvSpPr>
            <p:nvPr/>
          </p:nvSpPr>
          <p:spPr bwMode="auto">
            <a:xfrm>
              <a:off x="4914" y="1346"/>
              <a:ext cx="232"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1200" dirty="0">
                  <a:solidFill>
                    <a:srgbClr val="000000"/>
                  </a:solidFill>
                  <a:ea typeface="Trebuchet MS"/>
                </a:rPr>
                <a:t>bytes</a:t>
              </a:r>
              <a:endParaRPr lang="zh-CN" altLang="zh-CN" dirty="0">
                <a:ea typeface="Trebuchet MS"/>
              </a:endParaRPr>
            </a:p>
          </p:txBody>
        </p:sp>
      </p:grpSp>
      <p:sp>
        <p:nvSpPr>
          <p:cNvPr id="2" name="Slide Number Placeholder 1"/>
          <p:cNvSpPr>
            <a:spLocks noGrp="1"/>
          </p:cNvSpPr>
          <p:nvPr>
            <p:ph type="sldNum" sz="quarter" idx="4"/>
          </p:nvPr>
        </p:nvSpPr>
        <p:spPr/>
        <p:txBody>
          <a:bodyPr/>
          <a:lstStyle/>
          <a:p>
            <a:fld id="{28631CE9-624F-41A0-A66B-4E73D12FF28B}" type="slidenum">
              <a:rPr lang="en-US" altLang="zh-CN" smtClean="0"/>
              <a:pPr/>
              <a:t>11</a:t>
            </a:fld>
            <a:endParaRPr lang="en-US" altLang="zh-C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sz="3200" b="1" dirty="0">
                <a:ea typeface="Trebuchet MS"/>
              </a:rPr>
              <a:t>Ethernet Technology</a:t>
            </a:r>
            <a:r>
              <a:rPr lang="en-CA" altLang="en-US" sz="3200" b="1" dirty="0"/>
              <a:t> </a:t>
            </a:r>
            <a:r>
              <a:rPr lang="zh-CN" altLang="en-US" sz="3200" b="1" dirty="0">
                <a:ea typeface="Trebuchet MS"/>
              </a:rPr>
              <a:t>(Cont'd)</a:t>
            </a:r>
          </a:p>
        </p:txBody>
      </p:sp>
      <p:sp>
        <p:nvSpPr>
          <p:cNvPr id="15363" name="Rectangle 3"/>
          <p:cNvSpPr>
            <a:spLocks noGrp="1" noChangeArrowheads="1"/>
          </p:cNvSpPr>
          <p:nvPr>
            <p:ph type="body" idx="1"/>
          </p:nvPr>
        </p:nvSpPr>
        <p:spPr>
          <a:xfrm>
            <a:off x="457200" y="1600201"/>
            <a:ext cx="8229600" cy="3989039"/>
          </a:xfrm>
        </p:spPr>
        <p:txBody>
          <a:bodyPr anchor="ctr"/>
          <a:lstStyle/>
          <a:p>
            <a:pPr>
              <a:spcBef>
                <a:spcPts val="1800"/>
              </a:spcBef>
            </a:pPr>
            <a:r>
              <a:rPr lang="zh-CN" altLang="en-US" sz="2000" dirty="0">
                <a:ea typeface="Trebuchet MS"/>
              </a:rPr>
              <a:t>To send a frame, the recipient’s Ethernet address is attached to the frame, which</a:t>
            </a:r>
            <a:r>
              <a:rPr lang="en-CA" altLang="en-US" sz="2000" dirty="0"/>
              <a:t> </a:t>
            </a:r>
            <a:r>
              <a:rPr lang="zh-CN" altLang="en-US" sz="2000" dirty="0">
                <a:ea typeface="Trebuchet MS"/>
              </a:rPr>
              <a:t>is then broadcast to everyone on the bus.</a:t>
            </a:r>
          </a:p>
          <a:p>
            <a:pPr>
              <a:spcBef>
                <a:spcPts val="1800"/>
              </a:spcBef>
            </a:pPr>
            <a:r>
              <a:rPr lang="zh-CN" altLang="en-US" sz="2000" dirty="0">
                <a:ea typeface="Trebuchet MS"/>
              </a:rPr>
              <a:t>For a LAN with multiple stations, often a star topology is used, in which each</a:t>
            </a:r>
            <a:r>
              <a:rPr lang="en-CA" altLang="en-US" sz="2000" dirty="0"/>
              <a:t> </a:t>
            </a:r>
            <a:r>
              <a:rPr lang="zh-CN" altLang="en-US" sz="2000" dirty="0">
                <a:ea typeface="Trebuchet MS"/>
              </a:rPr>
              <a:t>station is connected directly to a hub (and recently a switch).</a:t>
            </a:r>
          </a:p>
          <a:p>
            <a:pPr>
              <a:spcBef>
                <a:spcPts val="1800"/>
              </a:spcBef>
            </a:pPr>
            <a:r>
              <a:rPr lang="zh-CN" altLang="en-US" sz="2000" dirty="0">
                <a:ea typeface="Trebuchet MS"/>
              </a:rPr>
              <a:t>The maximum data rate for the early Ethernet is 10 Mbps, using unshielded twisted</a:t>
            </a:r>
            <a:r>
              <a:rPr lang="en-CA" altLang="en-US" sz="2000" dirty="0"/>
              <a:t> </a:t>
            </a:r>
            <a:r>
              <a:rPr lang="zh-CN" altLang="en-US" sz="2000" dirty="0">
                <a:ea typeface="Trebuchet MS"/>
              </a:rPr>
              <a:t>pairs.</a:t>
            </a:r>
          </a:p>
          <a:p>
            <a:pPr>
              <a:spcBef>
                <a:spcPts val="1800"/>
              </a:spcBef>
            </a:pPr>
            <a:r>
              <a:rPr lang="zh-CN" altLang="en-US" sz="2000" dirty="0">
                <a:ea typeface="Trebuchet MS"/>
              </a:rPr>
              <a:t>The link layer has also evolved to meet new bandwidth and market requirements.</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12</a:t>
            </a:fld>
            <a:endParaRPr lang="en-US" altLang="zh-C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CA" altLang="en-US" sz="3200" b="1" dirty="0"/>
              <a:t>15.2.3  Access Network Technologies</a:t>
            </a:r>
          </a:p>
        </p:txBody>
      </p:sp>
      <p:sp>
        <p:nvSpPr>
          <p:cNvPr id="16387" name="Rectangle 3"/>
          <p:cNvSpPr>
            <a:spLocks noGrp="1" noChangeArrowheads="1"/>
          </p:cNvSpPr>
          <p:nvPr>
            <p:ph type="body" idx="1"/>
          </p:nvPr>
        </p:nvSpPr>
        <p:spPr>
          <a:xfrm>
            <a:off x="457200" y="1600201"/>
            <a:ext cx="8229600" cy="3917031"/>
          </a:xfrm>
        </p:spPr>
        <p:txBody>
          <a:bodyPr anchor="ctr"/>
          <a:lstStyle/>
          <a:p>
            <a:pPr>
              <a:spcBef>
                <a:spcPts val="2400"/>
              </a:spcBef>
            </a:pPr>
            <a:r>
              <a:rPr lang="zh-CN" altLang="en-US" sz="2000" dirty="0">
                <a:ea typeface="Trebuchet MS"/>
              </a:rPr>
              <a:t>An access network bridges the LAN in a home or office to the external Internet. </a:t>
            </a:r>
          </a:p>
          <a:p>
            <a:pPr>
              <a:spcBef>
                <a:spcPts val="2400"/>
              </a:spcBef>
            </a:pPr>
            <a:r>
              <a:rPr lang="zh-CN" altLang="en-US" sz="2000" dirty="0">
                <a:ea typeface="Trebuchet MS"/>
              </a:rPr>
              <a:t>To</a:t>
            </a:r>
            <a:r>
              <a:rPr lang="en-CA" altLang="en-US" sz="2000" dirty="0"/>
              <a:t> </a:t>
            </a:r>
            <a:r>
              <a:rPr lang="zh-CN" altLang="en-US" sz="2000" dirty="0">
                <a:ea typeface="Trebuchet MS"/>
              </a:rPr>
              <a:t>save cost for laying a new network line, an existing network that is already in the</a:t>
            </a:r>
            <a:r>
              <a:rPr lang="en-CA" altLang="en-US" sz="2000" dirty="0"/>
              <a:t> </a:t>
            </a:r>
            <a:r>
              <a:rPr lang="zh-CN" altLang="en-US" sz="2000" dirty="0">
                <a:ea typeface="Trebuchet MS"/>
              </a:rPr>
              <a:t>home is often used, in particular, the telephone or cable TV networks. </a:t>
            </a:r>
          </a:p>
          <a:p>
            <a:pPr>
              <a:spcBef>
                <a:spcPts val="2400"/>
              </a:spcBef>
            </a:pPr>
            <a:r>
              <a:rPr lang="zh-CN" altLang="en-US" sz="2000" dirty="0">
                <a:ea typeface="Trebuchet MS"/>
              </a:rPr>
              <a:t>Direct fiber</a:t>
            </a:r>
            <a:r>
              <a:rPr lang="en-CA" altLang="en-US" sz="2000" dirty="0"/>
              <a:t> </a:t>
            </a:r>
            <a:r>
              <a:rPr lang="zh-CN" altLang="en-US" sz="2000" dirty="0">
                <a:ea typeface="Trebuchet MS"/>
              </a:rPr>
              <a:t>optics connections have been popular nowadays for new buildings.</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13</a:t>
            </a:fld>
            <a:endParaRPr lang="en-US" altLang="zh-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620689"/>
            <a:ext cx="8229600" cy="936104"/>
          </a:xfrm>
        </p:spPr>
        <p:txBody>
          <a:bodyPr anchor="ctr"/>
          <a:lstStyle/>
          <a:p>
            <a:r>
              <a:rPr lang="en-US" altLang="zh-CN" sz="3200" b="1" dirty="0">
                <a:ea typeface="Trebuchet MS"/>
              </a:rPr>
              <a:t>Dial-Up and Integrated Services Digital Network</a:t>
            </a:r>
          </a:p>
        </p:txBody>
      </p:sp>
      <p:sp>
        <p:nvSpPr>
          <p:cNvPr id="17411" name="Rectangle 3"/>
          <p:cNvSpPr>
            <a:spLocks noGrp="1" noChangeArrowheads="1"/>
          </p:cNvSpPr>
          <p:nvPr>
            <p:ph type="body" idx="1"/>
          </p:nvPr>
        </p:nvSpPr>
        <p:spPr>
          <a:xfrm>
            <a:off x="457200" y="1628800"/>
            <a:ext cx="8229600" cy="4392588"/>
          </a:xfrm>
        </p:spPr>
        <p:txBody>
          <a:bodyPr/>
          <a:lstStyle/>
          <a:p>
            <a:pPr>
              <a:spcBef>
                <a:spcPts val="600"/>
              </a:spcBef>
            </a:pPr>
            <a:r>
              <a:rPr lang="en-CA" altLang="en-US" sz="2000" dirty="0"/>
              <a:t>T</a:t>
            </a:r>
            <a:r>
              <a:rPr lang="zh-CN" altLang="en-US" sz="2000" dirty="0">
                <a:ea typeface="Trebuchet MS"/>
              </a:rPr>
              <a:t>he very earlier Internet accesses are often using the telephone</a:t>
            </a:r>
            <a:r>
              <a:rPr lang="en-CA" altLang="en-US" sz="2000" dirty="0"/>
              <a:t> </a:t>
            </a:r>
            <a:r>
              <a:rPr lang="zh-CN" altLang="en-US" sz="2000" dirty="0">
                <a:ea typeface="Trebuchet MS"/>
              </a:rPr>
              <a:t>line to establish a dialed connection to an ISP.</a:t>
            </a:r>
            <a:endParaRPr lang="en-US" altLang="zh-CN" sz="2000" dirty="0">
              <a:ea typeface="Trebuchet MS"/>
            </a:endParaRPr>
          </a:p>
          <a:p>
            <a:pPr>
              <a:spcBef>
                <a:spcPts val="600"/>
              </a:spcBef>
            </a:pPr>
            <a:endParaRPr lang="zh-CN" altLang="en-US" sz="2000" dirty="0">
              <a:ea typeface="Trebuchet MS"/>
            </a:endParaRPr>
          </a:p>
          <a:p>
            <a:pPr>
              <a:spcBef>
                <a:spcPts val="600"/>
              </a:spcBef>
            </a:pPr>
            <a:r>
              <a:rPr lang="en-CA" altLang="en-US" sz="2000" dirty="0"/>
              <a:t>I</a:t>
            </a:r>
            <a:r>
              <a:rPr lang="zh-CN" altLang="en-US" sz="2000" dirty="0">
                <a:ea typeface="Trebuchet MS"/>
              </a:rPr>
              <a:t>n the 1980s, the </a:t>
            </a:r>
            <a:r>
              <a:rPr lang="zh-CN" altLang="en-US" sz="2000" i="1" dirty="0">
                <a:ea typeface="Trebuchet MS"/>
              </a:rPr>
              <a:t>International Telecommunication</a:t>
            </a:r>
            <a:r>
              <a:rPr lang="en-CA" altLang="en-US" sz="2000" i="1" dirty="0"/>
              <a:t> </a:t>
            </a:r>
            <a:r>
              <a:rPr lang="zh-CN" altLang="en-US" sz="2000" i="1" dirty="0">
                <a:ea typeface="Trebuchet MS"/>
              </a:rPr>
              <a:t>Union (ITU)</a:t>
            </a:r>
            <a:r>
              <a:rPr lang="zh-CN" altLang="en-US" sz="2000" dirty="0">
                <a:ea typeface="Trebuchet MS"/>
              </a:rPr>
              <a:t> started to develop the </a:t>
            </a:r>
            <a:r>
              <a:rPr lang="zh-CN" altLang="en-US" sz="2000" i="1" dirty="0">
                <a:ea typeface="Trebuchet MS"/>
              </a:rPr>
              <a:t>Integrated Service Digital Network (ISDN)</a:t>
            </a:r>
            <a:r>
              <a:rPr lang="zh-CN" altLang="en-US" sz="2000" dirty="0">
                <a:ea typeface="Trebuchet MS"/>
              </a:rPr>
              <a:t> to</a:t>
            </a:r>
            <a:r>
              <a:rPr lang="en-CA" altLang="en-US" sz="2000" dirty="0"/>
              <a:t> </a:t>
            </a:r>
            <a:r>
              <a:rPr lang="zh-CN" altLang="en-US" sz="2000" dirty="0">
                <a:ea typeface="Trebuchet MS"/>
              </a:rPr>
              <a:t>meet the needs of various digital services</a:t>
            </a:r>
            <a:r>
              <a:rPr lang="en-CA" altLang="en-US" sz="2000" dirty="0"/>
              <a:t>.</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14</a:t>
            </a:fld>
            <a:endParaRPr lang="en-US" altLang="zh-C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CN" sz="3200" b="1" dirty="0">
                <a:ea typeface="Trebuchet MS"/>
              </a:rPr>
              <a:t>Digital Subscriber Line</a:t>
            </a:r>
          </a:p>
        </p:txBody>
      </p:sp>
      <p:sp>
        <p:nvSpPr>
          <p:cNvPr id="18435" name="Rectangle 3"/>
          <p:cNvSpPr>
            <a:spLocks noGrp="1" noChangeArrowheads="1"/>
          </p:cNvSpPr>
          <p:nvPr>
            <p:ph type="body" idx="1"/>
          </p:nvPr>
        </p:nvSpPr>
        <p:spPr>
          <a:xfrm>
            <a:off x="457200" y="1390651"/>
            <a:ext cx="8229600" cy="4895850"/>
          </a:xfrm>
        </p:spPr>
        <p:txBody>
          <a:bodyPr/>
          <a:lstStyle/>
          <a:p>
            <a:pPr>
              <a:spcBef>
                <a:spcPts val="1200"/>
              </a:spcBef>
            </a:pPr>
            <a:r>
              <a:rPr lang="zh-CN" altLang="en-US" sz="2000" dirty="0">
                <a:ea typeface="Trebuchet MS"/>
              </a:rPr>
              <a:t>DSL is the telephone industry’s newer answer to the last mile challenge</a:t>
            </a:r>
            <a:r>
              <a:rPr lang="en-CA" altLang="en-US" sz="2000" dirty="0"/>
              <a:t>.</a:t>
            </a:r>
            <a:endParaRPr lang="zh-CN" altLang="en-US" sz="2000" dirty="0">
              <a:ea typeface="Trebuchet MS"/>
            </a:endParaRPr>
          </a:p>
          <a:p>
            <a:pPr>
              <a:spcBef>
                <a:spcPts val="1200"/>
              </a:spcBef>
            </a:pPr>
            <a:r>
              <a:rPr lang="zh-CN" altLang="en-US" sz="2000" dirty="0">
                <a:ea typeface="Trebuchet MS"/>
              </a:rPr>
              <a:t>One important technology is Discrete Multi-Tone (DMT), which, for better transmission</a:t>
            </a:r>
            <a:r>
              <a:rPr lang="en-CA" altLang="en-US" sz="2000" dirty="0"/>
              <a:t> </a:t>
            </a:r>
            <a:r>
              <a:rPr lang="zh-CN" altLang="en-US" sz="2000" dirty="0">
                <a:ea typeface="Trebuchet MS"/>
              </a:rPr>
              <a:t>in potentially noisy channels, sends test</a:t>
            </a:r>
            <a:r>
              <a:rPr lang="en-CA" altLang="en-US" sz="2000" dirty="0"/>
              <a:t> </a:t>
            </a:r>
            <a:r>
              <a:rPr lang="zh-CN" altLang="en-US" sz="2000" dirty="0">
                <a:ea typeface="Trebuchet MS"/>
              </a:rPr>
              <a:t>signals to all subchannels first.</a:t>
            </a:r>
          </a:p>
          <a:p>
            <a:pPr>
              <a:spcBef>
                <a:spcPts val="1200"/>
              </a:spcBef>
            </a:pPr>
            <a:r>
              <a:rPr lang="zh-CN" altLang="en-US" sz="2000" dirty="0">
                <a:ea typeface="Trebuchet MS"/>
              </a:rPr>
              <a:t>DSL uses FDM (Frequency Division Multiplexing) to multiplex three channels:</a:t>
            </a:r>
          </a:p>
          <a:p>
            <a:pPr marL="857250" lvl="1" indent="-457200">
              <a:spcBef>
                <a:spcPts val="1200"/>
              </a:spcBef>
              <a:buFont typeface="+mj-lt"/>
              <a:buAutoNum type="arabicPeriod"/>
            </a:pPr>
            <a:r>
              <a:rPr lang="zh-CN" altLang="en-US" sz="2000" b="1" dirty="0">
                <a:latin typeface="Trebuchet MS" panose="020B0603020202020204" pitchFamily="34" charset="0"/>
                <a:ea typeface="Trebuchet MS"/>
              </a:rPr>
              <a:t>The high-speed (1.5–9Mbps) downstream channel</a:t>
            </a:r>
            <a:r>
              <a:rPr lang="zh-CN" altLang="en-US" sz="2000" dirty="0">
                <a:latin typeface="Trebuchet MS" panose="020B0603020202020204" pitchFamily="34" charset="0"/>
                <a:ea typeface="Trebuchet MS"/>
              </a:rPr>
              <a:t> at the high end of the spectrum.</a:t>
            </a:r>
          </a:p>
          <a:p>
            <a:pPr marL="857250" lvl="1" indent="-457200">
              <a:spcBef>
                <a:spcPts val="1200"/>
              </a:spcBef>
              <a:buFont typeface="+mj-lt"/>
              <a:buAutoNum type="arabicPeriod"/>
            </a:pPr>
            <a:r>
              <a:rPr lang="zh-CN" altLang="en-US" sz="2000" b="1" dirty="0">
                <a:latin typeface="Trebuchet MS" panose="020B0603020202020204" pitchFamily="34" charset="0"/>
                <a:ea typeface="Trebuchet MS"/>
              </a:rPr>
              <a:t>A medium speed (16–640 kbps) duplex channel.</a:t>
            </a:r>
          </a:p>
          <a:p>
            <a:pPr marL="857250" lvl="1" indent="-457200">
              <a:spcBef>
                <a:spcPts val="1200"/>
              </a:spcBef>
              <a:buFont typeface="+mj-lt"/>
              <a:buAutoNum type="arabicPeriod"/>
            </a:pPr>
            <a:r>
              <a:rPr lang="zh-CN" altLang="en-US" sz="2000" b="1" dirty="0">
                <a:latin typeface="Trebuchet MS" panose="020B0603020202020204" pitchFamily="34" charset="0"/>
                <a:ea typeface="Trebuchet MS"/>
              </a:rPr>
              <a:t>A voice channel</a:t>
            </a:r>
            <a:r>
              <a:rPr lang="zh-CN" altLang="en-US" sz="2000" dirty="0">
                <a:latin typeface="Trebuchet MS" panose="020B0603020202020204" pitchFamily="34" charset="0"/>
                <a:ea typeface="Trebuchet MS"/>
              </a:rPr>
              <a:t> for telephone calls at the low end (0–4 kHz) of the spectrum.</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15</a:t>
            </a:fld>
            <a:endParaRPr lang="en-US" altLang="zh-C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sz="3200" b="1" dirty="0">
                <a:ea typeface="Trebuchet MS"/>
              </a:rPr>
              <a:t>Digital Subscriber Line </a:t>
            </a:r>
            <a:r>
              <a:rPr lang="zh-CN" altLang="en-US" sz="3200" b="1" dirty="0">
                <a:ea typeface="Trebuchet MS"/>
              </a:rPr>
              <a:t>(Cont'd)</a:t>
            </a:r>
            <a:endParaRPr lang="zh-CN" altLang="zh-CN" sz="3200" b="1" dirty="0">
              <a:ea typeface="Trebuchet MS"/>
            </a:endParaRPr>
          </a:p>
        </p:txBody>
      </p:sp>
      <p:graphicFrame>
        <p:nvGraphicFramePr>
          <p:cNvPr id="3" name="表格 2"/>
          <p:cNvGraphicFramePr>
            <a:graphicFrameLocks noGrp="1"/>
          </p:cNvGraphicFramePr>
          <p:nvPr>
            <p:extLst>
              <p:ext uri="{D42A27DB-BD31-4B8C-83A1-F6EECF244321}">
                <p14:modId xmlns:p14="http://schemas.microsoft.com/office/powerpoint/2010/main" val="2260297409"/>
              </p:ext>
            </p:extLst>
          </p:nvPr>
        </p:nvGraphicFramePr>
        <p:xfrm>
          <a:off x="1500189" y="1844824"/>
          <a:ext cx="6143625" cy="2437132"/>
        </p:xfrm>
        <a:graphic>
          <a:graphicData uri="http://schemas.openxmlformats.org/drawingml/2006/table">
            <a:tbl>
              <a:tblPr/>
              <a:tblGrid>
                <a:gridCol w="2047875">
                  <a:extLst>
                    <a:ext uri="{9D8B030D-6E8A-4147-A177-3AD203B41FA5}">
                      <a16:colId xmlns:a16="http://schemas.microsoft.com/office/drawing/2014/main" val="20000"/>
                    </a:ext>
                  </a:extLst>
                </a:gridCol>
                <a:gridCol w="2047875">
                  <a:extLst>
                    <a:ext uri="{9D8B030D-6E8A-4147-A177-3AD203B41FA5}">
                      <a16:colId xmlns:a16="http://schemas.microsoft.com/office/drawing/2014/main" val="20001"/>
                    </a:ext>
                  </a:extLst>
                </a:gridCol>
                <a:gridCol w="2047875">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FFFFFF"/>
                          </a:solidFill>
                          <a:effectLst/>
                          <a:latin typeface="Trebuchet MS"/>
                          <a:ea typeface="Trebuchet MS"/>
                        </a:rPr>
                        <a:t>Data rate (Mbps)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FFFFFF"/>
                          </a:solidFill>
                          <a:effectLst/>
                          <a:latin typeface="Trebuchet MS"/>
                          <a:ea typeface="Trebuchet MS"/>
                        </a:rPr>
                        <a:t>Wire size (mm) </a:t>
                      </a:r>
                      <a:endParaRPr kumimoji="0" lang="zh-CN" altLang="en-US" sz="1800" b="1" i="0" u="none" strike="noStrike" cap="none" normalizeH="0" baseline="0" dirty="0">
                        <a:ln>
                          <a:noFill/>
                        </a:ln>
                        <a:solidFill>
                          <a:srgbClr val="FFFFFF"/>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FFFFFF"/>
                          </a:solidFill>
                          <a:effectLst/>
                          <a:latin typeface="Trebuchet MS"/>
                          <a:ea typeface="Trebuchet MS"/>
                        </a:rPr>
                        <a:t>Distance (km)</a:t>
                      </a:r>
                      <a:endParaRPr kumimoji="0" lang="zh-CN" altLang="en-US" sz="1800" b="1" i="0" u="none" strike="noStrike" cap="none" normalizeH="0" baseline="0" dirty="0">
                        <a:ln>
                          <a:noFill/>
                        </a:ln>
                        <a:solidFill>
                          <a:srgbClr val="FFFFFF"/>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1.544</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0.5</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5.5</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1.544</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0.4</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4.6</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6.1</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0.5</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3.7</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6.1</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0.4</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rebuchet MS"/>
                          <a:ea typeface="Trebuchet MS"/>
                        </a:rPr>
                        <a:t>2.7</a:t>
                      </a:r>
                      <a:endParaRPr kumimoji="0" lang="zh-CN" altLang="en-US" sz="18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19485" name="Rectangle 3"/>
          <p:cNvSpPr txBox="1">
            <a:spLocks noChangeArrowheads="1"/>
          </p:cNvSpPr>
          <p:nvPr/>
        </p:nvSpPr>
        <p:spPr bwMode="auto">
          <a:xfrm>
            <a:off x="467544" y="1340768"/>
            <a:ext cx="8352928" cy="389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sz="1800" b="1" dirty="0">
                <a:latin typeface="Trebuchet MS"/>
                <a:ea typeface="Trebuchet MS"/>
              </a:rPr>
              <a:t>Table. 15.1</a:t>
            </a:r>
            <a:r>
              <a:rPr lang="en-US" altLang="zh-CN" sz="1800" dirty="0">
                <a:latin typeface="Trebuchet MS"/>
                <a:ea typeface="Trebuchet MS"/>
              </a:rPr>
              <a:t>: </a:t>
            </a:r>
            <a:r>
              <a:rPr lang="en-CA" altLang="zh-CN" sz="1800" dirty="0">
                <a:latin typeface="Trebuchet MS"/>
                <a:ea typeface="Trebuchet MS"/>
              </a:rPr>
              <a:t>Maximum distances for DSL using Twisted-Pair Copper Wires</a:t>
            </a:r>
            <a:endParaRPr lang="en-US" altLang="zh-CN" sz="1800" dirty="0">
              <a:latin typeface="Trebuchet MS"/>
              <a:ea typeface="Trebuchet MS"/>
            </a:endParaRPr>
          </a:p>
        </p:txBody>
      </p:sp>
      <p:sp>
        <p:nvSpPr>
          <p:cNvPr id="19486" name="Rectangle 3"/>
          <p:cNvSpPr>
            <a:spLocks noGrp="1" noChangeArrowheads="1"/>
          </p:cNvSpPr>
          <p:nvPr>
            <p:ph idx="4294967295"/>
          </p:nvPr>
        </p:nvSpPr>
        <p:spPr>
          <a:xfrm>
            <a:off x="685800" y="4394200"/>
            <a:ext cx="7772400" cy="1778000"/>
          </a:xfrm>
        </p:spPr>
        <p:txBody>
          <a:bodyPr/>
          <a:lstStyle/>
          <a:p>
            <a:r>
              <a:rPr lang="en-US" altLang="zh-CN" sz="2000" dirty="0">
                <a:ea typeface="Trebuchet MS"/>
              </a:rPr>
              <a:t>Because signals attenuate quickly on twisted-pair lines, and noise increases with line length, even with DMT, the SNR will drop to an unacceptable level after a certain distance. DSL thus has the distance limitations shown in Table 15.1 when using only </a:t>
            </a:r>
            <a:r>
              <a:rPr lang="en-CA" altLang="zh-CN" sz="2000" dirty="0">
                <a:ea typeface="Trebuchet MS"/>
              </a:rPr>
              <a:t>ordinary twisted-pair copper wires.</a:t>
            </a:r>
            <a:endParaRPr lang="en-US" altLang="zh-CN"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16</a:t>
            </a:fld>
            <a:endParaRPr lang="en-US" altLang="zh-C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457200" y="715068"/>
            <a:ext cx="8229600" cy="481684"/>
          </a:xfrm>
        </p:spPr>
        <p:txBody>
          <a:bodyPr/>
          <a:lstStyle/>
          <a:p>
            <a:r>
              <a:rPr lang="en-US" altLang="zh-CN" sz="3200" b="1" dirty="0">
                <a:solidFill>
                  <a:srgbClr val="000000"/>
                </a:solidFill>
                <a:ea typeface="Trebuchet MS"/>
              </a:rPr>
              <a:t>Digital Subscriber Line </a:t>
            </a:r>
            <a:r>
              <a:rPr lang="zh-CN" altLang="en-US" sz="3200" b="1" dirty="0">
                <a:solidFill>
                  <a:srgbClr val="000000"/>
                </a:solidFill>
                <a:ea typeface="Trebuchet MS"/>
              </a:rPr>
              <a:t>(Cont'd)</a:t>
            </a:r>
            <a:endParaRPr lang="zh-CN" altLang="en-US" b="1" dirty="0">
              <a:ea typeface="Trebuchet MS"/>
            </a:endParaRPr>
          </a:p>
        </p:txBody>
      </p:sp>
      <p:graphicFrame>
        <p:nvGraphicFramePr>
          <p:cNvPr id="4" name="表格 3"/>
          <p:cNvGraphicFramePr>
            <a:graphicFrameLocks noGrp="1"/>
          </p:cNvGraphicFramePr>
          <p:nvPr>
            <p:extLst>
              <p:ext uri="{D42A27DB-BD31-4B8C-83A1-F6EECF244321}">
                <p14:modId xmlns:p14="http://schemas.microsoft.com/office/powerpoint/2010/main" val="2273663060"/>
              </p:ext>
            </p:extLst>
          </p:nvPr>
        </p:nvGraphicFramePr>
        <p:xfrm>
          <a:off x="1398887" y="2002137"/>
          <a:ext cx="6336704" cy="3700262"/>
        </p:xfrm>
        <a:graphic>
          <a:graphicData uri="http://schemas.openxmlformats.org/drawingml/2006/table">
            <a:tbl>
              <a:tblPr/>
              <a:tblGrid>
                <a:gridCol w="1011763">
                  <a:extLst>
                    <a:ext uri="{9D8B030D-6E8A-4147-A177-3AD203B41FA5}">
                      <a16:colId xmlns:a16="http://schemas.microsoft.com/office/drawing/2014/main" val="20000"/>
                    </a:ext>
                  </a:extLst>
                </a:gridCol>
                <a:gridCol w="2025013">
                  <a:extLst>
                    <a:ext uri="{9D8B030D-6E8A-4147-A177-3AD203B41FA5}">
                      <a16:colId xmlns:a16="http://schemas.microsoft.com/office/drawing/2014/main" val="20001"/>
                    </a:ext>
                  </a:extLst>
                </a:gridCol>
                <a:gridCol w="2175921">
                  <a:extLst>
                    <a:ext uri="{9D8B030D-6E8A-4147-A177-3AD203B41FA5}">
                      <a16:colId xmlns:a16="http://schemas.microsoft.com/office/drawing/2014/main" val="20002"/>
                    </a:ext>
                  </a:extLst>
                </a:gridCol>
                <a:gridCol w="1124007">
                  <a:extLst>
                    <a:ext uri="{9D8B030D-6E8A-4147-A177-3AD203B41FA5}">
                      <a16:colId xmlns:a16="http://schemas.microsoft.com/office/drawing/2014/main" val="20003"/>
                    </a:ext>
                  </a:extLst>
                </a:gridCol>
              </a:tblGrid>
              <a:tr h="149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1" i="0" u="none" strike="noStrike" cap="none" normalizeH="0" baseline="0" dirty="0">
                          <a:ln>
                            <a:noFill/>
                          </a:ln>
                          <a:solidFill>
                            <a:srgbClr val="FFFFFF"/>
                          </a:solidFill>
                          <a:effectLst/>
                          <a:latin typeface="Trebuchet MS"/>
                          <a:ea typeface="Trebuchet MS"/>
                        </a:rPr>
                        <a:t>Name</a:t>
                      </a:r>
                      <a:endParaRPr kumimoji="0" lang="zh-CN" altLang="en-US" sz="1600" b="1" i="0" u="none" strike="noStrike" cap="none" normalizeH="0" baseline="0" dirty="0">
                        <a:ln>
                          <a:noFill/>
                        </a:ln>
                        <a:solidFill>
                          <a:srgbClr val="FFFFFF"/>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1" i="0" u="none" strike="noStrike" cap="none" normalizeH="0" baseline="0" dirty="0">
                          <a:ln>
                            <a:noFill/>
                          </a:ln>
                          <a:solidFill>
                            <a:srgbClr val="FFFFFF"/>
                          </a:solidFill>
                          <a:effectLst/>
                          <a:latin typeface="Trebuchet MS"/>
                          <a:ea typeface="Trebuchet MS"/>
                        </a:rPr>
                        <a:t>Meaning</a:t>
                      </a:r>
                      <a:endParaRPr kumimoji="0" lang="zh-CN" altLang="en-US" sz="1600" b="1" i="0" u="none" strike="noStrike" cap="none" normalizeH="0" baseline="0" dirty="0">
                        <a:ln>
                          <a:noFill/>
                        </a:ln>
                        <a:solidFill>
                          <a:srgbClr val="FFFFFF"/>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1" i="0" u="none" strike="noStrike" cap="none" normalizeH="0" baseline="0" dirty="0">
                          <a:ln>
                            <a:noFill/>
                          </a:ln>
                          <a:solidFill>
                            <a:srgbClr val="FFFFFF"/>
                          </a:solidFill>
                          <a:effectLst/>
                          <a:latin typeface="Trebuchet MS"/>
                          <a:ea typeface="Trebuchet MS"/>
                        </a:rPr>
                        <a:t>Data rate</a:t>
                      </a:r>
                      <a:endParaRPr kumimoji="0" lang="zh-CN" altLang="en-US" sz="1600" b="1" i="0" u="none" strike="noStrike" cap="none" normalizeH="0" baseline="0" dirty="0">
                        <a:ln>
                          <a:noFill/>
                        </a:ln>
                        <a:solidFill>
                          <a:srgbClr val="FFFFFF"/>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1" i="0" u="none" strike="noStrike" cap="none" normalizeH="0" baseline="0" dirty="0">
                          <a:ln>
                            <a:noFill/>
                          </a:ln>
                          <a:solidFill>
                            <a:srgbClr val="FFFFFF"/>
                          </a:solidFill>
                          <a:effectLst/>
                          <a:latin typeface="Trebuchet MS"/>
                          <a:ea typeface="Trebuchet MS"/>
                        </a:rPr>
                        <a:t>Mode</a:t>
                      </a:r>
                      <a:endParaRPr kumimoji="0" lang="zh-CN" altLang="en-US" sz="1600" b="1" i="0" u="none" strike="noStrike" cap="none" normalizeH="0" baseline="0" dirty="0">
                        <a:ln>
                          <a:noFill/>
                        </a:ln>
                        <a:solidFill>
                          <a:srgbClr val="FFFFFF"/>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1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HDSL</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High data rate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1.544Mbps</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Duplex</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or 2.048Mbps</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41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SDSL</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Single line</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1.544Mbps</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Duplex</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or 2.048Mbps </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556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ADSL</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Asymmetric</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1.5-9Mbps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Down</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142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16 – 640kbps</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Up</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161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VDSL</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Very high data rate</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13 - 55Mbps</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Down</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19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1.5 – 3Mbps</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Up</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199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rebuchet MS"/>
                          <a:ea typeface="Trebuchet MS"/>
                          <a:cs typeface="+mn-cs"/>
                        </a:rPr>
                        <a:t>VDSL2</a:t>
                      </a:r>
                      <a:endParaRPr kumimoji="0" lang="zh-CN" altLang="en-US" sz="1600" b="0" i="0" u="none" strike="noStrike" kern="1200" cap="none" normalizeH="0" baseline="0" dirty="0">
                        <a:ln>
                          <a:noFill/>
                        </a:ln>
                        <a:solidFill>
                          <a:srgbClr val="000000"/>
                        </a:solidFill>
                        <a:effectLst/>
                        <a:latin typeface="Trebuchet MS"/>
                        <a:ea typeface="Trebuchet MS"/>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kern="1200" cap="none" normalizeH="0" baseline="0" dirty="0">
                        <a:ln>
                          <a:noFill/>
                        </a:ln>
                        <a:solidFill>
                          <a:srgbClr val="000000"/>
                        </a:solidFill>
                        <a:effectLst/>
                        <a:latin typeface="Trebuchet MS"/>
                        <a:ea typeface="Trebuchet MS"/>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rebuchet MS"/>
                          <a:ea typeface="Trebuchet MS"/>
                          <a:cs typeface="+mn-cs"/>
                        </a:rPr>
                        <a:t>200 – 300 Mbps</a:t>
                      </a:r>
                      <a:endParaRPr kumimoji="0" lang="zh-CN" altLang="en-US" sz="1600" b="0" i="0" u="none" strike="noStrike" kern="1200" cap="none" normalizeH="0" baseline="0" dirty="0">
                        <a:ln>
                          <a:noFill/>
                        </a:ln>
                        <a:solidFill>
                          <a:srgbClr val="000000"/>
                        </a:solidFill>
                        <a:effectLst/>
                        <a:latin typeface="Trebuchet MS"/>
                        <a:ea typeface="Trebuchet MS"/>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kern="1200" cap="none" normalizeH="0" baseline="0" dirty="0">
                          <a:ln>
                            <a:noFill/>
                          </a:ln>
                          <a:solidFill>
                            <a:srgbClr val="000000"/>
                          </a:solidFill>
                          <a:effectLst/>
                          <a:latin typeface="Trebuchet MS"/>
                          <a:ea typeface="Trebuchet MS"/>
                          <a:cs typeface="+mn-cs"/>
                        </a:rPr>
                        <a:t>Down</a:t>
                      </a:r>
                      <a:endParaRPr kumimoji="0" lang="zh-CN" altLang="en-US" sz="1600" b="0" i="0" u="none" strike="noStrike" kern="1200" cap="none" normalizeH="0" baseline="0" dirty="0">
                        <a:ln>
                          <a:noFill/>
                        </a:ln>
                        <a:solidFill>
                          <a:srgbClr val="000000"/>
                        </a:solidFill>
                        <a:effectLst/>
                        <a:latin typeface="Trebuchet MS"/>
                        <a:ea typeface="Trebuchet MS"/>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181922294"/>
                  </a:ext>
                </a:extLst>
              </a:tr>
              <a:tr h="19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Trebuchet MS"/>
                          <a:ea typeface="Trebuchet MS"/>
                        </a:rPr>
                        <a:t>100 Mbps</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Trebuchet MS"/>
                          <a:ea typeface="Trebuchet MS"/>
                        </a:rPr>
                        <a:t>Up</a:t>
                      </a:r>
                      <a:endParaRPr kumimoji="0" lang="zh-CN" altLang="en-US" sz="1600" b="0" i="0" u="none" strike="noStrike" cap="none" normalizeH="0" baseline="0" dirty="0">
                        <a:ln>
                          <a:noFill/>
                        </a:ln>
                        <a:solidFill>
                          <a:srgbClr val="000000"/>
                        </a:solidFill>
                        <a:effectLst/>
                        <a:latin typeface="Trebuchet MS"/>
                        <a:ea typeface="Trebuchet M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604784550"/>
                  </a:ext>
                </a:extLst>
              </a:tr>
            </a:tbl>
          </a:graphicData>
        </a:graphic>
      </p:graphicFrame>
      <p:sp>
        <p:nvSpPr>
          <p:cNvPr id="20535" name="Rectangle 3"/>
          <p:cNvSpPr txBox="1">
            <a:spLocks noChangeArrowheads="1"/>
          </p:cNvSpPr>
          <p:nvPr/>
        </p:nvSpPr>
        <p:spPr bwMode="auto">
          <a:xfrm>
            <a:off x="683568" y="1340768"/>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Table. 15.2</a:t>
            </a:r>
            <a:r>
              <a:rPr lang="en-US" altLang="zh-CN" dirty="0">
                <a:latin typeface="Trebuchet MS"/>
                <a:ea typeface="Trebuchet MS"/>
              </a:rPr>
              <a:t>: </a:t>
            </a:r>
            <a:r>
              <a:rPr lang="en-CA" altLang="zh-CN" dirty="0">
                <a:latin typeface="Trebuchet MS"/>
                <a:ea typeface="Trebuchet MS"/>
              </a:rPr>
              <a:t>Different types of Digital Subscriber Lines</a:t>
            </a:r>
            <a:endParaRPr lang="en-US" altLang="zh-CN" dirty="0">
              <a:latin typeface="Trebuchet MS"/>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17</a:t>
            </a:fld>
            <a:endParaRPr lang="en-US" altLang="zh-C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CN" sz="3200" b="1" dirty="0">
                <a:ea typeface="Trebuchet MS"/>
              </a:rPr>
              <a:t>Hybrid Fiber-Coaxial Cable Networks</a:t>
            </a:r>
          </a:p>
        </p:txBody>
      </p:sp>
      <p:sp>
        <p:nvSpPr>
          <p:cNvPr id="21507" name="Rectangle 3"/>
          <p:cNvSpPr>
            <a:spLocks noGrp="1" noChangeArrowheads="1"/>
          </p:cNvSpPr>
          <p:nvPr>
            <p:ph type="body" idx="1"/>
          </p:nvPr>
        </p:nvSpPr>
        <p:spPr>
          <a:xfrm>
            <a:off x="457200" y="1412875"/>
            <a:ext cx="8229600" cy="4714875"/>
          </a:xfrm>
        </p:spPr>
        <p:txBody>
          <a:bodyPr anchor="ctr"/>
          <a:lstStyle/>
          <a:p>
            <a:pPr>
              <a:spcBef>
                <a:spcPts val="3000"/>
              </a:spcBef>
            </a:pPr>
            <a:r>
              <a:rPr lang="zh-CN" altLang="en-US" sz="2000" dirty="0">
                <a:ea typeface="Trebuchet MS"/>
              </a:rPr>
              <a:t>Besides telephone lines, another network access that is readily available in many</a:t>
            </a:r>
            <a:r>
              <a:rPr lang="en-CA" altLang="en-US" sz="2000" dirty="0"/>
              <a:t> </a:t>
            </a:r>
            <a:r>
              <a:rPr lang="zh-CN" altLang="en-US" sz="2000" dirty="0">
                <a:ea typeface="Trebuchet MS"/>
              </a:rPr>
              <a:t>homes is the Cable TV network.</a:t>
            </a:r>
          </a:p>
          <a:p>
            <a:pPr>
              <a:spcBef>
                <a:spcPts val="3000"/>
              </a:spcBef>
            </a:pPr>
            <a:r>
              <a:rPr lang="zh-CN" altLang="en-US" sz="2000" dirty="0">
                <a:ea typeface="Trebuchet MS"/>
              </a:rPr>
              <a:t>A cable modem can be used to provides bi-directional data communication via</a:t>
            </a:r>
            <a:r>
              <a:rPr lang="en-CA" altLang="en-US" sz="2000" dirty="0"/>
              <a:t> </a:t>
            </a:r>
            <a:r>
              <a:rPr lang="zh-CN" altLang="en-US" sz="2000" dirty="0">
                <a:ea typeface="Trebuchet MS"/>
              </a:rPr>
              <a:t>radio frequency channels on this Hybrid Fiber-Coaxial (HFC) network.</a:t>
            </a:r>
          </a:p>
          <a:p>
            <a:pPr>
              <a:spcBef>
                <a:spcPts val="3000"/>
              </a:spcBef>
            </a:pPr>
            <a:r>
              <a:rPr lang="zh-CN" altLang="en-US" sz="2000" dirty="0">
                <a:ea typeface="Trebuchet MS"/>
              </a:rPr>
              <a:t>The peak connection speed of a cable modem can be up to 30 Mbps, which is faster</a:t>
            </a:r>
            <a:r>
              <a:rPr lang="en-CA" altLang="en-US" sz="2000" dirty="0"/>
              <a:t> </a:t>
            </a:r>
            <a:r>
              <a:rPr lang="zh-CN" altLang="en-US" sz="2000" dirty="0">
                <a:ea typeface="Trebuchet MS"/>
              </a:rPr>
              <a:t>than most DSL accesses that are up to 10 Mbps.</a:t>
            </a:r>
          </a:p>
          <a:p>
            <a:pPr>
              <a:spcBef>
                <a:spcPts val="3000"/>
              </a:spcBef>
            </a:pPr>
            <a:r>
              <a:rPr lang="zh-CN" altLang="en-US" sz="2000" dirty="0">
                <a:ea typeface="Trebuchet MS"/>
              </a:rPr>
              <a:t>In most areas, both DSL and cable accesses are available, although some areas</a:t>
            </a:r>
            <a:r>
              <a:rPr lang="en-CA" altLang="en-US" sz="2000" dirty="0"/>
              <a:t> </a:t>
            </a:r>
            <a:r>
              <a:rPr lang="zh-CN" altLang="en-US" sz="2000" dirty="0">
                <a:ea typeface="Trebuchet MS"/>
              </a:rPr>
              <a:t>may have only one choice.</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18</a:t>
            </a:fld>
            <a:endParaRPr lang="en-US" altLang="zh-C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CN" sz="3200" b="1" dirty="0">
                <a:ea typeface="Trebuchet MS"/>
              </a:rPr>
              <a:t>Fiber-To-The-Home or Neighborhood</a:t>
            </a:r>
          </a:p>
        </p:txBody>
      </p:sp>
      <p:sp>
        <p:nvSpPr>
          <p:cNvPr id="22531" name="Rectangle 3"/>
          <p:cNvSpPr>
            <a:spLocks noGrp="1" noChangeArrowheads="1"/>
          </p:cNvSpPr>
          <p:nvPr>
            <p:ph type="body" idx="1"/>
          </p:nvPr>
        </p:nvSpPr>
        <p:spPr>
          <a:xfrm>
            <a:off x="457200" y="1341439"/>
            <a:ext cx="8229600" cy="4784725"/>
          </a:xfrm>
        </p:spPr>
        <p:txBody>
          <a:bodyPr anchor="ctr"/>
          <a:lstStyle/>
          <a:p>
            <a:pPr>
              <a:spcBef>
                <a:spcPts val="1800"/>
              </a:spcBef>
            </a:pPr>
            <a:r>
              <a:rPr lang="zh-CN" altLang="en-US" sz="2000" dirty="0">
                <a:ea typeface="Trebuchet MS"/>
              </a:rPr>
              <a:t>Optical fibers can be laid to connect home networks to the core network directly.</a:t>
            </a:r>
          </a:p>
          <a:p>
            <a:pPr>
              <a:spcBef>
                <a:spcPts val="1800"/>
              </a:spcBef>
            </a:pPr>
            <a:r>
              <a:rPr lang="zh-CN" altLang="en-US" sz="2000" dirty="0">
                <a:ea typeface="Trebuchet MS"/>
              </a:rPr>
              <a:t>Such fiber-based accesses are considered to be “future-proof” because the data</a:t>
            </a:r>
            <a:r>
              <a:rPr lang="en-CA" altLang="en-US" sz="2000" dirty="0"/>
              <a:t> </a:t>
            </a:r>
            <a:r>
              <a:rPr lang="zh-CN" altLang="en-US" sz="2000" dirty="0">
                <a:ea typeface="Trebuchet MS"/>
              </a:rPr>
              <a:t>rate of a connection is now only limited by the terminal equipment rather than the</a:t>
            </a:r>
            <a:r>
              <a:rPr lang="en-CA" altLang="en-US" sz="2000" dirty="0"/>
              <a:t> </a:t>
            </a:r>
            <a:r>
              <a:rPr lang="zh-CN" altLang="en-US" sz="2000" dirty="0">
                <a:ea typeface="Trebuchet MS"/>
              </a:rPr>
              <a:t>fiber</a:t>
            </a:r>
            <a:r>
              <a:rPr lang="en-CA" altLang="en-US" sz="2000" dirty="0"/>
              <a:t>.</a:t>
            </a:r>
            <a:endParaRPr lang="zh-CN" altLang="en-US" sz="2000" dirty="0">
              <a:ea typeface="Trebuchet MS"/>
            </a:endParaRPr>
          </a:p>
          <a:p>
            <a:pPr>
              <a:spcBef>
                <a:spcPts val="1800"/>
              </a:spcBef>
            </a:pPr>
            <a:r>
              <a:rPr lang="zh-CN" altLang="en-US" sz="2000" dirty="0">
                <a:ea typeface="Trebuchet MS"/>
              </a:rPr>
              <a:t>It also offers good support for high-quality multimedia</a:t>
            </a:r>
            <a:r>
              <a:rPr lang="en-CA" altLang="en-US" sz="2000" dirty="0"/>
              <a:t> </a:t>
            </a:r>
            <a:r>
              <a:rPr lang="zh-CN" altLang="en-US" sz="2000" dirty="0">
                <a:ea typeface="Trebuchet MS"/>
              </a:rPr>
              <a:t>services.</a:t>
            </a:r>
          </a:p>
          <a:p>
            <a:pPr marL="857250" lvl="1" indent="-457200">
              <a:spcBef>
                <a:spcPts val="1800"/>
              </a:spcBef>
              <a:buFont typeface="+mj-lt"/>
              <a:buAutoNum type="arabicPeriod"/>
            </a:pPr>
            <a:r>
              <a:rPr lang="en-CA" altLang="en-US" sz="2000" dirty="0"/>
              <a:t>For example, </a:t>
            </a:r>
            <a:r>
              <a:rPr lang="en-US" altLang="en-US" sz="2000" dirty="0"/>
              <a:t>AT&amp;T Fiber’s FTTH is expected to reach 7 million homes by 2022.</a:t>
            </a:r>
          </a:p>
          <a:p>
            <a:pPr marL="857250" lvl="1" indent="-457200">
              <a:spcBef>
                <a:spcPts val="1800"/>
              </a:spcBef>
              <a:buFont typeface="+mj-lt"/>
              <a:buAutoNum type="arabicPeriod"/>
            </a:pPr>
            <a:r>
              <a:rPr lang="en-CA" altLang="en-US" sz="2000" dirty="0"/>
              <a:t>Another example is Google Fiber, which provides Internet connection speeds </a:t>
            </a:r>
            <a:r>
              <a:rPr lang="zh-CN" altLang="en-US" sz="2000" dirty="0">
                <a:ea typeface="Trebuchet MS"/>
              </a:rPr>
              <a:t>around 1Gbps (gigabit per second) for both download and upload</a:t>
            </a:r>
            <a:r>
              <a:rPr lang="en-CA" altLang="en-US" sz="2000" dirty="0"/>
              <a:t>.</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19</a:t>
            </a:fld>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2439" y="692696"/>
            <a:ext cx="8229600" cy="1000125"/>
          </a:xfrm>
        </p:spPr>
        <p:txBody>
          <a:bodyPr/>
          <a:lstStyle/>
          <a:p>
            <a:pPr eaLnBrk="1" hangingPunct="1"/>
            <a:r>
              <a:rPr lang="en-US" altLang="zh-CN" sz="3200" b="1" dirty="0">
                <a:ea typeface="Trebuchet MS"/>
              </a:rPr>
              <a:t>15.1 Protocol Layers of Computer Communication Networks</a:t>
            </a:r>
          </a:p>
        </p:txBody>
      </p:sp>
      <p:sp>
        <p:nvSpPr>
          <p:cNvPr id="5123" name="Rectangle 3"/>
          <p:cNvSpPr>
            <a:spLocks noGrp="1" noChangeArrowheads="1"/>
          </p:cNvSpPr>
          <p:nvPr>
            <p:ph idx="4294967295"/>
          </p:nvPr>
        </p:nvSpPr>
        <p:spPr>
          <a:xfrm>
            <a:off x="685800" y="1600200"/>
            <a:ext cx="7772400" cy="4114800"/>
          </a:xfrm>
        </p:spPr>
        <p:txBody>
          <a:bodyPr anchor="ctr"/>
          <a:lstStyle/>
          <a:p>
            <a:pPr eaLnBrk="1" hangingPunct="1">
              <a:spcBef>
                <a:spcPts val="1600"/>
              </a:spcBef>
            </a:pPr>
            <a:r>
              <a:rPr lang="en-US" altLang="zh-CN" sz="2000" dirty="0">
                <a:ea typeface="Trebuchet MS"/>
              </a:rPr>
              <a:t>Computer networks are essential to modern computing environment.</a:t>
            </a:r>
          </a:p>
          <a:p>
            <a:pPr eaLnBrk="1" hangingPunct="1">
              <a:spcBef>
                <a:spcPts val="1600"/>
              </a:spcBef>
            </a:pPr>
            <a:r>
              <a:rPr lang="en-US" altLang="zh-CN" sz="2000" dirty="0">
                <a:ea typeface="Trebuchet MS"/>
              </a:rPr>
              <a:t>Multimedia communications and networking share all major issues and technologies of computer communication networks.</a:t>
            </a:r>
          </a:p>
          <a:p>
            <a:pPr eaLnBrk="1" hangingPunct="1">
              <a:spcBef>
                <a:spcPts val="1600"/>
              </a:spcBef>
            </a:pPr>
            <a:r>
              <a:rPr lang="en-US" altLang="zh-CN" sz="2000" dirty="0">
                <a:ea typeface="Trebuchet MS"/>
              </a:rPr>
              <a:t>The ever-growing demands from numerous conventional and new generation multimedia applications have made networking one of the most active areas for research and development.</a:t>
            </a:r>
          </a:p>
          <a:p>
            <a:pPr eaLnBrk="1" hangingPunct="1">
              <a:spcBef>
                <a:spcPts val="1600"/>
              </a:spcBef>
            </a:pPr>
            <a:r>
              <a:rPr lang="en-US" altLang="zh-CN" sz="2000" dirty="0">
                <a:ea typeface="Trebuchet MS"/>
              </a:rPr>
              <a:t>Various network services and protocols are becoming a central part of most contemporary multimedia systems.</a:t>
            </a:r>
          </a:p>
        </p:txBody>
      </p:sp>
      <p:sp>
        <p:nvSpPr>
          <p:cNvPr id="5125" name="Slide Number Placeholder 5"/>
          <p:cNvSpPr txBox="1">
            <a:spLocks noGrp="1" noChangeArrowheads="1"/>
          </p:cNvSpPr>
          <p:nvPr/>
        </p:nvSpPr>
        <p:spPr bwMode="auto">
          <a:xfrm>
            <a:off x="3500439" y="6286501"/>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eaLnBrk="1" hangingPunct="1"/>
            <a:fld id="{E34C6F65-5B7C-4713-BE04-E3DAF24C6B2A}" type="slidenum">
              <a:rPr lang="en-US" altLang="zh-CN" sz="1200">
                <a:solidFill>
                  <a:srgbClr val="898989"/>
                </a:solidFill>
                <a:latin typeface="Trebuchet MS"/>
                <a:ea typeface="Trebuchet MS"/>
              </a:rPr>
              <a:pPr algn="ctr" eaLnBrk="1" hangingPunct="1"/>
              <a:t>2</a:t>
            </a:fld>
            <a:endParaRPr lang="en-US" altLang="zh-CN" sz="1200" dirty="0">
              <a:solidFill>
                <a:srgbClr val="898989"/>
              </a:solidFill>
              <a:latin typeface="Trebuchet MS"/>
              <a:ea typeface="Trebuchet MS"/>
            </a:endParaRPr>
          </a:p>
        </p:txBody>
      </p:sp>
      <p:sp>
        <p:nvSpPr>
          <p:cNvPr id="2" name="Slide Number Placeholder 1"/>
          <p:cNvSpPr>
            <a:spLocks noGrp="1"/>
          </p:cNvSpPr>
          <p:nvPr>
            <p:ph type="sldNum" sz="quarter" idx="12"/>
          </p:nvPr>
        </p:nvSpPr>
        <p:spPr/>
        <p:txBody>
          <a:bodyPr/>
          <a:lstStyle/>
          <a:p>
            <a:fld id="{77FD883C-83CD-4DB2-946E-EA2A31FA3C6B}" type="slidenum">
              <a:rPr lang="en-US" altLang="zh-CN" smtClean="0"/>
              <a:pPr/>
              <a:t>2</a:t>
            </a:fld>
            <a:endParaRPr lang="en-US" altLang="zh-C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457200" y="723005"/>
            <a:ext cx="8229600" cy="796950"/>
          </a:xfrm>
        </p:spPr>
        <p:txBody>
          <a:bodyPr/>
          <a:lstStyle/>
          <a:p>
            <a:r>
              <a:rPr lang="en-CA" altLang="en-US" sz="3200" b="1" dirty="0"/>
              <a:t>15.3  </a:t>
            </a:r>
            <a:r>
              <a:rPr lang="en-CA" altLang="zh-CN" sz="3200" b="1" dirty="0">
                <a:ea typeface="Trebuchet MS"/>
              </a:rPr>
              <a:t>Internet Technologies and Protocols</a:t>
            </a:r>
            <a:endParaRPr lang="zh-CN" altLang="en-US" sz="3200" dirty="0">
              <a:ea typeface="Trebuchet MS"/>
            </a:endParaRPr>
          </a:p>
        </p:txBody>
      </p:sp>
      <p:sp>
        <p:nvSpPr>
          <p:cNvPr id="24579" name="内容占位符 2"/>
          <p:cNvSpPr>
            <a:spLocks noGrp="1"/>
          </p:cNvSpPr>
          <p:nvPr>
            <p:ph idx="1"/>
          </p:nvPr>
        </p:nvSpPr>
        <p:spPr>
          <a:xfrm>
            <a:off x="457200" y="1340768"/>
            <a:ext cx="8229600" cy="4525963"/>
          </a:xfrm>
        </p:spPr>
        <p:txBody>
          <a:bodyPr anchor="ctr"/>
          <a:lstStyle/>
          <a:p>
            <a:r>
              <a:rPr lang="en-US" altLang="zh-CN" sz="2000" dirty="0">
                <a:ea typeface="Trebuchet MS"/>
              </a:rPr>
              <a:t>Through the access networks, the home and office users are connected to the external </a:t>
            </a:r>
            <a:r>
              <a:rPr lang="en-CA" altLang="zh-CN" sz="2000" dirty="0">
                <a:ea typeface="Trebuchet MS"/>
              </a:rPr>
              <a:t>wide area Internet.</a:t>
            </a:r>
          </a:p>
          <a:p>
            <a:endParaRPr lang="en-CA" altLang="zh-CN" sz="2000" dirty="0">
              <a:ea typeface="Trebuchet MS"/>
            </a:endParaRPr>
          </a:p>
          <a:p>
            <a:r>
              <a:rPr lang="en-US" altLang="zh-CN" sz="2000" dirty="0">
                <a:ea typeface="Trebuchet MS"/>
              </a:rPr>
              <a:t>The TCP/IP protocol suite plays the key roles in the Internet, interconnecting diverse underlying networks and serving diverse upper-layer applications.</a:t>
            </a:r>
          </a:p>
          <a:p>
            <a:endParaRPr lang="en-CA" altLang="zh-CN" sz="2000" dirty="0">
              <a:ea typeface="Trebuchet MS"/>
            </a:endParaRPr>
          </a:p>
          <a:p>
            <a:r>
              <a:rPr lang="en-US" altLang="zh-CN" sz="2000" dirty="0">
                <a:ea typeface="Trebuchet MS"/>
              </a:rPr>
              <a:t>The </a:t>
            </a:r>
            <a:r>
              <a:rPr lang="en-US" altLang="zh-CN" sz="2000" i="1" dirty="0">
                <a:ea typeface="Trebuchet MS"/>
              </a:rPr>
              <a:t>Internet Engineering Task Force </a:t>
            </a:r>
            <a:r>
              <a:rPr lang="en-US" altLang="zh-CN" sz="2000" dirty="0">
                <a:ea typeface="Trebuchet MS"/>
              </a:rPr>
              <a:t>(IETF) and the </a:t>
            </a:r>
            <a:r>
              <a:rPr lang="en-US" altLang="zh-CN" sz="2000" i="1" dirty="0">
                <a:ea typeface="Trebuchet MS"/>
              </a:rPr>
              <a:t>Internet Society </a:t>
            </a:r>
            <a:r>
              <a:rPr lang="en-US" altLang="zh-CN" sz="2000" dirty="0">
                <a:ea typeface="Trebuchet MS"/>
              </a:rPr>
              <a:t>are the principal technical development and standard-setting bodies for the Internet.</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20</a:t>
            </a:fld>
            <a:endParaRPr lang="en-US"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457200" y="548680"/>
            <a:ext cx="8229600" cy="796950"/>
          </a:xfrm>
        </p:spPr>
        <p:txBody>
          <a:bodyPr/>
          <a:lstStyle/>
          <a:p>
            <a:r>
              <a:rPr lang="en-CA" altLang="zh-CN" sz="3200" b="1" dirty="0">
                <a:ea typeface="Trebuchet MS"/>
              </a:rPr>
              <a:t>15.3.1  Network Layer: IP</a:t>
            </a:r>
            <a:endParaRPr lang="zh-CN" altLang="en-US" sz="3200" dirty="0">
              <a:ea typeface="Trebuchet MS"/>
            </a:endParaRPr>
          </a:p>
        </p:txBody>
      </p:sp>
      <p:sp>
        <p:nvSpPr>
          <p:cNvPr id="25603" name="内容占位符 2"/>
          <p:cNvSpPr>
            <a:spLocks noGrp="1"/>
          </p:cNvSpPr>
          <p:nvPr>
            <p:ph idx="1"/>
          </p:nvPr>
        </p:nvSpPr>
        <p:spPr>
          <a:xfrm>
            <a:off x="457200" y="1268760"/>
            <a:ext cx="8229600" cy="4784725"/>
          </a:xfrm>
        </p:spPr>
        <p:txBody>
          <a:bodyPr/>
          <a:lstStyle/>
          <a:p>
            <a:pPr>
              <a:spcBef>
                <a:spcPts val="1800"/>
              </a:spcBef>
            </a:pPr>
            <a:r>
              <a:rPr lang="en-US" altLang="zh-CN" sz="2000" dirty="0">
                <a:ea typeface="Trebuchet MS"/>
              </a:rPr>
              <a:t>The network layer provides two basic services: </a:t>
            </a:r>
            <a:r>
              <a:rPr lang="en-US" altLang="zh-CN" sz="2000" b="1" dirty="0">
                <a:ea typeface="Trebuchet MS"/>
              </a:rPr>
              <a:t>packet addressing </a:t>
            </a:r>
            <a:r>
              <a:rPr lang="en-US" altLang="zh-CN" sz="2000" dirty="0">
                <a:ea typeface="Trebuchet MS"/>
              </a:rPr>
              <a:t>and </a:t>
            </a:r>
            <a:r>
              <a:rPr lang="en-US" altLang="zh-CN" sz="2000" b="1" dirty="0">
                <a:ea typeface="Trebuchet MS"/>
              </a:rPr>
              <a:t>packet forwarding</a:t>
            </a:r>
            <a:r>
              <a:rPr lang="en-US" altLang="zh-CN" sz="2000" dirty="0">
                <a:ea typeface="Trebuchet MS"/>
              </a:rPr>
              <a:t>.</a:t>
            </a:r>
            <a:endParaRPr lang="en-CA" altLang="zh-CN" sz="2000" dirty="0">
              <a:ea typeface="Trebuchet MS"/>
            </a:endParaRPr>
          </a:p>
          <a:p>
            <a:pPr>
              <a:spcBef>
                <a:spcPts val="1800"/>
              </a:spcBef>
            </a:pPr>
            <a:r>
              <a:rPr lang="en-US" altLang="zh-CN" sz="2000" dirty="0">
                <a:ea typeface="Trebuchet MS"/>
              </a:rPr>
              <a:t>The forwarding is guided by </a:t>
            </a:r>
            <a:r>
              <a:rPr lang="en-US" altLang="zh-CN" sz="2000" i="1" dirty="0">
                <a:ea typeface="Trebuchet MS"/>
              </a:rPr>
              <a:t>routing tables </a:t>
            </a:r>
            <a:r>
              <a:rPr lang="en-US" altLang="zh-CN" sz="2000" dirty="0">
                <a:ea typeface="Trebuchet MS"/>
              </a:rPr>
              <a:t>that are collectively built and updated by the routers using </a:t>
            </a:r>
            <a:r>
              <a:rPr lang="en-US" altLang="zh-CN" sz="2000" i="1" dirty="0">
                <a:ea typeface="Trebuchet MS"/>
              </a:rPr>
              <a:t>routing protocols</a:t>
            </a:r>
            <a:r>
              <a:rPr lang="en-US" altLang="zh-CN" sz="2000" dirty="0">
                <a:ea typeface="Trebuchet MS"/>
              </a:rPr>
              <a:t>.</a:t>
            </a:r>
            <a:endParaRPr lang="en-CA" altLang="zh-CN" sz="2000" dirty="0">
              <a:ea typeface="Trebuchet MS"/>
            </a:endParaRPr>
          </a:p>
          <a:p>
            <a:pPr>
              <a:spcBef>
                <a:spcPts val="1800"/>
              </a:spcBef>
            </a:pPr>
            <a:r>
              <a:rPr lang="en-US" altLang="zh-CN" sz="2000" dirty="0">
                <a:ea typeface="Trebuchet MS"/>
              </a:rPr>
              <a:t>There are two common ways to move data through a network of links and routers:</a:t>
            </a:r>
          </a:p>
          <a:p>
            <a:pPr marL="857250" lvl="1" indent="-457200">
              <a:spcBef>
                <a:spcPts val="1200"/>
              </a:spcBef>
              <a:buFont typeface="+mj-lt"/>
              <a:buAutoNum type="arabicPeriod"/>
            </a:pPr>
            <a:r>
              <a:rPr lang="en-US" altLang="zh-CN" sz="2000" b="1" dirty="0">
                <a:ea typeface="Trebuchet MS"/>
              </a:rPr>
              <a:t>Circuit Switching </a:t>
            </a:r>
            <a:r>
              <a:rPr lang="en-US" altLang="zh-CN" sz="2000" dirty="0">
                <a:ea typeface="Trebuchet MS"/>
              </a:rPr>
              <a:t>The </a:t>
            </a:r>
            <a:r>
              <a:rPr lang="en-US" altLang="zh-CN" sz="2000" i="1" dirty="0">
                <a:ea typeface="Trebuchet MS"/>
              </a:rPr>
              <a:t>PSTN </a:t>
            </a:r>
            <a:r>
              <a:rPr lang="en-US" altLang="zh-CN" sz="2000" dirty="0">
                <a:ea typeface="Trebuchet MS"/>
              </a:rPr>
              <a:t>is a good example of circuit switching, in which an end-to-end circuit must be established, which is dedicated for the duration of the connection at a guaranteed bandwidth.</a:t>
            </a:r>
            <a:endParaRPr lang="en-CA" altLang="en-US" sz="2000" dirty="0"/>
          </a:p>
          <a:p>
            <a:pPr marL="857250" lvl="1" indent="-457200">
              <a:spcBef>
                <a:spcPts val="1200"/>
              </a:spcBef>
              <a:buFont typeface="+mj-lt"/>
              <a:buAutoNum type="arabicPeriod"/>
            </a:pPr>
            <a:r>
              <a:rPr lang="en-US" altLang="zh-CN" sz="2000" b="1" dirty="0">
                <a:ea typeface="Trebuchet MS"/>
              </a:rPr>
              <a:t>Packet Switching </a:t>
            </a:r>
            <a:r>
              <a:rPr lang="en-US" altLang="zh-CN" sz="2000" dirty="0">
                <a:ea typeface="Trebuchet MS"/>
              </a:rPr>
              <a:t>Packet switching is used for many modern data networks, particularly today’s Internet, in which data rates tend to be variable and sometimes </a:t>
            </a:r>
            <a:r>
              <a:rPr lang="en-CA" altLang="zh-CN" sz="2000" dirty="0" err="1">
                <a:ea typeface="Trebuchet MS"/>
              </a:rPr>
              <a:t>bursty</a:t>
            </a:r>
            <a:r>
              <a:rPr lang="en-CA" altLang="zh-CN" sz="2000" dirty="0">
                <a:ea typeface="Trebuchet MS"/>
              </a:rPr>
              <a:t>.</a:t>
            </a:r>
            <a:endParaRPr lang="zh-CN" altLang="en-US" sz="2000" dirty="0">
              <a:ea typeface="Trebuchet MS"/>
            </a:endParaRPr>
          </a:p>
          <a:p>
            <a:pPr>
              <a:lnSpc>
                <a:spcPct val="80000"/>
              </a:lnSpc>
              <a:buFont typeface="Arial" panose="020B0604020202020204" pitchFamily="34" charset="0"/>
              <a:buNone/>
            </a:pP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21</a:t>
            </a:fld>
            <a:endParaRPr lang="en-US" altLang="zh-C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en-CA" altLang="zh-CN" sz="3200" b="1" dirty="0">
                <a:ea typeface="Trebuchet MS"/>
              </a:rPr>
              <a:t>Network Layer: IP </a:t>
            </a:r>
            <a:r>
              <a:rPr lang="zh-CN" altLang="en-US" sz="3200" b="1" dirty="0">
                <a:solidFill>
                  <a:srgbClr val="000000"/>
                </a:solidFill>
                <a:ea typeface="Trebuchet MS"/>
              </a:rPr>
              <a:t>(Cont'd)</a:t>
            </a:r>
            <a:endParaRPr lang="zh-CN" altLang="en-US" sz="3200" b="1" dirty="0">
              <a:ea typeface="Trebuchet MS"/>
            </a:endParaRPr>
          </a:p>
        </p:txBody>
      </p:sp>
      <p:sp>
        <p:nvSpPr>
          <p:cNvPr id="26627" name="内容占位符 2"/>
          <p:cNvSpPr>
            <a:spLocks noGrp="1"/>
          </p:cNvSpPr>
          <p:nvPr>
            <p:ph idx="1"/>
          </p:nvPr>
        </p:nvSpPr>
        <p:spPr>
          <a:xfrm>
            <a:off x="457200" y="1417638"/>
            <a:ext cx="8229600" cy="4525963"/>
          </a:xfrm>
        </p:spPr>
        <p:txBody>
          <a:bodyPr anchor="ctr"/>
          <a:lstStyle/>
          <a:p>
            <a:r>
              <a:rPr lang="en-US" altLang="zh-CN" sz="2000" dirty="0">
                <a:ea typeface="Trebuchet MS"/>
              </a:rPr>
              <a:t>For packet switching, two approaches are available to switch and route the packets: </a:t>
            </a:r>
            <a:r>
              <a:rPr lang="en-CA" altLang="zh-CN" sz="2000" b="1" i="1" dirty="0">
                <a:ea typeface="Trebuchet MS"/>
              </a:rPr>
              <a:t>datagram </a:t>
            </a:r>
            <a:r>
              <a:rPr lang="en-CA" altLang="zh-CN" sz="2000" dirty="0">
                <a:ea typeface="Trebuchet MS"/>
              </a:rPr>
              <a:t>and</a:t>
            </a:r>
            <a:r>
              <a:rPr lang="en-CA" altLang="zh-CN" sz="2000" b="1" dirty="0">
                <a:ea typeface="Trebuchet MS"/>
              </a:rPr>
              <a:t> </a:t>
            </a:r>
            <a:r>
              <a:rPr lang="en-CA" altLang="zh-CN" sz="2000" b="1" i="1" dirty="0">
                <a:ea typeface="Trebuchet MS"/>
              </a:rPr>
              <a:t>virtual circuit</a:t>
            </a:r>
            <a:r>
              <a:rPr lang="en-CA" altLang="zh-CN" sz="2000" b="1" dirty="0">
                <a:ea typeface="Trebuchet MS"/>
              </a:rPr>
              <a:t>.</a:t>
            </a:r>
          </a:p>
          <a:p>
            <a:pPr marL="0" indent="0">
              <a:buNone/>
            </a:pPr>
            <a:endParaRPr lang="en-CA" altLang="zh-CN" sz="2000" b="1" dirty="0">
              <a:ea typeface="Trebuchet MS"/>
            </a:endParaRPr>
          </a:p>
          <a:p>
            <a:r>
              <a:rPr lang="en-US" altLang="zh-CN" sz="2000" dirty="0">
                <a:ea typeface="Trebuchet MS"/>
              </a:rPr>
              <a:t>In virtual circuits, a route is predetermined through </a:t>
            </a:r>
            <a:r>
              <a:rPr lang="en-US" altLang="zh-CN" sz="2000" i="1" dirty="0">
                <a:ea typeface="Trebuchet MS"/>
              </a:rPr>
              <a:t>request </a:t>
            </a:r>
            <a:r>
              <a:rPr lang="en-US" altLang="zh-CN" sz="2000" dirty="0">
                <a:ea typeface="Trebuchet MS"/>
              </a:rPr>
              <a:t>and </a:t>
            </a:r>
            <a:r>
              <a:rPr lang="en-US" altLang="zh-CN" sz="2000" i="1" dirty="0">
                <a:ea typeface="Trebuchet MS"/>
              </a:rPr>
              <a:t>accept </a:t>
            </a:r>
            <a:r>
              <a:rPr lang="en-US" altLang="zh-CN" sz="2000" dirty="0">
                <a:ea typeface="Trebuchet MS"/>
              </a:rPr>
              <a:t>by all nodes </a:t>
            </a:r>
            <a:r>
              <a:rPr lang="en-CA" altLang="zh-CN" sz="2000" dirty="0">
                <a:ea typeface="Trebuchet MS"/>
              </a:rPr>
              <a:t>along the route.</a:t>
            </a:r>
          </a:p>
          <a:p>
            <a:pPr marL="0" indent="0">
              <a:buNone/>
            </a:pPr>
            <a:endParaRPr lang="en-CA" altLang="zh-CN" sz="2000" b="1" dirty="0">
              <a:ea typeface="Trebuchet MS"/>
            </a:endParaRPr>
          </a:p>
          <a:p>
            <a:r>
              <a:rPr lang="en-US" altLang="zh-CN" sz="2000" dirty="0">
                <a:ea typeface="Trebuchet MS"/>
              </a:rPr>
              <a:t>As a datagram service, IP is </a:t>
            </a:r>
            <a:r>
              <a:rPr lang="en-US" altLang="zh-CN" sz="2000" i="1" dirty="0">
                <a:ea typeface="Trebuchet MS"/>
              </a:rPr>
              <a:t>connectionless </a:t>
            </a:r>
            <a:r>
              <a:rPr lang="en-US" altLang="zh-CN" sz="2000" dirty="0">
                <a:ea typeface="Trebuchet MS"/>
              </a:rPr>
              <a:t>and provides no end-to-end control.</a:t>
            </a:r>
          </a:p>
          <a:p>
            <a:pPr marL="0" indent="0">
              <a:buNone/>
            </a:pPr>
            <a:endParaRPr lang="en-CA" altLang="zh-CN" sz="2000" b="1" dirty="0">
              <a:ea typeface="Trebuchet MS"/>
            </a:endParaRPr>
          </a:p>
          <a:p>
            <a:r>
              <a:rPr lang="en-US" altLang="zh-CN" sz="2000" dirty="0">
                <a:ea typeface="Trebuchet MS"/>
              </a:rPr>
              <a:t>The IP protocol also provides global addressing of computers across all interconnected networks, where every networked device is assigned a globally unique </a:t>
            </a:r>
            <a:r>
              <a:rPr lang="en-US" altLang="zh-CN" sz="2000" i="1" dirty="0">
                <a:ea typeface="Trebuchet MS"/>
              </a:rPr>
              <a:t>IP </a:t>
            </a:r>
            <a:r>
              <a:rPr lang="en-CA" altLang="zh-CN" sz="2000" i="1" dirty="0">
                <a:ea typeface="Trebuchet MS"/>
              </a:rPr>
              <a:t>address</a:t>
            </a:r>
            <a:r>
              <a:rPr lang="en-CA" altLang="zh-CN" sz="2000" dirty="0">
                <a:ea typeface="Trebuchet MS"/>
              </a:rPr>
              <a:t>.</a:t>
            </a:r>
            <a:endParaRPr lang="zh-CN" altLang="en-US" sz="2000" b="1"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22</a:t>
            </a:fld>
            <a:endParaRPr lang="en-US" altLang="zh-C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687388" y="5775325"/>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eaLnBrk="1" hangingPunct="1">
              <a:spcBef>
                <a:spcPct val="20000"/>
              </a:spcBef>
            </a:pPr>
            <a:r>
              <a:rPr lang="en-US" altLang="zh-CN" b="1" dirty="0">
                <a:latin typeface="Trebuchet MS"/>
                <a:ea typeface="Trebuchet MS"/>
              </a:rPr>
              <a:t>Fig. 15.4</a:t>
            </a:r>
            <a:r>
              <a:rPr lang="en-US" altLang="zh-CN" dirty="0">
                <a:latin typeface="Trebuchet MS"/>
                <a:ea typeface="Trebuchet MS"/>
              </a:rPr>
              <a:t>: </a:t>
            </a:r>
            <a:r>
              <a:rPr lang="en-CA" altLang="zh-CN" dirty="0">
                <a:latin typeface="Trebuchet MS"/>
                <a:ea typeface="Trebuchet MS"/>
              </a:rPr>
              <a:t>Packet formats of IPv4 and IPv6</a:t>
            </a:r>
            <a:endParaRPr lang="en-US" altLang="zh-CN" dirty="0">
              <a:latin typeface="Trebuchet MS"/>
              <a:ea typeface="Trebuchet MS"/>
            </a:endParaRPr>
          </a:p>
        </p:txBody>
      </p:sp>
      <p:grpSp>
        <p:nvGrpSpPr>
          <p:cNvPr id="27651" name="Group 96"/>
          <p:cNvGrpSpPr>
            <a:grpSpLocks noChangeAspect="1"/>
          </p:cNvGrpSpPr>
          <p:nvPr/>
        </p:nvGrpSpPr>
        <p:grpSpPr bwMode="auto">
          <a:xfrm>
            <a:off x="2252663" y="549276"/>
            <a:ext cx="4928568" cy="5204619"/>
            <a:chOff x="1383" y="346"/>
            <a:chExt cx="3178" cy="3356"/>
          </a:xfrm>
        </p:grpSpPr>
        <p:sp>
          <p:nvSpPr>
            <p:cNvPr id="27652" name="AutoShape 95"/>
            <p:cNvSpPr>
              <a:spLocks noChangeAspect="1" noChangeArrowheads="1" noTextEdit="1"/>
            </p:cNvSpPr>
            <p:nvPr/>
          </p:nvSpPr>
          <p:spPr bwMode="auto">
            <a:xfrm>
              <a:off x="1383" y="346"/>
              <a:ext cx="2922" cy="3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7653" name="Rectangle 97"/>
            <p:cNvSpPr>
              <a:spLocks noChangeArrowheads="1"/>
            </p:cNvSpPr>
            <p:nvPr/>
          </p:nvSpPr>
          <p:spPr bwMode="auto">
            <a:xfrm>
              <a:off x="1563" y="455"/>
              <a:ext cx="2697" cy="10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27654" name="Rectangle 98"/>
            <p:cNvSpPr>
              <a:spLocks noChangeArrowheads="1"/>
            </p:cNvSpPr>
            <p:nvPr/>
          </p:nvSpPr>
          <p:spPr bwMode="auto">
            <a:xfrm>
              <a:off x="1563" y="455"/>
              <a:ext cx="2697" cy="1013"/>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27655" name="Line 99"/>
            <p:cNvSpPr>
              <a:spLocks noChangeShapeType="1"/>
            </p:cNvSpPr>
            <p:nvPr/>
          </p:nvSpPr>
          <p:spPr bwMode="auto">
            <a:xfrm>
              <a:off x="1563" y="623"/>
              <a:ext cx="2697"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6" name="Line 100"/>
            <p:cNvSpPr>
              <a:spLocks noChangeShapeType="1"/>
            </p:cNvSpPr>
            <p:nvPr/>
          </p:nvSpPr>
          <p:spPr bwMode="auto">
            <a:xfrm>
              <a:off x="2912" y="455"/>
              <a:ext cx="0" cy="50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57" name="Rectangle 101"/>
            <p:cNvSpPr>
              <a:spLocks noChangeArrowheads="1"/>
            </p:cNvSpPr>
            <p:nvPr/>
          </p:nvSpPr>
          <p:spPr bwMode="auto">
            <a:xfrm>
              <a:off x="1619" y="497"/>
              <a:ext cx="24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Version</a:t>
              </a:r>
              <a:endParaRPr lang="zh-CN" altLang="zh-CN" dirty="0">
                <a:ea typeface="Trebuchet MS"/>
              </a:endParaRPr>
            </a:p>
          </p:txBody>
        </p:sp>
        <p:sp>
          <p:nvSpPr>
            <p:cNvPr id="27658" name="Rectangle 102"/>
            <p:cNvSpPr>
              <a:spLocks noChangeArrowheads="1"/>
            </p:cNvSpPr>
            <p:nvPr/>
          </p:nvSpPr>
          <p:spPr bwMode="auto">
            <a:xfrm>
              <a:off x="3401" y="497"/>
              <a:ext cx="41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Total Length</a:t>
              </a:r>
              <a:endParaRPr lang="zh-CN" altLang="zh-CN" dirty="0">
                <a:ea typeface="Trebuchet MS"/>
              </a:endParaRPr>
            </a:p>
          </p:txBody>
        </p:sp>
        <p:sp>
          <p:nvSpPr>
            <p:cNvPr id="27659" name="Rectangle 103"/>
            <p:cNvSpPr>
              <a:spLocks noChangeArrowheads="1"/>
            </p:cNvSpPr>
            <p:nvPr/>
          </p:nvSpPr>
          <p:spPr bwMode="auto">
            <a:xfrm>
              <a:off x="2045" y="665"/>
              <a:ext cx="45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Identification</a:t>
              </a:r>
              <a:endParaRPr lang="zh-CN" altLang="zh-CN" dirty="0">
                <a:ea typeface="Trebuchet MS"/>
              </a:endParaRPr>
            </a:p>
          </p:txBody>
        </p:sp>
        <p:sp>
          <p:nvSpPr>
            <p:cNvPr id="27660" name="Rectangle 104"/>
            <p:cNvSpPr>
              <a:spLocks noChangeArrowheads="1"/>
            </p:cNvSpPr>
            <p:nvPr/>
          </p:nvSpPr>
          <p:spPr bwMode="auto">
            <a:xfrm>
              <a:off x="1587" y="370"/>
              <a:ext cx="2974"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0                 4                 8                12               16               20               24               28  </a:t>
              </a:r>
              <a:endParaRPr lang="zh-CN" altLang="zh-CN" dirty="0">
                <a:ea typeface="Trebuchet MS"/>
              </a:endParaRPr>
            </a:p>
          </p:txBody>
        </p:sp>
        <p:sp>
          <p:nvSpPr>
            <p:cNvPr id="27661" name="Rectangle 105"/>
            <p:cNvSpPr>
              <a:spLocks noChangeArrowheads="1"/>
            </p:cNvSpPr>
            <p:nvPr/>
          </p:nvSpPr>
          <p:spPr bwMode="auto">
            <a:xfrm>
              <a:off x="4049" y="370"/>
              <a:ext cx="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        </a:t>
              </a:r>
              <a:endParaRPr lang="zh-CN" altLang="zh-CN" dirty="0">
                <a:ea typeface="Trebuchet MS"/>
              </a:endParaRPr>
            </a:p>
          </p:txBody>
        </p:sp>
        <p:sp>
          <p:nvSpPr>
            <p:cNvPr id="27662" name="Rectangle 106"/>
            <p:cNvSpPr>
              <a:spLocks noChangeArrowheads="1"/>
            </p:cNvSpPr>
            <p:nvPr/>
          </p:nvSpPr>
          <p:spPr bwMode="auto">
            <a:xfrm>
              <a:off x="4192" y="370"/>
              <a:ext cx="78"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31</a:t>
              </a:r>
              <a:endParaRPr lang="zh-CN" altLang="zh-CN" dirty="0">
                <a:ea typeface="Trebuchet MS"/>
              </a:endParaRPr>
            </a:p>
          </p:txBody>
        </p:sp>
        <p:sp>
          <p:nvSpPr>
            <p:cNvPr id="27663" name="Rectangle 107"/>
            <p:cNvSpPr>
              <a:spLocks noChangeArrowheads="1"/>
            </p:cNvSpPr>
            <p:nvPr/>
          </p:nvSpPr>
          <p:spPr bwMode="auto">
            <a:xfrm>
              <a:off x="2982" y="665"/>
              <a:ext cx="168"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Flags</a:t>
              </a:r>
              <a:endParaRPr lang="zh-CN" altLang="zh-CN" dirty="0">
                <a:ea typeface="Trebuchet MS"/>
              </a:endParaRPr>
            </a:p>
          </p:txBody>
        </p:sp>
        <p:sp>
          <p:nvSpPr>
            <p:cNvPr id="27664" name="Rectangle 108"/>
            <p:cNvSpPr>
              <a:spLocks noChangeArrowheads="1"/>
            </p:cNvSpPr>
            <p:nvPr/>
          </p:nvSpPr>
          <p:spPr bwMode="auto">
            <a:xfrm>
              <a:off x="1563" y="1814"/>
              <a:ext cx="2697" cy="16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27665" name="Rectangle 109"/>
            <p:cNvSpPr>
              <a:spLocks noChangeArrowheads="1"/>
            </p:cNvSpPr>
            <p:nvPr/>
          </p:nvSpPr>
          <p:spPr bwMode="auto">
            <a:xfrm>
              <a:off x="1563" y="1814"/>
              <a:ext cx="2697" cy="1687"/>
            </a:xfrm>
            <a:prstGeom prst="rect">
              <a:avLst/>
            </a:pr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27666" name="Line 110"/>
            <p:cNvSpPr>
              <a:spLocks noChangeShapeType="1"/>
            </p:cNvSpPr>
            <p:nvPr/>
          </p:nvSpPr>
          <p:spPr bwMode="auto">
            <a:xfrm>
              <a:off x="1563" y="1982"/>
              <a:ext cx="2697"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67" name="Line 111"/>
            <p:cNvSpPr>
              <a:spLocks noChangeShapeType="1"/>
            </p:cNvSpPr>
            <p:nvPr/>
          </p:nvSpPr>
          <p:spPr bwMode="auto">
            <a:xfrm>
              <a:off x="2912" y="1986"/>
              <a:ext cx="0" cy="16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68" name="Rectangle 112"/>
            <p:cNvSpPr>
              <a:spLocks noChangeArrowheads="1"/>
            </p:cNvSpPr>
            <p:nvPr/>
          </p:nvSpPr>
          <p:spPr bwMode="auto">
            <a:xfrm>
              <a:off x="1619" y="1856"/>
              <a:ext cx="24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Version</a:t>
              </a:r>
              <a:endParaRPr lang="zh-CN" altLang="zh-CN" dirty="0">
                <a:ea typeface="Trebuchet MS"/>
              </a:endParaRPr>
            </a:p>
          </p:txBody>
        </p:sp>
        <p:sp>
          <p:nvSpPr>
            <p:cNvPr id="27669" name="Rectangle 113"/>
            <p:cNvSpPr>
              <a:spLocks noChangeArrowheads="1"/>
            </p:cNvSpPr>
            <p:nvPr/>
          </p:nvSpPr>
          <p:spPr bwMode="auto">
            <a:xfrm>
              <a:off x="3254" y="1856"/>
              <a:ext cx="36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Flow Label</a:t>
              </a:r>
              <a:endParaRPr lang="zh-CN" altLang="zh-CN" dirty="0">
                <a:ea typeface="Trebuchet MS"/>
              </a:endParaRPr>
            </a:p>
          </p:txBody>
        </p:sp>
        <p:sp>
          <p:nvSpPr>
            <p:cNvPr id="27670" name="Rectangle 114"/>
            <p:cNvSpPr>
              <a:spLocks noChangeArrowheads="1"/>
            </p:cNvSpPr>
            <p:nvPr/>
          </p:nvSpPr>
          <p:spPr bwMode="auto">
            <a:xfrm>
              <a:off x="2012" y="2024"/>
              <a:ext cx="505"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Payload Length</a:t>
              </a:r>
              <a:endParaRPr lang="zh-CN" altLang="zh-CN" dirty="0">
                <a:ea typeface="Trebuchet MS"/>
              </a:endParaRPr>
            </a:p>
          </p:txBody>
        </p:sp>
        <p:sp>
          <p:nvSpPr>
            <p:cNvPr id="27671" name="Rectangle 115"/>
            <p:cNvSpPr>
              <a:spLocks noChangeArrowheads="1"/>
            </p:cNvSpPr>
            <p:nvPr/>
          </p:nvSpPr>
          <p:spPr bwMode="auto">
            <a:xfrm>
              <a:off x="1587" y="1729"/>
              <a:ext cx="2974"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0                 4                 8                12               16               20               24               28  </a:t>
              </a:r>
              <a:endParaRPr lang="zh-CN" altLang="zh-CN" dirty="0">
                <a:ea typeface="Trebuchet MS"/>
              </a:endParaRPr>
            </a:p>
          </p:txBody>
        </p:sp>
        <p:sp>
          <p:nvSpPr>
            <p:cNvPr id="27672" name="Rectangle 116"/>
            <p:cNvSpPr>
              <a:spLocks noChangeArrowheads="1"/>
            </p:cNvSpPr>
            <p:nvPr/>
          </p:nvSpPr>
          <p:spPr bwMode="auto">
            <a:xfrm>
              <a:off x="4049" y="1729"/>
              <a:ext cx="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        </a:t>
              </a:r>
              <a:endParaRPr lang="zh-CN" altLang="zh-CN" dirty="0">
                <a:ea typeface="Trebuchet MS"/>
              </a:endParaRPr>
            </a:p>
          </p:txBody>
        </p:sp>
        <p:sp>
          <p:nvSpPr>
            <p:cNvPr id="27673" name="Rectangle 117"/>
            <p:cNvSpPr>
              <a:spLocks noChangeArrowheads="1"/>
            </p:cNvSpPr>
            <p:nvPr/>
          </p:nvSpPr>
          <p:spPr bwMode="auto">
            <a:xfrm>
              <a:off x="4192" y="1729"/>
              <a:ext cx="78"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31</a:t>
              </a:r>
              <a:endParaRPr lang="zh-CN" altLang="zh-CN" dirty="0">
                <a:ea typeface="Trebuchet MS"/>
              </a:endParaRPr>
            </a:p>
          </p:txBody>
        </p:sp>
        <p:sp>
          <p:nvSpPr>
            <p:cNvPr id="27674" name="Rectangle 118"/>
            <p:cNvSpPr>
              <a:spLocks noChangeArrowheads="1"/>
            </p:cNvSpPr>
            <p:nvPr/>
          </p:nvSpPr>
          <p:spPr bwMode="auto">
            <a:xfrm>
              <a:off x="3068" y="2024"/>
              <a:ext cx="422"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Next Header</a:t>
              </a:r>
              <a:endParaRPr lang="zh-CN" altLang="zh-CN" dirty="0">
                <a:ea typeface="Trebuchet MS"/>
              </a:endParaRPr>
            </a:p>
          </p:txBody>
        </p:sp>
        <p:sp>
          <p:nvSpPr>
            <p:cNvPr id="27675" name="Line 119"/>
            <p:cNvSpPr>
              <a:spLocks noChangeShapeType="1"/>
            </p:cNvSpPr>
            <p:nvPr/>
          </p:nvSpPr>
          <p:spPr bwMode="auto">
            <a:xfrm>
              <a:off x="2237" y="455"/>
              <a:ext cx="0" cy="16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76" name="Line 120"/>
            <p:cNvSpPr>
              <a:spLocks noChangeShapeType="1"/>
            </p:cNvSpPr>
            <p:nvPr/>
          </p:nvSpPr>
          <p:spPr bwMode="auto">
            <a:xfrm>
              <a:off x="1900" y="455"/>
              <a:ext cx="0" cy="16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77" name="Rectangle 121"/>
            <p:cNvSpPr>
              <a:spLocks noChangeArrowheads="1"/>
            </p:cNvSpPr>
            <p:nvPr/>
          </p:nvSpPr>
          <p:spPr bwMode="auto">
            <a:xfrm>
              <a:off x="2009" y="497"/>
              <a:ext cx="10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IHL</a:t>
              </a:r>
              <a:endParaRPr lang="zh-CN" altLang="zh-CN" dirty="0">
                <a:ea typeface="Trebuchet MS"/>
              </a:endParaRPr>
            </a:p>
          </p:txBody>
        </p:sp>
        <p:sp>
          <p:nvSpPr>
            <p:cNvPr id="27678" name="Line 122"/>
            <p:cNvSpPr>
              <a:spLocks noChangeShapeType="1"/>
            </p:cNvSpPr>
            <p:nvPr/>
          </p:nvSpPr>
          <p:spPr bwMode="auto">
            <a:xfrm>
              <a:off x="2743" y="455"/>
              <a:ext cx="0" cy="16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79" name="Rectangle 123"/>
            <p:cNvSpPr>
              <a:spLocks noChangeArrowheads="1"/>
            </p:cNvSpPr>
            <p:nvPr/>
          </p:nvSpPr>
          <p:spPr bwMode="auto">
            <a:xfrm>
              <a:off x="2401" y="497"/>
              <a:ext cx="16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DSCP</a:t>
              </a:r>
              <a:endParaRPr lang="zh-CN" altLang="zh-CN" dirty="0">
                <a:ea typeface="Trebuchet MS"/>
              </a:endParaRPr>
            </a:p>
          </p:txBody>
        </p:sp>
        <p:sp>
          <p:nvSpPr>
            <p:cNvPr id="27680" name="Rectangle 124"/>
            <p:cNvSpPr>
              <a:spLocks noChangeArrowheads="1"/>
            </p:cNvSpPr>
            <p:nvPr/>
          </p:nvSpPr>
          <p:spPr bwMode="auto">
            <a:xfrm>
              <a:off x="2756" y="497"/>
              <a:ext cx="132"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ECN</a:t>
              </a:r>
              <a:endParaRPr lang="zh-CN" altLang="zh-CN" dirty="0">
                <a:ea typeface="Trebuchet MS"/>
              </a:endParaRPr>
            </a:p>
          </p:txBody>
        </p:sp>
        <p:sp>
          <p:nvSpPr>
            <p:cNvPr id="27681" name="Line 125"/>
            <p:cNvSpPr>
              <a:spLocks noChangeShapeType="1"/>
            </p:cNvSpPr>
            <p:nvPr/>
          </p:nvSpPr>
          <p:spPr bwMode="auto">
            <a:xfrm>
              <a:off x="3207" y="626"/>
              <a:ext cx="0" cy="162"/>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82" name="Rectangle 126"/>
            <p:cNvSpPr>
              <a:spLocks noChangeArrowheads="1"/>
            </p:cNvSpPr>
            <p:nvPr/>
          </p:nvSpPr>
          <p:spPr bwMode="auto">
            <a:xfrm>
              <a:off x="3499" y="665"/>
              <a:ext cx="545"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Fragment Offset</a:t>
              </a:r>
              <a:endParaRPr lang="zh-CN" altLang="zh-CN" dirty="0">
                <a:ea typeface="Trebuchet MS"/>
              </a:endParaRPr>
            </a:p>
          </p:txBody>
        </p:sp>
        <p:sp>
          <p:nvSpPr>
            <p:cNvPr id="27683" name="Line 127"/>
            <p:cNvSpPr>
              <a:spLocks noChangeShapeType="1"/>
            </p:cNvSpPr>
            <p:nvPr/>
          </p:nvSpPr>
          <p:spPr bwMode="auto">
            <a:xfrm>
              <a:off x="1563" y="795"/>
              <a:ext cx="2697"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84" name="Line 128"/>
            <p:cNvSpPr>
              <a:spLocks noChangeShapeType="1"/>
            </p:cNvSpPr>
            <p:nvPr/>
          </p:nvSpPr>
          <p:spPr bwMode="auto">
            <a:xfrm>
              <a:off x="1563" y="963"/>
              <a:ext cx="2697"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85" name="Line 129"/>
            <p:cNvSpPr>
              <a:spLocks noChangeShapeType="1"/>
            </p:cNvSpPr>
            <p:nvPr/>
          </p:nvSpPr>
          <p:spPr bwMode="auto">
            <a:xfrm>
              <a:off x="1563" y="1132"/>
              <a:ext cx="2697"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86" name="Line 130"/>
            <p:cNvSpPr>
              <a:spLocks noChangeShapeType="1"/>
            </p:cNvSpPr>
            <p:nvPr/>
          </p:nvSpPr>
          <p:spPr bwMode="auto">
            <a:xfrm>
              <a:off x="2237" y="795"/>
              <a:ext cx="0" cy="16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87" name="Rectangle 131"/>
            <p:cNvSpPr>
              <a:spLocks noChangeArrowheads="1"/>
            </p:cNvSpPr>
            <p:nvPr/>
          </p:nvSpPr>
          <p:spPr bwMode="auto">
            <a:xfrm>
              <a:off x="1702" y="836"/>
              <a:ext cx="4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Time To Live</a:t>
              </a:r>
              <a:endParaRPr lang="zh-CN" altLang="zh-CN" dirty="0">
                <a:ea typeface="Trebuchet MS"/>
              </a:endParaRPr>
            </a:p>
          </p:txBody>
        </p:sp>
        <p:sp>
          <p:nvSpPr>
            <p:cNvPr id="27688" name="Rectangle 132"/>
            <p:cNvSpPr>
              <a:spLocks noChangeArrowheads="1"/>
            </p:cNvSpPr>
            <p:nvPr/>
          </p:nvSpPr>
          <p:spPr bwMode="auto">
            <a:xfrm>
              <a:off x="2454" y="836"/>
              <a:ext cx="275"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Protocol</a:t>
              </a:r>
              <a:endParaRPr lang="zh-CN" altLang="zh-CN" dirty="0">
                <a:ea typeface="Trebuchet MS"/>
              </a:endParaRPr>
            </a:p>
          </p:txBody>
        </p:sp>
        <p:sp>
          <p:nvSpPr>
            <p:cNvPr id="27689" name="Rectangle 133"/>
            <p:cNvSpPr>
              <a:spLocks noChangeArrowheads="1"/>
            </p:cNvSpPr>
            <p:nvPr/>
          </p:nvSpPr>
          <p:spPr bwMode="auto">
            <a:xfrm>
              <a:off x="3323" y="836"/>
              <a:ext cx="595"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Header Checksum</a:t>
              </a:r>
              <a:endParaRPr lang="zh-CN" altLang="zh-CN" dirty="0">
                <a:ea typeface="Trebuchet MS"/>
              </a:endParaRPr>
            </a:p>
          </p:txBody>
        </p:sp>
        <p:sp>
          <p:nvSpPr>
            <p:cNvPr id="27690" name="Rectangle 134"/>
            <p:cNvSpPr>
              <a:spLocks noChangeArrowheads="1"/>
            </p:cNvSpPr>
            <p:nvPr/>
          </p:nvSpPr>
          <p:spPr bwMode="auto">
            <a:xfrm>
              <a:off x="2647" y="1005"/>
              <a:ext cx="581"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Source IP Address</a:t>
              </a:r>
              <a:endParaRPr lang="zh-CN" altLang="zh-CN" dirty="0">
                <a:ea typeface="Trebuchet MS"/>
              </a:endParaRPr>
            </a:p>
          </p:txBody>
        </p:sp>
        <p:sp>
          <p:nvSpPr>
            <p:cNvPr id="27691" name="Line 135"/>
            <p:cNvSpPr>
              <a:spLocks noChangeShapeType="1"/>
            </p:cNvSpPr>
            <p:nvPr/>
          </p:nvSpPr>
          <p:spPr bwMode="auto">
            <a:xfrm>
              <a:off x="1563" y="1300"/>
              <a:ext cx="2697"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92" name="Rectangle 136"/>
            <p:cNvSpPr>
              <a:spLocks noChangeArrowheads="1"/>
            </p:cNvSpPr>
            <p:nvPr/>
          </p:nvSpPr>
          <p:spPr bwMode="auto">
            <a:xfrm>
              <a:off x="2581" y="1173"/>
              <a:ext cx="736"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Destination IP Address</a:t>
              </a:r>
              <a:endParaRPr lang="zh-CN" altLang="zh-CN" dirty="0">
                <a:ea typeface="Trebuchet MS"/>
              </a:endParaRPr>
            </a:p>
          </p:txBody>
        </p:sp>
        <p:sp>
          <p:nvSpPr>
            <p:cNvPr id="27693" name="Rectangle 137"/>
            <p:cNvSpPr>
              <a:spLocks noChangeArrowheads="1"/>
            </p:cNvSpPr>
            <p:nvPr/>
          </p:nvSpPr>
          <p:spPr bwMode="auto">
            <a:xfrm>
              <a:off x="2620" y="1341"/>
              <a:ext cx="25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Options </a:t>
              </a:r>
              <a:endParaRPr lang="zh-CN" altLang="zh-CN" dirty="0">
                <a:ea typeface="Trebuchet MS"/>
              </a:endParaRPr>
            </a:p>
          </p:txBody>
        </p:sp>
        <p:sp>
          <p:nvSpPr>
            <p:cNvPr id="27694" name="Rectangle 138"/>
            <p:cNvSpPr>
              <a:spLocks noChangeArrowheads="1"/>
            </p:cNvSpPr>
            <p:nvPr/>
          </p:nvSpPr>
          <p:spPr bwMode="auto">
            <a:xfrm>
              <a:off x="2864" y="1341"/>
              <a:ext cx="2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a:t>
              </a:r>
              <a:endParaRPr lang="zh-CN" altLang="zh-CN" dirty="0">
                <a:ea typeface="Trebuchet MS"/>
              </a:endParaRPr>
            </a:p>
          </p:txBody>
        </p:sp>
        <p:sp>
          <p:nvSpPr>
            <p:cNvPr id="27695" name="Rectangle 139"/>
            <p:cNvSpPr>
              <a:spLocks noChangeArrowheads="1"/>
            </p:cNvSpPr>
            <p:nvPr/>
          </p:nvSpPr>
          <p:spPr bwMode="auto">
            <a:xfrm>
              <a:off x="2888" y="1341"/>
              <a:ext cx="175"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if IHL </a:t>
              </a:r>
              <a:endParaRPr lang="zh-CN" altLang="zh-CN" dirty="0">
                <a:ea typeface="Trebuchet MS"/>
              </a:endParaRPr>
            </a:p>
          </p:txBody>
        </p:sp>
        <p:sp>
          <p:nvSpPr>
            <p:cNvPr id="27696" name="Rectangle 140"/>
            <p:cNvSpPr>
              <a:spLocks noChangeArrowheads="1"/>
            </p:cNvSpPr>
            <p:nvPr/>
          </p:nvSpPr>
          <p:spPr bwMode="auto">
            <a:xfrm>
              <a:off x="3086" y="1341"/>
              <a:ext cx="39"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&gt; </a:t>
              </a:r>
              <a:endParaRPr lang="zh-CN" altLang="zh-CN" dirty="0">
                <a:ea typeface="Trebuchet MS"/>
              </a:endParaRPr>
            </a:p>
          </p:txBody>
        </p:sp>
        <p:sp>
          <p:nvSpPr>
            <p:cNvPr id="27697" name="Rectangle 141"/>
            <p:cNvSpPr>
              <a:spLocks noChangeArrowheads="1"/>
            </p:cNvSpPr>
            <p:nvPr/>
          </p:nvSpPr>
          <p:spPr bwMode="auto">
            <a:xfrm>
              <a:off x="3144" y="1341"/>
              <a:ext cx="39"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5</a:t>
              </a:r>
              <a:endParaRPr lang="zh-CN" altLang="zh-CN" dirty="0">
                <a:ea typeface="Trebuchet MS"/>
              </a:endParaRPr>
            </a:p>
          </p:txBody>
        </p:sp>
        <p:sp>
          <p:nvSpPr>
            <p:cNvPr id="27698" name="Rectangle 142"/>
            <p:cNvSpPr>
              <a:spLocks noChangeArrowheads="1"/>
            </p:cNvSpPr>
            <p:nvPr/>
          </p:nvSpPr>
          <p:spPr bwMode="auto">
            <a:xfrm>
              <a:off x="3180" y="1341"/>
              <a:ext cx="2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a:t>
              </a:r>
              <a:endParaRPr lang="zh-CN" altLang="zh-CN" dirty="0">
                <a:ea typeface="Trebuchet MS"/>
              </a:endParaRPr>
            </a:p>
          </p:txBody>
        </p:sp>
        <p:sp>
          <p:nvSpPr>
            <p:cNvPr id="27699" name="Rectangle 143"/>
            <p:cNvSpPr>
              <a:spLocks noChangeArrowheads="1"/>
            </p:cNvSpPr>
            <p:nvPr/>
          </p:nvSpPr>
          <p:spPr bwMode="auto">
            <a:xfrm>
              <a:off x="1435" y="374"/>
              <a:ext cx="9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Bit</a:t>
              </a:r>
              <a:endParaRPr lang="zh-CN" altLang="zh-CN" dirty="0">
                <a:ea typeface="Trebuchet MS"/>
              </a:endParaRPr>
            </a:p>
          </p:txBody>
        </p:sp>
        <p:sp>
          <p:nvSpPr>
            <p:cNvPr id="27700" name="Rectangle 144"/>
            <p:cNvSpPr>
              <a:spLocks noChangeArrowheads="1"/>
            </p:cNvSpPr>
            <p:nvPr/>
          </p:nvSpPr>
          <p:spPr bwMode="auto">
            <a:xfrm>
              <a:off x="1461" y="499"/>
              <a:ext cx="39"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0</a:t>
              </a:r>
              <a:endParaRPr lang="zh-CN" altLang="zh-CN" dirty="0">
                <a:ea typeface="Trebuchet MS"/>
              </a:endParaRPr>
            </a:p>
          </p:txBody>
        </p:sp>
        <p:sp>
          <p:nvSpPr>
            <p:cNvPr id="27701" name="Rectangle 145"/>
            <p:cNvSpPr>
              <a:spLocks noChangeArrowheads="1"/>
            </p:cNvSpPr>
            <p:nvPr/>
          </p:nvSpPr>
          <p:spPr bwMode="auto">
            <a:xfrm>
              <a:off x="1443" y="668"/>
              <a:ext cx="8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32</a:t>
              </a:r>
              <a:endParaRPr lang="zh-CN" altLang="zh-CN" dirty="0">
                <a:ea typeface="Trebuchet MS"/>
              </a:endParaRPr>
            </a:p>
          </p:txBody>
        </p:sp>
        <p:sp>
          <p:nvSpPr>
            <p:cNvPr id="27702" name="Rectangle 146"/>
            <p:cNvSpPr>
              <a:spLocks noChangeArrowheads="1"/>
            </p:cNvSpPr>
            <p:nvPr/>
          </p:nvSpPr>
          <p:spPr bwMode="auto">
            <a:xfrm>
              <a:off x="1443" y="836"/>
              <a:ext cx="8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64</a:t>
              </a:r>
              <a:endParaRPr lang="zh-CN" altLang="zh-CN" dirty="0">
                <a:ea typeface="Trebuchet MS"/>
              </a:endParaRPr>
            </a:p>
          </p:txBody>
        </p:sp>
        <p:sp>
          <p:nvSpPr>
            <p:cNvPr id="27703" name="Rectangle 147"/>
            <p:cNvSpPr>
              <a:spLocks noChangeArrowheads="1"/>
            </p:cNvSpPr>
            <p:nvPr/>
          </p:nvSpPr>
          <p:spPr bwMode="auto">
            <a:xfrm>
              <a:off x="1443" y="1005"/>
              <a:ext cx="78"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96</a:t>
              </a:r>
              <a:endParaRPr lang="zh-CN" altLang="zh-CN" dirty="0">
                <a:ea typeface="Trebuchet MS"/>
              </a:endParaRPr>
            </a:p>
          </p:txBody>
        </p:sp>
        <p:sp>
          <p:nvSpPr>
            <p:cNvPr id="27704" name="Rectangle 148"/>
            <p:cNvSpPr>
              <a:spLocks noChangeArrowheads="1"/>
            </p:cNvSpPr>
            <p:nvPr/>
          </p:nvSpPr>
          <p:spPr bwMode="auto">
            <a:xfrm>
              <a:off x="1425" y="1173"/>
              <a:ext cx="1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128</a:t>
              </a:r>
              <a:endParaRPr lang="zh-CN" altLang="zh-CN" dirty="0">
                <a:ea typeface="Trebuchet MS"/>
              </a:endParaRPr>
            </a:p>
          </p:txBody>
        </p:sp>
        <p:sp>
          <p:nvSpPr>
            <p:cNvPr id="27705" name="Rectangle 149"/>
            <p:cNvSpPr>
              <a:spLocks noChangeArrowheads="1"/>
            </p:cNvSpPr>
            <p:nvPr/>
          </p:nvSpPr>
          <p:spPr bwMode="auto">
            <a:xfrm>
              <a:off x="1425" y="1338"/>
              <a:ext cx="1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160</a:t>
              </a:r>
              <a:endParaRPr lang="zh-CN" altLang="zh-CN" dirty="0">
                <a:ea typeface="Trebuchet MS"/>
              </a:endParaRPr>
            </a:p>
          </p:txBody>
        </p:sp>
        <p:sp>
          <p:nvSpPr>
            <p:cNvPr id="27706" name="Line 150"/>
            <p:cNvSpPr>
              <a:spLocks noChangeShapeType="1"/>
            </p:cNvSpPr>
            <p:nvPr/>
          </p:nvSpPr>
          <p:spPr bwMode="auto">
            <a:xfrm>
              <a:off x="1900" y="1817"/>
              <a:ext cx="0" cy="16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707" name="Line 151"/>
            <p:cNvSpPr>
              <a:spLocks noChangeShapeType="1"/>
            </p:cNvSpPr>
            <p:nvPr/>
          </p:nvSpPr>
          <p:spPr bwMode="auto">
            <a:xfrm>
              <a:off x="2575" y="1814"/>
              <a:ext cx="0" cy="16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708" name="Rectangle 152"/>
            <p:cNvSpPr>
              <a:spLocks noChangeArrowheads="1"/>
            </p:cNvSpPr>
            <p:nvPr/>
          </p:nvSpPr>
          <p:spPr bwMode="auto">
            <a:xfrm>
              <a:off x="2052" y="1856"/>
              <a:ext cx="404"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Traffic Class</a:t>
              </a:r>
              <a:endParaRPr lang="zh-CN" altLang="zh-CN" dirty="0">
                <a:ea typeface="Trebuchet MS"/>
              </a:endParaRPr>
            </a:p>
          </p:txBody>
        </p:sp>
        <p:sp>
          <p:nvSpPr>
            <p:cNvPr id="27709" name="Line 153"/>
            <p:cNvSpPr>
              <a:spLocks noChangeShapeType="1"/>
            </p:cNvSpPr>
            <p:nvPr/>
          </p:nvSpPr>
          <p:spPr bwMode="auto">
            <a:xfrm>
              <a:off x="3586" y="1989"/>
              <a:ext cx="0" cy="165"/>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710" name="Rectangle 154"/>
            <p:cNvSpPr>
              <a:spLocks noChangeArrowheads="1"/>
            </p:cNvSpPr>
            <p:nvPr/>
          </p:nvSpPr>
          <p:spPr bwMode="auto">
            <a:xfrm>
              <a:off x="3774" y="2024"/>
              <a:ext cx="324"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Hop Limit</a:t>
              </a:r>
              <a:endParaRPr lang="zh-CN" altLang="zh-CN" dirty="0">
                <a:ea typeface="Trebuchet MS"/>
              </a:endParaRPr>
            </a:p>
          </p:txBody>
        </p:sp>
        <p:sp>
          <p:nvSpPr>
            <p:cNvPr id="27711" name="Line 155"/>
            <p:cNvSpPr>
              <a:spLocks noChangeShapeType="1"/>
            </p:cNvSpPr>
            <p:nvPr/>
          </p:nvSpPr>
          <p:spPr bwMode="auto">
            <a:xfrm>
              <a:off x="1563" y="2154"/>
              <a:ext cx="2697"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712" name="Line 156"/>
            <p:cNvSpPr>
              <a:spLocks noChangeShapeType="1"/>
            </p:cNvSpPr>
            <p:nvPr/>
          </p:nvSpPr>
          <p:spPr bwMode="auto">
            <a:xfrm>
              <a:off x="1563" y="2826"/>
              <a:ext cx="2697" cy="0"/>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713" name="Rectangle 157"/>
            <p:cNvSpPr>
              <a:spLocks noChangeArrowheads="1"/>
            </p:cNvSpPr>
            <p:nvPr/>
          </p:nvSpPr>
          <p:spPr bwMode="auto">
            <a:xfrm>
              <a:off x="1435" y="1733"/>
              <a:ext cx="9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Bit</a:t>
              </a:r>
              <a:endParaRPr lang="zh-CN" altLang="zh-CN" dirty="0">
                <a:ea typeface="Trebuchet MS"/>
              </a:endParaRPr>
            </a:p>
          </p:txBody>
        </p:sp>
        <p:sp>
          <p:nvSpPr>
            <p:cNvPr id="27714" name="Rectangle 158"/>
            <p:cNvSpPr>
              <a:spLocks noChangeArrowheads="1"/>
            </p:cNvSpPr>
            <p:nvPr/>
          </p:nvSpPr>
          <p:spPr bwMode="auto">
            <a:xfrm>
              <a:off x="1461" y="1859"/>
              <a:ext cx="39"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0</a:t>
              </a:r>
              <a:endParaRPr lang="zh-CN" altLang="zh-CN" dirty="0">
                <a:ea typeface="Trebuchet MS"/>
              </a:endParaRPr>
            </a:p>
          </p:txBody>
        </p:sp>
        <p:sp>
          <p:nvSpPr>
            <p:cNvPr id="27715" name="Rectangle 159"/>
            <p:cNvSpPr>
              <a:spLocks noChangeArrowheads="1"/>
            </p:cNvSpPr>
            <p:nvPr/>
          </p:nvSpPr>
          <p:spPr bwMode="auto">
            <a:xfrm>
              <a:off x="1443" y="2028"/>
              <a:ext cx="8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32</a:t>
              </a:r>
              <a:endParaRPr lang="zh-CN" altLang="zh-CN" dirty="0">
                <a:ea typeface="Trebuchet MS"/>
              </a:endParaRPr>
            </a:p>
          </p:txBody>
        </p:sp>
        <p:sp>
          <p:nvSpPr>
            <p:cNvPr id="27716" name="Rectangle 160"/>
            <p:cNvSpPr>
              <a:spLocks noChangeArrowheads="1"/>
            </p:cNvSpPr>
            <p:nvPr/>
          </p:nvSpPr>
          <p:spPr bwMode="auto">
            <a:xfrm>
              <a:off x="1443" y="2196"/>
              <a:ext cx="8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64</a:t>
              </a:r>
              <a:endParaRPr lang="zh-CN" altLang="zh-CN" dirty="0">
                <a:ea typeface="Trebuchet MS"/>
              </a:endParaRPr>
            </a:p>
          </p:txBody>
        </p:sp>
        <p:sp>
          <p:nvSpPr>
            <p:cNvPr id="27717" name="Rectangle 161"/>
            <p:cNvSpPr>
              <a:spLocks noChangeArrowheads="1"/>
            </p:cNvSpPr>
            <p:nvPr/>
          </p:nvSpPr>
          <p:spPr bwMode="auto">
            <a:xfrm>
              <a:off x="1443" y="2364"/>
              <a:ext cx="78"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96</a:t>
              </a:r>
              <a:endParaRPr lang="zh-CN" altLang="zh-CN" dirty="0">
                <a:ea typeface="Trebuchet MS"/>
              </a:endParaRPr>
            </a:p>
          </p:txBody>
        </p:sp>
        <p:sp>
          <p:nvSpPr>
            <p:cNvPr id="27718" name="Rectangle 162"/>
            <p:cNvSpPr>
              <a:spLocks noChangeArrowheads="1"/>
            </p:cNvSpPr>
            <p:nvPr/>
          </p:nvSpPr>
          <p:spPr bwMode="auto">
            <a:xfrm>
              <a:off x="1425" y="2533"/>
              <a:ext cx="1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128</a:t>
              </a:r>
              <a:endParaRPr lang="zh-CN" altLang="zh-CN" dirty="0">
                <a:ea typeface="Trebuchet MS"/>
              </a:endParaRPr>
            </a:p>
          </p:txBody>
        </p:sp>
        <p:sp>
          <p:nvSpPr>
            <p:cNvPr id="27719" name="Rectangle 163"/>
            <p:cNvSpPr>
              <a:spLocks noChangeArrowheads="1"/>
            </p:cNvSpPr>
            <p:nvPr/>
          </p:nvSpPr>
          <p:spPr bwMode="auto">
            <a:xfrm>
              <a:off x="1425" y="2698"/>
              <a:ext cx="1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160</a:t>
              </a:r>
              <a:endParaRPr lang="zh-CN" altLang="zh-CN" dirty="0">
                <a:ea typeface="Trebuchet MS"/>
              </a:endParaRPr>
            </a:p>
          </p:txBody>
        </p:sp>
        <p:sp>
          <p:nvSpPr>
            <p:cNvPr id="27720" name="Rectangle 164"/>
            <p:cNvSpPr>
              <a:spLocks noChangeArrowheads="1"/>
            </p:cNvSpPr>
            <p:nvPr/>
          </p:nvSpPr>
          <p:spPr bwMode="auto">
            <a:xfrm>
              <a:off x="1425" y="2871"/>
              <a:ext cx="1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192</a:t>
              </a:r>
              <a:endParaRPr lang="zh-CN" altLang="zh-CN" dirty="0">
                <a:ea typeface="Trebuchet MS"/>
              </a:endParaRPr>
            </a:p>
          </p:txBody>
        </p:sp>
        <p:sp>
          <p:nvSpPr>
            <p:cNvPr id="27721" name="Rectangle 165"/>
            <p:cNvSpPr>
              <a:spLocks noChangeArrowheads="1"/>
            </p:cNvSpPr>
            <p:nvPr/>
          </p:nvSpPr>
          <p:spPr bwMode="auto">
            <a:xfrm>
              <a:off x="1425" y="3040"/>
              <a:ext cx="1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224</a:t>
              </a:r>
              <a:endParaRPr lang="zh-CN" altLang="zh-CN" dirty="0">
                <a:ea typeface="Trebuchet MS"/>
              </a:endParaRPr>
            </a:p>
          </p:txBody>
        </p:sp>
        <p:sp>
          <p:nvSpPr>
            <p:cNvPr id="27722" name="Rectangle 166"/>
            <p:cNvSpPr>
              <a:spLocks noChangeArrowheads="1"/>
            </p:cNvSpPr>
            <p:nvPr/>
          </p:nvSpPr>
          <p:spPr bwMode="auto">
            <a:xfrm>
              <a:off x="1425" y="3208"/>
              <a:ext cx="1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256</a:t>
              </a:r>
              <a:endParaRPr lang="zh-CN" altLang="zh-CN" dirty="0">
                <a:ea typeface="Trebuchet MS"/>
              </a:endParaRPr>
            </a:p>
          </p:txBody>
        </p:sp>
        <p:sp>
          <p:nvSpPr>
            <p:cNvPr id="27723" name="Rectangle 167"/>
            <p:cNvSpPr>
              <a:spLocks noChangeArrowheads="1"/>
            </p:cNvSpPr>
            <p:nvPr/>
          </p:nvSpPr>
          <p:spPr bwMode="auto">
            <a:xfrm>
              <a:off x="1425" y="3373"/>
              <a:ext cx="11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288</a:t>
              </a:r>
              <a:endParaRPr lang="zh-CN" altLang="zh-CN" dirty="0">
                <a:ea typeface="Trebuchet MS"/>
              </a:endParaRPr>
            </a:p>
          </p:txBody>
        </p:sp>
        <p:sp>
          <p:nvSpPr>
            <p:cNvPr id="27724" name="Rectangle 168"/>
            <p:cNvSpPr>
              <a:spLocks noChangeArrowheads="1"/>
            </p:cNvSpPr>
            <p:nvPr/>
          </p:nvSpPr>
          <p:spPr bwMode="auto">
            <a:xfrm>
              <a:off x="2650" y="2451"/>
              <a:ext cx="498"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Source Address</a:t>
              </a:r>
              <a:endParaRPr lang="zh-CN" altLang="zh-CN" dirty="0">
                <a:ea typeface="Trebuchet MS"/>
              </a:endParaRPr>
            </a:p>
          </p:txBody>
        </p:sp>
        <p:sp>
          <p:nvSpPr>
            <p:cNvPr id="27725" name="Rectangle 169"/>
            <p:cNvSpPr>
              <a:spLocks noChangeArrowheads="1"/>
            </p:cNvSpPr>
            <p:nvPr/>
          </p:nvSpPr>
          <p:spPr bwMode="auto">
            <a:xfrm>
              <a:off x="2622" y="3122"/>
              <a:ext cx="653"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Destination Address</a:t>
              </a:r>
              <a:endParaRPr lang="zh-CN" altLang="zh-CN" dirty="0">
                <a:ea typeface="Trebuchet MS"/>
              </a:endParaRPr>
            </a:p>
          </p:txBody>
        </p:sp>
        <p:sp>
          <p:nvSpPr>
            <p:cNvPr id="27726" name="Rectangle 170"/>
            <p:cNvSpPr>
              <a:spLocks noChangeArrowheads="1"/>
            </p:cNvSpPr>
            <p:nvPr/>
          </p:nvSpPr>
          <p:spPr bwMode="auto">
            <a:xfrm>
              <a:off x="2581" y="1533"/>
              <a:ext cx="2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a:t>
              </a:r>
              <a:endParaRPr lang="zh-CN" altLang="zh-CN" dirty="0">
                <a:ea typeface="Trebuchet MS"/>
              </a:endParaRPr>
            </a:p>
          </p:txBody>
        </p:sp>
        <p:sp>
          <p:nvSpPr>
            <p:cNvPr id="27727" name="Rectangle 171"/>
            <p:cNvSpPr>
              <a:spLocks noChangeArrowheads="1"/>
            </p:cNvSpPr>
            <p:nvPr/>
          </p:nvSpPr>
          <p:spPr bwMode="auto">
            <a:xfrm>
              <a:off x="2605" y="1533"/>
              <a:ext cx="39"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a</a:t>
              </a:r>
              <a:endParaRPr lang="zh-CN" altLang="zh-CN" dirty="0">
                <a:ea typeface="Trebuchet MS"/>
              </a:endParaRPr>
            </a:p>
          </p:txBody>
        </p:sp>
        <p:sp>
          <p:nvSpPr>
            <p:cNvPr id="27728" name="Rectangle 172"/>
            <p:cNvSpPr>
              <a:spLocks noChangeArrowheads="1"/>
            </p:cNvSpPr>
            <p:nvPr/>
          </p:nvSpPr>
          <p:spPr bwMode="auto">
            <a:xfrm>
              <a:off x="2636" y="1533"/>
              <a:ext cx="2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a:t>
              </a:r>
              <a:endParaRPr lang="zh-CN" altLang="zh-CN" dirty="0">
                <a:ea typeface="Trebuchet MS"/>
              </a:endParaRPr>
            </a:p>
          </p:txBody>
        </p:sp>
        <p:sp>
          <p:nvSpPr>
            <p:cNvPr id="27729" name="Rectangle 173"/>
            <p:cNvSpPr>
              <a:spLocks noChangeArrowheads="1"/>
            </p:cNvSpPr>
            <p:nvPr/>
          </p:nvSpPr>
          <p:spPr bwMode="auto">
            <a:xfrm>
              <a:off x="2660" y="1533"/>
              <a:ext cx="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 </a:t>
              </a:r>
              <a:endParaRPr lang="zh-CN" altLang="zh-CN" dirty="0">
                <a:ea typeface="Trebuchet MS"/>
              </a:endParaRPr>
            </a:p>
          </p:txBody>
        </p:sp>
        <p:sp>
          <p:nvSpPr>
            <p:cNvPr id="27730" name="Rectangle 174"/>
            <p:cNvSpPr>
              <a:spLocks noChangeArrowheads="1"/>
            </p:cNvSpPr>
            <p:nvPr/>
          </p:nvSpPr>
          <p:spPr bwMode="auto">
            <a:xfrm>
              <a:off x="2678" y="1533"/>
              <a:ext cx="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 </a:t>
              </a:r>
              <a:endParaRPr lang="zh-CN" altLang="zh-CN" dirty="0">
                <a:ea typeface="Trebuchet MS"/>
              </a:endParaRPr>
            </a:p>
          </p:txBody>
        </p:sp>
        <p:sp>
          <p:nvSpPr>
            <p:cNvPr id="27731" name="Rectangle 175"/>
            <p:cNvSpPr>
              <a:spLocks noChangeArrowheads="1"/>
            </p:cNvSpPr>
            <p:nvPr/>
          </p:nvSpPr>
          <p:spPr bwMode="auto">
            <a:xfrm>
              <a:off x="2696" y="1533"/>
              <a:ext cx="10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IPv</a:t>
              </a:r>
              <a:endParaRPr lang="zh-CN" altLang="zh-CN" dirty="0">
                <a:ea typeface="Trebuchet MS"/>
              </a:endParaRPr>
            </a:p>
          </p:txBody>
        </p:sp>
        <p:sp>
          <p:nvSpPr>
            <p:cNvPr id="27732" name="Rectangle 176"/>
            <p:cNvSpPr>
              <a:spLocks noChangeArrowheads="1"/>
            </p:cNvSpPr>
            <p:nvPr/>
          </p:nvSpPr>
          <p:spPr bwMode="auto">
            <a:xfrm>
              <a:off x="2795" y="1533"/>
              <a:ext cx="41"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4 </a:t>
              </a:r>
              <a:endParaRPr lang="zh-CN" altLang="zh-CN" dirty="0">
                <a:ea typeface="Trebuchet MS"/>
              </a:endParaRPr>
            </a:p>
          </p:txBody>
        </p:sp>
        <p:sp>
          <p:nvSpPr>
            <p:cNvPr id="27733" name="Rectangle 177"/>
            <p:cNvSpPr>
              <a:spLocks noChangeArrowheads="1"/>
            </p:cNvSpPr>
            <p:nvPr/>
          </p:nvSpPr>
          <p:spPr bwMode="auto">
            <a:xfrm>
              <a:off x="2849" y="1533"/>
              <a:ext cx="474"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packet format</a:t>
              </a:r>
              <a:endParaRPr lang="zh-CN" altLang="zh-CN" dirty="0">
                <a:ea typeface="Trebuchet MS"/>
              </a:endParaRPr>
            </a:p>
          </p:txBody>
        </p:sp>
        <p:sp>
          <p:nvSpPr>
            <p:cNvPr id="27734" name="Rectangle 178"/>
            <p:cNvSpPr>
              <a:spLocks noChangeArrowheads="1"/>
            </p:cNvSpPr>
            <p:nvPr/>
          </p:nvSpPr>
          <p:spPr bwMode="auto">
            <a:xfrm>
              <a:off x="2579" y="3581"/>
              <a:ext cx="2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a:t>
              </a:r>
              <a:endParaRPr lang="zh-CN" altLang="zh-CN" dirty="0">
                <a:ea typeface="Trebuchet MS"/>
              </a:endParaRPr>
            </a:p>
          </p:txBody>
        </p:sp>
        <p:sp>
          <p:nvSpPr>
            <p:cNvPr id="27735" name="Rectangle 179"/>
            <p:cNvSpPr>
              <a:spLocks noChangeArrowheads="1"/>
            </p:cNvSpPr>
            <p:nvPr/>
          </p:nvSpPr>
          <p:spPr bwMode="auto">
            <a:xfrm>
              <a:off x="2602" y="3581"/>
              <a:ext cx="41"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b</a:t>
              </a:r>
              <a:endParaRPr lang="zh-CN" altLang="zh-CN" dirty="0">
                <a:ea typeface="Trebuchet MS"/>
              </a:endParaRPr>
            </a:p>
          </p:txBody>
        </p:sp>
        <p:sp>
          <p:nvSpPr>
            <p:cNvPr id="27736" name="Rectangle 180"/>
            <p:cNvSpPr>
              <a:spLocks noChangeArrowheads="1"/>
            </p:cNvSpPr>
            <p:nvPr/>
          </p:nvSpPr>
          <p:spPr bwMode="auto">
            <a:xfrm>
              <a:off x="2638" y="3581"/>
              <a:ext cx="2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 </a:t>
              </a:r>
              <a:endParaRPr lang="zh-CN" altLang="zh-CN" dirty="0">
                <a:ea typeface="Trebuchet MS"/>
              </a:endParaRPr>
            </a:p>
          </p:txBody>
        </p:sp>
        <p:sp>
          <p:nvSpPr>
            <p:cNvPr id="27737" name="Rectangle 181"/>
            <p:cNvSpPr>
              <a:spLocks noChangeArrowheads="1"/>
            </p:cNvSpPr>
            <p:nvPr/>
          </p:nvSpPr>
          <p:spPr bwMode="auto">
            <a:xfrm>
              <a:off x="2680" y="3581"/>
              <a:ext cx="0"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 </a:t>
              </a:r>
              <a:endParaRPr lang="zh-CN" altLang="zh-CN" dirty="0">
                <a:ea typeface="Trebuchet MS"/>
              </a:endParaRPr>
            </a:p>
          </p:txBody>
        </p:sp>
        <p:sp>
          <p:nvSpPr>
            <p:cNvPr id="27738" name="Rectangle 182"/>
            <p:cNvSpPr>
              <a:spLocks noChangeArrowheads="1"/>
            </p:cNvSpPr>
            <p:nvPr/>
          </p:nvSpPr>
          <p:spPr bwMode="auto">
            <a:xfrm>
              <a:off x="2698" y="3581"/>
              <a:ext cx="107"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IPv</a:t>
              </a:r>
              <a:endParaRPr lang="zh-CN" altLang="zh-CN" dirty="0">
                <a:ea typeface="Trebuchet MS"/>
              </a:endParaRPr>
            </a:p>
          </p:txBody>
        </p:sp>
        <p:sp>
          <p:nvSpPr>
            <p:cNvPr id="27739" name="Rectangle 183"/>
            <p:cNvSpPr>
              <a:spLocks noChangeArrowheads="1"/>
            </p:cNvSpPr>
            <p:nvPr/>
          </p:nvSpPr>
          <p:spPr bwMode="auto">
            <a:xfrm>
              <a:off x="2797" y="3581"/>
              <a:ext cx="39"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6 </a:t>
              </a:r>
              <a:endParaRPr lang="zh-CN" altLang="zh-CN" dirty="0">
                <a:ea typeface="Trebuchet MS"/>
              </a:endParaRPr>
            </a:p>
          </p:txBody>
        </p:sp>
        <p:sp>
          <p:nvSpPr>
            <p:cNvPr id="27740" name="Rectangle 184"/>
            <p:cNvSpPr>
              <a:spLocks noChangeArrowheads="1"/>
            </p:cNvSpPr>
            <p:nvPr/>
          </p:nvSpPr>
          <p:spPr bwMode="auto">
            <a:xfrm>
              <a:off x="2851" y="3581"/>
              <a:ext cx="474" cy="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r>
                <a:rPr lang="zh-CN" altLang="zh-CN" sz="900" dirty="0">
                  <a:solidFill>
                    <a:srgbClr val="000000"/>
                  </a:solidFill>
                  <a:ea typeface="Trebuchet MS"/>
                </a:rPr>
                <a:t>packet format</a:t>
              </a:r>
              <a:endParaRPr lang="zh-CN" altLang="zh-CN" dirty="0">
                <a:ea typeface="Trebuchet MS"/>
              </a:endParaRPr>
            </a:p>
          </p:txBody>
        </p:sp>
      </p:grpSp>
      <p:sp>
        <p:nvSpPr>
          <p:cNvPr id="2" name="Slide Number Placeholder 1"/>
          <p:cNvSpPr>
            <a:spLocks noGrp="1"/>
          </p:cNvSpPr>
          <p:nvPr>
            <p:ph type="sldNum" sz="quarter" idx="4"/>
          </p:nvPr>
        </p:nvSpPr>
        <p:spPr/>
        <p:txBody>
          <a:bodyPr/>
          <a:lstStyle/>
          <a:p>
            <a:fld id="{28631CE9-624F-41A0-A66B-4E73D12FF28B}" type="slidenum">
              <a:rPr lang="en-US" altLang="zh-CN" smtClean="0"/>
              <a:pPr/>
              <a:t>23</a:t>
            </a:fld>
            <a:endParaRPr lang="en-US" altLang="zh-C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en-US" altLang="zh-CN" sz="3200" b="1" dirty="0">
                <a:ea typeface="Trebuchet MS"/>
              </a:rPr>
              <a:t>15.3.2  Transport Layer: TCP and UDP</a:t>
            </a:r>
            <a:endParaRPr lang="zh-CN" altLang="en-US" sz="3200" dirty="0">
              <a:ea typeface="Trebuchet MS"/>
            </a:endParaRPr>
          </a:p>
        </p:txBody>
      </p:sp>
      <p:sp>
        <p:nvSpPr>
          <p:cNvPr id="28675" name="内容占位符 2"/>
          <p:cNvSpPr>
            <a:spLocks noGrp="1"/>
          </p:cNvSpPr>
          <p:nvPr>
            <p:ph idx="1"/>
          </p:nvPr>
        </p:nvSpPr>
        <p:spPr/>
        <p:txBody>
          <a:bodyPr/>
          <a:lstStyle/>
          <a:p>
            <a:pPr>
              <a:spcBef>
                <a:spcPts val="1200"/>
              </a:spcBef>
            </a:pPr>
            <a:r>
              <a:rPr lang="en-US" altLang="zh-CN" sz="2000" b="1" dirty="0">
                <a:ea typeface="Trebuchet MS"/>
              </a:rPr>
              <a:t>TCP</a:t>
            </a:r>
            <a:r>
              <a:rPr lang="en-US" altLang="zh-CN" sz="2000" dirty="0">
                <a:ea typeface="Trebuchet MS"/>
              </a:rPr>
              <a:t> and </a:t>
            </a:r>
            <a:r>
              <a:rPr lang="en-US" altLang="zh-CN" sz="2000" b="1" dirty="0">
                <a:ea typeface="Trebuchet MS"/>
              </a:rPr>
              <a:t>User Datagram Protocol (UDP) </a:t>
            </a:r>
            <a:r>
              <a:rPr lang="en-US" altLang="zh-CN" sz="2000" dirty="0">
                <a:ea typeface="Trebuchet MS"/>
              </a:rPr>
              <a:t>are two transport layer protocols used in the Internet to facilitate host-to-host (or end-to-end) communications.</a:t>
            </a:r>
          </a:p>
          <a:p>
            <a:pPr>
              <a:spcBef>
                <a:spcPts val="1200"/>
              </a:spcBef>
            </a:pPr>
            <a:endParaRPr lang="en-US" altLang="zh-CN" sz="2000" dirty="0">
              <a:ea typeface="Trebuchet MS"/>
            </a:endParaRPr>
          </a:p>
          <a:p>
            <a:pPr marL="457200" indent="-457200">
              <a:spcBef>
                <a:spcPts val="1200"/>
              </a:spcBef>
              <a:buFont typeface="+mj-lt"/>
              <a:buAutoNum type="arabicPeriod"/>
            </a:pPr>
            <a:r>
              <a:rPr lang="en-CA" altLang="en-US" sz="2000" b="1" dirty="0"/>
              <a:t>TCP </a:t>
            </a:r>
            <a:r>
              <a:rPr lang="en-US" altLang="zh-CN" sz="2000" dirty="0">
                <a:ea typeface="Trebuchet MS"/>
              </a:rPr>
              <a:t>offers a reliable byte pipe for sending and receiving of application messages between two computers, regardless of the specific types of applications. </a:t>
            </a:r>
          </a:p>
          <a:p>
            <a:pPr marL="457200" indent="-457200">
              <a:spcBef>
                <a:spcPts val="1200"/>
              </a:spcBef>
              <a:buFont typeface="+mj-lt"/>
              <a:buAutoNum type="arabicPeriod"/>
            </a:pPr>
            <a:r>
              <a:rPr lang="en-US" altLang="zh-CN" sz="2000" b="1" dirty="0">
                <a:ea typeface="Trebuchet MS"/>
              </a:rPr>
              <a:t>UDP</a:t>
            </a:r>
            <a:r>
              <a:rPr lang="en-US" altLang="zh-CN" sz="2000" dirty="0">
                <a:ea typeface="Trebuchet MS"/>
              </a:rPr>
              <a:t> is </a:t>
            </a:r>
            <a:r>
              <a:rPr lang="en-US" altLang="zh-CN" sz="2000" i="1" dirty="0">
                <a:ea typeface="Trebuchet MS"/>
              </a:rPr>
              <a:t>connectionless </a:t>
            </a:r>
            <a:r>
              <a:rPr lang="en-US" altLang="zh-CN" sz="2000" dirty="0">
                <a:ea typeface="Trebuchet MS"/>
              </a:rPr>
              <a:t>with no guarantee on delivery: if a message is to be reliably delivered, it has to be handled by its own application in the application </a:t>
            </a:r>
            <a:r>
              <a:rPr lang="en-CA" altLang="zh-CN" sz="2000" dirty="0">
                <a:ea typeface="Trebuchet MS"/>
              </a:rPr>
              <a:t>layer.</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24</a:t>
            </a:fld>
            <a:endParaRPr lang="en-US" altLang="zh-C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457200" y="548680"/>
            <a:ext cx="8229600" cy="796950"/>
          </a:xfrm>
        </p:spPr>
        <p:txBody>
          <a:bodyPr/>
          <a:lstStyle/>
          <a:p>
            <a:r>
              <a:rPr lang="en-CA" altLang="zh-CN" sz="3200" b="1" dirty="0">
                <a:ea typeface="Trebuchet MS"/>
              </a:rPr>
              <a:t>Transmission Control Protocol</a:t>
            </a:r>
            <a:endParaRPr lang="zh-CN" altLang="en-US" sz="3200" dirty="0">
              <a:ea typeface="Trebuchet MS"/>
            </a:endParaRPr>
          </a:p>
        </p:txBody>
      </p:sp>
      <p:pic>
        <p:nvPicPr>
          <p:cNvPr id="29699"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63751" y="1268413"/>
            <a:ext cx="5029200" cy="2049462"/>
          </a:xfrm>
        </p:spPr>
      </p:pic>
      <p:sp>
        <p:nvSpPr>
          <p:cNvPr id="29700" name="Rectangle 3"/>
          <p:cNvSpPr txBox="1">
            <a:spLocks noChangeArrowheads="1"/>
          </p:cNvSpPr>
          <p:nvPr/>
        </p:nvSpPr>
        <p:spPr bwMode="auto">
          <a:xfrm>
            <a:off x="687388" y="3429000"/>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eaLnBrk="1" hangingPunct="1">
              <a:spcBef>
                <a:spcPct val="20000"/>
              </a:spcBef>
            </a:pPr>
            <a:r>
              <a:rPr lang="en-US" altLang="zh-CN" b="1" dirty="0">
                <a:latin typeface="Trebuchet MS"/>
                <a:ea typeface="Trebuchet MS"/>
              </a:rPr>
              <a:t>Fig. 15.5: </a:t>
            </a:r>
            <a:r>
              <a:rPr lang="en-US" altLang="zh-CN" dirty="0">
                <a:latin typeface="Trebuchet MS"/>
                <a:ea typeface="Trebuchet MS"/>
              </a:rPr>
              <a:t>Header format of a TCP packet</a:t>
            </a:r>
          </a:p>
        </p:txBody>
      </p:sp>
      <p:sp>
        <p:nvSpPr>
          <p:cNvPr id="29701" name="内容占位符 2"/>
          <p:cNvSpPr txBox="1">
            <a:spLocks/>
          </p:cNvSpPr>
          <p:nvPr/>
        </p:nvSpPr>
        <p:spPr bwMode="auto">
          <a:xfrm>
            <a:off x="457200" y="4079876"/>
            <a:ext cx="8229600" cy="208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just">
              <a:spcBef>
                <a:spcPts val="600"/>
              </a:spcBef>
              <a:buFont typeface="Arial" panose="020B0604020202020204" pitchFamily="34" charset="0"/>
              <a:buChar char="•"/>
            </a:pPr>
            <a:r>
              <a:rPr lang="en-US" altLang="zh-CN" dirty="0">
                <a:latin typeface="Trebuchet MS"/>
                <a:ea typeface="Trebuchet MS"/>
              </a:rPr>
              <a:t>TCP is </a:t>
            </a:r>
            <a:r>
              <a:rPr lang="en-US" altLang="zh-CN" b="1" i="1" dirty="0">
                <a:latin typeface="Trebuchet MS"/>
                <a:ea typeface="Trebuchet MS"/>
              </a:rPr>
              <a:t>connection-oriented</a:t>
            </a:r>
            <a:r>
              <a:rPr lang="en-US" altLang="zh-CN" dirty="0">
                <a:latin typeface="Trebuchet MS"/>
                <a:ea typeface="Trebuchet MS"/>
              </a:rPr>
              <a:t>: a connection must be established through a </a:t>
            </a:r>
            <a:r>
              <a:rPr lang="en-US" altLang="zh-CN" i="1" dirty="0">
                <a:latin typeface="Trebuchet MS"/>
                <a:ea typeface="Trebuchet MS"/>
              </a:rPr>
              <a:t>3-way handshake </a:t>
            </a:r>
            <a:r>
              <a:rPr lang="en-US" altLang="zh-CN" dirty="0">
                <a:latin typeface="Trebuchet MS"/>
                <a:ea typeface="Trebuchet MS"/>
              </a:rPr>
              <a:t>before the two ends can start communicating.</a:t>
            </a:r>
            <a:endParaRPr lang="en-CA" altLang="zh-CN" dirty="0">
              <a:latin typeface="Trebuchet MS"/>
              <a:ea typeface="Trebuchet MS"/>
            </a:endParaRPr>
          </a:p>
          <a:p>
            <a:pPr algn="just">
              <a:spcBef>
                <a:spcPts val="600"/>
              </a:spcBef>
              <a:buFont typeface="Arial" panose="020B0604020202020204" pitchFamily="34" charset="0"/>
              <a:buChar char="•"/>
            </a:pPr>
            <a:r>
              <a:rPr lang="en-US" altLang="zh-CN" dirty="0">
                <a:latin typeface="Trebuchet MS"/>
                <a:ea typeface="Trebuchet MS"/>
              </a:rPr>
              <a:t>To ensure reliable transfer, TCP offers such services as message packetizing, error detection, retransmission, and packet </a:t>
            </a:r>
            <a:r>
              <a:rPr lang="en-US" altLang="zh-CN" dirty="0" err="1">
                <a:latin typeface="Trebuchet MS"/>
                <a:ea typeface="Trebuchet MS"/>
              </a:rPr>
              <a:t>resequencing</a:t>
            </a:r>
            <a:r>
              <a:rPr lang="en-US" altLang="zh-CN" dirty="0">
                <a:latin typeface="Trebuchet MS"/>
                <a:ea typeface="Trebuchet MS"/>
              </a:rPr>
              <a:t>.</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25</a:t>
            </a:fld>
            <a:endParaRPr lang="en-US" alt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en-CA" altLang="zh-CN" sz="3200" b="1" dirty="0">
                <a:ea typeface="Trebuchet MS"/>
              </a:rPr>
              <a:t>Transmission Control Protocol </a:t>
            </a:r>
            <a:r>
              <a:rPr lang="zh-CN" altLang="en-US" sz="3200" b="1" dirty="0">
                <a:solidFill>
                  <a:srgbClr val="000000"/>
                </a:solidFill>
                <a:ea typeface="Trebuchet MS"/>
              </a:rPr>
              <a:t>(Cont'd)</a:t>
            </a:r>
            <a:endParaRPr lang="zh-CN" altLang="en-US" sz="3200" dirty="0">
              <a:ea typeface="Trebuchet MS"/>
            </a:endParaRPr>
          </a:p>
        </p:txBody>
      </p:sp>
      <p:sp>
        <p:nvSpPr>
          <p:cNvPr id="30723" name="内容占位符 2"/>
          <p:cNvSpPr>
            <a:spLocks noGrp="1"/>
          </p:cNvSpPr>
          <p:nvPr>
            <p:ph idx="1"/>
          </p:nvPr>
        </p:nvSpPr>
        <p:spPr>
          <a:xfrm>
            <a:off x="457200" y="1341439"/>
            <a:ext cx="8229600" cy="4319809"/>
          </a:xfrm>
        </p:spPr>
        <p:txBody>
          <a:bodyPr anchor="ctr"/>
          <a:lstStyle/>
          <a:p>
            <a:pPr>
              <a:spcBef>
                <a:spcPts val="2400"/>
              </a:spcBef>
            </a:pPr>
            <a:r>
              <a:rPr lang="en-CA" altLang="zh-CN" sz="2000" dirty="0">
                <a:ea typeface="Trebuchet MS"/>
              </a:rPr>
              <a:t>Each TCP datagram header </a:t>
            </a:r>
            <a:r>
              <a:rPr lang="en-US" altLang="zh-CN" sz="2000" dirty="0">
                <a:ea typeface="Trebuchet MS"/>
              </a:rPr>
              <a:t>contains the source and destination ports, sequence number, checksum, window field, acknowledgment number, and other fields.</a:t>
            </a:r>
          </a:p>
          <a:p>
            <a:pPr lvl="1" eaLnBrk="1" hangingPunct="1">
              <a:lnSpc>
                <a:spcPct val="90000"/>
              </a:lnSpc>
              <a:spcBef>
                <a:spcPts val="2400"/>
              </a:spcBef>
              <a:buFont typeface="Arial" panose="020B0604020202020204" pitchFamily="34" charset="0"/>
              <a:buChar char="-"/>
            </a:pPr>
            <a:r>
              <a:rPr lang="en-US" altLang="zh-CN" sz="1800" dirty="0">
                <a:ea typeface="Trebuchet MS"/>
              </a:rPr>
              <a:t>The </a:t>
            </a:r>
            <a:r>
              <a:rPr lang="en-US" altLang="zh-CN" sz="1800" i="1" dirty="0">
                <a:ea typeface="Trebuchet MS"/>
              </a:rPr>
              <a:t>source </a:t>
            </a:r>
            <a:r>
              <a:rPr lang="en-US" altLang="zh-CN" sz="1800" dirty="0">
                <a:ea typeface="Trebuchet MS"/>
              </a:rPr>
              <a:t>and </a:t>
            </a:r>
            <a:r>
              <a:rPr lang="en-US" altLang="zh-CN" sz="1800" i="1" dirty="0">
                <a:ea typeface="Trebuchet MS"/>
              </a:rPr>
              <a:t>destination ports </a:t>
            </a:r>
            <a:r>
              <a:rPr lang="en-US" altLang="zh-CN" sz="1800" dirty="0">
                <a:ea typeface="Trebuchet MS"/>
              </a:rPr>
              <a:t>are used for the source process to know where to deliver the message and for the destination process to know where to reply to the </a:t>
            </a:r>
            <a:r>
              <a:rPr lang="en-CA" altLang="zh-CN" sz="1800" dirty="0">
                <a:ea typeface="Trebuchet MS"/>
              </a:rPr>
              <a:t>message.</a:t>
            </a:r>
            <a:endParaRPr lang="en-CA" altLang="zh-CN" sz="1700" i="1" dirty="0">
              <a:ea typeface="Trebuchet MS"/>
            </a:endParaRPr>
          </a:p>
          <a:p>
            <a:pPr lvl="1" eaLnBrk="1" hangingPunct="1">
              <a:lnSpc>
                <a:spcPct val="90000"/>
              </a:lnSpc>
              <a:spcBef>
                <a:spcPts val="2400"/>
              </a:spcBef>
              <a:buFont typeface="Arial" panose="020B0604020202020204" pitchFamily="34" charset="0"/>
              <a:buChar char="-"/>
            </a:pPr>
            <a:r>
              <a:rPr lang="en-US" altLang="zh-CN" sz="1800" dirty="0">
                <a:ea typeface="Trebuchet MS"/>
              </a:rPr>
              <a:t>A sequence number reorders the arriving packets and detects whether any are missing.</a:t>
            </a:r>
            <a:endParaRPr lang="en-CA" altLang="zh-CN" sz="1700" i="1" dirty="0">
              <a:ea typeface="Trebuchet MS"/>
            </a:endParaRPr>
          </a:p>
          <a:p>
            <a:pPr lvl="1" eaLnBrk="1" hangingPunct="1">
              <a:lnSpc>
                <a:spcPct val="90000"/>
              </a:lnSpc>
              <a:spcBef>
                <a:spcPts val="2400"/>
              </a:spcBef>
              <a:buFont typeface="Arial" panose="020B0604020202020204" pitchFamily="34" charset="0"/>
              <a:buChar char="-"/>
            </a:pPr>
            <a:r>
              <a:rPr lang="en-US" altLang="zh-CN" sz="1800" dirty="0">
                <a:ea typeface="Trebuchet MS"/>
              </a:rPr>
              <a:t>The checksum verifies with a high degree of certainty that the packet arrived undamaged, in the presence of channel errors.</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26</a:t>
            </a:fld>
            <a:endParaRPr lang="en-US" altLang="zh-C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en-CA" altLang="zh-CN" sz="3200" b="1" dirty="0">
                <a:ea typeface="Trebuchet MS"/>
              </a:rPr>
              <a:t>Transmission Control Protocol </a:t>
            </a:r>
            <a:r>
              <a:rPr lang="zh-CN" altLang="en-US" sz="3200" b="1" dirty="0">
                <a:solidFill>
                  <a:srgbClr val="000000"/>
                </a:solidFill>
                <a:ea typeface="Trebuchet MS"/>
              </a:rPr>
              <a:t>(Cont'd)</a:t>
            </a:r>
            <a:endParaRPr lang="zh-CN" altLang="en-US" sz="3200" dirty="0">
              <a:ea typeface="Trebuchet MS"/>
            </a:endParaRPr>
          </a:p>
        </p:txBody>
      </p:sp>
      <p:sp>
        <p:nvSpPr>
          <p:cNvPr id="31747" name="内容占位符 2"/>
          <p:cNvSpPr>
            <a:spLocks noGrp="1"/>
          </p:cNvSpPr>
          <p:nvPr>
            <p:ph idx="1"/>
          </p:nvPr>
        </p:nvSpPr>
        <p:spPr>
          <a:xfrm>
            <a:off x="457200" y="1600201"/>
            <a:ext cx="8229600" cy="4061047"/>
          </a:xfrm>
        </p:spPr>
        <p:txBody>
          <a:bodyPr anchor="ctr"/>
          <a:lstStyle/>
          <a:p>
            <a:pPr lvl="1" eaLnBrk="1" hangingPunct="1">
              <a:spcBef>
                <a:spcPts val="1800"/>
              </a:spcBef>
              <a:buFont typeface="Trebuchet MS" panose="020B0603020202020204" pitchFamily="34" charset="0"/>
              <a:buChar char="‐"/>
            </a:pPr>
            <a:r>
              <a:rPr lang="en-US" altLang="zh-CN" sz="2200" dirty="0">
                <a:ea typeface="Trebuchet MS"/>
              </a:rPr>
              <a:t>The checksum verifies with a high degree of certainty that the packet arrived undamaged, in the presence of channel errors.</a:t>
            </a:r>
            <a:endParaRPr lang="en-CA" altLang="zh-CN" sz="2200" dirty="0">
              <a:ea typeface="Trebuchet MS"/>
            </a:endParaRPr>
          </a:p>
          <a:p>
            <a:pPr lvl="1" eaLnBrk="1" hangingPunct="1">
              <a:spcBef>
                <a:spcPts val="1800"/>
              </a:spcBef>
              <a:buFont typeface="Trebuchet MS" panose="020B0603020202020204" pitchFamily="34" charset="0"/>
              <a:buChar char="‐"/>
            </a:pPr>
            <a:r>
              <a:rPr lang="en-US" altLang="zh-CN" sz="2200" dirty="0">
                <a:ea typeface="Trebuchet MS"/>
              </a:rPr>
              <a:t>The window field specifies how many bytes the destination’s buffer can currently </a:t>
            </a:r>
            <a:r>
              <a:rPr lang="en-CA" altLang="zh-CN" sz="2200" dirty="0">
                <a:ea typeface="Trebuchet MS"/>
              </a:rPr>
              <a:t>accommodate.</a:t>
            </a:r>
          </a:p>
          <a:p>
            <a:pPr lvl="1" eaLnBrk="1" hangingPunct="1">
              <a:spcBef>
                <a:spcPts val="1800"/>
              </a:spcBef>
              <a:buFont typeface="Trebuchet MS" panose="020B0603020202020204" pitchFamily="34" charset="0"/>
              <a:buChar char="‐"/>
            </a:pPr>
            <a:r>
              <a:rPr lang="en-US" altLang="zh-CN" sz="2200" dirty="0">
                <a:ea typeface="Trebuchet MS"/>
              </a:rPr>
              <a:t>Acknowledgment (ACK) packets have the ACK number specified—the number of bytes correctly received so far in sequence (corresponding to a sequence number of the first missing packet).</a:t>
            </a:r>
            <a:endParaRPr lang="zh-CN" altLang="en-US" sz="22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27</a:t>
            </a:fld>
            <a:endParaRPr lang="en-US" altLang="zh-C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457200" y="501626"/>
            <a:ext cx="8229600" cy="796950"/>
          </a:xfrm>
        </p:spPr>
        <p:txBody>
          <a:bodyPr/>
          <a:lstStyle/>
          <a:p>
            <a:r>
              <a:rPr lang="en-CA" altLang="zh-CN" sz="3200" b="1" dirty="0">
                <a:ea typeface="Trebuchet MS"/>
              </a:rPr>
              <a:t>Transmission Control Protocol </a:t>
            </a:r>
            <a:r>
              <a:rPr lang="zh-CN" altLang="en-US" sz="3200" b="1" dirty="0">
                <a:solidFill>
                  <a:srgbClr val="000000"/>
                </a:solidFill>
                <a:ea typeface="Trebuchet MS"/>
              </a:rPr>
              <a:t>(Cont'd)</a:t>
            </a:r>
            <a:endParaRPr lang="zh-CN" altLang="en-US" sz="3200" dirty="0">
              <a:ea typeface="Trebuchet MS"/>
            </a:endParaRPr>
          </a:p>
        </p:txBody>
      </p:sp>
      <p:sp>
        <p:nvSpPr>
          <p:cNvPr id="32771" name="内容占位符 2"/>
          <p:cNvSpPr>
            <a:spLocks noGrp="1"/>
          </p:cNvSpPr>
          <p:nvPr>
            <p:ph idx="1"/>
          </p:nvPr>
        </p:nvSpPr>
        <p:spPr>
          <a:xfrm>
            <a:off x="457200" y="4187826"/>
            <a:ext cx="8229600" cy="2049463"/>
          </a:xfrm>
        </p:spPr>
        <p:txBody>
          <a:bodyPr/>
          <a:lstStyle/>
          <a:p>
            <a:r>
              <a:rPr lang="en-US" altLang="zh-CN" sz="1800" dirty="0">
                <a:ea typeface="Trebuchet MS"/>
              </a:rPr>
              <a:t>TCP also implements a </a:t>
            </a:r>
            <a:r>
              <a:rPr lang="en-US" altLang="zh-CN" sz="1800" i="1" dirty="0">
                <a:ea typeface="Trebuchet MS"/>
              </a:rPr>
              <a:t>congestion control </a:t>
            </a:r>
            <a:r>
              <a:rPr lang="en-US" altLang="zh-CN" sz="1800" dirty="0">
                <a:ea typeface="Trebuchet MS"/>
              </a:rPr>
              <a:t>mechanism in response to network congestion, which can be observed by packet losses.</a:t>
            </a:r>
          </a:p>
          <a:p>
            <a:endParaRPr lang="en-CA" altLang="zh-CN" sz="1800" dirty="0">
              <a:ea typeface="Trebuchet MS"/>
            </a:endParaRPr>
          </a:p>
          <a:p>
            <a:r>
              <a:rPr lang="en-US" altLang="zh-CN" sz="1800" dirty="0">
                <a:ea typeface="Trebuchet MS"/>
              </a:rPr>
              <a:t>TCP congestion window will grow linearly when there is no congestion, but when there is a packet loss, it can instantly reduce to half of the window size that is before congestion.</a:t>
            </a:r>
            <a:endParaRPr lang="zh-CN" altLang="en-US" sz="1800" dirty="0">
              <a:ea typeface="Trebuchet MS"/>
            </a:endParaRPr>
          </a:p>
        </p:txBody>
      </p:sp>
      <p:grpSp>
        <p:nvGrpSpPr>
          <p:cNvPr id="32773" name="Group 4"/>
          <p:cNvGrpSpPr>
            <a:grpSpLocks noChangeAspect="1"/>
          </p:cNvGrpSpPr>
          <p:nvPr/>
        </p:nvGrpSpPr>
        <p:grpSpPr bwMode="auto">
          <a:xfrm>
            <a:off x="2555875" y="1142206"/>
            <a:ext cx="3816351" cy="2706687"/>
            <a:chOff x="1519" y="663"/>
            <a:chExt cx="2404" cy="1705"/>
          </a:xfrm>
        </p:grpSpPr>
        <p:sp>
          <p:nvSpPr>
            <p:cNvPr id="32774" name="AutoShape 3"/>
            <p:cNvSpPr>
              <a:spLocks noChangeAspect="1" noChangeArrowheads="1" noTextEdit="1"/>
            </p:cNvSpPr>
            <p:nvPr/>
          </p:nvSpPr>
          <p:spPr bwMode="auto">
            <a:xfrm>
              <a:off x="1519" y="663"/>
              <a:ext cx="2404" cy="1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2775" name="Rectangle 5"/>
            <p:cNvSpPr>
              <a:spLocks noChangeArrowheads="1"/>
            </p:cNvSpPr>
            <p:nvPr/>
          </p:nvSpPr>
          <p:spPr bwMode="auto">
            <a:xfrm>
              <a:off x="1519" y="663"/>
              <a:ext cx="2403" cy="1704"/>
            </a:xfrm>
            <a:prstGeom prst="rect">
              <a:avLst/>
            </a:prstGeom>
            <a:noFill/>
            <a:ln w="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776" name="Rectangle 6"/>
            <p:cNvSpPr>
              <a:spLocks noChangeArrowheads="1"/>
            </p:cNvSpPr>
            <p:nvPr/>
          </p:nvSpPr>
          <p:spPr bwMode="auto">
            <a:xfrm>
              <a:off x="1518" y="662"/>
              <a:ext cx="2409" cy="1705"/>
            </a:xfrm>
            <a:prstGeom prst="rect">
              <a:avLst/>
            </a:prstGeom>
            <a:solidFill>
              <a:srgbClr val="FFFFFF"/>
            </a:solidFill>
            <a:ln w="0">
              <a:solidFill>
                <a:srgbClr val="FFFFFF"/>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777" name="Rectangle 7"/>
            <p:cNvSpPr>
              <a:spLocks noChangeArrowheads="1"/>
            </p:cNvSpPr>
            <p:nvPr/>
          </p:nvSpPr>
          <p:spPr bwMode="auto">
            <a:xfrm>
              <a:off x="1832" y="790"/>
              <a:ext cx="1867" cy="1389"/>
            </a:xfrm>
            <a:prstGeom prst="rect">
              <a:avLst/>
            </a:prstGeom>
            <a:solidFill>
              <a:srgbClr val="FFFFFF"/>
            </a:solidFill>
            <a:ln w="0">
              <a:solidFill>
                <a:srgbClr val="FFFFFF"/>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778" name="Line 8"/>
            <p:cNvSpPr>
              <a:spLocks noChangeShapeType="1"/>
            </p:cNvSpPr>
            <p:nvPr/>
          </p:nvSpPr>
          <p:spPr bwMode="auto">
            <a:xfrm flipV="1">
              <a:off x="1832" y="790"/>
              <a:ext cx="0" cy="1389"/>
            </a:xfrm>
            <a:prstGeom prst="line">
              <a:avLst/>
            </a:prstGeom>
            <a:noFill/>
            <a:ln w="4763">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79" name="Line 9"/>
            <p:cNvSpPr>
              <a:spLocks noChangeShapeType="1"/>
            </p:cNvSpPr>
            <p:nvPr/>
          </p:nvSpPr>
          <p:spPr bwMode="auto">
            <a:xfrm>
              <a:off x="1832" y="790"/>
              <a:ext cx="1867" cy="0"/>
            </a:xfrm>
            <a:prstGeom prst="line">
              <a:avLst/>
            </a:prstGeom>
            <a:noFill/>
            <a:ln w="4763">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0" name="Line 10"/>
            <p:cNvSpPr>
              <a:spLocks noChangeShapeType="1"/>
            </p:cNvSpPr>
            <p:nvPr/>
          </p:nvSpPr>
          <p:spPr bwMode="auto">
            <a:xfrm>
              <a:off x="3699" y="790"/>
              <a:ext cx="0" cy="1389"/>
            </a:xfrm>
            <a:prstGeom prst="line">
              <a:avLst/>
            </a:prstGeom>
            <a:noFill/>
            <a:ln w="4763">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1" name="Line 11"/>
            <p:cNvSpPr>
              <a:spLocks noChangeShapeType="1"/>
            </p:cNvSpPr>
            <p:nvPr/>
          </p:nvSpPr>
          <p:spPr bwMode="auto">
            <a:xfrm flipH="1">
              <a:off x="1832" y="2179"/>
              <a:ext cx="1867" cy="0"/>
            </a:xfrm>
            <a:prstGeom prst="line">
              <a:avLst/>
            </a:prstGeom>
            <a:noFill/>
            <a:ln w="4763">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2" name="Line 12"/>
            <p:cNvSpPr>
              <a:spLocks noChangeShapeType="1"/>
            </p:cNvSpPr>
            <p:nvPr/>
          </p:nvSpPr>
          <p:spPr bwMode="auto">
            <a:xfrm>
              <a:off x="1832" y="790"/>
              <a:ext cx="1867" cy="0"/>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3" name="Line 13"/>
            <p:cNvSpPr>
              <a:spLocks noChangeShapeType="1"/>
            </p:cNvSpPr>
            <p:nvPr/>
          </p:nvSpPr>
          <p:spPr bwMode="auto">
            <a:xfrm>
              <a:off x="1832" y="2179"/>
              <a:ext cx="1867" cy="0"/>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4" name="Line 14"/>
            <p:cNvSpPr>
              <a:spLocks noChangeShapeType="1"/>
            </p:cNvSpPr>
            <p:nvPr/>
          </p:nvSpPr>
          <p:spPr bwMode="auto">
            <a:xfrm flipV="1">
              <a:off x="3699" y="790"/>
              <a:ext cx="0" cy="138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5" name="Line 15"/>
            <p:cNvSpPr>
              <a:spLocks noChangeShapeType="1"/>
            </p:cNvSpPr>
            <p:nvPr/>
          </p:nvSpPr>
          <p:spPr bwMode="auto">
            <a:xfrm flipV="1">
              <a:off x="1832" y="790"/>
              <a:ext cx="0" cy="138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6" name="Line 16"/>
            <p:cNvSpPr>
              <a:spLocks noChangeShapeType="1"/>
            </p:cNvSpPr>
            <p:nvPr/>
          </p:nvSpPr>
          <p:spPr bwMode="auto">
            <a:xfrm>
              <a:off x="1832" y="2179"/>
              <a:ext cx="1867" cy="0"/>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7" name="Line 17"/>
            <p:cNvSpPr>
              <a:spLocks noChangeShapeType="1"/>
            </p:cNvSpPr>
            <p:nvPr/>
          </p:nvSpPr>
          <p:spPr bwMode="auto">
            <a:xfrm flipV="1">
              <a:off x="1832" y="790"/>
              <a:ext cx="0" cy="138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8" name="Line 18"/>
            <p:cNvSpPr>
              <a:spLocks noChangeShapeType="1"/>
            </p:cNvSpPr>
            <p:nvPr/>
          </p:nvSpPr>
          <p:spPr bwMode="auto">
            <a:xfrm>
              <a:off x="1832" y="790"/>
              <a:ext cx="1867" cy="0"/>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89" name="Line 19"/>
            <p:cNvSpPr>
              <a:spLocks noChangeShapeType="1"/>
            </p:cNvSpPr>
            <p:nvPr/>
          </p:nvSpPr>
          <p:spPr bwMode="auto">
            <a:xfrm>
              <a:off x="1832" y="2179"/>
              <a:ext cx="1867" cy="0"/>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90" name="Line 20"/>
            <p:cNvSpPr>
              <a:spLocks noChangeShapeType="1"/>
            </p:cNvSpPr>
            <p:nvPr/>
          </p:nvSpPr>
          <p:spPr bwMode="auto">
            <a:xfrm flipV="1">
              <a:off x="3699" y="790"/>
              <a:ext cx="0" cy="138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91" name="Line 21"/>
            <p:cNvSpPr>
              <a:spLocks noChangeShapeType="1"/>
            </p:cNvSpPr>
            <p:nvPr/>
          </p:nvSpPr>
          <p:spPr bwMode="auto">
            <a:xfrm flipV="1">
              <a:off x="1832" y="790"/>
              <a:ext cx="0" cy="138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792" name="Freeform 22"/>
            <p:cNvSpPr>
              <a:spLocks/>
            </p:cNvSpPr>
            <p:nvPr/>
          </p:nvSpPr>
          <p:spPr bwMode="auto">
            <a:xfrm>
              <a:off x="1832" y="926"/>
              <a:ext cx="1867" cy="839"/>
            </a:xfrm>
            <a:custGeom>
              <a:avLst/>
              <a:gdLst>
                <a:gd name="T0" fmla="*/ 0 w 3736"/>
                <a:gd name="T1" fmla="*/ 1 h 1678"/>
                <a:gd name="T2" fmla="*/ 1 w 3736"/>
                <a:gd name="T3" fmla="*/ 1 h 1678"/>
                <a:gd name="T4" fmla="*/ 1 w 3736"/>
                <a:gd name="T5" fmla="*/ 1 h 1678"/>
                <a:gd name="T6" fmla="*/ 1 w 3736"/>
                <a:gd name="T7" fmla="*/ 1 h 1678"/>
                <a:gd name="T8" fmla="*/ 1 w 3736"/>
                <a:gd name="T9" fmla="*/ 1 h 1678"/>
                <a:gd name="T10" fmla="*/ 1 w 3736"/>
                <a:gd name="T11" fmla="*/ 1 h 1678"/>
                <a:gd name="T12" fmla="*/ 1 w 3736"/>
                <a:gd name="T13" fmla="*/ 1 h 1678"/>
                <a:gd name="T14" fmla="*/ 1 w 3736"/>
                <a:gd name="T15" fmla="*/ 1 h 1678"/>
                <a:gd name="T16" fmla="*/ 1 w 3736"/>
                <a:gd name="T17" fmla="*/ 1 h 1678"/>
                <a:gd name="T18" fmla="*/ 1 w 3736"/>
                <a:gd name="T19" fmla="*/ 1 h 1678"/>
                <a:gd name="T20" fmla="*/ 1 w 3736"/>
                <a:gd name="T21" fmla="*/ 1 h 1678"/>
                <a:gd name="T22" fmla="*/ 1 w 3736"/>
                <a:gd name="T23" fmla="*/ 1 h 1678"/>
                <a:gd name="T24" fmla="*/ 1 w 3736"/>
                <a:gd name="T25" fmla="*/ 1 h 1678"/>
                <a:gd name="T26" fmla="*/ 1 w 3736"/>
                <a:gd name="T27" fmla="*/ 1 h 1678"/>
                <a:gd name="T28" fmla="*/ 1 w 3736"/>
                <a:gd name="T29" fmla="*/ 1 h 1678"/>
                <a:gd name="T30" fmla="*/ 1 w 3736"/>
                <a:gd name="T31" fmla="*/ 1 h 1678"/>
                <a:gd name="T32" fmla="*/ 1 w 3736"/>
                <a:gd name="T33" fmla="*/ 1 h 1678"/>
                <a:gd name="T34" fmla="*/ 1 w 3736"/>
                <a:gd name="T35" fmla="*/ 1 h 1678"/>
                <a:gd name="T36" fmla="*/ 1 w 3736"/>
                <a:gd name="T37" fmla="*/ 1 h 1678"/>
                <a:gd name="T38" fmla="*/ 1 w 3736"/>
                <a:gd name="T39" fmla="*/ 1 h 1678"/>
                <a:gd name="T40" fmla="*/ 1 w 3736"/>
                <a:gd name="T41" fmla="*/ 1 h 1678"/>
                <a:gd name="T42" fmla="*/ 1 w 3736"/>
                <a:gd name="T43" fmla="*/ 1 h 1678"/>
                <a:gd name="T44" fmla="*/ 1 w 3736"/>
                <a:gd name="T45" fmla="*/ 1 h 1678"/>
                <a:gd name="T46" fmla="*/ 0 w 3736"/>
                <a:gd name="T47" fmla="*/ 1 h 1678"/>
                <a:gd name="T48" fmla="*/ 0 w 3736"/>
                <a:gd name="T49" fmla="*/ 1 h 1678"/>
                <a:gd name="T50" fmla="*/ 0 w 3736"/>
                <a:gd name="T51" fmla="*/ 1 h 1678"/>
                <a:gd name="T52" fmla="*/ 0 w 3736"/>
                <a:gd name="T53" fmla="*/ 1 h 1678"/>
                <a:gd name="T54" fmla="*/ 0 w 3736"/>
                <a:gd name="T55" fmla="*/ 1 h 1678"/>
                <a:gd name="T56" fmla="*/ 0 w 3736"/>
                <a:gd name="T57" fmla="*/ 1 h 1678"/>
                <a:gd name="T58" fmla="*/ 0 w 3736"/>
                <a:gd name="T59" fmla="*/ 1 h 1678"/>
                <a:gd name="T60" fmla="*/ 0 w 3736"/>
                <a:gd name="T61" fmla="*/ 1 h 1678"/>
                <a:gd name="T62" fmla="*/ 0 w 3736"/>
                <a:gd name="T63" fmla="*/ 1 h 1678"/>
                <a:gd name="T64" fmla="*/ 0 w 3736"/>
                <a:gd name="T65" fmla="*/ 1 h 1678"/>
                <a:gd name="T66" fmla="*/ 0 w 3736"/>
                <a:gd name="T67" fmla="*/ 1 h 1678"/>
                <a:gd name="T68" fmla="*/ 0 w 3736"/>
                <a:gd name="T69" fmla="*/ 1 h 1678"/>
                <a:gd name="T70" fmla="*/ 0 w 3736"/>
                <a:gd name="T71" fmla="*/ 1 h 1678"/>
                <a:gd name="T72" fmla="*/ 0 w 3736"/>
                <a:gd name="T73" fmla="*/ 1 h 1678"/>
                <a:gd name="T74" fmla="*/ 0 w 3736"/>
                <a:gd name="T75" fmla="*/ 1 h 1678"/>
                <a:gd name="T76" fmla="*/ 0 w 3736"/>
                <a:gd name="T77" fmla="*/ 1 h 1678"/>
                <a:gd name="T78" fmla="*/ 0 w 3736"/>
                <a:gd name="T79" fmla="*/ 1 h 1678"/>
                <a:gd name="T80" fmla="*/ 0 w 3736"/>
                <a:gd name="T81" fmla="*/ 1 h 1678"/>
                <a:gd name="T82" fmla="*/ 0 w 3736"/>
                <a:gd name="T83" fmla="*/ 1 h 1678"/>
                <a:gd name="T84" fmla="*/ 0 w 3736"/>
                <a:gd name="T85" fmla="*/ 1 h 1678"/>
                <a:gd name="T86" fmla="*/ 0 w 3736"/>
                <a:gd name="T87" fmla="*/ 1 h 1678"/>
                <a:gd name="T88" fmla="*/ 0 w 3736"/>
                <a:gd name="T89" fmla="*/ 1 h 1678"/>
                <a:gd name="T90" fmla="*/ 0 w 3736"/>
                <a:gd name="T91" fmla="*/ 1 h 1678"/>
                <a:gd name="T92" fmla="*/ 0 w 3736"/>
                <a:gd name="T93" fmla="*/ 1 h 1678"/>
                <a:gd name="T94" fmla="*/ 0 w 3736"/>
                <a:gd name="T95" fmla="*/ 1 h 1678"/>
                <a:gd name="T96" fmla="*/ 0 w 3736"/>
                <a:gd name="T97" fmla="*/ 1 h 1678"/>
                <a:gd name="T98" fmla="*/ 0 w 3736"/>
                <a:gd name="T99" fmla="*/ 1 h 16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6"/>
                <a:gd name="T151" fmla="*/ 0 h 1678"/>
                <a:gd name="T152" fmla="*/ 3736 w 3736"/>
                <a:gd name="T153" fmla="*/ 1678 h 16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6" h="1678">
                  <a:moveTo>
                    <a:pt x="1866" y="0"/>
                  </a:moveTo>
                  <a:lnTo>
                    <a:pt x="1871" y="2"/>
                  </a:lnTo>
                  <a:lnTo>
                    <a:pt x="1872" y="6"/>
                  </a:lnTo>
                  <a:lnTo>
                    <a:pt x="1872" y="1390"/>
                  </a:lnTo>
                  <a:lnTo>
                    <a:pt x="2234" y="338"/>
                  </a:lnTo>
                  <a:lnTo>
                    <a:pt x="2234" y="335"/>
                  </a:lnTo>
                  <a:lnTo>
                    <a:pt x="2235" y="335"/>
                  </a:lnTo>
                  <a:lnTo>
                    <a:pt x="2235" y="334"/>
                  </a:lnTo>
                  <a:lnTo>
                    <a:pt x="2234" y="335"/>
                  </a:lnTo>
                  <a:lnTo>
                    <a:pt x="2235" y="331"/>
                  </a:lnTo>
                  <a:lnTo>
                    <a:pt x="2239" y="329"/>
                  </a:lnTo>
                  <a:lnTo>
                    <a:pt x="2244" y="331"/>
                  </a:lnTo>
                  <a:lnTo>
                    <a:pt x="2245" y="335"/>
                  </a:lnTo>
                  <a:lnTo>
                    <a:pt x="2245" y="1335"/>
                  </a:lnTo>
                  <a:lnTo>
                    <a:pt x="2561" y="287"/>
                  </a:lnTo>
                  <a:lnTo>
                    <a:pt x="2561" y="284"/>
                  </a:lnTo>
                  <a:lnTo>
                    <a:pt x="2563" y="284"/>
                  </a:lnTo>
                  <a:lnTo>
                    <a:pt x="2563" y="283"/>
                  </a:lnTo>
                  <a:lnTo>
                    <a:pt x="2561" y="284"/>
                  </a:lnTo>
                  <a:lnTo>
                    <a:pt x="2563" y="280"/>
                  </a:lnTo>
                  <a:lnTo>
                    <a:pt x="2567" y="278"/>
                  </a:lnTo>
                  <a:lnTo>
                    <a:pt x="2572" y="280"/>
                  </a:lnTo>
                  <a:lnTo>
                    <a:pt x="2573" y="284"/>
                  </a:lnTo>
                  <a:lnTo>
                    <a:pt x="2573" y="1467"/>
                  </a:lnTo>
                  <a:lnTo>
                    <a:pt x="2934" y="514"/>
                  </a:lnTo>
                  <a:lnTo>
                    <a:pt x="2934" y="511"/>
                  </a:lnTo>
                  <a:lnTo>
                    <a:pt x="2936" y="511"/>
                  </a:lnTo>
                  <a:lnTo>
                    <a:pt x="2936" y="510"/>
                  </a:lnTo>
                  <a:lnTo>
                    <a:pt x="2934" y="511"/>
                  </a:lnTo>
                  <a:lnTo>
                    <a:pt x="2936" y="507"/>
                  </a:lnTo>
                  <a:lnTo>
                    <a:pt x="2940" y="505"/>
                  </a:lnTo>
                  <a:lnTo>
                    <a:pt x="2945" y="507"/>
                  </a:lnTo>
                  <a:lnTo>
                    <a:pt x="2946" y="511"/>
                  </a:lnTo>
                  <a:lnTo>
                    <a:pt x="2946" y="1645"/>
                  </a:lnTo>
                  <a:lnTo>
                    <a:pt x="3355" y="616"/>
                  </a:lnTo>
                  <a:lnTo>
                    <a:pt x="3355" y="613"/>
                  </a:lnTo>
                  <a:lnTo>
                    <a:pt x="3357" y="613"/>
                  </a:lnTo>
                  <a:lnTo>
                    <a:pt x="3357" y="612"/>
                  </a:lnTo>
                  <a:lnTo>
                    <a:pt x="3355" y="613"/>
                  </a:lnTo>
                  <a:lnTo>
                    <a:pt x="3357" y="609"/>
                  </a:lnTo>
                  <a:lnTo>
                    <a:pt x="3361" y="607"/>
                  </a:lnTo>
                  <a:lnTo>
                    <a:pt x="3366" y="609"/>
                  </a:lnTo>
                  <a:lnTo>
                    <a:pt x="3367" y="613"/>
                  </a:lnTo>
                  <a:lnTo>
                    <a:pt x="3367" y="1371"/>
                  </a:lnTo>
                  <a:lnTo>
                    <a:pt x="3731" y="603"/>
                  </a:lnTo>
                  <a:lnTo>
                    <a:pt x="3736" y="604"/>
                  </a:lnTo>
                  <a:lnTo>
                    <a:pt x="3736" y="620"/>
                  </a:lnTo>
                  <a:lnTo>
                    <a:pt x="3367" y="1398"/>
                  </a:lnTo>
                  <a:lnTo>
                    <a:pt x="3366" y="1399"/>
                  </a:lnTo>
                  <a:lnTo>
                    <a:pt x="3361" y="1400"/>
                  </a:lnTo>
                  <a:lnTo>
                    <a:pt x="3357" y="1399"/>
                  </a:lnTo>
                  <a:lnTo>
                    <a:pt x="3355" y="1395"/>
                  </a:lnTo>
                  <a:lnTo>
                    <a:pt x="3355" y="645"/>
                  </a:lnTo>
                  <a:lnTo>
                    <a:pt x="2946" y="1676"/>
                  </a:lnTo>
                  <a:lnTo>
                    <a:pt x="2945" y="1677"/>
                  </a:lnTo>
                  <a:lnTo>
                    <a:pt x="2940" y="1678"/>
                  </a:lnTo>
                  <a:lnTo>
                    <a:pt x="2936" y="1677"/>
                  </a:lnTo>
                  <a:lnTo>
                    <a:pt x="2934" y="1673"/>
                  </a:lnTo>
                  <a:lnTo>
                    <a:pt x="2934" y="545"/>
                  </a:lnTo>
                  <a:lnTo>
                    <a:pt x="2573" y="1499"/>
                  </a:lnTo>
                  <a:lnTo>
                    <a:pt x="2572" y="1501"/>
                  </a:lnTo>
                  <a:lnTo>
                    <a:pt x="2567" y="1502"/>
                  </a:lnTo>
                  <a:lnTo>
                    <a:pt x="2563" y="1501"/>
                  </a:lnTo>
                  <a:lnTo>
                    <a:pt x="2561" y="1497"/>
                  </a:lnTo>
                  <a:lnTo>
                    <a:pt x="2561" y="325"/>
                  </a:lnTo>
                  <a:lnTo>
                    <a:pt x="2245" y="1371"/>
                  </a:lnTo>
                  <a:lnTo>
                    <a:pt x="2244" y="1374"/>
                  </a:lnTo>
                  <a:lnTo>
                    <a:pt x="2239" y="1376"/>
                  </a:lnTo>
                  <a:lnTo>
                    <a:pt x="2235" y="1374"/>
                  </a:lnTo>
                  <a:lnTo>
                    <a:pt x="2234" y="1370"/>
                  </a:lnTo>
                  <a:lnTo>
                    <a:pt x="2234" y="370"/>
                  </a:lnTo>
                  <a:lnTo>
                    <a:pt x="1872" y="1422"/>
                  </a:lnTo>
                  <a:lnTo>
                    <a:pt x="1871" y="1425"/>
                  </a:lnTo>
                  <a:lnTo>
                    <a:pt x="1866" y="1427"/>
                  </a:lnTo>
                  <a:lnTo>
                    <a:pt x="1862" y="1425"/>
                  </a:lnTo>
                  <a:lnTo>
                    <a:pt x="1861" y="1421"/>
                  </a:lnTo>
                  <a:lnTo>
                    <a:pt x="1861" y="48"/>
                  </a:lnTo>
                  <a:lnTo>
                    <a:pt x="1453" y="1498"/>
                  </a:lnTo>
                  <a:lnTo>
                    <a:pt x="1451" y="1501"/>
                  </a:lnTo>
                  <a:lnTo>
                    <a:pt x="1447" y="1502"/>
                  </a:lnTo>
                  <a:lnTo>
                    <a:pt x="1442" y="1501"/>
                  </a:lnTo>
                  <a:lnTo>
                    <a:pt x="1441" y="1497"/>
                  </a:lnTo>
                  <a:lnTo>
                    <a:pt x="1441" y="396"/>
                  </a:lnTo>
                  <a:lnTo>
                    <a:pt x="1125" y="1347"/>
                  </a:lnTo>
                  <a:lnTo>
                    <a:pt x="1123" y="1350"/>
                  </a:lnTo>
                  <a:lnTo>
                    <a:pt x="1119" y="1351"/>
                  </a:lnTo>
                  <a:lnTo>
                    <a:pt x="1115" y="1350"/>
                  </a:lnTo>
                  <a:lnTo>
                    <a:pt x="1113" y="1345"/>
                  </a:lnTo>
                  <a:lnTo>
                    <a:pt x="1113" y="268"/>
                  </a:lnTo>
                  <a:lnTo>
                    <a:pt x="705" y="1373"/>
                  </a:lnTo>
                  <a:lnTo>
                    <a:pt x="704" y="1374"/>
                  </a:lnTo>
                  <a:lnTo>
                    <a:pt x="699" y="1376"/>
                  </a:lnTo>
                  <a:lnTo>
                    <a:pt x="695" y="1374"/>
                  </a:lnTo>
                  <a:lnTo>
                    <a:pt x="694" y="1370"/>
                  </a:lnTo>
                  <a:lnTo>
                    <a:pt x="694" y="325"/>
                  </a:lnTo>
                  <a:lnTo>
                    <a:pt x="379" y="1396"/>
                  </a:lnTo>
                  <a:lnTo>
                    <a:pt x="377" y="1399"/>
                  </a:lnTo>
                  <a:lnTo>
                    <a:pt x="373" y="1400"/>
                  </a:lnTo>
                  <a:lnTo>
                    <a:pt x="369" y="1399"/>
                  </a:lnTo>
                  <a:lnTo>
                    <a:pt x="367" y="1395"/>
                  </a:lnTo>
                  <a:lnTo>
                    <a:pt x="367" y="373"/>
                  </a:lnTo>
                  <a:lnTo>
                    <a:pt x="6" y="1498"/>
                  </a:lnTo>
                  <a:lnTo>
                    <a:pt x="0" y="1497"/>
                  </a:lnTo>
                  <a:lnTo>
                    <a:pt x="0" y="1482"/>
                  </a:lnTo>
                  <a:lnTo>
                    <a:pt x="367" y="338"/>
                  </a:lnTo>
                  <a:lnTo>
                    <a:pt x="367" y="335"/>
                  </a:lnTo>
                  <a:lnTo>
                    <a:pt x="369" y="335"/>
                  </a:lnTo>
                  <a:lnTo>
                    <a:pt x="369" y="334"/>
                  </a:lnTo>
                  <a:lnTo>
                    <a:pt x="367" y="335"/>
                  </a:lnTo>
                  <a:lnTo>
                    <a:pt x="369" y="331"/>
                  </a:lnTo>
                  <a:lnTo>
                    <a:pt x="373" y="329"/>
                  </a:lnTo>
                  <a:lnTo>
                    <a:pt x="377" y="331"/>
                  </a:lnTo>
                  <a:lnTo>
                    <a:pt x="379" y="335"/>
                  </a:lnTo>
                  <a:lnTo>
                    <a:pt x="379" y="1358"/>
                  </a:lnTo>
                  <a:lnTo>
                    <a:pt x="694" y="287"/>
                  </a:lnTo>
                  <a:lnTo>
                    <a:pt x="694" y="284"/>
                  </a:lnTo>
                  <a:lnTo>
                    <a:pt x="695" y="284"/>
                  </a:lnTo>
                  <a:lnTo>
                    <a:pt x="695" y="283"/>
                  </a:lnTo>
                  <a:lnTo>
                    <a:pt x="694" y="284"/>
                  </a:lnTo>
                  <a:lnTo>
                    <a:pt x="695" y="280"/>
                  </a:lnTo>
                  <a:lnTo>
                    <a:pt x="699" y="278"/>
                  </a:lnTo>
                  <a:lnTo>
                    <a:pt x="704" y="280"/>
                  </a:lnTo>
                  <a:lnTo>
                    <a:pt x="705" y="284"/>
                  </a:lnTo>
                  <a:lnTo>
                    <a:pt x="705" y="1341"/>
                  </a:lnTo>
                  <a:lnTo>
                    <a:pt x="1113" y="236"/>
                  </a:lnTo>
                  <a:lnTo>
                    <a:pt x="1113" y="233"/>
                  </a:lnTo>
                  <a:lnTo>
                    <a:pt x="1115" y="233"/>
                  </a:lnTo>
                  <a:lnTo>
                    <a:pt x="1115" y="232"/>
                  </a:lnTo>
                  <a:lnTo>
                    <a:pt x="1113" y="233"/>
                  </a:lnTo>
                  <a:lnTo>
                    <a:pt x="1115" y="229"/>
                  </a:lnTo>
                  <a:lnTo>
                    <a:pt x="1119" y="227"/>
                  </a:lnTo>
                  <a:lnTo>
                    <a:pt x="1123" y="229"/>
                  </a:lnTo>
                  <a:lnTo>
                    <a:pt x="1125" y="233"/>
                  </a:lnTo>
                  <a:lnTo>
                    <a:pt x="1125" y="1313"/>
                  </a:lnTo>
                  <a:lnTo>
                    <a:pt x="1441" y="363"/>
                  </a:lnTo>
                  <a:lnTo>
                    <a:pt x="1441" y="360"/>
                  </a:lnTo>
                  <a:lnTo>
                    <a:pt x="1442" y="360"/>
                  </a:lnTo>
                  <a:lnTo>
                    <a:pt x="1442" y="358"/>
                  </a:lnTo>
                  <a:lnTo>
                    <a:pt x="1441" y="360"/>
                  </a:lnTo>
                  <a:lnTo>
                    <a:pt x="1442" y="356"/>
                  </a:lnTo>
                  <a:lnTo>
                    <a:pt x="1447" y="354"/>
                  </a:lnTo>
                  <a:lnTo>
                    <a:pt x="1451" y="356"/>
                  </a:lnTo>
                  <a:lnTo>
                    <a:pt x="1453" y="360"/>
                  </a:lnTo>
                  <a:lnTo>
                    <a:pt x="1453" y="1459"/>
                  </a:lnTo>
                  <a:lnTo>
                    <a:pt x="1861" y="11"/>
                  </a:lnTo>
                  <a:lnTo>
                    <a:pt x="1861" y="6"/>
                  </a:lnTo>
                  <a:lnTo>
                    <a:pt x="1862" y="6"/>
                  </a:lnTo>
                  <a:lnTo>
                    <a:pt x="1862" y="5"/>
                  </a:lnTo>
                  <a:lnTo>
                    <a:pt x="1861" y="6"/>
                  </a:lnTo>
                  <a:lnTo>
                    <a:pt x="1862" y="2"/>
                  </a:lnTo>
                  <a:lnTo>
                    <a:pt x="1866" y="0"/>
                  </a:lnTo>
                  <a:close/>
                </a:path>
              </a:pathLst>
            </a:custGeom>
            <a:solidFill>
              <a:srgbClr val="000000"/>
            </a:solidFill>
            <a:ln w="0">
              <a:solidFill>
                <a:srgbClr val="000000"/>
              </a:solidFill>
              <a:round/>
              <a:headEnd/>
              <a:tailEnd/>
            </a:ln>
          </p:spPr>
          <p:txBody>
            <a:bodyPr/>
            <a:lstStyle/>
            <a:p>
              <a:endParaRPr lang="en-US"/>
            </a:p>
          </p:txBody>
        </p:sp>
        <p:sp>
          <p:nvSpPr>
            <p:cNvPr id="32793" name="Freeform 23"/>
            <p:cNvSpPr>
              <a:spLocks/>
            </p:cNvSpPr>
            <p:nvPr/>
          </p:nvSpPr>
          <p:spPr bwMode="auto">
            <a:xfrm>
              <a:off x="2691" y="2206"/>
              <a:ext cx="39" cy="48"/>
            </a:xfrm>
            <a:custGeom>
              <a:avLst/>
              <a:gdLst>
                <a:gd name="T0" fmla="*/ 0 w 77"/>
                <a:gd name="T1" fmla="*/ 0 h 96"/>
                <a:gd name="T2" fmla="*/ 1 w 77"/>
                <a:gd name="T3" fmla="*/ 0 h 96"/>
                <a:gd name="T4" fmla="*/ 1 w 77"/>
                <a:gd name="T5" fmla="*/ 1 h 96"/>
                <a:gd name="T6" fmla="*/ 1 w 77"/>
                <a:gd name="T7" fmla="*/ 1 h 96"/>
                <a:gd name="T8" fmla="*/ 1 w 77"/>
                <a:gd name="T9" fmla="*/ 1 h 96"/>
                <a:gd name="T10" fmla="*/ 1 w 77"/>
                <a:gd name="T11" fmla="*/ 1 h 96"/>
                <a:gd name="T12" fmla="*/ 1 w 77"/>
                <a:gd name="T13" fmla="*/ 1 h 96"/>
                <a:gd name="T14" fmla="*/ 0 w 77"/>
                <a:gd name="T15" fmla="*/ 1 h 96"/>
                <a:gd name="T16" fmla="*/ 0 w 7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96"/>
                <a:gd name="T29" fmla="*/ 77 w 7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96">
                  <a:moveTo>
                    <a:pt x="0" y="0"/>
                  </a:moveTo>
                  <a:lnTo>
                    <a:pt x="77" y="0"/>
                  </a:lnTo>
                  <a:lnTo>
                    <a:pt x="77" y="12"/>
                  </a:lnTo>
                  <a:lnTo>
                    <a:pt x="44" y="12"/>
                  </a:lnTo>
                  <a:lnTo>
                    <a:pt x="44" y="96"/>
                  </a:lnTo>
                  <a:lnTo>
                    <a:pt x="32" y="96"/>
                  </a:lnTo>
                  <a:lnTo>
                    <a:pt x="32" y="12"/>
                  </a:lnTo>
                  <a:lnTo>
                    <a:pt x="0" y="12"/>
                  </a:lnTo>
                  <a:lnTo>
                    <a:pt x="0" y="0"/>
                  </a:lnTo>
                  <a:close/>
                </a:path>
              </a:pathLst>
            </a:custGeom>
            <a:solidFill>
              <a:srgbClr val="000000"/>
            </a:solidFill>
            <a:ln w="0">
              <a:solidFill>
                <a:srgbClr val="000000"/>
              </a:solidFill>
              <a:round/>
              <a:headEnd/>
              <a:tailEnd/>
            </a:ln>
          </p:spPr>
          <p:txBody>
            <a:bodyPr/>
            <a:lstStyle/>
            <a:p>
              <a:endParaRPr lang="en-US"/>
            </a:p>
          </p:txBody>
        </p:sp>
        <p:sp>
          <p:nvSpPr>
            <p:cNvPr id="32794" name="Freeform 24"/>
            <p:cNvSpPr>
              <a:spLocks noEditPoints="1"/>
            </p:cNvSpPr>
            <p:nvPr/>
          </p:nvSpPr>
          <p:spPr bwMode="auto">
            <a:xfrm>
              <a:off x="2736" y="2206"/>
              <a:ext cx="6" cy="48"/>
            </a:xfrm>
            <a:custGeom>
              <a:avLst/>
              <a:gdLst>
                <a:gd name="T0" fmla="*/ 0 w 13"/>
                <a:gd name="T1" fmla="*/ 1 h 96"/>
                <a:gd name="T2" fmla="*/ 0 w 13"/>
                <a:gd name="T3" fmla="*/ 1 h 96"/>
                <a:gd name="T4" fmla="*/ 0 w 13"/>
                <a:gd name="T5" fmla="*/ 1 h 96"/>
                <a:gd name="T6" fmla="*/ 0 w 13"/>
                <a:gd name="T7" fmla="*/ 1 h 96"/>
                <a:gd name="T8" fmla="*/ 0 w 13"/>
                <a:gd name="T9" fmla="*/ 1 h 96"/>
                <a:gd name="T10" fmla="*/ 0 w 13"/>
                <a:gd name="T11" fmla="*/ 0 h 96"/>
                <a:gd name="T12" fmla="*/ 0 w 13"/>
                <a:gd name="T13" fmla="*/ 0 h 96"/>
                <a:gd name="T14" fmla="*/ 0 w 13"/>
                <a:gd name="T15" fmla="*/ 1 h 96"/>
                <a:gd name="T16" fmla="*/ 0 w 13"/>
                <a:gd name="T17" fmla="*/ 1 h 96"/>
                <a:gd name="T18" fmla="*/ 0 w 13"/>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96"/>
                <a:gd name="T32" fmla="*/ 13 w 13"/>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96">
                  <a:moveTo>
                    <a:pt x="0" y="26"/>
                  </a:moveTo>
                  <a:lnTo>
                    <a:pt x="13" y="26"/>
                  </a:lnTo>
                  <a:lnTo>
                    <a:pt x="13" y="96"/>
                  </a:lnTo>
                  <a:lnTo>
                    <a:pt x="0" y="96"/>
                  </a:lnTo>
                  <a:lnTo>
                    <a:pt x="0" y="26"/>
                  </a:lnTo>
                  <a:close/>
                  <a:moveTo>
                    <a:pt x="0" y="0"/>
                  </a:moveTo>
                  <a:lnTo>
                    <a:pt x="13" y="0"/>
                  </a:lnTo>
                  <a:lnTo>
                    <a:pt x="13" y="13"/>
                  </a:lnTo>
                  <a:lnTo>
                    <a:pt x="0" y="13"/>
                  </a:lnTo>
                  <a:lnTo>
                    <a:pt x="0" y="0"/>
                  </a:lnTo>
                  <a:close/>
                </a:path>
              </a:pathLst>
            </a:custGeom>
            <a:solidFill>
              <a:srgbClr val="000000"/>
            </a:solidFill>
            <a:ln w="0">
              <a:solidFill>
                <a:srgbClr val="000000"/>
              </a:solidFill>
              <a:round/>
              <a:headEnd/>
              <a:tailEnd/>
            </a:ln>
          </p:spPr>
          <p:txBody>
            <a:bodyPr/>
            <a:lstStyle/>
            <a:p>
              <a:endParaRPr lang="en-US"/>
            </a:p>
          </p:txBody>
        </p:sp>
        <p:sp>
          <p:nvSpPr>
            <p:cNvPr id="32795" name="Freeform 25"/>
            <p:cNvSpPr>
              <a:spLocks/>
            </p:cNvSpPr>
            <p:nvPr/>
          </p:nvSpPr>
          <p:spPr bwMode="auto">
            <a:xfrm>
              <a:off x="2749" y="2219"/>
              <a:ext cx="49" cy="35"/>
            </a:xfrm>
            <a:custGeom>
              <a:avLst/>
              <a:gdLst>
                <a:gd name="T0" fmla="*/ 1 w 97"/>
                <a:gd name="T1" fmla="*/ 0 h 71"/>
                <a:gd name="T2" fmla="*/ 1 w 97"/>
                <a:gd name="T3" fmla="*/ 0 h 71"/>
                <a:gd name="T4" fmla="*/ 1 w 97"/>
                <a:gd name="T5" fmla="*/ 0 h 71"/>
                <a:gd name="T6" fmla="*/ 1 w 97"/>
                <a:gd name="T7" fmla="*/ 0 h 71"/>
                <a:gd name="T8" fmla="*/ 1 w 97"/>
                <a:gd name="T9" fmla="*/ 0 h 71"/>
                <a:gd name="T10" fmla="*/ 1 w 97"/>
                <a:gd name="T11" fmla="*/ 0 h 71"/>
                <a:gd name="T12" fmla="*/ 1 w 97"/>
                <a:gd name="T13" fmla="*/ 0 h 71"/>
                <a:gd name="T14" fmla="*/ 1 w 97"/>
                <a:gd name="T15" fmla="*/ 0 h 71"/>
                <a:gd name="T16" fmla="*/ 1 w 97"/>
                <a:gd name="T17" fmla="*/ 0 h 71"/>
                <a:gd name="T18" fmla="*/ 1 w 97"/>
                <a:gd name="T19" fmla="*/ 0 h 71"/>
                <a:gd name="T20" fmla="*/ 1 w 97"/>
                <a:gd name="T21" fmla="*/ 0 h 71"/>
                <a:gd name="T22" fmla="*/ 1 w 97"/>
                <a:gd name="T23" fmla="*/ 0 h 71"/>
                <a:gd name="T24" fmla="*/ 1 w 97"/>
                <a:gd name="T25" fmla="*/ 0 h 71"/>
                <a:gd name="T26" fmla="*/ 1 w 97"/>
                <a:gd name="T27" fmla="*/ 0 h 71"/>
                <a:gd name="T28" fmla="*/ 1 w 97"/>
                <a:gd name="T29" fmla="*/ 0 h 71"/>
                <a:gd name="T30" fmla="*/ 1 w 97"/>
                <a:gd name="T31" fmla="*/ 0 h 71"/>
                <a:gd name="T32" fmla="*/ 1 w 97"/>
                <a:gd name="T33" fmla="*/ 0 h 71"/>
                <a:gd name="T34" fmla="*/ 1 w 97"/>
                <a:gd name="T35" fmla="*/ 0 h 71"/>
                <a:gd name="T36" fmla="*/ 1 w 97"/>
                <a:gd name="T37" fmla="*/ 0 h 71"/>
                <a:gd name="T38" fmla="*/ 1 w 97"/>
                <a:gd name="T39" fmla="*/ 0 h 71"/>
                <a:gd name="T40" fmla="*/ 1 w 97"/>
                <a:gd name="T41" fmla="*/ 0 h 71"/>
                <a:gd name="T42" fmla="*/ 1 w 97"/>
                <a:gd name="T43" fmla="*/ 0 h 71"/>
                <a:gd name="T44" fmla="*/ 1 w 97"/>
                <a:gd name="T45" fmla="*/ 0 h 71"/>
                <a:gd name="T46" fmla="*/ 1 w 97"/>
                <a:gd name="T47" fmla="*/ 0 h 71"/>
                <a:gd name="T48" fmla="*/ 1 w 97"/>
                <a:gd name="T49" fmla="*/ 0 h 71"/>
                <a:gd name="T50" fmla="*/ 1 w 97"/>
                <a:gd name="T51" fmla="*/ 0 h 71"/>
                <a:gd name="T52" fmla="*/ 1 w 97"/>
                <a:gd name="T53" fmla="*/ 0 h 71"/>
                <a:gd name="T54" fmla="*/ 1 w 97"/>
                <a:gd name="T55" fmla="*/ 0 h 71"/>
                <a:gd name="T56" fmla="*/ 1 w 97"/>
                <a:gd name="T57" fmla="*/ 0 h 71"/>
                <a:gd name="T58" fmla="*/ 1 w 97"/>
                <a:gd name="T59" fmla="*/ 0 h 71"/>
                <a:gd name="T60" fmla="*/ 1 w 97"/>
                <a:gd name="T61" fmla="*/ 0 h 71"/>
                <a:gd name="T62" fmla="*/ 1 w 97"/>
                <a:gd name="T63" fmla="*/ 0 h 71"/>
                <a:gd name="T64" fmla="*/ 1 w 97"/>
                <a:gd name="T65" fmla="*/ 0 h 71"/>
                <a:gd name="T66" fmla="*/ 1 w 97"/>
                <a:gd name="T67" fmla="*/ 0 h 71"/>
                <a:gd name="T68" fmla="*/ 1 w 97"/>
                <a:gd name="T69" fmla="*/ 0 h 71"/>
                <a:gd name="T70" fmla="*/ 1 w 97"/>
                <a:gd name="T71" fmla="*/ 0 h 71"/>
                <a:gd name="T72" fmla="*/ 1 w 97"/>
                <a:gd name="T73" fmla="*/ 0 h 71"/>
                <a:gd name="T74" fmla="*/ 1 w 97"/>
                <a:gd name="T75" fmla="*/ 0 h 71"/>
                <a:gd name="T76" fmla="*/ 1 w 97"/>
                <a:gd name="T77" fmla="*/ 0 h 71"/>
                <a:gd name="T78" fmla="*/ 1 w 97"/>
                <a:gd name="T79" fmla="*/ 0 h 71"/>
                <a:gd name="T80" fmla="*/ 1 w 97"/>
                <a:gd name="T81" fmla="*/ 0 h 71"/>
                <a:gd name="T82" fmla="*/ 1 w 97"/>
                <a:gd name="T83" fmla="*/ 0 h 71"/>
                <a:gd name="T84" fmla="*/ 1 w 97"/>
                <a:gd name="T85" fmla="*/ 0 h 71"/>
                <a:gd name="T86" fmla="*/ 1 w 97"/>
                <a:gd name="T87" fmla="*/ 0 h 71"/>
                <a:gd name="T88" fmla="*/ 1 w 97"/>
                <a:gd name="T89" fmla="*/ 0 h 71"/>
                <a:gd name="T90" fmla="*/ 1 w 97"/>
                <a:gd name="T91" fmla="*/ 0 h 71"/>
                <a:gd name="T92" fmla="*/ 1 w 97"/>
                <a:gd name="T93" fmla="*/ 0 h 71"/>
                <a:gd name="T94" fmla="*/ 1 w 97"/>
                <a:gd name="T95" fmla="*/ 0 h 71"/>
                <a:gd name="T96" fmla="*/ 0 w 97"/>
                <a:gd name="T97" fmla="*/ 0 h 71"/>
                <a:gd name="T98" fmla="*/ 0 w 97"/>
                <a:gd name="T99" fmla="*/ 0 h 71"/>
                <a:gd name="T100" fmla="*/ 1 w 97"/>
                <a:gd name="T101" fmla="*/ 0 h 71"/>
                <a:gd name="T102" fmla="*/ 1 w 97"/>
                <a:gd name="T103" fmla="*/ 0 h 71"/>
                <a:gd name="T104" fmla="*/ 1 w 97"/>
                <a:gd name="T105" fmla="*/ 0 h 71"/>
                <a:gd name="T106" fmla="*/ 1 w 97"/>
                <a:gd name="T107" fmla="*/ 0 h 71"/>
                <a:gd name="T108" fmla="*/ 1 w 97"/>
                <a:gd name="T109" fmla="*/ 0 h 71"/>
                <a:gd name="T110" fmla="*/ 1 w 97"/>
                <a:gd name="T111" fmla="*/ 0 h 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
                <a:gd name="T169" fmla="*/ 0 h 71"/>
                <a:gd name="T170" fmla="*/ 97 w 97"/>
                <a:gd name="T171" fmla="*/ 71 h 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 h="71">
                  <a:moveTo>
                    <a:pt x="33" y="0"/>
                  </a:moveTo>
                  <a:lnTo>
                    <a:pt x="39" y="1"/>
                  </a:lnTo>
                  <a:lnTo>
                    <a:pt x="44" y="1"/>
                  </a:lnTo>
                  <a:lnTo>
                    <a:pt x="46" y="4"/>
                  </a:lnTo>
                  <a:lnTo>
                    <a:pt x="51" y="8"/>
                  </a:lnTo>
                  <a:lnTo>
                    <a:pt x="54" y="13"/>
                  </a:lnTo>
                  <a:lnTo>
                    <a:pt x="58" y="7"/>
                  </a:lnTo>
                  <a:lnTo>
                    <a:pt x="62" y="4"/>
                  </a:lnTo>
                  <a:lnTo>
                    <a:pt x="68" y="1"/>
                  </a:lnTo>
                  <a:lnTo>
                    <a:pt x="76" y="0"/>
                  </a:lnTo>
                  <a:lnTo>
                    <a:pt x="81" y="1"/>
                  </a:lnTo>
                  <a:lnTo>
                    <a:pt x="87" y="3"/>
                  </a:lnTo>
                  <a:lnTo>
                    <a:pt x="92" y="5"/>
                  </a:lnTo>
                  <a:lnTo>
                    <a:pt x="95" y="10"/>
                  </a:lnTo>
                  <a:lnTo>
                    <a:pt x="97" y="16"/>
                  </a:lnTo>
                  <a:lnTo>
                    <a:pt x="97" y="23"/>
                  </a:lnTo>
                  <a:lnTo>
                    <a:pt x="97" y="71"/>
                  </a:lnTo>
                  <a:lnTo>
                    <a:pt x="84" y="71"/>
                  </a:lnTo>
                  <a:lnTo>
                    <a:pt x="84" y="29"/>
                  </a:lnTo>
                  <a:lnTo>
                    <a:pt x="84" y="23"/>
                  </a:lnTo>
                  <a:lnTo>
                    <a:pt x="84" y="19"/>
                  </a:lnTo>
                  <a:lnTo>
                    <a:pt x="81" y="16"/>
                  </a:lnTo>
                  <a:lnTo>
                    <a:pt x="80" y="13"/>
                  </a:lnTo>
                  <a:lnTo>
                    <a:pt x="76" y="11"/>
                  </a:lnTo>
                  <a:lnTo>
                    <a:pt x="73" y="11"/>
                  </a:lnTo>
                  <a:lnTo>
                    <a:pt x="68" y="11"/>
                  </a:lnTo>
                  <a:lnTo>
                    <a:pt x="64" y="14"/>
                  </a:lnTo>
                  <a:lnTo>
                    <a:pt x="60" y="16"/>
                  </a:lnTo>
                  <a:lnTo>
                    <a:pt x="58" y="20"/>
                  </a:lnTo>
                  <a:lnTo>
                    <a:pt x="55" y="26"/>
                  </a:lnTo>
                  <a:lnTo>
                    <a:pt x="55" y="32"/>
                  </a:lnTo>
                  <a:lnTo>
                    <a:pt x="55" y="71"/>
                  </a:lnTo>
                  <a:lnTo>
                    <a:pt x="42" y="71"/>
                  </a:lnTo>
                  <a:lnTo>
                    <a:pt x="42" y="27"/>
                  </a:lnTo>
                  <a:lnTo>
                    <a:pt x="42" y="21"/>
                  </a:lnTo>
                  <a:lnTo>
                    <a:pt x="42" y="19"/>
                  </a:lnTo>
                  <a:lnTo>
                    <a:pt x="39" y="16"/>
                  </a:lnTo>
                  <a:lnTo>
                    <a:pt x="38" y="13"/>
                  </a:lnTo>
                  <a:lnTo>
                    <a:pt x="35" y="11"/>
                  </a:lnTo>
                  <a:lnTo>
                    <a:pt x="30" y="11"/>
                  </a:lnTo>
                  <a:lnTo>
                    <a:pt x="26" y="11"/>
                  </a:lnTo>
                  <a:lnTo>
                    <a:pt x="22" y="14"/>
                  </a:lnTo>
                  <a:lnTo>
                    <a:pt x="17" y="17"/>
                  </a:lnTo>
                  <a:lnTo>
                    <a:pt x="14" y="21"/>
                  </a:lnTo>
                  <a:lnTo>
                    <a:pt x="14" y="26"/>
                  </a:lnTo>
                  <a:lnTo>
                    <a:pt x="13" y="30"/>
                  </a:lnTo>
                  <a:lnTo>
                    <a:pt x="13" y="36"/>
                  </a:lnTo>
                  <a:lnTo>
                    <a:pt x="13" y="71"/>
                  </a:lnTo>
                  <a:lnTo>
                    <a:pt x="0" y="71"/>
                  </a:lnTo>
                  <a:lnTo>
                    <a:pt x="0" y="1"/>
                  </a:lnTo>
                  <a:lnTo>
                    <a:pt x="13" y="1"/>
                  </a:lnTo>
                  <a:lnTo>
                    <a:pt x="13" y="13"/>
                  </a:lnTo>
                  <a:lnTo>
                    <a:pt x="17" y="7"/>
                  </a:lnTo>
                  <a:lnTo>
                    <a:pt x="22" y="4"/>
                  </a:lnTo>
                  <a:lnTo>
                    <a:pt x="28" y="1"/>
                  </a:lnTo>
                  <a:lnTo>
                    <a:pt x="33" y="0"/>
                  </a:lnTo>
                  <a:close/>
                </a:path>
              </a:pathLst>
            </a:custGeom>
            <a:solidFill>
              <a:srgbClr val="000000"/>
            </a:solidFill>
            <a:ln w="0">
              <a:solidFill>
                <a:srgbClr val="000000"/>
              </a:solidFill>
              <a:round/>
              <a:headEnd/>
              <a:tailEnd/>
            </a:ln>
          </p:spPr>
          <p:txBody>
            <a:bodyPr/>
            <a:lstStyle/>
            <a:p>
              <a:endParaRPr lang="en-US"/>
            </a:p>
          </p:txBody>
        </p:sp>
        <p:sp>
          <p:nvSpPr>
            <p:cNvPr id="32796" name="Freeform 26"/>
            <p:cNvSpPr>
              <a:spLocks noEditPoints="1"/>
            </p:cNvSpPr>
            <p:nvPr/>
          </p:nvSpPr>
          <p:spPr bwMode="auto">
            <a:xfrm>
              <a:off x="2806" y="2219"/>
              <a:ext cx="32" cy="36"/>
            </a:xfrm>
            <a:custGeom>
              <a:avLst/>
              <a:gdLst>
                <a:gd name="T0" fmla="*/ 1 w 64"/>
                <a:gd name="T1" fmla="*/ 1 h 72"/>
                <a:gd name="T2" fmla="*/ 1 w 64"/>
                <a:gd name="T3" fmla="*/ 1 h 72"/>
                <a:gd name="T4" fmla="*/ 1 w 64"/>
                <a:gd name="T5" fmla="*/ 1 h 72"/>
                <a:gd name="T6" fmla="*/ 1 w 64"/>
                <a:gd name="T7" fmla="*/ 1 h 72"/>
                <a:gd name="T8" fmla="*/ 1 w 64"/>
                <a:gd name="T9" fmla="*/ 1 h 72"/>
                <a:gd name="T10" fmla="*/ 1 w 64"/>
                <a:gd name="T11" fmla="*/ 1 h 72"/>
                <a:gd name="T12" fmla="*/ 1 w 64"/>
                <a:gd name="T13" fmla="*/ 1 h 72"/>
                <a:gd name="T14" fmla="*/ 1 w 64"/>
                <a:gd name="T15" fmla="*/ 1 h 72"/>
                <a:gd name="T16" fmla="*/ 1 w 64"/>
                <a:gd name="T17" fmla="*/ 1 h 72"/>
                <a:gd name="T18" fmla="*/ 1 w 64"/>
                <a:gd name="T19" fmla="*/ 1 h 72"/>
                <a:gd name="T20" fmla="*/ 1 w 64"/>
                <a:gd name="T21" fmla="*/ 1 h 72"/>
                <a:gd name="T22" fmla="*/ 1 w 64"/>
                <a:gd name="T23" fmla="*/ 1 h 72"/>
                <a:gd name="T24" fmla="*/ 1 w 64"/>
                <a:gd name="T25" fmla="*/ 1 h 72"/>
                <a:gd name="T26" fmla="*/ 1 w 64"/>
                <a:gd name="T27" fmla="*/ 1 h 72"/>
                <a:gd name="T28" fmla="*/ 1 w 64"/>
                <a:gd name="T29" fmla="*/ 0 h 72"/>
                <a:gd name="T30" fmla="*/ 1 w 64"/>
                <a:gd name="T31" fmla="*/ 1 h 72"/>
                <a:gd name="T32" fmla="*/ 1 w 64"/>
                <a:gd name="T33" fmla="*/ 1 h 72"/>
                <a:gd name="T34" fmla="*/ 1 w 64"/>
                <a:gd name="T35" fmla="*/ 1 h 72"/>
                <a:gd name="T36" fmla="*/ 1 w 64"/>
                <a:gd name="T37" fmla="*/ 1 h 72"/>
                <a:gd name="T38" fmla="*/ 1 w 64"/>
                <a:gd name="T39" fmla="*/ 1 h 72"/>
                <a:gd name="T40" fmla="*/ 1 w 64"/>
                <a:gd name="T41" fmla="*/ 1 h 72"/>
                <a:gd name="T42" fmla="*/ 1 w 64"/>
                <a:gd name="T43" fmla="*/ 1 h 72"/>
                <a:gd name="T44" fmla="*/ 1 w 64"/>
                <a:gd name="T45" fmla="*/ 1 h 72"/>
                <a:gd name="T46" fmla="*/ 1 w 64"/>
                <a:gd name="T47" fmla="*/ 1 h 72"/>
                <a:gd name="T48" fmla="*/ 1 w 64"/>
                <a:gd name="T49" fmla="*/ 1 h 72"/>
                <a:gd name="T50" fmla="*/ 1 w 64"/>
                <a:gd name="T51" fmla="*/ 1 h 72"/>
                <a:gd name="T52" fmla="*/ 1 w 64"/>
                <a:gd name="T53" fmla="*/ 1 h 72"/>
                <a:gd name="T54" fmla="*/ 1 w 64"/>
                <a:gd name="T55" fmla="*/ 1 h 72"/>
                <a:gd name="T56" fmla="*/ 1 w 64"/>
                <a:gd name="T57" fmla="*/ 1 h 72"/>
                <a:gd name="T58" fmla="*/ 1 w 64"/>
                <a:gd name="T59" fmla="*/ 1 h 72"/>
                <a:gd name="T60" fmla="*/ 1 w 64"/>
                <a:gd name="T61" fmla="*/ 1 h 72"/>
                <a:gd name="T62" fmla="*/ 1 w 64"/>
                <a:gd name="T63" fmla="*/ 1 h 72"/>
                <a:gd name="T64" fmla="*/ 1 w 64"/>
                <a:gd name="T65" fmla="*/ 1 h 72"/>
                <a:gd name="T66" fmla="*/ 1 w 64"/>
                <a:gd name="T67" fmla="*/ 1 h 72"/>
                <a:gd name="T68" fmla="*/ 1 w 64"/>
                <a:gd name="T69" fmla="*/ 1 h 72"/>
                <a:gd name="T70" fmla="*/ 1 w 64"/>
                <a:gd name="T71" fmla="*/ 1 h 72"/>
                <a:gd name="T72" fmla="*/ 1 w 64"/>
                <a:gd name="T73" fmla="*/ 1 h 72"/>
                <a:gd name="T74" fmla="*/ 1 w 64"/>
                <a:gd name="T75" fmla="*/ 1 h 72"/>
                <a:gd name="T76" fmla="*/ 1 w 64"/>
                <a:gd name="T77" fmla="*/ 1 h 72"/>
                <a:gd name="T78" fmla="*/ 1 w 64"/>
                <a:gd name="T79" fmla="*/ 1 h 72"/>
                <a:gd name="T80" fmla="*/ 1 w 64"/>
                <a:gd name="T81" fmla="*/ 1 h 72"/>
                <a:gd name="T82" fmla="*/ 1 w 64"/>
                <a:gd name="T83" fmla="*/ 1 h 72"/>
                <a:gd name="T84" fmla="*/ 1 w 64"/>
                <a:gd name="T85" fmla="*/ 1 h 72"/>
                <a:gd name="T86" fmla="*/ 0 w 64"/>
                <a:gd name="T87" fmla="*/ 1 h 72"/>
                <a:gd name="T88" fmla="*/ 1 w 64"/>
                <a:gd name="T89" fmla="*/ 1 h 72"/>
                <a:gd name="T90" fmla="*/ 1 w 64"/>
                <a:gd name="T91" fmla="*/ 1 h 72"/>
                <a:gd name="T92" fmla="*/ 1 w 64"/>
                <a:gd name="T93" fmla="*/ 1 h 72"/>
                <a:gd name="T94" fmla="*/ 1 w 64"/>
                <a:gd name="T95" fmla="*/ 0 h 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72"/>
                <a:gd name="T146" fmla="*/ 64 w 64"/>
                <a:gd name="T147" fmla="*/ 72 h 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72">
                  <a:moveTo>
                    <a:pt x="32" y="11"/>
                  </a:moveTo>
                  <a:lnTo>
                    <a:pt x="26" y="11"/>
                  </a:lnTo>
                  <a:lnTo>
                    <a:pt x="22" y="13"/>
                  </a:lnTo>
                  <a:lnTo>
                    <a:pt x="19" y="16"/>
                  </a:lnTo>
                  <a:lnTo>
                    <a:pt x="15" y="20"/>
                  </a:lnTo>
                  <a:lnTo>
                    <a:pt x="13" y="23"/>
                  </a:lnTo>
                  <a:lnTo>
                    <a:pt x="12" y="29"/>
                  </a:lnTo>
                  <a:lnTo>
                    <a:pt x="51" y="29"/>
                  </a:lnTo>
                  <a:lnTo>
                    <a:pt x="51" y="23"/>
                  </a:lnTo>
                  <a:lnTo>
                    <a:pt x="50" y="20"/>
                  </a:lnTo>
                  <a:lnTo>
                    <a:pt x="47" y="17"/>
                  </a:lnTo>
                  <a:lnTo>
                    <a:pt x="42" y="14"/>
                  </a:lnTo>
                  <a:lnTo>
                    <a:pt x="38" y="11"/>
                  </a:lnTo>
                  <a:lnTo>
                    <a:pt x="32" y="11"/>
                  </a:lnTo>
                  <a:close/>
                  <a:moveTo>
                    <a:pt x="32" y="0"/>
                  </a:moveTo>
                  <a:lnTo>
                    <a:pt x="39" y="1"/>
                  </a:lnTo>
                  <a:lnTo>
                    <a:pt x="45" y="3"/>
                  </a:lnTo>
                  <a:lnTo>
                    <a:pt x="51" y="5"/>
                  </a:lnTo>
                  <a:lnTo>
                    <a:pt x="55" y="10"/>
                  </a:lnTo>
                  <a:lnTo>
                    <a:pt x="61" y="21"/>
                  </a:lnTo>
                  <a:lnTo>
                    <a:pt x="64" y="36"/>
                  </a:lnTo>
                  <a:lnTo>
                    <a:pt x="64" y="39"/>
                  </a:lnTo>
                  <a:lnTo>
                    <a:pt x="12" y="39"/>
                  </a:lnTo>
                  <a:lnTo>
                    <a:pt x="13" y="46"/>
                  </a:lnTo>
                  <a:lnTo>
                    <a:pt x="15" y="52"/>
                  </a:lnTo>
                  <a:lnTo>
                    <a:pt x="19" y="56"/>
                  </a:lnTo>
                  <a:lnTo>
                    <a:pt x="23" y="59"/>
                  </a:lnTo>
                  <a:lnTo>
                    <a:pt x="28" y="61"/>
                  </a:lnTo>
                  <a:lnTo>
                    <a:pt x="34" y="62"/>
                  </a:lnTo>
                  <a:lnTo>
                    <a:pt x="39" y="61"/>
                  </a:lnTo>
                  <a:lnTo>
                    <a:pt x="44" y="59"/>
                  </a:lnTo>
                  <a:lnTo>
                    <a:pt x="48" y="56"/>
                  </a:lnTo>
                  <a:lnTo>
                    <a:pt x="51" y="51"/>
                  </a:lnTo>
                  <a:lnTo>
                    <a:pt x="64" y="52"/>
                  </a:lnTo>
                  <a:lnTo>
                    <a:pt x="61" y="58"/>
                  </a:lnTo>
                  <a:lnTo>
                    <a:pt x="58" y="64"/>
                  </a:lnTo>
                  <a:lnTo>
                    <a:pt x="52" y="68"/>
                  </a:lnTo>
                  <a:lnTo>
                    <a:pt x="47" y="71"/>
                  </a:lnTo>
                  <a:lnTo>
                    <a:pt x="41" y="72"/>
                  </a:lnTo>
                  <a:lnTo>
                    <a:pt x="34" y="72"/>
                  </a:lnTo>
                  <a:lnTo>
                    <a:pt x="19" y="71"/>
                  </a:lnTo>
                  <a:lnTo>
                    <a:pt x="9" y="64"/>
                  </a:lnTo>
                  <a:lnTo>
                    <a:pt x="1" y="52"/>
                  </a:lnTo>
                  <a:lnTo>
                    <a:pt x="0" y="37"/>
                  </a:lnTo>
                  <a:lnTo>
                    <a:pt x="1" y="21"/>
                  </a:lnTo>
                  <a:lnTo>
                    <a:pt x="9" y="10"/>
                  </a:lnTo>
                  <a:lnTo>
                    <a:pt x="19" y="3"/>
                  </a:lnTo>
                  <a:lnTo>
                    <a:pt x="32" y="0"/>
                  </a:lnTo>
                  <a:close/>
                </a:path>
              </a:pathLst>
            </a:custGeom>
            <a:solidFill>
              <a:srgbClr val="000000"/>
            </a:solidFill>
            <a:ln w="0">
              <a:solidFill>
                <a:srgbClr val="000000"/>
              </a:solidFill>
              <a:round/>
              <a:headEnd/>
              <a:tailEnd/>
            </a:ln>
          </p:spPr>
          <p:txBody>
            <a:bodyPr/>
            <a:lstStyle/>
            <a:p>
              <a:endParaRPr lang="en-US"/>
            </a:p>
          </p:txBody>
        </p:sp>
        <p:sp>
          <p:nvSpPr>
            <p:cNvPr id="32797" name="Freeform 27"/>
            <p:cNvSpPr>
              <a:spLocks/>
            </p:cNvSpPr>
            <p:nvPr/>
          </p:nvSpPr>
          <p:spPr bwMode="auto">
            <a:xfrm>
              <a:off x="1742" y="1613"/>
              <a:ext cx="49" cy="64"/>
            </a:xfrm>
            <a:custGeom>
              <a:avLst/>
              <a:gdLst>
                <a:gd name="T0" fmla="*/ 0 w 97"/>
                <a:gd name="T1" fmla="*/ 0 h 130"/>
                <a:gd name="T2" fmla="*/ 1 w 97"/>
                <a:gd name="T3" fmla="*/ 0 h 130"/>
                <a:gd name="T4" fmla="*/ 1 w 97"/>
                <a:gd name="T5" fmla="*/ 0 h 130"/>
                <a:gd name="T6" fmla="*/ 1 w 97"/>
                <a:gd name="T7" fmla="*/ 0 h 130"/>
                <a:gd name="T8" fmla="*/ 1 w 97"/>
                <a:gd name="T9" fmla="*/ 0 h 130"/>
                <a:gd name="T10" fmla="*/ 1 w 97"/>
                <a:gd name="T11" fmla="*/ 0 h 130"/>
                <a:gd name="T12" fmla="*/ 1 w 97"/>
                <a:gd name="T13" fmla="*/ 0 h 130"/>
                <a:gd name="T14" fmla="*/ 1 w 97"/>
                <a:gd name="T15" fmla="*/ 0 h 130"/>
                <a:gd name="T16" fmla="*/ 1 w 97"/>
                <a:gd name="T17" fmla="*/ 0 h 130"/>
                <a:gd name="T18" fmla="*/ 1 w 97"/>
                <a:gd name="T19" fmla="*/ 0 h 130"/>
                <a:gd name="T20" fmla="*/ 1 w 97"/>
                <a:gd name="T21" fmla="*/ 0 h 130"/>
                <a:gd name="T22" fmla="*/ 0 w 97"/>
                <a:gd name="T23" fmla="*/ 0 h 130"/>
                <a:gd name="T24" fmla="*/ 0 w 97"/>
                <a:gd name="T25" fmla="*/ 0 h 130"/>
                <a:gd name="T26" fmla="*/ 1 w 97"/>
                <a:gd name="T27" fmla="*/ 0 h 130"/>
                <a:gd name="T28" fmla="*/ 1 w 97"/>
                <a:gd name="T29" fmla="*/ 0 h 130"/>
                <a:gd name="T30" fmla="*/ 1 w 97"/>
                <a:gd name="T31" fmla="*/ 0 h 130"/>
                <a:gd name="T32" fmla="*/ 1 w 97"/>
                <a:gd name="T33" fmla="*/ 0 h 130"/>
                <a:gd name="T34" fmla="*/ 1 w 97"/>
                <a:gd name="T35" fmla="*/ 0 h 130"/>
                <a:gd name="T36" fmla="*/ 1 w 97"/>
                <a:gd name="T37" fmla="*/ 0 h 130"/>
                <a:gd name="T38" fmla="*/ 0 w 97"/>
                <a:gd name="T39" fmla="*/ 0 h 130"/>
                <a:gd name="T40" fmla="*/ 0 w 97"/>
                <a:gd name="T41" fmla="*/ 0 h 130"/>
                <a:gd name="T42" fmla="*/ 1 w 97"/>
                <a:gd name="T43" fmla="*/ 0 h 130"/>
                <a:gd name="T44" fmla="*/ 1 w 97"/>
                <a:gd name="T45" fmla="*/ 0 h 130"/>
                <a:gd name="T46" fmla="*/ 1 w 97"/>
                <a:gd name="T47" fmla="*/ 0 h 130"/>
                <a:gd name="T48" fmla="*/ 1 w 97"/>
                <a:gd name="T49" fmla="*/ 0 h 130"/>
                <a:gd name="T50" fmla="*/ 0 w 97"/>
                <a:gd name="T51" fmla="*/ 0 h 130"/>
                <a:gd name="T52" fmla="*/ 0 w 97"/>
                <a:gd name="T53" fmla="*/ 0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130"/>
                <a:gd name="T83" fmla="*/ 97 w 97"/>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130">
                  <a:moveTo>
                    <a:pt x="0" y="0"/>
                  </a:moveTo>
                  <a:lnTo>
                    <a:pt x="97" y="26"/>
                  </a:lnTo>
                  <a:lnTo>
                    <a:pt x="97" y="40"/>
                  </a:lnTo>
                  <a:lnTo>
                    <a:pt x="23" y="61"/>
                  </a:lnTo>
                  <a:lnTo>
                    <a:pt x="17" y="63"/>
                  </a:lnTo>
                  <a:lnTo>
                    <a:pt x="14" y="64"/>
                  </a:lnTo>
                  <a:lnTo>
                    <a:pt x="11" y="64"/>
                  </a:lnTo>
                  <a:lnTo>
                    <a:pt x="19" y="67"/>
                  </a:lnTo>
                  <a:lnTo>
                    <a:pt x="25" y="69"/>
                  </a:lnTo>
                  <a:lnTo>
                    <a:pt x="97" y="89"/>
                  </a:lnTo>
                  <a:lnTo>
                    <a:pt x="97" y="104"/>
                  </a:lnTo>
                  <a:lnTo>
                    <a:pt x="0" y="130"/>
                  </a:lnTo>
                  <a:lnTo>
                    <a:pt x="0" y="117"/>
                  </a:lnTo>
                  <a:lnTo>
                    <a:pt x="64" y="102"/>
                  </a:lnTo>
                  <a:lnTo>
                    <a:pt x="84" y="98"/>
                  </a:lnTo>
                  <a:lnTo>
                    <a:pt x="77" y="95"/>
                  </a:lnTo>
                  <a:lnTo>
                    <a:pt x="73" y="93"/>
                  </a:lnTo>
                  <a:lnTo>
                    <a:pt x="68" y="93"/>
                  </a:lnTo>
                  <a:lnTo>
                    <a:pt x="67" y="92"/>
                  </a:lnTo>
                  <a:lnTo>
                    <a:pt x="0" y="73"/>
                  </a:lnTo>
                  <a:lnTo>
                    <a:pt x="0" y="57"/>
                  </a:lnTo>
                  <a:lnTo>
                    <a:pt x="49" y="43"/>
                  </a:lnTo>
                  <a:lnTo>
                    <a:pt x="84" y="32"/>
                  </a:lnTo>
                  <a:lnTo>
                    <a:pt x="76" y="31"/>
                  </a:lnTo>
                  <a:lnTo>
                    <a:pt x="64" y="28"/>
                  </a:lnTo>
                  <a:lnTo>
                    <a:pt x="0" y="13"/>
                  </a:lnTo>
                  <a:lnTo>
                    <a:pt x="0" y="0"/>
                  </a:lnTo>
                  <a:close/>
                </a:path>
              </a:pathLst>
            </a:custGeom>
            <a:solidFill>
              <a:srgbClr val="000000"/>
            </a:solidFill>
            <a:ln w="0">
              <a:solidFill>
                <a:srgbClr val="000000"/>
              </a:solidFill>
              <a:round/>
              <a:headEnd/>
              <a:tailEnd/>
            </a:ln>
          </p:spPr>
          <p:txBody>
            <a:bodyPr/>
            <a:lstStyle/>
            <a:p>
              <a:endParaRPr lang="en-US"/>
            </a:p>
          </p:txBody>
        </p:sp>
        <p:sp>
          <p:nvSpPr>
            <p:cNvPr id="32798" name="Freeform 28"/>
            <p:cNvSpPr>
              <a:spLocks noEditPoints="1"/>
            </p:cNvSpPr>
            <p:nvPr/>
          </p:nvSpPr>
          <p:spPr bwMode="auto">
            <a:xfrm>
              <a:off x="1742" y="1600"/>
              <a:ext cx="49" cy="7"/>
            </a:xfrm>
            <a:custGeom>
              <a:avLst/>
              <a:gdLst>
                <a:gd name="T0" fmla="*/ 1 w 97"/>
                <a:gd name="T1" fmla="*/ 0 h 13"/>
                <a:gd name="T2" fmla="*/ 1 w 97"/>
                <a:gd name="T3" fmla="*/ 0 h 13"/>
                <a:gd name="T4" fmla="*/ 1 w 97"/>
                <a:gd name="T5" fmla="*/ 1 h 13"/>
                <a:gd name="T6" fmla="*/ 1 w 97"/>
                <a:gd name="T7" fmla="*/ 1 h 13"/>
                <a:gd name="T8" fmla="*/ 1 w 97"/>
                <a:gd name="T9" fmla="*/ 0 h 13"/>
                <a:gd name="T10" fmla="*/ 0 w 97"/>
                <a:gd name="T11" fmla="*/ 0 h 13"/>
                <a:gd name="T12" fmla="*/ 1 w 97"/>
                <a:gd name="T13" fmla="*/ 0 h 13"/>
                <a:gd name="T14" fmla="*/ 1 w 97"/>
                <a:gd name="T15" fmla="*/ 1 h 13"/>
                <a:gd name="T16" fmla="*/ 0 w 97"/>
                <a:gd name="T17" fmla="*/ 1 h 13"/>
                <a:gd name="T18" fmla="*/ 0 w 97"/>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
                <a:gd name="T32" fmla="*/ 97 w 9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
                  <a:moveTo>
                    <a:pt x="28" y="0"/>
                  </a:moveTo>
                  <a:lnTo>
                    <a:pt x="97" y="0"/>
                  </a:lnTo>
                  <a:lnTo>
                    <a:pt x="97" y="13"/>
                  </a:lnTo>
                  <a:lnTo>
                    <a:pt x="28" y="13"/>
                  </a:lnTo>
                  <a:lnTo>
                    <a:pt x="28" y="0"/>
                  </a:lnTo>
                  <a:close/>
                  <a:moveTo>
                    <a:pt x="0" y="0"/>
                  </a:moveTo>
                  <a:lnTo>
                    <a:pt x="13" y="0"/>
                  </a:lnTo>
                  <a:lnTo>
                    <a:pt x="13" y="13"/>
                  </a:lnTo>
                  <a:lnTo>
                    <a:pt x="0" y="13"/>
                  </a:lnTo>
                  <a:lnTo>
                    <a:pt x="0" y="0"/>
                  </a:lnTo>
                  <a:close/>
                </a:path>
              </a:pathLst>
            </a:custGeom>
            <a:solidFill>
              <a:srgbClr val="000000"/>
            </a:solidFill>
            <a:ln w="0">
              <a:solidFill>
                <a:srgbClr val="000000"/>
              </a:solidFill>
              <a:round/>
              <a:headEnd/>
              <a:tailEnd/>
            </a:ln>
          </p:spPr>
          <p:txBody>
            <a:bodyPr/>
            <a:lstStyle/>
            <a:p>
              <a:endParaRPr lang="en-US"/>
            </a:p>
          </p:txBody>
        </p:sp>
        <p:sp>
          <p:nvSpPr>
            <p:cNvPr id="32799" name="Freeform 29"/>
            <p:cNvSpPr>
              <a:spLocks/>
            </p:cNvSpPr>
            <p:nvPr/>
          </p:nvSpPr>
          <p:spPr bwMode="auto">
            <a:xfrm>
              <a:off x="1755" y="1565"/>
              <a:ext cx="36" cy="27"/>
            </a:xfrm>
            <a:custGeom>
              <a:avLst/>
              <a:gdLst>
                <a:gd name="T0" fmla="*/ 1 w 71"/>
                <a:gd name="T1" fmla="*/ 0 h 56"/>
                <a:gd name="T2" fmla="*/ 1 w 71"/>
                <a:gd name="T3" fmla="*/ 0 h 56"/>
                <a:gd name="T4" fmla="*/ 1 w 71"/>
                <a:gd name="T5" fmla="*/ 0 h 56"/>
                <a:gd name="T6" fmla="*/ 1 w 71"/>
                <a:gd name="T7" fmla="*/ 0 h 56"/>
                <a:gd name="T8" fmla="*/ 1 w 71"/>
                <a:gd name="T9" fmla="*/ 0 h 56"/>
                <a:gd name="T10" fmla="*/ 1 w 71"/>
                <a:gd name="T11" fmla="*/ 0 h 56"/>
                <a:gd name="T12" fmla="*/ 1 w 71"/>
                <a:gd name="T13" fmla="*/ 0 h 56"/>
                <a:gd name="T14" fmla="*/ 1 w 71"/>
                <a:gd name="T15" fmla="*/ 0 h 56"/>
                <a:gd name="T16" fmla="*/ 1 w 71"/>
                <a:gd name="T17" fmla="*/ 0 h 56"/>
                <a:gd name="T18" fmla="*/ 1 w 71"/>
                <a:gd name="T19" fmla="*/ 0 h 56"/>
                <a:gd name="T20" fmla="*/ 1 w 71"/>
                <a:gd name="T21" fmla="*/ 0 h 56"/>
                <a:gd name="T22" fmla="*/ 1 w 71"/>
                <a:gd name="T23" fmla="*/ 0 h 56"/>
                <a:gd name="T24" fmla="*/ 1 w 71"/>
                <a:gd name="T25" fmla="*/ 0 h 56"/>
                <a:gd name="T26" fmla="*/ 1 w 71"/>
                <a:gd name="T27" fmla="*/ 0 h 56"/>
                <a:gd name="T28" fmla="*/ 1 w 71"/>
                <a:gd name="T29" fmla="*/ 0 h 56"/>
                <a:gd name="T30" fmla="*/ 1 w 71"/>
                <a:gd name="T31" fmla="*/ 0 h 56"/>
                <a:gd name="T32" fmla="*/ 1 w 71"/>
                <a:gd name="T33" fmla="*/ 0 h 56"/>
                <a:gd name="T34" fmla="*/ 1 w 71"/>
                <a:gd name="T35" fmla="*/ 0 h 56"/>
                <a:gd name="T36" fmla="*/ 1 w 71"/>
                <a:gd name="T37" fmla="*/ 0 h 56"/>
                <a:gd name="T38" fmla="*/ 1 w 71"/>
                <a:gd name="T39" fmla="*/ 0 h 56"/>
                <a:gd name="T40" fmla="*/ 1 w 71"/>
                <a:gd name="T41" fmla="*/ 0 h 56"/>
                <a:gd name="T42" fmla="*/ 1 w 71"/>
                <a:gd name="T43" fmla="*/ 0 h 56"/>
                <a:gd name="T44" fmla="*/ 1 w 71"/>
                <a:gd name="T45" fmla="*/ 0 h 56"/>
                <a:gd name="T46" fmla="*/ 1 w 71"/>
                <a:gd name="T47" fmla="*/ 0 h 56"/>
                <a:gd name="T48" fmla="*/ 0 w 71"/>
                <a:gd name="T49" fmla="*/ 0 h 56"/>
                <a:gd name="T50" fmla="*/ 0 w 71"/>
                <a:gd name="T51" fmla="*/ 0 h 56"/>
                <a:gd name="T52" fmla="*/ 0 w 71"/>
                <a:gd name="T53" fmla="*/ 0 h 56"/>
                <a:gd name="T54" fmla="*/ 1 w 71"/>
                <a:gd name="T55" fmla="*/ 0 h 56"/>
                <a:gd name="T56" fmla="*/ 1 w 71"/>
                <a:gd name="T57" fmla="*/ 0 h 56"/>
                <a:gd name="T58" fmla="*/ 1 w 71"/>
                <a:gd name="T59" fmla="*/ 0 h 56"/>
                <a:gd name="T60" fmla="*/ 1 w 71"/>
                <a:gd name="T61" fmla="*/ 0 h 56"/>
                <a:gd name="T62" fmla="*/ 1 w 71"/>
                <a:gd name="T63" fmla="*/ 0 h 56"/>
                <a:gd name="T64" fmla="*/ 1 w 71"/>
                <a:gd name="T65" fmla="*/ 0 h 56"/>
                <a:gd name="T66" fmla="*/ 1 w 71"/>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56"/>
                <a:gd name="T104" fmla="*/ 71 w 71"/>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56">
                  <a:moveTo>
                    <a:pt x="28" y="0"/>
                  </a:moveTo>
                  <a:lnTo>
                    <a:pt x="71" y="0"/>
                  </a:lnTo>
                  <a:lnTo>
                    <a:pt x="71" y="13"/>
                  </a:lnTo>
                  <a:lnTo>
                    <a:pt x="29" y="13"/>
                  </a:lnTo>
                  <a:lnTo>
                    <a:pt x="23" y="13"/>
                  </a:lnTo>
                  <a:lnTo>
                    <a:pt x="19" y="15"/>
                  </a:lnTo>
                  <a:lnTo>
                    <a:pt x="16" y="16"/>
                  </a:lnTo>
                  <a:lnTo>
                    <a:pt x="13" y="19"/>
                  </a:lnTo>
                  <a:lnTo>
                    <a:pt x="12" y="22"/>
                  </a:lnTo>
                  <a:lnTo>
                    <a:pt x="12" y="26"/>
                  </a:lnTo>
                  <a:lnTo>
                    <a:pt x="12" y="31"/>
                  </a:lnTo>
                  <a:lnTo>
                    <a:pt x="13" y="34"/>
                  </a:lnTo>
                  <a:lnTo>
                    <a:pt x="16" y="38"/>
                  </a:lnTo>
                  <a:lnTo>
                    <a:pt x="19" y="40"/>
                  </a:lnTo>
                  <a:lnTo>
                    <a:pt x="22" y="41"/>
                  </a:lnTo>
                  <a:lnTo>
                    <a:pt x="28" y="42"/>
                  </a:lnTo>
                  <a:lnTo>
                    <a:pt x="34" y="42"/>
                  </a:lnTo>
                  <a:lnTo>
                    <a:pt x="71" y="42"/>
                  </a:lnTo>
                  <a:lnTo>
                    <a:pt x="71" y="56"/>
                  </a:lnTo>
                  <a:lnTo>
                    <a:pt x="2" y="56"/>
                  </a:lnTo>
                  <a:lnTo>
                    <a:pt x="2" y="42"/>
                  </a:lnTo>
                  <a:lnTo>
                    <a:pt x="12" y="42"/>
                  </a:lnTo>
                  <a:lnTo>
                    <a:pt x="6" y="38"/>
                  </a:lnTo>
                  <a:lnTo>
                    <a:pt x="3" y="34"/>
                  </a:lnTo>
                  <a:lnTo>
                    <a:pt x="0" y="28"/>
                  </a:lnTo>
                  <a:lnTo>
                    <a:pt x="0" y="22"/>
                  </a:lnTo>
                  <a:lnTo>
                    <a:pt x="0" y="16"/>
                  </a:lnTo>
                  <a:lnTo>
                    <a:pt x="2" y="12"/>
                  </a:lnTo>
                  <a:lnTo>
                    <a:pt x="4" y="8"/>
                  </a:lnTo>
                  <a:lnTo>
                    <a:pt x="7" y="5"/>
                  </a:lnTo>
                  <a:lnTo>
                    <a:pt x="12" y="2"/>
                  </a:lnTo>
                  <a:lnTo>
                    <a:pt x="16" y="2"/>
                  </a:lnTo>
                  <a:lnTo>
                    <a:pt x="22" y="0"/>
                  </a:lnTo>
                  <a:lnTo>
                    <a:pt x="28" y="0"/>
                  </a:lnTo>
                  <a:close/>
                </a:path>
              </a:pathLst>
            </a:custGeom>
            <a:solidFill>
              <a:srgbClr val="000000"/>
            </a:solidFill>
            <a:ln w="0">
              <a:solidFill>
                <a:srgbClr val="000000"/>
              </a:solidFill>
              <a:round/>
              <a:headEnd/>
              <a:tailEnd/>
            </a:ln>
          </p:spPr>
          <p:txBody>
            <a:bodyPr/>
            <a:lstStyle/>
            <a:p>
              <a:endParaRPr lang="en-US"/>
            </a:p>
          </p:txBody>
        </p:sp>
        <p:sp>
          <p:nvSpPr>
            <p:cNvPr id="32800" name="Freeform 30"/>
            <p:cNvSpPr>
              <a:spLocks noEditPoints="1"/>
            </p:cNvSpPr>
            <p:nvPr/>
          </p:nvSpPr>
          <p:spPr bwMode="auto">
            <a:xfrm>
              <a:off x="1742" y="1528"/>
              <a:ext cx="49" cy="29"/>
            </a:xfrm>
            <a:custGeom>
              <a:avLst/>
              <a:gdLst>
                <a:gd name="T0" fmla="*/ 0 w 99"/>
                <a:gd name="T1" fmla="*/ 0 h 60"/>
                <a:gd name="T2" fmla="*/ 0 w 99"/>
                <a:gd name="T3" fmla="*/ 0 h 60"/>
                <a:gd name="T4" fmla="*/ 0 w 99"/>
                <a:gd name="T5" fmla="*/ 0 h 60"/>
                <a:gd name="T6" fmla="*/ 0 w 99"/>
                <a:gd name="T7" fmla="*/ 0 h 60"/>
                <a:gd name="T8" fmla="*/ 0 w 99"/>
                <a:gd name="T9" fmla="*/ 0 h 60"/>
                <a:gd name="T10" fmla="*/ 0 w 99"/>
                <a:gd name="T11" fmla="*/ 0 h 60"/>
                <a:gd name="T12" fmla="*/ 0 w 99"/>
                <a:gd name="T13" fmla="*/ 0 h 60"/>
                <a:gd name="T14" fmla="*/ 0 w 99"/>
                <a:gd name="T15" fmla="*/ 0 h 60"/>
                <a:gd name="T16" fmla="*/ 0 w 99"/>
                <a:gd name="T17" fmla="*/ 0 h 60"/>
                <a:gd name="T18" fmla="*/ 0 w 99"/>
                <a:gd name="T19" fmla="*/ 0 h 60"/>
                <a:gd name="T20" fmla="*/ 0 w 99"/>
                <a:gd name="T21" fmla="*/ 0 h 60"/>
                <a:gd name="T22" fmla="*/ 0 w 99"/>
                <a:gd name="T23" fmla="*/ 0 h 60"/>
                <a:gd name="T24" fmla="*/ 0 w 99"/>
                <a:gd name="T25" fmla="*/ 0 h 60"/>
                <a:gd name="T26" fmla="*/ 0 w 99"/>
                <a:gd name="T27" fmla="*/ 0 h 60"/>
                <a:gd name="T28" fmla="*/ 0 w 99"/>
                <a:gd name="T29" fmla="*/ 0 h 60"/>
                <a:gd name="T30" fmla="*/ 0 w 99"/>
                <a:gd name="T31" fmla="*/ 0 h 60"/>
                <a:gd name="T32" fmla="*/ 0 w 99"/>
                <a:gd name="T33" fmla="*/ 0 h 60"/>
                <a:gd name="T34" fmla="*/ 0 w 99"/>
                <a:gd name="T35" fmla="*/ 0 h 60"/>
                <a:gd name="T36" fmla="*/ 0 w 99"/>
                <a:gd name="T37" fmla="*/ 0 h 60"/>
                <a:gd name="T38" fmla="*/ 0 w 99"/>
                <a:gd name="T39" fmla="*/ 0 h 60"/>
                <a:gd name="T40" fmla="*/ 0 w 99"/>
                <a:gd name="T41" fmla="*/ 0 h 60"/>
                <a:gd name="T42" fmla="*/ 0 w 99"/>
                <a:gd name="T43" fmla="*/ 0 h 60"/>
                <a:gd name="T44" fmla="*/ 0 w 99"/>
                <a:gd name="T45" fmla="*/ 0 h 60"/>
                <a:gd name="T46" fmla="*/ 0 w 99"/>
                <a:gd name="T47" fmla="*/ 0 h 60"/>
                <a:gd name="T48" fmla="*/ 0 w 99"/>
                <a:gd name="T49" fmla="*/ 0 h 60"/>
                <a:gd name="T50" fmla="*/ 0 w 99"/>
                <a:gd name="T51" fmla="*/ 0 h 60"/>
                <a:gd name="T52" fmla="*/ 0 w 99"/>
                <a:gd name="T53" fmla="*/ 0 h 60"/>
                <a:gd name="T54" fmla="*/ 0 w 99"/>
                <a:gd name="T55" fmla="*/ 0 h 60"/>
                <a:gd name="T56" fmla="*/ 0 w 99"/>
                <a:gd name="T57" fmla="*/ 0 h 60"/>
                <a:gd name="T58" fmla="*/ 0 w 99"/>
                <a:gd name="T59" fmla="*/ 0 h 60"/>
                <a:gd name="T60" fmla="*/ 0 w 99"/>
                <a:gd name="T61" fmla="*/ 0 h 60"/>
                <a:gd name="T62" fmla="*/ 0 w 99"/>
                <a:gd name="T63" fmla="*/ 0 h 60"/>
                <a:gd name="T64" fmla="*/ 0 w 99"/>
                <a:gd name="T65" fmla="*/ 0 h 60"/>
                <a:gd name="T66" fmla="*/ 0 w 99"/>
                <a:gd name="T67" fmla="*/ 0 h 60"/>
                <a:gd name="T68" fmla="*/ 0 w 99"/>
                <a:gd name="T69" fmla="*/ 0 h 60"/>
                <a:gd name="T70" fmla="*/ 0 w 99"/>
                <a:gd name="T71" fmla="*/ 0 h 60"/>
                <a:gd name="T72" fmla="*/ 0 w 99"/>
                <a:gd name="T73" fmla="*/ 0 h 60"/>
                <a:gd name="T74" fmla="*/ 0 w 99"/>
                <a:gd name="T75" fmla="*/ 0 h 60"/>
                <a:gd name="T76" fmla="*/ 0 w 99"/>
                <a:gd name="T77" fmla="*/ 0 h 60"/>
                <a:gd name="T78" fmla="*/ 0 w 99"/>
                <a:gd name="T79" fmla="*/ 0 h 60"/>
                <a:gd name="T80" fmla="*/ 0 w 99"/>
                <a:gd name="T81" fmla="*/ 0 h 60"/>
                <a:gd name="T82" fmla="*/ 0 w 99"/>
                <a:gd name="T83" fmla="*/ 0 h 60"/>
                <a:gd name="T84" fmla="*/ 0 w 99"/>
                <a:gd name="T85" fmla="*/ 0 h 60"/>
                <a:gd name="T86" fmla="*/ 0 w 99"/>
                <a:gd name="T87" fmla="*/ 0 h 60"/>
                <a:gd name="T88" fmla="*/ 0 w 99"/>
                <a:gd name="T89" fmla="*/ 0 h 60"/>
                <a:gd name="T90" fmla="*/ 0 w 99"/>
                <a:gd name="T91" fmla="*/ 0 h 60"/>
                <a:gd name="T92" fmla="*/ 0 w 99"/>
                <a:gd name="T93" fmla="*/ 0 h 60"/>
                <a:gd name="T94" fmla="*/ 0 w 99"/>
                <a:gd name="T95" fmla="*/ 0 h 60"/>
                <a:gd name="T96" fmla="*/ 0 w 99"/>
                <a:gd name="T97" fmla="*/ 0 h 60"/>
                <a:gd name="T98" fmla="*/ 0 w 99"/>
                <a:gd name="T99" fmla="*/ 0 h 60"/>
                <a:gd name="T100" fmla="*/ 0 w 99"/>
                <a:gd name="T101" fmla="*/ 0 h 60"/>
                <a:gd name="T102" fmla="*/ 0 w 99"/>
                <a:gd name="T103" fmla="*/ 0 h 60"/>
                <a:gd name="T104" fmla="*/ 0 w 99"/>
                <a:gd name="T105" fmla="*/ 0 h 60"/>
                <a:gd name="T106" fmla="*/ 0 w 99"/>
                <a:gd name="T107" fmla="*/ 0 h 60"/>
                <a:gd name="T108" fmla="*/ 0 w 99"/>
                <a:gd name="T109" fmla="*/ 0 h 60"/>
                <a:gd name="T110" fmla="*/ 0 w 99"/>
                <a:gd name="T111" fmla="*/ 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60"/>
                <a:gd name="T170" fmla="*/ 99 w 99"/>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60">
                  <a:moveTo>
                    <a:pt x="64" y="13"/>
                  </a:moveTo>
                  <a:lnTo>
                    <a:pt x="55" y="13"/>
                  </a:lnTo>
                  <a:lnTo>
                    <a:pt x="48" y="15"/>
                  </a:lnTo>
                  <a:lnTo>
                    <a:pt x="44" y="17"/>
                  </a:lnTo>
                  <a:lnTo>
                    <a:pt x="39" y="22"/>
                  </a:lnTo>
                  <a:lnTo>
                    <a:pt x="38" y="26"/>
                  </a:lnTo>
                  <a:lnTo>
                    <a:pt x="38" y="31"/>
                  </a:lnTo>
                  <a:lnTo>
                    <a:pt x="38" y="35"/>
                  </a:lnTo>
                  <a:lnTo>
                    <a:pt x="39" y="39"/>
                  </a:lnTo>
                  <a:lnTo>
                    <a:pt x="44" y="42"/>
                  </a:lnTo>
                  <a:lnTo>
                    <a:pt x="48" y="45"/>
                  </a:lnTo>
                  <a:lnTo>
                    <a:pt x="54" y="47"/>
                  </a:lnTo>
                  <a:lnTo>
                    <a:pt x="62" y="48"/>
                  </a:lnTo>
                  <a:lnTo>
                    <a:pt x="70" y="47"/>
                  </a:lnTo>
                  <a:lnTo>
                    <a:pt x="77" y="45"/>
                  </a:lnTo>
                  <a:lnTo>
                    <a:pt x="81" y="42"/>
                  </a:lnTo>
                  <a:lnTo>
                    <a:pt x="84" y="39"/>
                  </a:lnTo>
                  <a:lnTo>
                    <a:pt x="87" y="35"/>
                  </a:lnTo>
                  <a:lnTo>
                    <a:pt x="87" y="31"/>
                  </a:lnTo>
                  <a:lnTo>
                    <a:pt x="87" y="25"/>
                  </a:lnTo>
                  <a:lnTo>
                    <a:pt x="84" y="22"/>
                  </a:lnTo>
                  <a:lnTo>
                    <a:pt x="81" y="17"/>
                  </a:lnTo>
                  <a:lnTo>
                    <a:pt x="77" y="15"/>
                  </a:lnTo>
                  <a:lnTo>
                    <a:pt x="71" y="13"/>
                  </a:lnTo>
                  <a:lnTo>
                    <a:pt x="64" y="13"/>
                  </a:lnTo>
                  <a:close/>
                  <a:moveTo>
                    <a:pt x="0" y="0"/>
                  </a:moveTo>
                  <a:lnTo>
                    <a:pt x="97" y="0"/>
                  </a:lnTo>
                  <a:lnTo>
                    <a:pt x="97" y="13"/>
                  </a:lnTo>
                  <a:lnTo>
                    <a:pt x="87" y="13"/>
                  </a:lnTo>
                  <a:lnTo>
                    <a:pt x="92" y="16"/>
                  </a:lnTo>
                  <a:lnTo>
                    <a:pt x="96" y="20"/>
                  </a:lnTo>
                  <a:lnTo>
                    <a:pt x="97" y="26"/>
                  </a:lnTo>
                  <a:lnTo>
                    <a:pt x="99" y="32"/>
                  </a:lnTo>
                  <a:lnTo>
                    <a:pt x="99" y="36"/>
                  </a:lnTo>
                  <a:lnTo>
                    <a:pt x="97" y="42"/>
                  </a:lnTo>
                  <a:lnTo>
                    <a:pt x="95" y="47"/>
                  </a:lnTo>
                  <a:lnTo>
                    <a:pt x="90" y="51"/>
                  </a:lnTo>
                  <a:lnTo>
                    <a:pt x="86" y="54"/>
                  </a:lnTo>
                  <a:lnTo>
                    <a:pt x="81" y="57"/>
                  </a:lnTo>
                  <a:lnTo>
                    <a:pt x="76" y="58"/>
                  </a:lnTo>
                  <a:lnTo>
                    <a:pt x="70" y="60"/>
                  </a:lnTo>
                  <a:lnTo>
                    <a:pt x="62" y="60"/>
                  </a:lnTo>
                  <a:lnTo>
                    <a:pt x="52" y="60"/>
                  </a:lnTo>
                  <a:lnTo>
                    <a:pt x="44" y="57"/>
                  </a:lnTo>
                  <a:lnTo>
                    <a:pt x="38" y="54"/>
                  </a:lnTo>
                  <a:lnTo>
                    <a:pt x="33" y="51"/>
                  </a:lnTo>
                  <a:lnTo>
                    <a:pt x="30" y="47"/>
                  </a:lnTo>
                  <a:lnTo>
                    <a:pt x="28" y="42"/>
                  </a:lnTo>
                  <a:lnTo>
                    <a:pt x="26" y="36"/>
                  </a:lnTo>
                  <a:lnTo>
                    <a:pt x="26" y="32"/>
                  </a:lnTo>
                  <a:lnTo>
                    <a:pt x="26" y="26"/>
                  </a:lnTo>
                  <a:lnTo>
                    <a:pt x="29" y="20"/>
                  </a:lnTo>
                  <a:lnTo>
                    <a:pt x="32" y="16"/>
                  </a:lnTo>
                  <a:lnTo>
                    <a:pt x="36" y="13"/>
                  </a:lnTo>
                  <a:lnTo>
                    <a:pt x="0" y="13"/>
                  </a:lnTo>
                  <a:lnTo>
                    <a:pt x="0" y="0"/>
                  </a:lnTo>
                  <a:close/>
                </a:path>
              </a:pathLst>
            </a:custGeom>
            <a:solidFill>
              <a:srgbClr val="000000"/>
            </a:solidFill>
            <a:ln w="0">
              <a:solidFill>
                <a:srgbClr val="000000"/>
              </a:solidFill>
              <a:round/>
              <a:headEnd/>
              <a:tailEnd/>
            </a:ln>
          </p:spPr>
          <p:txBody>
            <a:bodyPr/>
            <a:lstStyle/>
            <a:p>
              <a:endParaRPr lang="en-US"/>
            </a:p>
          </p:txBody>
        </p:sp>
        <p:sp>
          <p:nvSpPr>
            <p:cNvPr id="32801" name="Freeform 31"/>
            <p:cNvSpPr>
              <a:spLocks noEditPoints="1"/>
            </p:cNvSpPr>
            <p:nvPr/>
          </p:nvSpPr>
          <p:spPr bwMode="auto">
            <a:xfrm>
              <a:off x="1755" y="1488"/>
              <a:ext cx="36" cy="32"/>
            </a:xfrm>
            <a:custGeom>
              <a:avLst/>
              <a:gdLst>
                <a:gd name="T0" fmla="*/ 0 w 73"/>
                <a:gd name="T1" fmla="*/ 1 h 63"/>
                <a:gd name="T2" fmla="*/ 0 w 73"/>
                <a:gd name="T3" fmla="*/ 1 h 63"/>
                <a:gd name="T4" fmla="*/ 0 w 73"/>
                <a:gd name="T5" fmla="*/ 1 h 63"/>
                <a:gd name="T6" fmla="*/ 0 w 73"/>
                <a:gd name="T7" fmla="*/ 1 h 63"/>
                <a:gd name="T8" fmla="*/ 0 w 73"/>
                <a:gd name="T9" fmla="*/ 1 h 63"/>
                <a:gd name="T10" fmla="*/ 0 w 73"/>
                <a:gd name="T11" fmla="*/ 1 h 63"/>
                <a:gd name="T12" fmla="*/ 0 w 73"/>
                <a:gd name="T13" fmla="*/ 1 h 63"/>
                <a:gd name="T14" fmla="*/ 0 w 73"/>
                <a:gd name="T15" fmla="*/ 1 h 63"/>
                <a:gd name="T16" fmla="*/ 0 w 73"/>
                <a:gd name="T17" fmla="*/ 1 h 63"/>
                <a:gd name="T18" fmla="*/ 0 w 73"/>
                <a:gd name="T19" fmla="*/ 1 h 63"/>
                <a:gd name="T20" fmla="*/ 0 w 73"/>
                <a:gd name="T21" fmla="*/ 1 h 63"/>
                <a:gd name="T22" fmla="*/ 0 w 73"/>
                <a:gd name="T23" fmla="*/ 1 h 63"/>
                <a:gd name="T24" fmla="*/ 0 w 73"/>
                <a:gd name="T25" fmla="*/ 1 h 63"/>
                <a:gd name="T26" fmla="*/ 0 w 73"/>
                <a:gd name="T27" fmla="*/ 1 h 63"/>
                <a:gd name="T28" fmla="*/ 0 w 73"/>
                <a:gd name="T29" fmla="*/ 1 h 63"/>
                <a:gd name="T30" fmla="*/ 0 w 73"/>
                <a:gd name="T31" fmla="*/ 1 h 63"/>
                <a:gd name="T32" fmla="*/ 0 w 73"/>
                <a:gd name="T33" fmla="*/ 1 h 63"/>
                <a:gd name="T34" fmla="*/ 0 w 73"/>
                <a:gd name="T35" fmla="*/ 1 h 63"/>
                <a:gd name="T36" fmla="*/ 0 w 73"/>
                <a:gd name="T37" fmla="*/ 1 h 63"/>
                <a:gd name="T38" fmla="*/ 0 w 73"/>
                <a:gd name="T39" fmla="*/ 1 h 63"/>
                <a:gd name="T40" fmla="*/ 0 w 73"/>
                <a:gd name="T41" fmla="*/ 1 h 63"/>
                <a:gd name="T42" fmla="*/ 0 w 73"/>
                <a:gd name="T43" fmla="*/ 1 h 63"/>
                <a:gd name="T44" fmla="*/ 0 w 73"/>
                <a:gd name="T45" fmla="*/ 1 h 63"/>
                <a:gd name="T46" fmla="*/ 0 w 73"/>
                <a:gd name="T47" fmla="*/ 1 h 63"/>
                <a:gd name="T48" fmla="*/ 0 w 73"/>
                <a:gd name="T49" fmla="*/ 1 h 63"/>
                <a:gd name="T50" fmla="*/ 0 w 73"/>
                <a:gd name="T51" fmla="*/ 0 h 63"/>
                <a:gd name="T52" fmla="*/ 0 w 73"/>
                <a:gd name="T53" fmla="*/ 0 h 63"/>
                <a:gd name="T54" fmla="*/ 0 w 73"/>
                <a:gd name="T55" fmla="*/ 1 h 63"/>
                <a:gd name="T56" fmla="*/ 0 w 73"/>
                <a:gd name="T57" fmla="*/ 1 h 63"/>
                <a:gd name="T58" fmla="*/ 0 w 73"/>
                <a:gd name="T59" fmla="*/ 1 h 63"/>
                <a:gd name="T60" fmla="*/ 0 w 73"/>
                <a:gd name="T61" fmla="*/ 1 h 63"/>
                <a:gd name="T62" fmla="*/ 0 w 73"/>
                <a:gd name="T63" fmla="*/ 1 h 63"/>
                <a:gd name="T64" fmla="*/ 0 w 73"/>
                <a:gd name="T65" fmla="*/ 1 h 63"/>
                <a:gd name="T66" fmla="*/ 0 w 73"/>
                <a:gd name="T67" fmla="*/ 1 h 63"/>
                <a:gd name="T68" fmla="*/ 0 w 73"/>
                <a:gd name="T69" fmla="*/ 1 h 63"/>
                <a:gd name="T70" fmla="*/ 0 w 73"/>
                <a:gd name="T71" fmla="*/ 1 h 63"/>
                <a:gd name="T72" fmla="*/ 0 w 73"/>
                <a:gd name="T73" fmla="*/ 1 h 63"/>
                <a:gd name="T74" fmla="*/ 0 w 73"/>
                <a:gd name="T75" fmla="*/ 1 h 63"/>
                <a:gd name="T76" fmla="*/ 0 w 73"/>
                <a:gd name="T77" fmla="*/ 1 h 63"/>
                <a:gd name="T78" fmla="*/ 0 w 73"/>
                <a:gd name="T79" fmla="*/ 1 h 63"/>
                <a:gd name="T80" fmla="*/ 0 w 73"/>
                <a:gd name="T81" fmla="*/ 1 h 63"/>
                <a:gd name="T82" fmla="*/ 0 w 73"/>
                <a:gd name="T83" fmla="*/ 1 h 63"/>
                <a:gd name="T84" fmla="*/ 0 w 73"/>
                <a:gd name="T85" fmla="*/ 1 h 63"/>
                <a:gd name="T86" fmla="*/ 0 w 73"/>
                <a:gd name="T87" fmla="*/ 1 h 63"/>
                <a:gd name="T88" fmla="*/ 0 w 73"/>
                <a:gd name="T89" fmla="*/ 1 h 63"/>
                <a:gd name="T90" fmla="*/ 0 w 73"/>
                <a:gd name="T91" fmla="*/ 1 h 63"/>
                <a:gd name="T92" fmla="*/ 0 w 73"/>
                <a:gd name="T93" fmla="*/ 1 h 63"/>
                <a:gd name="T94" fmla="*/ 0 w 73"/>
                <a:gd name="T95" fmla="*/ 1 h 63"/>
                <a:gd name="T96" fmla="*/ 0 w 73"/>
                <a:gd name="T97" fmla="*/ 1 h 63"/>
                <a:gd name="T98" fmla="*/ 0 w 73"/>
                <a:gd name="T99" fmla="*/ 1 h 63"/>
                <a:gd name="T100" fmla="*/ 0 w 73"/>
                <a:gd name="T101" fmla="*/ 0 h 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
                <a:gd name="T154" fmla="*/ 0 h 63"/>
                <a:gd name="T155" fmla="*/ 73 w 73"/>
                <a:gd name="T156" fmla="*/ 63 h 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 h="63">
                  <a:moveTo>
                    <a:pt x="36" y="14"/>
                  </a:moveTo>
                  <a:lnTo>
                    <a:pt x="28" y="14"/>
                  </a:lnTo>
                  <a:lnTo>
                    <a:pt x="22" y="15"/>
                  </a:lnTo>
                  <a:lnTo>
                    <a:pt x="18" y="18"/>
                  </a:lnTo>
                  <a:lnTo>
                    <a:pt x="13" y="22"/>
                  </a:lnTo>
                  <a:lnTo>
                    <a:pt x="12" y="27"/>
                  </a:lnTo>
                  <a:lnTo>
                    <a:pt x="12" y="32"/>
                  </a:lnTo>
                  <a:lnTo>
                    <a:pt x="12" y="37"/>
                  </a:lnTo>
                  <a:lnTo>
                    <a:pt x="13" y="41"/>
                  </a:lnTo>
                  <a:lnTo>
                    <a:pt x="18" y="46"/>
                  </a:lnTo>
                  <a:lnTo>
                    <a:pt x="22" y="48"/>
                  </a:lnTo>
                  <a:lnTo>
                    <a:pt x="29" y="50"/>
                  </a:lnTo>
                  <a:lnTo>
                    <a:pt x="36" y="51"/>
                  </a:lnTo>
                  <a:lnTo>
                    <a:pt x="44" y="50"/>
                  </a:lnTo>
                  <a:lnTo>
                    <a:pt x="51" y="48"/>
                  </a:lnTo>
                  <a:lnTo>
                    <a:pt x="55" y="46"/>
                  </a:lnTo>
                  <a:lnTo>
                    <a:pt x="58" y="41"/>
                  </a:lnTo>
                  <a:lnTo>
                    <a:pt x="61" y="37"/>
                  </a:lnTo>
                  <a:lnTo>
                    <a:pt x="61" y="32"/>
                  </a:lnTo>
                  <a:lnTo>
                    <a:pt x="61" y="27"/>
                  </a:lnTo>
                  <a:lnTo>
                    <a:pt x="58" y="22"/>
                  </a:lnTo>
                  <a:lnTo>
                    <a:pt x="55" y="18"/>
                  </a:lnTo>
                  <a:lnTo>
                    <a:pt x="50" y="15"/>
                  </a:lnTo>
                  <a:lnTo>
                    <a:pt x="44" y="14"/>
                  </a:lnTo>
                  <a:lnTo>
                    <a:pt x="36" y="14"/>
                  </a:lnTo>
                  <a:close/>
                  <a:moveTo>
                    <a:pt x="35" y="0"/>
                  </a:moveTo>
                  <a:lnTo>
                    <a:pt x="44" y="0"/>
                  </a:lnTo>
                  <a:lnTo>
                    <a:pt x="51" y="2"/>
                  </a:lnTo>
                  <a:lnTo>
                    <a:pt x="57" y="5"/>
                  </a:lnTo>
                  <a:lnTo>
                    <a:pt x="61" y="8"/>
                  </a:lnTo>
                  <a:lnTo>
                    <a:pt x="66" y="11"/>
                  </a:lnTo>
                  <a:lnTo>
                    <a:pt x="69" y="16"/>
                  </a:lnTo>
                  <a:lnTo>
                    <a:pt x="71" y="24"/>
                  </a:lnTo>
                  <a:lnTo>
                    <a:pt x="73" y="32"/>
                  </a:lnTo>
                  <a:lnTo>
                    <a:pt x="73" y="38"/>
                  </a:lnTo>
                  <a:lnTo>
                    <a:pt x="70" y="46"/>
                  </a:lnTo>
                  <a:lnTo>
                    <a:pt x="67" y="50"/>
                  </a:lnTo>
                  <a:lnTo>
                    <a:pt x="63" y="54"/>
                  </a:lnTo>
                  <a:lnTo>
                    <a:pt x="53" y="62"/>
                  </a:lnTo>
                  <a:lnTo>
                    <a:pt x="36" y="63"/>
                  </a:lnTo>
                  <a:lnTo>
                    <a:pt x="19" y="62"/>
                  </a:lnTo>
                  <a:lnTo>
                    <a:pt x="7" y="53"/>
                  </a:lnTo>
                  <a:lnTo>
                    <a:pt x="3" y="47"/>
                  </a:lnTo>
                  <a:lnTo>
                    <a:pt x="0" y="40"/>
                  </a:lnTo>
                  <a:lnTo>
                    <a:pt x="0" y="32"/>
                  </a:lnTo>
                  <a:lnTo>
                    <a:pt x="0" y="25"/>
                  </a:lnTo>
                  <a:lnTo>
                    <a:pt x="2" y="19"/>
                  </a:lnTo>
                  <a:lnTo>
                    <a:pt x="4" y="14"/>
                  </a:lnTo>
                  <a:lnTo>
                    <a:pt x="9" y="9"/>
                  </a:lnTo>
                  <a:lnTo>
                    <a:pt x="20" y="3"/>
                  </a:lnTo>
                  <a:lnTo>
                    <a:pt x="35" y="0"/>
                  </a:lnTo>
                  <a:close/>
                </a:path>
              </a:pathLst>
            </a:custGeom>
            <a:solidFill>
              <a:srgbClr val="000000"/>
            </a:solidFill>
            <a:ln w="0">
              <a:solidFill>
                <a:srgbClr val="000000"/>
              </a:solidFill>
              <a:round/>
              <a:headEnd/>
              <a:tailEnd/>
            </a:ln>
          </p:spPr>
          <p:txBody>
            <a:bodyPr/>
            <a:lstStyle/>
            <a:p>
              <a:endParaRPr lang="en-US"/>
            </a:p>
          </p:txBody>
        </p:sp>
        <p:sp>
          <p:nvSpPr>
            <p:cNvPr id="32802" name="Freeform 32"/>
            <p:cNvSpPr>
              <a:spLocks/>
            </p:cNvSpPr>
            <p:nvPr/>
          </p:nvSpPr>
          <p:spPr bwMode="auto">
            <a:xfrm>
              <a:off x="1756" y="1438"/>
              <a:ext cx="35" cy="48"/>
            </a:xfrm>
            <a:custGeom>
              <a:avLst/>
              <a:gdLst>
                <a:gd name="T0" fmla="*/ 0 w 69"/>
                <a:gd name="T1" fmla="*/ 0 h 96"/>
                <a:gd name="T2" fmla="*/ 1 w 69"/>
                <a:gd name="T3" fmla="*/ 1 h 96"/>
                <a:gd name="T4" fmla="*/ 1 w 69"/>
                <a:gd name="T5" fmla="*/ 1 h 96"/>
                <a:gd name="T6" fmla="*/ 1 w 69"/>
                <a:gd name="T7" fmla="*/ 1 h 96"/>
                <a:gd name="T8" fmla="*/ 1 w 69"/>
                <a:gd name="T9" fmla="*/ 1 h 96"/>
                <a:gd name="T10" fmla="*/ 1 w 69"/>
                <a:gd name="T11" fmla="*/ 1 h 96"/>
                <a:gd name="T12" fmla="*/ 1 w 69"/>
                <a:gd name="T13" fmla="*/ 1 h 96"/>
                <a:gd name="T14" fmla="*/ 0 w 69"/>
                <a:gd name="T15" fmla="*/ 1 h 96"/>
                <a:gd name="T16" fmla="*/ 0 w 69"/>
                <a:gd name="T17" fmla="*/ 1 h 96"/>
                <a:gd name="T18" fmla="*/ 1 w 69"/>
                <a:gd name="T19" fmla="*/ 1 h 96"/>
                <a:gd name="T20" fmla="*/ 1 w 69"/>
                <a:gd name="T21" fmla="*/ 1 h 96"/>
                <a:gd name="T22" fmla="*/ 1 w 69"/>
                <a:gd name="T23" fmla="*/ 1 h 96"/>
                <a:gd name="T24" fmla="*/ 1 w 69"/>
                <a:gd name="T25" fmla="*/ 1 h 96"/>
                <a:gd name="T26" fmla="*/ 1 w 69"/>
                <a:gd name="T27" fmla="*/ 1 h 96"/>
                <a:gd name="T28" fmla="*/ 1 w 69"/>
                <a:gd name="T29" fmla="*/ 1 h 96"/>
                <a:gd name="T30" fmla="*/ 0 w 69"/>
                <a:gd name="T31" fmla="*/ 1 h 96"/>
                <a:gd name="T32" fmla="*/ 0 w 69"/>
                <a:gd name="T33" fmla="*/ 1 h 96"/>
                <a:gd name="T34" fmla="*/ 1 w 69"/>
                <a:gd name="T35" fmla="*/ 1 h 96"/>
                <a:gd name="T36" fmla="*/ 1 w 69"/>
                <a:gd name="T37" fmla="*/ 1 h 96"/>
                <a:gd name="T38" fmla="*/ 1 w 69"/>
                <a:gd name="T39" fmla="*/ 1 h 96"/>
                <a:gd name="T40" fmla="*/ 0 w 69"/>
                <a:gd name="T41" fmla="*/ 1 h 96"/>
                <a:gd name="T42" fmla="*/ 0 w 69"/>
                <a:gd name="T43" fmla="*/ 0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96"/>
                <a:gd name="T68" fmla="*/ 69 w 69"/>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96">
                  <a:moveTo>
                    <a:pt x="0" y="0"/>
                  </a:moveTo>
                  <a:lnTo>
                    <a:pt x="69" y="20"/>
                  </a:lnTo>
                  <a:lnTo>
                    <a:pt x="69" y="35"/>
                  </a:lnTo>
                  <a:lnTo>
                    <a:pt x="27" y="45"/>
                  </a:lnTo>
                  <a:lnTo>
                    <a:pt x="16" y="48"/>
                  </a:lnTo>
                  <a:lnTo>
                    <a:pt x="69" y="61"/>
                  </a:lnTo>
                  <a:lnTo>
                    <a:pt x="69" y="76"/>
                  </a:lnTo>
                  <a:lnTo>
                    <a:pt x="0" y="96"/>
                  </a:lnTo>
                  <a:lnTo>
                    <a:pt x="0" y="83"/>
                  </a:lnTo>
                  <a:lnTo>
                    <a:pt x="40" y="71"/>
                  </a:lnTo>
                  <a:lnTo>
                    <a:pt x="55" y="68"/>
                  </a:lnTo>
                  <a:lnTo>
                    <a:pt x="53" y="67"/>
                  </a:lnTo>
                  <a:lnTo>
                    <a:pt x="51" y="67"/>
                  </a:lnTo>
                  <a:lnTo>
                    <a:pt x="46" y="65"/>
                  </a:lnTo>
                  <a:lnTo>
                    <a:pt x="40" y="64"/>
                  </a:lnTo>
                  <a:lnTo>
                    <a:pt x="0" y="54"/>
                  </a:lnTo>
                  <a:lnTo>
                    <a:pt x="0" y="41"/>
                  </a:lnTo>
                  <a:lnTo>
                    <a:pt x="40" y="31"/>
                  </a:lnTo>
                  <a:lnTo>
                    <a:pt x="53" y="28"/>
                  </a:lnTo>
                  <a:lnTo>
                    <a:pt x="39" y="25"/>
                  </a:lnTo>
                  <a:lnTo>
                    <a:pt x="0" y="13"/>
                  </a:lnTo>
                  <a:lnTo>
                    <a:pt x="0" y="0"/>
                  </a:lnTo>
                  <a:close/>
                </a:path>
              </a:pathLst>
            </a:custGeom>
            <a:solidFill>
              <a:srgbClr val="000000"/>
            </a:solidFill>
            <a:ln w="0">
              <a:solidFill>
                <a:srgbClr val="000000"/>
              </a:solidFill>
              <a:round/>
              <a:headEnd/>
              <a:tailEnd/>
            </a:ln>
          </p:spPr>
          <p:txBody>
            <a:bodyPr/>
            <a:lstStyle/>
            <a:p>
              <a:endParaRPr lang="en-US"/>
            </a:p>
          </p:txBody>
        </p:sp>
        <p:sp>
          <p:nvSpPr>
            <p:cNvPr id="32803" name="Freeform 33"/>
            <p:cNvSpPr>
              <a:spLocks/>
            </p:cNvSpPr>
            <p:nvPr/>
          </p:nvSpPr>
          <p:spPr bwMode="auto">
            <a:xfrm>
              <a:off x="1741" y="1378"/>
              <a:ext cx="50" cy="38"/>
            </a:xfrm>
            <a:custGeom>
              <a:avLst/>
              <a:gdLst>
                <a:gd name="T0" fmla="*/ 0 w 101"/>
                <a:gd name="T1" fmla="*/ 0 h 75"/>
                <a:gd name="T2" fmla="*/ 0 w 101"/>
                <a:gd name="T3" fmla="*/ 1 h 75"/>
                <a:gd name="T4" fmla="*/ 0 w 101"/>
                <a:gd name="T5" fmla="*/ 1 h 75"/>
                <a:gd name="T6" fmla="*/ 0 w 101"/>
                <a:gd name="T7" fmla="*/ 1 h 75"/>
                <a:gd name="T8" fmla="*/ 0 w 101"/>
                <a:gd name="T9" fmla="*/ 1 h 75"/>
                <a:gd name="T10" fmla="*/ 0 w 101"/>
                <a:gd name="T11" fmla="*/ 1 h 75"/>
                <a:gd name="T12" fmla="*/ 0 w 101"/>
                <a:gd name="T13" fmla="*/ 1 h 75"/>
                <a:gd name="T14" fmla="*/ 0 w 101"/>
                <a:gd name="T15" fmla="*/ 1 h 75"/>
                <a:gd name="T16" fmla="*/ 0 w 101"/>
                <a:gd name="T17" fmla="*/ 1 h 75"/>
                <a:gd name="T18" fmla="*/ 0 w 101"/>
                <a:gd name="T19" fmla="*/ 1 h 75"/>
                <a:gd name="T20" fmla="*/ 0 w 101"/>
                <a:gd name="T21" fmla="*/ 1 h 75"/>
                <a:gd name="T22" fmla="*/ 0 w 101"/>
                <a:gd name="T23" fmla="*/ 1 h 75"/>
                <a:gd name="T24" fmla="*/ 0 w 101"/>
                <a:gd name="T25" fmla="*/ 1 h 75"/>
                <a:gd name="T26" fmla="*/ 0 w 101"/>
                <a:gd name="T27" fmla="*/ 1 h 75"/>
                <a:gd name="T28" fmla="*/ 0 w 101"/>
                <a:gd name="T29" fmla="*/ 1 h 75"/>
                <a:gd name="T30" fmla="*/ 0 w 101"/>
                <a:gd name="T31" fmla="*/ 1 h 75"/>
                <a:gd name="T32" fmla="*/ 0 w 101"/>
                <a:gd name="T33" fmla="*/ 1 h 75"/>
                <a:gd name="T34" fmla="*/ 0 w 101"/>
                <a:gd name="T35" fmla="*/ 1 h 75"/>
                <a:gd name="T36" fmla="*/ 0 w 101"/>
                <a:gd name="T37" fmla="*/ 1 h 75"/>
                <a:gd name="T38" fmla="*/ 0 w 101"/>
                <a:gd name="T39" fmla="*/ 1 h 75"/>
                <a:gd name="T40" fmla="*/ 0 w 101"/>
                <a:gd name="T41" fmla="*/ 1 h 75"/>
                <a:gd name="T42" fmla="*/ 0 w 101"/>
                <a:gd name="T43" fmla="*/ 1 h 75"/>
                <a:gd name="T44" fmla="*/ 0 w 101"/>
                <a:gd name="T45" fmla="*/ 1 h 75"/>
                <a:gd name="T46" fmla="*/ 0 w 101"/>
                <a:gd name="T47" fmla="*/ 1 h 75"/>
                <a:gd name="T48" fmla="*/ 0 w 101"/>
                <a:gd name="T49" fmla="*/ 1 h 75"/>
                <a:gd name="T50" fmla="*/ 0 w 101"/>
                <a:gd name="T51" fmla="*/ 1 h 75"/>
                <a:gd name="T52" fmla="*/ 0 w 101"/>
                <a:gd name="T53" fmla="*/ 1 h 75"/>
                <a:gd name="T54" fmla="*/ 0 w 101"/>
                <a:gd name="T55" fmla="*/ 1 h 75"/>
                <a:gd name="T56" fmla="*/ 0 w 101"/>
                <a:gd name="T57" fmla="*/ 1 h 75"/>
                <a:gd name="T58" fmla="*/ 0 w 101"/>
                <a:gd name="T59" fmla="*/ 1 h 75"/>
                <a:gd name="T60" fmla="*/ 0 w 101"/>
                <a:gd name="T61" fmla="*/ 1 h 75"/>
                <a:gd name="T62" fmla="*/ 0 w 101"/>
                <a:gd name="T63" fmla="*/ 1 h 75"/>
                <a:gd name="T64" fmla="*/ 0 w 101"/>
                <a:gd name="T65" fmla="*/ 1 h 75"/>
                <a:gd name="T66" fmla="*/ 0 w 101"/>
                <a:gd name="T67" fmla="*/ 1 h 75"/>
                <a:gd name="T68" fmla="*/ 0 w 101"/>
                <a:gd name="T69" fmla="*/ 1 h 75"/>
                <a:gd name="T70" fmla="*/ 0 w 101"/>
                <a:gd name="T71" fmla="*/ 1 h 75"/>
                <a:gd name="T72" fmla="*/ 0 w 101"/>
                <a:gd name="T73" fmla="*/ 1 h 75"/>
                <a:gd name="T74" fmla="*/ 0 w 101"/>
                <a:gd name="T75" fmla="*/ 1 h 75"/>
                <a:gd name="T76" fmla="*/ 0 w 101"/>
                <a:gd name="T77" fmla="*/ 1 h 75"/>
                <a:gd name="T78" fmla="*/ 0 w 101"/>
                <a:gd name="T79" fmla="*/ 1 h 75"/>
                <a:gd name="T80" fmla="*/ 0 w 101"/>
                <a:gd name="T81" fmla="*/ 1 h 75"/>
                <a:gd name="T82" fmla="*/ 0 w 101"/>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75"/>
                <a:gd name="T128" fmla="*/ 101 w 101"/>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75">
                  <a:moveTo>
                    <a:pt x="72" y="0"/>
                  </a:moveTo>
                  <a:lnTo>
                    <a:pt x="79" y="0"/>
                  </a:lnTo>
                  <a:lnTo>
                    <a:pt x="86" y="4"/>
                  </a:lnTo>
                  <a:lnTo>
                    <a:pt x="91" y="7"/>
                  </a:lnTo>
                  <a:lnTo>
                    <a:pt x="94" y="11"/>
                  </a:lnTo>
                  <a:lnTo>
                    <a:pt x="97" y="16"/>
                  </a:lnTo>
                  <a:lnTo>
                    <a:pt x="99" y="24"/>
                  </a:lnTo>
                  <a:lnTo>
                    <a:pt x="101" y="35"/>
                  </a:lnTo>
                  <a:lnTo>
                    <a:pt x="101" y="43"/>
                  </a:lnTo>
                  <a:lnTo>
                    <a:pt x="99" y="49"/>
                  </a:lnTo>
                  <a:lnTo>
                    <a:pt x="97" y="56"/>
                  </a:lnTo>
                  <a:lnTo>
                    <a:pt x="94" y="61"/>
                  </a:lnTo>
                  <a:lnTo>
                    <a:pt x="89" y="67"/>
                  </a:lnTo>
                  <a:lnTo>
                    <a:pt x="85" y="70"/>
                  </a:lnTo>
                  <a:lnTo>
                    <a:pt x="79" y="72"/>
                  </a:lnTo>
                  <a:lnTo>
                    <a:pt x="72" y="74"/>
                  </a:lnTo>
                  <a:lnTo>
                    <a:pt x="66" y="75"/>
                  </a:lnTo>
                  <a:lnTo>
                    <a:pt x="66" y="62"/>
                  </a:lnTo>
                  <a:lnTo>
                    <a:pt x="73" y="61"/>
                  </a:lnTo>
                  <a:lnTo>
                    <a:pt x="79" y="58"/>
                  </a:lnTo>
                  <a:lnTo>
                    <a:pt x="83" y="55"/>
                  </a:lnTo>
                  <a:lnTo>
                    <a:pt x="86" y="49"/>
                  </a:lnTo>
                  <a:lnTo>
                    <a:pt x="89" y="42"/>
                  </a:lnTo>
                  <a:lnTo>
                    <a:pt x="89" y="35"/>
                  </a:lnTo>
                  <a:lnTo>
                    <a:pt x="89" y="29"/>
                  </a:lnTo>
                  <a:lnTo>
                    <a:pt x="88" y="23"/>
                  </a:lnTo>
                  <a:lnTo>
                    <a:pt x="85" y="19"/>
                  </a:lnTo>
                  <a:lnTo>
                    <a:pt x="81" y="14"/>
                  </a:lnTo>
                  <a:lnTo>
                    <a:pt x="76" y="13"/>
                  </a:lnTo>
                  <a:lnTo>
                    <a:pt x="73" y="11"/>
                  </a:lnTo>
                  <a:lnTo>
                    <a:pt x="69" y="13"/>
                  </a:lnTo>
                  <a:lnTo>
                    <a:pt x="64" y="14"/>
                  </a:lnTo>
                  <a:lnTo>
                    <a:pt x="62" y="17"/>
                  </a:lnTo>
                  <a:lnTo>
                    <a:pt x="60" y="23"/>
                  </a:lnTo>
                  <a:lnTo>
                    <a:pt x="59" y="26"/>
                  </a:lnTo>
                  <a:lnTo>
                    <a:pt x="57" y="32"/>
                  </a:lnTo>
                  <a:lnTo>
                    <a:pt x="54" y="39"/>
                  </a:lnTo>
                  <a:lnTo>
                    <a:pt x="53" y="46"/>
                  </a:lnTo>
                  <a:lnTo>
                    <a:pt x="51" y="52"/>
                  </a:lnTo>
                  <a:lnTo>
                    <a:pt x="48" y="56"/>
                  </a:lnTo>
                  <a:lnTo>
                    <a:pt x="44" y="64"/>
                  </a:lnTo>
                  <a:lnTo>
                    <a:pt x="40" y="68"/>
                  </a:lnTo>
                  <a:lnTo>
                    <a:pt x="34" y="70"/>
                  </a:lnTo>
                  <a:lnTo>
                    <a:pt x="28" y="71"/>
                  </a:lnTo>
                  <a:lnTo>
                    <a:pt x="21" y="70"/>
                  </a:lnTo>
                  <a:lnTo>
                    <a:pt x="13" y="67"/>
                  </a:lnTo>
                  <a:lnTo>
                    <a:pt x="11" y="64"/>
                  </a:lnTo>
                  <a:lnTo>
                    <a:pt x="6" y="59"/>
                  </a:lnTo>
                  <a:lnTo>
                    <a:pt x="5" y="55"/>
                  </a:lnTo>
                  <a:lnTo>
                    <a:pt x="2" y="46"/>
                  </a:lnTo>
                  <a:lnTo>
                    <a:pt x="0" y="37"/>
                  </a:lnTo>
                  <a:lnTo>
                    <a:pt x="2" y="30"/>
                  </a:lnTo>
                  <a:lnTo>
                    <a:pt x="3" y="24"/>
                  </a:lnTo>
                  <a:lnTo>
                    <a:pt x="5" y="19"/>
                  </a:lnTo>
                  <a:lnTo>
                    <a:pt x="8" y="14"/>
                  </a:lnTo>
                  <a:lnTo>
                    <a:pt x="11" y="10"/>
                  </a:lnTo>
                  <a:lnTo>
                    <a:pt x="15" y="7"/>
                  </a:lnTo>
                  <a:lnTo>
                    <a:pt x="22" y="4"/>
                  </a:lnTo>
                  <a:lnTo>
                    <a:pt x="31" y="3"/>
                  </a:lnTo>
                  <a:lnTo>
                    <a:pt x="31" y="14"/>
                  </a:lnTo>
                  <a:lnTo>
                    <a:pt x="25" y="16"/>
                  </a:lnTo>
                  <a:lnTo>
                    <a:pt x="21" y="19"/>
                  </a:lnTo>
                  <a:lnTo>
                    <a:pt x="16" y="21"/>
                  </a:lnTo>
                  <a:lnTo>
                    <a:pt x="15" y="26"/>
                  </a:lnTo>
                  <a:lnTo>
                    <a:pt x="13" y="30"/>
                  </a:lnTo>
                  <a:lnTo>
                    <a:pt x="12" y="37"/>
                  </a:lnTo>
                  <a:lnTo>
                    <a:pt x="13" y="43"/>
                  </a:lnTo>
                  <a:lnTo>
                    <a:pt x="13" y="49"/>
                  </a:lnTo>
                  <a:lnTo>
                    <a:pt x="16" y="54"/>
                  </a:lnTo>
                  <a:lnTo>
                    <a:pt x="19" y="56"/>
                  </a:lnTo>
                  <a:lnTo>
                    <a:pt x="24" y="58"/>
                  </a:lnTo>
                  <a:lnTo>
                    <a:pt x="27" y="58"/>
                  </a:lnTo>
                  <a:lnTo>
                    <a:pt x="31" y="58"/>
                  </a:lnTo>
                  <a:lnTo>
                    <a:pt x="35" y="55"/>
                  </a:lnTo>
                  <a:lnTo>
                    <a:pt x="38" y="51"/>
                  </a:lnTo>
                  <a:lnTo>
                    <a:pt x="40" y="45"/>
                  </a:lnTo>
                  <a:lnTo>
                    <a:pt x="43" y="36"/>
                  </a:lnTo>
                  <a:lnTo>
                    <a:pt x="44" y="27"/>
                  </a:lnTo>
                  <a:lnTo>
                    <a:pt x="47" y="20"/>
                  </a:lnTo>
                  <a:lnTo>
                    <a:pt x="48" y="16"/>
                  </a:lnTo>
                  <a:lnTo>
                    <a:pt x="51" y="11"/>
                  </a:lnTo>
                  <a:lnTo>
                    <a:pt x="54" y="7"/>
                  </a:lnTo>
                  <a:lnTo>
                    <a:pt x="59" y="3"/>
                  </a:lnTo>
                  <a:lnTo>
                    <a:pt x="64" y="0"/>
                  </a:lnTo>
                  <a:lnTo>
                    <a:pt x="72" y="0"/>
                  </a:lnTo>
                  <a:close/>
                </a:path>
              </a:pathLst>
            </a:custGeom>
            <a:solidFill>
              <a:srgbClr val="000000"/>
            </a:solidFill>
            <a:ln w="0">
              <a:solidFill>
                <a:srgbClr val="000000"/>
              </a:solidFill>
              <a:round/>
              <a:headEnd/>
              <a:tailEnd/>
            </a:ln>
          </p:spPr>
          <p:txBody>
            <a:bodyPr/>
            <a:lstStyle/>
            <a:p>
              <a:endParaRPr lang="en-US"/>
            </a:p>
          </p:txBody>
        </p:sp>
        <p:sp>
          <p:nvSpPr>
            <p:cNvPr id="32804" name="Freeform 34"/>
            <p:cNvSpPr>
              <a:spLocks noEditPoints="1"/>
            </p:cNvSpPr>
            <p:nvPr/>
          </p:nvSpPr>
          <p:spPr bwMode="auto">
            <a:xfrm>
              <a:off x="1742" y="1364"/>
              <a:ext cx="49" cy="6"/>
            </a:xfrm>
            <a:custGeom>
              <a:avLst/>
              <a:gdLst>
                <a:gd name="T0" fmla="*/ 1 w 97"/>
                <a:gd name="T1" fmla="*/ 0 h 11"/>
                <a:gd name="T2" fmla="*/ 1 w 97"/>
                <a:gd name="T3" fmla="*/ 0 h 11"/>
                <a:gd name="T4" fmla="*/ 1 w 97"/>
                <a:gd name="T5" fmla="*/ 1 h 11"/>
                <a:gd name="T6" fmla="*/ 1 w 97"/>
                <a:gd name="T7" fmla="*/ 1 h 11"/>
                <a:gd name="T8" fmla="*/ 1 w 97"/>
                <a:gd name="T9" fmla="*/ 0 h 11"/>
                <a:gd name="T10" fmla="*/ 0 w 97"/>
                <a:gd name="T11" fmla="*/ 0 h 11"/>
                <a:gd name="T12" fmla="*/ 1 w 97"/>
                <a:gd name="T13" fmla="*/ 0 h 11"/>
                <a:gd name="T14" fmla="*/ 1 w 97"/>
                <a:gd name="T15" fmla="*/ 1 h 11"/>
                <a:gd name="T16" fmla="*/ 0 w 97"/>
                <a:gd name="T17" fmla="*/ 1 h 11"/>
                <a:gd name="T18" fmla="*/ 0 w 97"/>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
                <a:gd name="T32" fmla="*/ 97 w 9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
                  <a:moveTo>
                    <a:pt x="28" y="0"/>
                  </a:moveTo>
                  <a:lnTo>
                    <a:pt x="97" y="0"/>
                  </a:lnTo>
                  <a:lnTo>
                    <a:pt x="97" y="11"/>
                  </a:lnTo>
                  <a:lnTo>
                    <a:pt x="28" y="11"/>
                  </a:lnTo>
                  <a:lnTo>
                    <a:pt x="28" y="0"/>
                  </a:lnTo>
                  <a:close/>
                  <a:moveTo>
                    <a:pt x="0" y="0"/>
                  </a:moveTo>
                  <a:lnTo>
                    <a:pt x="13" y="0"/>
                  </a:lnTo>
                  <a:lnTo>
                    <a:pt x="13" y="11"/>
                  </a:lnTo>
                  <a:lnTo>
                    <a:pt x="0" y="11"/>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35"/>
            <p:cNvSpPr>
              <a:spLocks/>
            </p:cNvSpPr>
            <p:nvPr/>
          </p:nvSpPr>
          <p:spPr bwMode="auto">
            <a:xfrm>
              <a:off x="1756" y="1328"/>
              <a:ext cx="35" cy="31"/>
            </a:xfrm>
            <a:custGeom>
              <a:avLst/>
              <a:gdLst>
                <a:gd name="T0" fmla="*/ 1 w 69"/>
                <a:gd name="T1" fmla="*/ 0 h 61"/>
                <a:gd name="T2" fmla="*/ 1 w 69"/>
                <a:gd name="T3" fmla="*/ 0 h 61"/>
                <a:gd name="T4" fmla="*/ 1 w 69"/>
                <a:gd name="T5" fmla="*/ 1 h 61"/>
                <a:gd name="T6" fmla="*/ 1 w 69"/>
                <a:gd name="T7" fmla="*/ 1 h 61"/>
                <a:gd name="T8" fmla="*/ 1 w 69"/>
                <a:gd name="T9" fmla="*/ 1 h 61"/>
                <a:gd name="T10" fmla="*/ 1 w 69"/>
                <a:gd name="T11" fmla="*/ 1 h 61"/>
                <a:gd name="T12" fmla="*/ 1 w 69"/>
                <a:gd name="T13" fmla="*/ 1 h 61"/>
                <a:gd name="T14" fmla="*/ 1 w 69"/>
                <a:gd name="T15" fmla="*/ 1 h 61"/>
                <a:gd name="T16" fmla="*/ 0 w 69"/>
                <a:gd name="T17" fmla="*/ 1 h 61"/>
                <a:gd name="T18" fmla="*/ 0 w 69"/>
                <a:gd name="T19" fmla="*/ 1 h 61"/>
                <a:gd name="T20" fmla="*/ 1 w 69"/>
                <a:gd name="T21" fmla="*/ 1 h 61"/>
                <a:gd name="T22" fmla="*/ 1 w 69"/>
                <a:gd name="T23" fmla="*/ 1 h 61"/>
                <a:gd name="T24" fmla="*/ 1 w 69"/>
                <a:gd name="T25" fmla="*/ 1 h 61"/>
                <a:gd name="T26" fmla="*/ 1 w 69"/>
                <a:gd name="T27" fmla="*/ 1 h 61"/>
                <a:gd name="T28" fmla="*/ 1 w 69"/>
                <a:gd name="T29" fmla="*/ 1 h 61"/>
                <a:gd name="T30" fmla="*/ 1 w 69"/>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61"/>
                <a:gd name="T50" fmla="*/ 69 w 6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61">
                  <a:moveTo>
                    <a:pt x="58" y="0"/>
                  </a:moveTo>
                  <a:lnTo>
                    <a:pt x="69" y="0"/>
                  </a:lnTo>
                  <a:lnTo>
                    <a:pt x="69" y="61"/>
                  </a:lnTo>
                  <a:lnTo>
                    <a:pt x="59" y="61"/>
                  </a:lnTo>
                  <a:lnTo>
                    <a:pt x="10" y="19"/>
                  </a:lnTo>
                  <a:lnTo>
                    <a:pt x="10" y="26"/>
                  </a:lnTo>
                  <a:lnTo>
                    <a:pt x="10" y="31"/>
                  </a:lnTo>
                  <a:lnTo>
                    <a:pt x="10" y="57"/>
                  </a:lnTo>
                  <a:lnTo>
                    <a:pt x="0" y="57"/>
                  </a:lnTo>
                  <a:lnTo>
                    <a:pt x="0" y="2"/>
                  </a:lnTo>
                  <a:lnTo>
                    <a:pt x="7" y="2"/>
                  </a:lnTo>
                  <a:lnTo>
                    <a:pt x="52" y="40"/>
                  </a:lnTo>
                  <a:lnTo>
                    <a:pt x="59" y="45"/>
                  </a:lnTo>
                  <a:lnTo>
                    <a:pt x="58" y="38"/>
                  </a:lnTo>
                  <a:lnTo>
                    <a:pt x="58" y="31"/>
                  </a:lnTo>
                  <a:lnTo>
                    <a:pt x="58" y="0"/>
                  </a:lnTo>
                  <a:close/>
                </a:path>
              </a:pathLst>
            </a:custGeom>
            <a:solidFill>
              <a:srgbClr val="000000"/>
            </a:solidFill>
            <a:ln w="0">
              <a:solidFill>
                <a:srgbClr val="000000"/>
              </a:solidFill>
              <a:round/>
              <a:headEnd/>
              <a:tailEnd/>
            </a:ln>
          </p:spPr>
          <p:txBody>
            <a:bodyPr/>
            <a:lstStyle/>
            <a:p>
              <a:endParaRPr lang="en-US"/>
            </a:p>
          </p:txBody>
        </p:sp>
        <p:sp>
          <p:nvSpPr>
            <p:cNvPr id="32806" name="Freeform 36"/>
            <p:cNvSpPr>
              <a:spLocks noEditPoints="1"/>
            </p:cNvSpPr>
            <p:nvPr/>
          </p:nvSpPr>
          <p:spPr bwMode="auto">
            <a:xfrm>
              <a:off x="1755" y="1292"/>
              <a:ext cx="36" cy="32"/>
            </a:xfrm>
            <a:custGeom>
              <a:avLst/>
              <a:gdLst>
                <a:gd name="T0" fmla="*/ 0 w 73"/>
                <a:gd name="T1" fmla="*/ 1 h 64"/>
                <a:gd name="T2" fmla="*/ 0 w 73"/>
                <a:gd name="T3" fmla="*/ 1 h 64"/>
                <a:gd name="T4" fmla="*/ 0 w 73"/>
                <a:gd name="T5" fmla="*/ 1 h 64"/>
                <a:gd name="T6" fmla="*/ 0 w 73"/>
                <a:gd name="T7" fmla="*/ 1 h 64"/>
                <a:gd name="T8" fmla="*/ 0 w 73"/>
                <a:gd name="T9" fmla="*/ 1 h 64"/>
                <a:gd name="T10" fmla="*/ 0 w 73"/>
                <a:gd name="T11" fmla="*/ 1 h 64"/>
                <a:gd name="T12" fmla="*/ 0 w 73"/>
                <a:gd name="T13" fmla="*/ 1 h 64"/>
                <a:gd name="T14" fmla="*/ 0 w 73"/>
                <a:gd name="T15" fmla="*/ 1 h 64"/>
                <a:gd name="T16" fmla="*/ 0 w 73"/>
                <a:gd name="T17" fmla="*/ 1 h 64"/>
                <a:gd name="T18" fmla="*/ 0 w 73"/>
                <a:gd name="T19" fmla="*/ 1 h 64"/>
                <a:gd name="T20" fmla="*/ 0 w 73"/>
                <a:gd name="T21" fmla="*/ 1 h 64"/>
                <a:gd name="T22" fmla="*/ 0 w 73"/>
                <a:gd name="T23" fmla="*/ 1 h 64"/>
                <a:gd name="T24" fmla="*/ 0 w 73"/>
                <a:gd name="T25" fmla="*/ 1 h 64"/>
                <a:gd name="T26" fmla="*/ 0 w 73"/>
                <a:gd name="T27" fmla="*/ 1 h 64"/>
                <a:gd name="T28" fmla="*/ 0 w 73"/>
                <a:gd name="T29" fmla="*/ 0 h 64"/>
                <a:gd name="T30" fmla="*/ 0 w 73"/>
                <a:gd name="T31" fmla="*/ 0 h 64"/>
                <a:gd name="T32" fmla="*/ 0 w 73"/>
                <a:gd name="T33" fmla="*/ 1 h 64"/>
                <a:gd name="T34" fmla="*/ 0 w 73"/>
                <a:gd name="T35" fmla="*/ 1 h 64"/>
                <a:gd name="T36" fmla="*/ 0 w 73"/>
                <a:gd name="T37" fmla="*/ 1 h 64"/>
                <a:gd name="T38" fmla="*/ 0 w 73"/>
                <a:gd name="T39" fmla="*/ 1 h 64"/>
                <a:gd name="T40" fmla="*/ 0 w 73"/>
                <a:gd name="T41" fmla="*/ 1 h 64"/>
                <a:gd name="T42" fmla="*/ 0 w 73"/>
                <a:gd name="T43" fmla="*/ 1 h 64"/>
                <a:gd name="T44" fmla="*/ 0 w 73"/>
                <a:gd name="T45" fmla="*/ 1 h 64"/>
                <a:gd name="T46" fmla="*/ 0 w 73"/>
                <a:gd name="T47" fmla="*/ 1 h 64"/>
                <a:gd name="T48" fmla="*/ 0 w 73"/>
                <a:gd name="T49" fmla="*/ 1 h 64"/>
                <a:gd name="T50" fmla="*/ 0 w 73"/>
                <a:gd name="T51" fmla="*/ 1 h 64"/>
                <a:gd name="T52" fmla="*/ 0 w 73"/>
                <a:gd name="T53" fmla="*/ 1 h 64"/>
                <a:gd name="T54" fmla="*/ 0 w 73"/>
                <a:gd name="T55" fmla="*/ 0 h 64"/>
                <a:gd name="T56" fmla="*/ 0 w 73"/>
                <a:gd name="T57" fmla="*/ 1 h 64"/>
                <a:gd name="T58" fmla="*/ 0 w 73"/>
                <a:gd name="T59" fmla="*/ 1 h 64"/>
                <a:gd name="T60" fmla="*/ 0 w 73"/>
                <a:gd name="T61" fmla="*/ 1 h 64"/>
                <a:gd name="T62" fmla="*/ 0 w 73"/>
                <a:gd name="T63" fmla="*/ 1 h 64"/>
                <a:gd name="T64" fmla="*/ 0 w 73"/>
                <a:gd name="T65" fmla="*/ 1 h 64"/>
                <a:gd name="T66" fmla="*/ 0 w 73"/>
                <a:gd name="T67" fmla="*/ 1 h 64"/>
                <a:gd name="T68" fmla="*/ 0 w 73"/>
                <a:gd name="T69" fmla="*/ 1 h 64"/>
                <a:gd name="T70" fmla="*/ 0 w 73"/>
                <a:gd name="T71" fmla="*/ 1 h 64"/>
                <a:gd name="T72" fmla="*/ 0 w 73"/>
                <a:gd name="T73" fmla="*/ 1 h 64"/>
                <a:gd name="T74" fmla="*/ 0 w 73"/>
                <a:gd name="T75" fmla="*/ 1 h 64"/>
                <a:gd name="T76" fmla="*/ 0 w 73"/>
                <a:gd name="T77" fmla="*/ 1 h 64"/>
                <a:gd name="T78" fmla="*/ 0 w 73"/>
                <a:gd name="T79" fmla="*/ 1 h 64"/>
                <a:gd name="T80" fmla="*/ 0 w 73"/>
                <a:gd name="T81" fmla="*/ 1 h 64"/>
                <a:gd name="T82" fmla="*/ 0 w 73"/>
                <a:gd name="T83" fmla="*/ 1 h 64"/>
                <a:gd name="T84" fmla="*/ 0 w 73"/>
                <a:gd name="T85" fmla="*/ 1 h 64"/>
                <a:gd name="T86" fmla="*/ 0 w 73"/>
                <a:gd name="T87" fmla="*/ 1 h 64"/>
                <a:gd name="T88" fmla="*/ 0 w 73"/>
                <a:gd name="T89" fmla="*/ 1 h 64"/>
                <a:gd name="T90" fmla="*/ 0 w 73"/>
                <a:gd name="T91" fmla="*/ 1 h 64"/>
                <a:gd name="T92" fmla="*/ 0 w 73"/>
                <a:gd name="T93" fmla="*/ 1 h 64"/>
                <a:gd name="T94" fmla="*/ 0 w 73"/>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64"/>
                <a:gd name="T146" fmla="*/ 73 w 73"/>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64">
                  <a:moveTo>
                    <a:pt x="28" y="13"/>
                  </a:moveTo>
                  <a:lnTo>
                    <a:pt x="23" y="13"/>
                  </a:lnTo>
                  <a:lnTo>
                    <a:pt x="19" y="14"/>
                  </a:lnTo>
                  <a:lnTo>
                    <a:pt x="16" y="17"/>
                  </a:lnTo>
                  <a:lnTo>
                    <a:pt x="13" y="22"/>
                  </a:lnTo>
                  <a:lnTo>
                    <a:pt x="12" y="26"/>
                  </a:lnTo>
                  <a:lnTo>
                    <a:pt x="12" y="32"/>
                  </a:lnTo>
                  <a:lnTo>
                    <a:pt x="12" y="38"/>
                  </a:lnTo>
                  <a:lnTo>
                    <a:pt x="13" y="42"/>
                  </a:lnTo>
                  <a:lnTo>
                    <a:pt x="16" y="46"/>
                  </a:lnTo>
                  <a:lnTo>
                    <a:pt x="19" y="49"/>
                  </a:lnTo>
                  <a:lnTo>
                    <a:pt x="23" y="51"/>
                  </a:lnTo>
                  <a:lnTo>
                    <a:pt x="28" y="52"/>
                  </a:lnTo>
                  <a:lnTo>
                    <a:pt x="28" y="13"/>
                  </a:lnTo>
                  <a:close/>
                  <a:moveTo>
                    <a:pt x="36" y="0"/>
                  </a:moveTo>
                  <a:lnTo>
                    <a:pt x="39" y="0"/>
                  </a:lnTo>
                  <a:lnTo>
                    <a:pt x="39" y="52"/>
                  </a:lnTo>
                  <a:lnTo>
                    <a:pt x="45" y="51"/>
                  </a:lnTo>
                  <a:lnTo>
                    <a:pt x="51" y="49"/>
                  </a:lnTo>
                  <a:lnTo>
                    <a:pt x="55" y="45"/>
                  </a:lnTo>
                  <a:lnTo>
                    <a:pt x="58" y="42"/>
                  </a:lnTo>
                  <a:lnTo>
                    <a:pt x="61" y="36"/>
                  </a:lnTo>
                  <a:lnTo>
                    <a:pt x="61" y="30"/>
                  </a:lnTo>
                  <a:lnTo>
                    <a:pt x="61" y="25"/>
                  </a:lnTo>
                  <a:lnTo>
                    <a:pt x="58" y="20"/>
                  </a:lnTo>
                  <a:lnTo>
                    <a:pt x="55" y="16"/>
                  </a:lnTo>
                  <a:lnTo>
                    <a:pt x="50" y="13"/>
                  </a:lnTo>
                  <a:lnTo>
                    <a:pt x="51" y="0"/>
                  </a:lnTo>
                  <a:lnTo>
                    <a:pt x="58" y="3"/>
                  </a:lnTo>
                  <a:lnTo>
                    <a:pt x="63" y="7"/>
                  </a:lnTo>
                  <a:lnTo>
                    <a:pt x="67" y="12"/>
                  </a:lnTo>
                  <a:lnTo>
                    <a:pt x="70" y="17"/>
                  </a:lnTo>
                  <a:lnTo>
                    <a:pt x="71" y="23"/>
                  </a:lnTo>
                  <a:lnTo>
                    <a:pt x="73" y="32"/>
                  </a:lnTo>
                  <a:lnTo>
                    <a:pt x="70" y="45"/>
                  </a:lnTo>
                  <a:lnTo>
                    <a:pt x="63" y="55"/>
                  </a:lnTo>
                  <a:lnTo>
                    <a:pt x="53" y="63"/>
                  </a:lnTo>
                  <a:lnTo>
                    <a:pt x="36" y="64"/>
                  </a:lnTo>
                  <a:lnTo>
                    <a:pt x="22" y="63"/>
                  </a:lnTo>
                  <a:lnTo>
                    <a:pt x="9" y="55"/>
                  </a:lnTo>
                  <a:lnTo>
                    <a:pt x="2" y="45"/>
                  </a:lnTo>
                  <a:lnTo>
                    <a:pt x="0" y="32"/>
                  </a:lnTo>
                  <a:lnTo>
                    <a:pt x="0" y="25"/>
                  </a:lnTo>
                  <a:lnTo>
                    <a:pt x="2" y="19"/>
                  </a:lnTo>
                  <a:lnTo>
                    <a:pt x="4" y="14"/>
                  </a:lnTo>
                  <a:lnTo>
                    <a:pt x="9" y="9"/>
                  </a:lnTo>
                  <a:lnTo>
                    <a:pt x="20" y="3"/>
                  </a:lnTo>
                  <a:lnTo>
                    <a:pt x="36" y="0"/>
                  </a:lnTo>
                  <a:close/>
                </a:path>
              </a:pathLst>
            </a:custGeom>
            <a:solidFill>
              <a:srgbClr val="000000"/>
            </a:solidFill>
            <a:ln w="0">
              <a:solidFill>
                <a:srgbClr val="000000"/>
              </a:solidFill>
              <a:round/>
              <a:headEnd/>
              <a:tailEnd/>
            </a:ln>
          </p:spPr>
          <p:txBody>
            <a:bodyPr/>
            <a:lstStyle/>
            <a:p>
              <a:endParaRPr lang="en-US"/>
            </a:p>
          </p:txBody>
        </p:sp>
        <p:sp>
          <p:nvSpPr>
            <p:cNvPr id="32807" name="Rectangle 37"/>
            <p:cNvSpPr>
              <a:spLocks noChangeArrowheads="1"/>
            </p:cNvSpPr>
            <p:nvPr/>
          </p:nvSpPr>
          <p:spPr bwMode="auto">
            <a:xfrm>
              <a:off x="2977" y="818"/>
              <a:ext cx="694" cy="88"/>
            </a:xfrm>
            <a:prstGeom prst="rect">
              <a:avLst/>
            </a:prstGeom>
            <a:solidFill>
              <a:srgbClr val="FFFFFF"/>
            </a:solidFill>
            <a:ln w="0">
              <a:solidFill>
                <a:srgbClr val="FFFFFF"/>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08" name="Freeform 38"/>
            <p:cNvSpPr>
              <a:spLocks noEditPoints="1"/>
            </p:cNvSpPr>
            <p:nvPr/>
          </p:nvSpPr>
          <p:spPr bwMode="auto">
            <a:xfrm>
              <a:off x="2976" y="817"/>
              <a:ext cx="696" cy="91"/>
            </a:xfrm>
            <a:custGeom>
              <a:avLst/>
              <a:gdLst>
                <a:gd name="T0" fmla="*/ 0 w 1393"/>
                <a:gd name="T1" fmla="*/ 1 h 182"/>
                <a:gd name="T2" fmla="*/ 0 w 1393"/>
                <a:gd name="T3" fmla="*/ 1 h 182"/>
                <a:gd name="T4" fmla="*/ 0 w 1393"/>
                <a:gd name="T5" fmla="*/ 1 h 182"/>
                <a:gd name="T6" fmla="*/ 0 w 1393"/>
                <a:gd name="T7" fmla="*/ 1 h 182"/>
                <a:gd name="T8" fmla="*/ 0 w 1393"/>
                <a:gd name="T9" fmla="*/ 1 h 182"/>
                <a:gd name="T10" fmla="*/ 0 w 1393"/>
                <a:gd name="T11" fmla="*/ 0 h 182"/>
                <a:gd name="T12" fmla="*/ 0 w 1393"/>
                <a:gd name="T13" fmla="*/ 0 h 182"/>
                <a:gd name="T14" fmla="*/ 0 w 1393"/>
                <a:gd name="T15" fmla="*/ 1 h 182"/>
                <a:gd name="T16" fmla="*/ 0 w 1393"/>
                <a:gd name="T17" fmla="*/ 1 h 182"/>
                <a:gd name="T18" fmla="*/ 0 w 1393"/>
                <a:gd name="T19" fmla="*/ 1 h 182"/>
                <a:gd name="T20" fmla="*/ 0 w 1393"/>
                <a:gd name="T21" fmla="*/ 1 h 182"/>
                <a:gd name="T22" fmla="*/ 0 w 1393"/>
                <a:gd name="T23" fmla="*/ 1 h 182"/>
                <a:gd name="T24" fmla="*/ 0 w 1393"/>
                <a:gd name="T25" fmla="*/ 1 h 182"/>
                <a:gd name="T26" fmla="*/ 0 w 1393"/>
                <a:gd name="T27" fmla="*/ 1 h 182"/>
                <a:gd name="T28" fmla="*/ 0 w 1393"/>
                <a:gd name="T29" fmla="*/ 0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3"/>
                <a:gd name="T46" fmla="*/ 0 h 182"/>
                <a:gd name="T47" fmla="*/ 1393 w 1393"/>
                <a:gd name="T48" fmla="*/ 182 h 1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3" h="182">
                  <a:moveTo>
                    <a:pt x="6" y="6"/>
                  </a:moveTo>
                  <a:lnTo>
                    <a:pt x="6" y="176"/>
                  </a:lnTo>
                  <a:lnTo>
                    <a:pt x="1387" y="176"/>
                  </a:lnTo>
                  <a:lnTo>
                    <a:pt x="1387" y="6"/>
                  </a:lnTo>
                  <a:lnTo>
                    <a:pt x="6" y="6"/>
                  </a:lnTo>
                  <a:close/>
                  <a:moveTo>
                    <a:pt x="3" y="0"/>
                  </a:moveTo>
                  <a:lnTo>
                    <a:pt x="1390" y="0"/>
                  </a:lnTo>
                  <a:lnTo>
                    <a:pt x="1393" y="3"/>
                  </a:lnTo>
                  <a:lnTo>
                    <a:pt x="1393" y="179"/>
                  </a:lnTo>
                  <a:lnTo>
                    <a:pt x="1390" y="182"/>
                  </a:lnTo>
                  <a:lnTo>
                    <a:pt x="3" y="182"/>
                  </a:lnTo>
                  <a:lnTo>
                    <a:pt x="3" y="179"/>
                  </a:lnTo>
                  <a:lnTo>
                    <a:pt x="0" y="179"/>
                  </a:lnTo>
                  <a:lnTo>
                    <a:pt x="0" y="3"/>
                  </a:lnTo>
                  <a:lnTo>
                    <a:pt x="3" y="0"/>
                  </a:lnTo>
                  <a:close/>
                </a:path>
              </a:pathLst>
            </a:custGeom>
            <a:solidFill>
              <a:srgbClr val="FFFFFF"/>
            </a:solidFill>
            <a:ln w="0">
              <a:solidFill>
                <a:srgbClr val="FFFFFF"/>
              </a:solidFill>
              <a:round/>
              <a:headEnd/>
              <a:tailEnd/>
            </a:ln>
          </p:spPr>
          <p:txBody>
            <a:bodyPr/>
            <a:lstStyle/>
            <a:p>
              <a:endParaRPr lang="en-US"/>
            </a:p>
          </p:txBody>
        </p:sp>
        <p:sp>
          <p:nvSpPr>
            <p:cNvPr id="32809" name="Rectangle 39"/>
            <p:cNvSpPr>
              <a:spLocks noChangeArrowheads="1"/>
            </p:cNvSpPr>
            <p:nvPr/>
          </p:nvSpPr>
          <p:spPr bwMode="auto">
            <a:xfrm>
              <a:off x="2977" y="817"/>
              <a:ext cx="694" cy="2"/>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0" name="Rectangle 40"/>
            <p:cNvSpPr>
              <a:spLocks noChangeArrowheads="1"/>
            </p:cNvSpPr>
            <p:nvPr/>
          </p:nvSpPr>
          <p:spPr bwMode="auto">
            <a:xfrm>
              <a:off x="2977" y="905"/>
              <a:ext cx="694" cy="3"/>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1" name="Rectangle 41"/>
            <p:cNvSpPr>
              <a:spLocks noChangeArrowheads="1"/>
            </p:cNvSpPr>
            <p:nvPr/>
          </p:nvSpPr>
          <p:spPr bwMode="auto">
            <a:xfrm>
              <a:off x="3669" y="818"/>
              <a:ext cx="3" cy="88"/>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2" name="Rectangle 42"/>
            <p:cNvSpPr>
              <a:spLocks noChangeArrowheads="1"/>
            </p:cNvSpPr>
            <p:nvPr/>
          </p:nvSpPr>
          <p:spPr bwMode="auto">
            <a:xfrm>
              <a:off x="2976" y="818"/>
              <a:ext cx="3" cy="88"/>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3" name="Rectangle 43"/>
            <p:cNvSpPr>
              <a:spLocks noChangeArrowheads="1"/>
            </p:cNvSpPr>
            <p:nvPr/>
          </p:nvSpPr>
          <p:spPr bwMode="auto">
            <a:xfrm>
              <a:off x="2977" y="905"/>
              <a:ext cx="694" cy="3"/>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4" name="Rectangle 44"/>
            <p:cNvSpPr>
              <a:spLocks noChangeArrowheads="1"/>
            </p:cNvSpPr>
            <p:nvPr/>
          </p:nvSpPr>
          <p:spPr bwMode="auto">
            <a:xfrm>
              <a:off x="2976" y="818"/>
              <a:ext cx="3" cy="88"/>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5" name="Rectangle 45"/>
            <p:cNvSpPr>
              <a:spLocks noChangeArrowheads="1"/>
            </p:cNvSpPr>
            <p:nvPr/>
          </p:nvSpPr>
          <p:spPr bwMode="auto">
            <a:xfrm>
              <a:off x="2977" y="817"/>
              <a:ext cx="694" cy="2"/>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6" name="Rectangle 46"/>
            <p:cNvSpPr>
              <a:spLocks noChangeArrowheads="1"/>
            </p:cNvSpPr>
            <p:nvPr/>
          </p:nvSpPr>
          <p:spPr bwMode="auto">
            <a:xfrm>
              <a:off x="2977" y="905"/>
              <a:ext cx="694" cy="3"/>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7" name="Rectangle 47"/>
            <p:cNvSpPr>
              <a:spLocks noChangeArrowheads="1"/>
            </p:cNvSpPr>
            <p:nvPr/>
          </p:nvSpPr>
          <p:spPr bwMode="auto">
            <a:xfrm>
              <a:off x="3669" y="818"/>
              <a:ext cx="3" cy="88"/>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8" name="Rectangle 48"/>
            <p:cNvSpPr>
              <a:spLocks noChangeArrowheads="1"/>
            </p:cNvSpPr>
            <p:nvPr/>
          </p:nvSpPr>
          <p:spPr bwMode="auto">
            <a:xfrm>
              <a:off x="2976" y="818"/>
              <a:ext cx="3" cy="88"/>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19" name="Freeform 49"/>
            <p:cNvSpPr>
              <a:spLocks noEditPoints="1"/>
            </p:cNvSpPr>
            <p:nvPr/>
          </p:nvSpPr>
          <p:spPr bwMode="auto">
            <a:xfrm>
              <a:off x="3201" y="842"/>
              <a:ext cx="30" cy="40"/>
            </a:xfrm>
            <a:custGeom>
              <a:avLst/>
              <a:gdLst>
                <a:gd name="T0" fmla="*/ 1 w 60"/>
                <a:gd name="T1" fmla="*/ 1 h 80"/>
                <a:gd name="T2" fmla="*/ 1 w 60"/>
                <a:gd name="T3" fmla="*/ 1 h 80"/>
                <a:gd name="T4" fmla="*/ 1 w 60"/>
                <a:gd name="T5" fmla="*/ 1 h 80"/>
                <a:gd name="T6" fmla="*/ 1 w 60"/>
                <a:gd name="T7" fmla="*/ 1 h 80"/>
                <a:gd name="T8" fmla="*/ 1 w 60"/>
                <a:gd name="T9" fmla="*/ 1 h 80"/>
                <a:gd name="T10" fmla="*/ 1 w 60"/>
                <a:gd name="T11" fmla="*/ 1 h 80"/>
                <a:gd name="T12" fmla="*/ 1 w 60"/>
                <a:gd name="T13" fmla="*/ 1 h 80"/>
                <a:gd name="T14" fmla="*/ 1 w 60"/>
                <a:gd name="T15" fmla="*/ 1 h 80"/>
                <a:gd name="T16" fmla="*/ 1 w 60"/>
                <a:gd name="T17" fmla="*/ 1 h 80"/>
                <a:gd name="T18" fmla="*/ 1 w 60"/>
                <a:gd name="T19" fmla="*/ 1 h 80"/>
                <a:gd name="T20" fmla="*/ 1 w 60"/>
                <a:gd name="T21" fmla="*/ 1 h 80"/>
                <a:gd name="T22" fmla="*/ 1 w 60"/>
                <a:gd name="T23" fmla="*/ 1 h 80"/>
                <a:gd name="T24" fmla="*/ 1 w 60"/>
                <a:gd name="T25" fmla="*/ 1 h 80"/>
                <a:gd name="T26" fmla="*/ 1 w 60"/>
                <a:gd name="T27" fmla="*/ 1 h 80"/>
                <a:gd name="T28" fmla="*/ 1 w 60"/>
                <a:gd name="T29" fmla="*/ 1 h 80"/>
                <a:gd name="T30" fmla="*/ 1 w 60"/>
                <a:gd name="T31" fmla="*/ 1 h 80"/>
                <a:gd name="T32" fmla="*/ 1 w 60"/>
                <a:gd name="T33" fmla="*/ 1 h 80"/>
                <a:gd name="T34" fmla="*/ 1 w 60"/>
                <a:gd name="T35" fmla="*/ 1 h 80"/>
                <a:gd name="T36" fmla="*/ 1 w 60"/>
                <a:gd name="T37" fmla="*/ 1 h 80"/>
                <a:gd name="T38" fmla="*/ 1 w 60"/>
                <a:gd name="T39" fmla="*/ 1 h 80"/>
                <a:gd name="T40" fmla="*/ 1 w 60"/>
                <a:gd name="T41" fmla="*/ 1 h 80"/>
                <a:gd name="T42" fmla="*/ 1 w 60"/>
                <a:gd name="T43" fmla="*/ 1 h 80"/>
                <a:gd name="T44" fmla="*/ 1 w 60"/>
                <a:gd name="T45" fmla="*/ 1 h 80"/>
                <a:gd name="T46" fmla="*/ 1 w 60"/>
                <a:gd name="T47" fmla="*/ 1 h 80"/>
                <a:gd name="T48" fmla="*/ 1 w 60"/>
                <a:gd name="T49" fmla="*/ 1 h 80"/>
                <a:gd name="T50" fmla="*/ 1 w 60"/>
                <a:gd name="T51" fmla="*/ 1 h 80"/>
                <a:gd name="T52" fmla="*/ 1 w 60"/>
                <a:gd name="T53" fmla="*/ 1 h 80"/>
                <a:gd name="T54" fmla="*/ 1 w 60"/>
                <a:gd name="T55" fmla="*/ 1 h 80"/>
                <a:gd name="T56" fmla="*/ 1 w 60"/>
                <a:gd name="T57" fmla="*/ 1 h 80"/>
                <a:gd name="T58" fmla="*/ 1 w 60"/>
                <a:gd name="T59" fmla="*/ 1 h 80"/>
                <a:gd name="T60" fmla="*/ 1 w 60"/>
                <a:gd name="T61" fmla="*/ 1 h 80"/>
                <a:gd name="T62" fmla="*/ 1 w 60"/>
                <a:gd name="T63" fmla="*/ 1 h 80"/>
                <a:gd name="T64" fmla="*/ 1 w 60"/>
                <a:gd name="T65" fmla="*/ 1 h 80"/>
                <a:gd name="T66" fmla="*/ 1 w 60"/>
                <a:gd name="T67" fmla="*/ 1 h 80"/>
                <a:gd name="T68" fmla="*/ 1 w 60"/>
                <a:gd name="T69" fmla="*/ 1 h 80"/>
                <a:gd name="T70" fmla="*/ 0 w 60"/>
                <a:gd name="T71" fmla="*/ 0 h 80"/>
                <a:gd name="T72" fmla="*/ 1 w 60"/>
                <a:gd name="T73" fmla="*/ 0 h 80"/>
                <a:gd name="T74" fmla="*/ 1 w 60"/>
                <a:gd name="T75" fmla="*/ 0 h 80"/>
                <a:gd name="T76" fmla="*/ 1 w 60"/>
                <a:gd name="T77" fmla="*/ 0 h 80"/>
                <a:gd name="T78" fmla="*/ 1 w 60"/>
                <a:gd name="T79" fmla="*/ 1 h 80"/>
                <a:gd name="T80" fmla="*/ 1 w 60"/>
                <a:gd name="T81" fmla="*/ 1 h 80"/>
                <a:gd name="T82" fmla="*/ 1 w 60"/>
                <a:gd name="T83" fmla="*/ 1 h 80"/>
                <a:gd name="T84" fmla="*/ 1 w 60"/>
                <a:gd name="T85" fmla="*/ 1 h 80"/>
                <a:gd name="T86" fmla="*/ 1 w 60"/>
                <a:gd name="T87" fmla="*/ 1 h 80"/>
                <a:gd name="T88" fmla="*/ 1 w 60"/>
                <a:gd name="T89" fmla="*/ 1 h 80"/>
                <a:gd name="T90" fmla="*/ 1 w 60"/>
                <a:gd name="T91" fmla="*/ 1 h 80"/>
                <a:gd name="T92" fmla="*/ 1 w 60"/>
                <a:gd name="T93" fmla="*/ 1 h 80"/>
                <a:gd name="T94" fmla="*/ 1 w 60"/>
                <a:gd name="T95" fmla="*/ 1 h 80"/>
                <a:gd name="T96" fmla="*/ 1 w 60"/>
                <a:gd name="T97" fmla="*/ 1 h 80"/>
                <a:gd name="T98" fmla="*/ 1 w 60"/>
                <a:gd name="T99" fmla="*/ 1 h 80"/>
                <a:gd name="T100" fmla="*/ 1 w 60"/>
                <a:gd name="T101" fmla="*/ 1 h 80"/>
                <a:gd name="T102" fmla="*/ 1 w 60"/>
                <a:gd name="T103" fmla="*/ 1 h 80"/>
                <a:gd name="T104" fmla="*/ 1 w 60"/>
                <a:gd name="T105" fmla="*/ 1 h 80"/>
                <a:gd name="T106" fmla="*/ 1 w 60"/>
                <a:gd name="T107" fmla="*/ 1 h 80"/>
                <a:gd name="T108" fmla="*/ 1 w 60"/>
                <a:gd name="T109" fmla="*/ 1 h 80"/>
                <a:gd name="T110" fmla="*/ 1 w 60"/>
                <a:gd name="T111" fmla="*/ 1 h 80"/>
                <a:gd name="T112" fmla="*/ 1 w 60"/>
                <a:gd name="T113" fmla="*/ 1 h 80"/>
                <a:gd name="T114" fmla="*/ 1 w 60"/>
                <a:gd name="T115" fmla="*/ 1 h 80"/>
                <a:gd name="T116" fmla="*/ 1 w 60"/>
                <a:gd name="T117" fmla="*/ 1 h 80"/>
                <a:gd name="T118" fmla="*/ 1 w 60"/>
                <a:gd name="T119" fmla="*/ 1 h 80"/>
                <a:gd name="T120" fmla="*/ 1 w 60"/>
                <a:gd name="T121" fmla="*/ 1 h 80"/>
                <a:gd name="T122" fmla="*/ 0 w 60"/>
                <a:gd name="T123" fmla="*/ 1 h 80"/>
                <a:gd name="T124" fmla="*/ 0 w 60"/>
                <a:gd name="T125" fmla="*/ 0 h 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80"/>
                <a:gd name="T191" fmla="*/ 60 w 60"/>
                <a:gd name="T192" fmla="*/ 80 h 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80">
                  <a:moveTo>
                    <a:pt x="10" y="42"/>
                  </a:moveTo>
                  <a:lnTo>
                    <a:pt x="10" y="71"/>
                  </a:lnTo>
                  <a:lnTo>
                    <a:pt x="31" y="71"/>
                  </a:lnTo>
                  <a:lnTo>
                    <a:pt x="35" y="71"/>
                  </a:lnTo>
                  <a:lnTo>
                    <a:pt x="38" y="70"/>
                  </a:lnTo>
                  <a:lnTo>
                    <a:pt x="41" y="70"/>
                  </a:lnTo>
                  <a:lnTo>
                    <a:pt x="44" y="68"/>
                  </a:lnTo>
                  <a:lnTo>
                    <a:pt x="45" y="66"/>
                  </a:lnTo>
                  <a:lnTo>
                    <a:pt x="48" y="64"/>
                  </a:lnTo>
                  <a:lnTo>
                    <a:pt x="48" y="60"/>
                  </a:lnTo>
                  <a:lnTo>
                    <a:pt x="50" y="57"/>
                  </a:lnTo>
                  <a:lnTo>
                    <a:pt x="48" y="52"/>
                  </a:lnTo>
                  <a:lnTo>
                    <a:pt x="47" y="50"/>
                  </a:lnTo>
                  <a:lnTo>
                    <a:pt x="44" y="47"/>
                  </a:lnTo>
                  <a:lnTo>
                    <a:pt x="41" y="44"/>
                  </a:lnTo>
                  <a:lnTo>
                    <a:pt x="35" y="44"/>
                  </a:lnTo>
                  <a:lnTo>
                    <a:pt x="29" y="42"/>
                  </a:lnTo>
                  <a:lnTo>
                    <a:pt x="10" y="42"/>
                  </a:lnTo>
                  <a:close/>
                  <a:moveTo>
                    <a:pt x="10" y="9"/>
                  </a:moveTo>
                  <a:lnTo>
                    <a:pt x="10" y="34"/>
                  </a:lnTo>
                  <a:lnTo>
                    <a:pt x="28" y="34"/>
                  </a:lnTo>
                  <a:lnTo>
                    <a:pt x="34" y="34"/>
                  </a:lnTo>
                  <a:lnTo>
                    <a:pt x="38" y="32"/>
                  </a:lnTo>
                  <a:lnTo>
                    <a:pt x="41" y="31"/>
                  </a:lnTo>
                  <a:lnTo>
                    <a:pt x="44" y="28"/>
                  </a:lnTo>
                  <a:lnTo>
                    <a:pt x="45" y="25"/>
                  </a:lnTo>
                  <a:lnTo>
                    <a:pt x="45" y="22"/>
                  </a:lnTo>
                  <a:lnTo>
                    <a:pt x="45" y="17"/>
                  </a:lnTo>
                  <a:lnTo>
                    <a:pt x="44" y="15"/>
                  </a:lnTo>
                  <a:lnTo>
                    <a:pt x="41" y="12"/>
                  </a:lnTo>
                  <a:lnTo>
                    <a:pt x="38" y="10"/>
                  </a:lnTo>
                  <a:lnTo>
                    <a:pt x="35" y="9"/>
                  </a:lnTo>
                  <a:lnTo>
                    <a:pt x="31" y="9"/>
                  </a:lnTo>
                  <a:lnTo>
                    <a:pt x="26" y="9"/>
                  </a:lnTo>
                  <a:lnTo>
                    <a:pt x="10" y="9"/>
                  </a:lnTo>
                  <a:close/>
                  <a:moveTo>
                    <a:pt x="0" y="0"/>
                  </a:moveTo>
                  <a:lnTo>
                    <a:pt x="29" y="0"/>
                  </a:lnTo>
                  <a:lnTo>
                    <a:pt x="35" y="0"/>
                  </a:lnTo>
                  <a:lnTo>
                    <a:pt x="41" y="0"/>
                  </a:lnTo>
                  <a:lnTo>
                    <a:pt x="44" y="1"/>
                  </a:lnTo>
                  <a:lnTo>
                    <a:pt x="50" y="4"/>
                  </a:lnTo>
                  <a:lnTo>
                    <a:pt x="53" y="9"/>
                  </a:lnTo>
                  <a:lnTo>
                    <a:pt x="56" y="15"/>
                  </a:lnTo>
                  <a:lnTo>
                    <a:pt x="56" y="20"/>
                  </a:lnTo>
                  <a:lnTo>
                    <a:pt x="56" y="25"/>
                  </a:lnTo>
                  <a:lnTo>
                    <a:pt x="53" y="29"/>
                  </a:lnTo>
                  <a:lnTo>
                    <a:pt x="50" y="34"/>
                  </a:lnTo>
                  <a:lnTo>
                    <a:pt x="45" y="36"/>
                  </a:lnTo>
                  <a:lnTo>
                    <a:pt x="50" y="39"/>
                  </a:lnTo>
                  <a:lnTo>
                    <a:pt x="53" y="41"/>
                  </a:lnTo>
                  <a:lnTo>
                    <a:pt x="56" y="44"/>
                  </a:lnTo>
                  <a:lnTo>
                    <a:pt x="58" y="50"/>
                  </a:lnTo>
                  <a:lnTo>
                    <a:pt x="60" y="57"/>
                  </a:lnTo>
                  <a:lnTo>
                    <a:pt x="58" y="63"/>
                  </a:lnTo>
                  <a:lnTo>
                    <a:pt x="57" y="67"/>
                  </a:lnTo>
                  <a:lnTo>
                    <a:pt x="54" y="71"/>
                  </a:lnTo>
                  <a:lnTo>
                    <a:pt x="51" y="74"/>
                  </a:lnTo>
                  <a:lnTo>
                    <a:pt x="48" y="77"/>
                  </a:lnTo>
                  <a:lnTo>
                    <a:pt x="42" y="79"/>
                  </a:lnTo>
                  <a:lnTo>
                    <a:pt x="37" y="80"/>
                  </a:lnTo>
                  <a:lnTo>
                    <a:pt x="31" y="80"/>
                  </a:lnTo>
                  <a:lnTo>
                    <a:pt x="0" y="80"/>
                  </a:lnTo>
                  <a:lnTo>
                    <a:pt x="0" y="0"/>
                  </a:lnTo>
                  <a:close/>
                </a:path>
              </a:pathLst>
            </a:custGeom>
            <a:solidFill>
              <a:srgbClr val="000000"/>
            </a:solidFill>
            <a:ln w="0">
              <a:solidFill>
                <a:srgbClr val="000000"/>
              </a:solidFill>
              <a:round/>
              <a:headEnd/>
              <a:tailEnd/>
            </a:ln>
          </p:spPr>
          <p:txBody>
            <a:bodyPr/>
            <a:lstStyle/>
            <a:p>
              <a:endParaRPr lang="en-US"/>
            </a:p>
          </p:txBody>
        </p:sp>
        <p:sp>
          <p:nvSpPr>
            <p:cNvPr id="32820" name="Freeform 50"/>
            <p:cNvSpPr>
              <a:spLocks/>
            </p:cNvSpPr>
            <p:nvPr/>
          </p:nvSpPr>
          <p:spPr bwMode="auto">
            <a:xfrm>
              <a:off x="3237" y="853"/>
              <a:ext cx="24" cy="30"/>
            </a:xfrm>
            <a:custGeom>
              <a:avLst/>
              <a:gdLst>
                <a:gd name="T0" fmla="*/ 0 w 47"/>
                <a:gd name="T1" fmla="*/ 0 h 60"/>
                <a:gd name="T2" fmla="*/ 1 w 47"/>
                <a:gd name="T3" fmla="*/ 0 h 60"/>
                <a:gd name="T4" fmla="*/ 1 w 47"/>
                <a:gd name="T5" fmla="*/ 1 h 60"/>
                <a:gd name="T6" fmla="*/ 1 w 47"/>
                <a:gd name="T7" fmla="*/ 1 h 60"/>
                <a:gd name="T8" fmla="*/ 1 w 47"/>
                <a:gd name="T9" fmla="*/ 1 h 60"/>
                <a:gd name="T10" fmla="*/ 1 w 47"/>
                <a:gd name="T11" fmla="*/ 1 h 60"/>
                <a:gd name="T12" fmla="*/ 1 w 47"/>
                <a:gd name="T13" fmla="*/ 1 h 60"/>
                <a:gd name="T14" fmla="*/ 1 w 47"/>
                <a:gd name="T15" fmla="*/ 1 h 60"/>
                <a:gd name="T16" fmla="*/ 1 w 47"/>
                <a:gd name="T17" fmla="*/ 1 h 60"/>
                <a:gd name="T18" fmla="*/ 1 w 47"/>
                <a:gd name="T19" fmla="*/ 1 h 60"/>
                <a:gd name="T20" fmla="*/ 1 w 47"/>
                <a:gd name="T21" fmla="*/ 1 h 60"/>
                <a:gd name="T22" fmla="*/ 1 w 47"/>
                <a:gd name="T23" fmla="*/ 1 h 60"/>
                <a:gd name="T24" fmla="*/ 1 w 47"/>
                <a:gd name="T25" fmla="*/ 1 h 60"/>
                <a:gd name="T26" fmla="*/ 1 w 47"/>
                <a:gd name="T27" fmla="*/ 1 h 60"/>
                <a:gd name="T28" fmla="*/ 1 w 47"/>
                <a:gd name="T29" fmla="*/ 1 h 60"/>
                <a:gd name="T30" fmla="*/ 1 w 47"/>
                <a:gd name="T31" fmla="*/ 0 h 60"/>
                <a:gd name="T32" fmla="*/ 1 w 47"/>
                <a:gd name="T33" fmla="*/ 0 h 60"/>
                <a:gd name="T34" fmla="*/ 1 w 47"/>
                <a:gd name="T35" fmla="*/ 1 h 60"/>
                <a:gd name="T36" fmla="*/ 1 w 47"/>
                <a:gd name="T37" fmla="*/ 1 h 60"/>
                <a:gd name="T38" fmla="*/ 1 w 47"/>
                <a:gd name="T39" fmla="*/ 1 h 60"/>
                <a:gd name="T40" fmla="*/ 1 w 47"/>
                <a:gd name="T41" fmla="*/ 1 h 60"/>
                <a:gd name="T42" fmla="*/ 1 w 47"/>
                <a:gd name="T43" fmla="*/ 1 h 60"/>
                <a:gd name="T44" fmla="*/ 1 w 47"/>
                <a:gd name="T45" fmla="*/ 1 h 60"/>
                <a:gd name="T46" fmla="*/ 1 w 47"/>
                <a:gd name="T47" fmla="*/ 1 h 60"/>
                <a:gd name="T48" fmla="*/ 1 w 47"/>
                <a:gd name="T49" fmla="*/ 1 h 60"/>
                <a:gd name="T50" fmla="*/ 1 w 47"/>
                <a:gd name="T51" fmla="*/ 1 h 60"/>
                <a:gd name="T52" fmla="*/ 1 w 47"/>
                <a:gd name="T53" fmla="*/ 1 h 60"/>
                <a:gd name="T54" fmla="*/ 1 w 47"/>
                <a:gd name="T55" fmla="*/ 1 h 60"/>
                <a:gd name="T56" fmla="*/ 1 w 47"/>
                <a:gd name="T57" fmla="*/ 1 h 60"/>
                <a:gd name="T58" fmla="*/ 1 w 47"/>
                <a:gd name="T59" fmla="*/ 1 h 60"/>
                <a:gd name="T60" fmla="*/ 1 w 47"/>
                <a:gd name="T61" fmla="*/ 1 h 60"/>
                <a:gd name="T62" fmla="*/ 0 w 47"/>
                <a:gd name="T63" fmla="*/ 1 h 60"/>
                <a:gd name="T64" fmla="*/ 0 w 47"/>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60"/>
                <a:gd name="T101" fmla="*/ 47 w 47"/>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60">
                  <a:moveTo>
                    <a:pt x="0" y="0"/>
                  </a:moveTo>
                  <a:lnTo>
                    <a:pt x="12" y="0"/>
                  </a:lnTo>
                  <a:lnTo>
                    <a:pt x="12" y="32"/>
                  </a:lnTo>
                  <a:lnTo>
                    <a:pt x="12" y="38"/>
                  </a:lnTo>
                  <a:lnTo>
                    <a:pt x="12" y="42"/>
                  </a:lnTo>
                  <a:lnTo>
                    <a:pt x="13" y="45"/>
                  </a:lnTo>
                  <a:lnTo>
                    <a:pt x="15" y="48"/>
                  </a:lnTo>
                  <a:lnTo>
                    <a:pt x="19" y="49"/>
                  </a:lnTo>
                  <a:lnTo>
                    <a:pt x="22" y="49"/>
                  </a:lnTo>
                  <a:lnTo>
                    <a:pt x="26" y="49"/>
                  </a:lnTo>
                  <a:lnTo>
                    <a:pt x="29" y="48"/>
                  </a:lnTo>
                  <a:lnTo>
                    <a:pt x="32" y="45"/>
                  </a:lnTo>
                  <a:lnTo>
                    <a:pt x="35" y="42"/>
                  </a:lnTo>
                  <a:lnTo>
                    <a:pt x="35" y="36"/>
                  </a:lnTo>
                  <a:lnTo>
                    <a:pt x="36" y="30"/>
                  </a:lnTo>
                  <a:lnTo>
                    <a:pt x="36" y="0"/>
                  </a:lnTo>
                  <a:lnTo>
                    <a:pt x="47" y="0"/>
                  </a:lnTo>
                  <a:lnTo>
                    <a:pt x="47" y="58"/>
                  </a:lnTo>
                  <a:lnTo>
                    <a:pt x="36" y="58"/>
                  </a:lnTo>
                  <a:lnTo>
                    <a:pt x="36" y="48"/>
                  </a:lnTo>
                  <a:lnTo>
                    <a:pt x="32" y="54"/>
                  </a:lnTo>
                  <a:lnTo>
                    <a:pt x="29" y="57"/>
                  </a:lnTo>
                  <a:lnTo>
                    <a:pt x="23" y="58"/>
                  </a:lnTo>
                  <a:lnTo>
                    <a:pt x="19" y="60"/>
                  </a:lnTo>
                  <a:lnTo>
                    <a:pt x="15" y="58"/>
                  </a:lnTo>
                  <a:lnTo>
                    <a:pt x="10" y="57"/>
                  </a:lnTo>
                  <a:lnTo>
                    <a:pt x="6" y="55"/>
                  </a:lnTo>
                  <a:lnTo>
                    <a:pt x="4" y="52"/>
                  </a:lnTo>
                  <a:lnTo>
                    <a:pt x="3" y="49"/>
                  </a:lnTo>
                  <a:lnTo>
                    <a:pt x="1" y="45"/>
                  </a:lnTo>
                  <a:lnTo>
                    <a:pt x="1" y="41"/>
                  </a:lnTo>
                  <a:lnTo>
                    <a:pt x="0" y="36"/>
                  </a:lnTo>
                  <a:lnTo>
                    <a:pt x="0" y="0"/>
                  </a:lnTo>
                  <a:close/>
                </a:path>
              </a:pathLst>
            </a:custGeom>
            <a:solidFill>
              <a:srgbClr val="000000"/>
            </a:solidFill>
            <a:ln w="0">
              <a:solidFill>
                <a:srgbClr val="000000"/>
              </a:solidFill>
              <a:round/>
              <a:headEnd/>
              <a:tailEnd/>
            </a:ln>
          </p:spPr>
          <p:txBody>
            <a:bodyPr/>
            <a:lstStyle/>
            <a:p>
              <a:endParaRPr lang="en-US"/>
            </a:p>
          </p:txBody>
        </p:sp>
        <p:sp>
          <p:nvSpPr>
            <p:cNvPr id="32821" name="Rectangle 51"/>
            <p:cNvSpPr>
              <a:spLocks noChangeArrowheads="1"/>
            </p:cNvSpPr>
            <p:nvPr/>
          </p:nvSpPr>
          <p:spPr bwMode="auto">
            <a:xfrm>
              <a:off x="3269" y="842"/>
              <a:ext cx="5" cy="40"/>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32822" name="Freeform 52"/>
            <p:cNvSpPr>
              <a:spLocks/>
            </p:cNvSpPr>
            <p:nvPr/>
          </p:nvSpPr>
          <p:spPr bwMode="auto">
            <a:xfrm>
              <a:off x="3280" y="842"/>
              <a:ext cx="25" cy="40"/>
            </a:xfrm>
            <a:custGeom>
              <a:avLst/>
              <a:gdLst>
                <a:gd name="T0" fmla="*/ 0 w 48"/>
                <a:gd name="T1" fmla="*/ 0 h 80"/>
                <a:gd name="T2" fmla="*/ 1 w 48"/>
                <a:gd name="T3" fmla="*/ 0 h 80"/>
                <a:gd name="T4" fmla="*/ 1 w 48"/>
                <a:gd name="T5" fmla="*/ 1 h 80"/>
                <a:gd name="T6" fmla="*/ 1 w 48"/>
                <a:gd name="T7" fmla="*/ 1 h 80"/>
                <a:gd name="T8" fmla="*/ 1 w 48"/>
                <a:gd name="T9" fmla="*/ 1 h 80"/>
                <a:gd name="T10" fmla="*/ 1 w 48"/>
                <a:gd name="T11" fmla="*/ 1 h 80"/>
                <a:gd name="T12" fmla="*/ 1 w 48"/>
                <a:gd name="T13" fmla="*/ 1 h 80"/>
                <a:gd name="T14" fmla="*/ 1 w 48"/>
                <a:gd name="T15" fmla="*/ 1 h 80"/>
                <a:gd name="T16" fmla="*/ 1 w 48"/>
                <a:gd name="T17" fmla="*/ 1 h 80"/>
                <a:gd name="T18" fmla="*/ 1 w 48"/>
                <a:gd name="T19" fmla="*/ 1 h 80"/>
                <a:gd name="T20" fmla="*/ 1 w 48"/>
                <a:gd name="T21" fmla="*/ 1 h 80"/>
                <a:gd name="T22" fmla="*/ 0 w 48"/>
                <a:gd name="T23" fmla="*/ 1 h 80"/>
                <a:gd name="T24" fmla="*/ 0 w 48"/>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80"/>
                <a:gd name="T41" fmla="*/ 48 w 48"/>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80">
                  <a:moveTo>
                    <a:pt x="0" y="0"/>
                  </a:moveTo>
                  <a:lnTo>
                    <a:pt x="10" y="0"/>
                  </a:lnTo>
                  <a:lnTo>
                    <a:pt x="10" y="42"/>
                  </a:lnTo>
                  <a:lnTo>
                    <a:pt x="32" y="22"/>
                  </a:lnTo>
                  <a:lnTo>
                    <a:pt x="47" y="22"/>
                  </a:lnTo>
                  <a:lnTo>
                    <a:pt x="25" y="44"/>
                  </a:lnTo>
                  <a:lnTo>
                    <a:pt x="48" y="80"/>
                  </a:lnTo>
                  <a:lnTo>
                    <a:pt x="36" y="80"/>
                  </a:lnTo>
                  <a:lnTo>
                    <a:pt x="17" y="51"/>
                  </a:lnTo>
                  <a:lnTo>
                    <a:pt x="10" y="57"/>
                  </a:lnTo>
                  <a:lnTo>
                    <a:pt x="10" y="80"/>
                  </a:lnTo>
                  <a:lnTo>
                    <a:pt x="0" y="80"/>
                  </a:lnTo>
                  <a:lnTo>
                    <a:pt x="0" y="0"/>
                  </a:lnTo>
                  <a:close/>
                </a:path>
              </a:pathLst>
            </a:custGeom>
            <a:solidFill>
              <a:srgbClr val="000000"/>
            </a:solidFill>
            <a:ln w="0">
              <a:solidFill>
                <a:srgbClr val="000000"/>
              </a:solidFill>
              <a:round/>
              <a:headEnd/>
              <a:tailEnd/>
            </a:ln>
          </p:spPr>
          <p:txBody>
            <a:bodyPr/>
            <a:lstStyle/>
            <a:p>
              <a:endParaRPr lang="en-US"/>
            </a:p>
          </p:txBody>
        </p:sp>
        <p:sp>
          <p:nvSpPr>
            <p:cNvPr id="32823" name="Freeform 53"/>
            <p:cNvSpPr>
              <a:spLocks noEditPoints="1"/>
            </p:cNvSpPr>
            <p:nvPr/>
          </p:nvSpPr>
          <p:spPr bwMode="auto">
            <a:xfrm>
              <a:off x="3326" y="842"/>
              <a:ext cx="32" cy="40"/>
            </a:xfrm>
            <a:custGeom>
              <a:avLst/>
              <a:gdLst>
                <a:gd name="T0" fmla="*/ 0 w 66"/>
                <a:gd name="T1" fmla="*/ 1 h 80"/>
                <a:gd name="T2" fmla="*/ 0 w 66"/>
                <a:gd name="T3" fmla="*/ 1 h 80"/>
                <a:gd name="T4" fmla="*/ 0 w 66"/>
                <a:gd name="T5" fmla="*/ 1 h 80"/>
                <a:gd name="T6" fmla="*/ 0 w 66"/>
                <a:gd name="T7" fmla="*/ 1 h 80"/>
                <a:gd name="T8" fmla="*/ 0 w 66"/>
                <a:gd name="T9" fmla="*/ 1 h 80"/>
                <a:gd name="T10" fmla="*/ 0 w 66"/>
                <a:gd name="T11" fmla="*/ 1 h 80"/>
                <a:gd name="T12" fmla="*/ 0 w 66"/>
                <a:gd name="T13" fmla="*/ 1 h 80"/>
                <a:gd name="T14" fmla="*/ 0 w 66"/>
                <a:gd name="T15" fmla="*/ 1 h 80"/>
                <a:gd name="T16" fmla="*/ 0 w 66"/>
                <a:gd name="T17" fmla="*/ 1 h 80"/>
                <a:gd name="T18" fmla="*/ 0 w 66"/>
                <a:gd name="T19" fmla="*/ 1 h 80"/>
                <a:gd name="T20" fmla="*/ 0 w 66"/>
                <a:gd name="T21" fmla="*/ 1 h 80"/>
                <a:gd name="T22" fmla="*/ 0 w 66"/>
                <a:gd name="T23" fmla="*/ 1 h 80"/>
                <a:gd name="T24" fmla="*/ 0 w 66"/>
                <a:gd name="T25" fmla="*/ 1 h 80"/>
                <a:gd name="T26" fmla="*/ 0 w 66"/>
                <a:gd name="T27" fmla="*/ 1 h 80"/>
                <a:gd name="T28" fmla="*/ 0 w 66"/>
                <a:gd name="T29" fmla="*/ 1 h 80"/>
                <a:gd name="T30" fmla="*/ 0 w 66"/>
                <a:gd name="T31" fmla="*/ 1 h 80"/>
                <a:gd name="T32" fmla="*/ 0 w 66"/>
                <a:gd name="T33" fmla="*/ 1 h 80"/>
                <a:gd name="T34" fmla="*/ 0 w 66"/>
                <a:gd name="T35" fmla="*/ 1 h 80"/>
                <a:gd name="T36" fmla="*/ 0 w 66"/>
                <a:gd name="T37" fmla="*/ 1 h 80"/>
                <a:gd name="T38" fmla="*/ 0 w 66"/>
                <a:gd name="T39" fmla="*/ 1 h 80"/>
                <a:gd name="T40" fmla="*/ 0 w 66"/>
                <a:gd name="T41" fmla="*/ 1 h 80"/>
                <a:gd name="T42" fmla="*/ 0 w 66"/>
                <a:gd name="T43" fmla="*/ 0 h 80"/>
                <a:gd name="T44" fmla="*/ 0 w 66"/>
                <a:gd name="T45" fmla="*/ 0 h 80"/>
                <a:gd name="T46" fmla="*/ 0 w 66"/>
                <a:gd name="T47" fmla="*/ 0 h 80"/>
                <a:gd name="T48" fmla="*/ 0 w 66"/>
                <a:gd name="T49" fmla="*/ 0 h 80"/>
                <a:gd name="T50" fmla="*/ 0 w 66"/>
                <a:gd name="T51" fmla="*/ 1 h 80"/>
                <a:gd name="T52" fmla="*/ 0 w 66"/>
                <a:gd name="T53" fmla="*/ 1 h 80"/>
                <a:gd name="T54" fmla="*/ 0 w 66"/>
                <a:gd name="T55" fmla="*/ 1 h 80"/>
                <a:gd name="T56" fmla="*/ 0 w 66"/>
                <a:gd name="T57" fmla="*/ 1 h 80"/>
                <a:gd name="T58" fmla="*/ 0 w 66"/>
                <a:gd name="T59" fmla="*/ 1 h 80"/>
                <a:gd name="T60" fmla="*/ 0 w 66"/>
                <a:gd name="T61" fmla="*/ 1 h 80"/>
                <a:gd name="T62" fmla="*/ 0 w 66"/>
                <a:gd name="T63" fmla="*/ 1 h 80"/>
                <a:gd name="T64" fmla="*/ 0 w 66"/>
                <a:gd name="T65" fmla="*/ 1 h 80"/>
                <a:gd name="T66" fmla="*/ 0 w 66"/>
                <a:gd name="T67" fmla="*/ 1 h 80"/>
                <a:gd name="T68" fmla="*/ 0 w 66"/>
                <a:gd name="T69" fmla="*/ 1 h 80"/>
                <a:gd name="T70" fmla="*/ 0 w 66"/>
                <a:gd name="T71" fmla="*/ 1 h 80"/>
                <a:gd name="T72" fmla="*/ 0 w 66"/>
                <a:gd name="T73" fmla="*/ 1 h 80"/>
                <a:gd name="T74" fmla="*/ 0 w 66"/>
                <a:gd name="T75" fmla="*/ 1 h 80"/>
                <a:gd name="T76" fmla="*/ 0 w 66"/>
                <a:gd name="T77" fmla="*/ 1 h 80"/>
                <a:gd name="T78" fmla="*/ 0 w 66"/>
                <a:gd name="T79" fmla="*/ 1 h 80"/>
                <a:gd name="T80" fmla="*/ 0 w 66"/>
                <a:gd name="T81" fmla="*/ 1 h 80"/>
                <a:gd name="T82" fmla="*/ 0 w 66"/>
                <a:gd name="T83" fmla="*/ 1 h 80"/>
                <a:gd name="T84" fmla="*/ 0 w 66"/>
                <a:gd name="T85" fmla="*/ 1 h 80"/>
                <a:gd name="T86" fmla="*/ 0 w 66"/>
                <a:gd name="T87" fmla="*/ 0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80"/>
                <a:gd name="T134" fmla="*/ 66 w 6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80">
                  <a:moveTo>
                    <a:pt x="10" y="9"/>
                  </a:moveTo>
                  <a:lnTo>
                    <a:pt x="10" y="71"/>
                  </a:lnTo>
                  <a:lnTo>
                    <a:pt x="28" y="71"/>
                  </a:lnTo>
                  <a:lnTo>
                    <a:pt x="35" y="70"/>
                  </a:lnTo>
                  <a:lnTo>
                    <a:pt x="40" y="70"/>
                  </a:lnTo>
                  <a:lnTo>
                    <a:pt x="44" y="67"/>
                  </a:lnTo>
                  <a:lnTo>
                    <a:pt x="47" y="66"/>
                  </a:lnTo>
                  <a:lnTo>
                    <a:pt x="51" y="61"/>
                  </a:lnTo>
                  <a:lnTo>
                    <a:pt x="53" y="55"/>
                  </a:lnTo>
                  <a:lnTo>
                    <a:pt x="54" y="48"/>
                  </a:lnTo>
                  <a:lnTo>
                    <a:pt x="56" y="39"/>
                  </a:lnTo>
                  <a:lnTo>
                    <a:pt x="54" y="32"/>
                  </a:lnTo>
                  <a:lnTo>
                    <a:pt x="53" y="25"/>
                  </a:lnTo>
                  <a:lnTo>
                    <a:pt x="51" y="19"/>
                  </a:lnTo>
                  <a:lnTo>
                    <a:pt x="48" y="16"/>
                  </a:lnTo>
                  <a:lnTo>
                    <a:pt x="45" y="13"/>
                  </a:lnTo>
                  <a:lnTo>
                    <a:pt x="41" y="10"/>
                  </a:lnTo>
                  <a:lnTo>
                    <a:pt x="38" y="10"/>
                  </a:lnTo>
                  <a:lnTo>
                    <a:pt x="34" y="9"/>
                  </a:lnTo>
                  <a:lnTo>
                    <a:pt x="28" y="9"/>
                  </a:lnTo>
                  <a:lnTo>
                    <a:pt x="10" y="9"/>
                  </a:lnTo>
                  <a:close/>
                  <a:moveTo>
                    <a:pt x="0" y="0"/>
                  </a:moveTo>
                  <a:lnTo>
                    <a:pt x="28" y="0"/>
                  </a:lnTo>
                  <a:lnTo>
                    <a:pt x="35" y="0"/>
                  </a:lnTo>
                  <a:lnTo>
                    <a:pt x="41" y="0"/>
                  </a:lnTo>
                  <a:lnTo>
                    <a:pt x="48" y="3"/>
                  </a:lnTo>
                  <a:lnTo>
                    <a:pt x="53" y="6"/>
                  </a:lnTo>
                  <a:lnTo>
                    <a:pt x="57" y="10"/>
                  </a:lnTo>
                  <a:lnTo>
                    <a:pt x="60" y="15"/>
                  </a:lnTo>
                  <a:lnTo>
                    <a:pt x="63" y="20"/>
                  </a:lnTo>
                  <a:lnTo>
                    <a:pt x="64" y="29"/>
                  </a:lnTo>
                  <a:lnTo>
                    <a:pt x="66" y="39"/>
                  </a:lnTo>
                  <a:lnTo>
                    <a:pt x="66" y="48"/>
                  </a:lnTo>
                  <a:lnTo>
                    <a:pt x="63" y="55"/>
                  </a:lnTo>
                  <a:lnTo>
                    <a:pt x="61" y="63"/>
                  </a:lnTo>
                  <a:lnTo>
                    <a:pt x="59" y="67"/>
                  </a:lnTo>
                  <a:lnTo>
                    <a:pt x="54" y="71"/>
                  </a:lnTo>
                  <a:lnTo>
                    <a:pt x="51" y="74"/>
                  </a:lnTo>
                  <a:lnTo>
                    <a:pt x="47" y="77"/>
                  </a:lnTo>
                  <a:lnTo>
                    <a:pt x="41" y="79"/>
                  </a:lnTo>
                  <a:lnTo>
                    <a:pt x="35" y="80"/>
                  </a:lnTo>
                  <a:lnTo>
                    <a:pt x="29" y="80"/>
                  </a:lnTo>
                  <a:lnTo>
                    <a:pt x="0" y="80"/>
                  </a:lnTo>
                  <a:lnTo>
                    <a:pt x="0" y="0"/>
                  </a:lnTo>
                  <a:close/>
                </a:path>
              </a:pathLst>
            </a:custGeom>
            <a:solidFill>
              <a:srgbClr val="000000"/>
            </a:solidFill>
            <a:ln w="0">
              <a:solidFill>
                <a:srgbClr val="000000"/>
              </a:solidFill>
              <a:round/>
              <a:headEnd/>
              <a:tailEnd/>
            </a:ln>
          </p:spPr>
          <p:txBody>
            <a:bodyPr/>
            <a:lstStyle/>
            <a:p>
              <a:endParaRPr lang="en-US"/>
            </a:p>
          </p:txBody>
        </p:sp>
        <p:sp>
          <p:nvSpPr>
            <p:cNvPr id="32824" name="Freeform 54"/>
            <p:cNvSpPr>
              <a:spLocks noEditPoints="1"/>
            </p:cNvSpPr>
            <p:nvPr/>
          </p:nvSpPr>
          <p:spPr bwMode="auto">
            <a:xfrm>
              <a:off x="3364" y="852"/>
              <a:ext cx="26" cy="31"/>
            </a:xfrm>
            <a:custGeom>
              <a:avLst/>
              <a:gdLst>
                <a:gd name="T0" fmla="*/ 1 w 52"/>
                <a:gd name="T1" fmla="*/ 1 h 62"/>
                <a:gd name="T2" fmla="*/ 1 w 52"/>
                <a:gd name="T3" fmla="*/ 1 h 62"/>
                <a:gd name="T4" fmla="*/ 1 w 52"/>
                <a:gd name="T5" fmla="*/ 1 h 62"/>
                <a:gd name="T6" fmla="*/ 1 w 52"/>
                <a:gd name="T7" fmla="*/ 1 h 62"/>
                <a:gd name="T8" fmla="*/ 1 w 52"/>
                <a:gd name="T9" fmla="*/ 1 h 62"/>
                <a:gd name="T10" fmla="*/ 1 w 52"/>
                <a:gd name="T11" fmla="*/ 1 h 62"/>
                <a:gd name="T12" fmla="*/ 1 w 52"/>
                <a:gd name="T13" fmla="*/ 1 h 62"/>
                <a:gd name="T14" fmla="*/ 1 w 52"/>
                <a:gd name="T15" fmla="*/ 1 h 62"/>
                <a:gd name="T16" fmla="*/ 1 w 52"/>
                <a:gd name="T17" fmla="*/ 1 h 62"/>
                <a:gd name="T18" fmla="*/ 1 w 52"/>
                <a:gd name="T19" fmla="*/ 1 h 62"/>
                <a:gd name="T20" fmla="*/ 1 w 52"/>
                <a:gd name="T21" fmla="*/ 0 h 62"/>
                <a:gd name="T22" fmla="*/ 1 w 52"/>
                <a:gd name="T23" fmla="*/ 1 h 62"/>
                <a:gd name="T24" fmla="*/ 1 w 52"/>
                <a:gd name="T25" fmla="*/ 1 h 62"/>
                <a:gd name="T26" fmla="*/ 1 w 52"/>
                <a:gd name="T27" fmla="*/ 1 h 62"/>
                <a:gd name="T28" fmla="*/ 1 w 52"/>
                <a:gd name="T29" fmla="*/ 1 h 62"/>
                <a:gd name="T30" fmla="*/ 1 w 52"/>
                <a:gd name="T31" fmla="*/ 1 h 62"/>
                <a:gd name="T32" fmla="*/ 1 w 52"/>
                <a:gd name="T33" fmla="*/ 1 h 62"/>
                <a:gd name="T34" fmla="*/ 1 w 52"/>
                <a:gd name="T35" fmla="*/ 1 h 62"/>
                <a:gd name="T36" fmla="*/ 1 w 52"/>
                <a:gd name="T37" fmla="*/ 1 h 62"/>
                <a:gd name="T38" fmla="*/ 1 w 52"/>
                <a:gd name="T39" fmla="*/ 1 h 62"/>
                <a:gd name="T40" fmla="*/ 1 w 52"/>
                <a:gd name="T41" fmla="*/ 1 h 62"/>
                <a:gd name="T42" fmla="*/ 1 w 52"/>
                <a:gd name="T43" fmla="*/ 1 h 62"/>
                <a:gd name="T44" fmla="*/ 1 w 52"/>
                <a:gd name="T45" fmla="*/ 1 h 62"/>
                <a:gd name="T46" fmla="*/ 0 w 52"/>
                <a:gd name="T47" fmla="*/ 1 h 62"/>
                <a:gd name="T48" fmla="*/ 1 w 52"/>
                <a:gd name="T49" fmla="*/ 1 h 62"/>
                <a:gd name="T50" fmla="*/ 1 w 52"/>
                <a:gd name="T51" fmla="*/ 1 h 62"/>
                <a:gd name="T52" fmla="*/ 1 w 52"/>
                <a:gd name="T53" fmla="*/ 1 h 62"/>
                <a:gd name="T54" fmla="*/ 1 w 52"/>
                <a:gd name="T55" fmla="*/ 1 h 62"/>
                <a:gd name="T56" fmla="*/ 1 w 52"/>
                <a:gd name="T57" fmla="*/ 1 h 62"/>
                <a:gd name="T58" fmla="*/ 1 w 52"/>
                <a:gd name="T59" fmla="*/ 1 h 62"/>
                <a:gd name="T60" fmla="*/ 1 w 52"/>
                <a:gd name="T61" fmla="*/ 1 h 62"/>
                <a:gd name="T62" fmla="*/ 1 w 52"/>
                <a:gd name="T63" fmla="*/ 1 h 62"/>
                <a:gd name="T64" fmla="*/ 1 w 52"/>
                <a:gd name="T65" fmla="*/ 1 h 62"/>
                <a:gd name="T66" fmla="*/ 1 w 52"/>
                <a:gd name="T67" fmla="*/ 1 h 62"/>
                <a:gd name="T68" fmla="*/ 1 w 52"/>
                <a:gd name="T69" fmla="*/ 1 h 62"/>
                <a:gd name="T70" fmla="*/ 1 w 52"/>
                <a:gd name="T71" fmla="*/ 1 h 62"/>
                <a:gd name="T72" fmla="*/ 1 w 52"/>
                <a:gd name="T73" fmla="*/ 1 h 62"/>
                <a:gd name="T74" fmla="*/ 1 w 52"/>
                <a:gd name="T75" fmla="*/ 0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2"/>
                <a:gd name="T116" fmla="*/ 52 w 52"/>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2">
                  <a:moveTo>
                    <a:pt x="38" y="32"/>
                  </a:moveTo>
                  <a:lnTo>
                    <a:pt x="32" y="34"/>
                  </a:lnTo>
                  <a:lnTo>
                    <a:pt x="23" y="35"/>
                  </a:lnTo>
                  <a:lnTo>
                    <a:pt x="19" y="37"/>
                  </a:lnTo>
                  <a:lnTo>
                    <a:pt x="16" y="37"/>
                  </a:lnTo>
                  <a:lnTo>
                    <a:pt x="13" y="38"/>
                  </a:lnTo>
                  <a:lnTo>
                    <a:pt x="12" y="40"/>
                  </a:lnTo>
                  <a:lnTo>
                    <a:pt x="12" y="41"/>
                  </a:lnTo>
                  <a:lnTo>
                    <a:pt x="10" y="44"/>
                  </a:lnTo>
                  <a:lnTo>
                    <a:pt x="12" y="47"/>
                  </a:lnTo>
                  <a:lnTo>
                    <a:pt x="13" y="50"/>
                  </a:lnTo>
                  <a:lnTo>
                    <a:pt x="16" y="51"/>
                  </a:lnTo>
                  <a:lnTo>
                    <a:pt x="22" y="51"/>
                  </a:lnTo>
                  <a:lnTo>
                    <a:pt x="26" y="51"/>
                  </a:lnTo>
                  <a:lnTo>
                    <a:pt x="31" y="50"/>
                  </a:lnTo>
                  <a:lnTo>
                    <a:pt x="34" y="47"/>
                  </a:lnTo>
                  <a:lnTo>
                    <a:pt x="36" y="44"/>
                  </a:lnTo>
                  <a:lnTo>
                    <a:pt x="38" y="40"/>
                  </a:lnTo>
                  <a:lnTo>
                    <a:pt x="38" y="35"/>
                  </a:lnTo>
                  <a:lnTo>
                    <a:pt x="38" y="32"/>
                  </a:lnTo>
                  <a:close/>
                  <a:moveTo>
                    <a:pt x="28" y="0"/>
                  </a:moveTo>
                  <a:lnTo>
                    <a:pt x="34" y="0"/>
                  </a:lnTo>
                  <a:lnTo>
                    <a:pt x="39" y="2"/>
                  </a:lnTo>
                  <a:lnTo>
                    <a:pt x="44" y="5"/>
                  </a:lnTo>
                  <a:lnTo>
                    <a:pt x="45" y="6"/>
                  </a:lnTo>
                  <a:lnTo>
                    <a:pt x="48" y="9"/>
                  </a:lnTo>
                  <a:lnTo>
                    <a:pt x="50" y="14"/>
                  </a:lnTo>
                  <a:lnTo>
                    <a:pt x="50" y="16"/>
                  </a:lnTo>
                  <a:lnTo>
                    <a:pt x="50" y="22"/>
                  </a:lnTo>
                  <a:lnTo>
                    <a:pt x="50" y="35"/>
                  </a:lnTo>
                  <a:lnTo>
                    <a:pt x="50" y="43"/>
                  </a:lnTo>
                  <a:lnTo>
                    <a:pt x="50" y="48"/>
                  </a:lnTo>
                  <a:lnTo>
                    <a:pt x="50" y="51"/>
                  </a:lnTo>
                  <a:lnTo>
                    <a:pt x="51" y="56"/>
                  </a:lnTo>
                  <a:lnTo>
                    <a:pt x="52" y="60"/>
                  </a:lnTo>
                  <a:lnTo>
                    <a:pt x="42" y="60"/>
                  </a:lnTo>
                  <a:lnTo>
                    <a:pt x="41" y="57"/>
                  </a:lnTo>
                  <a:lnTo>
                    <a:pt x="39" y="53"/>
                  </a:lnTo>
                  <a:lnTo>
                    <a:pt x="34" y="57"/>
                  </a:lnTo>
                  <a:lnTo>
                    <a:pt x="29" y="60"/>
                  </a:lnTo>
                  <a:lnTo>
                    <a:pt x="23" y="62"/>
                  </a:lnTo>
                  <a:lnTo>
                    <a:pt x="19" y="62"/>
                  </a:lnTo>
                  <a:lnTo>
                    <a:pt x="13" y="60"/>
                  </a:lnTo>
                  <a:lnTo>
                    <a:pt x="9" y="59"/>
                  </a:lnTo>
                  <a:lnTo>
                    <a:pt x="4" y="57"/>
                  </a:lnTo>
                  <a:lnTo>
                    <a:pt x="3" y="53"/>
                  </a:lnTo>
                  <a:lnTo>
                    <a:pt x="2" y="48"/>
                  </a:lnTo>
                  <a:lnTo>
                    <a:pt x="0" y="44"/>
                  </a:lnTo>
                  <a:lnTo>
                    <a:pt x="0" y="40"/>
                  </a:lnTo>
                  <a:lnTo>
                    <a:pt x="2" y="37"/>
                  </a:lnTo>
                  <a:lnTo>
                    <a:pt x="4" y="34"/>
                  </a:lnTo>
                  <a:lnTo>
                    <a:pt x="7" y="31"/>
                  </a:lnTo>
                  <a:lnTo>
                    <a:pt x="10" y="30"/>
                  </a:lnTo>
                  <a:lnTo>
                    <a:pt x="13" y="28"/>
                  </a:lnTo>
                  <a:lnTo>
                    <a:pt x="16" y="27"/>
                  </a:lnTo>
                  <a:lnTo>
                    <a:pt x="22" y="27"/>
                  </a:lnTo>
                  <a:lnTo>
                    <a:pt x="28" y="25"/>
                  </a:lnTo>
                  <a:lnTo>
                    <a:pt x="34" y="24"/>
                  </a:lnTo>
                  <a:lnTo>
                    <a:pt x="38" y="22"/>
                  </a:lnTo>
                  <a:lnTo>
                    <a:pt x="38" y="21"/>
                  </a:lnTo>
                  <a:lnTo>
                    <a:pt x="36" y="16"/>
                  </a:lnTo>
                  <a:lnTo>
                    <a:pt x="35" y="14"/>
                  </a:lnTo>
                  <a:lnTo>
                    <a:pt x="32" y="11"/>
                  </a:lnTo>
                  <a:lnTo>
                    <a:pt x="29" y="11"/>
                  </a:lnTo>
                  <a:lnTo>
                    <a:pt x="25" y="9"/>
                  </a:lnTo>
                  <a:lnTo>
                    <a:pt x="20" y="11"/>
                  </a:lnTo>
                  <a:lnTo>
                    <a:pt x="16" y="12"/>
                  </a:lnTo>
                  <a:lnTo>
                    <a:pt x="13" y="15"/>
                  </a:lnTo>
                  <a:lnTo>
                    <a:pt x="12" y="19"/>
                  </a:lnTo>
                  <a:lnTo>
                    <a:pt x="2" y="18"/>
                  </a:lnTo>
                  <a:lnTo>
                    <a:pt x="3" y="12"/>
                  </a:lnTo>
                  <a:lnTo>
                    <a:pt x="6" y="8"/>
                  </a:lnTo>
                  <a:lnTo>
                    <a:pt x="9" y="5"/>
                  </a:lnTo>
                  <a:lnTo>
                    <a:pt x="15" y="2"/>
                  </a:lnTo>
                  <a:lnTo>
                    <a:pt x="20" y="0"/>
                  </a:lnTo>
                  <a:lnTo>
                    <a:pt x="28" y="0"/>
                  </a:lnTo>
                  <a:close/>
                </a:path>
              </a:pathLst>
            </a:custGeom>
            <a:solidFill>
              <a:srgbClr val="000000"/>
            </a:solidFill>
            <a:ln w="0">
              <a:solidFill>
                <a:srgbClr val="000000"/>
              </a:solidFill>
              <a:round/>
              <a:headEnd/>
              <a:tailEnd/>
            </a:ln>
          </p:spPr>
          <p:txBody>
            <a:bodyPr/>
            <a:lstStyle/>
            <a:p>
              <a:endParaRPr lang="en-US"/>
            </a:p>
          </p:txBody>
        </p:sp>
        <p:sp>
          <p:nvSpPr>
            <p:cNvPr id="32825" name="Freeform 55"/>
            <p:cNvSpPr>
              <a:spLocks/>
            </p:cNvSpPr>
            <p:nvPr/>
          </p:nvSpPr>
          <p:spPr bwMode="auto">
            <a:xfrm>
              <a:off x="3393" y="843"/>
              <a:ext cx="14" cy="40"/>
            </a:xfrm>
            <a:custGeom>
              <a:avLst/>
              <a:gdLst>
                <a:gd name="T0" fmla="*/ 1 w 27"/>
                <a:gd name="T1" fmla="*/ 0 h 81"/>
                <a:gd name="T2" fmla="*/ 1 w 27"/>
                <a:gd name="T3" fmla="*/ 0 h 81"/>
                <a:gd name="T4" fmla="*/ 1 w 27"/>
                <a:gd name="T5" fmla="*/ 0 h 81"/>
                <a:gd name="T6" fmla="*/ 1 w 27"/>
                <a:gd name="T7" fmla="*/ 0 h 81"/>
                <a:gd name="T8" fmla="*/ 1 w 27"/>
                <a:gd name="T9" fmla="*/ 0 h 81"/>
                <a:gd name="T10" fmla="*/ 1 w 27"/>
                <a:gd name="T11" fmla="*/ 0 h 81"/>
                <a:gd name="T12" fmla="*/ 1 w 27"/>
                <a:gd name="T13" fmla="*/ 0 h 81"/>
                <a:gd name="T14" fmla="*/ 1 w 27"/>
                <a:gd name="T15" fmla="*/ 0 h 81"/>
                <a:gd name="T16" fmla="*/ 1 w 27"/>
                <a:gd name="T17" fmla="*/ 0 h 81"/>
                <a:gd name="T18" fmla="*/ 1 w 27"/>
                <a:gd name="T19" fmla="*/ 0 h 81"/>
                <a:gd name="T20" fmla="*/ 1 w 27"/>
                <a:gd name="T21" fmla="*/ 0 h 81"/>
                <a:gd name="T22" fmla="*/ 1 w 27"/>
                <a:gd name="T23" fmla="*/ 0 h 81"/>
                <a:gd name="T24" fmla="*/ 1 w 27"/>
                <a:gd name="T25" fmla="*/ 0 h 81"/>
                <a:gd name="T26" fmla="*/ 1 w 27"/>
                <a:gd name="T27" fmla="*/ 0 h 81"/>
                <a:gd name="T28" fmla="*/ 1 w 27"/>
                <a:gd name="T29" fmla="*/ 0 h 81"/>
                <a:gd name="T30" fmla="*/ 1 w 27"/>
                <a:gd name="T31" fmla="*/ 0 h 81"/>
                <a:gd name="T32" fmla="*/ 1 w 27"/>
                <a:gd name="T33" fmla="*/ 0 h 81"/>
                <a:gd name="T34" fmla="*/ 1 w 27"/>
                <a:gd name="T35" fmla="*/ 0 h 81"/>
                <a:gd name="T36" fmla="*/ 1 w 27"/>
                <a:gd name="T37" fmla="*/ 0 h 81"/>
                <a:gd name="T38" fmla="*/ 1 w 27"/>
                <a:gd name="T39" fmla="*/ 0 h 81"/>
                <a:gd name="T40" fmla="*/ 1 w 27"/>
                <a:gd name="T41" fmla="*/ 0 h 81"/>
                <a:gd name="T42" fmla="*/ 1 w 27"/>
                <a:gd name="T43" fmla="*/ 0 h 81"/>
                <a:gd name="T44" fmla="*/ 1 w 27"/>
                <a:gd name="T45" fmla="*/ 0 h 81"/>
                <a:gd name="T46" fmla="*/ 0 w 27"/>
                <a:gd name="T47" fmla="*/ 0 h 81"/>
                <a:gd name="T48" fmla="*/ 0 w 27"/>
                <a:gd name="T49" fmla="*/ 0 h 81"/>
                <a:gd name="T50" fmla="*/ 1 w 27"/>
                <a:gd name="T51" fmla="*/ 0 h 81"/>
                <a:gd name="T52" fmla="*/ 1 w 27"/>
                <a:gd name="T53" fmla="*/ 0 h 81"/>
                <a:gd name="T54" fmla="*/ 1 w 27"/>
                <a:gd name="T55" fmla="*/ 0 h 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
                <a:gd name="T85" fmla="*/ 0 h 81"/>
                <a:gd name="T86" fmla="*/ 27 w 27"/>
                <a:gd name="T87" fmla="*/ 81 h 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 h="81">
                  <a:moveTo>
                    <a:pt x="17" y="0"/>
                  </a:moveTo>
                  <a:lnTo>
                    <a:pt x="17" y="21"/>
                  </a:lnTo>
                  <a:lnTo>
                    <a:pt x="27" y="21"/>
                  </a:lnTo>
                  <a:lnTo>
                    <a:pt x="27" y="30"/>
                  </a:lnTo>
                  <a:lnTo>
                    <a:pt x="17" y="30"/>
                  </a:lnTo>
                  <a:lnTo>
                    <a:pt x="17" y="63"/>
                  </a:lnTo>
                  <a:lnTo>
                    <a:pt x="17" y="66"/>
                  </a:lnTo>
                  <a:lnTo>
                    <a:pt x="17" y="69"/>
                  </a:lnTo>
                  <a:lnTo>
                    <a:pt x="20" y="70"/>
                  </a:lnTo>
                  <a:lnTo>
                    <a:pt x="22" y="70"/>
                  </a:lnTo>
                  <a:lnTo>
                    <a:pt x="23" y="70"/>
                  </a:lnTo>
                  <a:lnTo>
                    <a:pt x="27" y="70"/>
                  </a:lnTo>
                  <a:lnTo>
                    <a:pt x="27" y="79"/>
                  </a:lnTo>
                  <a:lnTo>
                    <a:pt x="25" y="81"/>
                  </a:lnTo>
                  <a:lnTo>
                    <a:pt x="20" y="81"/>
                  </a:lnTo>
                  <a:lnTo>
                    <a:pt x="16" y="81"/>
                  </a:lnTo>
                  <a:lnTo>
                    <a:pt x="13" y="79"/>
                  </a:lnTo>
                  <a:lnTo>
                    <a:pt x="10" y="76"/>
                  </a:lnTo>
                  <a:lnTo>
                    <a:pt x="9" y="75"/>
                  </a:lnTo>
                  <a:lnTo>
                    <a:pt x="7" y="72"/>
                  </a:lnTo>
                  <a:lnTo>
                    <a:pt x="7" y="67"/>
                  </a:lnTo>
                  <a:lnTo>
                    <a:pt x="7" y="63"/>
                  </a:lnTo>
                  <a:lnTo>
                    <a:pt x="7" y="30"/>
                  </a:lnTo>
                  <a:lnTo>
                    <a:pt x="0" y="30"/>
                  </a:lnTo>
                  <a:lnTo>
                    <a:pt x="0" y="21"/>
                  </a:lnTo>
                  <a:lnTo>
                    <a:pt x="7" y="21"/>
                  </a:lnTo>
                  <a:lnTo>
                    <a:pt x="7" y="6"/>
                  </a:lnTo>
                  <a:lnTo>
                    <a:pt x="17" y="0"/>
                  </a:lnTo>
                  <a:close/>
                </a:path>
              </a:pathLst>
            </a:custGeom>
            <a:solidFill>
              <a:srgbClr val="000000"/>
            </a:solidFill>
            <a:ln w="0">
              <a:solidFill>
                <a:srgbClr val="000000"/>
              </a:solidFill>
              <a:round/>
              <a:headEnd/>
              <a:tailEnd/>
            </a:ln>
          </p:spPr>
          <p:txBody>
            <a:bodyPr/>
            <a:lstStyle/>
            <a:p>
              <a:endParaRPr lang="en-US"/>
            </a:p>
          </p:txBody>
        </p:sp>
        <p:sp>
          <p:nvSpPr>
            <p:cNvPr id="32826" name="Freeform 56"/>
            <p:cNvSpPr>
              <a:spLocks noEditPoints="1"/>
            </p:cNvSpPr>
            <p:nvPr/>
          </p:nvSpPr>
          <p:spPr bwMode="auto">
            <a:xfrm>
              <a:off x="3410" y="852"/>
              <a:ext cx="27" cy="31"/>
            </a:xfrm>
            <a:custGeom>
              <a:avLst/>
              <a:gdLst>
                <a:gd name="T0" fmla="*/ 1 w 54"/>
                <a:gd name="T1" fmla="*/ 1 h 62"/>
                <a:gd name="T2" fmla="*/ 1 w 54"/>
                <a:gd name="T3" fmla="*/ 1 h 62"/>
                <a:gd name="T4" fmla="*/ 1 w 54"/>
                <a:gd name="T5" fmla="*/ 1 h 62"/>
                <a:gd name="T6" fmla="*/ 1 w 54"/>
                <a:gd name="T7" fmla="*/ 1 h 62"/>
                <a:gd name="T8" fmla="*/ 1 w 54"/>
                <a:gd name="T9" fmla="*/ 1 h 62"/>
                <a:gd name="T10" fmla="*/ 1 w 54"/>
                <a:gd name="T11" fmla="*/ 1 h 62"/>
                <a:gd name="T12" fmla="*/ 1 w 54"/>
                <a:gd name="T13" fmla="*/ 1 h 62"/>
                <a:gd name="T14" fmla="*/ 1 w 54"/>
                <a:gd name="T15" fmla="*/ 1 h 62"/>
                <a:gd name="T16" fmla="*/ 1 w 54"/>
                <a:gd name="T17" fmla="*/ 1 h 62"/>
                <a:gd name="T18" fmla="*/ 1 w 54"/>
                <a:gd name="T19" fmla="*/ 1 h 62"/>
                <a:gd name="T20" fmla="*/ 1 w 54"/>
                <a:gd name="T21" fmla="*/ 0 h 62"/>
                <a:gd name="T22" fmla="*/ 1 w 54"/>
                <a:gd name="T23" fmla="*/ 1 h 62"/>
                <a:gd name="T24" fmla="*/ 1 w 54"/>
                <a:gd name="T25" fmla="*/ 1 h 62"/>
                <a:gd name="T26" fmla="*/ 1 w 54"/>
                <a:gd name="T27" fmla="*/ 1 h 62"/>
                <a:gd name="T28" fmla="*/ 1 w 54"/>
                <a:gd name="T29" fmla="*/ 1 h 62"/>
                <a:gd name="T30" fmla="*/ 1 w 54"/>
                <a:gd name="T31" fmla="*/ 1 h 62"/>
                <a:gd name="T32" fmla="*/ 1 w 54"/>
                <a:gd name="T33" fmla="*/ 1 h 62"/>
                <a:gd name="T34" fmla="*/ 1 w 54"/>
                <a:gd name="T35" fmla="*/ 1 h 62"/>
                <a:gd name="T36" fmla="*/ 1 w 54"/>
                <a:gd name="T37" fmla="*/ 1 h 62"/>
                <a:gd name="T38" fmla="*/ 1 w 54"/>
                <a:gd name="T39" fmla="*/ 1 h 62"/>
                <a:gd name="T40" fmla="*/ 1 w 54"/>
                <a:gd name="T41" fmla="*/ 1 h 62"/>
                <a:gd name="T42" fmla="*/ 1 w 54"/>
                <a:gd name="T43" fmla="*/ 1 h 62"/>
                <a:gd name="T44" fmla="*/ 1 w 54"/>
                <a:gd name="T45" fmla="*/ 1 h 62"/>
                <a:gd name="T46" fmla="*/ 0 w 54"/>
                <a:gd name="T47" fmla="*/ 1 h 62"/>
                <a:gd name="T48" fmla="*/ 1 w 54"/>
                <a:gd name="T49" fmla="*/ 1 h 62"/>
                <a:gd name="T50" fmla="*/ 1 w 54"/>
                <a:gd name="T51" fmla="*/ 1 h 62"/>
                <a:gd name="T52" fmla="*/ 1 w 54"/>
                <a:gd name="T53" fmla="*/ 1 h 62"/>
                <a:gd name="T54" fmla="*/ 1 w 54"/>
                <a:gd name="T55" fmla="*/ 1 h 62"/>
                <a:gd name="T56" fmla="*/ 1 w 54"/>
                <a:gd name="T57" fmla="*/ 1 h 62"/>
                <a:gd name="T58" fmla="*/ 1 w 54"/>
                <a:gd name="T59" fmla="*/ 1 h 62"/>
                <a:gd name="T60" fmla="*/ 1 w 54"/>
                <a:gd name="T61" fmla="*/ 1 h 62"/>
                <a:gd name="T62" fmla="*/ 1 w 54"/>
                <a:gd name="T63" fmla="*/ 1 h 62"/>
                <a:gd name="T64" fmla="*/ 1 w 54"/>
                <a:gd name="T65" fmla="*/ 1 h 62"/>
                <a:gd name="T66" fmla="*/ 1 w 54"/>
                <a:gd name="T67" fmla="*/ 1 h 62"/>
                <a:gd name="T68" fmla="*/ 1 w 54"/>
                <a:gd name="T69" fmla="*/ 1 h 62"/>
                <a:gd name="T70" fmla="*/ 1 w 54"/>
                <a:gd name="T71" fmla="*/ 1 h 62"/>
                <a:gd name="T72" fmla="*/ 1 w 54"/>
                <a:gd name="T73" fmla="*/ 1 h 62"/>
                <a:gd name="T74" fmla="*/ 1 w 54"/>
                <a:gd name="T75" fmla="*/ 0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62"/>
                <a:gd name="T116" fmla="*/ 54 w 54"/>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62">
                  <a:moveTo>
                    <a:pt x="38" y="32"/>
                  </a:moveTo>
                  <a:lnTo>
                    <a:pt x="32" y="34"/>
                  </a:lnTo>
                  <a:lnTo>
                    <a:pt x="24" y="35"/>
                  </a:lnTo>
                  <a:lnTo>
                    <a:pt x="19" y="37"/>
                  </a:lnTo>
                  <a:lnTo>
                    <a:pt x="16" y="37"/>
                  </a:lnTo>
                  <a:lnTo>
                    <a:pt x="13" y="38"/>
                  </a:lnTo>
                  <a:lnTo>
                    <a:pt x="12" y="40"/>
                  </a:lnTo>
                  <a:lnTo>
                    <a:pt x="12" y="41"/>
                  </a:lnTo>
                  <a:lnTo>
                    <a:pt x="12" y="44"/>
                  </a:lnTo>
                  <a:lnTo>
                    <a:pt x="12" y="47"/>
                  </a:lnTo>
                  <a:lnTo>
                    <a:pt x="13" y="50"/>
                  </a:lnTo>
                  <a:lnTo>
                    <a:pt x="18" y="51"/>
                  </a:lnTo>
                  <a:lnTo>
                    <a:pt x="22" y="51"/>
                  </a:lnTo>
                  <a:lnTo>
                    <a:pt x="27" y="51"/>
                  </a:lnTo>
                  <a:lnTo>
                    <a:pt x="31" y="50"/>
                  </a:lnTo>
                  <a:lnTo>
                    <a:pt x="34" y="47"/>
                  </a:lnTo>
                  <a:lnTo>
                    <a:pt x="37" y="44"/>
                  </a:lnTo>
                  <a:lnTo>
                    <a:pt x="38" y="40"/>
                  </a:lnTo>
                  <a:lnTo>
                    <a:pt x="38" y="35"/>
                  </a:lnTo>
                  <a:lnTo>
                    <a:pt x="38" y="32"/>
                  </a:lnTo>
                  <a:close/>
                  <a:moveTo>
                    <a:pt x="28" y="0"/>
                  </a:moveTo>
                  <a:lnTo>
                    <a:pt x="34" y="0"/>
                  </a:lnTo>
                  <a:lnTo>
                    <a:pt x="40" y="2"/>
                  </a:lnTo>
                  <a:lnTo>
                    <a:pt x="44" y="5"/>
                  </a:lnTo>
                  <a:lnTo>
                    <a:pt x="47" y="6"/>
                  </a:lnTo>
                  <a:lnTo>
                    <a:pt x="48" y="9"/>
                  </a:lnTo>
                  <a:lnTo>
                    <a:pt x="50" y="14"/>
                  </a:lnTo>
                  <a:lnTo>
                    <a:pt x="50" y="16"/>
                  </a:lnTo>
                  <a:lnTo>
                    <a:pt x="50" y="22"/>
                  </a:lnTo>
                  <a:lnTo>
                    <a:pt x="50" y="35"/>
                  </a:lnTo>
                  <a:lnTo>
                    <a:pt x="50" y="43"/>
                  </a:lnTo>
                  <a:lnTo>
                    <a:pt x="50" y="48"/>
                  </a:lnTo>
                  <a:lnTo>
                    <a:pt x="51" y="51"/>
                  </a:lnTo>
                  <a:lnTo>
                    <a:pt x="51" y="56"/>
                  </a:lnTo>
                  <a:lnTo>
                    <a:pt x="54" y="60"/>
                  </a:lnTo>
                  <a:lnTo>
                    <a:pt x="43" y="60"/>
                  </a:lnTo>
                  <a:lnTo>
                    <a:pt x="41" y="57"/>
                  </a:lnTo>
                  <a:lnTo>
                    <a:pt x="40" y="53"/>
                  </a:lnTo>
                  <a:lnTo>
                    <a:pt x="34" y="57"/>
                  </a:lnTo>
                  <a:lnTo>
                    <a:pt x="29" y="60"/>
                  </a:lnTo>
                  <a:lnTo>
                    <a:pt x="25" y="62"/>
                  </a:lnTo>
                  <a:lnTo>
                    <a:pt x="19" y="62"/>
                  </a:lnTo>
                  <a:lnTo>
                    <a:pt x="13" y="60"/>
                  </a:lnTo>
                  <a:lnTo>
                    <a:pt x="9" y="59"/>
                  </a:lnTo>
                  <a:lnTo>
                    <a:pt x="6" y="57"/>
                  </a:lnTo>
                  <a:lnTo>
                    <a:pt x="3" y="53"/>
                  </a:lnTo>
                  <a:lnTo>
                    <a:pt x="2" y="48"/>
                  </a:lnTo>
                  <a:lnTo>
                    <a:pt x="0" y="44"/>
                  </a:lnTo>
                  <a:lnTo>
                    <a:pt x="2" y="40"/>
                  </a:lnTo>
                  <a:lnTo>
                    <a:pt x="3" y="37"/>
                  </a:lnTo>
                  <a:lnTo>
                    <a:pt x="5" y="34"/>
                  </a:lnTo>
                  <a:lnTo>
                    <a:pt x="8" y="31"/>
                  </a:lnTo>
                  <a:lnTo>
                    <a:pt x="10" y="30"/>
                  </a:lnTo>
                  <a:lnTo>
                    <a:pt x="13" y="28"/>
                  </a:lnTo>
                  <a:lnTo>
                    <a:pt x="18" y="27"/>
                  </a:lnTo>
                  <a:lnTo>
                    <a:pt x="22" y="27"/>
                  </a:lnTo>
                  <a:lnTo>
                    <a:pt x="29" y="25"/>
                  </a:lnTo>
                  <a:lnTo>
                    <a:pt x="34" y="24"/>
                  </a:lnTo>
                  <a:lnTo>
                    <a:pt x="38" y="22"/>
                  </a:lnTo>
                  <a:lnTo>
                    <a:pt x="38" y="21"/>
                  </a:lnTo>
                  <a:lnTo>
                    <a:pt x="38" y="16"/>
                  </a:lnTo>
                  <a:lnTo>
                    <a:pt x="35" y="14"/>
                  </a:lnTo>
                  <a:lnTo>
                    <a:pt x="34" y="11"/>
                  </a:lnTo>
                  <a:lnTo>
                    <a:pt x="29" y="11"/>
                  </a:lnTo>
                  <a:lnTo>
                    <a:pt x="27" y="9"/>
                  </a:lnTo>
                  <a:lnTo>
                    <a:pt x="21" y="11"/>
                  </a:lnTo>
                  <a:lnTo>
                    <a:pt x="16" y="12"/>
                  </a:lnTo>
                  <a:lnTo>
                    <a:pt x="15" y="15"/>
                  </a:lnTo>
                  <a:lnTo>
                    <a:pt x="12" y="19"/>
                  </a:lnTo>
                  <a:lnTo>
                    <a:pt x="2" y="18"/>
                  </a:lnTo>
                  <a:lnTo>
                    <a:pt x="3" y="12"/>
                  </a:lnTo>
                  <a:lnTo>
                    <a:pt x="6" y="8"/>
                  </a:lnTo>
                  <a:lnTo>
                    <a:pt x="10" y="5"/>
                  </a:lnTo>
                  <a:lnTo>
                    <a:pt x="15" y="2"/>
                  </a:lnTo>
                  <a:lnTo>
                    <a:pt x="21" y="0"/>
                  </a:lnTo>
                  <a:lnTo>
                    <a:pt x="28" y="0"/>
                  </a:lnTo>
                  <a:close/>
                </a:path>
              </a:pathLst>
            </a:custGeom>
            <a:solidFill>
              <a:srgbClr val="000000"/>
            </a:solidFill>
            <a:ln w="0">
              <a:solidFill>
                <a:srgbClr val="000000"/>
              </a:solidFill>
              <a:round/>
              <a:headEnd/>
              <a:tailEnd/>
            </a:ln>
          </p:spPr>
          <p:txBody>
            <a:bodyPr/>
            <a:lstStyle/>
            <a:p>
              <a:endParaRPr lang="en-US"/>
            </a:p>
          </p:txBody>
        </p:sp>
        <p:sp>
          <p:nvSpPr>
            <p:cNvPr id="32827" name="Freeform 57"/>
            <p:cNvSpPr>
              <a:spLocks/>
            </p:cNvSpPr>
            <p:nvPr/>
          </p:nvSpPr>
          <p:spPr bwMode="auto">
            <a:xfrm>
              <a:off x="3456" y="842"/>
              <a:ext cx="32" cy="40"/>
            </a:xfrm>
            <a:custGeom>
              <a:avLst/>
              <a:gdLst>
                <a:gd name="T0" fmla="*/ 0 w 64"/>
                <a:gd name="T1" fmla="*/ 0 h 80"/>
                <a:gd name="T2" fmla="*/ 1 w 64"/>
                <a:gd name="T3" fmla="*/ 0 h 80"/>
                <a:gd name="T4" fmla="*/ 1 w 64"/>
                <a:gd name="T5" fmla="*/ 1 h 80"/>
                <a:gd name="T6" fmla="*/ 1 w 64"/>
                <a:gd name="T7" fmla="*/ 1 h 80"/>
                <a:gd name="T8" fmla="*/ 1 w 64"/>
                <a:gd name="T9" fmla="*/ 1 h 80"/>
                <a:gd name="T10" fmla="*/ 1 w 64"/>
                <a:gd name="T11" fmla="*/ 1 h 80"/>
                <a:gd name="T12" fmla="*/ 1 w 64"/>
                <a:gd name="T13" fmla="*/ 1 h 80"/>
                <a:gd name="T14" fmla="*/ 0 w 64"/>
                <a:gd name="T15" fmla="*/ 1 h 80"/>
                <a:gd name="T16" fmla="*/ 0 w 64"/>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80"/>
                <a:gd name="T29" fmla="*/ 64 w 6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80">
                  <a:moveTo>
                    <a:pt x="0" y="0"/>
                  </a:moveTo>
                  <a:lnTo>
                    <a:pt x="64" y="0"/>
                  </a:lnTo>
                  <a:lnTo>
                    <a:pt x="64" y="9"/>
                  </a:lnTo>
                  <a:lnTo>
                    <a:pt x="38" y="9"/>
                  </a:lnTo>
                  <a:lnTo>
                    <a:pt x="38" y="80"/>
                  </a:lnTo>
                  <a:lnTo>
                    <a:pt x="28" y="80"/>
                  </a:lnTo>
                  <a:lnTo>
                    <a:pt x="28" y="9"/>
                  </a:lnTo>
                  <a:lnTo>
                    <a:pt x="0" y="9"/>
                  </a:lnTo>
                  <a:lnTo>
                    <a:pt x="0" y="0"/>
                  </a:lnTo>
                  <a:close/>
                </a:path>
              </a:pathLst>
            </a:custGeom>
            <a:solidFill>
              <a:srgbClr val="000000"/>
            </a:solidFill>
            <a:ln w="0">
              <a:solidFill>
                <a:srgbClr val="000000"/>
              </a:solidFill>
              <a:round/>
              <a:headEnd/>
              <a:tailEnd/>
            </a:ln>
          </p:spPr>
          <p:txBody>
            <a:bodyPr/>
            <a:lstStyle/>
            <a:p>
              <a:endParaRPr lang="en-US"/>
            </a:p>
          </p:txBody>
        </p:sp>
        <p:sp>
          <p:nvSpPr>
            <p:cNvPr id="32828" name="Freeform 58"/>
            <p:cNvSpPr>
              <a:spLocks/>
            </p:cNvSpPr>
            <p:nvPr/>
          </p:nvSpPr>
          <p:spPr bwMode="auto">
            <a:xfrm>
              <a:off x="3493" y="852"/>
              <a:ext cx="15" cy="30"/>
            </a:xfrm>
            <a:custGeom>
              <a:avLst/>
              <a:gdLst>
                <a:gd name="T0" fmla="*/ 0 w 31"/>
                <a:gd name="T1" fmla="*/ 0 h 60"/>
                <a:gd name="T2" fmla="*/ 0 w 31"/>
                <a:gd name="T3" fmla="*/ 1 h 60"/>
                <a:gd name="T4" fmla="*/ 0 w 31"/>
                <a:gd name="T5" fmla="*/ 1 h 60"/>
                <a:gd name="T6" fmla="*/ 0 w 31"/>
                <a:gd name="T7" fmla="*/ 1 h 60"/>
                <a:gd name="T8" fmla="*/ 0 w 31"/>
                <a:gd name="T9" fmla="*/ 1 h 60"/>
                <a:gd name="T10" fmla="*/ 0 w 31"/>
                <a:gd name="T11" fmla="*/ 1 h 60"/>
                <a:gd name="T12" fmla="*/ 0 w 31"/>
                <a:gd name="T13" fmla="*/ 1 h 60"/>
                <a:gd name="T14" fmla="*/ 0 w 31"/>
                <a:gd name="T15" fmla="*/ 1 h 60"/>
                <a:gd name="T16" fmla="*/ 0 w 31"/>
                <a:gd name="T17" fmla="*/ 1 h 60"/>
                <a:gd name="T18" fmla="*/ 0 w 31"/>
                <a:gd name="T19" fmla="*/ 1 h 60"/>
                <a:gd name="T20" fmla="*/ 0 w 31"/>
                <a:gd name="T21" fmla="*/ 1 h 60"/>
                <a:gd name="T22" fmla="*/ 0 w 31"/>
                <a:gd name="T23" fmla="*/ 1 h 60"/>
                <a:gd name="T24" fmla="*/ 0 w 31"/>
                <a:gd name="T25" fmla="*/ 1 h 60"/>
                <a:gd name="T26" fmla="*/ 0 w 31"/>
                <a:gd name="T27" fmla="*/ 1 h 60"/>
                <a:gd name="T28" fmla="*/ 0 w 31"/>
                <a:gd name="T29" fmla="*/ 1 h 60"/>
                <a:gd name="T30" fmla="*/ 0 w 31"/>
                <a:gd name="T31" fmla="*/ 1 h 60"/>
                <a:gd name="T32" fmla="*/ 0 w 31"/>
                <a:gd name="T33" fmla="*/ 1 h 60"/>
                <a:gd name="T34" fmla="*/ 0 w 31"/>
                <a:gd name="T35" fmla="*/ 1 h 60"/>
                <a:gd name="T36" fmla="*/ 0 w 31"/>
                <a:gd name="T37" fmla="*/ 1 h 60"/>
                <a:gd name="T38" fmla="*/ 0 w 31"/>
                <a:gd name="T39" fmla="*/ 0 h 60"/>
                <a:gd name="T40" fmla="*/ 0 w 31"/>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60"/>
                <a:gd name="T65" fmla="*/ 31 w 31"/>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60">
                  <a:moveTo>
                    <a:pt x="22" y="0"/>
                  </a:moveTo>
                  <a:lnTo>
                    <a:pt x="27" y="2"/>
                  </a:lnTo>
                  <a:lnTo>
                    <a:pt x="31" y="3"/>
                  </a:lnTo>
                  <a:lnTo>
                    <a:pt x="28" y="12"/>
                  </a:lnTo>
                  <a:lnTo>
                    <a:pt x="25" y="11"/>
                  </a:lnTo>
                  <a:lnTo>
                    <a:pt x="22" y="9"/>
                  </a:lnTo>
                  <a:lnTo>
                    <a:pt x="19" y="11"/>
                  </a:lnTo>
                  <a:lnTo>
                    <a:pt x="16" y="12"/>
                  </a:lnTo>
                  <a:lnTo>
                    <a:pt x="15" y="14"/>
                  </a:lnTo>
                  <a:lnTo>
                    <a:pt x="14" y="18"/>
                  </a:lnTo>
                  <a:lnTo>
                    <a:pt x="12" y="22"/>
                  </a:lnTo>
                  <a:lnTo>
                    <a:pt x="12" y="30"/>
                  </a:lnTo>
                  <a:lnTo>
                    <a:pt x="12" y="60"/>
                  </a:lnTo>
                  <a:lnTo>
                    <a:pt x="0" y="60"/>
                  </a:lnTo>
                  <a:lnTo>
                    <a:pt x="0" y="2"/>
                  </a:lnTo>
                  <a:lnTo>
                    <a:pt x="11" y="2"/>
                  </a:lnTo>
                  <a:lnTo>
                    <a:pt x="11" y="9"/>
                  </a:lnTo>
                  <a:lnTo>
                    <a:pt x="14" y="5"/>
                  </a:lnTo>
                  <a:lnTo>
                    <a:pt x="16" y="2"/>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29" name="Freeform 59"/>
            <p:cNvSpPr>
              <a:spLocks noEditPoints="1"/>
            </p:cNvSpPr>
            <p:nvPr/>
          </p:nvSpPr>
          <p:spPr bwMode="auto">
            <a:xfrm>
              <a:off x="3511" y="852"/>
              <a:ext cx="26" cy="31"/>
            </a:xfrm>
            <a:custGeom>
              <a:avLst/>
              <a:gdLst>
                <a:gd name="T0" fmla="*/ 0 w 53"/>
                <a:gd name="T1" fmla="*/ 1 h 62"/>
                <a:gd name="T2" fmla="*/ 0 w 53"/>
                <a:gd name="T3" fmla="*/ 1 h 62"/>
                <a:gd name="T4" fmla="*/ 0 w 53"/>
                <a:gd name="T5" fmla="*/ 1 h 62"/>
                <a:gd name="T6" fmla="*/ 0 w 53"/>
                <a:gd name="T7" fmla="*/ 1 h 62"/>
                <a:gd name="T8" fmla="*/ 0 w 53"/>
                <a:gd name="T9" fmla="*/ 1 h 62"/>
                <a:gd name="T10" fmla="*/ 0 w 53"/>
                <a:gd name="T11" fmla="*/ 1 h 62"/>
                <a:gd name="T12" fmla="*/ 0 w 53"/>
                <a:gd name="T13" fmla="*/ 1 h 62"/>
                <a:gd name="T14" fmla="*/ 0 w 53"/>
                <a:gd name="T15" fmla="*/ 1 h 62"/>
                <a:gd name="T16" fmla="*/ 0 w 53"/>
                <a:gd name="T17" fmla="*/ 1 h 62"/>
                <a:gd name="T18" fmla="*/ 0 w 53"/>
                <a:gd name="T19" fmla="*/ 1 h 62"/>
                <a:gd name="T20" fmla="*/ 0 w 53"/>
                <a:gd name="T21" fmla="*/ 0 h 62"/>
                <a:gd name="T22" fmla="*/ 0 w 53"/>
                <a:gd name="T23" fmla="*/ 1 h 62"/>
                <a:gd name="T24" fmla="*/ 0 w 53"/>
                <a:gd name="T25" fmla="*/ 1 h 62"/>
                <a:gd name="T26" fmla="*/ 0 w 53"/>
                <a:gd name="T27" fmla="*/ 1 h 62"/>
                <a:gd name="T28" fmla="*/ 0 w 53"/>
                <a:gd name="T29" fmla="*/ 1 h 62"/>
                <a:gd name="T30" fmla="*/ 0 w 53"/>
                <a:gd name="T31" fmla="*/ 1 h 62"/>
                <a:gd name="T32" fmla="*/ 0 w 53"/>
                <a:gd name="T33" fmla="*/ 1 h 62"/>
                <a:gd name="T34" fmla="*/ 0 w 53"/>
                <a:gd name="T35" fmla="*/ 1 h 62"/>
                <a:gd name="T36" fmla="*/ 0 w 53"/>
                <a:gd name="T37" fmla="*/ 1 h 62"/>
                <a:gd name="T38" fmla="*/ 0 w 53"/>
                <a:gd name="T39" fmla="*/ 1 h 62"/>
                <a:gd name="T40" fmla="*/ 0 w 53"/>
                <a:gd name="T41" fmla="*/ 1 h 62"/>
                <a:gd name="T42" fmla="*/ 0 w 53"/>
                <a:gd name="T43" fmla="*/ 1 h 62"/>
                <a:gd name="T44" fmla="*/ 0 w 53"/>
                <a:gd name="T45" fmla="*/ 1 h 62"/>
                <a:gd name="T46" fmla="*/ 0 w 53"/>
                <a:gd name="T47" fmla="*/ 1 h 62"/>
                <a:gd name="T48" fmla="*/ 0 w 53"/>
                <a:gd name="T49" fmla="*/ 1 h 62"/>
                <a:gd name="T50" fmla="*/ 0 w 53"/>
                <a:gd name="T51" fmla="*/ 1 h 62"/>
                <a:gd name="T52" fmla="*/ 0 w 53"/>
                <a:gd name="T53" fmla="*/ 1 h 62"/>
                <a:gd name="T54" fmla="*/ 0 w 53"/>
                <a:gd name="T55" fmla="*/ 1 h 62"/>
                <a:gd name="T56" fmla="*/ 0 w 53"/>
                <a:gd name="T57" fmla="*/ 1 h 62"/>
                <a:gd name="T58" fmla="*/ 0 w 53"/>
                <a:gd name="T59" fmla="*/ 1 h 62"/>
                <a:gd name="T60" fmla="*/ 0 w 53"/>
                <a:gd name="T61" fmla="*/ 1 h 62"/>
                <a:gd name="T62" fmla="*/ 0 w 53"/>
                <a:gd name="T63" fmla="*/ 1 h 62"/>
                <a:gd name="T64" fmla="*/ 0 w 53"/>
                <a:gd name="T65" fmla="*/ 1 h 62"/>
                <a:gd name="T66" fmla="*/ 0 w 53"/>
                <a:gd name="T67" fmla="*/ 1 h 62"/>
                <a:gd name="T68" fmla="*/ 0 w 53"/>
                <a:gd name="T69" fmla="*/ 1 h 62"/>
                <a:gd name="T70" fmla="*/ 0 w 53"/>
                <a:gd name="T71" fmla="*/ 1 h 62"/>
                <a:gd name="T72" fmla="*/ 0 w 53"/>
                <a:gd name="T73" fmla="*/ 1 h 62"/>
                <a:gd name="T74" fmla="*/ 0 w 53"/>
                <a:gd name="T75" fmla="*/ 0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62"/>
                <a:gd name="T116" fmla="*/ 53 w 53"/>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62">
                  <a:moveTo>
                    <a:pt x="37" y="32"/>
                  </a:moveTo>
                  <a:lnTo>
                    <a:pt x="31" y="34"/>
                  </a:lnTo>
                  <a:lnTo>
                    <a:pt x="24" y="35"/>
                  </a:lnTo>
                  <a:lnTo>
                    <a:pt x="18" y="37"/>
                  </a:lnTo>
                  <a:lnTo>
                    <a:pt x="15" y="37"/>
                  </a:lnTo>
                  <a:lnTo>
                    <a:pt x="13" y="38"/>
                  </a:lnTo>
                  <a:lnTo>
                    <a:pt x="12" y="40"/>
                  </a:lnTo>
                  <a:lnTo>
                    <a:pt x="11" y="41"/>
                  </a:lnTo>
                  <a:lnTo>
                    <a:pt x="11" y="44"/>
                  </a:lnTo>
                  <a:lnTo>
                    <a:pt x="11" y="47"/>
                  </a:lnTo>
                  <a:lnTo>
                    <a:pt x="13" y="50"/>
                  </a:lnTo>
                  <a:lnTo>
                    <a:pt x="16" y="51"/>
                  </a:lnTo>
                  <a:lnTo>
                    <a:pt x="21" y="51"/>
                  </a:lnTo>
                  <a:lnTo>
                    <a:pt x="25" y="51"/>
                  </a:lnTo>
                  <a:lnTo>
                    <a:pt x="29" y="50"/>
                  </a:lnTo>
                  <a:lnTo>
                    <a:pt x="34" y="47"/>
                  </a:lnTo>
                  <a:lnTo>
                    <a:pt x="35" y="44"/>
                  </a:lnTo>
                  <a:lnTo>
                    <a:pt x="37" y="40"/>
                  </a:lnTo>
                  <a:lnTo>
                    <a:pt x="37" y="35"/>
                  </a:lnTo>
                  <a:lnTo>
                    <a:pt x="37" y="32"/>
                  </a:lnTo>
                  <a:close/>
                  <a:moveTo>
                    <a:pt x="27" y="0"/>
                  </a:moveTo>
                  <a:lnTo>
                    <a:pt x="34" y="0"/>
                  </a:lnTo>
                  <a:lnTo>
                    <a:pt x="38" y="2"/>
                  </a:lnTo>
                  <a:lnTo>
                    <a:pt x="43" y="5"/>
                  </a:lnTo>
                  <a:lnTo>
                    <a:pt x="46" y="6"/>
                  </a:lnTo>
                  <a:lnTo>
                    <a:pt x="47" y="9"/>
                  </a:lnTo>
                  <a:lnTo>
                    <a:pt x="48" y="14"/>
                  </a:lnTo>
                  <a:lnTo>
                    <a:pt x="48" y="16"/>
                  </a:lnTo>
                  <a:lnTo>
                    <a:pt x="48" y="22"/>
                  </a:lnTo>
                  <a:lnTo>
                    <a:pt x="48" y="35"/>
                  </a:lnTo>
                  <a:lnTo>
                    <a:pt x="50" y="43"/>
                  </a:lnTo>
                  <a:lnTo>
                    <a:pt x="50" y="48"/>
                  </a:lnTo>
                  <a:lnTo>
                    <a:pt x="50" y="51"/>
                  </a:lnTo>
                  <a:lnTo>
                    <a:pt x="51" y="56"/>
                  </a:lnTo>
                  <a:lnTo>
                    <a:pt x="53" y="60"/>
                  </a:lnTo>
                  <a:lnTo>
                    <a:pt x="43" y="60"/>
                  </a:lnTo>
                  <a:lnTo>
                    <a:pt x="40" y="57"/>
                  </a:lnTo>
                  <a:lnTo>
                    <a:pt x="38" y="53"/>
                  </a:lnTo>
                  <a:lnTo>
                    <a:pt x="34" y="57"/>
                  </a:lnTo>
                  <a:lnTo>
                    <a:pt x="28" y="60"/>
                  </a:lnTo>
                  <a:lnTo>
                    <a:pt x="24" y="62"/>
                  </a:lnTo>
                  <a:lnTo>
                    <a:pt x="18" y="62"/>
                  </a:lnTo>
                  <a:lnTo>
                    <a:pt x="13" y="60"/>
                  </a:lnTo>
                  <a:lnTo>
                    <a:pt x="9" y="59"/>
                  </a:lnTo>
                  <a:lnTo>
                    <a:pt x="5" y="57"/>
                  </a:lnTo>
                  <a:lnTo>
                    <a:pt x="2" y="53"/>
                  </a:lnTo>
                  <a:lnTo>
                    <a:pt x="0" y="48"/>
                  </a:lnTo>
                  <a:lnTo>
                    <a:pt x="0" y="44"/>
                  </a:lnTo>
                  <a:lnTo>
                    <a:pt x="0" y="40"/>
                  </a:lnTo>
                  <a:lnTo>
                    <a:pt x="2" y="37"/>
                  </a:lnTo>
                  <a:lnTo>
                    <a:pt x="3" y="34"/>
                  </a:lnTo>
                  <a:lnTo>
                    <a:pt x="6" y="31"/>
                  </a:lnTo>
                  <a:lnTo>
                    <a:pt x="9" y="30"/>
                  </a:lnTo>
                  <a:lnTo>
                    <a:pt x="13" y="28"/>
                  </a:lnTo>
                  <a:lnTo>
                    <a:pt x="16" y="27"/>
                  </a:lnTo>
                  <a:lnTo>
                    <a:pt x="21" y="27"/>
                  </a:lnTo>
                  <a:lnTo>
                    <a:pt x="28" y="25"/>
                  </a:lnTo>
                  <a:lnTo>
                    <a:pt x="34" y="24"/>
                  </a:lnTo>
                  <a:lnTo>
                    <a:pt x="37" y="22"/>
                  </a:lnTo>
                  <a:lnTo>
                    <a:pt x="37" y="21"/>
                  </a:lnTo>
                  <a:lnTo>
                    <a:pt x="37" y="16"/>
                  </a:lnTo>
                  <a:lnTo>
                    <a:pt x="35" y="14"/>
                  </a:lnTo>
                  <a:lnTo>
                    <a:pt x="32" y="11"/>
                  </a:lnTo>
                  <a:lnTo>
                    <a:pt x="29" y="11"/>
                  </a:lnTo>
                  <a:lnTo>
                    <a:pt x="25" y="9"/>
                  </a:lnTo>
                  <a:lnTo>
                    <a:pt x="19" y="11"/>
                  </a:lnTo>
                  <a:lnTo>
                    <a:pt x="16" y="12"/>
                  </a:lnTo>
                  <a:lnTo>
                    <a:pt x="13" y="15"/>
                  </a:lnTo>
                  <a:lnTo>
                    <a:pt x="12" y="19"/>
                  </a:lnTo>
                  <a:lnTo>
                    <a:pt x="2" y="18"/>
                  </a:lnTo>
                  <a:lnTo>
                    <a:pt x="3" y="12"/>
                  </a:lnTo>
                  <a:lnTo>
                    <a:pt x="5" y="8"/>
                  </a:lnTo>
                  <a:lnTo>
                    <a:pt x="9" y="5"/>
                  </a:lnTo>
                  <a:lnTo>
                    <a:pt x="13" y="2"/>
                  </a:lnTo>
                  <a:lnTo>
                    <a:pt x="19" y="0"/>
                  </a:lnTo>
                  <a:lnTo>
                    <a:pt x="27" y="0"/>
                  </a:lnTo>
                  <a:close/>
                </a:path>
              </a:pathLst>
            </a:custGeom>
            <a:solidFill>
              <a:srgbClr val="000000"/>
            </a:solidFill>
            <a:ln w="0">
              <a:solidFill>
                <a:srgbClr val="000000"/>
              </a:solidFill>
              <a:round/>
              <a:headEnd/>
              <a:tailEnd/>
            </a:ln>
          </p:spPr>
          <p:txBody>
            <a:bodyPr/>
            <a:lstStyle/>
            <a:p>
              <a:endParaRPr lang="en-US"/>
            </a:p>
          </p:txBody>
        </p:sp>
        <p:sp>
          <p:nvSpPr>
            <p:cNvPr id="32830" name="Freeform 60"/>
            <p:cNvSpPr>
              <a:spLocks/>
            </p:cNvSpPr>
            <p:nvPr/>
          </p:nvSpPr>
          <p:spPr bwMode="auto">
            <a:xfrm>
              <a:off x="3543" y="852"/>
              <a:ext cx="23" cy="30"/>
            </a:xfrm>
            <a:custGeom>
              <a:avLst/>
              <a:gdLst>
                <a:gd name="T0" fmla="*/ 1 w 45"/>
                <a:gd name="T1" fmla="*/ 0 h 60"/>
                <a:gd name="T2" fmla="*/ 1 w 45"/>
                <a:gd name="T3" fmla="*/ 0 h 60"/>
                <a:gd name="T4" fmla="*/ 1 w 45"/>
                <a:gd name="T5" fmla="*/ 1 h 60"/>
                <a:gd name="T6" fmla="*/ 1 w 45"/>
                <a:gd name="T7" fmla="*/ 1 h 60"/>
                <a:gd name="T8" fmla="*/ 1 w 45"/>
                <a:gd name="T9" fmla="*/ 1 h 60"/>
                <a:gd name="T10" fmla="*/ 1 w 45"/>
                <a:gd name="T11" fmla="*/ 1 h 60"/>
                <a:gd name="T12" fmla="*/ 1 w 45"/>
                <a:gd name="T13" fmla="*/ 1 h 60"/>
                <a:gd name="T14" fmla="*/ 1 w 45"/>
                <a:gd name="T15" fmla="*/ 1 h 60"/>
                <a:gd name="T16" fmla="*/ 1 w 45"/>
                <a:gd name="T17" fmla="*/ 1 h 60"/>
                <a:gd name="T18" fmla="*/ 1 w 45"/>
                <a:gd name="T19" fmla="*/ 1 h 60"/>
                <a:gd name="T20" fmla="*/ 1 w 45"/>
                <a:gd name="T21" fmla="*/ 1 h 60"/>
                <a:gd name="T22" fmla="*/ 1 w 45"/>
                <a:gd name="T23" fmla="*/ 1 h 60"/>
                <a:gd name="T24" fmla="*/ 1 w 45"/>
                <a:gd name="T25" fmla="*/ 1 h 60"/>
                <a:gd name="T26" fmla="*/ 1 w 45"/>
                <a:gd name="T27" fmla="*/ 1 h 60"/>
                <a:gd name="T28" fmla="*/ 1 w 45"/>
                <a:gd name="T29" fmla="*/ 1 h 60"/>
                <a:gd name="T30" fmla="*/ 1 w 45"/>
                <a:gd name="T31" fmla="*/ 1 h 60"/>
                <a:gd name="T32" fmla="*/ 1 w 45"/>
                <a:gd name="T33" fmla="*/ 1 h 60"/>
                <a:gd name="T34" fmla="*/ 1 w 45"/>
                <a:gd name="T35" fmla="*/ 1 h 60"/>
                <a:gd name="T36" fmla="*/ 1 w 45"/>
                <a:gd name="T37" fmla="*/ 1 h 60"/>
                <a:gd name="T38" fmla="*/ 1 w 45"/>
                <a:gd name="T39" fmla="*/ 1 h 60"/>
                <a:gd name="T40" fmla="*/ 1 w 45"/>
                <a:gd name="T41" fmla="*/ 1 h 60"/>
                <a:gd name="T42" fmla="*/ 1 w 45"/>
                <a:gd name="T43" fmla="*/ 1 h 60"/>
                <a:gd name="T44" fmla="*/ 1 w 45"/>
                <a:gd name="T45" fmla="*/ 1 h 60"/>
                <a:gd name="T46" fmla="*/ 1 w 45"/>
                <a:gd name="T47" fmla="*/ 1 h 60"/>
                <a:gd name="T48" fmla="*/ 0 w 45"/>
                <a:gd name="T49" fmla="*/ 1 h 60"/>
                <a:gd name="T50" fmla="*/ 0 w 45"/>
                <a:gd name="T51" fmla="*/ 1 h 60"/>
                <a:gd name="T52" fmla="*/ 1 w 45"/>
                <a:gd name="T53" fmla="*/ 1 h 60"/>
                <a:gd name="T54" fmla="*/ 1 w 45"/>
                <a:gd name="T55" fmla="*/ 1 h 60"/>
                <a:gd name="T56" fmla="*/ 1 w 45"/>
                <a:gd name="T57" fmla="*/ 1 h 60"/>
                <a:gd name="T58" fmla="*/ 1 w 45"/>
                <a:gd name="T59" fmla="*/ 1 h 60"/>
                <a:gd name="T60" fmla="*/ 1 w 45"/>
                <a:gd name="T61" fmla="*/ 0 h 60"/>
                <a:gd name="T62" fmla="*/ 1 w 45"/>
                <a:gd name="T63" fmla="*/ 0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60"/>
                <a:gd name="T98" fmla="*/ 45 w 45"/>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60">
                  <a:moveTo>
                    <a:pt x="28" y="0"/>
                  </a:moveTo>
                  <a:lnTo>
                    <a:pt x="32" y="0"/>
                  </a:lnTo>
                  <a:lnTo>
                    <a:pt x="36" y="2"/>
                  </a:lnTo>
                  <a:lnTo>
                    <a:pt x="39" y="5"/>
                  </a:lnTo>
                  <a:lnTo>
                    <a:pt x="42" y="8"/>
                  </a:lnTo>
                  <a:lnTo>
                    <a:pt x="44" y="11"/>
                  </a:lnTo>
                  <a:lnTo>
                    <a:pt x="45" y="15"/>
                  </a:lnTo>
                  <a:lnTo>
                    <a:pt x="45" y="18"/>
                  </a:lnTo>
                  <a:lnTo>
                    <a:pt x="45" y="24"/>
                  </a:lnTo>
                  <a:lnTo>
                    <a:pt x="45" y="60"/>
                  </a:lnTo>
                  <a:lnTo>
                    <a:pt x="35" y="60"/>
                  </a:lnTo>
                  <a:lnTo>
                    <a:pt x="35" y="25"/>
                  </a:lnTo>
                  <a:lnTo>
                    <a:pt x="35" y="19"/>
                  </a:lnTo>
                  <a:lnTo>
                    <a:pt x="33" y="16"/>
                  </a:lnTo>
                  <a:lnTo>
                    <a:pt x="32" y="14"/>
                  </a:lnTo>
                  <a:lnTo>
                    <a:pt x="31" y="12"/>
                  </a:lnTo>
                  <a:lnTo>
                    <a:pt x="28" y="11"/>
                  </a:lnTo>
                  <a:lnTo>
                    <a:pt x="23" y="9"/>
                  </a:lnTo>
                  <a:lnTo>
                    <a:pt x="19" y="11"/>
                  </a:lnTo>
                  <a:lnTo>
                    <a:pt x="14" y="14"/>
                  </a:lnTo>
                  <a:lnTo>
                    <a:pt x="12" y="18"/>
                  </a:lnTo>
                  <a:lnTo>
                    <a:pt x="10" y="22"/>
                  </a:lnTo>
                  <a:lnTo>
                    <a:pt x="10" y="28"/>
                  </a:lnTo>
                  <a:lnTo>
                    <a:pt x="10" y="60"/>
                  </a:lnTo>
                  <a:lnTo>
                    <a:pt x="0" y="60"/>
                  </a:lnTo>
                  <a:lnTo>
                    <a:pt x="0" y="2"/>
                  </a:lnTo>
                  <a:lnTo>
                    <a:pt x="10" y="2"/>
                  </a:lnTo>
                  <a:lnTo>
                    <a:pt x="10" y="11"/>
                  </a:lnTo>
                  <a:lnTo>
                    <a:pt x="13" y="6"/>
                  </a:lnTo>
                  <a:lnTo>
                    <a:pt x="17" y="3"/>
                  </a:lnTo>
                  <a:lnTo>
                    <a:pt x="22" y="0"/>
                  </a:lnTo>
                  <a:lnTo>
                    <a:pt x="28" y="0"/>
                  </a:lnTo>
                  <a:close/>
                </a:path>
              </a:pathLst>
            </a:custGeom>
            <a:solidFill>
              <a:srgbClr val="000000"/>
            </a:solidFill>
            <a:ln w="0">
              <a:solidFill>
                <a:srgbClr val="000000"/>
              </a:solidFill>
              <a:round/>
              <a:headEnd/>
              <a:tailEnd/>
            </a:ln>
          </p:spPr>
          <p:txBody>
            <a:bodyPr/>
            <a:lstStyle/>
            <a:p>
              <a:endParaRPr lang="en-US"/>
            </a:p>
          </p:txBody>
        </p:sp>
        <p:sp>
          <p:nvSpPr>
            <p:cNvPr id="32831" name="Freeform 61"/>
            <p:cNvSpPr>
              <a:spLocks/>
            </p:cNvSpPr>
            <p:nvPr/>
          </p:nvSpPr>
          <p:spPr bwMode="auto">
            <a:xfrm>
              <a:off x="3572" y="852"/>
              <a:ext cx="24" cy="31"/>
            </a:xfrm>
            <a:custGeom>
              <a:avLst/>
              <a:gdLst>
                <a:gd name="T0" fmla="*/ 1 w 48"/>
                <a:gd name="T1" fmla="*/ 0 h 62"/>
                <a:gd name="T2" fmla="*/ 1 w 48"/>
                <a:gd name="T3" fmla="*/ 1 h 62"/>
                <a:gd name="T4" fmla="*/ 1 w 48"/>
                <a:gd name="T5" fmla="*/ 1 h 62"/>
                <a:gd name="T6" fmla="*/ 1 w 48"/>
                <a:gd name="T7" fmla="*/ 1 h 62"/>
                <a:gd name="T8" fmla="*/ 1 w 48"/>
                <a:gd name="T9" fmla="*/ 1 h 62"/>
                <a:gd name="T10" fmla="*/ 1 w 48"/>
                <a:gd name="T11" fmla="*/ 1 h 62"/>
                <a:gd name="T12" fmla="*/ 1 w 48"/>
                <a:gd name="T13" fmla="*/ 1 h 62"/>
                <a:gd name="T14" fmla="*/ 1 w 48"/>
                <a:gd name="T15" fmla="*/ 1 h 62"/>
                <a:gd name="T16" fmla="*/ 1 w 48"/>
                <a:gd name="T17" fmla="*/ 1 h 62"/>
                <a:gd name="T18" fmla="*/ 1 w 48"/>
                <a:gd name="T19" fmla="*/ 1 h 62"/>
                <a:gd name="T20" fmla="*/ 1 w 48"/>
                <a:gd name="T21" fmla="*/ 1 h 62"/>
                <a:gd name="T22" fmla="*/ 1 w 48"/>
                <a:gd name="T23" fmla="*/ 1 h 62"/>
                <a:gd name="T24" fmla="*/ 1 w 48"/>
                <a:gd name="T25" fmla="*/ 1 h 62"/>
                <a:gd name="T26" fmla="*/ 1 w 48"/>
                <a:gd name="T27" fmla="*/ 1 h 62"/>
                <a:gd name="T28" fmla="*/ 1 w 48"/>
                <a:gd name="T29" fmla="*/ 1 h 62"/>
                <a:gd name="T30" fmla="*/ 1 w 48"/>
                <a:gd name="T31" fmla="*/ 1 h 62"/>
                <a:gd name="T32" fmla="*/ 1 w 48"/>
                <a:gd name="T33" fmla="*/ 1 h 62"/>
                <a:gd name="T34" fmla="*/ 1 w 48"/>
                <a:gd name="T35" fmla="*/ 1 h 62"/>
                <a:gd name="T36" fmla="*/ 1 w 48"/>
                <a:gd name="T37" fmla="*/ 1 h 62"/>
                <a:gd name="T38" fmla="*/ 0 w 48"/>
                <a:gd name="T39" fmla="*/ 1 h 62"/>
                <a:gd name="T40" fmla="*/ 1 w 48"/>
                <a:gd name="T41" fmla="*/ 1 h 62"/>
                <a:gd name="T42" fmla="*/ 1 w 48"/>
                <a:gd name="T43" fmla="*/ 1 h 62"/>
                <a:gd name="T44" fmla="*/ 1 w 48"/>
                <a:gd name="T45" fmla="*/ 1 h 62"/>
                <a:gd name="T46" fmla="*/ 1 w 48"/>
                <a:gd name="T47" fmla="*/ 1 h 62"/>
                <a:gd name="T48" fmla="*/ 1 w 48"/>
                <a:gd name="T49" fmla="*/ 1 h 62"/>
                <a:gd name="T50" fmla="*/ 1 w 48"/>
                <a:gd name="T51" fmla="*/ 1 h 62"/>
                <a:gd name="T52" fmla="*/ 1 w 48"/>
                <a:gd name="T53" fmla="*/ 1 h 62"/>
                <a:gd name="T54" fmla="*/ 1 w 48"/>
                <a:gd name="T55" fmla="*/ 1 h 62"/>
                <a:gd name="T56" fmla="*/ 1 w 48"/>
                <a:gd name="T57" fmla="*/ 1 h 62"/>
                <a:gd name="T58" fmla="*/ 1 w 48"/>
                <a:gd name="T59" fmla="*/ 1 h 62"/>
                <a:gd name="T60" fmla="*/ 1 w 48"/>
                <a:gd name="T61" fmla="*/ 1 h 62"/>
                <a:gd name="T62" fmla="*/ 1 w 48"/>
                <a:gd name="T63" fmla="*/ 1 h 62"/>
                <a:gd name="T64" fmla="*/ 1 w 48"/>
                <a:gd name="T65" fmla="*/ 1 h 62"/>
                <a:gd name="T66" fmla="*/ 1 w 48"/>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62"/>
                <a:gd name="T104" fmla="*/ 48 w 48"/>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62">
                  <a:moveTo>
                    <a:pt x="22" y="0"/>
                  </a:moveTo>
                  <a:lnTo>
                    <a:pt x="27" y="0"/>
                  </a:lnTo>
                  <a:lnTo>
                    <a:pt x="33" y="2"/>
                  </a:lnTo>
                  <a:lnTo>
                    <a:pt x="38" y="5"/>
                  </a:lnTo>
                  <a:lnTo>
                    <a:pt x="41" y="8"/>
                  </a:lnTo>
                  <a:lnTo>
                    <a:pt x="43" y="12"/>
                  </a:lnTo>
                  <a:lnTo>
                    <a:pt x="45" y="16"/>
                  </a:lnTo>
                  <a:lnTo>
                    <a:pt x="33" y="18"/>
                  </a:lnTo>
                  <a:lnTo>
                    <a:pt x="33" y="15"/>
                  </a:lnTo>
                  <a:lnTo>
                    <a:pt x="30" y="12"/>
                  </a:lnTo>
                  <a:lnTo>
                    <a:pt x="27" y="11"/>
                  </a:lnTo>
                  <a:lnTo>
                    <a:pt x="23" y="9"/>
                  </a:lnTo>
                  <a:lnTo>
                    <a:pt x="17" y="11"/>
                  </a:lnTo>
                  <a:lnTo>
                    <a:pt x="14" y="12"/>
                  </a:lnTo>
                  <a:lnTo>
                    <a:pt x="13" y="14"/>
                  </a:lnTo>
                  <a:lnTo>
                    <a:pt x="11" y="16"/>
                  </a:lnTo>
                  <a:lnTo>
                    <a:pt x="13" y="19"/>
                  </a:lnTo>
                  <a:lnTo>
                    <a:pt x="14" y="21"/>
                  </a:lnTo>
                  <a:lnTo>
                    <a:pt x="16" y="22"/>
                  </a:lnTo>
                  <a:lnTo>
                    <a:pt x="17" y="22"/>
                  </a:lnTo>
                  <a:lnTo>
                    <a:pt x="20" y="24"/>
                  </a:lnTo>
                  <a:lnTo>
                    <a:pt x="23" y="24"/>
                  </a:lnTo>
                  <a:lnTo>
                    <a:pt x="32" y="27"/>
                  </a:lnTo>
                  <a:lnTo>
                    <a:pt x="38" y="28"/>
                  </a:lnTo>
                  <a:lnTo>
                    <a:pt x="42" y="31"/>
                  </a:lnTo>
                  <a:lnTo>
                    <a:pt x="45" y="34"/>
                  </a:lnTo>
                  <a:lnTo>
                    <a:pt x="48" y="38"/>
                  </a:lnTo>
                  <a:lnTo>
                    <a:pt x="48" y="43"/>
                  </a:lnTo>
                  <a:lnTo>
                    <a:pt x="48" y="47"/>
                  </a:lnTo>
                  <a:lnTo>
                    <a:pt x="45" y="51"/>
                  </a:lnTo>
                  <a:lnTo>
                    <a:pt x="42" y="56"/>
                  </a:lnTo>
                  <a:lnTo>
                    <a:pt x="36" y="59"/>
                  </a:lnTo>
                  <a:lnTo>
                    <a:pt x="30" y="60"/>
                  </a:lnTo>
                  <a:lnTo>
                    <a:pt x="25" y="62"/>
                  </a:lnTo>
                  <a:lnTo>
                    <a:pt x="17" y="60"/>
                  </a:lnTo>
                  <a:lnTo>
                    <a:pt x="11" y="59"/>
                  </a:lnTo>
                  <a:lnTo>
                    <a:pt x="7" y="57"/>
                  </a:lnTo>
                  <a:lnTo>
                    <a:pt x="4" y="53"/>
                  </a:lnTo>
                  <a:lnTo>
                    <a:pt x="1" y="48"/>
                  </a:lnTo>
                  <a:lnTo>
                    <a:pt x="0" y="43"/>
                  </a:lnTo>
                  <a:lnTo>
                    <a:pt x="10" y="41"/>
                  </a:lnTo>
                  <a:lnTo>
                    <a:pt x="11" y="46"/>
                  </a:lnTo>
                  <a:lnTo>
                    <a:pt x="14" y="50"/>
                  </a:lnTo>
                  <a:lnTo>
                    <a:pt x="19" y="51"/>
                  </a:lnTo>
                  <a:lnTo>
                    <a:pt x="25" y="51"/>
                  </a:lnTo>
                  <a:lnTo>
                    <a:pt x="30" y="51"/>
                  </a:lnTo>
                  <a:lnTo>
                    <a:pt x="35" y="50"/>
                  </a:lnTo>
                  <a:lnTo>
                    <a:pt x="36" y="47"/>
                  </a:lnTo>
                  <a:lnTo>
                    <a:pt x="38" y="44"/>
                  </a:lnTo>
                  <a:lnTo>
                    <a:pt x="36" y="41"/>
                  </a:lnTo>
                  <a:lnTo>
                    <a:pt x="33" y="38"/>
                  </a:lnTo>
                  <a:lnTo>
                    <a:pt x="30" y="38"/>
                  </a:lnTo>
                  <a:lnTo>
                    <a:pt x="25" y="35"/>
                  </a:lnTo>
                  <a:lnTo>
                    <a:pt x="19" y="34"/>
                  </a:lnTo>
                  <a:lnTo>
                    <a:pt x="13" y="32"/>
                  </a:lnTo>
                  <a:lnTo>
                    <a:pt x="10" y="31"/>
                  </a:lnTo>
                  <a:lnTo>
                    <a:pt x="6" y="28"/>
                  </a:lnTo>
                  <a:lnTo>
                    <a:pt x="3" y="25"/>
                  </a:lnTo>
                  <a:lnTo>
                    <a:pt x="1" y="22"/>
                  </a:lnTo>
                  <a:lnTo>
                    <a:pt x="1" y="18"/>
                  </a:lnTo>
                  <a:lnTo>
                    <a:pt x="1" y="14"/>
                  </a:lnTo>
                  <a:lnTo>
                    <a:pt x="3" y="11"/>
                  </a:lnTo>
                  <a:lnTo>
                    <a:pt x="4" y="8"/>
                  </a:lnTo>
                  <a:lnTo>
                    <a:pt x="7" y="5"/>
                  </a:lnTo>
                  <a:lnTo>
                    <a:pt x="10" y="3"/>
                  </a:lnTo>
                  <a:lnTo>
                    <a:pt x="13" y="2"/>
                  </a:lnTo>
                  <a:lnTo>
                    <a:pt x="17" y="0"/>
                  </a:lnTo>
                  <a:lnTo>
                    <a:pt x="22" y="0"/>
                  </a:lnTo>
                  <a:close/>
                </a:path>
              </a:pathLst>
            </a:custGeom>
            <a:solidFill>
              <a:srgbClr val="000000"/>
            </a:solidFill>
            <a:ln w="0">
              <a:solidFill>
                <a:srgbClr val="000000"/>
              </a:solidFill>
              <a:round/>
              <a:headEnd/>
              <a:tailEnd/>
            </a:ln>
          </p:spPr>
          <p:txBody>
            <a:bodyPr/>
            <a:lstStyle/>
            <a:p>
              <a:endParaRPr lang="en-US"/>
            </a:p>
          </p:txBody>
        </p:sp>
        <p:sp>
          <p:nvSpPr>
            <p:cNvPr id="32832" name="Freeform 62"/>
            <p:cNvSpPr>
              <a:spLocks/>
            </p:cNvSpPr>
            <p:nvPr/>
          </p:nvSpPr>
          <p:spPr bwMode="auto">
            <a:xfrm>
              <a:off x="3600" y="841"/>
              <a:ext cx="16" cy="41"/>
            </a:xfrm>
            <a:custGeom>
              <a:avLst/>
              <a:gdLst>
                <a:gd name="T0" fmla="*/ 0 w 34"/>
                <a:gd name="T1" fmla="*/ 0 h 81"/>
                <a:gd name="T2" fmla="*/ 0 w 34"/>
                <a:gd name="T3" fmla="*/ 0 h 81"/>
                <a:gd name="T4" fmla="*/ 0 w 34"/>
                <a:gd name="T5" fmla="*/ 1 h 81"/>
                <a:gd name="T6" fmla="*/ 0 w 34"/>
                <a:gd name="T7" fmla="*/ 1 h 81"/>
                <a:gd name="T8" fmla="*/ 0 w 34"/>
                <a:gd name="T9" fmla="*/ 1 h 81"/>
                <a:gd name="T10" fmla="*/ 0 w 34"/>
                <a:gd name="T11" fmla="*/ 1 h 81"/>
                <a:gd name="T12" fmla="*/ 0 w 34"/>
                <a:gd name="T13" fmla="*/ 1 h 81"/>
                <a:gd name="T14" fmla="*/ 0 w 34"/>
                <a:gd name="T15" fmla="*/ 1 h 81"/>
                <a:gd name="T16" fmla="*/ 0 w 34"/>
                <a:gd name="T17" fmla="*/ 1 h 81"/>
                <a:gd name="T18" fmla="*/ 0 w 34"/>
                <a:gd name="T19" fmla="*/ 1 h 81"/>
                <a:gd name="T20" fmla="*/ 0 w 34"/>
                <a:gd name="T21" fmla="*/ 1 h 81"/>
                <a:gd name="T22" fmla="*/ 0 w 34"/>
                <a:gd name="T23" fmla="*/ 1 h 81"/>
                <a:gd name="T24" fmla="*/ 0 w 34"/>
                <a:gd name="T25" fmla="*/ 1 h 81"/>
                <a:gd name="T26" fmla="*/ 0 w 34"/>
                <a:gd name="T27" fmla="*/ 1 h 81"/>
                <a:gd name="T28" fmla="*/ 0 w 34"/>
                <a:gd name="T29" fmla="*/ 1 h 81"/>
                <a:gd name="T30" fmla="*/ 0 w 34"/>
                <a:gd name="T31" fmla="*/ 1 h 81"/>
                <a:gd name="T32" fmla="*/ 0 w 34"/>
                <a:gd name="T33" fmla="*/ 1 h 81"/>
                <a:gd name="T34" fmla="*/ 0 w 34"/>
                <a:gd name="T35" fmla="*/ 1 h 81"/>
                <a:gd name="T36" fmla="*/ 0 w 34"/>
                <a:gd name="T37" fmla="*/ 1 h 81"/>
                <a:gd name="T38" fmla="*/ 0 w 34"/>
                <a:gd name="T39" fmla="*/ 1 h 81"/>
                <a:gd name="T40" fmla="*/ 0 w 34"/>
                <a:gd name="T41" fmla="*/ 1 h 81"/>
                <a:gd name="T42" fmla="*/ 0 w 34"/>
                <a:gd name="T43" fmla="*/ 1 h 81"/>
                <a:gd name="T44" fmla="*/ 0 w 34"/>
                <a:gd name="T45" fmla="*/ 1 h 81"/>
                <a:gd name="T46" fmla="*/ 0 w 34"/>
                <a:gd name="T47" fmla="*/ 1 h 81"/>
                <a:gd name="T48" fmla="*/ 0 w 34"/>
                <a:gd name="T49" fmla="*/ 0 h 81"/>
                <a:gd name="T50" fmla="*/ 0 w 34"/>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81"/>
                <a:gd name="T80" fmla="*/ 34 w 34"/>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81">
                  <a:moveTo>
                    <a:pt x="25" y="0"/>
                  </a:moveTo>
                  <a:lnTo>
                    <a:pt x="29" y="0"/>
                  </a:lnTo>
                  <a:lnTo>
                    <a:pt x="34" y="1"/>
                  </a:lnTo>
                  <a:lnTo>
                    <a:pt x="32" y="10"/>
                  </a:lnTo>
                  <a:lnTo>
                    <a:pt x="26" y="8"/>
                  </a:lnTo>
                  <a:lnTo>
                    <a:pt x="23" y="10"/>
                  </a:lnTo>
                  <a:lnTo>
                    <a:pt x="21" y="11"/>
                  </a:lnTo>
                  <a:lnTo>
                    <a:pt x="19" y="13"/>
                  </a:lnTo>
                  <a:lnTo>
                    <a:pt x="19" y="17"/>
                  </a:lnTo>
                  <a:lnTo>
                    <a:pt x="19" y="23"/>
                  </a:lnTo>
                  <a:lnTo>
                    <a:pt x="29" y="23"/>
                  </a:lnTo>
                  <a:lnTo>
                    <a:pt x="29" y="32"/>
                  </a:lnTo>
                  <a:lnTo>
                    <a:pt x="19" y="32"/>
                  </a:lnTo>
                  <a:lnTo>
                    <a:pt x="19" y="81"/>
                  </a:lnTo>
                  <a:lnTo>
                    <a:pt x="7" y="81"/>
                  </a:lnTo>
                  <a:lnTo>
                    <a:pt x="7" y="32"/>
                  </a:lnTo>
                  <a:lnTo>
                    <a:pt x="0" y="32"/>
                  </a:lnTo>
                  <a:lnTo>
                    <a:pt x="0" y="23"/>
                  </a:lnTo>
                  <a:lnTo>
                    <a:pt x="7" y="23"/>
                  </a:lnTo>
                  <a:lnTo>
                    <a:pt x="7" y="17"/>
                  </a:lnTo>
                  <a:lnTo>
                    <a:pt x="9" y="11"/>
                  </a:lnTo>
                  <a:lnTo>
                    <a:pt x="9" y="8"/>
                  </a:lnTo>
                  <a:lnTo>
                    <a:pt x="12" y="4"/>
                  </a:lnTo>
                  <a:lnTo>
                    <a:pt x="15" y="1"/>
                  </a:lnTo>
                  <a:lnTo>
                    <a:pt x="19" y="0"/>
                  </a:lnTo>
                  <a:lnTo>
                    <a:pt x="25" y="0"/>
                  </a:lnTo>
                  <a:close/>
                </a:path>
              </a:pathLst>
            </a:custGeom>
            <a:solidFill>
              <a:srgbClr val="000000"/>
            </a:solidFill>
            <a:ln w="0">
              <a:solidFill>
                <a:srgbClr val="000000"/>
              </a:solidFill>
              <a:round/>
              <a:headEnd/>
              <a:tailEnd/>
            </a:ln>
          </p:spPr>
          <p:txBody>
            <a:bodyPr/>
            <a:lstStyle/>
            <a:p>
              <a:endParaRPr lang="en-US"/>
            </a:p>
          </p:txBody>
        </p:sp>
        <p:sp>
          <p:nvSpPr>
            <p:cNvPr id="32833" name="Freeform 63"/>
            <p:cNvSpPr>
              <a:spLocks noEditPoints="1"/>
            </p:cNvSpPr>
            <p:nvPr/>
          </p:nvSpPr>
          <p:spPr bwMode="auto">
            <a:xfrm>
              <a:off x="3616" y="852"/>
              <a:ext cx="27" cy="31"/>
            </a:xfrm>
            <a:custGeom>
              <a:avLst/>
              <a:gdLst>
                <a:gd name="T0" fmla="*/ 1 w 54"/>
                <a:gd name="T1" fmla="*/ 1 h 62"/>
                <a:gd name="T2" fmla="*/ 1 w 54"/>
                <a:gd name="T3" fmla="*/ 1 h 62"/>
                <a:gd name="T4" fmla="*/ 1 w 54"/>
                <a:gd name="T5" fmla="*/ 1 h 62"/>
                <a:gd name="T6" fmla="*/ 1 w 54"/>
                <a:gd name="T7" fmla="*/ 1 h 62"/>
                <a:gd name="T8" fmla="*/ 1 w 54"/>
                <a:gd name="T9" fmla="*/ 1 h 62"/>
                <a:gd name="T10" fmla="*/ 1 w 54"/>
                <a:gd name="T11" fmla="*/ 1 h 62"/>
                <a:gd name="T12" fmla="*/ 1 w 54"/>
                <a:gd name="T13" fmla="*/ 1 h 62"/>
                <a:gd name="T14" fmla="*/ 1 w 54"/>
                <a:gd name="T15" fmla="*/ 1 h 62"/>
                <a:gd name="T16" fmla="*/ 1 w 54"/>
                <a:gd name="T17" fmla="*/ 1 h 62"/>
                <a:gd name="T18" fmla="*/ 1 w 54"/>
                <a:gd name="T19" fmla="*/ 1 h 62"/>
                <a:gd name="T20" fmla="*/ 1 w 54"/>
                <a:gd name="T21" fmla="*/ 1 h 62"/>
                <a:gd name="T22" fmla="*/ 1 w 54"/>
                <a:gd name="T23" fmla="*/ 1 h 62"/>
                <a:gd name="T24" fmla="*/ 1 w 54"/>
                <a:gd name="T25" fmla="*/ 1 h 62"/>
                <a:gd name="T26" fmla="*/ 1 w 54"/>
                <a:gd name="T27" fmla="*/ 0 h 62"/>
                <a:gd name="T28" fmla="*/ 1 w 54"/>
                <a:gd name="T29" fmla="*/ 1 h 62"/>
                <a:gd name="T30" fmla="*/ 1 w 54"/>
                <a:gd name="T31" fmla="*/ 1 h 62"/>
                <a:gd name="T32" fmla="*/ 1 w 54"/>
                <a:gd name="T33" fmla="*/ 1 h 62"/>
                <a:gd name="T34" fmla="*/ 1 w 54"/>
                <a:gd name="T35" fmla="*/ 1 h 62"/>
                <a:gd name="T36" fmla="*/ 1 w 54"/>
                <a:gd name="T37" fmla="*/ 1 h 62"/>
                <a:gd name="T38" fmla="*/ 1 w 54"/>
                <a:gd name="T39" fmla="*/ 1 h 62"/>
                <a:gd name="T40" fmla="*/ 1 w 54"/>
                <a:gd name="T41" fmla="*/ 1 h 62"/>
                <a:gd name="T42" fmla="*/ 1 w 54"/>
                <a:gd name="T43" fmla="*/ 1 h 62"/>
                <a:gd name="T44" fmla="*/ 1 w 54"/>
                <a:gd name="T45" fmla="*/ 1 h 62"/>
                <a:gd name="T46" fmla="*/ 1 w 54"/>
                <a:gd name="T47" fmla="*/ 1 h 62"/>
                <a:gd name="T48" fmla="*/ 1 w 54"/>
                <a:gd name="T49" fmla="*/ 1 h 62"/>
                <a:gd name="T50" fmla="*/ 1 w 54"/>
                <a:gd name="T51" fmla="*/ 1 h 62"/>
                <a:gd name="T52" fmla="*/ 1 w 54"/>
                <a:gd name="T53" fmla="*/ 1 h 62"/>
                <a:gd name="T54" fmla="*/ 1 w 54"/>
                <a:gd name="T55" fmla="*/ 1 h 62"/>
                <a:gd name="T56" fmla="*/ 1 w 54"/>
                <a:gd name="T57" fmla="*/ 1 h 62"/>
                <a:gd name="T58" fmla="*/ 1 w 54"/>
                <a:gd name="T59" fmla="*/ 1 h 62"/>
                <a:gd name="T60" fmla="*/ 1 w 54"/>
                <a:gd name="T61" fmla="*/ 1 h 62"/>
                <a:gd name="T62" fmla="*/ 1 w 54"/>
                <a:gd name="T63" fmla="*/ 1 h 62"/>
                <a:gd name="T64" fmla="*/ 1 w 54"/>
                <a:gd name="T65" fmla="*/ 1 h 62"/>
                <a:gd name="T66" fmla="*/ 1 w 54"/>
                <a:gd name="T67" fmla="*/ 1 h 62"/>
                <a:gd name="T68" fmla="*/ 1 w 54"/>
                <a:gd name="T69" fmla="*/ 1 h 62"/>
                <a:gd name="T70" fmla="*/ 1 w 54"/>
                <a:gd name="T71" fmla="*/ 1 h 62"/>
                <a:gd name="T72" fmla="*/ 1 w 54"/>
                <a:gd name="T73" fmla="*/ 1 h 62"/>
                <a:gd name="T74" fmla="*/ 1 w 54"/>
                <a:gd name="T75" fmla="*/ 1 h 62"/>
                <a:gd name="T76" fmla="*/ 1 w 54"/>
                <a:gd name="T77" fmla="*/ 1 h 62"/>
                <a:gd name="T78" fmla="*/ 1 w 54"/>
                <a:gd name="T79" fmla="*/ 1 h 62"/>
                <a:gd name="T80" fmla="*/ 1 w 54"/>
                <a:gd name="T81" fmla="*/ 1 h 62"/>
                <a:gd name="T82" fmla="*/ 1 w 54"/>
                <a:gd name="T83" fmla="*/ 1 h 62"/>
                <a:gd name="T84" fmla="*/ 1 w 54"/>
                <a:gd name="T85" fmla="*/ 1 h 62"/>
                <a:gd name="T86" fmla="*/ 1 w 54"/>
                <a:gd name="T87" fmla="*/ 1 h 62"/>
                <a:gd name="T88" fmla="*/ 1 w 54"/>
                <a:gd name="T89" fmla="*/ 1 h 62"/>
                <a:gd name="T90" fmla="*/ 1 w 54"/>
                <a:gd name="T91" fmla="*/ 1 h 62"/>
                <a:gd name="T92" fmla="*/ 0 w 54"/>
                <a:gd name="T93" fmla="*/ 1 h 62"/>
                <a:gd name="T94" fmla="*/ 0 w 54"/>
                <a:gd name="T95" fmla="*/ 1 h 62"/>
                <a:gd name="T96" fmla="*/ 0 w 54"/>
                <a:gd name="T97" fmla="*/ 1 h 62"/>
                <a:gd name="T98" fmla="*/ 1 w 54"/>
                <a:gd name="T99" fmla="*/ 1 h 62"/>
                <a:gd name="T100" fmla="*/ 1 w 54"/>
                <a:gd name="T101" fmla="*/ 1 h 62"/>
                <a:gd name="T102" fmla="*/ 1 w 54"/>
                <a:gd name="T103" fmla="*/ 1 h 62"/>
                <a:gd name="T104" fmla="*/ 1 w 54"/>
                <a:gd name="T105" fmla="*/ 1 h 62"/>
                <a:gd name="T106" fmla="*/ 1 w 54"/>
                <a:gd name="T107" fmla="*/ 1 h 62"/>
                <a:gd name="T108" fmla="*/ 1 w 54"/>
                <a:gd name="T109" fmla="*/ 0 h 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
                <a:gd name="T166" fmla="*/ 0 h 62"/>
                <a:gd name="T167" fmla="*/ 54 w 54"/>
                <a:gd name="T168" fmla="*/ 62 h 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 h="62">
                  <a:moveTo>
                    <a:pt x="27" y="9"/>
                  </a:moveTo>
                  <a:lnTo>
                    <a:pt x="23" y="11"/>
                  </a:lnTo>
                  <a:lnTo>
                    <a:pt x="19" y="12"/>
                  </a:lnTo>
                  <a:lnTo>
                    <a:pt x="16" y="14"/>
                  </a:lnTo>
                  <a:lnTo>
                    <a:pt x="13" y="16"/>
                  </a:lnTo>
                  <a:lnTo>
                    <a:pt x="11" y="19"/>
                  </a:lnTo>
                  <a:lnTo>
                    <a:pt x="10" y="24"/>
                  </a:lnTo>
                  <a:lnTo>
                    <a:pt x="43" y="24"/>
                  </a:lnTo>
                  <a:lnTo>
                    <a:pt x="42" y="18"/>
                  </a:lnTo>
                  <a:lnTo>
                    <a:pt x="39" y="15"/>
                  </a:lnTo>
                  <a:lnTo>
                    <a:pt x="36" y="12"/>
                  </a:lnTo>
                  <a:lnTo>
                    <a:pt x="32" y="11"/>
                  </a:lnTo>
                  <a:lnTo>
                    <a:pt x="27" y="9"/>
                  </a:lnTo>
                  <a:close/>
                  <a:moveTo>
                    <a:pt x="27" y="0"/>
                  </a:moveTo>
                  <a:lnTo>
                    <a:pt x="35" y="2"/>
                  </a:lnTo>
                  <a:lnTo>
                    <a:pt x="40" y="3"/>
                  </a:lnTo>
                  <a:lnTo>
                    <a:pt x="46" y="8"/>
                  </a:lnTo>
                  <a:lnTo>
                    <a:pt x="49" y="12"/>
                  </a:lnTo>
                  <a:lnTo>
                    <a:pt x="52" y="18"/>
                  </a:lnTo>
                  <a:lnTo>
                    <a:pt x="54" y="24"/>
                  </a:lnTo>
                  <a:lnTo>
                    <a:pt x="54" y="31"/>
                  </a:lnTo>
                  <a:lnTo>
                    <a:pt x="54" y="34"/>
                  </a:lnTo>
                  <a:lnTo>
                    <a:pt x="10" y="34"/>
                  </a:lnTo>
                  <a:lnTo>
                    <a:pt x="11" y="38"/>
                  </a:lnTo>
                  <a:lnTo>
                    <a:pt x="13" y="44"/>
                  </a:lnTo>
                  <a:lnTo>
                    <a:pt x="16" y="47"/>
                  </a:lnTo>
                  <a:lnTo>
                    <a:pt x="19" y="50"/>
                  </a:lnTo>
                  <a:lnTo>
                    <a:pt x="23" y="51"/>
                  </a:lnTo>
                  <a:lnTo>
                    <a:pt x="27" y="51"/>
                  </a:lnTo>
                  <a:lnTo>
                    <a:pt x="33" y="51"/>
                  </a:lnTo>
                  <a:lnTo>
                    <a:pt x="37" y="50"/>
                  </a:lnTo>
                  <a:lnTo>
                    <a:pt x="40" y="47"/>
                  </a:lnTo>
                  <a:lnTo>
                    <a:pt x="43" y="43"/>
                  </a:lnTo>
                  <a:lnTo>
                    <a:pt x="54" y="44"/>
                  </a:lnTo>
                  <a:lnTo>
                    <a:pt x="51" y="48"/>
                  </a:lnTo>
                  <a:lnTo>
                    <a:pt x="48" y="53"/>
                  </a:lnTo>
                  <a:lnTo>
                    <a:pt x="45" y="57"/>
                  </a:lnTo>
                  <a:lnTo>
                    <a:pt x="39" y="59"/>
                  </a:lnTo>
                  <a:lnTo>
                    <a:pt x="35" y="60"/>
                  </a:lnTo>
                  <a:lnTo>
                    <a:pt x="27" y="62"/>
                  </a:lnTo>
                  <a:lnTo>
                    <a:pt x="21" y="60"/>
                  </a:lnTo>
                  <a:lnTo>
                    <a:pt x="16" y="59"/>
                  </a:lnTo>
                  <a:lnTo>
                    <a:pt x="11" y="57"/>
                  </a:lnTo>
                  <a:lnTo>
                    <a:pt x="7" y="53"/>
                  </a:lnTo>
                  <a:lnTo>
                    <a:pt x="4" y="48"/>
                  </a:lnTo>
                  <a:lnTo>
                    <a:pt x="1" y="44"/>
                  </a:lnTo>
                  <a:lnTo>
                    <a:pt x="0" y="38"/>
                  </a:lnTo>
                  <a:lnTo>
                    <a:pt x="0" y="31"/>
                  </a:lnTo>
                  <a:lnTo>
                    <a:pt x="0" y="25"/>
                  </a:lnTo>
                  <a:lnTo>
                    <a:pt x="1" y="18"/>
                  </a:lnTo>
                  <a:lnTo>
                    <a:pt x="4" y="14"/>
                  </a:lnTo>
                  <a:lnTo>
                    <a:pt x="7" y="9"/>
                  </a:lnTo>
                  <a:lnTo>
                    <a:pt x="13" y="5"/>
                  </a:lnTo>
                  <a:lnTo>
                    <a:pt x="20" y="2"/>
                  </a:lnTo>
                  <a:lnTo>
                    <a:pt x="27" y="0"/>
                  </a:lnTo>
                  <a:close/>
                </a:path>
              </a:pathLst>
            </a:custGeom>
            <a:solidFill>
              <a:srgbClr val="000000"/>
            </a:solidFill>
            <a:ln w="0">
              <a:solidFill>
                <a:srgbClr val="000000"/>
              </a:solidFill>
              <a:round/>
              <a:headEnd/>
              <a:tailEnd/>
            </a:ln>
          </p:spPr>
          <p:txBody>
            <a:bodyPr/>
            <a:lstStyle/>
            <a:p>
              <a:endParaRPr lang="en-US"/>
            </a:p>
          </p:txBody>
        </p:sp>
        <p:sp>
          <p:nvSpPr>
            <p:cNvPr id="32834" name="Freeform 64"/>
            <p:cNvSpPr>
              <a:spLocks/>
            </p:cNvSpPr>
            <p:nvPr/>
          </p:nvSpPr>
          <p:spPr bwMode="auto">
            <a:xfrm>
              <a:off x="3650" y="852"/>
              <a:ext cx="15" cy="30"/>
            </a:xfrm>
            <a:custGeom>
              <a:avLst/>
              <a:gdLst>
                <a:gd name="T0" fmla="*/ 1 w 30"/>
                <a:gd name="T1" fmla="*/ 0 h 60"/>
                <a:gd name="T2" fmla="*/ 1 w 30"/>
                <a:gd name="T3" fmla="*/ 1 h 60"/>
                <a:gd name="T4" fmla="*/ 1 w 30"/>
                <a:gd name="T5" fmla="*/ 1 h 60"/>
                <a:gd name="T6" fmla="*/ 1 w 30"/>
                <a:gd name="T7" fmla="*/ 1 h 60"/>
                <a:gd name="T8" fmla="*/ 1 w 30"/>
                <a:gd name="T9" fmla="*/ 1 h 60"/>
                <a:gd name="T10" fmla="*/ 1 w 30"/>
                <a:gd name="T11" fmla="*/ 1 h 60"/>
                <a:gd name="T12" fmla="*/ 1 w 30"/>
                <a:gd name="T13" fmla="*/ 1 h 60"/>
                <a:gd name="T14" fmla="*/ 1 w 30"/>
                <a:gd name="T15" fmla="*/ 1 h 60"/>
                <a:gd name="T16" fmla="*/ 1 w 30"/>
                <a:gd name="T17" fmla="*/ 1 h 60"/>
                <a:gd name="T18" fmla="*/ 1 w 30"/>
                <a:gd name="T19" fmla="*/ 1 h 60"/>
                <a:gd name="T20" fmla="*/ 1 w 30"/>
                <a:gd name="T21" fmla="*/ 1 h 60"/>
                <a:gd name="T22" fmla="*/ 1 w 30"/>
                <a:gd name="T23" fmla="*/ 1 h 60"/>
                <a:gd name="T24" fmla="*/ 1 w 30"/>
                <a:gd name="T25" fmla="*/ 1 h 60"/>
                <a:gd name="T26" fmla="*/ 0 w 30"/>
                <a:gd name="T27" fmla="*/ 1 h 60"/>
                <a:gd name="T28" fmla="*/ 0 w 30"/>
                <a:gd name="T29" fmla="*/ 1 h 60"/>
                <a:gd name="T30" fmla="*/ 1 w 30"/>
                <a:gd name="T31" fmla="*/ 1 h 60"/>
                <a:gd name="T32" fmla="*/ 1 w 30"/>
                <a:gd name="T33" fmla="*/ 1 h 60"/>
                <a:gd name="T34" fmla="*/ 1 w 30"/>
                <a:gd name="T35" fmla="*/ 1 h 60"/>
                <a:gd name="T36" fmla="*/ 1 w 30"/>
                <a:gd name="T37" fmla="*/ 1 h 60"/>
                <a:gd name="T38" fmla="*/ 1 w 30"/>
                <a:gd name="T39" fmla="*/ 0 h 60"/>
                <a:gd name="T40" fmla="*/ 1 w 30"/>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0"/>
                <a:gd name="T65" fmla="*/ 30 w 30"/>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0">
                  <a:moveTo>
                    <a:pt x="20" y="0"/>
                  </a:moveTo>
                  <a:lnTo>
                    <a:pt x="26" y="2"/>
                  </a:lnTo>
                  <a:lnTo>
                    <a:pt x="30" y="3"/>
                  </a:lnTo>
                  <a:lnTo>
                    <a:pt x="27" y="12"/>
                  </a:lnTo>
                  <a:lnTo>
                    <a:pt x="23" y="11"/>
                  </a:lnTo>
                  <a:lnTo>
                    <a:pt x="20" y="9"/>
                  </a:lnTo>
                  <a:lnTo>
                    <a:pt x="17" y="11"/>
                  </a:lnTo>
                  <a:lnTo>
                    <a:pt x="14" y="12"/>
                  </a:lnTo>
                  <a:lnTo>
                    <a:pt x="13" y="14"/>
                  </a:lnTo>
                  <a:lnTo>
                    <a:pt x="11" y="18"/>
                  </a:lnTo>
                  <a:lnTo>
                    <a:pt x="10" y="22"/>
                  </a:lnTo>
                  <a:lnTo>
                    <a:pt x="10" y="30"/>
                  </a:lnTo>
                  <a:lnTo>
                    <a:pt x="10" y="60"/>
                  </a:lnTo>
                  <a:lnTo>
                    <a:pt x="0" y="60"/>
                  </a:lnTo>
                  <a:lnTo>
                    <a:pt x="0" y="2"/>
                  </a:lnTo>
                  <a:lnTo>
                    <a:pt x="8" y="2"/>
                  </a:lnTo>
                  <a:lnTo>
                    <a:pt x="8" y="9"/>
                  </a:lnTo>
                  <a:lnTo>
                    <a:pt x="11" y="5"/>
                  </a:lnTo>
                  <a:lnTo>
                    <a:pt x="14" y="2"/>
                  </a:lnTo>
                  <a:lnTo>
                    <a:pt x="17" y="0"/>
                  </a:lnTo>
                  <a:lnTo>
                    <a:pt x="20" y="0"/>
                  </a:lnTo>
                  <a:close/>
                </a:path>
              </a:pathLst>
            </a:custGeom>
            <a:solidFill>
              <a:srgbClr val="000000"/>
            </a:solidFill>
            <a:ln w="0">
              <a:solidFill>
                <a:srgbClr val="000000"/>
              </a:solidFill>
              <a:round/>
              <a:headEnd/>
              <a:tailEnd/>
            </a:ln>
          </p:spPr>
          <p:txBody>
            <a:bodyPr/>
            <a:lstStyle/>
            <a:p>
              <a:endParaRPr lang="en-US"/>
            </a:p>
          </p:txBody>
        </p:sp>
        <p:sp>
          <p:nvSpPr>
            <p:cNvPr id="32835" name="Rectangle 65"/>
            <p:cNvSpPr>
              <a:spLocks noChangeArrowheads="1"/>
            </p:cNvSpPr>
            <p:nvPr/>
          </p:nvSpPr>
          <p:spPr bwMode="auto">
            <a:xfrm>
              <a:off x="3011" y="859"/>
              <a:ext cx="168" cy="6"/>
            </a:xfrm>
            <a:prstGeom prst="rect">
              <a:avLst/>
            </a:prstGeom>
            <a:solidFill>
              <a:srgbClr val="000000"/>
            </a:solidFill>
            <a:ln w="0">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grpSp>
      <p:sp>
        <p:nvSpPr>
          <p:cNvPr id="32772" name="Rectangle 3"/>
          <p:cNvSpPr txBox="1">
            <a:spLocks noChangeArrowheads="1"/>
          </p:cNvSpPr>
          <p:nvPr/>
        </p:nvSpPr>
        <p:spPr bwMode="auto">
          <a:xfrm>
            <a:off x="687388" y="3687763"/>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15.6: </a:t>
            </a:r>
            <a:r>
              <a:rPr lang="en-CA" altLang="zh-CN" dirty="0" err="1">
                <a:latin typeface="Trebuchet MS"/>
                <a:ea typeface="Trebuchet MS"/>
              </a:rPr>
              <a:t>Sawtooth</a:t>
            </a:r>
            <a:r>
              <a:rPr lang="en-CA" altLang="zh-CN" dirty="0">
                <a:latin typeface="Trebuchet MS"/>
                <a:ea typeface="Trebuchet MS"/>
              </a:rPr>
              <a:t> behavior in TCP data transfer</a:t>
            </a:r>
            <a:endParaRPr lang="en-US" altLang="zh-CN" dirty="0">
              <a:latin typeface="Trebuchet MS"/>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28</a:t>
            </a:fld>
            <a:endParaRPr lang="en-US" altLang="zh-C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en-CA" altLang="zh-CN" sz="3200" b="1" dirty="0">
                <a:ea typeface="Trebuchet MS"/>
              </a:rPr>
              <a:t>User Datagram Protocol</a:t>
            </a:r>
            <a:endParaRPr lang="zh-CN" altLang="en-US" sz="3200" dirty="0">
              <a:ea typeface="Trebuchet MS"/>
            </a:endParaRPr>
          </a:p>
        </p:txBody>
      </p:sp>
      <p:sp>
        <p:nvSpPr>
          <p:cNvPr id="33795" name="内容占位符 2"/>
          <p:cNvSpPr>
            <a:spLocks noGrp="1"/>
          </p:cNvSpPr>
          <p:nvPr>
            <p:ph idx="1"/>
          </p:nvPr>
        </p:nvSpPr>
        <p:spPr>
          <a:xfrm>
            <a:off x="457200" y="3284539"/>
            <a:ext cx="8229600" cy="2841625"/>
          </a:xfrm>
        </p:spPr>
        <p:txBody>
          <a:bodyPr/>
          <a:lstStyle/>
          <a:p>
            <a:r>
              <a:rPr lang="en-US" altLang="zh-CN" sz="2000" dirty="0">
                <a:ea typeface="Trebuchet MS"/>
              </a:rPr>
              <a:t>UDP is </a:t>
            </a:r>
            <a:r>
              <a:rPr lang="en-US" altLang="zh-CN" sz="2000" i="1" dirty="0">
                <a:ea typeface="Trebuchet MS"/>
              </a:rPr>
              <a:t>connectionless </a:t>
            </a:r>
            <a:r>
              <a:rPr lang="en-US" altLang="zh-CN" sz="2000" dirty="0">
                <a:ea typeface="Trebuchet MS"/>
              </a:rPr>
              <a:t>with no guarantee on delivery</a:t>
            </a:r>
          </a:p>
          <a:p>
            <a:endParaRPr lang="en-CA" altLang="zh-CN" sz="2000" dirty="0">
              <a:ea typeface="Trebuchet MS"/>
            </a:endParaRPr>
          </a:p>
          <a:p>
            <a:r>
              <a:rPr lang="en-US" altLang="zh-CN" sz="2000" dirty="0">
                <a:ea typeface="Trebuchet MS"/>
              </a:rPr>
              <a:t>Essentially, the only thing UDP provides is multiplexing using port numbers and error detection through a checksum.</a:t>
            </a:r>
          </a:p>
          <a:p>
            <a:endParaRPr lang="en-CA" altLang="zh-CN" sz="2000" dirty="0">
              <a:ea typeface="Trebuchet MS"/>
            </a:endParaRPr>
          </a:p>
          <a:p>
            <a:r>
              <a:rPr lang="en-US" altLang="zh-CN" sz="2000" dirty="0">
                <a:ea typeface="Trebuchet MS"/>
              </a:rPr>
              <a:t>Given the low header overhead and the removal of connection setup, UDP data transmission can be faster than TCP. It is however unreliable, especially in a congested </a:t>
            </a:r>
            <a:r>
              <a:rPr lang="en-CA" altLang="zh-CN" sz="2000" dirty="0">
                <a:ea typeface="Trebuchet MS"/>
              </a:rPr>
              <a:t>network.</a:t>
            </a:r>
            <a:endParaRPr lang="zh-CN" altLang="en-US" sz="2000" dirty="0">
              <a:ea typeface="Trebuchet MS"/>
            </a:endParaRPr>
          </a:p>
        </p:txBody>
      </p:sp>
      <p:pic>
        <p:nvPicPr>
          <p:cNvPr id="33796"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600" y="1412875"/>
            <a:ext cx="5892800"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7" name="Rectangle 3"/>
          <p:cNvSpPr txBox="1">
            <a:spLocks noChangeArrowheads="1"/>
          </p:cNvSpPr>
          <p:nvPr/>
        </p:nvSpPr>
        <p:spPr bwMode="auto">
          <a:xfrm>
            <a:off x="687388" y="2446755"/>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15.7: </a:t>
            </a:r>
            <a:r>
              <a:rPr lang="en-US" altLang="zh-CN" dirty="0">
                <a:latin typeface="Trebuchet MS"/>
                <a:ea typeface="Trebuchet MS"/>
              </a:rPr>
              <a:t>Header format of a UDP datagram</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29</a:t>
            </a:fld>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75" y="476672"/>
            <a:ext cx="7772400" cy="642516"/>
          </a:xfrm>
        </p:spPr>
        <p:txBody>
          <a:bodyPr/>
          <a:lstStyle/>
          <a:p>
            <a:pPr eaLnBrk="1" hangingPunct="1"/>
            <a:r>
              <a:rPr lang="en-US" altLang="zh-CN" sz="3200" b="1" dirty="0">
                <a:ea typeface="Trebuchet MS"/>
              </a:rPr>
              <a:t>OSI Network Layers</a:t>
            </a:r>
          </a:p>
        </p:txBody>
      </p:sp>
      <p:sp>
        <p:nvSpPr>
          <p:cNvPr id="6147" name="Rectangle 3"/>
          <p:cNvSpPr>
            <a:spLocks noGrp="1" noChangeArrowheads="1"/>
          </p:cNvSpPr>
          <p:nvPr>
            <p:ph idx="4294967295"/>
          </p:nvPr>
        </p:nvSpPr>
        <p:spPr>
          <a:xfrm>
            <a:off x="685800" y="1066800"/>
            <a:ext cx="7772400" cy="5029200"/>
          </a:xfrm>
        </p:spPr>
        <p:txBody>
          <a:bodyPr/>
          <a:lstStyle/>
          <a:p>
            <a:pPr defTabSz="633413" eaLnBrk="1" hangingPunct="1">
              <a:spcBef>
                <a:spcPts val="600"/>
              </a:spcBef>
            </a:pPr>
            <a:r>
              <a:rPr lang="en-US" altLang="zh-CN" sz="2000" b="1" dirty="0">
                <a:ea typeface="Trebuchet MS"/>
              </a:rPr>
              <a:t>OSI Reference Model has the following network layers:</a:t>
            </a:r>
            <a:endParaRPr lang="en-US" altLang="zh-CN" sz="1200" dirty="0">
              <a:ea typeface="Trebuchet MS"/>
            </a:endParaRPr>
          </a:p>
          <a:p>
            <a:pPr marL="457200" indent="-457200" defTabSz="633413" eaLnBrk="1" hangingPunct="1">
              <a:spcBef>
                <a:spcPts val="600"/>
              </a:spcBef>
              <a:buFont typeface="+mj-lt"/>
              <a:buAutoNum type="arabicPeriod"/>
            </a:pPr>
            <a:r>
              <a:rPr lang="en-US" altLang="zh-CN" sz="2000" b="1" dirty="0">
                <a:ea typeface="Trebuchet MS"/>
              </a:rPr>
              <a:t>Physical Layer</a:t>
            </a:r>
            <a:r>
              <a:rPr lang="en-US" altLang="zh-CN" sz="2000" dirty="0">
                <a:ea typeface="Trebuchet MS"/>
              </a:rPr>
              <a:t>: Defines electrical and mechanical properties of the physical interface, and species the functions and procedural sequences performed by circuits of the physical interface.</a:t>
            </a:r>
          </a:p>
          <a:p>
            <a:pPr defTabSz="633413" eaLnBrk="1" hangingPunct="1">
              <a:spcBef>
                <a:spcPts val="600"/>
              </a:spcBef>
              <a:buFont typeface="+mj-lt"/>
              <a:buAutoNum type="arabicPeriod"/>
            </a:pPr>
            <a:endParaRPr lang="en-US" altLang="zh-CN" sz="1200" dirty="0">
              <a:ea typeface="Trebuchet MS"/>
            </a:endParaRPr>
          </a:p>
          <a:p>
            <a:pPr marL="457200" indent="-457200" defTabSz="633413" eaLnBrk="1" hangingPunct="1">
              <a:spcBef>
                <a:spcPts val="600"/>
              </a:spcBef>
              <a:buFont typeface="+mj-lt"/>
              <a:buAutoNum type="arabicPeriod"/>
            </a:pPr>
            <a:r>
              <a:rPr lang="en-US" altLang="zh-CN" sz="2000" b="1" dirty="0">
                <a:ea typeface="Trebuchet MS"/>
              </a:rPr>
              <a:t>Data Link Layer</a:t>
            </a:r>
            <a:r>
              <a:rPr lang="en-US" altLang="zh-CN" sz="2000" dirty="0">
                <a:ea typeface="Trebuchet MS"/>
              </a:rPr>
              <a:t>: Species the ways to establish, maintain and terminate a link, e.g., transmission and synchronization of data frames, error detection and correction, and access protocol to the Physical layer.</a:t>
            </a:r>
          </a:p>
          <a:p>
            <a:pPr defTabSz="633413" eaLnBrk="1" hangingPunct="1">
              <a:spcBef>
                <a:spcPts val="600"/>
              </a:spcBef>
              <a:buFont typeface="+mj-lt"/>
              <a:buAutoNum type="arabicPeriod"/>
            </a:pPr>
            <a:endParaRPr lang="en-US" altLang="zh-CN" sz="1200" dirty="0">
              <a:ea typeface="Trebuchet MS"/>
            </a:endParaRPr>
          </a:p>
          <a:p>
            <a:pPr marL="457200" indent="-457200" defTabSz="633413" eaLnBrk="1" hangingPunct="1">
              <a:spcBef>
                <a:spcPts val="600"/>
              </a:spcBef>
              <a:buFont typeface="+mj-lt"/>
              <a:buAutoNum type="arabicPeriod"/>
            </a:pPr>
            <a:r>
              <a:rPr lang="en-US" altLang="zh-CN" sz="2000" b="1" dirty="0">
                <a:ea typeface="Trebuchet MS"/>
              </a:rPr>
              <a:t>Network Layer</a:t>
            </a:r>
            <a:r>
              <a:rPr lang="en-US" altLang="zh-CN" sz="2000" dirty="0">
                <a:ea typeface="Trebuchet MS"/>
              </a:rPr>
              <a:t>: Defines the routing of data from one end to the other across the network, using circuit switching or packet switching. Provides services such as addressing, internetworking, error handling, congestion control, and sequencing of packets.</a:t>
            </a:r>
          </a:p>
          <a:p>
            <a:pPr defTabSz="633413" eaLnBrk="1" hangingPunct="1">
              <a:spcBef>
                <a:spcPts val="600"/>
              </a:spcBef>
              <a:buFont typeface="Arial" panose="020B0604020202020204" pitchFamily="34" charset="0"/>
              <a:buNone/>
            </a:pPr>
            <a:endParaRPr lang="en-US" altLang="zh-CN" sz="2000" dirty="0">
              <a:ea typeface="Trebuchet MS"/>
            </a:endParaRPr>
          </a:p>
        </p:txBody>
      </p:sp>
      <p:sp>
        <p:nvSpPr>
          <p:cNvPr id="6149" name="Slide Number Placeholder 5"/>
          <p:cNvSpPr txBox="1">
            <a:spLocks noGrp="1" noChangeArrowheads="1"/>
          </p:cNvSpPr>
          <p:nvPr/>
        </p:nvSpPr>
        <p:spPr bwMode="auto">
          <a:xfrm>
            <a:off x="3500439" y="6286501"/>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eaLnBrk="1" hangingPunct="1"/>
            <a:fld id="{F7B45490-7B22-4700-BC2F-41CC65B505CC}" type="slidenum">
              <a:rPr lang="en-US" altLang="zh-CN" sz="1200">
                <a:solidFill>
                  <a:srgbClr val="898989"/>
                </a:solidFill>
                <a:latin typeface="Trebuchet MS"/>
                <a:ea typeface="Trebuchet MS"/>
              </a:rPr>
              <a:pPr algn="ctr" eaLnBrk="1" hangingPunct="1"/>
              <a:t>3</a:t>
            </a:fld>
            <a:endParaRPr lang="en-US" altLang="zh-CN" sz="1200" dirty="0">
              <a:solidFill>
                <a:srgbClr val="898989"/>
              </a:solidFill>
              <a:latin typeface="Trebuchet MS"/>
              <a:ea typeface="Trebuchet MS"/>
            </a:endParaRPr>
          </a:p>
        </p:txBody>
      </p:sp>
      <p:sp>
        <p:nvSpPr>
          <p:cNvPr id="2" name="Slide Number Placeholder 1"/>
          <p:cNvSpPr>
            <a:spLocks noGrp="1"/>
          </p:cNvSpPr>
          <p:nvPr>
            <p:ph type="sldNum" sz="quarter" idx="12"/>
          </p:nvPr>
        </p:nvSpPr>
        <p:spPr/>
        <p:txBody>
          <a:bodyPr/>
          <a:lstStyle/>
          <a:p>
            <a:fld id="{77FD883C-83CD-4DB2-946E-EA2A31FA3C6B}" type="slidenum">
              <a:rPr lang="en-US" altLang="zh-CN" smtClean="0"/>
              <a:pPr/>
              <a:t>3</a:t>
            </a:fld>
            <a:endParaRPr lang="en-US" alt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en-CA" altLang="zh-CN" sz="3200" b="1" dirty="0">
                <a:ea typeface="Trebuchet MS"/>
              </a:rPr>
              <a:t>TCP-Friendly Rate Control</a:t>
            </a:r>
            <a:endParaRPr lang="zh-CN" altLang="en-US" sz="3200" dirty="0">
              <a:ea typeface="Trebuchet MS"/>
            </a:endParaRPr>
          </a:p>
        </p:txBody>
      </p:sp>
      <p:sp>
        <p:nvSpPr>
          <p:cNvPr id="34819" name="内容占位符 2"/>
          <p:cNvSpPr>
            <a:spLocks noGrp="1"/>
          </p:cNvSpPr>
          <p:nvPr>
            <p:ph idx="1"/>
          </p:nvPr>
        </p:nvSpPr>
        <p:spPr>
          <a:xfrm>
            <a:off x="457200" y="1600201"/>
            <a:ext cx="8229600" cy="4061047"/>
          </a:xfrm>
        </p:spPr>
        <p:txBody>
          <a:bodyPr anchor="ctr"/>
          <a:lstStyle/>
          <a:p>
            <a:r>
              <a:rPr lang="en-US" altLang="zh-CN" sz="2000" dirty="0">
                <a:ea typeface="Trebuchet MS"/>
              </a:rPr>
              <a:t>The </a:t>
            </a:r>
            <a:r>
              <a:rPr lang="en-US" altLang="zh-CN" sz="2000" dirty="0" err="1">
                <a:ea typeface="Trebuchet MS"/>
              </a:rPr>
              <a:t>sawtooth</a:t>
            </a:r>
            <a:r>
              <a:rPr lang="en-US" altLang="zh-CN" sz="2000" dirty="0">
                <a:ea typeface="Trebuchet MS"/>
              </a:rPr>
              <a:t> behavior of the window-based TCP congestion control is not well suited for media streaming, but an uncontrolled UDP flow can be too aggressive. </a:t>
            </a:r>
          </a:p>
          <a:p>
            <a:endParaRPr lang="en-CA" altLang="zh-CN" sz="2000" dirty="0">
              <a:ea typeface="Trebuchet MS"/>
            </a:endParaRPr>
          </a:p>
          <a:p>
            <a:r>
              <a:rPr lang="en-US" altLang="zh-CN" sz="2000" i="1" dirty="0">
                <a:ea typeface="Trebuchet MS"/>
              </a:rPr>
              <a:t>TCP-Friendly Rate Control (TFRC) </a:t>
            </a:r>
            <a:r>
              <a:rPr lang="en-US" altLang="zh-CN" sz="2000" dirty="0">
                <a:ea typeface="Trebuchet MS"/>
              </a:rPr>
              <a:t>has been introduced, which ensures a UDP flow to be reasonably fair when competing for </a:t>
            </a:r>
            <a:r>
              <a:rPr lang="en-CA" altLang="zh-CN" sz="2000" dirty="0">
                <a:ea typeface="Trebuchet MS"/>
              </a:rPr>
              <a:t>bandwidth with TCP flows.</a:t>
            </a:r>
          </a:p>
          <a:p>
            <a:endParaRPr lang="en-CA" altLang="zh-CN" sz="2000" dirty="0">
              <a:ea typeface="Trebuchet MS"/>
            </a:endParaRPr>
          </a:p>
          <a:p>
            <a:r>
              <a:rPr lang="en-US" altLang="zh-CN" sz="2000" dirty="0">
                <a:ea typeface="Trebuchet MS"/>
              </a:rPr>
              <a:t>TFRC is generally implemented by estimating the equivalent TCP throughput over the same path using parameters that are observable by the sender or the receiver.</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30</a:t>
            </a:fld>
            <a:endParaRPr lang="en-US" altLang="zh-C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xfrm>
            <a:off x="250826" y="274638"/>
            <a:ext cx="8569325" cy="1143000"/>
          </a:xfrm>
        </p:spPr>
        <p:txBody>
          <a:bodyPr/>
          <a:lstStyle/>
          <a:p>
            <a:r>
              <a:rPr lang="en-US" altLang="zh-CN" b="1" dirty="0">
                <a:ea typeface="Trebuchet MS"/>
              </a:rPr>
              <a:t>15.3.3 Network Address Translation and Firewall</a:t>
            </a:r>
            <a:endParaRPr lang="zh-CN" altLang="en-US" dirty="0">
              <a:ea typeface="Trebuchet MS"/>
            </a:endParaRPr>
          </a:p>
        </p:txBody>
      </p:sp>
      <p:sp>
        <p:nvSpPr>
          <p:cNvPr id="35843" name="内容占位符 2"/>
          <p:cNvSpPr>
            <a:spLocks noGrp="1"/>
          </p:cNvSpPr>
          <p:nvPr>
            <p:ph idx="1"/>
          </p:nvPr>
        </p:nvSpPr>
        <p:spPr>
          <a:xfrm>
            <a:off x="457200" y="4725144"/>
            <a:ext cx="8229600" cy="1401763"/>
          </a:xfrm>
        </p:spPr>
        <p:txBody>
          <a:bodyPr/>
          <a:lstStyle/>
          <a:p>
            <a:pPr>
              <a:spcBef>
                <a:spcPts val="600"/>
              </a:spcBef>
            </a:pPr>
            <a:r>
              <a:rPr lang="en-US" altLang="zh-CN" sz="2000" dirty="0">
                <a:ea typeface="Trebuchet MS"/>
              </a:rPr>
              <a:t>Even though The 32-bit IPv4 addressing in principle allows 2</a:t>
            </a:r>
            <a:r>
              <a:rPr lang="en-US" altLang="zh-CN" sz="2000" baseline="30000" dirty="0">
                <a:ea typeface="Trebuchet MS"/>
              </a:rPr>
              <a:t>32</a:t>
            </a:r>
            <a:r>
              <a:rPr lang="en-US" altLang="zh-CN" sz="2000" dirty="0">
                <a:ea typeface="Trebuchet MS"/>
              </a:rPr>
              <a:t> ≈ 4 billion addresses, in reality, it has already largely been exhausted.</a:t>
            </a:r>
            <a:endParaRPr lang="en-CA" altLang="zh-CN" sz="2000" dirty="0">
              <a:ea typeface="Trebuchet MS"/>
            </a:endParaRPr>
          </a:p>
          <a:p>
            <a:pPr>
              <a:spcBef>
                <a:spcPts val="600"/>
              </a:spcBef>
            </a:pPr>
            <a:r>
              <a:rPr lang="en-CA" altLang="zh-CN" sz="2000" dirty="0">
                <a:ea typeface="Trebuchet MS"/>
              </a:rPr>
              <a:t>To solve the IPv4 </a:t>
            </a:r>
            <a:r>
              <a:rPr lang="en-US" altLang="zh-CN" sz="2000" dirty="0">
                <a:ea typeface="Trebuchet MS"/>
              </a:rPr>
              <a:t>address shortage, a practical solution is </a:t>
            </a:r>
            <a:r>
              <a:rPr lang="en-US" altLang="zh-CN" sz="2000" i="1" dirty="0">
                <a:ea typeface="Trebuchet MS"/>
              </a:rPr>
              <a:t>Network Address Translation </a:t>
            </a:r>
            <a:r>
              <a:rPr lang="en-US" altLang="zh-CN" sz="2000" dirty="0">
                <a:ea typeface="Trebuchet MS"/>
              </a:rPr>
              <a:t>(NAT).</a:t>
            </a:r>
          </a:p>
        </p:txBody>
      </p:sp>
      <p:sp>
        <p:nvSpPr>
          <p:cNvPr id="35844" name="Rectangle 3"/>
          <p:cNvSpPr txBox="1">
            <a:spLocks noChangeArrowheads="1"/>
          </p:cNvSpPr>
          <p:nvPr/>
        </p:nvSpPr>
        <p:spPr bwMode="auto">
          <a:xfrm>
            <a:off x="685800" y="4335463"/>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15.8: </a:t>
            </a:r>
            <a:r>
              <a:rPr lang="en-US" altLang="zh-CN" dirty="0">
                <a:latin typeface="Trebuchet MS"/>
                <a:ea typeface="Trebuchet MS"/>
              </a:rPr>
              <a:t>An illustration of Network Address Translation (NAT)</a:t>
            </a:r>
          </a:p>
        </p:txBody>
      </p:sp>
      <p:pic>
        <p:nvPicPr>
          <p:cNvPr id="35845" name="图片 508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150" y="1266825"/>
            <a:ext cx="6997700" cy="309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8631CE9-624F-41A0-A66B-4E73D12FF28B}" type="slidenum">
              <a:rPr lang="en-US" altLang="zh-CN" smtClean="0"/>
              <a:pPr/>
              <a:t>31</a:t>
            </a:fld>
            <a:endParaRPr lang="en-US" altLang="zh-C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en-US" altLang="zh-CN" sz="3200" b="1" dirty="0">
                <a:ea typeface="Trebuchet MS"/>
              </a:rPr>
              <a:t>NAT and Firewall </a:t>
            </a:r>
            <a:r>
              <a:rPr lang="zh-CN" altLang="en-US" sz="3200" b="1" dirty="0">
                <a:solidFill>
                  <a:srgbClr val="000000"/>
                </a:solidFill>
                <a:ea typeface="Trebuchet MS"/>
              </a:rPr>
              <a:t>(Cont'd)</a:t>
            </a:r>
            <a:endParaRPr lang="zh-CN" altLang="en-US" sz="3200" dirty="0">
              <a:ea typeface="Trebuchet MS"/>
            </a:endParaRPr>
          </a:p>
        </p:txBody>
      </p:sp>
      <p:sp>
        <p:nvSpPr>
          <p:cNvPr id="36867" name="内容占位符 2"/>
          <p:cNvSpPr>
            <a:spLocks noGrp="1"/>
          </p:cNvSpPr>
          <p:nvPr>
            <p:ph idx="1"/>
          </p:nvPr>
        </p:nvSpPr>
        <p:spPr>
          <a:xfrm>
            <a:off x="457200" y="1600201"/>
            <a:ext cx="8229600" cy="3917031"/>
          </a:xfrm>
        </p:spPr>
        <p:txBody>
          <a:bodyPr anchor="ctr"/>
          <a:lstStyle/>
          <a:p>
            <a:r>
              <a:rPr lang="en-US" altLang="zh-CN" sz="2000" dirty="0">
                <a:ea typeface="Trebuchet MS"/>
              </a:rPr>
              <a:t>While NAT alleviates the IP address shortage problem, it imposes fundamental restrictions on pair-wise connectivity of nodes, and may prohibit direct communication </a:t>
            </a:r>
            <a:r>
              <a:rPr lang="en-CA" altLang="zh-CN" sz="2000" dirty="0">
                <a:ea typeface="Trebuchet MS"/>
              </a:rPr>
              <a:t>with one another.</a:t>
            </a:r>
          </a:p>
          <a:p>
            <a:endParaRPr lang="en-CA" altLang="zh-CN" sz="2000" dirty="0">
              <a:ea typeface="Trebuchet MS"/>
            </a:endParaRPr>
          </a:p>
          <a:p>
            <a:r>
              <a:rPr lang="en-US" altLang="zh-CN" sz="2000" dirty="0">
                <a:ea typeface="Trebuchet MS"/>
              </a:rPr>
              <a:t>Similar penetration problem happens for a </a:t>
            </a:r>
            <a:r>
              <a:rPr lang="en-US" altLang="zh-CN" sz="2000" i="1" dirty="0">
                <a:ea typeface="Trebuchet MS"/>
              </a:rPr>
              <a:t>firewall</a:t>
            </a:r>
            <a:r>
              <a:rPr lang="en-US" altLang="zh-CN" sz="2000" dirty="0">
                <a:ea typeface="Trebuchet MS"/>
              </a:rPr>
              <a:t>, which is a software or hardware-based network security system that controls the incoming and outgoing network traffic based on a rule set.</a:t>
            </a:r>
          </a:p>
          <a:p>
            <a:endParaRPr lang="en-CA" altLang="zh-CN" sz="2000" dirty="0">
              <a:ea typeface="Trebuchet MS"/>
            </a:endParaRPr>
          </a:p>
          <a:p>
            <a:r>
              <a:rPr lang="en-US" altLang="zh-CN" sz="2000" dirty="0">
                <a:ea typeface="Trebuchet MS"/>
              </a:rPr>
              <a:t>The connectivity constraints are a significant challenge to the viability for multimedia content distribution mechanisms over the Internet, </a:t>
            </a:r>
            <a:r>
              <a:rPr lang="en-CA" altLang="zh-CN" sz="2000" dirty="0">
                <a:ea typeface="Trebuchet MS"/>
              </a:rPr>
              <a:t>particularly for peer-to-peer sharing.</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32</a:t>
            </a:fld>
            <a:endParaRPr lang="en-US" altLang="zh-C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en-CA" altLang="zh-CN" sz="3200" b="1" dirty="0">
                <a:ea typeface="Trebuchet MS"/>
              </a:rPr>
              <a:t>15.4  Multicast Extension</a:t>
            </a:r>
            <a:endParaRPr lang="zh-CN" altLang="en-US" sz="3200" dirty="0">
              <a:ea typeface="Trebuchet MS"/>
            </a:endParaRPr>
          </a:p>
        </p:txBody>
      </p:sp>
      <p:sp>
        <p:nvSpPr>
          <p:cNvPr id="37891" name="内容占位符 2"/>
          <p:cNvSpPr>
            <a:spLocks noGrp="1"/>
          </p:cNvSpPr>
          <p:nvPr>
            <p:ph idx="1"/>
          </p:nvPr>
        </p:nvSpPr>
        <p:spPr>
          <a:xfrm>
            <a:off x="457200" y="1268413"/>
            <a:ext cx="8229600" cy="4897437"/>
          </a:xfrm>
        </p:spPr>
        <p:txBody>
          <a:bodyPr anchor="ctr"/>
          <a:lstStyle/>
          <a:p>
            <a:pPr>
              <a:spcBef>
                <a:spcPts val="1800"/>
              </a:spcBef>
            </a:pPr>
            <a:r>
              <a:rPr lang="en-US" altLang="zh-CN" sz="2000" dirty="0">
                <a:ea typeface="Trebuchet MS"/>
              </a:rPr>
              <a:t>In network terminology, a </a:t>
            </a:r>
            <a:r>
              <a:rPr lang="en-US" altLang="zh-CN" sz="2000" i="1" dirty="0">
                <a:ea typeface="Trebuchet MS"/>
              </a:rPr>
              <a:t>broadcast </a:t>
            </a:r>
            <a:r>
              <a:rPr lang="en-US" altLang="zh-CN" sz="2000" dirty="0">
                <a:ea typeface="Trebuchet MS"/>
              </a:rPr>
              <a:t>message is sent to all nodes in a domain, a </a:t>
            </a:r>
            <a:r>
              <a:rPr lang="en-US" altLang="zh-CN" sz="2000" i="1" dirty="0" err="1">
                <a:ea typeface="Trebuchet MS"/>
              </a:rPr>
              <a:t>unicast</a:t>
            </a:r>
            <a:r>
              <a:rPr lang="en-US" altLang="zh-CN" sz="2000" i="1" dirty="0">
                <a:ea typeface="Trebuchet MS"/>
              </a:rPr>
              <a:t> </a:t>
            </a:r>
            <a:r>
              <a:rPr lang="en-US" altLang="zh-CN" sz="2000" dirty="0">
                <a:ea typeface="Trebuchet MS"/>
              </a:rPr>
              <a:t>message is sent to only one node, and a </a:t>
            </a:r>
            <a:r>
              <a:rPr lang="en-US" altLang="zh-CN" sz="2000" i="1" dirty="0">
                <a:ea typeface="Trebuchet MS"/>
              </a:rPr>
              <a:t>multicast </a:t>
            </a:r>
            <a:r>
              <a:rPr lang="en-US" altLang="zh-CN" sz="2000" dirty="0">
                <a:ea typeface="Trebuchet MS"/>
              </a:rPr>
              <a:t>message is sent to a set of </a:t>
            </a:r>
            <a:r>
              <a:rPr lang="en-CA" altLang="zh-CN" sz="2000" dirty="0">
                <a:ea typeface="Trebuchet MS"/>
              </a:rPr>
              <a:t>specified nodes.</a:t>
            </a:r>
          </a:p>
          <a:p>
            <a:pPr>
              <a:spcBef>
                <a:spcPts val="1800"/>
              </a:spcBef>
            </a:pPr>
            <a:r>
              <a:rPr lang="en-US" altLang="zh-CN" sz="2000" dirty="0">
                <a:ea typeface="Trebuchet MS"/>
              </a:rPr>
              <a:t>A large number of emerging applications require support for broadcast or multicast, i.e., simultaneous content delivery to a large number of receivers.</a:t>
            </a:r>
            <a:endParaRPr lang="en-CA" altLang="zh-CN" sz="2000" dirty="0">
              <a:ea typeface="Trebuchet MS"/>
            </a:endParaRPr>
          </a:p>
          <a:p>
            <a:pPr>
              <a:spcBef>
                <a:spcPts val="1800"/>
              </a:spcBef>
            </a:pPr>
            <a:r>
              <a:rPr lang="en-CA" altLang="zh-CN" sz="2000" dirty="0">
                <a:ea typeface="Trebuchet MS"/>
              </a:rPr>
              <a:t>In the Internet environment, </a:t>
            </a:r>
            <a:r>
              <a:rPr lang="en-US" altLang="zh-CN" sz="2000" dirty="0">
                <a:ea typeface="Trebuchet MS"/>
              </a:rPr>
              <a:t>the primary issue for multicast is to determine at which layer it should </a:t>
            </a:r>
            <a:r>
              <a:rPr lang="en-CA" altLang="zh-CN" sz="2000" dirty="0">
                <a:ea typeface="Trebuchet MS"/>
              </a:rPr>
              <a:t>be implemented.</a:t>
            </a:r>
          </a:p>
          <a:p>
            <a:pPr marL="857250" lvl="1" indent="-457200">
              <a:lnSpc>
                <a:spcPct val="80000"/>
              </a:lnSpc>
              <a:spcBef>
                <a:spcPts val="1800"/>
              </a:spcBef>
              <a:buFont typeface="+mj-lt"/>
              <a:buAutoNum type="arabicPeriod"/>
            </a:pPr>
            <a:r>
              <a:rPr lang="en-US" altLang="zh-CN" sz="2000" dirty="0">
                <a:ea typeface="Trebuchet MS"/>
              </a:rPr>
              <a:t>pushed to higher layers if possible</a:t>
            </a:r>
            <a:endParaRPr lang="en-CA" altLang="en-US" sz="2000" dirty="0"/>
          </a:p>
          <a:p>
            <a:pPr marL="857250" lvl="1" indent="-457200">
              <a:lnSpc>
                <a:spcPct val="80000"/>
              </a:lnSpc>
              <a:spcBef>
                <a:spcPts val="1800"/>
              </a:spcBef>
              <a:buFont typeface="+mj-lt"/>
              <a:buAutoNum type="arabicPeriod"/>
            </a:pPr>
            <a:r>
              <a:rPr lang="en-US" altLang="zh-CN" sz="2000" dirty="0">
                <a:ea typeface="Trebuchet MS"/>
              </a:rPr>
              <a:t>implemented at the lower layer can achieve significant performance benefits that outweigh the cost of additional </a:t>
            </a:r>
            <a:r>
              <a:rPr lang="en-CA" altLang="zh-CN" sz="2000" dirty="0">
                <a:ea typeface="Trebuchet MS"/>
              </a:rPr>
              <a:t>complexity.</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33</a:t>
            </a:fld>
            <a:endParaRPr lang="en-US" altLang="zh-C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xfrm>
            <a:off x="889659" y="803251"/>
            <a:ext cx="7355160" cy="796950"/>
          </a:xfrm>
        </p:spPr>
        <p:txBody>
          <a:bodyPr/>
          <a:lstStyle/>
          <a:p>
            <a:r>
              <a:rPr lang="en-CA" altLang="zh-CN" sz="3200" b="1" dirty="0">
                <a:ea typeface="Trebuchet MS"/>
              </a:rPr>
              <a:t>15.4.1  Router-Based Architectures: IP Multicast</a:t>
            </a:r>
            <a:endParaRPr lang="zh-CN" altLang="en-US" sz="3200" dirty="0">
              <a:ea typeface="Trebuchet MS"/>
            </a:endParaRPr>
          </a:p>
        </p:txBody>
      </p:sp>
      <p:sp>
        <p:nvSpPr>
          <p:cNvPr id="38915" name="内容占位符 2"/>
          <p:cNvSpPr>
            <a:spLocks noGrp="1"/>
          </p:cNvSpPr>
          <p:nvPr>
            <p:ph idx="1"/>
          </p:nvPr>
        </p:nvSpPr>
        <p:spPr/>
        <p:txBody>
          <a:bodyPr anchor="ctr"/>
          <a:lstStyle/>
          <a:p>
            <a:r>
              <a:rPr lang="en-US" altLang="zh-CN" sz="2000" dirty="0">
                <a:ea typeface="Trebuchet MS"/>
              </a:rPr>
              <a:t>For much of the 1990s, the research and industrial community mainly focused on the router-based </a:t>
            </a:r>
            <a:r>
              <a:rPr lang="en-US" altLang="zh-CN" sz="2000" i="1" dirty="0">
                <a:ea typeface="Trebuchet MS"/>
              </a:rPr>
              <a:t>IP Multicast </a:t>
            </a:r>
            <a:r>
              <a:rPr lang="en-US" altLang="zh-CN" sz="2000" dirty="0">
                <a:ea typeface="Trebuchet MS"/>
              </a:rPr>
              <a:t>architecture.</a:t>
            </a:r>
          </a:p>
          <a:p>
            <a:endParaRPr lang="en-CA" altLang="zh-CN" sz="2000" dirty="0">
              <a:ea typeface="Trebuchet MS"/>
            </a:endParaRPr>
          </a:p>
          <a:p>
            <a:r>
              <a:rPr lang="en-US" altLang="zh-CN" sz="2000" dirty="0">
                <a:ea typeface="Trebuchet MS"/>
              </a:rPr>
              <a:t>IP multicast has open anonymous group membership.</a:t>
            </a:r>
          </a:p>
          <a:p>
            <a:endParaRPr lang="en-CA" altLang="zh-CN" sz="2000" dirty="0">
              <a:ea typeface="Trebuchet MS"/>
            </a:endParaRPr>
          </a:p>
          <a:p>
            <a:r>
              <a:rPr lang="en-US" altLang="zh-CN" sz="2000" dirty="0">
                <a:ea typeface="Trebuchet MS"/>
              </a:rPr>
              <a:t>The </a:t>
            </a:r>
            <a:r>
              <a:rPr lang="en-US" altLang="zh-CN" sz="2000" i="1" dirty="0">
                <a:ea typeface="Trebuchet MS"/>
              </a:rPr>
              <a:t>Internet Group Management Protocol (IGMP) </a:t>
            </a:r>
            <a:r>
              <a:rPr lang="en-US" altLang="zh-CN" sz="2000" dirty="0">
                <a:ea typeface="Trebuchet MS"/>
              </a:rPr>
              <a:t>was designed to help the </a:t>
            </a:r>
            <a:r>
              <a:rPr lang="en-CA" altLang="zh-CN" sz="2000" dirty="0">
                <a:ea typeface="Trebuchet MS"/>
              </a:rPr>
              <a:t>maintenance of multicast groups.</a:t>
            </a:r>
          </a:p>
          <a:p>
            <a:endParaRPr lang="en-CA" altLang="zh-CN" sz="2000" dirty="0">
              <a:ea typeface="Trebuchet MS"/>
            </a:endParaRPr>
          </a:p>
          <a:p>
            <a:r>
              <a:rPr lang="en-US" altLang="zh-CN" sz="2000" dirty="0">
                <a:ea typeface="Trebuchet MS"/>
              </a:rPr>
              <a:t>Multicast routing is generally based on a shared tree: once the receivers join a particular IP multicast group, a multicast distribution tree is constructed for that </a:t>
            </a:r>
            <a:r>
              <a:rPr lang="en-CA" altLang="zh-CN" sz="2000" dirty="0">
                <a:ea typeface="Trebuchet MS"/>
              </a:rPr>
              <a:t>group.</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34</a:t>
            </a:fld>
            <a:endParaRPr lang="en-US" altLang="zh-C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mcas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813" y="620714"/>
            <a:ext cx="5286375" cy="498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Rectangle 3"/>
          <p:cNvSpPr txBox="1">
            <a:spLocks noChangeArrowheads="1"/>
          </p:cNvSpPr>
          <p:nvPr/>
        </p:nvSpPr>
        <p:spPr bwMode="auto">
          <a:xfrm>
            <a:off x="611188" y="5775325"/>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15.9: </a:t>
            </a:r>
            <a:r>
              <a:rPr lang="en-CA" altLang="zh-CN" dirty="0">
                <a:latin typeface="Trebuchet MS"/>
                <a:ea typeface="Trebuchet MS"/>
              </a:rPr>
              <a:t>Tunnels for IP Multicast in </a:t>
            </a:r>
            <a:r>
              <a:rPr lang="en-CA" altLang="zh-CN" dirty="0" err="1">
                <a:latin typeface="Trebuchet MS"/>
                <a:ea typeface="Trebuchet MS"/>
              </a:rPr>
              <a:t>MBone</a:t>
            </a:r>
            <a:endParaRPr lang="en-US" altLang="zh-CN" dirty="0">
              <a:latin typeface="Trebuchet MS"/>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35</a:t>
            </a:fld>
            <a:endParaRPr lang="en-US" altLang="zh-C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en-CA" altLang="zh-CN" sz="3200" b="1" dirty="0">
                <a:ea typeface="Trebuchet MS"/>
              </a:rPr>
              <a:t>IP Multicast </a:t>
            </a:r>
            <a:r>
              <a:rPr lang="zh-CN" altLang="en-US" sz="3200" b="1" dirty="0">
                <a:solidFill>
                  <a:srgbClr val="000000"/>
                </a:solidFill>
                <a:ea typeface="Trebuchet MS"/>
              </a:rPr>
              <a:t>(Cont'd)</a:t>
            </a:r>
            <a:r>
              <a:rPr lang="en-CA" altLang="zh-CN" sz="3200" b="1" dirty="0">
                <a:ea typeface="Trebuchet MS"/>
              </a:rPr>
              <a:t> </a:t>
            </a:r>
            <a:endParaRPr lang="zh-CN" altLang="en-US" sz="3200" dirty="0">
              <a:ea typeface="Trebuchet MS"/>
            </a:endParaRPr>
          </a:p>
        </p:txBody>
      </p:sp>
      <p:sp>
        <p:nvSpPr>
          <p:cNvPr id="40963" name="内容占位符 2"/>
          <p:cNvSpPr>
            <a:spLocks noGrp="1"/>
          </p:cNvSpPr>
          <p:nvPr>
            <p:ph idx="1"/>
          </p:nvPr>
        </p:nvSpPr>
        <p:spPr/>
        <p:txBody>
          <a:bodyPr/>
          <a:lstStyle/>
          <a:p>
            <a:r>
              <a:rPr lang="en-CA" altLang="zh-CN" sz="2000" b="1" dirty="0">
                <a:ea typeface="Trebuchet MS"/>
              </a:rPr>
              <a:t>Benefits</a:t>
            </a:r>
          </a:p>
          <a:p>
            <a:pPr lvl="1" eaLnBrk="1" hangingPunct="1">
              <a:spcBef>
                <a:spcPts val="1200"/>
              </a:spcBef>
              <a:buFont typeface="Arial" panose="020B0604020202020204" pitchFamily="34" charset="0"/>
              <a:buChar char="-"/>
            </a:pPr>
            <a:r>
              <a:rPr lang="en-US" altLang="zh-CN" sz="1800" dirty="0">
                <a:ea typeface="Trebuchet MS"/>
              </a:rPr>
              <a:t>IP multicast is a loosely coupled model that reflects the basic design principles </a:t>
            </a:r>
            <a:r>
              <a:rPr lang="en-CA" altLang="zh-CN" sz="1800" dirty="0">
                <a:ea typeface="Trebuchet MS"/>
              </a:rPr>
              <a:t>of the Internet.</a:t>
            </a:r>
          </a:p>
          <a:p>
            <a:pPr lvl="1" eaLnBrk="1" hangingPunct="1">
              <a:spcBef>
                <a:spcPts val="1200"/>
              </a:spcBef>
              <a:buFont typeface="Arial" panose="020B0604020202020204" pitchFamily="34" charset="0"/>
              <a:buChar char="-"/>
            </a:pPr>
            <a:r>
              <a:rPr lang="en-US" altLang="zh-CN" sz="1800" dirty="0">
                <a:ea typeface="Trebuchet MS"/>
              </a:rPr>
              <a:t>Given that the network topology is best-known in the network layer, multicast routing in this layer is also the most </a:t>
            </a:r>
            <a:r>
              <a:rPr lang="en-CA" altLang="zh-CN" sz="1800" dirty="0">
                <a:ea typeface="Trebuchet MS"/>
              </a:rPr>
              <a:t>efficient.</a:t>
            </a:r>
            <a:endParaRPr lang="en-CA" altLang="zh-CN" sz="2000" b="1" dirty="0">
              <a:ea typeface="Trebuchet MS"/>
            </a:endParaRPr>
          </a:p>
          <a:p>
            <a:pPr marL="0" indent="0">
              <a:buNone/>
            </a:pPr>
            <a:endParaRPr lang="en-CA" altLang="zh-CN" sz="2000" b="1" dirty="0">
              <a:ea typeface="Trebuchet MS"/>
            </a:endParaRPr>
          </a:p>
          <a:p>
            <a:r>
              <a:rPr lang="en-CA" altLang="zh-CN" sz="2000" b="1" dirty="0">
                <a:ea typeface="Trebuchet MS"/>
              </a:rPr>
              <a:t>Drawbacks</a:t>
            </a:r>
            <a:endParaRPr lang="en-US" altLang="zh-CN" sz="2000" b="1" dirty="0">
              <a:ea typeface="Trebuchet MS"/>
            </a:endParaRPr>
          </a:p>
          <a:p>
            <a:pPr lvl="1" eaLnBrk="1" hangingPunct="1">
              <a:spcBef>
                <a:spcPts val="1200"/>
              </a:spcBef>
              <a:buFont typeface="Arial" panose="020B0604020202020204" pitchFamily="34" charset="0"/>
              <a:buChar char="-"/>
            </a:pPr>
            <a:r>
              <a:rPr lang="en-US" altLang="zh-CN" sz="1800" dirty="0">
                <a:ea typeface="Trebuchet MS"/>
              </a:rPr>
              <a:t>Providing higher level features such as error, flow, and congestion control has been shown to be more difficult than in the unicast case.</a:t>
            </a:r>
            <a:endParaRPr lang="en-CA" altLang="zh-CN" sz="1800" dirty="0">
              <a:ea typeface="Trebuchet MS"/>
            </a:endParaRPr>
          </a:p>
          <a:p>
            <a:pPr lvl="1" eaLnBrk="1" hangingPunct="1">
              <a:spcBef>
                <a:spcPts val="1200"/>
              </a:spcBef>
              <a:buFont typeface="Arial" panose="020B0604020202020204" pitchFamily="34" charset="0"/>
              <a:buChar char="-"/>
            </a:pPr>
            <a:r>
              <a:rPr lang="en-US" altLang="zh-CN" sz="1800" dirty="0">
                <a:ea typeface="Trebuchet MS"/>
              </a:rPr>
              <a:t>In general, UDP (not TCP) is used in conjunction with IP multicast, so as to avoid too many ACKs from TCP </a:t>
            </a:r>
            <a:r>
              <a:rPr lang="en-CA" altLang="zh-CN" sz="1800" dirty="0">
                <a:ea typeface="Trebuchet MS"/>
              </a:rPr>
              <a:t>receivers.</a:t>
            </a:r>
            <a:endParaRPr lang="en-US" altLang="zh-CN"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36</a:t>
            </a:fld>
            <a:endParaRPr lang="en-US" altLang="zh-CN" dirty="0"/>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179388" y="548680"/>
            <a:ext cx="8640763" cy="868958"/>
          </a:xfrm>
        </p:spPr>
        <p:txBody>
          <a:bodyPr/>
          <a:lstStyle/>
          <a:p>
            <a:r>
              <a:rPr lang="en-US" altLang="zh-CN" b="1" dirty="0">
                <a:ea typeface="Trebuchet MS"/>
              </a:rPr>
              <a:t>15.4.2 Non Router-Based Multicast Architectures</a:t>
            </a:r>
            <a:endParaRPr lang="zh-CN" altLang="en-US" dirty="0">
              <a:ea typeface="Trebuchet MS"/>
            </a:endParaRPr>
          </a:p>
        </p:txBody>
      </p:sp>
      <p:sp>
        <p:nvSpPr>
          <p:cNvPr id="41987" name="内容占位符 2"/>
          <p:cNvSpPr>
            <a:spLocks noGrp="1"/>
          </p:cNvSpPr>
          <p:nvPr>
            <p:ph idx="1"/>
          </p:nvPr>
        </p:nvSpPr>
        <p:spPr>
          <a:xfrm>
            <a:off x="457200" y="1412876"/>
            <a:ext cx="8229600" cy="4525963"/>
          </a:xfrm>
        </p:spPr>
        <p:txBody>
          <a:bodyPr anchor="ctr"/>
          <a:lstStyle/>
          <a:p>
            <a:pPr>
              <a:spcBef>
                <a:spcPts val="1800"/>
              </a:spcBef>
            </a:pPr>
            <a:r>
              <a:rPr lang="en-CA" altLang="zh-CN" sz="2000" dirty="0">
                <a:ea typeface="Trebuchet MS"/>
              </a:rPr>
              <a:t>IP multicast </a:t>
            </a:r>
            <a:r>
              <a:rPr lang="en-US" altLang="zh-CN" sz="2000" dirty="0">
                <a:ea typeface="Trebuchet MS"/>
              </a:rPr>
              <a:t>calls for changes at the infrastructure level, i.e., in network routers. This introduces high complexity and serious scaling constraints.</a:t>
            </a:r>
            <a:endParaRPr lang="en-CA" altLang="zh-CN" sz="2000" dirty="0">
              <a:ea typeface="Trebuchet MS"/>
            </a:endParaRPr>
          </a:p>
          <a:p>
            <a:pPr>
              <a:spcBef>
                <a:spcPts val="1800"/>
              </a:spcBef>
            </a:pPr>
            <a:r>
              <a:rPr lang="en-US" altLang="zh-CN" sz="2000" dirty="0">
                <a:ea typeface="Trebuchet MS"/>
              </a:rPr>
              <a:t>Moving multicast functionality to end systems has the potential to address many of the problems associated with IP multicast.</a:t>
            </a:r>
            <a:endParaRPr lang="en-CA" altLang="zh-CN" sz="2000" dirty="0">
              <a:ea typeface="Trebuchet MS"/>
            </a:endParaRPr>
          </a:p>
          <a:p>
            <a:pPr>
              <a:spcBef>
                <a:spcPts val="1800"/>
              </a:spcBef>
            </a:pPr>
            <a:r>
              <a:rPr lang="en-US" altLang="zh-CN" sz="2000" dirty="0">
                <a:ea typeface="Trebuchet MS"/>
              </a:rPr>
              <a:t>Given that </a:t>
            </a:r>
            <a:r>
              <a:rPr lang="en-US" altLang="zh-CN" sz="2000" dirty="0" err="1">
                <a:ea typeface="Trebuchet MS"/>
              </a:rPr>
              <a:t>nonrouter</a:t>
            </a:r>
            <a:r>
              <a:rPr lang="en-US" altLang="zh-CN" sz="2000" dirty="0">
                <a:ea typeface="Trebuchet MS"/>
              </a:rPr>
              <a:t>-based architectures push functionality to the network edges, there are several choices in instantiating such an architecture.</a:t>
            </a:r>
            <a:endParaRPr lang="en-CA" altLang="zh-CN" sz="2000" dirty="0">
              <a:ea typeface="Trebuchet MS"/>
            </a:endParaRPr>
          </a:p>
          <a:p>
            <a:pPr>
              <a:spcBef>
                <a:spcPts val="1800"/>
              </a:spcBef>
            </a:pPr>
            <a:r>
              <a:rPr lang="en-US" altLang="zh-CN" sz="2000" dirty="0">
                <a:ea typeface="Trebuchet MS"/>
              </a:rPr>
              <a:t>While the application layer solutions have the promise to enable ubiquitous deployment, they often involve a wide range of autonomous users that may not provide as good performance and easily fail or leave at will.</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37</a:t>
            </a:fld>
            <a:endParaRPr lang="en-US" altLang="zh-C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319089" y="836712"/>
            <a:ext cx="8496300" cy="1143000"/>
          </a:xfrm>
        </p:spPr>
        <p:txBody>
          <a:bodyPr/>
          <a:lstStyle/>
          <a:p>
            <a:r>
              <a:rPr lang="en-US" altLang="zh-CN" sz="3200" b="1" dirty="0">
                <a:ea typeface="Trebuchet MS"/>
              </a:rPr>
              <a:t>15.5  Quality-of-Service for Multimedia Communications</a:t>
            </a:r>
            <a:endParaRPr lang="zh-CN" altLang="en-US" sz="3200" dirty="0">
              <a:ea typeface="Trebuchet MS"/>
            </a:endParaRPr>
          </a:p>
        </p:txBody>
      </p:sp>
      <p:sp>
        <p:nvSpPr>
          <p:cNvPr id="43011" name="内容占位符 2"/>
          <p:cNvSpPr>
            <a:spLocks noGrp="1"/>
          </p:cNvSpPr>
          <p:nvPr>
            <p:ph idx="1"/>
          </p:nvPr>
        </p:nvSpPr>
        <p:spPr>
          <a:xfrm>
            <a:off x="457200" y="1700214"/>
            <a:ext cx="8229600" cy="4425950"/>
          </a:xfrm>
        </p:spPr>
        <p:txBody>
          <a:bodyPr anchor="ctr"/>
          <a:lstStyle/>
          <a:p>
            <a:pPr>
              <a:spcBef>
                <a:spcPts val="2400"/>
              </a:spcBef>
            </a:pPr>
            <a:r>
              <a:rPr lang="en-US" altLang="zh-CN" sz="2000" b="1" dirty="0">
                <a:ea typeface="Trebuchet MS"/>
              </a:rPr>
              <a:t>Challenges in multimedia network communications arise due to a series of distinct characteristics of audio/video data:</a:t>
            </a:r>
            <a:endParaRPr lang="en-CA" altLang="zh-CN" sz="2000" dirty="0">
              <a:ea typeface="Trebuchet MS"/>
            </a:endParaRPr>
          </a:p>
          <a:p>
            <a:pPr lvl="1" eaLnBrk="1" hangingPunct="1">
              <a:lnSpc>
                <a:spcPct val="90000"/>
              </a:lnSpc>
              <a:spcBef>
                <a:spcPts val="2400"/>
              </a:spcBef>
              <a:buFont typeface="Arial" panose="020B0604020202020204" pitchFamily="34" charset="0"/>
              <a:buChar char="-"/>
            </a:pPr>
            <a:r>
              <a:rPr lang="en-US" altLang="zh-CN" sz="1800" b="1" dirty="0">
                <a:ea typeface="Trebuchet MS"/>
              </a:rPr>
              <a:t>Voluminous and Continuous </a:t>
            </a:r>
            <a:r>
              <a:rPr lang="en-US" altLang="zh-CN" sz="1800" dirty="0">
                <a:ea typeface="Trebuchet MS"/>
              </a:rPr>
              <a:t>They demand high data rates, and often have a lower bound to ensure continuous playback.</a:t>
            </a:r>
            <a:endParaRPr lang="en-CA" altLang="zh-CN" sz="1800" dirty="0">
              <a:ea typeface="Trebuchet MS"/>
            </a:endParaRPr>
          </a:p>
          <a:p>
            <a:pPr lvl="1" eaLnBrk="1" hangingPunct="1">
              <a:lnSpc>
                <a:spcPct val="90000"/>
              </a:lnSpc>
              <a:spcBef>
                <a:spcPts val="2400"/>
              </a:spcBef>
              <a:buFont typeface="Arial" panose="020B0604020202020204" pitchFamily="34" charset="0"/>
              <a:buChar char="-"/>
            </a:pPr>
            <a:r>
              <a:rPr lang="en-US" altLang="zh-CN" sz="1800" b="1" dirty="0">
                <a:ea typeface="Trebuchet MS"/>
              </a:rPr>
              <a:t>Real-Time and Interactive </a:t>
            </a:r>
            <a:r>
              <a:rPr lang="en-US" altLang="zh-CN" sz="1800" dirty="0">
                <a:ea typeface="Trebuchet MS"/>
              </a:rPr>
              <a:t>They demand low startup delay and synchronization between audio and video for “lip sync”.</a:t>
            </a:r>
            <a:endParaRPr lang="en-CA" altLang="zh-CN" sz="1800" dirty="0">
              <a:ea typeface="Trebuchet MS"/>
            </a:endParaRPr>
          </a:p>
          <a:p>
            <a:pPr lvl="1" eaLnBrk="1" hangingPunct="1">
              <a:lnSpc>
                <a:spcPct val="90000"/>
              </a:lnSpc>
              <a:spcBef>
                <a:spcPts val="2400"/>
              </a:spcBef>
              <a:buFont typeface="Arial" panose="020B0604020202020204" pitchFamily="34" charset="0"/>
              <a:buChar char="-"/>
            </a:pPr>
            <a:r>
              <a:rPr lang="en-US" altLang="zh-CN" sz="1800" b="1" dirty="0">
                <a:ea typeface="Trebuchet MS"/>
              </a:rPr>
              <a:t>Rate fluctuation </a:t>
            </a:r>
            <a:r>
              <a:rPr lang="en-US" altLang="zh-CN" sz="1800" dirty="0">
                <a:ea typeface="Trebuchet MS"/>
              </a:rPr>
              <a:t>The multimedia data rates fluctuate drastically and sometimes </a:t>
            </a:r>
            <a:r>
              <a:rPr lang="en-CA" altLang="zh-CN" sz="1800" dirty="0" err="1">
                <a:ea typeface="Trebuchet MS"/>
              </a:rPr>
              <a:t>bursty</a:t>
            </a:r>
            <a:r>
              <a:rPr lang="en-CA" altLang="zh-CN" sz="1800" dirty="0">
                <a:ea typeface="Trebuchet MS"/>
              </a:rPr>
              <a:t>.</a:t>
            </a:r>
            <a:endParaRPr lang="zh-CN" altLang="en-US"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38</a:t>
            </a:fld>
            <a:endParaRPr lang="en-US" altLang="zh-C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213" y="765175"/>
            <a:ext cx="6251575"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Rectangle 3"/>
          <p:cNvSpPr txBox="1">
            <a:spLocks noChangeArrowheads="1"/>
          </p:cNvSpPr>
          <p:nvPr/>
        </p:nvSpPr>
        <p:spPr bwMode="auto">
          <a:xfrm>
            <a:off x="611188" y="5559425"/>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15.10: </a:t>
            </a:r>
            <a:r>
              <a:rPr lang="en-CA" altLang="zh-CN" dirty="0">
                <a:latin typeface="Trebuchet MS"/>
                <a:ea typeface="Trebuchet MS"/>
              </a:rPr>
              <a:t>The </a:t>
            </a:r>
            <a:r>
              <a:rPr lang="en-CA" altLang="zh-CN" dirty="0" err="1">
                <a:latin typeface="Trebuchet MS"/>
                <a:ea typeface="Trebuchet MS"/>
              </a:rPr>
              <a:t>bitrate</a:t>
            </a:r>
            <a:r>
              <a:rPr lang="en-CA" altLang="zh-CN" dirty="0">
                <a:latin typeface="Trebuchet MS"/>
                <a:ea typeface="Trebuchet MS"/>
              </a:rPr>
              <a:t> over </a:t>
            </a:r>
            <a:r>
              <a:rPr lang="en-US" altLang="zh-CN" dirty="0">
                <a:latin typeface="Trebuchet MS"/>
                <a:ea typeface="Trebuchet MS"/>
              </a:rPr>
              <a:t>time of an MPEG-4 video</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39</a:t>
            </a:fld>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14375" y="620688"/>
            <a:ext cx="7772400" cy="498500"/>
          </a:xfrm>
        </p:spPr>
        <p:txBody>
          <a:bodyPr/>
          <a:lstStyle/>
          <a:p>
            <a:pPr eaLnBrk="1" hangingPunct="1"/>
            <a:r>
              <a:rPr lang="en-US" altLang="zh-CN" sz="3200" b="1" dirty="0">
                <a:ea typeface="Trebuchet MS"/>
              </a:rPr>
              <a:t>OSI Network Layers (Cont'd)</a:t>
            </a:r>
          </a:p>
        </p:txBody>
      </p:sp>
      <p:sp>
        <p:nvSpPr>
          <p:cNvPr id="7171" name="Rectangle 3"/>
          <p:cNvSpPr>
            <a:spLocks noGrp="1" noChangeArrowheads="1"/>
          </p:cNvSpPr>
          <p:nvPr>
            <p:ph idx="4294967295"/>
          </p:nvPr>
        </p:nvSpPr>
        <p:spPr>
          <a:xfrm>
            <a:off x="685800" y="1066800"/>
            <a:ext cx="7772400" cy="5029200"/>
          </a:xfrm>
        </p:spPr>
        <p:txBody>
          <a:bodyPr anchor="ctr"/>
          <a:lstStyle/>
          <a:p>
            <a:pPr marL="457200" indent="-457200" eaLnBrk="1" hangingPunct="1">
              <a:spcBef>
                <a:spcPts val="1680"/>
              </a:spcBef>
              <a:buFont typeface="+mj-lt"/>
              <a:buAutoNum type="arabicPeriod" startAt="4"/>
              <a:tabLst>
                <a:tab pos="633413" algn="l"/>
              </a:tabLst>
            </a:pPr>
            <a:r>
              <a:rPr lang="en-US" altLang="zh-CN" sz="2000" b="1" dirty="0">
                <a:ea typeface="Trebuchet MS"/>
              </a:rPr>
              <a:t>Transport Layer</a:t>
            </a:r>
            <a:r>
              <a:rPr lang="en-US" altLang="zh-CN" sz="2000" dirty="0">
                <a:ea typeface="Trebuchet MS"/>
              </a:rPr>
              <a:t>: Provides end-to-end communication between </a:t>
            </a:r>
            <a:r>
              <a:rPr lang="en-US" altLang="zh-CN" sz="2000" i="1" dirty="0">
                <a:ea typeface="Trebuchet MS"/>
              </a:rPr>
              <a:t>end systems </a:t>
            </a:r>
            <a:r>
              <a:rPr lang="en-US" altLang="zh-CN" sz="2000" dirty="0">
                <a:ea typeface="Trebuchet MS"/>
              </a:rPr>
              <a:t>that support end-user applications or services. Supports either </a:t>
            </a:r>
            <a:r>
              <a:rPr lang="en-US" altLang="zh-CN" sz="2000" i="1" dirty="0">
                <a:ea typeface="Trebuchet MS"/>
              </a:rPr>
              <a:t>connection-oriented </a:t>
            </a:r>
            <a:r>
              <a:rPr lang="en-US" altLang="zh-CN" sz="2000" dirty="0">
                <a:ea typeface="Trebuchet MS"/>
              </a:rPr>
              <a:t>or </a:t>
            </a:r>
            <a:r>
              <a:rPr lang="en-US" altLang="zh-CN" sz="2000" i="1" dirty="0">
                <a:ea typeface="Trebuchet MS"/>
              </a:rPr>
              <a:t>connectionless </a:t>
            </a:r>
            <a:r>
              <a:rPr lang="en-US" altLang="zh-CN" sz="2000" dirty="0">
                <a:ea typeface="Trebuchet MS"/>
              </a:rPr>
              <a:t>protocols. Provides error recovery and flow control.</a:t>
            </a:r>
          </a:p>
          <a:p>
            <a:pPr marL="457200" indent="-457200" eaLnBrk="1" hangingPunct="1">
              <a:spcBef>
                <a:spcPts val="1680"/>
              </a:spcBef>
              <a:buFont typeface="+mj-lt"/>
              <a:buAutoNum type="arabicPeriod" startAt="4"/>
              <a:tabLst>
                <a:tab pos="633413" algn="l"/>
              </a:tabLst>
            </a:pPr>
            <a:r>
              <a:rPr lang="en-US" altLang="zh-CN" sz="2000" b="1" dirty="0">
                <a:ea typeface="Trebuchet MS"/>
              </a:rPr>
              <a:t>Session Layer</a:t>
            </a:r>
            <a:r>
              <a:rPr lang="en-US" altLang="zh-CN" sz="2000" dirty="0">
                <a:ea typeface="Trebuchet MS"/>
              </a:rPr>
              <a:t>: Coordinates interaction between user applications on different hosts, manages sessions (connections), e.g., completion of long file transfers.</a:t>
            </a:r>
          </a:p>
          <a:p>
            <a:pPr marL="457200" indent="-457200" eaLnBrk="1" hangingPunct="1">
              <a:spcBef>
                <a:spcPts val="1680"/>
              </a:spcBef>
              <a:buFont typeface="+mj-lt"/>
              <a:buAutoNum type="arabicPeriod" startAt="4"/>
              <a:tabLst>
                <a:tab pos="633413" algn="l"/>
              </a:tabLst>
            </a:pPr>
            <a:r>
              <a:rPr lang="en-US" altLang="zh-CN" sz="2000" b="1" dirty="0">
                <a:ea typeface="Trebuchet MS"/>
              </a:rPr>
              <a:t>Presentation Layer</a:t>
            </a:r>
            <a:r>
              <a:rPr lang="en-US" altLang="zh-CN" sz="2000" dirty="0">
                <a:ea typeface="Trebuchet MS"/>
              </a:rPr>
              <a:t>: Deals with the syntax of transmitted data, e.g., conversion of different data formats and codes due to different conventions, compression or encryption.</a:t>
            </a:r>
          </a:p>
          <a:p>
            <a:pPr marL="457200" indent="-457200" eaLnBrk="1" hangingPunct="1">
              <a:spcBef>
                <a:spcPts val="1680"/>
              </a:spcBef>
              <a:buFont typeface="+mj-lt"/>
              <a:buAutoNum type="arabicPeriod" startAt="4"/>
              <a:tabLst>
                <a:tab pos="633413" algn="l"/>
              </a:tabLst>
            </a:pPr>
            <a:r>
              <a:rPr lang="en-US" altLang="zh-CN" sz="2000" b="1" dirty="0">
                <a:ea typeface="Trebuchet MS"/>
              </a:rPr>
              <a:t>Application Layer</a:t>
            </a:r>
            <a:r>
              <a:rPr lang="en-US" altLang="zh-CN" sz="2000" dirty="0">
                <a:ea typeface="Trebuchet MS"/>
              </a:rPr>
              <a:t>: Supports various application programs and 	protocols, e.g., FTP, Telnet, HTTP, SNMP, SMTP/MIME, etc.</a:t>
            </a:r>
          </a:p>
        </p:txBody>
      </p:sp>
      <p:sp>
        <p:nvSpPr>
          <p:cNvPr id="7173" name="Slide Number Placeholder 5"/>
          <p:cNvSpPr txBox="1">
            <a:spLocks noGrp="1" noChangeArrowheads="1"/>
          </p:cNvSpPr>
          <p:nvPr/>
        </p:nvSpPr>
        <p:spPr bwMode="auto">
          <a:xfrm>
            <a:off x="3500439" y="6286501"/>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eaLnBrk="1" hangingPunct="1"/>
            <a:fld id="{C2A9ECC9-19E0-4C83-B6DC-DF9515DEC4D1}" type="slidenum">
              <a:rPr lang="en-US" altLang="zh-CN" sz="1200">
                <a:solidFill>
                  <a:srgbClr val="898989"/>
                </a:solidFill>
                <a:latin typeface="Trebuchet MS"/>
                <a:ea typeface="Trebuchet MS"/>
              </a:rPr>
              <a:pPr algn="ctr" eaLnBrk="1" hangingPunct="1"/>
              <a:t>4</a:t>
            </a:fld>
            <a:endParaRPr lang="en-US" altLang="zh-CN" sz="1200" dirty="0">
              <a:solidFill>
                <a:srgbClr val="898989"/>
              </a:solidFill>
              <a:latin typeface="Trebuchet MS"/>
              <a:ea typeface="Trebuchet MS"/>
            </a:endParaRPr>
          </a:p>
        </p:txBody>
      </p:sp>
      <p:sp>
        <p:nvSpPr>
          <p:cNvPr id="2" name="Slide Number Placeholder 1"/>
          <p:cNvSpPr>
            <a:spLocks noGrp="1"/>
          </p:cNvSpPr>
          <p:nvPr>
            <p:ph type="sldNum" sz="quarter" idx="12"/>
          </p:nvPr>
        </p:nvSpPr>
        <p:spPr/>
        <p:txBody>
          <a:bodyPr/>
          <a:lstStyle/>
          <a:p>
            <a:fld id="{77FD883C-83CD-4DB2-946E-EA2A31FA3C6B}" type="slidenum">
              <a:rPr lang="en-US" altLang="zh-CN" smtClean="0"/>
              <a:pPr/>
              <a:t>4</a:t>
            </a:fld>
            <a:endParaRPr lang="en-US" altLang="zh-C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r>
              <a:rPr lang="en-CA" altLang="zh-CN" sz="3200" b="1" dirty="0">
                <a:ea typeface="Trebuchet MS"/>
              </a:rPr>
              <a:t>15.5.1  Quality of Service</a:t>
            </a:r>
            <a:endParaRPr lang="zh-CN" altLang="en-US" sz="3200" dirty="0">
              <a:ea typeface="Trebuchet MS"/>
            </a:endParaRPr>
          </a:p>
        </p:txBody>
      </p:sp>
      <p:sp>
        <p:nvSpPr>
          <p:cNvPr id="45059" name="内容占位符 2"/>
          <p:cNvSpPr>
            <a:spLocks noGrp="1"/>
          </p:cNvSpPr>
          <p:nvPr>
            <p:ph idx="1"/>
          </p:nvPr>
        </p:nvSpPr>
        <p:spPr>
          <a:xfrm>
            <a:off x="457200" y="1600201"/>
            <a:ext cx="8229600" cy="4133055"/>
          </a:xfrm>
        </p:spPr>
        <p:txBody>
          <a:bodyPr anchor="ctr"/>
          <a:lstStyle/>
          <a:p>
            <a:pPr>
              <a:spcBef>
                <a:spcPts val="1800"/>
              </a:spcBef>
            </a:pPr>
            <a:r>
              <a:rPr lang="en-US" altLang="zh-CN" sz="2000" b="1" dirty="0">
                <a:ea typeface="Trebuchet MS"/>
              </a:rPr>
              <a:t>QoS for multimedia data transmission depends on many parameters.</a:t>
            </a:r>
          </a:p>
          <a:p>
            <a:pPr lvl="1" eaLnBrk="1" hangingPunct="1">
              <a:lnSpc>
                <a:spcPct val="90000"/>
              </a:lnSpc>
              <a:spcBef>
                <a:spcPts val="1800"/>
              </a:spcBef>
              <a:buFont typeface="Arial" panose="020B0604020202020204" pitchFamily="34" charset="0"/>
              <a:buChar char="-"/>
            </a:pPr>
            <a:r>
              <a:rPr lang="en-US" altLang="zh-CN" sz="1800" b="1" dirty="0">
                <a:ea typeface="Trebuchet MS"/>
              </a:rPr>
              <a:t>Bandwidth </a:t>
            </a:r>
            <a:r>
              <a:rPr lang="en-US" altLang="zh-CN" sz="1800" dirty="0">
                <a:ea typeface="Trebuchet MS"/>
              </a:rPr>
              <a:t>A measure of transmission speed over digital links or networks.</a:t>
            </a:r>
          </a:p>
          <a:p>
            <a:pPr lvl="1" eaLnBrk="1" hangingPunct="1">
              <a:lnSpc>
                <a:spcPct val="90000"/>
              </a:lnSpc>
              <a:spcBef>
                <a:spcPts val="1800"/>
              </a:spcBef>
              <a:buFont typeface="Arial" panose="020B0604020202020204" pitchFamily="34" charset="0"/>
              <a:buChar char="-"/>
            </a:pPr>
            <a:r>
              <a:rPr lang="en-US" altLang="zh-CN" sz="1800" b="1" dirty="0">
                <a:ea typeface="Trebuchet MS"/>
              </a:rPr>
              <a:t>Latency (maximum frame/packet delay) </a:t>
            </a:r>
            <a:r>
              <a:rPr lang="en-US" altLang="zh-CN" sz="1800" dirty="0">
                <a:ea typeface="Trebuchet MS"/>
              </a:rPr>
              <a:t>The maximum time needed from transmission </a:t>
            </a:r>
            <a:r>
              <a:rPr lang="en-CA" altLang="zh-CN" sz="1800" dirty="0">
                <a:ea typeface="Trebuchet MS"/>
              </a:rPr>
              <a:t>to reception.</a:t>
            </a:r>
          </a:p>
          <a:p>
            <a:pPr lvl="1" eaLnBrk="1" hangingPunct="1">
              <a:lnSpc>
                <a:spcPct val="90000"/>
              </a:lnSpc>
              <a:spcBef>
                <a:spcPts val="1800"/>
              </a:spcBef>
              <a:buFont typeface="Arial" panose="020B0604020202020204" pitchFamily="34" charset="0"/>
              <a:buChar char="-"/>
            </a:pPr>
            <a:r>
              <a:rPr lang="en-US" altLang="zh-CN" sz="1800" b="1" dirty="0">
                <a:ea typeface="Trebuchet MS"/>
              </a:rPr>
              <a:t>Packet loss or error </a:t>
            </a:r>
            <a:r>
              <a:rPr lang="en-US" altLang="zh-CN" sz="1800" dirty="0">
                <a:ea typeface="Trebuchet MS"/>
              </a:rPr>
              <a:t>A measure (in percentage) of the loss- or error rate of the </a:t>
            </a:r>
            <a:r>
              <a:rPr lang="en-CA" altLang="zh-CN" sz="1800" dirty="0">
                <a:ea typeface="Trebuchet MS"/>
              </a:rPr>
              <a:t>packetized data transmission.</a:t>
            </a:r>
          </a:p>
          <a:p>
            <a:pPr lvl="1" eaLnBrk="1" hangingPunct="1">
              <a:lnSpc>
                <a:spcPct val="90000"/>
              </a:lnSpc>
              <a:spcBef>
                <a:spcPts val="1800"/>
              </a:spcBef>
              <a:buFont typeface="Arial" panose="020B0604020202020204" pitchFamily="34" charset="0"/>
              <a:buChar char="-"/>
            </a:pPr>
            <a:r>
              <a:rPr lang="en-US" altLang="zh-CN" sz="1800" b="1" dirty="0">
                <a:ea typeface="Trebuchet MS"/>
              </a:rPr>
              <a:t>Jitter (or delay jitter) </a:t>
            </a:r>
            <a:r>
              <a:rPr lang="en-US" altLang="zh-CN" sz="1800" dirty="0">
                <a:ea typeface="Trebuchet MS"/>
              </a:rPr>
              <a:t>A measure of smoothness (along time axis) of the </a:t>
            </a:r>
            <a:r>
              <a:rPr lang="en-CA" altLang="zh-CN" sz="1800" dirty="0">
                <a:ea typeface="Trebuchet MS"/>
              </a:rPr>
              <a:t>audio/video playback.</a:t>
            </a:r>
          </a:p>
          <a:p>
            <a:pPr lvl="1" eaLnBrk="1" hangingPunct="1">
              <a:lnSpc>
                <a:spcPct val="90000"/>
              </a:lnSpc>
              <a:spcBef>
                <a:spcPts val="1800"/>
              </a:spcBef>
              <a:buFont typeface="Arial" panose="020B0604020202020204" pitchFamily="34" charset="0"/>
              <a:buChar char="-"/>
            </a:pPr>
            <a:r>
              <a:rPr lang="en-US" altLang="zh-CN" sz="1800" b="1" dirty="0">
                <a:ea typeface="Trebuchet MS"/>
              </a:rPr>
              <a:t>Sync skew </a:t>
            </a:r>
            <a:r>
              <a:rPr lang="en-US" altLang="zh-CN" sz="1800" dirty="0">
                <a:ea typeface="Trebuchet MS"/>
              </a:rPr>
              <a:t>A measure of multimedia data synchronization.</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40</a:t>
            </a:fld>
            <a:endParaRPr lang="en-US" altLang="zh-C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jitt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8636" y="1484784"/>
            <a:ext cx="5266729" cy="287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Rectangle 3"/>
          <p:cNvSpPr txBox="1">
            <a:spLocks noChangeArrowheads="1"/>
          </p:cNvSpPr>
          <p:nvPr/>
        </p:nvSpPr>
        <p:spPr bwMode="auto">
          <a:xfrm>
            <a:off x="685800" y="4725144"/>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15.11: </a:t>
            </a:r>
            <a:r>
              <a:rPr lang="en-US" altLang="zh-CN" dirty="0">
                <a:latin typeface="Trebuchet MS"/>
                <a:ea typeface="Trebuchet MS"/>
              </a:rPr>
              <a:t>Jitters in frame playback: (a)</a:t>
            </a:r>
            <a:r>
              <a:rPr lang="en-US" altLang="zh-CN" b="1" dirty="0">
                <a:latin typeface="Trebuchet MS"/>
                <a:ea typeface="Trebuchet MS"/>
              </a:rPr>
              <a:t> </a:t>
            </a:r>
            <a:r>
              <a:rPr lang="en-US" altLang="zh-CN" dirty="0">
                <a:latin typeface="Trebuchet MS"/>
                <a:ea typeface="Trebuchet MS"/>
              </a:rPr>
              <a:t>high jitter (b)</a:t>
            </a:r>
            <a:r>
              <a:rPr lang="en-US" altLang="zh-CN" b="1" dirty="0">
                <a:latin typeface="Trebuchet MS"/>
                <a:ea typeface="Trebuchet MS"/>
              </a:rPr>
              <a:t> </a:t>
            </a:r>
            <a:r>
              <a:rPr lang="en-US" altLang="zh-CN" dirty="0">
                <a:latin typeface="Trebuchet MS"/>
                <a:ea typeface="Trebuchet MS"/>
              </a:rPr>
              <a:t>low jitter</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41</a:t>
            </a:fld>
            <a:endParaRPr lang="en-US" altLang="zh-C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457200" y="692696"/>
            <a:ext cx="8229600" cy="796950"/>
          </a:xfrm>
        </p:spPr>
        <p:txBody>
          <a:bodyPr/>
          <a:lstStyle/>
          <a:p>
            <a:r>
              <a:rPr lang="en-CA" altLang="zh-CN" sz="3200" b="1" dirty="0">
                <a:ea typeface="Trebuchet MS"/>
              </a:rPr>
              <a:t>Multimedia Service Classes</a:t>
            </a:r>
            <a:endParaRPr lang="zh-CN" altLang="en-US" sz="3200" dirty="0">
              <a:ea typeface="Trebuchet MS"/>
            </a:endParaRPr>
          </a:p>
        </p:txBody>
      </p:sp>
      <p:sp>
        <p:nvSpPr>
          <p:cNvPr id="47107" name="内容占位符 2"/>
          <p:cNvSpPr>
            <a:spLocks noGrp="1"/>
          </p:cNvSpPr>
          <p:nvPr>
            <p:ph idx="1"/>
          </p:nvPr>
        </p:nvSpPr>
        <p:spPr>
          <a:xfrm>
            <a:off x="457200" y="1600201"/>
            <a:ext cx="8229600" cy="4061047"/>
          </a:xfrm>
        </p:spPr>
        <p:txBody>
          <a:bodyPr anchor="ctr"/>
          <a:lstStyle/>
          <a:p>
            <a:pPr>
              <a:spcBef>
                <a:spcPts val="1800"/>
              </a:spcBef>
            </a:pPr>
            <a:r>
              <a:rPr lang="en-US" altLang="zh-CN" sz="2000" b="1" dirty="0">
                <a:ea typeface="Trebuchet MS"/>
              </a:rPr>
              <a:t>We now list a set of the typical multimedia applications of different </a:t>
            </a:r>
            <a:r>
              <a:rPr lang="en-CA" altLang="zh-CN" sz="2000" b="1" dirty="0" err="1">
                <a:ea typeface="Trebuchet MS"/>
              </a:rPr>
              <a:t>QoS</a:t>
            </a:r>
            <a:r>
              <a:rPr lang="en-CA" altLang="zh-CN" sz="2000" b="1" dirty="0">
                <a:ea typeface="Trebuchet MS"/>
              </a:rPr>
              <a:t> demands:</a:t>
            </a:r>
            <a:endParaRPr lang="en-CA" altLang="zh-CN" sz="2000" dirty="0">
              <a:ea typeface="Trebuchet MS"/>
            </a:endParaRPr>
          </a:p>
          <a:p>
            <a:pPr lvl="1" eaLnBrk="1" hangingPunct="1">
              <a:lnSpc>
                <a:spcPct val="90000"/>
              </a:lnSpc>
              <a:spcBef>
                <a:spcPts val="1800"/>
              </a:spcBef>
              <a:buFont typeface="Arial" panose="020B0604020202020204" pitchFamily="34" charset="0"/>
              <a:buChar char="-"/>
            </a:pPr>
            <a:r>
              <a:rPr lang="en-US" altLang="zh-CN" sz="1800" dirty="0">
                <a:ea typeface="Trebuchet MS"/>
              </a:rPr>
              <a:t>Two-way traffic, low latency and jitter, possibly with prioritized delivery, such as </a:t>
            </a:r>
            <a:r>
              <a:rPr lang="en-CA" altLang="zh-CN" sz="1800" dirty="0">
                <a:ea typeface="Trebuchet MS"/>
              </a:rPr>
              <a:t>voice telephony and video.</a:t>
            </a:r>
          </a:p>
          <a:p>
            <a:pPr lvl="1" eaLnBrk="1" hangingPunct="1">
              <a:lnSpc>
                <a:spcPct val="90000"/>
              </a:lnSpc>
              <a:spcBef>
                <a:spcPts val="1800"/>
              </a:spcBef>
              <a:buFont typeface="Arial" panose="020B0604020202020204" pitchFamily="34" charset="0"/>
              <a:buChar char="-"/>
            </a:pPr>
            <a:r>
              <a:rPr lang="en-US" altLang="zh-CN" sz="1800" dirty="0">
                <a:ea typeface="Trebuchet MS"/>
              </a:rPr>
              <a:t>Two-way traffic, low loss and low latency, with prioritized delivery, such as </a:t>
            </a:r>
            <a:r>
              <a:rPr lang="en-CA" altLang="zh-CN" sz="1800" dirty="0">
                <a:ea typeface="Trebuchet MS"/>
              </a:rPr>
              <a:t>e-commerce applications.</a:t>
            </a:r>
          </a:p>
          <a:p>
            <a:pPr lvl="1" eaLnBrk="1" hangingPunct="1">
              <a:lnSpc>
                <a:spcPct val="90000"/>
              </a:lnSpc>
              <a:spcBef>
                <a:spcPts val="1800"/>
              </a:spcBef>
              <a:buFont typeface="Arial" panose="020B0604020202020204" pitchFamily="34" charset="0"/>
              <a:buChar char="-"/>
            </a:pPr>
            <a:r>
              <a:rPr lang="en-US" altLang="zh-CN" sz="1800" dirty="0">
                <a:ea typeface="Trebuchet MS"/>
              </a:rPr>
              <a:t>Moderate latency and jitter, strict ordering and sync.</a:t>
            </a:r>
            <a:endParaRPr lang="en-CA" altLang="zh-CN" sz="1800" dirty="0">
              <a:ea typeface="Trebuchet MS"/>
            </a:endParaRPr>
          </a:p>
          <a:p>
            <a:pPr lvl="1" eaLnBrk="1" hangingPunct="1">
              <a:lnSpc>
                <a:spcPct val="90000"/>
              </a:lnSpc>
              <a:spcBef>
                <a:spcPts val="1800"/>
              </a:spcBef>
              <a:buFont typeface="Arial" panose="020B0604020202020204" pitchFamily="34" charset="0"/>
              <a:buChar char="-"/>
            </a:pPr>
            <a:r>
              <a:rPr lang="en-US" altLang="zh-CN" sz="1800" dirty="0">
                <a:ea typeface="Trebuchet MS"/>
              </a:rPr>
              <a:t>No real-time requirement, such as downloading or transferring large files (movies).</a:t>
            </a:r>
            <a:endParaRPr lang="zh-CN" altLang="en-US"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42</a:t>
            </a:fld>
            <a:endParaRPr lang="en-US" altLang="zh-C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455265125"/>
              </p:ext>
            </p:extLst>
          </p:nvPr>
        </p:nvGraphicFramePr>
        <p:xfrm>
          <a:off x="1476377" y="980728"/>
          <a:ext cx="6480175" cy="5394736"/>
        </p:xfrm>
        <a:graphic>
          <a:graphicData uri="http://schemas.openxmlformats.org/drawingml/2006/table">
            <a:tbl>
              <a:tblPr/>
              <a:tblGrid>
                <a:gridCol w="3240088">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tblGrid>
              <a:tr h="175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1" i="0" u="none" strike="noStrike" cap="none" normalizeH="0" baseline="0" dirty="0">
                          <a:ln>
                            <a:noFill/>
                          </a:ln>
                          <a:solidFill>
                            <a:srgbClr val="FFFFFF"/>
                          </a:solidFill>
                          <a:effectLst/>
                          <a:latin typeface="Trebuchet MS"/>
                          <a:ea typeface="Trebuchet MS"/>
                        </a:rPr>
                        <a:t>Application</a:t>
                      </a:r>
                      <a:endParaRPr kumimoji="0" lang="zh-CN" altLang="en-US" sz="1800" b="1" i="0" u="none" strike="noStrike" cap="none" normalizeH="0" baseline="0" dirty="0">
                        <a:ln>
                          <a:noFill/>
                        </a:ln>
                        <a:solidFill>
                          <a:srgbClr val="FFFFFF"/>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1" i="0" u="none" strike="noStrike" cap="none" normalizeH="0" baseline="0" dirty="0">
                          <a:ln>
                            <a:noFill/>
                          </a:ln>
                          <a:solidFill>
                            <a:srgbClr val="FFFFFF"/>
                          </a:solidFill>
                          <a:effectLst/>
                          <a:latin typeface="Trebuchet MS"/>
                          <a:ea typeface="Trebuchet MS"/>
                        </a:rPr>
                        <a:t>Speed requirement</a:t>
                      </a:r>
                      <a:endParaRPr kumimoji="0" lang="zh-CN" altLang="en-US" sz="1800" b="1" i="0" u="none" strike="noStrike" cap="none" normalizeH="0" baseline="0" dirty="0">
                        <a:ln>
                          <a:noFill/>
                        </a:ln>
                        <a:solidFill>
                          <a:srgbClr val="FFFFFF"/>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Telephone</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16 kbps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56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Audio conferencing</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32 kbps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CD-quality audio</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128-192 kbps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Digital music (</a:t>
                      </a:r>
                      <a:r>
                        <a:rPr kumimoji="0" lang="en-CA" altLang="zh-CN" sz="1600" b="0" i="0" u="none" strike="noStrike" cap="none" normalizeH="0" baseline="0" dirty="0" err="1">
                          <a:ln>
                            <a:noFill/>
                          </a:ln>
                          <a:solidFill>
                            <a:srgbClr val="000000"/>
                          </a:solidFill>
                          <a:effectLst/>
                          <a:latin typeface="Trebuchet MS"/>
                          <a:ea typeface="Trebuchet MS"/>
                        </a:rPr>
                        <a:t>QoS</a:t>
                      </a:r>
                      <a:r>
                        <a:rPr kumimoji="0" lang="en-CA" altLang="zh-CN" sz="1600" b="0" i="0" u="none" strike="noStrike" cap="none" normalizeH="0" baseline="0" dirty="0">
                          <a:ln>
                            <a:noFill/>
                          </a:ln>
                          <a:solidFill>
                            <a:srgbClr val="000000"/>
                          </a:solidFill>
                          <a:effectLst/>
                          <a:latin typeface="Trebuchet MS"/>
                          <a:ea typeface="Trebuchet MS"/>
                        </a:rPr>
                        <a:t>)</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64-640 kbps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H.261</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64 kbps-2 Mbps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H.263</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&lt;64 kbps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H.264</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1–12 Mbps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MPEG-1 video</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1.2–1.5 Mbps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MPEG-2 video</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4–60 Mbps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MPEG-4 video</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1–20 Mbps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HDTV (compressed)</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&gt;20 Mbps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156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HDTV (uncompressed)</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&gt;1 </a:t>
                      </a:r>
                      <a:r>
                        <a:rPr kumimoji="0" lang="en-CA" altLang="zh-CN" sz="1600" b="0" i="0" u="none" strike="noStrike" cap="none" normalizeH="0" baseline="0" dirty="0" err="1">
                          <a:ln>
                            <a:noFill/>
                          </a:ln>
                          <a:solidFill>
                            <a:srgbClr val="000000"/>
                          </a:solidFill>
                          <a:effectLst/>
                          <a:latin typeface="Trebuchet MS"/>
                          <a:ea typeface="Trebuchet MS"/>
                        </a:rPr>
                        <a:t>Gbps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1676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Trebuchet MS"/>
                          <a:ea typeface="Trebuchet MS"/>
                        </a:rPr>
                        <a:t>4K (compressed)</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Trebuchet MS"/>
                          <a:ea typeface="Trebuchet MS"/>
                        </a:rPr>
                        <a:t>&gt; 4 Gbps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16763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zh-CN" sz="1600" b="0" i="0" u="none" strike="noStrike" cap="none" normalizeH="0" baseline="0" dirty="0">
                          <a:ln>
                            <a:noFill/>
                          </a:ln>
                          <a:solidFill>
                            <a:srgbClr val="000000"/>
                          </a:solidFill>
                          <a:effectLst/>
                          <a:latin typeface="Trebuchet MS"/>
                          <a:ea typeface="Trebuchet MS"/>
                        </a:rPr>
                        <a:t>MPEG-4 video-on-demand (QoS)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zh-CN" sz="1600" b="0" i="0" u="none" strike="noStrike" cap="none" normalizeH="0" baseline="0" dirty="0">
                          <a:ln>
                            <a:noFill/>
                          </a:ln>
                          <a:solidFill>
                            <a:srgbClr val="000000"/>
                          </a:solidFill>
                          <a:effectLst/>
                          <a:latin typeface="Trebuchet MS"/>
                          <a:ea typeface="Trebuchet MS"/>
                        </a:rPr>
                        <a:t>250–750 kbps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193804483"/>
                  </a:ext>
                </a:extLst>
              </a:tr>
              <a:tr h="156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Videoconferencing (</a:t>
                      </a:r>
                      <a:r>
                        <a:rPr kumimoji="0" lang="en-CA" altLang="zh-CN" sz="1600" b="0" i="0" u="none" strike="noStrike" cap="none" normalizeH="0" baseline="0" dirty="0" err="1">
                          <a:ln>
                            <a:noFill/>
                          </a:ln>
                          <a:solidFill>
                            <a:srgbClr val="000000"/>
                          </a:solidFill>
                          <a:effectLst/>
                          <a:latin typeface="Trebuchet MS"/>
                          <a:ea typeface="Trebuchet MS"/>
                        </a:rPr>
                        <a:t>QoS</a:t>
                      </a:r>
                      <a:r>
                        <a:rPr kumimoji="0" lang="en-CA" altLang="zh-CN" sz="1600" b="0" i="0" u="none" strike="noStrike" cap="none" normalizeH="0" baseline="0" dirty="0">
                          <a:ln>
                            <a:noFill/>
                          </a:ln>
                          <a:solidFill>
                            <a:srgbClr val="000000"/>
                          </a:solidFill>
                          <a:effectLst/>
                          <a:latin typeface="Trebuchet MS"/>
                          <a:ea typeface="Trebuchet MS"/>
                        </a:rPr>
                        <a:t>)</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600" b="0" i="0" u="none" strike="noStrike" cap="none" normalizeH="0" baseline="0" dirty="0">
                          <a:ln>
                            <a:noFill/>
                          </a:ln>
                          <a:solidFill>
                            <a:srgbClr val="000000"/>
                          </a:solidFill>
                          <a:effectLst/>
                          <a:latin typeface="Trebuchet MS"/>
                          <a:ea typeface="Trebuchet MS"/>
                        </a:rPr>
                        <a:t>384 kbps–2 Mbps</a:t>
                      </a:r>
                      <a:endParaRPr kumimoji="0" lang="zh-CN" altLang="en-US" sz="1600" b="0" i="0" u="none" strike="noStrike" cap="none" normalizeH="0" baseline="0" dirty="0">
                        <a:ln>
                          <a:noFill/>
                        </a:ln>
                        <a:solidFill>
                          <a:srgbClr val="000000"/>
                        </a:solidFill>
                        <a:effectLst/>
                        <a:latin typeface="Trebuchet MS"/>
                        <a:ea typeface="Trebuchet MS"/>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bl>
          </a:graphicData>
        </a:graphic>
      </p:graphicFrame>
      <p:sp>
        <p:nvSpPr>
          <p:cNvPr id="48180" name="Rectangle 3"/>
          <p:cNvSpPr txBox="1">
            <a:spLocks noChangeArrowheads="1"/>
          </p:cNvSpPr>
          <p:nvPr/>
        </p:nvSpPr>
        <p:spPr bwMode="auto">
          <a:xfrm>
            <a:off x="685800" y="548680"/>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Table. 15.4: </a:t>
            </a:r>
            <a:r>
              <a:rPr lang="en-CA" altLang="zh-CN" b="1" dirty="0">
                <a:latin typeface="Trebuchet MS"/>
                <a:ea typeface="Trebuchet MS"/>
              </a:rPr>
              <a:t> </a:t>
            </a:r>
            <a:r>
              <a:rPr lang="en-CA" altLang="zh-CN" dirty="0">
                <a:latin typeface="Trebuchet MS"/>
                <a:ea typeface="Trebuchet MS"/>
              </a:rPr>
              <a:t>Requirement on network bandwidth/</a:t>
            </a:r>
            <a:r>
              <a:rPr lang="en-CA" altLang="zh-CN" dirty="0" err="1">
                <a:latin typeface="Trebuchet MS"/>
                <a:ea typeface="Trebuchet MS"/>
              </a:rPr>
              <a:t>bitrate</a:t>
            </a:r>
            <a:endParaRPr lang="en-US" altLang="zh-CN" dirty="0">
              <a:latin typeface="Trebuchet MS"/>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43</a:t>
            </a:fld>
            <a:endParaRPr lang="en-US" altLang="zh-C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916530246"/>
              </p:ext>
            </p:extLst>
          </p:nvPr>
        </p:nvGraphicFramePr>
        <p:xfrm>
          <a:off x="1439343" y="1484784"/>
          <a:ext cx="6265315" cy="4317534"/>
        </p:xfrm>
        <a:graphic>
          <a:graphicData uri="http://schemas.openxmlformats.org/drawingml/2006/table">
            <a:tbl>
              <a:tblPr/>
              <a:tblGrid>
                <a:gridCol w="2342343">
                  <a:extLst>
                    <a:ext uri="{9D8B030D-6E8A-4147-A177-3AD203B41FA5}">
                      <a16:colId xmlns:a16="http://schemas.microsoft.com/office/drawing/2014/main" val="20000"/>
                    </a:ext>
                  </a:extLst>
                </a:gridCol>
                <a:gridCol w="1961486">
                  <a:extLst>
                    <a:ext uri="{9D8B030D-6E8A-4147-A177-3AD203B41FA5}">
                      <a16:colId xmlns:a16="http://schemas.microsoft.com/office/drawing/2014/main" val="20001"/>
                    </a:ext>
                  </a:extLst>
                </a:gridCol>
                <a:gridCol w="1961486">
                  <a:extLst>
                    <a:ext uri="{9D8B030D-6E8A-4147-A177-3AD203B41FA5}">
                      <a16:colId xmlns:a16="http://schemas.microsoft.com/office/drawing/2014/main" val="20002"/>
                    </a:ext>
                  </a:extLst>
                </a:gridCol>
              </a:tblGrid>
              <a:tr h="6038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1" i="0" u="none" strike="noStrike" cap="none" normalizeH="0" baseline="0" dirty="0">
                          <a:ln>
                            <a:noFill/>
                          </a:ln>
                          <a:solidFill>
                            <a:srgbClr val="FFFFFF"/>
                          </a:solidFill>
                          <a:effectLst/>
                          <a:latin typeface="Trebuchet MS"/>
                          <a:ea typeface="Trebuchet MS"/>
                        </a:rPr>
                        <a:t>Application</a:t>
                      </a:r>
                      <a:endParaRPr kumimoji="0" lang="zh-CN" altLang="en-US" sz="1800" b="1" i="0" u="none" strike="noStrike" cap="none" normalizeH="0" baseline="0" dirty="0">
                        <a:ln>
                          <a:noFill/>
                        </a:ln>
                        <a:solidFill>
                          <a:srgbClr val="FFFFFF"/>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1" i="0" u="none" strike="noStrike" cap="none" normalizeH="0" baseline="0" dirty="0">
                          <a:ln>
                            <a:noFill/>
                          </a:ln>
                          <a:solidFill>
                            <a:srgbClr val="FFFFFF"/>
                          </a:solidFill>
                          <a:effectLst/>
                          <a:latin typeface="Trebuchet MS"/>
                          <a:ea typeface="Trebuchet MS"/>
                        </a:rPr>
                        <a:t>Average latency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1" i="0" u="none" strike="noStrike" cap="none" normalizeH="0" baseline="0" dirty="0">
                          <a:ln>
                            <a:noFill/>
                          </a:ln>
                          <a:solidFill>
                            <a:srgbClr val="FFFFFF"/>
                          </a:solidFill>
                          <a:effectLst/>
                          <a:latin typeface="Trebuchet MS"/>
                          <a:ea typeface="Trebuchet MS"/>
                        </a:rPr>
                        <a:t>tolerance (</a:t>
                      </a:r>
                      <a:r>
                        <a:rPr kumimoji="0" lang="en-CA" altLang="zh-CN" sz="1800" b="1" i="0" u="none" strike="noStrike" cap="none" normalizeH="0" baseline="0" dirty="0" err="1">
                          <a:ln>
                            <a:noFill/>
                          </a:ln>
                          <a:solidFill>
                            <a:srgbClr val="FFFFFF"/>
                          </a:solidFill>
                          <a:effectLst/>
                          <a:latin typeface="Trebuchet MS"/>
                          <a:ea typeface="Trebuchet MS"/>
                        </a:rPr>
                        <a:t>msec</a:t>
                      </a:r>
                      <a:r>
                        <a:rPr kumimoji="0" lang="en-CA" altLang="zh-CN" sz="1800" b="1" i="0" u="none" strike="noStrike" cap="none" normalizeH="0" baseline="0" dirty="0">
                          <a:ln>
                            <a:noFill/>
                          </a:ln>
                          <a:solidFill>
                            <a:srgbClr val="FFFFFF"/>
                          </a:solidFill>
                          <a:effectLst/>
                          <a:latin typeface="Trebuchet MS"/>
                          <a:ea typeface="Trebuchet MS"/>
                        </a:rPr>
                        <a:t>)</a:t>
                      </a:r>
                      <a:endParaRPr kumimoji="0" lang="zh-CN" altLang="en-US" sz="1800" b="1" i="0" u="none" strike="noStrike" cap="none" normalizeH="0" baseline="0" dirty="0">
                        <a:ln>
                          <a:noFill/>
                        </a:ln>
                        <a:solidFill>
                          <a:srgbClr val="FFFFFF"/>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1" i="0" u="none" strike="noStrike" cap="none" normalizeH="0" baseline="0" dirty="0">
                          <a:ln>
                            <a:noFill/>
                          </a:ln>
                          <a:solidFill>
                            <a:srgbClr val="FFFFFF"/>
                          </a:solidFill>
                          <a:effectLst/>
                          <a:latin typeface="Trebuchet MS"/>
                          <a:ea typeface="Trebuchet MS"/>
                        </a:rPr>
                        <a:t>Average jitter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1" i="0" u="none" strike="noStrike" cap="none" normalizeH="0" baseline="0" dirty="0">
                          <a:ln>
                            <a:noFill/>
                          </a:ln>
                          <a:solidFill>
                            <a:srgbClr val="FFFFFF"/>
                          </a:solidFill>
                          <a:effectLst/>
                          <a:latin typeface="Trebuchet MS"/>
                          <a:ea typeface="Trebuchet MS"/>
                        </a:rPr>
                        <a:t>tolerance (</a:t>
                      </a:r>
                      <a:r>
                        <a:rPr kumimoji="0" lang="en-CA" altLang="zh-CN" sz="1800" b="1" i="0" u="none" strike="noStrike" cap="none" normalizeH="0" baseline="0" dirty="0" err="1">
                          <a:ln>
                            <a:noFill/>
                          </a:ln>
                          <a:solidFill>
                            <a:srgbClr val="FFFFFF"/>
                          </a:solidFill>
                          <a:effectLst/>
                          <a:latin typeface="Trebuchet MS"/>
                          <a:ea typeface="Trebuchet MS"/>
                        </a:rPr>
                        <a:t>msec</a:t>
                      </a:r>
                      <a:r>
                        <a:rPr kumimoji="0" lang="en-CA" altLang="zh-CN" sz="1800" b="1" i="0" u="none" strike="noStrike" cap="none" normalizeH="0" baseline="0" dirty="0">
                          <a:ln>
                            <a:noFill/>
                          </a:ln>
                          <a:solidFill>
                            <a:srgbClr val="FFFFFF"/>
                          </a:solidFill>
                          <a:effectLst/>
                          <a:latin typeface="Trebuchet MS"/>
                          <a:ea typeface="Trebuchet MS"/>
                        </a:rPr>
                        <a:t>)</a:t>
                      </a:r>
                      <a:endParaRPr kumimoji="0" lang="zh-CN" altLang="en-US" sz="1800" b="1" i="0" u="none" strike="noStrike" cap="none" normalizeH="0" baseline="0" dirty="0">
                        <a:ln>
                          <a:noFill/>
                        </a:ln>
                        <a:solidFill>
                          <a:srgbClr val="FFFFFF"/>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1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Low-end videoconference (64 kbps)</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300</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130</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41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Compressed voice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(16 kbps)</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30</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130</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41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MPEG NTSC video</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(1.5Mbps)</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5</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7</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190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MPEG audio</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(256 kbps)</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7</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9</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190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HDTV video</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(20Mbps)</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0.8</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zh-CN" sz="1800" b="0" i="0" u="none" strike="noStrike" cap="none" normalizeH="0" baseline="0" dirty="0">
                          <a:ln>
                            <a:noFill/>
                          </a:ln>
                          <a:solidFill>
                            <a:srgbClr val="000000"/>
                          </a:solidFill>
                          <a:effectLst/>
                          <a:latin typeface="Trebuchet MS"/>
                          <a:ea typeface="Trebuchet MS"/>
                        </a:rPr>
                        <a:t>1</a:t>
                      </a:r>
                      <a:endParaRPr kumimoji="0" lang="zh-CN" altLang="en-US" sz="1800" b="0" i="0" u="none" strike="noStrike" cap="none" normalizeH="0" baseline="0" dirty="0">
                        <a:ln>
                          <a:noFill/>
                        </a:ln>
                        <a:solidFill>
                          <a:srgbClr val="000000"/>
                        </a:solidFill>
                        <a:effectLst/>
                        <a:latin typeface="Trebuchet MS"/>
                        <a:ea typeface="Trebuchet MS"/>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49184" name="Rectangle 3"/>
          <p:cNvSpPr txBox="1">
            <a:spLocks noChangeArrowheads="1"/>
          </p:cNvSpPr>
          <p:nvPr/>
        </p:nvSpPr>
        <p:spPr bwMode="auto">
          <a:xfrm>
            <a:off x="540668" y="908720"/>
            <a:ext cx="8062664"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sz="1900" b="1" dirty="0">
                <a:latin typeface="Trebuchet MS"/>
                <a:ea typeface="Trebuchet MS"/>
              </a:rPr>
              <a:t>Table. 15.5</a:t>
            </a:r>
            <a:r>
              <a:rPr lang="en-US" altLang="zh-CN" sz="1900" dirty="0">
                <a:latin typeface="Trebuchet MS"/>
                <a:ea typeface="Trebuchet MS"/>
              </a:rPr>
              <a:t>: </a:t>
            </a:r>
            <a:r>
              <a:rPr lang="en-CA" altLang="zh-CN" sz="1900" dirty="0">
                <a:latin typeface="Trebuchet MS"/>
                <a:ea typeface="Trebuchet MS"/>
              </a:rPr>
              <a:t>Tolerance of </a:t>
            </a:r>
            <a:r>
              <a:rPr lang="en-US" altLang="zh-CN" sz="1900" dirty="0">
                <a:latin typeface="Trebuchet MS"/>
                <a:ea typeface="Trebuchet MS"/>
              </a:rPr>
              <a:t>latency and jitter in digital </a:t>
            </a:r>
            <a:r>
              <a:rPr lang="en-CA" altLang="zh-CN" sz="1900" dirty="0">
                <a:latin typeface="Trebuchet MS"/>
                <a:ea typeface="Trebuchet MS"/>
              </a:rPr>
              <a:t>audio and video</a:t>
            </a:r>
            <a:endParaRPr lang="en-US" altLang="zh-CN" sz="1900" dirty="0">
              <a:latin typeface="Trebuchet MS"/>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44</a:t>
            </a:fld>
            <a:endParaRPr lang="en-US" altLang="zh-C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57200" y="723083"/>
            <a:ext cx="8229600" cy="796950"/>
          </a:xfrm>
        </p:spPr>
        <p:txBody>
          <a:bodyPr/>
          <a:lstStyle/>
          <a:p>
            <a:r>
              <a:rPr lang="en-CA" altLang="zh-CN" sz="3200" b="1" dirty="0">
                <a:ea typeface="Trebuchet MS"/>
              </a:rPr>
              <a:t>Quality-of-Experience (</a:t>
            </a:r>
            <a:r>
              <a:rPr lang="en-CA" altLang="zh-CN" sz="3200" b="1" dirty="0" err="1">
                <a:ea typeface="Trebuchet MS"/>
              </a:rPr>
              <a:t>QoE</a:t>
            </a:r>
            <a:r>
              <a:rPr lang="en-CA" altLang="zh-CN" sz="3200" b="1" dirty="0">
                <a:ea typeface="Trebuchet MS"/>
              </a:rPr>
              <a:t>):</a:t>
            </a:r>
            <a:br>
              <a:rPr lang="en-CA" altLang="zh-CN" sz="3200" b="1" dirty="0">
                <a:ea typeface="Trebuchet MS"/>
              </a:rPr>
            </a:br>
            <a:r>
              <a:rPr lang="en-CA" altLang="zh-CN" sz="3200" b="1" dirty="0">
                <a:ea typeface="Trebuchet MS"/>
              </a:rPr>
              <a:t>User Perceived QoS</a:t>
            </a:r>
            <a:endParaRPr lang="zh-CN" altLang="en-US" sz="3200" dirty="0">
              <a:ea typeface="Trebuchet MS"/>
            </a:endParaRPr>
          </a:p>
        </p:txBody>
      </p:sp>
      <p:sp>
        <p:nvSpPr>
          <p:cNvPr id="50179" name="内容占位符 2"/>
          <p:cNvSpPr>
            <a:spLocks noGrp="1"/>
          </p:cNvSpPr>
          <p:nvPr>
            <p:ph idx="1"/>
          </p:nvPr>
        </p:nvSpPr>
        <p:spPr/>
        <p:txBody>
          <a:bodyPr anchor="ctr"/>
          <a:lstStyle/>
          <a:p>
            <a:r>
              <a:rPr lang="en-US" altLang="zh-CN" sz="2000" dirty="0">
                <a:ea typeface="Trebuchet MS"/>
              </a:rPr>
              <a:t>Although QoS is commonly measured by the above technical parameters, it itself is a “collective effect of service performances that determine the degree of satisfaction of the user of that service.”</a:t>
            </a:r>
          </a:p>
          <a:p>
            <a:endParaRPr lang="en-CA" altLang="zh-CN" sz="2000" dirty="0">
              <a:ea typeface="Trebuchet MS"/>
            </a:endParaRPr>
          </a:p>
          <a:p>
            <a:r>
              <a:rPr lang="en-US" altLang="zh-CN" sz="2000" dirty="0">
                <a:ea typeface="Trebuchet MS"/>
              </a:rPr>
              <a:t>Many issues of perception can be exploited in achieving the best perceived QoS </a:t>
            </a:r>
            <a:r>
              <a:rPr lang="en-CA" altLang="zh-CN" sz="2000" dirty="0">
                <a:ea typeface="Trebuchet MS"/>
              </a:rPr>
              <a:t>in networked multimedia.</a:t>
            </a:r>
          </a:p>
          <a:p>
            <a:pPr lvl="1" eaLnBrk="1" hangingPunct="1">
              <a:spcBef>
                <a:spcPts val="1200"/>
              </a:spcBef>
              <a:buFont typeface="Arial" panose="020B0604020202020204" pitchFamily="34" charset="0"/>
              <a:buChar char="-"/>
            </a:pPr>
            <a:r>
              <a:rPr lang="en-US" altLang="zh-CN" sz="1800" dirty="0">
                <a:ea typeface="Trebuchet MS"/>
              </a:rPr>
              <a:t>For example, in real-time multimedia, regularity is more </a:t>
            </a:r>
            <a:r>
              <a:rPr lang="en-CA" altLang="zh-CN" sz="1800" dirty="0">
                <a:ea typeface="Trebuchet MS"/>
              </a:rPr>
              <a:t>important than latency </a:t>
            </a:r>
            <a:r>
              <a:rPr lang="en-US" altLang="zh-CN" sz="1800" dirty="0">
                <a:ea typeface="Trebuchet MS"/>
              </a:rPr>
              <a:t>and temporal correctness is more important than the sound </a:t>
            </a:r>
            <a:r>
              <a:rPr lang="en-CA" altLang="zh-CN" sz="1800" dirty="0">
                <a:ea typeface="Trebuchet MS"/>
              </a:rPr>
              <a:t>and picture quality.</a:t>
            </a:r>
          </a:p>
          <a:p>
            <a:pPr lvl="1" eaLnBrk="1" hangingPunct="1">
              <a:spcBef>
                <a:spcPts val="1200"/>
              </a:spcBef>
              <a:buFont typeface="Arial" panose="020B0604020202020204" pitchFamily="34" charset="0"/>
              <a:buChar char="-"/>
            </a:pPr>
            <a:r>
              <a:rPr lang="en-US" altLang="zh-CN" sz="1800" dirty="0">
                <a:ea typeface="Trebuchet MS"/>
              </a:rPr>
              <a:t>Humans also tend to focus on one subject at a time; a user’s focus is usually at the center of a screen, and it takes time to refocus.</a:t>
            </a:r>
            <a:endParaRPr lang="en-CA" altLang="zh-CN"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45</a:t>
            </a:fld>
            <a:endParaRPr lang="en-US" altLang="zh-C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57200" y="692696"/>
            <a:ext cx="8229600" cy="1008112"/>
          </a:xfrm>
        </p:spPr>
        <p:txBody>
          <a:bodyPr/>
          <a:lstStyle/>
          <a:p>
            <a:r>
              <a:rPr lang="en-CA" altLang="zh-CN" sz="3200" b="1" dirty="0">
                <a:ea typeface="Trebuchet MS"/>
              </a:rPr>
              <a:t>Quality-of-Experience (</a:t>
            </a:r>
            <a:r>
              <a:rPr lang="en-CA" altLang="zh-CN" sz="3200" b="1" dirty="0" err="1">
                <a:ea typeface="Trebuchet MS"/>
              </a:rPr>
              <a:t>QoE</a:t>
            </a:r>
            <a:r>
              <a:rPr lang="en-CA" altLang="zh-CN" sz="3200" b="1" dirty="0">
                <a:ea typeface="Trebuchet MS"/>
              </a:rPr>
              <a:t>):</a:t>
            </a:r>
            <a:br>
              <a:rPr lang="en-CA" altLang="zh-CN" sz="3200" b="1" dirty="0">
                <a:ea typeface="Trebuchet MS"/>
              </a:rPr>
            </a:br>
            <a:r>
              <a:rPr lang="en-CA" altLang="zh-CN" sz="3200" b="1" dirty="0">
                <a:ea typeface="Trebuchet MS"/>
              </a:rPr>
              <a:t>User Perceived QoS</a:t>
            </a:r>
            <a:endParaRPr lang="zh-CN" altLang="en-US" sz="3200" dirty="0">
              <a:ea typeface="Trebuchet MS"/>
            </a:endParaRPr>
          </a:p>
        </p:txBody>
      </p:sp>
      <p:sp>
        <p:nvSpPr>
          <p:cNvPr id="50179" name="内容占位符 2"/>
          <p:cNvSpPr>
            <a:spLocks noGrp="1"/>
          </p:cNvSpPr>
          <p:nvPr>
            <p:ph idx="1"/>
          </p:nvPr>
        </p:nvSpPr>
        <p:spPr>
          <a:xfrm>
            <a:off x="457200" y="1417638"/>
            <a:ext cx="8229600" cy="4525963"/>
          </a:xfrm>
        </p:spPr>
        <p:txBody>
          <a:bodyPr anchor="ctr"/>
          <a:lstStyle/>
          <a:p>
            <a:r>
              <a:rPr lang="en-US" sz="2000" i="1" dirty="0"/>
              <a:t>Quality of Experience (</a:t>
            </a:r>
            <a:r>
              <a:rPr lang="en-US" sz="2000" i="1" dirty="0" err="1"/>
              <a:t>QoE</a:t>
            </a:r>
            <a:r>
              <a:rPr lang="en-US" sz="2000" i="1" dirty="0"/>
              <a:t>) </a:t>
            </a:r>
            <a:r>
              <a:rPr lang="en-US" sz="2000" dirty="0"/>
              <a:t>is a measure of the delight or annoyance of a customer’s experiences with a service, e.g., video streaming. More formally, ITU adopted the following definition in its Recommendation ITU-T P.10 (2016):</a:t>
            </a:r>
          </a:p>
          <a:p>
            <a:pPr marL="0" indent="0">
              <a:buNone/>
            </a:pPr>
            <a:endParaRPr lang="en-US" sz="2000" dirty="0"/>
          </a:p>
          <a:p>
            <a:pPr marL="0" indent="0">
              <a:buNone/>
            </a:pPr>
            <a:r>
              <a:rPr lang="en-US" sz="1800" i="1" dirty="0"/>
              <a:t>The degree of delight or annoyance of the user of an application or service. It results from the fulfillment of his or her expectations with respect to the utility and / or enjoyment of the application or service in the light of the users personality and current state.</a:t>
            </a:r>
            <a:endParaRPr lang="en-CA" altLang="zh-CN" sz="11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46</a:t>
            </a:fld>
            <a:endParaRPr lang="en-US" altLang="zh-CN" dirty="0"/>
          </a:p>
        </p:txBody>
      </p:sp>
    </p:spTree>
    <p:extLst>
      <p:ext uri="{BB962C8B-B14F-4D97-AF65-F5344CB8AC3E}">
        <p14:creationId xmlns:p14="http://schemas.microsoft.com/office/powerpoint/2010/main" val="1601998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p:txBody>
          <a:bodyPr/>
          <a:lstStyle/>
          <a:p>
            <a:r>
              <a:rPr lang="en-CA" altLang="zh-CN" sz="3200" b="1" dirty="0">
                <a:ea typeface="Trebuchet MS"/>
              </a:rPr>
              <a:t>15.5.2  Internet </a:t>
            </a:r>
            <a:r>
              <a:rPr lang="en-CA" altLang="zh-CN" sz="3200" b="1" dirty="0" err="1">
                <a:ea typeface="Trebuchet MS"/>
              </a:rPr>
              <a:t>QoS</a:t>
            </a:r>
            <a:endParaRPr lang="zh-CN" altLang="en-US" sz="3200" dirty="0">
              <a:ea typeface="Trebuchet MS"/>
            </a:endParaRPr>
          </a:p>
        </p:txBody>
      </p:sp>
      <p:sp>
        <p:nvSpPr>
          <p:cNvPr id="51203" name="内容占位符 2"/>
          <p:cNvSpPr>
            <a:spLocks noGrp="1"/>
          </p:cNvSpPr>
          <p:nvPr>
            <p:ph idx="1"/>
          </p:nvPr>
        </p:nvSpPr>
        <p:spPr>
          <a:xfrm>
            <a:off x="457200" y="1432791"/>
            <a:ext cx="8229600" cy="4523974"/>
          </a:xfrm>
        </p:spPr>
        <p:txBody>
          <a:bodyPr anchor="ctr"/>
          <a:lstStyle/>
          <a:p>
            <a:pPr>
              <a:spcBef>
                <a:spcPts val="1800"/>
              </a:spcBef>
            </a:pPr>
            <a:r>
              <a:rPr lang="en-CA" altLang="zh-CN" sz="2000" dirty="0">
                <a:ea typeface="Trebuchet MS"/>
              </a:rPr>
              <a:t>The conventional IP provides </a:t>
            </a:r>
            <a:r>
              <a:rPr lang="en-US" altLang="zh-CN" sz="2000" dirty="0">
                <a:ea typeface="Trebuchet MS"/>
              </a:rPr>
              <a:t>the “best-effort” service only, which does not differentiate among different applications.</a:t>
            </a:r>
            <a:endParaRPr lang="en-CA" altLang="zh-CN" sz="2000" dirty="0">
              <a:ea typeface="Trebuchet MS"/>
            </a:endParaRPr>
          </a:p>
          <a:p>
            <a:pPr>
              <a:spcBef>
                <a:spcPts val="1800"/>
              </a:spcBef>
            </a:pPr>
            <a:r>
              <a:rPr lang="en-US" altLang="zh-CN" sz="2000" dirty="0">
                <a:ea typeface="Trebuchet MS"/>
              </a:rPr>
              <a:t>There have been significant efforts toward data networking with better or even </a:t>
            </a:r>
            <a:r>
              <a:rPr lang="en-CA" altLang="zh-CN" sz="2000" dirty="0">
                <a:ea typeface="Trebuchet MS"/>
              </a:rPr>
              <a:t>guaranteed </a:t>
            </a:r>
            <a:r>
              <a:rPr lang="en-CA" altLang="zh-CN" sz="2000" dirty="0" err="1">
                <a:ea typeface="Trebuchet MS"/>
              </a:rPr>
              <a:t>QoS</a:t>
            </a:r>
            <a:r>
              <a:rPr lang="en-CA" altLang="zh-CN" sz="2000" dirty="0">
                <a:ea typeface="Trebuchet MS"/>
              </a:rPr>
              <a:t>, and </a:t>
            </a:r>
            <a:r>
              <a:rPr lang="en-US" altLang="zh-CN" sz="2000" dirty="0">
                <a:ea typeface="Trebuchet MS"/>
              </a:rPr>
              <a:t>a representative is the ATM network.</a:t>
            </a:r>
            <a:endParaRPr lang="en-CA" altLang="zh-CN" sz="2000" dirty="0">
              <a:ea typeface="Trebuchet MS"/>
            </a:endParaRPr>
          </a:p>
          <a:p>
            <a:pPr>
              <a:spcBef>
                <a:spcPts val="1800"/>
              </a:spcBef>
            </a:pPr>
            <a:r>
              <a:rPr lang="en-US" altLang="zh-CN" sz="2000" dirty="0">
                <a:ea typeface="Trebuchet MS"/>
              </a:rPr>
              <a:t>There are two common approaches.</a:t>
            </a:r>
          </a:p>
          <a:p>
            <a:pPr lvl="1" eaLnBrk="1" hangingPunct="1">
              <a:spcBef>
                <a:spcPts val="600"/>
              </a:spcBef>
              <a:buFont typeface="Arial" panose="020B0604020202020204" pitchFamily="34" charset="0"/>
              <a:buChar char="-"/>
            </a:pPr>
            <a:r>
              <a:rPr lang="en-US" altLang="zh-CN" sz="1800" b="1" i="1" dirty="0">
                <a:ea typeface="Trebuchet MS"/>
              </a:rPr>
              <a:t>IntServ</a:t>
            </a:r>
            <a:r>
              <a:rPr lang="en-US" altLang="zh-CN" sz="1800" i="1" dirty="0">
                <a:ea typeface="Trebuchet MS"/>
              </a:rPr>
              <a:t> </a:t>
            </a:r>
            <a:r>
              <a:rPr lang="en-US" altLang="zh-CN" sz="1800" dirty="0">
                <a:ea typeface="Trebuchet MS"/>
              </a:rPr>
              <a:t>or </a:t>
            </a:r>
            <a:r>
              <a:rPr lang="en-US" altLang="zh-CN" sz="1800" b="1" dirty="0">
                <a:ea typeface="Trebuchet MS"/>
              </a:rPr>
              <a:t>integrated services </a:t>
            </a:r>
            <a:r>
              <a:rPr lang="en-US" altLang="zh-CN" sz="1800" dirty="0">
                <a:ea typeface="Trebuchet MS"/>
              </a:rPr>
              <a:t>is an architecture that specifies the elements to guarantee QoS in fine-grains for each individual </a:t>
            </a:r>
            <a:r>
              <a:rPr lang="en-CA" altLang="zh-CN" sz="1800" dirty="0">
                <a:ea typeface="Trebuchet MS"/>
              </a:rPr>
              <a:t>flow.</a:t>
            </a:r>
          </a:p>
          <a:p>
            <a:pPr lvl="1" eaLnBrk="1" hangingPunct="1">
              <a:spcBef>
                <a:spcPts val="1800"/>
              </a:spcBef>
              <a:buFont typeface="Arial" panose="020B0604020202020204" pitchFamily="34" charset="0"/>
              <a:buChar char="-"/>
            </a:pPr>
            <a:r>
              <a:rPr lang="en-US" altLang="zh-CN" sz="1800" b="1" i="1" dirty="0" err="1">
                <a:ea typeface="Trebuchet MS"/>
              </a:rPr>
              <a:t>DiffServ</a:t>
            </a:r>
            <a:r>
              <a:rPr lang="en-US" altLang="zh-CN" sz="1800" dirty="0">
                <a:ea typeface="Trebuchet MS"/>
              </a:rPr>
              <a:t> or </a:t>
            </a:r>
            <a:r>
              <a:rPr lang="en-US" altLang="zh-CN" sz="1800" b="1" dirty="0">
                <a:ea typeface="Trebuchet MS"/>
              </a:rPr>
              <a:t>differentiated services </a:t>
            </a:r>
            <a:r>
              <a:rPr lang="en-US" altLang="zh-CN" sz="1800" dirty="0">
                <a:ea typeface="Trebuchet MS"/>
              </a:rPr>
              <a:t>specifies a simple, scalable, and coarse-grained class-based mechanism for classifying and managing aggregated network traffic and providing specific QoS to different classes </a:t>
            </a:r>
            <a:r>
              <a:rPr lang="en-CA" altLang="zh-CN" sz="1800" dirty="0">
                <a:ea typeface="Trebuchet MS"/>
              </a:rPr>
              <a:t>of traffic.</a:t>
            </a:r>
            <a:endParaRPr lang="zh-CN" altLang="en-US"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47</a:t>
            </a:fld>
            <a:endParaRPr lang="en-US" altLang="zh-C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xfrm>
            <a:off x="390526" y="620688"/>
            <a:ext cx="8353425" cy="1143000"/>
          </a:xfrm>
        </p:spPr>
        <p:txBody>
          <a:bodyPr/>
          <a:lstStyle/>
          <a:p>
            <a:r>
              <a:rPr lang="en-US" altLang="zh-CN" sz="3200" b="1" dirty="0">
                <a:ea typeface="Trebuchet MS"/>
              </a:rPr>
              <a:t>Integrated Service and </a:t>
            </a:r>
            <a:br>
              <a:rPr lang="en-US" altLang="zh-CN" sz="3200" b="1" dirty="0">
                <a:ea typeface="Trebuchet MS"/>
              </a:rPr>
            </a:br>
            <a:r>
              <a:rPr lang="en-US" altLang="zh-CN" sz="3200" b="1" dirty="0">
                <a:ea typeface="Trebuchet MS"/>
              </a:rPr>
              <a:t>Resource </a:t>
            </a:r>
            <a:r>
              <a:rPr lang="en-US" altLang="zh-CN" sz="3200" b="1" dirty="0" err="1">
                <a:ea typeface="Trebuchet MS"/>
              </a:rPr>
              <a:t>ReSerVation</a:t>
            </a:r>
            <a:r>
              <a:rPr lang="en-US" altLang="zh-CN" sz="3200" b="1" dirty="0">
                <a:ea typeface="Trebuchet MS"/>
              </a:rPr>
              <a:t> Protocol</a:t>
            </a:r>
            <a:endParaRPr lang="zh-CN" altLang="en-US" sz="3200" dirty="0">
              <a:ea typeface="Trebuchet MS"/>
            </a:endParaRPr>
          </a:p>
        </p:txBody>
      </p:sp>
      <p:sp>
        <p:nvSpPr>
          <p:cNvPr id="52227" name="内容占位符 2"/>
          <p:cNvSpPr>
            <a:spLocks noGrp="1"/>
          </p:cNvSpPr>
          <p:nvPr>
            <p:ph idx="1"/>
          </p:nvPr>
        </p:nvSpPr>
        <p:spPr/>
        <p:txBody>
          <a:bodyPr anchor="ctr"/>
          <a:lstStyle/>
          <a:p>
            <a:pPr>
              <a:spcBef>
                <a:spcPts val="1800"/>
              </a:spcBef>
            </a:pPr>
            <a:r>
              <a:rPr lang="en-US" altLang="zh-CN" sz="2000" dirty="0">
                <a:ea typeface="Trebuchet MS"/>
              </a:rPr>
              <a:t>In IntServ, </a:t>
            </a:r>
            <a:r>
              <a:rPr lang="en-US" altLang="zh-CN" sz="2000" i="1" dirty="0">
                <a:ea typeface="Trebuchet MS"/>
              </a:rPr>
              <a:t>Flow Specs </a:t>
            </a:r>
            <a:r>
              <a:rPr lang="en-US" altLang="zh-CN" sz="2000" dirty="0">
                <a:ea typeface="Trebuchet MS"/>
              </a:rPr>
              <a:t>describe what the resource reservation is for a flow, while the </a:t>
            </a:r>
            <a:r>
              <a:rPr lang="en-US" altLang="zh-CN" sz="2000" i="1" dirty="0">
                <a:ea typeface="Trebuchet MS"/>
              </a:rPr>
              <a:t>Resource </a:t>
            </a:r>
            <a:r>
              <a:rPr lang="en-US" altLang="zh-CN" sz="2000" i="1" dirty="0" err="1">
                <a:ea typeface="Trebuchet MS"/>
              </a:rPr>
              <a:t>ReSerVation</a:t>
            </a:r>
            <a:r>
              <a:rPr lang="en-US" altLang="zh-CN" sz="2000" i="1" dirty="0">
                <a:ea typeface="Trebuchet MS"/>
              </a:rPr>
              <a:t> Protocol </a:t>
            </a:r>
            <a:r>
              <a:rPr lang="en-US" altLang="zh-CN" sz="2000" dirty="0">
                <a:ea typeface="Trebuchet MS"/>
              </a:rPr>
              <a:t>(RSVP) is used as the underlying mechanism to signal it across the network.</a:t>
            </a:r>
            <a:endParaRPr lang="en-CA" altLang="zh-CN" sz="2000" dirty="0">
              <a:ea typeface="Trebuchet MS"/>
            </a:endParaRPr>
          </a:p>
          <a:p>
            <a:pPr>
              <a:spcBef>
                <a:spcPts val="1800"/>
              </a:spcBef>
            </a:pPr>
            <a:r>
              <a:rPr lang="en-US" altLang="zh-CN" sz="2000" dirty="0">
                <a:ea typeface="Trebuchet MS"/>
              </a:rPr>
              <a:t>RSVP is a setup protocol for Internet resource reservation, which targets a multicast setup for general multimedia applications.</a:t>
            </a:r>
            <a:endParaRPr lang="en-CA" altLang="zh-CN" sz="2000" dirty="0">
              <a:ea typeface="Trebuchet MS"/>
            </a:endParaRPr>
          </a:p>
          <a:p>
            <a:pPr lvl="1" eaLnBrk="1" hangingPunct="1">
              <a:spcBef>
                <a:spcPts val="600"/>
              </a:spcBef>
              <a:buFont typeface="Arial" panose="020B0604020202020204" pitchFamily="34" charset="0"/>
              <a:buChar char="-"/>
            </a:pPr>
            <a:r>
              <a:rPr lang="en-US" altLang="zh-CN" sz="1800" b="1" i="1" dirty="0">
                <a:ea typeface="Trebuchet MS"/>
              </a:rPr>
              <a:t>RSVP is receiver-initiated </a:t>
            </a:r>
            <a:r>
              <a:rPr lang="en-US" altLang="zh-CN" sz="1800" dirty="0">
                <a:ea typeface="Trebuchet MS"/>
              </a:rPr>
              <a:t>A receiver (at a leaf of the multicast tree) initiates the reservation request </a:t>
            </a:r>
            <a:r>
              <a:rPr lang="en-US" altLang="zh-CN" sz="1800" dirty="0" err="1">
                <a:ea typeface="Trebuchet MS"/>
              </a:rPr>
              <a:t>Resv</a:t>
            </a:r>
            <a:r>
              <a:rPr lang="en-US" altLang="zh-CN" sz="1800" dirty="0">
                <a:ea typeface="Trebuchet MS"/>
              </a:rPr>
              <a:t>, and the request travels back toward the sender but not </a:t>
            </a:r>
            <a:r>
              <a:rPr lang="en-CA" altLang="zh-CN" sz="1800" dirty="0">
                <a:ea typeface="Trebuchet MS"/>
              </a:rPr>
              <a:t>necessarily all the way.</a:t>
            </a:r>
            <a:endParaRPr lang="en-CA" altLang="zh-CN" sz="1800" b="1" i="1" dirty="0">
              <a:ea typeface="Trebuchet MS"/>
            </a:endParaRPr>
          </a:p>
          <a:p>
            <a:pPr lvl="1" eaLnBrk="1" hangingPunct="1">
              <a:spcBef>
                <a:spcPts val="1800"/>
              </a:spcBef>
              <a:buFont typeface="Arial" panose="020B0604020202020204" pitchFamily="34" charset="0"/>
              <a:buChar char="-"/>
            </a:pPr>
            <a:r>
              <a:rPr lang="en-US" altLang="zh-CN" sz="1800" b="1" i="1" dirty="0">
                <a:ea typeface="Trebuchet MS"/>
              </a:rPr>
              <a:t>RSVP creates only soft state </a:t>
            </a:r>
            <a:r>
              <a:rPr lang="en-US" altLang="zh-CN" sz="1800" dirty="0">
                <a:ea typeface="Trebuchet MS"/>
              </a:rPr>
              <a:t>The receiver host must maintain the soft state by periodically sending the same </a:t>
            </a:r>
            <a:r>
              <a:rPr lang="en-US" altLang="zh-CN" sz="1800" dirty="0" err="1">
                <a:ea typeface="Trebuchet MS"/>
              </a:rPr>
              <a:t>Resv</a:t>
            </a:r>
            <a:r>
              <a:rPr lang="en-US" altLang="zh-CN" sz="1800" dirty="0">
                <a:ea typeface="Trebuchet MS"/>
              </a:rPr>
              <a:t> message; otherwise, the state will time out.</a:t>
            </a:r>
            <a:endParaRPr lang="en-CA" altLang="zh-CN"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48</a:t>
            </a:fld>
            <a:endParaRPr lang="en-US" altLang="zh-C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rsv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822" y="692696"/>
            <a:ext cx="3250356" cy="4925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1" name="Rectangle 3"/>
          <p:cNvSpPr txBox="1">
            <a:spLocks noChangeArrowheads="1"/>
          </p:cNvSpPr>
          <p:nvPr/>
        </p:nvSpPr>
        <p:spPr bwMode="auto">
          <a:xfrm>
            <a:off x="611188" y="5805264"/>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15.12: </a:t>
            </a:r>
            <a:r>
              <a:rPr lang="en-CA" altLang="zh-CN" dirty="0">
                <a:latin typeface="Trebuchet MS"/>
                <a:ea typeface="Trebuchet MS"/>
              </a:rPr>
              <a:t>A scenario of network resource reservation with RSVP</a:t>
            </a:r>
            <a:endParaRPr lang="en-US" altLang="zh-CN" dirty="0">
              <a:latin typeface="Trebuchet MS"/>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49</a:t>
            </a:fld>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14375" y="548680"/>
            <a:ext cx="7772400" cy="565744"/>
          </a:xfrm>
        </p:spPr>
        <p:txBody>
          <a:bodyPr/>
          <a:lstStyle/>
          <a:p>
            <a:pPr eaLnBrk="1" hangingPunct="1"/>
            <a:r>
              <a:rPr lang="en-US" altLang="zh-CN" sz="3200" b="1" dirty="0">
                <a:ea typeface="Trebuchet MS"/>
              </a:rPr>
              <a:t>TCP/IP Protocols</a:t>
            </a:r>
          </a:p>
        </p:txBody>
      </p:sp>
      <p:sp>
        <p:nvSpPr>
          <p:cNvPr id="8195" name="Rectangle 3"/>
          <p:cNvSpPr>
            <a:spLocks noGrp="1" noChangeArrowheads="1"/>
          </p:cNvSpPr>
          <p:nvPr>
            <p:ph idx="4294967295"/>
          </p:nvPr>
        </p:nvSpPr>
        <p:spPr>
          <a:xfrm>
            <a:off x="685800" y="5661025"/>
            <a:ext cx="7772400" cy="533400"/>
          </a:xfrm>
        </p:spPr>
        <p:txBody>
          <a:bodyPr/>
          <a:lstStyle/>
          <a:p>
            <a:pPr algn="ctr" eaLnBrk="1" hangingPunct="1">
              <a:buFont typeface="Arial" panose="020B0604020202020204" pitchFamily="34" charset="0"/>
              <a:buNone/>
            </a:pPr>
            <a:r>
              <a:rPr lang="en-US" altLang="zh-CN" sz="2000" b="1" dirty="0">
                <a:ea typeface="Trebuchet MS"/>
              </a:rPr>
              <a:t>Fig. 15.1: </a:t>
            </a:r>
            <a:r>
              <a:rPr lang="en-US" altLang="zh-CN" sz="2000" dirty="0">
                <a:ea typeface="Trebuchet MS"/>
              </a:rPr>
              <a:t>Comparison of OSI and TCP/IP protocol architectures </a:t>
            </a:r>
          </a:p>
        </p:txBody>
      </p:sp>
      <p:sp>
        <p:nvSpPr>
          <p:cNvPr id="8197" name="Slide Number Placeholder 5"/>
          <p:cNvSpPr txBox="1">
            <a:spLocks noGrp="1" noChangeArrowheads="1"/>
          </p:cNvSpPr>
          <p:nvPr/>
        </p:nvSpPr>
        <p:spPr bwMode="auto">
          <a:xfrm>
            <a:off x="3500439" y="6286501"/>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eaLnBrk="1" hangingPunct="1"/>
            <a:fld id="{B64AB68A-2D3C-4E76-B18C-4311EBD4274B}" type="slidenum">
              <a:rPr lang="en-US" altLang="zh-CN" sz="1200">
                <a:solidFill>
                  <a:srgbClr val="898989"/>
                </a:solidFill>
                <a:latin typeface="Trebuchet MS"/>
                <a:ea typeface="Trebuchet MS"/>
              </a:rPr>
              <a:pPr algn="ctr" eaLnBrk="1" hangingPunct="1"/>
              <a:t>5</a:t>
            </a:fld>
            <a:endParaRPr lang="en-US" altLang="zh-CN" sz="1200" dirty="0">
              <a:solidFill>
                <a:srgbClr val="898989"/>
              </a:solidFill>
              <a:latin typeface="Trebuchet MS"/>
              <a:ea typeface="Trebuchet MS"/>
            </a:endParaRPr>
          </a:p>
        </p:txBody>
      </p:sp>
      <p:pic>
        <p:nvPicPr>
          <p:cNvPr id="8198" name="Picture 7" descr="tcp-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5395" y="1122361"/>
            <a:ext cx="6643687" cy="444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7FD883C-83CD-4DB2-946E-EA2A31FA3C6B}" type="slidenum">
              <a:rPr lang="en-US" altLang="zh-CN" smtClean="0"/>
              <a:pPr/>
              <a:t>5</a:t>
            </a:fld>
            <a:endParaRPr lang="en-US" altLang="zh-C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457200" y="476672"/>
            <a:ext cx="8229600" cy="796950"/>
          </a:xfrm>
        </p:spPr>
        <p:txBody>
          <a:bodyPr/>
          <a:lstStyle/>
          <a:p>
            <a:r>
              <a:rPr lang="en-CA" altLang="zh-CN" sz="3200" b="1" dirty="0">
                <a:ea typeface="Trebuchet MS"/>
              </a:rPr>
              <a:t>Differentiated Service</a:t>
            </a:r>
            <a:endParaRPr lang="zh-CN" altLang="en-US" sz="3200" dirty="0">
              <a:ea typeface="Trebuchet MS"/>
            </a:endParaRPr>
          </a:p>
        </p:txBody>
      </p:sp>
      <p:sp>
        <p:nvSpPr>
          <p:cNvPr id="54275" name="内容占位符 2"/>
          <p:cNvSpPr>
            <a:spLocks noGrp="1"/>
          </p:cNvSpPr>
          <p:nvPr>
            <p:ph idx="1"/>
          </p:nvPr>
        </p:nvSpPr>
        <p:spPr>
          <a:xfrm>
            <a:off x="457200" y="1124744"/>
            <a:ext cx="8229600" cy="4857750"/>
          </a:xfrm>
        </p:spPr>
        <p:txBody>
          <a:bodyPr/>
          <a:lstStyle/>
          <a:p>
            <a:pPr>
              <a:spcBef>
                <a:spcPts val="0"/>
              </a:spcBef>
            </a:pPr>
            <a:r>
              <a:rPr lang="en-US" altLang="zh-CN" sz="2000" dirty="0">
                <a:ea typeface="Trebuchet MS"/>
              </a:rPr>
              <a:t>Differentiated Service (</a:t>
            </a:r>
            <a:r>
              <a:rPr lang="en-US" altLang="zh-CN" sz="2000" dirty="0" err="1">
                <a:ea typeface="Trebuchet MS"/>
              </a:rPr>
              <a:t>DiffServ</a:t>
            </a:r>
            <a:r>
              <a:rPr lang="en-US" altLang="zh-CN" sz="2000" dirty="0">
                <a:ea typeface="Trebuchet MS"/>
              </a:rPr>
              <a:t>) operates on the principle of traffic aggregation and classification.</a:t>
            </a:r>
            <a:endParaRPr lang="en-CA" altLang="zh-CN" sz="2000" i="1" dirty="0">
              <a:ea typeface="Trebuchet MS"/>
            </a:endParaRPr>
          </a:p>
          <a:p>
            <a:pPr>
              <a:spcBef>
                <a:spcPts val="600"/>
              </a:spcBef>
            </a:pPr>
            <a:r>
              <a:rPr lang="en-US" altLang="zh-CN" sz="2000" dirty="0">
                <a:ea typeface="Trebuchet MS"/>
              </a:rPr>
              <a:t>In </a:t>
            </a:r>
            <a:r>
              <a:rPr lang="en-US" altLang="zh-CN" sz="2000" dirty="0" err="1">
                <a:ea typeface="Trebuchet MS"/>
              </a:rPr>
              <a:t>DiffServ</a:t>
            </a:r>
            <a:r>
              <a:rPr lang="en-US" altLang="zh-CN" sz="2000" dirty="0">
                <a:ea typeface="Trebuchet MS"/>
              </a:rPr>
              <a:t>, network routers implement </a:t>
            </a:r>
            <a:r>
              <a:rPr lang="en-US" altLang="zh-CN" sz="2000" i="1" dirty="0">
                <a:ea typeface="Trebuchet MS"/>
              </a:rPr>
              <a:t>per-hop behaviors </a:t>
            </a:r>
            <a:r>
              <a:rPr lang="en-US" altLang="zh-CN" sz="2000" dirty="0">
                <a:ea typeface="Trebuchet MS"/>
              </a:rPr>
              <a:t>(PHBs), which define the packet-forwarding properties associated with a class of traffic.</a:t>
            </a:r>
            <a:endParaRPr lang="en-CA" altLang="zh-CN" sz="2000" dirty="0">
              <a:ea typeface="Trebuchet MS"/>
            </a:endParaRPr>
          </a:p>
          <a:p>
            <a:pPr>
              <a:spcBef>
                <a:spcPts val="600"/>
              </a:spcBef>
            </a:pPr>
            <a:r>
              <a:rPr lang="en-US" altLang="zh-CN" sz="2000" dirty="0">
                <a:ea typeface="Trebuchet MS"/>
              </a:rPr>
              <a:t>Different PHBs may be defined to offer different services within a multimedia application data:</a:t>
            </a:r>
            <a:endParaRPr lang="en-US" altLang="zh-CN" sz="1800" dirty="0">
              <a:ea typeface="Trebuchet MS"/>
            </a:endParaRPr>
          </a:p>
          <a:p>
            <a:pPr lvl="1" eaLnBrk="1" hangingPunct="1">
              <a:spcBef>
                <a:spcPts val="600"/>
              </a:spcBef>
              <a:buFont typeface="Arial" panose="020B0604020202020204" pitchFamily="34" charset="0"/>
              <a:buChar char="-"/>
            </a:pPr>
            <a:r>
              <a:rPr lang="en-US" altLang="zh-CN" sz="1800" b="1" dirty="0">
                <a:ea typeface="Trebuchet MS"/>
              </a:rPr>
              <a:t>Uncompressed audio </a:t>
            </a:r>
            <a:r>
              <a:rPr lang="en-US" altLang="zh-CN" sz="1800" dirty="0">
                <a:ea typeface="Trebuchet MS"/>
              </a:rPr>
              <a:t>PCM audio </a:t>
            </a:r>
            <a:r>
              <a:rPr lang="en-US" altLang="zh-CN" sz="1800" dirty="0" err="1">
                <a:ea typeface="Trebuchet MS"/>
              </a:rPr>
              <a:t>bitstreams</a:t>
            </a:r>
            <a:r>
              <a:rPr lang="en-US" altLang="zh-CN" sz="1800" dirty="0">
                <a:ea typeface="Trebuchet MS"/>
              </a:rPr>
              <a:t> can be broken into groups of every nth sample—prioritize and send k of the total of n groups (k ≤ n) and ask the receiver to interpolate the lost groups if so desired.</a:t>
            </a:r>
          </a:p>
          <a:p>
            <a:pPr lvl="1" eaLnBrk="1" hangingPunct="1">
              <a:spcBef>
                <a:spcPts val="600"/>
              </a:spcBef>
              <a:buFont typeface="Arial" panose="020B0604020202020204" pitchFamily="34" charset="0"/>
              <a:buChar char="-"/>
            </a:pPr>
            <a:r>
              <a:rPr lang="en-US" altLang="zh-CN" sz="1800" b="1" dirty="0">
                <a:ea typeface="Trebuchet MS"/>
              </a:rPr>
              <a:t>JPEG image </a:t>
            </a:r>
            <a:r>
              <a:rPr lang="en-US" altLang="zh-CN" sz="1800" dirty="0">
                <a:ea typeface="Trebuchet MS"/>
              </a:rPr>
              <a:t>The different scans in Progressive JPEG and different resolutions of the image in hierarchical JPEG can be given different services.</a:t>
            </a:r>
          </a:p>
          <a:p>
            <a:pPr lvl="1" eaLnBrk="1" hangingPunct="1">
              <a:spcBef>
                <a:spcPts val="600"/>
              </a:spcBef>
              <a:buFont typeface="Arial" panose="020B0604020202020204" pitchFamily="34" charset="0"/>
              <a:buChar char="-"/>
            </a:pPr>
            <a:r>
              <a:rPr lang="en-US" altLang="zh-CN" sz="1800" b="1" dirty="0">
                <a:ea typeface="Trebuchet MS"/>
              </a:rPr>
              <a:t>Compressed video </a:t>
            </a:r>
            <a:r>
              <a:rPr lang="en-US" altLang="zh-CN" sz="1800" dirty="0">
                <a:ea typeface="Trebuchet MS"/>
              </a:rPr>
              <a:t>To minimize playback delay and jitter, the best service can be given to the reception of I-frames and the lowest priority to B-frames.</a:t>
            </a:r>
            <a:endParaRPr lang="zh-CN" altLang="en-US"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50</a:t>
            </a:fld>
            <a:endParaRPr lang="en-US" altLang="zh-C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r>
              <a:rPr lang="en-CA" altLang="zh-CN" sz="3200" b="1" dirty="0">
                <a:ea typeface="Trebuchet MS"/>
              </a:rPr>
              <a:t>Differentiated Service </a:t>
            </a:r>
            <a:r>
              <a:rPr lang="zh-CN" altLang="en-US" sz="3200" b="1" dirty="0">
                <a:solidFill>
                  <a:srgbClr val="000000"/>
                </a:solidFill>
                <a:ea typeface="Trebuchet MS"/>
              </a:rPr>
              <a:t>(Cont'd)</a:t>
            </a:r>
            <a:r>
              <a:rPr lang="en-CA" altLang="zh-CN" sz="3200" b="1" dirty="0">
                <a:ea typeface="Trebuchet MS"/>
              </a:rPr>
              <a:t> </a:t>
            </a:r>
            <a:endParaRPr lang="zh-CN" altLang="en-US" sz="3200" dirty="0">
              <a:ea typeface="Trebuchet MS"/>
            </a:endParaRPr>
          </a:p>
        </p:txBody>
      </p:sp>
      <p:sp>
        <p:nvSpPr>
          <p:cNvPr id="55299" name="内容占位符 2"/>
          <p:cNvSpPr>
            <a:spLocks noGrp="1"/>
          </p:cNvSpPr>
          <p:nvPr>
            <p:ph idx="1"/>
          </p:nvPr>
        </p:nvSpPr>
        <p:spPr>
          <a:xfrm>
            <a:off x="457200" y="1341439"/>
            <a:ext cx="8229600" cy="4784725"/>
          </a:xfrm>
        </p:spPr>
        <p:txBody>
          <a:bodyPr anchor="ctr"/>
          <a:lstStyle/>
          <a:p>
            <a:pPr>
              <a:spcBef>
                <a:spcPts val="600"/>
              </a:spcBef>
            </a:pPr>
            <a:r>
              <a:rPr lang="en-US" altLang="zh-CN" sz="1800" dirty="0">
                <a:ea typeface="Trebuchet MS"/>
              </a:rPr>
              <a:t>In practice, most networks use the following commonly defined PHB:</a:t>
            </a:r>
          </a:p>
          <a:p>
            <a:pPr lvl="1" eaLnBrk="1" hangingPunct="1">
              <a:spcBef>
                <a:spcPts val="200"/>
              </a:spcBef>
              <a:buFont typeface="Arial" panose="020B0604020202020204" pitchFamily="34" charset="0"/>
              <a:buChar char="-"/>
            </a:pPr>
            <a:r>
              <a:rPr lang="en-US" altLang="zh-CN" sz="1800" b="1" dirty="0">
                <a:ea typeface="Trebuchet MS"/>
              </a:rPr>
              <a:t>Default PHB</a:t>
            </a:r>
            <a:r>
              <a:rPr lang="en-US" altLang="zh-CN" sz="1800" dirty="0">
                <a:ea typeface="Trebuchet MS"/>
              </a:rPr>
              <a:t>, which is typically the best-effort service.</a:t>
            </a:r>
          </a:p>
          <a:p>
            <a:pPr lvl="1" eaLnBrk="1" hangingPunct="1">
              <a:spcBef>
                <a:spcPts val="200"/>
              </a:spcBef>
              <a:buFont typeface="Arial" panose="020B0604020202020204" pitchFamily="34" charset="0"/>
              <a:buChar char="-"/>
            </a:pPr>
            <a:r>
              <a:rPr lang="en-US" altLang="zh-CN" sz="1800" b="1" dirty="0">
                <a:ea typeface="Trebuchet MS"/>
              </a:rPr>
              <a:t>Expedited Forwarding (EF)</a:t>
            </a:r>
            <a:r>
              <a:rPr lang="en-US" altLang="zh-CN" sz="1800" dirty="0">
                <a:ea typeface="Trebuchet MS"/>
              </a:rPr>
              <a:t>, which is dedicated to low-loss, low-latency traffic.</a:t>
            </a:r>
          </a:p>
          <a:p>
            <a:pPr lvl="1" eaLnBrk="1" hangingPunct="1">
              <a:spcBef>
                <a:spcPts val="200"/>
              </a:spcBef>
              <a:buFont typeface="Arial" panose="020B0604020202020204" pitchFamily="34" charset="0"/>
              <a:buChar char="-"/>
            </a:pPr>
            <a:r>
              <a:rPr lang="en-US" altLang="zh-CN" sz="1800" b="1" dirty="0">
                <a:ea typeface="Trebuchet MS"/>
              </a:rPr>
              <a:t>Assured Forwarding (AF)</a:t>
            </a:r>
            <a:r>
              <a:rPr lang="en-US" altLang="zh-CN" sz="1800" dirty="0">
                <a:ea typeface="Trebuchet MS"/>
              </a:rPr>
              <a:t>, which achieves assurance of delivery under prescribed </a:t>
            </a:r>
            <a:r>
              <a:rPr lang="en-CA" altLang="zh-CN" sz="1800" dirty="0">
                <a:ea typeface="Trebuchet MS"/>
              </a:rPr>
              <a:t>conditions.</a:t>
            </a:r>
          </a:p>
          <a:p>
            <a:pPr lvl="1" eaLnBrk="1" hangingPunct="1">
              <a:spcBef>
                <a:spcPts val="200"/>
              </a:spcBef>
              <a:buFont typeface="Arial" panose="020B0604020202020204" pitchFamily="34" charset="0"/>
              <a:buChar char="-"/>
            </a:pPr>
            <a:r>
              <a:rPr lang="en-US" altLang="zh-CN" sz="1800" b="1" dirty="0">
                <a:ea typeface="Trebuchet MS"/>
              </a:rPr>
              <a:t>Class Selector PHBs</a:t>
            </a:r>
            <a:r>
              <a:rPr lang="en-US" altLang="zh-CN" sz="1800" dirty="0">
                <a:ea typeface="Trebuchet MS"/>
              </a:rPr>
              <a:t>, which maintain backward compatibility with non-</a:t>
            </a:r>
            <a:r>
              <a:rPr lang="en-US" altLang="zh-CN" sz="1800" dirty="0" err="1">
                <a:ea typeface="Trebuchet MS"/>
              </a:rPr>
              <a:t>DiffServ</a:t>
            </a:r>
            <a:r>
              <a:rPr lang="en-US" altLang="zh-CN" sz="1800" dirty="0">
                <a:ea typeface="Trebuchet MS"/>
              </a:rPr>
              <a:t> </a:t>
            </a:r>
            <a:r>
              <a:rPr lang="en-CA" altLang="zh-CN" sz="1800" dirty="0">
                <a:ea typeface="Trebuchet MS"/>
              </a:rPr>
              <a:t>traffic</a:t>
            </a:r>
          </a:p>
          <a:p>
            <a:pPr>
              <a:spcBef>
                <a:spcPts val="1200"/>
              </a:spcBef>
            </a:pPr>
            <a:r>
              <a:rPr lang="en-CA" altLang="zh-CN" sz="1800" dirty="0">
                <a:ea typeface="Trebuchet MS"/>
              </a:rPr>
              <a:t>One implementation may </a:t>
            </a:r>
            <a:r>
              <a:rPr lang="en-US" altLang="zh-CN" sz="1800" dirty="0">
                <a:ea typeface="Trebuchet MS"/>
              </a:rPr>
              <a:t>divide network traffic in AF into the following categories and allocate bandwidth </a:t>
            </a:r>
            <a:r>
              <a:rPr lang="en-CA" altLang="zh-CN" sz="1800" dirty="0">
                <a:ea typeface="Trebuchet MS"/>
              </a:rPr>
              <a:t>accordingly:</a:t>
            </a:r>
            <a:endParaRPr lang="en-US" altLang="zh-CN" sz="1800" dirty="0">
              <a:ea typeface="Trebuchet MS"/>
            </a:endParaRPr>
          </a:p>
          <a:p>
            <a:pPr lvl="1" eaLnBrk="1" hangingPunct="1">
              <a:spcBef>
                <a:spcPts val="200"/>
              </a:spcBef>
              <a:buFont typeface="Arial" panose="020B0604020202020204" pitchFamily="34" charset="0"/>
              <a:buChar char="-"/>
            </a:pPr>
            <a:r>
              <a:rPr lang="en-US" altLang="zh-CN" sz="1800" b="1" dirty="0">
                <a:ea typeface="Trebuchet MS"/>
              </a:rPr>
              <a:t>Gold</a:t>
            </a:r>
            <a:r>
              <a:rPr lang="en-US" altLang="zh-CN" sz="1800" dirty="0">
                <a:ea typeface="Trebuchet MS"/>
              </a:rPr>
              <a:t>: Traffic in this category is allocated 50% of the available bandwidth.</a:t>
            </a:r>
          </a:p>
          <a:p>
            <a:pPr lvl="1" eaLnBrk="1" hangingPunct="1">
              <a:spcBef>
                <a:spcPts val="200"/>
              </a:spcBef>
              <a:buFont typeface="Arial" panose="020B0604020202020204" pitchFamily="34" charset="0"/>
              <a:buChar char="-"/>
            </a:pPr>
            <a:r>
              <a:rPr lang="en-US" altLang="zh-CN" sz="1800" b="1" dirty="0">
                <a:ea typeface="Trebuchet MS"/>
              </a:rPr>
              <a:t>Silver</a:t>
            </a:r>
            <a:r>
              <a:rPr lang="en-US" altLang="zh-CN" sz="1800" dirty="0">
                <a:ea typeface="Trebuchet MS"/>
              </a:rPr>
              <a:t>: Traffic in this category is allocated 30% of the available bandwidth. </a:t>
            </a:r>
          </a:p>
          <a:p>
            <a:pPr lvl="1" eaLnBrk="1" hangingPunct="1">
              <a:spcBef>
                <a:spcPts val="200"/>
              </a:spcBef>
              <a:buFont typeface="Arial" panose="020B0604020202020204" pitchFamily="34" charset="0"/>
              <a:buChar char="-"/>
            </a:pPr>
            <a:r>
              <a:rPr lang="en-US" altLang="zh-CN" sz="1800" b="1" dirty="0">
                <a:ea typeface="Trebuchet MS"/>
              </a:rPr>
              <a:t>Bronze</a:t>
            </a:r>
            <a:r>
              <a:rPr lang="en-US" altLang="zh-CN" sz="1800" dirty="0">
                <a:ea typeface="Trebuchet MS"/>
              </a:rPr>
              <a:t>: Traffic in this category is allocated 20% of the available bandwidth. </a:t>
            </a:r>
            <a:endParaRPr lang="en-CA" altLang="zh-CN"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51</a:t>
            </a:fld>
            <a:endParaRPr lang="en-US" altLang="zh-C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457200" y="793848"/>
            <a:ext cx="8229600" cy="796950"/>
          </a:xfrm>
        </p:spPr>
        <p:txBody>
          <a:bodyPr/>
          <a:lstStyle/>
          <a:p>
            <a:r>
              <a:rPr lang="en-CA" altLang="zh-CN" sz="3200" b="1" dirty="0">
                <a:ea typeface="Trebuchet MS"/>
              </a:rPr>
              <a:t>Differentiated Service </a:t>
            </a:r>
            <a:r>
              <a:rPr lang="zh-CN" altLang="en-US" sz="3200" b="1" dirty="0">
                <a:solidFill>
                  <a:srgbClr val="000000"/>
                </a:solidFill>
                <a:ea typeface="Trebuchet MS"/>
              </a:rPr>
              <a:t>(Cont'd)</a:t>
            </a:r>
            <a:r>
              <a:rPr lang="en-CA" altLang="zh-CN" sz="3200" b="1" dirty="0">
                <a:ea typeface="Trebuchet MS"/>
              </a:rPr>
              <a:t> </a:t>
            </a:r>
            <a:endParaRPr lang="zh-CN" altLang="en-US" sz="3200" dirty="0">
              <a:ea typeface="Trebuchet MS"/>
            </a:endParaRPr>
          </a:p>
        </p:txBody>
      </p:sp>
      <p:sp>
        <p:nvSpPr>
          <p:cNvPr id="56323" name="内容占位符 2"/>
          <p:cNvSpPr>
            <a:spLocks noGrp="1"/>
          </p:cNvSpPr>
          <p:nvPr>
            <p:ph idx="1"/>
          </p:nvPr>
        </p:nvSpPr>
        <p:spPr/>
        <p:txBody>
          <a:bodyPr anchor="ctr"/>
          <a:lstStyle/>
          <a:p>
            <a:r>
              <a:rPr lang="en-US" altLang="zh-CN" sz="2000" dirty="0">
                <a:ea typeface="Trebuchet MS"/>
              </a:rPr>
              <a:t>Compared with </a:t>
            </a:r>
            <a:r>
              <a:rPr lang="en-US" altLang="zh-CN" sz="2000" dirty="0" err="1">
                <a:ea typeface="Trebuchet MS"/>
              </a:rPr>
              <a:t>IntSev</a:t>
            </a:r>
            <a:r>
              <a:rPr lang="en-US" altLang="zh-CN" sz="2000" dirty="0">
                <a:ea typeface="Trebuchet MS"/>
              </a:rPr>
              <a:t>, </a:t>
            </a:r>
            <a:r>
              <a:rPr lang="en-US" altLang="zh-CN" sz="2000" dirty="0" err="1">
                <a:ea typeface="Trebuchet MS"/>
              </a:rPr>
              <a:t>DiffServ</a:t>
            </a:r>
            <a:r>
              <a:rPr lang="en-US" altLang="zh-CN" sz="2000" dirty="0">
                <a:ea typeface="Trebuchet MS"/>
              </a:rPr>
              <a:t> has coarser control granularity </a:t>
            </a:r>
            <a:r>
              <a:rPr lang="en-CA" altLang="zh-CN" sz="2000" dirty="0">
                <a:ea typeface="Trebuchet MS"/>
              </a:rPr>
              <a:t>(in aggregated </a:t>
            </a:r>
            <a:r>
              <a:rPr lang="en-US" altLang="zh-CN" sz="2000" dirty="0">
                <a:ea typeface="Trebuchet MS"/>
              </a:rPr>
              <a:t>classes, rather than individual flows), and is therefore simpler and scales well. </a:t>
            </a:r>
          </a:p>
          <a:p>
            <a:endParaRPr lang="en-US" altLang="zh-CN" sz="2000" dirty="0">
              <a:ea typeface="Trebuchet MS"/>
            </a:endParaRPr>
          </a:p>
          <a:p>
            <a:r>
              <a:rPr lang="en-US" altLang="zh-CN" sz="2000" dirty="0">
                <a:ea typeface="Trebuchet MS"/>
              </a:rPr>
              <a:t>However, </a:t>
            </a:r>
            <a:r>
              <a:rPr lang="en-US" altLang="zh-CN" sz="2000" dirty="0" err="1">
                <a:ea typeface="Trebuchet MS"/>
              </a:rPr>
              <a:t>DiffServ</a:t>
            </a:r>
            <a:r>
              <a:rPr lang="en-US" altLang="zh-CN" sz="2000" dirty="0">
                <a:ea typeface="Trebuchet MS"/>
              </a:rPr>
              <a:t> is not necessarily exclusive to each other.</a:t>
            </a:r>
          </a:p>
          <a:p>
            <a:endParaRPr lang="en-CA" altLang="zh-CN" sz="2000" dirty="0">
              <a:ea typeface="Trebuchet MS"/>
            </a:endParaRPr>
          </a:p>
          <a:p>
            <a:r>
              <a:rPr lang="en-CA" altLang="zh-CN" sz="2000" dirty="0">
                <a:ea typeface="Trebuchet MS"/>
              </a:rPr>
              <a:t>In real-world deployment, </a:t>
            </a:r>
            <a:r>
              <a:rPr lang="en-US" altLang="zh-CN" sz="2000" dirty="0">
                <a:ea typeface="Trebuchet MS"/>
              </a:rPr>
              <a:t>IntServ and </a:t>
            </a:r>
            <a:r>
              <a:rPr lang="en-US" altLang="zh-CN" sz="2000" dirty="0" err="1">
                <a:ea typeface="Trebuchet MS"/>
              </a:rPr>
              <a:t>DiffServ</a:t>
            </a:r>
            <a:r>
              <a:rPr lang="en-US" altLang="zh-CN" sz="2000" dirty="0">
                <a:ea typeface="Trebuchet MS"/>
              </a:rPr>
              <a:t> may work together to accomplish the QoS targets with </a:t>
            </a:r>
            <a:r>
              <a:rPr lang="en-CA" altLang="zh-CN" sz="2000" dirty="0">
                <a:ea typeface="Trebuchet MS"/>
              </a:rPr>
              <a:t>reasonable costs.</a:t>
            </a:r>
            <a:endParaRPr lang="en-US" altLang="zh-CN" sz="2000" dirty="0">
              <a:ea typeface="Trebuchet MS"/>
            </a:endParaRPr>
          </a:p>
          <a:p>
            <a:endParaRPr lang="en-CA" altLang="zh-CN" sz="2000" dirty="0">
              <a:ea typeface="Trebuchet MS"/>
            </a:endParaRPr>
          </a:p>
          <a:p>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52</a:t>
            </a:fld>
            <a:endParaRPr lang="en-US" altLang="zh-C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452439" y="723083"/>
            <a:ext cx="8229600" cy="796950"/>
          </a:xfrm>
        </p:spPr>
        <p:txBody>
          <a:bodyPr/>
          <a:lstStyle/>
          <a:p>
            <a:r>
              <a:rPr lang="en-CA" altLang="zh-CN" sz="3200" b="1" dirty="0">
                <a:ea typeface="Trebuchet MS"/>
              </a:rPr>
              <a:t>15.5.3  </a:t>
            </a:r>
            <a:r>
              <a:rPr lang="en-US" b="1" dirty="0"/>
              <a:t>Network </a:t>
            </a:r>
            <a:r>
              <a:rPr lang="en-US" b="1" dirty="0" err="1"/>
              <a:t>Softwarization</a:t>
            </a:r>
            <a:r>
              <a:rPr lang="en-US" b="1" dirty="0"/>
              <a:t> and Virtualization: SDN and NVF</a:t>
            </a:r>
            <a:endParaRPr lang="zh-CN" altLang="en-US" sz="3200" dirty="0">
              <a:ea typeface="Trebuchet MS"/>
            </a:endParaRPr>
          </a:p>
        </p:txBody>
      </p:sp>
      <p:sp>
        <p:nvSpPr>
          <p:cNvPr id="51203" name="内容占位符 2"/>
          <p:cNvSpPr>
            <a:spLocks noGrp="1"/>
          </p:cNvSpPr>
          <p:nvPr>
            <p:ph idx="1"/>
          </p:nvPr>
        </p:nvSpPr>
        <p:spPr/>
        <p:txBody>
          <a:bodyPr anchor="ctr"/>
          <a:lstStyle/>
          <a:p>
            <a:r>
              <a:rPr lang="en-US" sz="2000" dirty="0" err="1"/>
              <a:t>IntServ</a:t>
            </a:r>
            <a:r>
              <a:rPr lang="en-US" sz="2000" dirty="0"/>
              <a:t> and </a:t>
            </a:r>
            <a:r>
              <a:rPr lang="en-US" sz="2000" dirty="0" err="1"/>
              <a:t>DiffServ</a:t>
            </a:r>
            <a:r>
              <a:rPr lang="en-US" sz="2000" dirty="0"/>
              <a:t> have been implemented in many of today’s Internet routers; however, their use in wide-area networks have been limited. </a:t>
            </a:r>
          </a:p>
          <a:p>
            <a:pPr lvl="1"/>
            <a:r>
              <a:rPr lang="en-US" sz="1800" dirty="0"/>
              <a:t>The complexity of maintaining these services in large-scale dynamic networks can be quite high; </a:t>
            </a:r>
          </a:p>
          <a:p>
            <a:pPr lvl="1"/>
            <a:r>
              <a:rPr lang="en-US" sz="1800" dirty="0"/>
              <a:t>Complete end-to-end QoS guarantee is generally difficult, so for service differentiation. </a:t>
            </a:r>
          </a:p>
          <a:p>
            <a:pPr lvl="1"/>
            <a:endParaRPr lang="en-US" sz="1800" dirty="0"/>
          </a:p>
          <a:p>
            <a:r>
              <a:rPr lang="en-US" sz="2200" dirty="0"/>
              <a:t>More importantly, in the traditional Internet design, the control plane and the data plane, as well as the software and hardware for them, are tightly coupled, making any change to the network core very difficult to be deployed.</a:t>
            </a:r>
            <a:endParaRPr lang="zh-CN" altLang="en-US" sz="22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53</a:t>
            </a:fld>
            <a:endParaRPr lang="en-US" altLang="zh-CN" dirty="0"/>
          </a:p>
        </p:txBody>
      </p:sp>
    </p:spTree>
    <p:extLst>
      <p:ext uri="{BB962C8B-B14F-4D97-AF65-F5344CB8AC3E}">
        <p14:creationId xmlns:p14="http://schemas.microsoft.com/office/powerpoint/2010/main" val="3635789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CA" altLang="zh-CN" sz="3200" b="1" dirty="0">
                <a:ea typeface="Trebuchet MS"/>
              </a:rPr>
              <a:t>Software-Defined Networking (SDN)</a:t>
            </a:r>
            <a:endParaRPr lang="zh-CN" altLang="en-US" sz="3200" dirty="0">
              <a:ea typeface="Trebuchet MS"/>
            </a:endParaRPr>
          </a:p>
        </p:txBody>
      </p:sp>
      <p:sp>
        <p:nvSpPr>
          <p:cNvPr id="56323" name="内容占位符 2"/>
          <p:cNvSpPr>
            <a:spLocks noGrp="1"/>
          </p:cNvSpPr>
          <p:nvPr>
            <p:ph idx="1"/>
          </p:nvPr>
        </p:nvSpPr>
        <p:spPr>
          <a:xfrm>
            <a:off x="457200" y="1600201"/>
            <a:ext cx="8229600" cy="4061047"/>
          </a:xfrm>
        </p:spPr>
        <p:txBody>
          <a:bodyPr anchor="ctr"/>
          <a:lstStyle/>
          <a:p>
            <a:r>
              <a:rPr lang="en-US" altLang="zh-CN" sz="2000" dirty="0">
                <a:ea typeface="Trebuchet MS"/>
              </a:rPr>
              <a:t>Decouple network control and forwarding functions.</a:t>
            </a:r>
          </a:p>
          <a:p>
            <a:endParaRPr lang="en-US" altLang="zh-CN" sz="2000" dirty="0">
              <a:ea typeface="Trebuchet MS"/>
            </a:endParaRPr>
          </a:p>
          <a:p>
            <a:r>
              <a:rPr lang="en-US" altLang="zh-CN" sz="2000" dirty="0">
                <a:ea typeface="Trebuchet MS"/>
              </a:rPr>
              <a:t>Enabling network control to become directly programmable and the underlying infrastructure to be abstracted from applications and network services.</a:t>
            </a:r>
          </a:p>
          <a:p>
            <a:endParaRPr lang="en-US" altLang="zh-CN" sz="2000" dirty="0">
              <a:ea typeface="Trebuchet MS"/>
            </a:endParaRPr>
          </a:p>
          <a:p>
            <a:r>
              <a:rPr lang="en-US" altLang="zh-CN" sz="2000" dirty="0">
                <a:ea typeface="Trebuchet MS"/>
              </a:rPr>
              <a:t>Representative: OpenFlow</a:t>
            </a:r>
          </a:p>
          <a:p>
            <a:pPr lvl="1"/>
            <a:r>
              <a:rPr lang="en-US" sz="1800" dirty="0"/>
              <a:t>Highly programmable.</a:t>
            </a:r>
          </a:p>
          <a:p>
            <a:pPr lvl="1"/>
            <a:r>
              <a:rPr lang="en-US" sz="1800" dirty="0"/>
              <a:t>Centrally manageable.</a:t>
            </a:r>
          </a:p>
          <a:p>
            <a:pPr lvl="1"/>
            <a:r>
              <a:rPr lang="en-US" sz="1800" dirty="0"/>
              <a:t>Openly available.</a:t>
            </a:r>
            <a:endParaRPr lang="zh-CN" altLang="en-US"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54</a:t>
            </a:fld>
            <a:endParaRPr lang="en-US" altLang="zh-CN" dirty="0"/>
          </a:p>
        </p:txBody>
      </p:sp>
    </p:spTree>
    <p:extLst>
      <p:ext uri="{BB962C8B-B14F-4D97-AF65-F5344CB8AC3E}">
        <p14:creationId xmlns:p14="http://schemas.microsoft.com/office/powerpoint/2010/main" val="3991426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457200" y="620688"/>
            <a:ext cx="8795320" cy="796950"/>
          </a:xfrm>
        </p:spPr>
        <p:txBody>
          <a:bodyPr/>
          <a:lstStyle/>
          <a:p>
            <a:r>
              <a:rPr lang="en-CA" altLang="zh-CN" sz="3200" b="1" dirty="0">
                <a:ea typeface="Trebuchet MS"/>
              </a:rPr>
              <a:t>Network Functions Virtualization (NFV)</a:t>
            </a:r>
            <a:endParaRPr lang="zh-CN" altLang="en-US" sz="3200" dirty="0">
              <a:ea typeface="Trebuchet MS"/>
            </a:endParaRPr>
          </a:p>
        </p:txBody>
      </p:sp>
      <p:sp>
        <p:nvSpPr>
          <p:cNvPr id="56323" name="内容占位符 2"/>
          <p:cNvSpPr>
            <a:spLocks noGrp="1"/>
          </p:cNvSpPr>
          <p:nvPr>
            <p:ph idx="1"/>
          </p:nvPr>
        </p:nvSpPr>
        <p:spPr>
          <a:xfrm>
            <a:off x="539552" y="1484785"/>
            <a:ext cx="8229600" cy="4032448"/>
          </a:xfrm>
        </p:spPr>
        <p:txBody>
          <a:bodyPr anchor="ctr"/>
          <a:lstStyle/>
          <a:p>
            <a:r>
              <a:rPr lang="en-US" altLang="zh-CN" sz="2000" dirty="0">
                <a:ea typeface="Trebuchet MS"/>
              </a:rPr>
              <a:t>Virtualize the entire classes of network node functions into building blocks that may connect, or chain together, to create communication services. </a:t>
            </a:r>
          </a:p>
          <a:p>
            <a:endParaRPr lang="en-US" altLang="zh-CN" sz="2000" dirty="0">
              <a:ea typeface="Trebuchet MS"/>
            </a:endParaRPr>
          </a:p>
          <a:p>
            <a:r>
              <a:rPr lang="en-US" altLang="zh-CN" sz="2000" dirty="0">
                <a:ea typeface="Trebuchet MS"/>
              </a:rPr>
              <a:t>Greatly reduce capital and operational expenditures, and accelerate service and product deployment network control and forwarding functions.</a:t>
            </a:r>
          </a:p>
          <a:p>
            <a:endParaRPr lang="en-US" altLang="zh-CN" sz="2000" dirty="0">
              <a:ea typeface="Trebuchet MS"/>
            </a:endParaRPr>
          </a:p>
          <a:p>
            <a:r>
              <a:rPr lang="en-US" altLang="zh-CN" sz="2000" dirty="0">
                <a:ea typeface="Trebuchet MS"/>
              </a:rPr>
              <a:t>Closely related to SDN, but does not necessarily depends on SDN.</a:t>
            </a:r>
            <a:endParaRPr lang="zh-CN" altLang="en-US"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55</a:t>
            </a:fld>
            <a:endParaRPr lang="en-US" altLang="zh-CN" dirty="0"/>
          </a:p>
        </p:txBody>
      </p:sp>
    </p:spTree>
    <p:extLst>
      <p:ext uri="{BB962C8B-B14F-4D97-AF65-F5344CB8AC3E}">
        <p14:creationId xmlns:p14="http://schemas.microsoft.com/office/powerpoint/2010/main" val="3338198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764704"/>
            <a:ext cx="8229600" cy="796950"/>
          </a:xfrm>
        </p:spPr>
        <p:txBody>
          <a:bodyPr/>
          <a:lstStyle/>
          <a:p>
            <a:r>
              <a:rPr lang="en-US" altLang="zh-CN" sz="3200" b="1" dirty="0">
                <a:ea typeface="Trebuchet MS"/>
              </a:rPr>
              <a:t>15.5.3  Rate Control and Buffer Management</a:t>
            </a:r>
            <a:endParaRPr lang="zh-CN" altLang="en-US" sz="3200" dirty="0">
              <a:ea typeface="Trebuchet MS"/>
            </a:endParaRPr>
          </a:p>
        </p:txBody>
      </p:sp>
      <p:sp>
        <p:nvSpPr>
          <p:cNvPr id="57347" name="内容占位符 2"/>
          <p:cNvSpPr>
            <a:spLocks noGrp="1"/>
          </p:cNvSpPr>
          <p:nvPr>
            <p:ph idx="1"/>
          </p:nvPr>
        </p:nvSpPr>
        <p:spPr/>
        <p:txBody>
          <a:bodyPr anchor="ctr"/>
          <a:lstStyle/>
          <a:p>
            <a:pPr>
              <a:spcBef>
                <a:spcPts val="1200"/>
              </a:spcBef>
            </a:pPr>
            <a:r>
              <a:rPr lang="en-US" altLang="zh-CN" sz="2000" dirty="0">
                <a:ea typeface="Trebuchet MS"/>
              </a:rPr>
              <a:t>IntServ and </a:t>
            </a:r>
            <a:r>
              <a:rPr lang="en-US" altLang="zh-CN" sz="2000" dirty="0" err="1">
                <a:ea typeface="Trebuchet MS"/>
              </a:rPr>
              <a:t>DiffServ</a:t>
            </a:r>
            <a:r>
              <a:rPr lang="en-US" altLang="zh-CN" sz="2000" dirty="0">
                <a:ea typeface="Trebuchet MS"/>
              </a:rPr>
              <a:t> functions have been implemented in many of today’s Internet routers; however, their use in wide area networks remain limited.</a:t>
            </a:r>
            <a:endParaRPr lang="en-CA" altLang="zh-CN" sz="1800" dirty="0">
              <a:ea typeface="Trebuchet MS"/>
            </a:endParaRPr>
          </a:p>
          <a:p>
            <a:pPr lvl="1" eaLnBrk="1" hangingPunct="1">
              <a:lnSpc>
                <a:spcPct val="90000"/>
              </a:lnSpc>
              <a:spcBef>
                <a:spcPts val="1200"/>
              </a:spcBef>
              <a:buFont typeface="Arial" panose="020B0604020202020204" pitchFamily="34" charset="0"/>
              <a:buChar char="-"/>
            </a:pPr>
            <a:r>
              <a:rPr lang="en-CA" altLang="zh-CN" sz="1800" dirty="0">
                <a:ea typeface="Trebuchet MS"/>
              </a:rPr>
              <a:t>First, the complexity </a:t>
            </a:r>
            <a:r>
              <a:rPr lang="en-US" altLang="zh-CN" sz="1800" dirty="0">
                <a:ea typeface="Trebuchet MS"/>
              </a:rPr>
              <a:t>of maintaining these services in large-scale dynamic networks can be quite high, </a:t>
            </a:r>
            <a:r>
              <a:rPr lang="en-CA" altLang="zh-CN" sz="1800" dirty="0">
                <a:ea typeface="Trebuchet MS"/>
              </a:rPr>
              <a:t>particularly for flow-based RSVP;</a:t>
            </a:r>
          </a:p>
          <a:p>
            <a:pPr lvl="1" eaLnBrk="1" hangingPunct="1">
              <a:lnSpc>
                <a:spcPct val="90000"/>
              </a:lnSpc>
              <a:spcBef>
                <a:spcPts val="1200"/>
              </a:spcBef>
              <a:buFont typeface="Arial" panose="020B0604020202020204" pitchFamily="34" charset="0"/>
              <a:buChar char="-"/>
            </a:pPr>
            <a:r>
              <a:rPr lang="en-US" altLang="zh-CN" sz="1800" dirty="0">
                <a:ea typeface="Trebuchet MS"/>
              </a:rPr>
              <a:t>Second, the scale and heterogeneity of Internet terminals and routers make a complete end-to-end QoS guarantee generally difficult, </a:t>
            </a:r>
            <a:r>
              <a:rPr lang="en-CA" altLang="zh-CN" sz="1800" dirty="0">
                <a:ea typeface="Trebuchet MS"/>
              </a:rPr>
              <a:t>so for service differentiation.</a:t>
            </a:r>
          </a:p>
          <a:p>
            <a:pPr lvl="1" eaLnBrk="1" hangingPunct="1">
              <a:lnSpc>
                <a:spcPct val="90000"/>
              </a:lnSpc>
              <a:spcBef>
                <a:spcPts val="1200"/>
              </a:spcBef>
              <a:buFont typeface="Arial" panose="020B0604020202020204" pitchFamily="34" charset="0"/>
              <a:buChar char="-"/>
            </a:pPr>
            <a:endParaRPr lang="en-CA" altLang="zh-CN" sz="1800" dirty="0">
              <a:ea typeface="Trebuchet MS"/>
            </a:endParaRPr>
          </a:p>
          <a:p>
            <a:pPr>
              <a:spcBef>
                <a:spcPts val="1200"/>
              </a:spcBef>
            </a:pPr>
            <a:r>
              <a:rPr lang="en-US" altLang="zh-CN" sz="2000" dirty="0">
                <a:ea typeface="Trebuchet MS"/>
              </a:rPr>
              <a:t>As such, most of the time, a networked multimedia application still has to assume that the underlying network is of the best-effort service, and adaptive transmission and control are to be used</a:t>
            </a:r>
            <a:endParaRPr lang="en-CA" altLang="zh-CN"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56</a:t>
            </a:fld>
            <a:endParaRPr lang="en-US" altLang="zh-C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457200" y="764704"/>
            <a:ext cx="8229600" cy="1152128"/>
          </a:xfrm>
        </p:spPr>
        <p:txBody>
          <a:bodyPr/>
          <a:lstStyle/>
          <a:p>
            <a:r>
              <a:rPr lang="en-CA" altLang="zh-CN" sz="3200" b="1" dirty="0">
                <a:ea typeface="Trebuchet MS"/>
              </a:rPr>
              <a:t>Rate Control and Buffer Management </a:t>
            </a:r>
            <a:r>
              <a:rPr lang="zh-CN" altLang="en-US" sz="3200" b="1" dirty="0">
                <a:solidFill>
                  <a:srgbClr val="000000"/>
                </a:solidFill>
                <a:ea typeface="Trebuchet MS"/>
              </a:rPr>
              <a:t>(Cont'd)</a:t>
            </a:r>
            <a:r>
              <a:rPr lang="en-CA" altLang="zh-CN" sz="3200" b="1" dirty="0">
                <a:ea typeface="Trebuchet MS"/>
              </a:rPr>
              <a:t> </a:t>
            </a:r>
            <a:endParaRPr lang="zh-CN" altLang="en-US" sz="3200" dirty="0">
              <a:ea typeface="Trebuchet MS"/>
            </a:endParaRPr>
          </a:p>
        </p:txBody>
      </p:sp>
      <p:sp>
        <p:nvSpPr>
          <p:cNvPr id="58371" name="内容占位符 2"/>
          <p:cNvSpPr>
            <a:spLocks noGrp="1"/>
          </p:cNvSpPr>
          <p:nvPr>
            <p:ph idx="1"/>
          </p:nvPr>
        </p:nvSpPr>
        <p:spPr/>
        <p:txBody>
          <a:bodyPr anchor="ctr"/>
          <a:lstStyle/>
          <a:p>
            <a:r>
              <a:rPr lang="en-US" altLang="zh-CN" sz="2000" dirty="0">
                <a:ea typeface="Trebuchet MS"/>
              </a:rPr>
              <a:t>A key concern here is rate fluctuation with multimedia data, and VBR coding is often used.</a:t>
            </a:r>
          </a:p>
          <a:p>
            <a:endParaRPr lang="en-CA" altLang="zh-CN" sz="2000" dirty="0">
              <a:ea typeface="Trebuchet MS"/>
            </a:endParaRPr>
          </a:p>
          <a:p>
            <a:r>
              <a:rPr lang="en-US" altLang="zh-CN" sz="2000" dirty="0">
                <a:ea typeface="Trebuchet MS"/>
              </a:rPr>
              <a:t>To cope with the variable </a:t>
            </a:r>
            <a:r>
              <a:rPr lang="en-US" altLang="zh-CN" sz="2000" dirty="0" err="1">
                <a:ea typeface="Trebuchet MS"/>
              </a:rPr>
              <a:t>bitrate</a:t>
            </a:r>
            <a:r>
              <a:rPr lang="en-US" altLang="zh-CN" sz="2000" dirty="0">
                <a:ea typeface="Trebuchet MS"/>
              </a:rPr>
              <a:t> and network load fluctuation, buffers are usually employed at both sender and receiver ends. </a:t>
            </a:r>
          </a:p>
          <a:p>
            <a:endParaRPr lang="en-CA" altLang="zh-CN" sz="2000" dirty="0">
              <a:ea typeface="Trebuchet MS"/>
            </a:endParaRPr>
          </a:p>
          <a:p>
            <a:r>
              <a:rPr lang="en-US" altLang="zh-CN" sz="2000" dirty="0">
                <a:ea typeface="Trebuchet MS"/>
              </a:rPr>
              <a:t>A </a:t>
            </a:r>
            <a:r>
              <a:rPr lang="en-US" altLang="zh-CN" sz="2000" i="1" dirty="0" err="1">
                <a:ea typeface="Trebuchet MS"/>
              </a:rPr>
              <a:t>prefetch</a:t>
            </a:r>
            <a:r>
              <a:rPr lang="en-US" altLang="zh-CN" sz="2000" i="1" dirty="0">
                <a:ea typeface="Trebuchet MS"/>
              </a:rPr>
              <a:t> buffer </a:t>
            </a:r>
            <a:r>
              <a:rPr lang="en-US" altLang="zh-CN" sz="2000" dirty="0">
                <a:ea typeface="Trebuchet MS"/>
              </a:rPr>
              <a:t>can be introduced at the client side to smooth the transmission rate (reducing the peak rate).</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57</a:t>
            </a:fld>
            <a:endParaRPr lang="en-US" altLang="zh-C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bufferdata.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994" y="765175"/>
            <a:ext cx="7212013" cy="431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Rectangle 3"/>
          <p:cNvSpPr txBox="1">
            <a:spLocks noChangeArrowheads="1"/>
          </p:cNvSpPr>
          <p:nvPr/>
        </p:nvSpPr>
        <p:spPr bwMode="auto">
          <a:xfrm>
            <a:off x="760413" y="5157192"/>
            <a:ext cx="7772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15.13: </a:t>
            </a:r>
            <a:r>
              <a:rPr lang="en-US" altLang="zh-CN" dirty="0">
                <a:latin typeface="Trebuchet MS"/>
                <a:ea typeface="Trebuchet MS"/>
              </a:rPr>
              <a:t>The data that a client can store in the buffer assists the smooth playback of the media when the media rate exceeds the available network bandwidth</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58</a:t>
            </a:fld>
            <a:endParaRPr lang="en-US" altLang="zh-C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p:txBody>
          <a:bodyPr/>
          <a:lstStyle/>
          <a:p>
            <a:r>
              <a:rPr lang="en-CA" altLang="zh-CN" b="1" dirty="0">
                <a:ea typeface="Trebuchet MS"/>
              </a:rPr>
              <a:t>Rate Control and Buffer Management </a:t>
            </a:r>
            <a:r>
              <a:rPr lang="zh-CN" altLang="en-US" b="1" dirty="0">
                <a:solidFill>
                  <a:srgbClr val="000000"/>
                </a:solidFill>
                <a:ea typeface="Trebuchet MS"/>
              </a:rPr>
              <a:t>(Cont'd)</a:t>
            </a:r>
            <a:r>
              <a:rPr lang="en-CA" altLang="zh-CN" b="1" dirty="0">
                <a:ea typeface="Trebuchet MS"/>
              </a:rPr>
              <a:t> </a:t>
            </a:r>
            <a:endParaRPr lang="zh-CN" altLang="en-US" dirty="0">
              <a:ea typeface="Trebuchet MS"/>
            </a:endParaRPr>
          </a:p>
        </p:txBody>
      </p:sp>
      <p:sp>
        <p:nvSpPr>
          <p:cNvPr id="60419" name="内容占位符 2"/>
          <p:cNvSpPr>
            <a:spLocks noGrp="1"/>
          </p:cNvSpPr>
          <p:nvPr>
            <p:ph idx="1"/>
          </p:nvPr>
        </p:nvSpPr>
        <p:spPr>
          <a:xfrm>
            <a:off x="457200" y="1412876"/>
            <a:ext cx="8229600" cy="4525963"/>
          </a:xfrm>
        </p:spPr>
        <p:txBody>
          <a:bodyPr/>
          <a:lstStyle/>
          <a:p>
            <a:r>
              <a:rPr lang="en-US" altLang="zh-CN" sz="2000" dirty="0">
                <a:ea typeface="Trebuchet MS"/>
              </a:rPr>
              <a:t>If the media is sent as fast as possible without buffer considerations (as in normal file downloads), then toward the end of the video, the data received will be greater than the buffer can store at </a:t>
            </a:r>
            <a:r>
              <a:rPr lang="en-CA" altLang="zh-CN" sz="2000" dirty="0">
                <a:ea typeface="Trebuchet MS"/>
              </a:rPr>
              <a:t>the time.</a:t>
            </a:r>
            <a:endParaRPr lang="en-CA" altLang="zh-CN" sz="1800" dirty="0">
              <a:ea typeface="Trebuchet MS"/>
            </a:endParaRPr>
          </a:p>
          <a:p>
            <a:pPr lvl="1" eaLnBrk="1" hangingPunct="1">
              <a:spcBef>
                <a:spcPts val="600"/>
              </a:spcBef>
              <a:buFont typeface="Arial" panose="020B0604020202020204" pitchFamily="34" charset="0"/>
              <a:buChar char="-"/>
            </a:pPr>
            <a:r>
              <a:rPr lang="en-US" altLang="zh-CN" sz="1800" dirty="0">
                <a:ea typeface="Trebuchet MS"/>
              </a:rPr>
              <a:t>To address this, we need to </a:t>
            </a:r>
            <a:r>
              <a:rPr lang="en-US" altLang="zh-CN" sz="1800" dirty="0" err="1">
                <a:ea typeface="Trebuchet MS"/>
              </a:rPr>
              <a:t>prefetch</a:t>
            </a:r>
            <a:r>
              <a:rPr lang="en-US" altLang="zh-CN" sz="1800" dirty="0">
                <a:ea typeface="Trebuchet MS"/>
              </a:rPr>
              <a:t> video data to fill the buffer and try to transmit at the mean video bitrate</a:t>
            </a:r>
          </a:p>
          <a:p>
            <a:pPr lvl="1" eaLnBrk="1" hangingPunct="1">
              <a:spcBef>
                <a:spcPts val="600"/>
              </a:spcBef>
              <a:buFont typeface="Arial" panose="020B0604020202020204" pitchFamily="34" charset="0"/>
              <a:buChar char="-"/>
            </a:pPr>
            <a:r>
              <a:rPr lang="en-US" altLang="zh-CN" sz="1800" dirty="0">
                <a:ea typeface="Trebuchet MS"/>
              </a:rPr>
              <a:t>to keep the buffer full without exceeding the available bandwidth, which can be estimated as the TCP-friendly bandwidth.</a:t>
            </a:r>
          </a:p>
          <a:p>
            <a:pPr lvl="1" eaLnBrk="1" hangingPunct="1">
              <a:buFont typeface="Arial" panose="020B0604020202020204" pitchFamily="34" charset="0"/>
              <a:buChar char="-"/>
            </a:pPr>
            <a:endParaRPr lang="en-CA" altLang="zh-CN" sz="1800" dirty="0">
              <a:ea typeface="Trebuchet MS"/>
            </a:endParaRPr>
          </a:p>
          <a:p>
            <a:pPr>
              <a:spcBef>
                <a:spcPts val="600"/>
              </a:spcBef>
            </a:pPr>
            <a:r>
              <a:rPr lang="en-US" altLang="zh-CN" sz="2000" dirty="0">
                <a:ea typeface="Trebuchet MS"/>
              </a:rPr>
              <a:t>If the data rate characteristics are known in advance, it is possible to use the </a:t>
            </a:r>
            <a:r>
              <a:rPr lang="en-US" altLang="zh-CN" sz="2000" dirty="0" err="1">
                <a:ea typeface="Trebuchet MS"/>
              </a:rPr>
              <a:t>prefetch</a:t>
            </a:r>
            <a:r>
              <a:rPr lang="en-US" altLang="zh-CN" sz="2000" dirty="0">
                <a:ea typeface="Trebuchet MS"/>
              </a:rPr>
              <a:t> buffer more efficiently for the network.</a:t>
            </a:r>
            <a:endParaRPr lang="en-CA" altLang="zh-CN" sz="2000" dirty="0">
              <a:ea typeface="Trebuchet MS"/>
            </a:endParaRPr>
          </a:p>
          <a:p>
            <a:pPr>
              <a:spcBef>
                <a:spcPts val="600"/>
              </a:spcBef>
            </a:pPr>
            <a:r>
              <a:rPr lang="en-US" altLang="zh-CN" sz="2000" dirty="0">
                <a:ea typeface="Trebuchet MS"/>
              </a:rPr>
              <a:t>The media server can plan ahead for a transmission rate such that the media can be viewed without interruption and with minimized </a:t>
            </a:r>
            <a:r>
              <a:rPr lang="en-CA" altLang="zh-CN" sz="2000" dirty="0">
                <a:ea typeface="Trebuchet MS"/>
              </a:rPr>
              <a:t>bandwidth.</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59</a:t>
            </a:fld>
            <a:endParaRPr lang="en-US" altLang="zh-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CA" altLang="en-US" sz="3200" b="1" dirty="0"/>
              <a:t>Access Network Connected to an ISP</a:t>
            </a:r>
          </a:p>
        </p:txBody>
      </p:sp>
      <p:sp>
        <p:nvSpPr>
          <p:cNvPr id="9219" name="Rectangle 3"/>
          <p:cNvSpPr>
            <a:spLocks noGrp="1" noChangeArrowheads="1"/>
          </p:cNvSpPr>
          <p:nvPr>
            <p:ph type="body" idx="1"/>
          </p:nvPr>
        </p:nvSpPr>
        <p:spPr>
          <a:xfrm>
            <a:off x="468313" y="4941888"/>
            <a:ext cx="8229600" cy="1223962"/>
          </a:xfrm>
        </p:spPr>
        <p:txBody>
          <a:bodyPr/>
          <a:lstStyle/>
          <a:p>
            <a:r>
              <a:rPr lang="en-CA" altLang="en-US" sz="2000" dirty="0"/>
              <a:t>The users inside the network are then able to access diverse multimedia services in the public Internet.</a:t>
            </a:r>
          </a:p>
          <a:p>
            <a:r>
              <a:rPr lang="en-CA" altLang="en-US" sz="2000" dirty="0"/>
              <a:t>A firewall can protect users from malicious attack.</a:t>
            </a:r>
            <a:endParaRPr lang="zh-CN" altLang="en-US" sz="2000" dirty="0">
              <a:ea typeface="Trebuchet MS"/>
            </a:endParaRPr>
          </a:p>
        </p:txBody>
      </p:sp>
      <p:sp>
        <p:nvSpPr>
          <p:cNvPr id="6" name="Rectangle 3"/>
          <p:cNvSpPr txBox="1">
            <a:spLocks noChangeArrowheads="1"/>
          </p:cNvSpPr>
          <p:nvPr/>
        </p:nvSpPr>
        <p:spPr bwMode="auto">
          <a:xfrm>
            <a:off x="827088" y="4048125"/>
            <a:ext cx="7772400" cy="533400"/>
          </a:xfrm>
          <a:prstGeom prst="rect">
            <a:avLst/>
          </a:prstGeom>
          <a:noFill/>
          <a:ln>
            <a:noFill/>
          </a:ln>
        </p:spPr>
        <p:txBody>
          <a:bodyPr/>
          <a:lstStyle>
            <a:lvl1pPr marL="342900" indent="-342900" algn="just"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just"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just"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just"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just"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just"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just"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just" rtl="0" eaLnBrk="0" fontAlgn="base" hangingPunct="0">
              <a:spcBef>
                <a:spcPct val="20000"/>
              </a:spcBef>
              <a:spcAft>
                <a:spcPct val="0"/>
              </a:spcAft>
              <a:buFont typeface="Arial" pitchFamily="34" charset="0"/>
              <a:buChar char="»"/>
              <a:defRPr sz="2000">
                <a:solidFill>
                  <a:schemeClr val="tx1"/>
                </a:solidFill>
                <a:latin typeface="+mn-lt"/>
              </a:defRPr>
            </a:lvl9pPr>
          </a:lstStyle>
          <a:p>
            <a:pPr algn="ctr" eaLnBrk="1" hangingPunct="1">
              <a:buFont typeface="Arial" pitchFamily="34" charset="0"/>
              <a:buNone/>
              <a:defRPr/>
            </a:pPr>
            <a:r>
              <a:rPr lang="en-US" altLang="zh-CN" sz="2000" b="1" kern="0" dirty="0">
                <a:latin typeface="Trebuchet MS"/>
                <a:ea typeface="Trebuchet MS"/>
              </a:rPr>
              <a:t>Fig. 15.2: </a:t>
            </a:r>
            <a:r>
              <a:rPr lang="en-US" altLang="zh-CN" sz="2000" kern="0" dirty="0">
                <a:latin typeface="Trebuchet MS"/>
                <a:ea typeface="Trebuchet MS"/>
              </a:rPr>
              <a:t>A typical home/office network setup </a:t>
            </a:r>
          </a:p>
        </p:txBody>
      </p:sp>
      <p:sp>
        <p:nvSpPr>
          <p:cNvPr id="9222" name="AutoShape 6"/>
          <p:cNvSpPr>
            <a:spLocks noChangeAspect="1" noChangeArrowheads="1"/>
          </p:cNvSpPr>
          <p:nvPr/>
        </p:nvSpPr>
        <p:spPr bwMode="auto">
          <a:xfrm>
            <a:off x="1476376" y="1612901"/>
            <a:ext cx="6086475" cy="221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eaLnBrk="1" hangingPunct="1"/>
            <a:endParaRPr lang="zh-CN" altLang="en-US"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a:t>
            </a:fld>
            <a:endParaRPr lang="en-US" altLang="zh-CN" dirty="0"/>
          </a:p>
        </p:txBody>
      </p:sp>
      <p:pic>
        <p:nvPicPr>
          <p:cNvPr id="4" name="Picture 3"/>
          <p:cNvPicPr>
            <a:picLocks noChangeAspect="1"/>
          </p:cNvPicPr>
          <p:nvPr/>
        </p:nvPicPr>
        <p:blipFill>
          <a:blip r:embed="rId2" cstate="print"/>
          <a:stretch>
            <a:fillRect/>
          </a:stretch>
        </p:blipFill>
        <p:spPr>
          <a:xfrm>
            <a:off x="1308100" y="1484784"/>
            <a:ext cx="6527800" cy="2489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463774" y="995949"/>
            <a:ext cx="8229600" cy="855563"/>
          </a:xfrm>
        </p:spPr>
        <p:txBody>
          <a:bodyPr/>
          <a:lstStyle/>
          <a:p>
            <a:r>
              <a:rPr lang="en-US" altLang="zh-CN" b="1" dirty="0">
                <a:ea typeface="Trebuchet MS"/>
              </a:rPr>
              <a:t>15.6  Protocols for Multimedia Transmission </a:t>
            </a:r>
            <a:br>
              <a:rPr lang="en-US" altLang="zh-CN" b="1" dirty="0">
                <a:ea typeface="Trebuchet MS"/>
              </a:rPr>
            </a:br>
            <a:r>
              <a:rPr lang="en-US" altLang="zh-CN" b="1" dirty="0">
                <a:ea typeface="Trebuchet MS"/>
              </a:rPr>
              <a:t>and Interaction</a:t>
            </a:r>
            <a:endParaRPr lang="zh-CN" altLang="en-US" b="1" dirty="0">
              <a:ea typeface="Trebuchet MS"/>
            </a:endParaRPr>
          </a:p>
        </p:txBody>
      </p:sp>
      <p:sp>
        <p:nvSpPr>
          <p:cNvPr id="61443" name="内容占位符 2"/>
          <p:cNvSpPr>
            <a:spLocks noGrp="1"/>
          </p:cNvSpPr>
          <p:nvPr>
            <p:ph idx="1"/>
          </p:nvPr>
        </p:nvSpPr>
        <p:spPr>
          <a:xfrm>
            <a:off x="457200" y="1844676"/>
            <a:ext cx="8229600" cy="4281488"/>
          </a:xfrm>
        </p:spPr>
        <p:txBody>
          <a:bodyPr anchor="ctr"/>
          <a:lstStyle/>
          <a:p>
            <a:r>
              <a:rPr lang="en-US" altLang="zh-CN" sz="2000" dirty="0">
                <a:ea typeface="Trebuchet MS"/>
              </a:rPr>
              <a:t>Review the protocols for multimedia communications</a:t>
            </a:r>
          </a:p>
          <a:p>
            <a:endParaRPr lang="en-CA" altLang="zh-CN" sz="2000" dirty="0">
              <a:ea typeface="Trebuchet MS"/>
            </a:endParaRPr>
          </a:p>
          <a:p>
            <a:r>
              <a:rPr lang="en-CA" altLang="zh-CN" sz="2000" dirty="0">
                <a:ea typeface="Trebuchet MS"/>
              </a:rPr>
              <a:t>Build </a:t>
            </a:r>
            <a:r>
              <a:rPr lang="en-US" altLang="zh-CN" sz="2000" dirty="0">
                <a:ea typeface="Trebuchet MS"/>
              </a:rPr>
              <a:t>on top of UDP or TCP</a:t>
            </a:r>
          </a:p>
          <a:p>
            <a:endParaRPr lang="en-US" altLang="zh-CN" sz="2000" dirty="0">
              <a:ea typeface="Trebuchet MS"/>
            </a:endParaRPr>
          </a:p>
          <a:p>
            <a:r>
              <a:rPr lang="en-US" altLang="zh-CN" sz="2000" dirty="0">
                <a:ea typeface="Trebuchet MS"/>
              </a:rPr>
              <a:t>Work with the best-effort Internet or with IntServ or Diff-</a:t>
            </a:r>
            <a:r>
              <a:rPr lang="en-US" altLang="zh-CN" sz="2000" dirty="0" err="1">
                <a:ea typeface="Trebuchet MS"/>
              </a:rPr>
              <a:t>Serv</a:t>
            </a:r>
            <a:r>
              <a:rPr lang="en-US" altLang="zh-CN" sz="2000" dirty="0">
                <a:ea typeface="Trebuchet MS"/>
              </a:rPr>
              <a:t> to provide quality multimedia data transmission, particularly in the streaming </a:t>
            </a:r>
            <a:r>
              <a:rPr lang="en-CA" altLang="zh-CN" sz="2000" dirty="0">
                <a:ea typeface="Trebuchet MS"/>
              </a:rPr>
              <a:t>model</a:t>
            </a:r>
          </a:p>
          <a:p>
            <a:endParaRPr lang="en-CA" altLang="zh-CN" sz="2000" dirty="0">
              <a:ea typeface="Trebuchet MS"/>
            </a:endParaRPr>
          </a:p>
          <a:p>
            <a:r>
              <a:rPr lang="en-US" altLang="zh-CN" sz="2000" dirty="0">
                <a:ea typeface="Trebuchet MS"/>
              </a:rPr>
              <a:t>Enable various interactions between a media server and its clients</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60</a:t>
            </a:fld>
            <a:endParaRPr lang="en-US" altLang="zh-C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p:txBody>
          <a:bodyPr/>
          <a:lstStyle/>
          <a:p>
            <a:r>
              <a:rPr lang="en-CA" altLang="zh-CN" sz="3200" b="1" dirty="0">
                <a:ea typeface="Trebuchet MS"/>
              </a:rPr>
              <a:t>15.6.1  </a:t>
            </a:r>
            <a:r>
              <a:rPr lang="en-CA" altLang="zh-CN" sz="3200" b="1" dirty="0" err="1">
                <a:ea typeface="Trebuchet MS"/>
              </a:rPr>
              <a:t>HyperText</a:t>
            </a:r>
            <a:r>
              <a:rPr lang="en-CA" altLang="zh-CN" sz="3200" b="1" dirty="0">
                <a:ea typeface="Trebuchet MS"/>
              </a:rPr>
              <a:t> Transfer Protocol</a:t>
            </a:r>
            <a:endParaRPr lang="zh-CN" altLang="en-US" sz="3200" dirty="0">
              <a:ea typeface="Trebuchet MS"/>
            </a:endParaRPr>
          </a:p>
        </p:txBody>
      </p:sp>
      <p:sp>
        <p:nvSpPr>
          <p:cNvPr id="62467" name="内容占位符 2"/>
          <p:cNvSpPr>
            <a:spLocks noGrp="1"/>
          </p:cNvSpPr>
          <p:nvPr>
            <p:ph idx="1"/>
          </p:nvPr>
        </p:nvSpPr>
        <p:spPr>
          <a:xfrm>
            <a:off x="457200" y="1600201"/>
            <a:ext cx="8229600" cy="4133055"/>
          </a:xfrm>
        </p:spPr>
        <p:txBody>
          <a:bodyPr anchor="ctr"/>
          <a:lstStyle/>
          <a:p>
            <a:r>
              <a:rPr lang="en-US" altLang="zh-CN" sz="2000" dirty="0">
                <a:ea typeface="Trebuchet MS"/>
              </a:rPr>
              <a:t>HTTP is a protocol that was originally designed for transmitting Web content, but it also supports transmission of any file type.</a:t>
            </a:r>
          </a:p>
          <a:p>
            <a:endParaRPr lang="en-CA" altLang="zh-CN" sz="2000" dirty="0">
              <a:ea typeface="Trebuchet MS"/>
            </a:endParaRPr>
          </a:p>
          <a:p>
            <a:r>
              <a:rPr lang="en-CA" altLang="zh-CN" sz="2000" dirty="0">
                <a:ea typeface="Trebuchet MS"/>
              </a:rPr>
              <a:t>HTTP is a “stateless” request/response protocol.</a:t>
            </a:r>
          </a:p>
          <a:p>
            <a:endParaRPr lang="en-CA" altLang="zh-CN" sz="2000" dirty="0">
              <a:ea typeface="Trebuchet MS"/>
            </a:endParaRPr>
          </a:p>
          <a:p>
            <a:r>
              <a:rPr lang="en-US" altLang="zh-CN" sz="2000" dirty="0">
                <a:ea typeface="Trebuchet MS"/>
              </a:rPr>
              <a:t>The </a:t>
            </a:r>
            <a:r>
              <a:rPr lang="en-US" altLang="zh-CN" sz="2000" i="1" dirty="0">
                <a:ea typeface="Trebuchet MS"/>
              </a:rPr>
              <a:t>Uniform Resource Identifier </a:t>
            </a:r>
            <a:r>
              <a:rPr lang="en-US" altLang="zh-CN" sz="2000" dirty="0">
                <a:ea typeface="Trebuchet MS"/>
              </a:rPr>
              <a:t>(URI) identifies the resource accessed, such as the host name, always preceded by the token “http://” or “https://”.</a:t>
            </a:r>
          </a:p>
          <a:p>
            <a:endParaRPr lang="en-CA" altLang="zh-CN" sz="2000" dirty="0">
              <a:ea typeface="Trebuchet MS"/>
            </a:endParaRPr>
          </a:p>
          <a:p>
            <a:r>
              <a:rPr lang="en-US" altLang="zh-CN" sz="2000" dirty="0">
                <a:ea typeface="Trebuchet MS"/>
              </a:rPr>
              <a:t>HTTP builds on top of TCP to ensure reliable data transfer.</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61</a:t>
            </a:fld>
            <a:endParaRPr lang="en-US" altLang="zh-C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a:lstStyle/>
          <a:p>
            <a:r>
              <a:rPr lang="en-CA" altLang="zh-CN" sz="3200" b="1" dirty="0">
                <a:ea typeface="Trebuchet MS"/>
              </a:rPr>
              <a:t>15.6.2  Real-Time Transport Protocol</a:t>
            </a:r>
            <a:endParaRPr lang="zh-CN" altLang="en-US" sz="3200" dirty="0">
              <a:ea typeface="Trebuchet MS"/>
            </a:endParaRPr>
          </a:p>
        </p:txBody>
      </p:sp>
      <p:sp>
        <p:nvSpPr>
          <p:cNvPr id="63491" name="内容占位符 2"/>
          <p:cNvSpPr>
            <a:spLocks noGrp="1"/>
          </p:cNvSpPr>
          <p:nvPr>
            <p:ph idx="1"/>
          </p:nvPr>
        </p:nvSpPr>
        <p:spPr>
          <a:xfrm>
            <a:off x="457200" y="1600201"/>
            <a:ext cx="8229600" cy="3989039"/>
          </a:xfrm>
        </p:spPr>
        <p:txBody>
          <a:bodyPr anchor="ctr"/>
          <a:lstStyle/>
          <a:p>
            <a:r>
              <a:rPr lang="en-US" altLang="zh-CN" sz="2000" dirty="0">
                <a:ea typeface="Trebuchet MS"/>
              </a:rPr>
              <a:t>Real-Time Transport Protocol (RTP), is designed for the transport of real-time data, such as audio and video streams.</a:t>
            </a:r>
          </a:p>
          <a:p>
            <a:endParaRPr lang="en-CA" altLang="zh-CN" sz="2000" dirty="0">
              <a:ea typeface="Trebuchet MS"/>
            </a:endParaRPr>
          </a:p>
          <a:p>
            <a:r>
              <a:rPr lang="en-CA" altLang="zh-CN" sz="2000" dirty="0">
                <a:ea typeface="Trebuchet MS"/>
              </a:rPr>
              <a:t>RTP’s design follows </a:t>
            </a:r>
            <a:r>
              <a:rPr lang="en-US" altLang="zh-CN" sz="2000" dirty="0">
                <a:ea typeface="Trebuchet MS"/>
              </a:rPr>
              <a:t>two key principles, namely </a:t>
            </a:r>
          </a:p>
          <a:p>
            <a:pPr lvl="1" eaLnBrk="1" hangingPunct="1">
              <a:spcBef>
                <a:spcPts val="1200"/>
              </a:spcBef>
              <a:buFont typeface="Arial" panose="020B0604020202020204" pitchFamily="34" charset="0"/>
              <a:buChar char="-"/>
            </a:pPr>
            <a:r>
              <a:rPr lang="en-US" altLang="zh-CN" sz="1800" b="1" dirty="0">
                <a:ea typeface="Trebuchet MS"/>
              </a:rPr>
              <a:t>application layer framing</a:t>
            </a:r>
            <a:r>
              <a:rPr lang="en-US" altLang="zh-CN" sz="1800" dirty="0">
                <a:ea typeface="Trebuchet MS"/>
              </a:rPr>
              <a:t>, i.e., framing for media data should be performed properly by the application layer.</a:t>
            </a:r>
          </a:p>
          <a:p>
            <a:pPr lvl="1" eaLnBrk="1" hangingPunct="1">
              <a:spcBef>
                <a:spcPts val="1200"/>
              </a:spcBef>
              <a:buFont typeface="Arial" panose="020B0604020202020204" pitchFamily="34" charset="0"/>
              <a:buChar char="-"/>
            </a:pPr>
            <a:r>
              <a:rPr lang="en-US" altLang="zh-CN" sz="1800" b="1" dirty="0">
                <a:ea typeface="Trebuchet MS"/>
              </a:rPr>
              <a:t>integrated layer processing</a:t>
            </a:r>
            <a:r>
              <a:rPr lang="en-US" altLang="zh-CN" sz="1800" dirty="0">
                <a:ea typeface="Trebuchet MS"/>
              </a:rPr>
              <a:t>, i.e., integrating multiple layers into one to allow efficient cooperation.</a:t>
            </a:r>
          </a:p>
          <a:p>
            <a:pPr lvl="1" eaLnBrk="1" hangingPunct="1">
              <a:buFont typeface="Arial" panose="020B0604020202020204" pitchFamily="34" charset="0"/>
              <a:buChar char="-"/>
            </a:pPr>
            <a:endParaRPr lang="en-CA" altLang="zh-CN" sz="1800" dirty="0">
              <a:ea typeface="Trebuchet MS"/>
            </a:endParaRPr>
          </a:p>
          <a:p>
            <a:r>
              <a:rPr lang="en-US" altLang="zh-CN" sz="2000" dirty="0">
                <a:ea typeface="Trebuchet MS"/>
              </a:rPr>
              <a:t>RTP usually runs on top of UDP, which provides an efficient (albeit less reliable) </a:t>
            </a:r>
            <a:r>
              <a:rPr lang="en-CA" altLang="zh-CN" sz="2000" dirty="0">
                <a:ea typeface="Trebuchet MS"/>
              </a:rPr>
              <a:t>connectionless transport service.</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62</a:t>
            </a:fld>
            <a:endParaRPr lang="en-US" altLang="zh-C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p:txBody>
          <a:bodyPr/>
          <a:lstStyle/>
          <a:p>
            <a:r>
              <a:rPr lang="en-CA" altLang="zh-CN" sz="3200" b="1" dirty="0">
                <a:ea typeface="Trebuchet MS"/>
              </a:rPr>
              <a:t>Real-Time Transport Protocol </a:t>
            </a:r>
            <a:r>
              <a:rPr lang="zh-CN" altLang="en-US" sz="3200" b="1" dirty="0">
                <a:solidFill>
                  <a:srgbClr val="000000"/>
                </a:solidFill>
                <a:ea typeface="Trebuchet MS"/>
              </a:rPr>
              <a:t>(Cont'd)</a:t>
            </a:r>
            <a:r>
              <a:rPr lang="en-CA" altLang="zh-CN" sz="3200" b="1" dirty="0">
                <a:ea typeface="Trebuchet MS"/>
              </a:rPr>
              <a:t> </a:t>
            </a:r>
            <a:endParaRPr lang="zh-CN" altLang="en-US" sz="3200" dirty="0">
              <a:ea typeface="Trebuchet MS"/>
            </a:endParaRPr>
          </a:p>
        </p:txBody>
      </p:sp>
      <p:sp>
        <p:nvSpPr>
          <p:cNvPr id="64515" name="内容占位符 2"/>
          <p:cNvSpPr>
            <a:spLocks noGrp="1"/>
          </p:cNvSpPr>
          <p:nvPr>
            <p:ph idx="1"/>
          </p:nvPr>
        </p:nvSpPr>
        <p:spPr>
          <a:xfrm>
            <a:off x="457200" y="1600201"/>
            <a:ext cx="8229600" cy="3628999"/>
          </a:xfrm>
        </p:spPr>
        <p:txBody>
          <a:bodyPr anchor="ctr"/>
          <a:lstStyle/>
          <a:p>
            <a:pPr>
              <a:spcBef>
                <a:spcPts val="2400"/>
              </a:spcBef>
            </a:pPr>
            <a:r>
              <a:rPr lang="en-US" altLang="zh-CN" sz="2000" dirty="0">
                <a:ea typeface="Trebuchet MS"/>
              </a:rPr>
              <a:t>There are three main reasons for using UDP instead </a:t>
            </a:r>
            <a:r>
              <a:rPr lang="en-CA" altLang="zh-CN" sz="2000" dirty="0">
                <a:ea typeface="Trebuchet MS"/>
              </a:rPr>
              <a:t>of TCP.</a:t>
            </a:r>
          </a:p>
          <a:p>
            <a:pPr lvl="1" algn="l" eaLnBrk="1" hangingPunct="1">
              <a:lnSpc>
                <a:spcPct val="90000"/>
              </a:lnSpc>
              <a:spcBef>
                <a:spcPts val="2400"/>
              </a:spcBef>
              <a:buFont typeface="Arial" panose="020B0604020202020204" pitchFamily="34" charset="0"/>
              <a:buChar char="-"/>
            </a:pPr>
            <a:r>
              <a:rPr lang="en-US" altLang="zh-CN" sz="1800" dirty="0">
                <a:ea typeface="Trebuchet MS"/>
              </a:rPr>
              <a:t>First, TCP is a connection-oriented transport protocol; hence, it is more difficult to scale up in a multicast environment.</a:t>
            </a:r>
          </a:p>
          <a:p>
            <a:pPr lvl="1" algn="l" eaLnBrk="1" hangingPunct="1">
              <a:lnSpc>
                <a:spcPct val="90000"/>
              </a:lnSpc>
              <a:spcBef>
                <a:spcPts val="2400"/>
              </a:spcBef>
              <a:buFont typeface="Arial" panose="020B0604020202020204" pitchFamily="34" charset="0"/>
              <a:buChar char="-"/>
            </a:pPr>
            <a:r>
              <a:rPr lang="en-CA" altLang="zh-CN" sz="1800" dirty="0">
                <a:ea typeface="Trebuchet MS"/>
              </a:rPr>
              <a:t>Second, TCP </a:t>
            </a:r>
            <a:r>
              <a:rPr lang="en-US" altLang="zh-CN" sz="1800" dirty="0">
                <a:ea typeface="Trebuchet MS"/>
              </a:rPr>
              <a:t>achieves its reliability by retransmitting missing packets. As mentioned earlier, multimedia data transmissions is loss-tolerant and perfect reliability is not necessary.</a:t>
            </a:r>
          </a:p>
          <a:p>
            <a:pPr lvl="1" algn="l" eaLnBrk="1" hangingPunct="1">
              <a:lnSpc>
                <a:spcPct val="90000"/>
              </a:lnSpc>
              <a:spcBef>
                <a:spcPts val="2400"/>
              </a:spcBef>
              <a:buFont typeface="Arial" panose="020B0604020202020204" pitchFamily="34" charset="0"/>
              <a:buChar char="-"/>
            </a:pPr>
            <a:r>
              <a:rPr lang="en-US" altLang="zh-CN" sz="1800" dirty="0">
                <a:ea typeface="Trebuchet MS"/>
              </a:rPr>
              <a:t>Last, the dramatic rate fluctuation (</a:t>
            </a:r>
            <a:r>
              <a:rPr lang="en-US" altLang="zh-CN" sz="1800" dirty="0" err="1">
                <a:ea typeface="Trebuchet MS"/>
              </a:rPr>
              <a:t>sawtooth</a:t>
            </a:r>
            <a:r>
              <a:rPr lang="en-US" altLang="zh-CN" sz="1800" dirty="0">
                <a:ea typeface="Trebuchet MS"/>
              </a:rPr>
              <a:t> behavior) in TCP is often not desirable for continuous media.</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63</a:t>
            </a:fld>
            <a:endParaRPr lang="en-US" altLang="zh-C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p:txBody>
          <a:bodyPr/>
          <a:lstStyle/>
          <a:p>
            <a:r>
              <a:rPr lang="en-CA" altLang="zh-CN" sz="3200" b="1" dirty="0">
                <a:ea typeface="Trebuchet MS"/>
              </a:rPr>
              <a:t>Real-Time Transport Protocol </a:t>
            </a:r>
            <a:r>
              <a:rPr lang="zh-CN" altLang="en-US" sz="3200" b="1" dirty="0">
                <a:solidFill>
                  <a:srgbClr val="000000"/>
                </a:solidFill>
                <a:ea typeface="Trebuchet MS"/>
              </a:rPr>
              <a:t>(Cont'd)</a:t>
            </a:r>
            <a:r>
              <a:rPr lang="en-CA" altLang="zh-CN" sz="3200" b="1" dirty="0">
                <a:ea typeface="Trebuchet MS"/>
              </a:rPr>
              <a:t> </a:t>
            </a:r>
            <a:endParaRPr lang="zh-CN" altLang="en-US" sz="3200" dirty="0">
              <a:ea typeface="Trebuchet MS"/>
            </a:endParaRPr>
          </a:p>
        </p:txBody>
      </p:sp>
      <p:sp>
        <p:nvSpPr>
          <p:cNvPr id="65539" name="内容占位符 2"/>
          <p:cNvSpPr>
            <a:spLocks noGrp="1"/>
          </p:cNvSpPr>
          <p:nvPr>
            <p:ph idx="1"/>
          </p:nvPr>
        </p:nvSpPr>
        <p:spPr>
          <a:xfrm>
            <a:off x="457200" y="1341439"/>
            <a:ext cx="8229600" cy="4784725"/>
          </a:xfrm>
        </p:spPr>
        <p:txBody>
          <a:bodyPr anchor="ctr"/>
          <a:lstStyle/>
          <a:p>
            <a:pPr>
              <a:spcBef>
                <a:spcPts val="2400"/>
              </a:spcBef>
            </a:pPr>
            <a:r>
              <a:rPr lang="en-US" altLang="zh-CN" sz="2000" dirty="0">
                <a:ea typeface="Trebuchet MS"/>
              </a:rPr>
              <a:t>RTP introduces the following additional parameters in the header of each </a:t>
            </a:r>
            <a:r>
              <a:rPr lang="en-CA" altLang="zh-CN" sz="2000" dirty="0">
                <a:ea typeface="Trebuchet MS"/>
              </a:rPr>
              <a:t>packet:</a:t>
            </a:r>
          </a:p>
          <a:p>
            <a:pPr lvl="1" algn="l" eaLnBrk="1" hangingPunct="1">
              <a:lnSpc>
                <a:spcPct val="90000"/>
              </a:lnSpc>
              <a:spcBef>
                <a:spcPts val="2400"/>
              </a:spcBef>
              <a:buFont typeface="Arial" panose="020B0604020202020204" pitchFamily="34" charset="0"/>
              <a:buChar char="-"/>
            </a:pPr>
            <a:r>
              <a:rPr lang="en-US" altLang="zh-CN" sz="1800" b="1" dirty="0">
                <a:ea typeface="Trebuchet MS"/>
              </a:rPr>
              <a:t>Payload type </a:t>
            </a:r>
            <a:r>
              <a:rPr lang="en-US" altLang="zh-CN" sz="1800" dirty="0">
                <a:ea typeface="Trebuchet MS"/>
              </a:rPr>
              <a:t>indicates the media data type as well as its encoding scheme.</a:t>
            </a:r>
          </a:p>
          <a:p>
            <a:pPr lvl="1" algn="l" eaLnBrk="1" hangingPunct="1">
              <a:lnSpc>
                <a:spcPct val="90000"/>
              </a:lnSpc>
              <a:spcBef>
                <a:spcPts val="2400"/>
              </a:spcBef>
              <a:buFont typeface="Arial" panose="020B0604020202020204" pitchFamily="34" charset="0"/>
              <a:buChar char="-"/>
            </a:pPr>
            <a:r>
              <a:rPr lang="en-US" altLang="zh-CN" sz="1800" b="1" dirty="0">
                <a:ea typeface="Trebuchet MS"/>
              </a:rPr>
              <a:t>Timestamp </a:t>
            </a:r>
            <a:r>
              <a:rPr lang="en-US" altLang="zh-CN" sz="1800" dirty="0">
                <a:ea typeface="Trebuchet MS"/>
              </a:rPr>
              <a:t>is the most important mechanism of RTP.</a:t>
            </a:r>
          </a:p>
          <a:p>
            <a:pPr lvl="1" algn="l" eaLnBrk="1" hangingPunct="1">
              <a:lnSpc>
                <a:spcPct val="90000"/>
              </a:lnSpc>
              <a:spcBef>
                <a:spcPts val="2400"/>
              </a:spcBef>
              <a:buFont typeface="Arial" panose="020B0604020202020204" pitchFamily="34" charset="0"/>
              <a:buChar char="-"/>
            </a:pPr>
            <a:r>
              <a:rPr lang="en-US" altLang="zh-CN" sz="1800" b="1" dirty="0">
                <a:ea typeface="Trebuchet MS"/>
              </a:rPr>
              <a:t>Sequence number </a:t>
            </a:r>
            <a:r>
              <a:rPr lang="en-US" altLang="zh-CN" sz="1800" dirty="0">
                <a:ea typeface="Trebuchet MS"/>
              </a:rPr>
              <a:t>is to complement the function of time stamping.</a:t>
            </a:r>
          </a:p>
          <a:p>
            <a:pPr lvl="1" algn="l" eaLnBrk="1" hangingPunct="1">
              <a:lnSpc>
                <a:spcPct val="90000"/>
              </a:lnSpc>
              <a:spcBef>
                <a:spcPts val="2400"/>
              </a:spcBef>
              <a:buFont typeface="Arial" panose="020B0604020202020204" pitchFamily="34" charset="0"/>
              <a:buChar char="-"/>
            </a:pPr>
            <a:r>
              <a:rPr lang="en-US" altLang="zh-CN" sz="1800" b="1" dirty="0">
                <a:ea typeface="Trebuchet MS"/>
              </a:rPr>
              <a:t>Synchronization source (SSRC) ID </a:t>
            </a:r>
            <a:r>
              <a:rPr lang="en-US" altLang="zh-CN" sz="1800" dirty="0">
                <a:ea typeface="Trebuchet MS"/>
              </a:rPr>
              <a:t>identifies the sources of multimedia data.</a:t>
            </a:r>
          </a:p>
          <a:p>
            <a:pPr lvl="1" algn="l" eaLnBrk="1" hangingPunct="1">
              <a:lnSpc>
                <a:spcPct val="90000"/>
              </a:lnSpc>
              <a:spcBef>
                <a:spcPts val="2400"/>
              </a:spcBef>
              <a:buFont typeface="Arial" panose="020B0604020202020204" pitchFamily="34" charset="0"/>
              <a:buChar char="-"/>
            </a:pPr>
            <a:r>
              <a:rPr lang="en-US" altLang="zh-CN" sz="1800" b="1" dirty="0">
                <a:ea typeface="Trebuchet MS"/>
              </a:rPr>
              <a:t>Contributing Source (CSRC) ID </a:t>
            </a:r>
            <a:r>
              <a:rPr lang="en-US" altLang="zh-CN" sz="1800" dirty="0">
                <a:ea typeface="Trebuchet MS"/>
              </a:rPr>
              <a:t>identifies the source of contributors, such as all speakers in an audio conference.</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64</a:t>
            </a:fld>
            <a:endParaRPr lang="en-US" altLang="zh-C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p:txBody>
          <a:bodyPr/>
          <a:lstStyle/>
          <a:p>
            <a:r>
              <a:rPr lang="en-CA" altLang="zh-CN" sz="3200" b="1" dirty="0">
                <a:ea typeface="Trebuchet MS"/>
              </a:rPr>
              <a:t>15.6.3  RTP Control Protocol</a:t>
            </a:r>
            <a:endParaRPr lang="zh-CN" altLang="en-US" sz="3200" dirty="0">
              <a:ea typeface="Trebuchet MS"/>
            </a:endParaRPr>
          </a:p>
        </p:txBody>
      </p:sp>
      <p:sp>
        <p:nvSpPr>
          <p:cNvPr id="66563" name="内容占位符 2"/>
          <p:cNvSpPr>
            <a:spLocks noGrp="1"/>
          </p:cNvSpPr>
          <p:nvPr>
            <p:ph idx="1"/>
          </p:nvPr>
        </p:nvSpPr>
        <p:spPr>
          <a:xfrm>
            <a:off x="457200" y="1341439"/>
            <a:ext cx="8229600" cy="4463825"/>
          </a:xfrm>
        </p:spPr>
        <p:txBody>
          <a:bodyPr anchor="ctr"/>
          <a:lstStyle/>
          <a:p>
            <a:pPr>
              <a:spcBef>
                <a:spcPts val="1800"/>
              </a:spcBef>
            </a:pPr>
            <a:r>
              <a:rPr lang="en-CA" altLang="zh-CN" sz="2000" dirty="0">
                <a:ea typeface="Trebuchet MS"/>
              </a:rPr>
              <a:t>RTP Control Protocol (RTCP) is a companion protocol of RTP.</a:t>
            </a:r>
          </a:p>
          <a:p>
            <a:pPr>
              <a:spcBef>
                <a:spcPts val="1800"/>
              </a:spcBef>
            </a:pPr>
            <a:r>
              <a:rPr lang="en-US" altLang="zh-CN" sz="2000" dirty="0">
                <a:ea typeface="Trebuchet MS"/>
              </a:rPr>
              <a:t>RTCP provides a series of typical reports:</a:t>
            </a:r>
          </a:p>
          <a:p>
            <a:pPr lvl="1">
              <a:spcBef>
                <a:spcPts val="600"/>
              </a:spcBef>
            </a:pPr>
            <a:r>
              <a:rPr lang="en-US" altLang="zh-CN" sz="1800" b="1" dirty="0">
                <a:ea typeface="Trebuchet MS"/>
              </a:rPr>
              <a:t>Receiver report (RR) </a:t>
            </a:r>
            <a:r>
              <a:rPr lang="en-US" altLang="zh-CN" sz="1800" dirty="0">
                <a:ea typeface="Trebuchet MS"/>
              </a:rPr>
              <a:t>provides quality feedback.</a:t>
            </a:r>
          </a:p>
          <a:p>
            <a:pPr lvl="1">
              <a:spcBef>
                <a:spcPts val="1800"/>
              </a:spcBef>
            </a:pPr>
            <a:r>
              <a:rPr lang="en-US" altLang="zh-CN" sz="1800" b="1" dirty="0">
                <a:ea typeface="Trebuchet MS"/>
              </a:rPr>
              <a:t>Sender report (SR)</a:t>
            </a:r>
            <a:r>
              <a:rPr lang="en-US" altLang="zh-CN" sz="1800" dirty="0">
                <a:ea typeface="Trebuchet MS"/>
              </a:rPr>
              <a:t> provides information about the reception of RR, number of packets/bytes sent, and so on.</a:t>
            </a:r>
          </a:p>
          <a:p>
            <a:pPr lvl="1">
              <a:spcBef>
                <a:spcPts val="1800"/>
              </a:spcBef>
            </a:pPr>
            <a:r>
              <a:rPr lang="en-CA" altLang="zh-CN" sz="1800" b="1" dirty="0">
                <a:ea typeface="Trebuchet MS"/>
              </a:rPr>
              <a:t>Source description (SDES) </a:t>
            </a:r>
            <a:r>
              <a:rPr lang="en-CA" altLang="zh-CN" sz="1800" dirty="0">
                <a:ea typeface="Trebuchet MS"/>
              </a:rPr>
              <a:t>provides information about the source.</a:t>
            </a:r>
          </a:p>
          <a:p>
            <a:pPr lvl="1">
              <a:spcBef>
                <a:spcPts val="1800"/>
              </a:spcBef>
            </a:pPr>
            <a:r>
              <a:rPr lang="en-US" altLang="zh-CN" sz="1800" b="1" dirty="0">
                <a:ea typeface="Trebuchet MS"/>
              </a:rPr>
              <a:t>Bye </a:t>
            </a:r>
            <a:r>
              <a:rPr lang="en-US" altLang="zh-CN" sz="1800" dirty="0">
                <a:ea typeface="Trebuchet MS"/>
              </a:rPr>
              <a:t>indicates the end of participation.</a:t>
            </a:r>
          </a:p>
          <a:p>
            <a:pPr lvl="1">
              <a:spcBef>
                <a:spcPts val="1800"/>
              </a:spcBef>
            </a:pPr>
            <a:r>
              <a:rPr lang="en-US" altLang="zh-CN" sz="1800" b="1" dirty="0">
                <a:ea typeface="Trebuchet MS"/>
              </a:rPr>
              <a:t>Application-specific functions (APP) </a:t>
            </a:r>
            <a:r>
              <a:rPr lang="en-US" altLang="zh-CN" sz="1800" dirty="0">
                <a:ea typeface="Trebuchet MS"/>
              </a:rPr>
              <a:t>provides for future extension of new features.</a:t>
            </a:r>
            <a:endParaRPr lang="zh-CN" altLang="en-US"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65</a:t>
            </a:fld>
            <a:endParaRPr lang="en-US" altLang="zh-C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a:xfrm>
            <a:off x="457200" y="620688"/>
            <a:ext cx="8229600" cy="593751"/>
          </a:xfrm>
        </p:spPr>
        <p:txBody>
          <a:bodyPr/>
          <a:lstStyle/>
          <a:p>
            <a:r>
              <a:rPr lang="en-CA" altLang="zh-CN" sz="3200" b="1" dirty="0">
                <a:ea typeface="Trebuchet MS"/>
              </a:rPr>
              <a:t>15.6.4  Real-Time Streaming Protocol</a:t>
            </a:r>
            <a:endParaRPr lang="zh-CN" altLang="en-US" sz="3200" dirty="0">
              <a:ea typeface="Trebuchet MS"/>
            </a:endParaRPr>
          </a:p>
        </p:txBody>
      </p:sp>
      <p:sp>
        <p:nvSpPr>
          <p:cNvPr id="67587" name="内容占位符 2"/>
          <p:cNvSpPr>
            <a:spLocks noGrp="1"/>
          </p:cNvSpPr>
          <p:nvPr>
            <p:ph idx="1"/>
          </p:nvPr>
        </p:nvSpPr>
        <p:spPr>
          <a:xfrm>
            <a:off x="457200" y="1341439"/>
            <a:ext cx="8229600" cy="1016000"/>
          </a:xfrm>
        </p:spPr>
        <p:txBody>
          <a:bodyPr/>
          <a:lstStyle/>
          <a:p>
            <a:r>
              <a:rPr lang="en-US" altLang="zh-CN" sz="2000" dirty="0">
                <a:ea typeface="Trebuchet MS"/>
              </a:rPr>
              <a:t>The Real-Time Streaming Protocol (RTSP) is a signaling protocol to control streaming media servers and is used for establishing and controlling media sessions between end points.</a:t>
            </a:r>
          </a:p>
          <a:p>
            <a:pPr>
              <a:buFont typeface="Arial" panose="020B0604020202020204" pitchFamily="34" charset="0"/>
              <a:buNone/>
            </a:pPr>
            <a:endParaRPr lang="en-US" altLang="zh-CN" sz="2000" dirty="0">
              <a:ea typeface="Trebuchet MS"/>
            </a:endParaRPr>
          </a:p>
        </p:txBody>
      </p:sp>
      <p:sp>
        <p:nvSpPr>
          <p:cNvPr id="67588" name="内容占位符 2"/>
          <p:cNvSpPr txBox="1">
            <a:spLocks/>
          </p:cNvSpPr>
          <p:nvPr/>
        </p:nvSpPr>
        <p:spPr bwMode="auto">
          <a:xfrm>
            <a:off x="500063" y="2643189"/>
            <a:ext cx="8229600" cy="221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just">
              <a:spcBef>
                <a:spcPct val="20000"/>
              </a:spcBef>
              <a:buFont typeface="Arial" panose="020B0604020202020204" pitchFamily="34" charset="0"/>
              <a:buChar char="•"/>
            </a:pPr>
            <a:r>
              <a:rPr lang="en-CA" altLang="zh-CN" dirty="0">
                <a:latin typeface="Trebuchet MS"/>
                <a:ea typeface="Trebuchet MS"/>
              </a:rPr>
              <a:t>Four typical RTSP operations:</a:t>
            </a:r>
          </a:p>
          <a:p>
            <a:pPr lvl="1" algn="just">
              <a:spcBef>
                <a:spcPts val="1200"/>
              </a:spcBef>
              <a:buFont typeface="Arial" panose="020B0604020202020204" pitchFamily="34" charset="0"/>
              <a:buChar char="–"/>
            </a:pPr>
            <a:r>
              <a:rPr lang="en-CA" altLang="zh-CN" sz="1800" b="1" dirty="0">
                <a:latin typeface="Trebuchet MS"/>
                <a:ea typeface="Trebuchet MS"/>
              </a:rPr>
              <a:t>Requesting presentation description: </a:t>
            </a:r>
            <a:r>
              <a:rPr lang="en-US" altLang="zh-CN" sz="1800" dirty="0">
                <a:latin typeface="Trebuchet MS"/>
                <a:ea typeface="Trebuchet MS"/>
              </a:rPr>
              <a:t>the client issues a DESCRIBE request to the Stored Media Server to obtain the presentation description.</a:t>
            </a:r>
            <a:endParaRPr lang="en-CA" altLang="zh-CN" sz="1800" dirty="0">
              <a:latin typeface="Trebuchet MS"/>
              <a:ea typeface="Trebuchet MS"/>
            </a:endParaRPr>
          </a:p>
          <a:p>
            <a:pPr lvl="1" algn="just">
              <a:spcBef>
                <a:spcPts val="1200"/>
              </a:spcBef>
              <a:buFont typeface="Arial" panose="020B0604020202020204" pitchFamily="34" charset="0"/>
              <a:buChar char="–"/>
            </a:pPr>
            <a:r>
              <a:rPr lang="en-CA" altLang="zh-CN" sz="1800" b="1" dirty="0">
                <a:latin typeface="Trebuchet MS"/>
                <a:ea typeface="Trebuchet MS"/>
              </a:rPr>
              <a:t>Session setup: </a:t>
            </a:r>
            <a:r>
              <a:rPr lang="en-CA" altLang="zh-CN" sz="1800" dirty="0">
                <a:latin typeface="Trebuchet MS"/>
                <a:ea typeface="Trebuchet MS"/>
              </a:rPr>
              <a:t>t</a:t>
            </a:r>
            <a:r>
              <a:rPr lang="en-US" altLang="zh-CN" sz="1800" dirty="0">
                <a:latin typeface="Trebuchet MS"/>
                <a:ea typeface="Trebuchet MS"/>
              </a:rPr>
              <a:t>he client issues a SETUP to inform the server of the destination IP address, port number, protocols, and TTL (for multicast).</a:t>
            </a:r>
            <a:endParaRPr lang="en-CA" altLang="zh-CN" sz="1800" dirty="0">
              <a:latin typeface="Trebuchet MS"/>
              <a:ea typeface="Trebuchet MS"/>
            </a:endParaRPr>
          </a:p>
          <a:p>
            <a:pPr lvl="1" algn="just">
              <a:spcBef>
                <a:spcPts val="1200"/>
              </a:spcBef>
              <a:buFont typeface="Arial" panose="020B0604020202020204" pitchFamily="34" charset="0"/>
              <a:buChar char="–"/>
            </a:pPr>
            <a:r>
              <a:rPr lang="en-CA" altLang="zh-CN" sz="1800" b="1" dirty="0">
                <a:latin typeface="Trebuchet MS"/>
                <a:ea typeface="Trebuchet MS"/>
              </a:rPr>
              <a:t>Requesting and receiving media: </a:t>
            </a:r>
            <a:r>
              <a:rPr lang="en-US" altLang="zh-CN" sz="1800" dirty="0">
                <a:latin typeface="Trebuchet MS"/>
                <a:ea typeface="Trebuchet MS"/>
              </a:rPr>
              <a:t>after receiving a PLAY, the server starts to transmit streaming audio/video data, using RTP.</a:t>
            </a:r>
            <a:endParaRPr lang="en-CA" altLang="zh-CN" sz="1800" dirty="0">
              <a:latin typeface="Trebuchet MS"/>
              <a:ea typeface="Trebuchet MS"/>
            </a:endParaRPr>
          </a:p>
          <a:p>
            <a:pPr lvl="1" algn="just">
              <a:spcBef>
                <a:spcPts val="1200"/>
              </a:spcBef>
              <a:buFont typeface="Arial" panose="020B0604020202020204" pitchFamily="34" charset="0"/>
              <a:buChar char="–"/>
            </a:pPr>
            <a:r>
              <a:rPr lang="en-CA" altLang="zh-CN" sz="1800" b="1" dirty="0">
                <a:latin typeface="Trebuchet MS"/>
                <a:ea typeface="Trebuchet MS"/>
              </a:rPr>
              <a:t>Session closure: </a:t>
            </a:r>
            <a:r>
              <a:rPr lang="en-CA" altLang="zh-CN" sz="1800" dirty="0">
                <a:latin typeface="Trebuchet MS"/>
                <a:ea typeface="Trebuchet MS"/>
              </a:rPr>
              <a:t>TEARDOWN closes the session.</a:t>
            </a:r>
            <a:endParaRPr lang="zh-CN" altLang="en-US" sz="1800" dirty="0">
              <a:latin typeface="Trebuchet MS"/>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66</a:t>
            </a:fld>
            <a:endParaRPr lang="en-US" altLang="zh-C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rts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4938" y="642938"/>
            <a:ext cx="3794125" cy="488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1" name="矩形 8"/>
          <p:cNvSpPr>
            <a:spLocks noChangeArrowheads="1"/>
          </p:cNvSpPr>
          <p:nvPr/>
        </p:nvSpPr>
        <p:spPr bwMode="auto">
          <a:xfrm>
            <a:off x="428626" y="5672138"/>
            <a:ext cx="828675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15.15: </a:t>
            </a:r>
            <a:r>
              <a:rPr lang="en-US" altLang="zh-CN" dirty="0">
                <a:latin typeface="Trebuchet MS"/>
                <a:ea typeface="Trebuchet MS"/>
              </a:rPr>
              <a:t>A scenario of RTSP operations</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67</a:t>
            </a:fld>
            <a:endParaRPr lang="en-US" altLang="zh-C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a:xfrm>
            <a:off x="437871" y="836712"/>
            <a:ext cx="8229600" cy="796950"/>
          </a:xfrm>
        </p:spPr>
        <p:txBody>
          <a:bodyPr/>
          <a:lstStyle/>
          <a:p>
            <a:r>
              <a:rPr lang="en-US" altLang="zh-CN" sz="3200" b="1" dirty="0">
                <a:ea typeface="Trebuchet MS"/>
              </a:rPr>
              <a:t>15.7  Case Study: Internet Telephony </a:t>
            </a:r>
            <a:endParaRPr lang="zh-CN" altLang="en-US" sz="3200" dirty="0">
              <a:ea typeface="Trebuchet MS"/>
            </a:endParaRPr>
          </a:p>
        </p:txBody>
      </p:sp>
      <p:sp>
        <p:nvSpPr>
          <p:cNvPr id="69635" name="内容占位符 2"/>
          <p:cNvSpPr>
            <a:spLocks noGrp="1"/>
          </p:cNvSpPr>
          <p:nvPr>
            <p:ph idx="1"/>
          </p:nvPr>
        </p:nvSpPr>
        <p:spPr>
          <a:xfrm>
            <a:off x="457200" y="1341439"/>
            <a:ext cx="8229600" cy="4607841"/>
          </a:xfrm>
        </p:spPr>
        <p:txBody>
          <a:bodyPr anchor="ctr"/>
          <a:lstStyle/>
          <a:p>
            <a:r>
              <a:rPr lang="en-US" altLang="zh-CN" sz="2000" dirty="0">
                <a:ea typeface="Trebuchet MS"/>
              </a:rPr>
              <a:t>With ever-increasing network bandwidth and the ever-improving quality of multimedia data compression, </a:t>
            </a:r>
            <a:r>
              <a:rPr lang="en-US" altLang="zh-CN" sz="2000" b="1" dirty="0">
                <a:ea typeface="Trebuchet MS"/>
              </a:rPr>
              <a:t>Internet telephony </a:t>
            </a:r>
            <a:r>
              <a:rPr lang="en-US" altLang="zh-CN" sz="2000" dirty="0">
                <a:ea typeface="Trebuchet MS"/>
              </a:rPr>
              <a:t>has become a reality.</a:t>
            </a:r>
          </a:p>
          <a:p>
            <a:pPr>
              <a:spcBef>
                <a:spcPts val="1200"/>
              </a:spcBef>
            </a:pPr>
            <a:r>
              <a:rPr lang="en-CA" altLang="zh-CN" sz="2000" dirty="0">
                <a:ea typeface="Trebuchet MS"/>
              </a:rPr>
              <a:t>Main advantages of Internet telephony over </a:t>
            </a:r>
            <a:r>
              <a:rPr lang="en-CA" altLang="zh-CN" sz="2000" i="1" dirty="0">
                <a:ea typeface="Trebuchet MS"/>
              </a:rPr>
              <a:t>POTS </a:t>
            </a:r>
            <a:r>
              <a:rPr lang="en-CA" altLang="zh-CN" sz="2000" dirty="0">
                <a:ea typeface="Trebuchet MS"/>
              </a:rPr>
              <a:t>(</a:t>
            </a:r>
            <a:r>
              <a:rPr lang="en-CA" altLang="zh-CN" sz="2000" i="1" dirty="0">
                <a:ea typeface="Trebuchet MS"/>
              </a:rPr>
              <a:t>Plain Old Telephone Service</a:t>
            </a:r>
            <a:r>
              <a:rPr lang="en-CA" altLang="zh-CN" sz="2000" dirty="0">
                <a:ea typeface="Trebuchet MS"/>
              </a:rPr>
              <a:t>):</a:t>
            </a:r>
          </a:p>
          <a:p>
            <a:pPr lvl="1"/>
            <a:r>
              <a:rPr lang="en-US" altLang="zh-CN" sz="2000" dirty="0">
                <a:ea typeface="Trebuchet MS"/>
              </a:rPr>
              <a:t>Provides great flexibility and extensibility in accommodating IntServ such as voicemail, video conversations, live text messages, etc.</a:t>
            </a:r>
          </a:p>
          <a:p>
            <a:pPr lvl="1">
              <a:spcBef>
                <a:spcPts val="600"/>
              </a:spcBef>
            </a:pPr>
            <a:r>
              <a:rPr lang="en-US" altLang="zh-CN" sz="2000" dirty="0">
                <a:ea typeface="Trebuchet MS"/>
              </a:rPr>
              <a:t>Uses packet switching, network usage is much more efficient (voice communication is </a:t>
            </a:r>
            <a:r>
              <a:rPr lang="en-US" altLang="zh-CN" sz="2000" dirty="0" err="1">
                <a:ea typeface="Trebuchet MS"/>
              </a:rPr>
              <a:t>bursty</a:t>
            </a:r>
            <a:r>
              <a:rPr lang="en-US" altLang="zh-CN" sz="2000" dirty="0">
                <a:ea typeface="Trebuchet MS"/>
              </a:rPr>
              <a:t> and VBR-encoded).</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68</a:t>
            </a:fld>
            <a:endParaRPr lang="en-US" altLang="zh-C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D883C-83CD-4DB2-946E-EA2A31FA3C6B}" type="slidenum">
              <a:rPr lang="en-US" altLang="zh-CN" smtClean="0"/>
              <a:pPr/>
              <a:t>69</a:t>
            </a:fld>
            <a:endParaRPr lang="en-US" altLang="zh-CN" dirty="0"/>
          </a:p>
        </p:txBody>
      </p:sp>
      <p:sp>
        <p:nvSpPr>
          <p:cNvPr id="4" name="Content Placeholder 3"/>
          <p:cNvSpPr>
            <a:spLocks noGrp="1"/>
          </p:cNvSpPr>
          <p:nvPr>
            <p:ph idx="1"/>
          </p:nvPr>
        </p:nvSpPr>
        <p:spPr>
          <a:xfrm>
            <a:off x="457200" y="764705"/>
            <a:ext cx="8229600" cy="5361460"/>
          </a:xfrm>
        </p:spPr>
        <p:txBody>
          <a:bodyPr anchor="ctr"/>
          <a:lstStyle/>
          <a:p>
            <a:pPr lvl="1">
              <a:spcBef>
                <a:spcPts val="1800"/>
              </a:spcBef>
            </a:pPr>
            <a:r>
              <a:rPr lang="en-US" altLang="zh-CN" sz="2000" dirty="0">
                <a:ea typeface="Trebuchet MS"/>
              </a:rPr>
              <a:t>With the technologies of multicast or multipoint communication, multiparty calls are not much more difficult than two-party calls.</a:t>
            </a:r>
          </a:p>
          <a:p>
            <a:pPr lvl="1">
              <a:spcBef>
                <a:spcPts val="1800"/>
              </a:spcBef>
            </a:pPr>
            <a:r>
              <a:rPr lang="en-US" altLang="zh-CN" sz="2000" dirty="0">
                <a:ea typeface="Trebuchet MS"/>
              </a:rPr>
              <a:t>With advanced multimedia data-compression techniques, various degrees of </a:t>
            </a:r>
            <a:r>
              <a:rPr lang="en-US" altLang="zh-CN" sz="2000" dirty="0" err="1">
                <a:ea typeface="Trebuchet MS"/>
              </a:rPr>
              <a:t>QoS</a:t>
            </a:r>
            <a:r>
              <a:rPr lang="en-US" altLang="zh-CN" sz="2000" dirty="0">
                <a:ea typeface="Trebuchet MS"/>
              </a:rPr>
              <a:t> can be supported and dynamically adjusted according to the network traffic.</a:t>
            </a:r>
          </a:p>
          <a:p>
            <a:pPr lvl="1">
              <a:spcBef>
                <a:spcPts val="1800"/>
              </a:spcBef>
            </a:pPr>
            <a:r>
              <a:rPr lang="en-US" altLang="zh-CN" sz="2000" dirty="0">
                <a:ea typeface="Trebuchet MS"/>
              </a:rPr>
              <a:t>Richer graphical user interfaces can be developed to show available features and services, monitor call status and progress,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2439" y="764704"/>
            <a:ext cx="8229600" cy="936104"/>
          </a:xfrm>
        </p:spPr>
        <p:txBody>
          <a:bodyPr/>
          <a:lstStyle/>
          <a:p>
            <a:r>
              <a:rPr lang="en-CA" altLang="en-US" sz="3200" b="1" dirty="0"/>
              <a:t>15.2  Local Area Network and Access Networks</a:t>
            </a:r>
          </a:p>
        </p:txBody>
      </p:sp>
      <p:sp>
        <p:nvSpPr>
          <p:cNvPr id="10243" name="Rectangle 3"/>
          <p:cNvSpPr>
            <a:spLocks noGrp="1" noChangeArrowheads="1"/>
          </p:cNvSpPr>
          <p:nvPr>
            <p:ph type="body" idx="1"/>
          </p:nvPr>
        </p:nvSpPr>
        <p:spPr>
          <a:xfrm>
            <a:off x="457200" y="1600201"/>
            <a:ext cx="8229600" cy="3917031"/>
          </a:xfrm>
        </p:spPr>
        <p:txBody>
          <a:bodyPr anchor="ctr"/>
          <a:lstStyle/>
          <a:p>
            <a:r>
              <a:rPr lang="zh-CN" altLang="en-US" sz="2000" dirty="0">
                <a:ea typeface="Trebuchet MS"/>
              </a:rPr>
              <a:t>For home or office users, the networks of direct use is generally a LAN, which isrestricted to a small geographical area</a:t>
            </a:r>
            <a:r>
              <a:rPr lang="en-CA" altLang="en-US" sz="2000" dirty="0"/>
              <a:t>.</a:t>
            </a:r>
          </a:p>
          <a:p>
            <a:pPr marL="0" indent="0">
              <a:buNone/>
            </a:pPr>
            <a:endParaRPr lang="zh-CN" altLang="en-US" sz="2000" dirty="0">
              <a:ea typeface="Trebuchet MS"/>
            </a:endParaRPr>
          </a:p>
          <a:p>
            <a:r>
              <a:rPr lang="zh-CN" altLang="en-US" sz="2000" dirty="0">
                <a:ea typeface="Trebuchet MS"/>
              </a:rPr>
              <a:t>The physical links that connect an end system inside a LAN toward the</a:t>
            </a:r>
            <a:r>
              <a:rPr lang="en-CA" altLang="en-US" sz="2000" dirty="0"/>
              <a:t> </a:t>
            </a:r>
            <a:r>
              <a:rPr lang="zh-CN" altLang="en-US" sz="2000" dirty="0">
                <a:ea typeface="Trebuchet MS"/>
              </a:rPr>
              <a:t>external Internet is referred to as the Access Network</a:t>
            </a:r>
            <a:r>
              <a:rPr lang="en-CA" altLang="en-US" sz="2000" dirty="0"/>
              <a:t>.</a:t>
            </a:r>
          </a:p>
          <a:p>
            <a:pPr marL="0" indent="0">
              <a:buNone/>
            </a:pPr>
            <a:endParaRPr lang="en-CA" altLang="en-US" sz="2000" dirty="0"/>
          </a:p>
          <a:p>
            <a:r>
              <a:rPr lang="zh-CN" altLang="en-US" sz="2000" dirty="0">
                <a:ea typeface="Trebuchet MS"/>
              </a:rPr>
              <a:t>It is also known as the “last</a:t>
            </a:r>
            <a:r>
              <a:rPr lang="en-CA" altLang="en-US" sz="2000" dirty="0"/>
              <a:t> </a:t>
            </a:r>
            <a:r>
              <a:rPr lang="zh-CN" altLang="en-US" sz="2000" dirty="0">
                <a:ea typeface="Trebuchet MS"/>
              </a:rPr>
              <a:t>mile” for delivering network services.</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a:t>
            </a:fld>
            <a:endParaRPr lang="en-US" altLang="zh-CN"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p:txBody>
          <a:bodyPr/>
          <a:lstStyle/>
          <a:p>
            <a:r>
              <a:rPr lang="en-US" altLang="zh-CN" sz="3200" b="1" dirty="0">
                <a:ea typeface="Trebuchet MS"/>
              </a:rPr>
              <a:t>Case Study: Internet Telephony </a:t>
            </a:r>
            <a:r>
              <a:rPr lang="zh-CN" altLang="en-US" sz="3200" b="1" dirty="0">
                <a:solidFill>
                  <a:srgbClr val="000000"/>
                </a:solidFill>
                <a:ea typeface="Trebuchet MS"/>
              </a:rPr>
              <a:t>(Cont'd)</a:t>
            </a:r>
            <a:endParaRPr lang="zh-CN" altLang="en-US" sz="3200" dirty="0">
              <a:ea typeface="Trebuchet MS"/>
            </a:endParaRPr>
          </a:p>
        </p:txBody>
      </p:sp>
      <p:sp>
        <p:nvSpPr>
          <p:cNvPr id="70659" name="Rectangle 3"/>
          <p:cNvSpPr txBox="1">
            <a:spLocks noChangeArrowheads="1"/>
          </p:cNvSpPr>
          <p:nvPr/>
        </p:nvSpPr>
        <p:spPr bwMode="auto">
          <a:xfrm>
            <a:off x="4643440" y="5072063"/>
            <a:ext cx="4071937"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15.16:</a:t>
            </a:r>
            <a:r>
              <a:rPr lang="en-US" altLang="zh-CN" dirty="0">
                <a:latin typeface="Trebuchet MS"/>
                <a:ea typeface="Trebuchet MS"/>
              </a:rPr>
              <a:t> Network protocol structure for Internet telephony</a:t>
            </a:r>
          </a:p>
        </p:txBody>
      </p:sp>
      <p:pic>
        <p:nvPicPr>
          <p:cNvPr id="70660" name="Picture 5" descr="voi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0" y="1785938"/>
            <a:ext cx="3810000" cy="328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1" name="内容占位符 2"/>
          <p:cNvSpPr>
            <a:spLocks noGrp="1"/>
          </p:cNvSpPr>
          <p:nvPr>
            <p:ph idx="1"/>
          </p:nvPr>
        </p:nvSpPr>
        <p:spPr>
          <a:xfrm>
            <a:off x="457200" y="2178844"/>
            <a:ext cx="3971925" cy="2500312"/>
          </a:xfrm>
        </p:spPr>
        <p:txBody>
          <a:bodyPr/>
          <a:lstStyle/>
          <a:p>
            <a:pPr>
              <a:spcBef>
                <a:spcPts val="1200"/>
              </a:spcBef>
            </a:pPr>
            <a:r>
              <a:rPr lang="en-US" altLang="zh-CN" sz="1800" dirty="0">
                <a:ea typeface="Trebuchet MS"/>
              </a:rPr>
              <a:t>As shown in Fig. 15.16, the transport of real-time audio (and video) in Internet telephony is supported by RTP (whose control protocol is RTCP).</a:t>
            </a:r>
          </a:p>
          <a:p>
            <a:pPr>
              <a:spcBef>
                <a:spcPts val="1200"/>
              </a:spcBef>
            </a:pPr>
            <a:r>
              <a:rPr lang="en-US" altLang="zh-CN" sz="1800" dirty="0">
                <a:ea typeface="Trebuchet MS"/>
              </a:rPr>
              <a:t>Streaming media is handled by RTSP and Internet resource reservation is taken care of by RSVP.</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70</a:t>
            </a:fld>
            <a:endParaRPr lang="en-US" altLang="zh-C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a:xfrm>
            <a:off x="465755" y="692696"/>
            <a:ext cx="8229600" cy="1143000"/>
          </a:xfrm>
        </p:spPr>
        <p:txBody>
          <a:bodyPr/>
          <a:lstStyle/>
          <a:p>
            <a:r>
              <a:rPr lang="en-US" altLang="zh-CN" sz="3200" b="1" dirty="0">
                <a:ea typeface="Trebuchet MS"/>
              </a:rPr>
              <a:t>15.7.1  Signaling Protocols:</a:t>
            </a:r>
            <a:br>
              <a:rPr lang="en-US" altLang="zh-CN" sz="3200" b="1" dirty="0">
                <a:ea typeface="Trebuchet MS"/>
              </a:rPr>
            </a:br>
            <a:r>
              <a:rPr lang="en-US" altLang="zh-CN" sz="3200" b="1" dirty="0">
                <a:ea typeface="Trebuchet MS"/>
              </a:rPr>
              <a:t>H.323 and Session Initiation </a:t>
            </a:r>
            <a:r>
              <a:rPr lang="en-CA" altLang="zh-CN" sz="3200" b="1" dirty="0">
                <a:ea typeface="Trebuchet MS"/>
              </a:rPr>
              <a:t>Protocol</a:t>
            </a:r>
            <a:endParaRPr lang="zh-CN" altLang="en-US" sz="3200" dirty="0">
              <a:ea typeface="Trebuchet MS"/>
            </a:endParaRPr>
          </a:p>
        </p:txBody>
      </p:sp>
      <p:sp>
        <p:nvSpPr>
          <p:cNvPr id="71683" name="内容占位符 2"/>
          <p:cNvSpPr>
            <a:spLocks noGrp="1"/>
          </p:cNvSpPr>
          <p:nvPr>
            <p:ph idx="1"/>
          </p:nvPr>
        </p:nvSpPr>
        <p:spPr>
          <a:xfrm>
            <a:off x="457200" y="1785939"/>
            <a:ext cx="8229600" cy="4214812"/>
          </a:xfrm>
        </p:spPr>
        <p:txBody>
          <a:bodyPr anchor="ctr"/>
          <a:lstStyle/>
          <a:p>
            <a:r>
              <a:rPr lang="en-US" altLang="zh-CN" sz="2000" dirty="0">
                <a:ea typeface="Trebuchet MS"/>
              </a:rPr>
              <a:t>Acceptance of a call via Internet telephony depends on the </a:t>
            </a:r>
            <a:r>
              <a:rPr lang="en-US" altLang="zh-CN" sz="2000" dirty="0" err="1">
                <a:ea typeface="Trebuchet MS"/>
              </a:rPr>
              <a:t>callee’s</a:t>
            </a:r>
            <a:r>
              <a:rPr lang="en-US" altLang="zh-CN" sz="2000" dirty="0">
                <a:ea typeface="Trebuchet MS"/>
              </a:rPr>
              <a:t> current location, capability, availability, and desire to communicate, which requires advanced signaling protocols.</a:t>
            </a:r>
          </a:p>
          <a:p>
            <a:pPr lvl="1">
              <a:spcBef>
                <a:spcPts val="1800"/>
              </a:spcBef>
            </a:pPr>
            <a:r>
              <a:rPr lang="en-US" altLang="zh-CN" sz="1800" b="1" dirty="0">
                <a:ea typeface="Trebuchet MS"/>
              </a:rPr>
              <a:t>H.323 Standard</a:t>
            </a:r>
          </a:p>
          <a:p>
            <a:pPr lvl="2"/>
            <a:r>
              <a:rPr lang="en-US" altLang="zh-CN" sz="1800" dirty="0">
                <a:ea typeface="Trebuchet MS"/>
              </a:rPr>
              <a:t>H.323 is an ITU standard for packet-based multimedia communication services.</a:t>
            </a:r>
          </a:p>
          <a:p>
            <a:pPr lvl="1">
              <a:spcBef>
                <a:spcPts val="1800"/>
              </a:spcBef>
            </a:pPr>
            <a:r>
              <a:rPr lang="en-CA" altLang="zh-CN" sz="1800" b="1" dirty="0">
                <a:ea typeface="Trebuchet MS"/>
              </a:rPr>
              <a:t>Session Initiation Protocol (SIP)</a:t>
            </a:r>
          </a:p>
          <a:p>
            <a:pPr lvl="2"/>
            <a:r>
              <a:rPr lang="en-US" altLang="zh-CN" sz="1800" dirty="0">
                <a:ea typeface="Trebuchet MS"/>
              </a:rPr>
              <a:t>SIP is IETF’s recommendation (RFC 3261) for establishing and terminating sessions in Internet telephony.</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71</a:t>
            </a:fld>
            <a:endParaRPr lang="en-US" altLang="zh-C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a:xfrm>
            <a:off x="457200" y="428625"/>
            <a:ext cx="8229600" cy="1143000"/>
          </a:xfrm>
        </p:spPr>
        <p:txBody>
          <a:bodyPr/>
          <a:lstStyle/>
          <a:p>
            <a:r>
              <a:rPr lang="en-US" altLang="zh-CN" sz="3200" b="1" dirty="0">
                <a:ea typeface="Trebuchet MS"/>
              </a:rPr>
              <a:t>H.323 Standard</a:t>
            </a:r>
            <a:endParaRPr lang="zh-CN" altLang="en-US" sz="3200" dirty="0">
              <a:ea typeface="Trebuchet MS"/>
            </a:endParaRPr>
          </a:p>
        </p:txBody>
      </p:sp>
      <p:sp>
        <p:nvSpPr>
          <p:cNvPr id="72707" name="内容占位符 2"/>
          <p:cNvSpPr>
            <a:spLocks noGrp="1"/>
          </p:cNvSpPr>
          <p:nvPr>
            <p:ph idx="1"/>
          </p:nvPr>
        </p:nvSpPr>
        <p:spPr>
          <a:xfrm>
            <a:off x="457200" y="1500189"/>
            <a:ext cx="8229600" cy="4089051"/>
          </a:xfrm>
        </p:spPr>
        <p:txBody>
          <a:bodyPr anchor="ctr"/>
          <a:lstStyle/>
          <a:p>
            <a:r>
              <a:rPr lang="en-US" altLang="zh-CN" sz="1800" b="1" dirty="0">
                <a:ea typeface="Trebuchet MS"/>
              </a:rPr>
              <a:t>H.323 standard</a:t>
            </a:r>
            <a:r>
              <a:rPr lang="en-US" altLang="zh-CN" sz="1800" dirty="0">
                <a:ea typeface="Trebuchet MS"/>
              </a:rPr>
              <a:t> specifies signaling protocols and describes terminals, multipoint control units (for conferencing), and gateways for integrating Internet telephony with General Switched Telephone Network (GSTN)4 data terminals. </a:t>
            </a:r>
            <a:r>
              <a:rPr lang="en-CA" altLang="zh-CN" sz="1800" dirty="0">
                <a:ea typeface="Trebuchet MS"/>
              </a:rPr>
              <a:t>The H.323 signalling process consists of two phases :</a:t>
            </a:r>
          </a:p>
          <a:p>
            <a:pPr lvl="1">
              <a:spcBef>
                <a:spcPts val="1800"/>
              </a:spcBef>
            </a:pPr>
            <a:r>
              <a:rPr lang="en-US" altLang="zh-CN" sz="1800" b="1" dirty="0">
                <a:ea typeface="Trebuchet MS"/>
              </a:rPr>
              <a:t>Call setup</a:t>
            </a:r>
          </a:p>
          <a:p>
            <a:pPr lvl="2"/>
            <a:r>
              <a:rPr lang="en-US" altLang="zh-CN" sz="1800" dirty="0">
                <a:ea typeface="Trebuchet MS"/>
              </a:rPr>
              <a:t>The caller sends the gatekeeper (GK) a Registration, Admission and Status (RAS) Admission Request (ARQ) message.</a:t>
            </a:r>
          </a:p>
          <a:p>
            <a:pPr lvl="1">
              <a:spcBef>
                <a:spcPts val="1800"/>
              </a:spcBef>
            </a:pPr>
            <a:r>
              <a:rPr lang="en-US" altLang="zh-CN" sz="1800" b="1" dirty="0">
                <a:ea typeface="Trebuchet MS"/>
              </a:rPr>
              <a:t>Capability exchange </a:t>
            </a:r>
          </a:p>
          <a:p>
            <a:pPr lvl="2"/>
            <a:r>
              <a:rPr lang="en-US" altLang="zh-CN" sz="1800" dirty="0">
                <a:ea typeface="Trebuchet MS"/>
              </a:rPr>
              <a:t>An H.245 control channel will be established, for which the first step is to exchange capabilities of both the caller and </a:t>
            </a:r>
            <a:r>
              <a:rPr lang="en-US" altLang="zh-CN" sz="1800" dirty="0" err="1">
                <a:ea typeface="Trebuchet MS"/>
              </a:rPr>
              <a:t>callee</a:t>
            </a:r>
            <a:endParaRPr lang="en-US" altLang="zh-CN"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72</a:t>
            </a:fld>
            <a:endParaRPr lang="en-US" altLang="zh-C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a:xfrm>
            <a:off x="457200" y="428625"/>
            <a:ext cx="8229600" cy="1143000"/>
          </a:xfrm>
        </p:spPr>
        <p:txBody>
          <a:bodyPr/>
          <a:lstStyle/>
          <a:p>
            <a:r>
              <a:rPr lang="en-US" altLang="zh-CN" sz="3200" b="1" dirty="0">
                <a:ea typeface="Trebuchet MS"/>
              </a:rPr>
              <a:t>H.323 Standard (Cont’d)</a:t>
            </a:r>
            <a:endParaRPr lang="zh-CN" altLang="en-US" sz="3200" dirty="0">
              <a:ea typeface="Trebuchet MS"/>
            </a:endParaRPr>
          </a:p>
        </p:txBody>
      </p:sp>
      <p:sp>
        <p:nvSpPr>
          <p:cNvPr id="73731" name="内容占位符 2"/>
          <p:cNvSpPr>
            <a:spLocks noGrp="1"/>
          </p:cNvSpPr>
          <p:nvPr>
            <p:ph idx="1"/>
          </p:nvPr>
        </p:nvSpPr>
        <p:spPr>
          <a:xfrm>
            <a:off x="457200" y="1500189"/>
            <a:ext cx="8229600" cy="4500562"/>
          </a:xfrm>
        </p:spPr>
        <p:txBody>
          <a:bodyPr/>
          <a:lstStyle/>
          <a:p>
            <a:r>
              <a:rPr lang="en-CA" altLang="zh-CN" sz="1800" b="1" dirty="0">
                <a:ea typeface="Trebuchet MS"/>
              </a:rPr>
              <a:t>Signaling and Control</a:t>
            </a:r>
          </a:p>
          <a:p>
            <a:pPr lvl="1"/>
            <a:r>
              <a:rPr lang="en-CA" altLang="zh-CN" sz="1800" b="1" dirty="0">
                <a:ea typeface="Trebuchet MS"/>
              </a:rPr>
              <a:t>H.225</a:t>
            </a:r>
            <a:r>
              <a:rPr lang="en-CA" altLang="zh-CN" sz="1800" dirty="0">
                <a:ea typeface="Trebuchet MS"/>
              </a:rPr>
              <a:t> Call control protocol, including signaling, registration, admissions, </a:t>
            </a:r>
            <a:r>
              <a:rPr lang="en-CA" altLang="zh-CN" sz="1800" dirty="0" err="1">
                <a:ea typeface="Trebuchet MS"/>
              </a:rPr>
              <a:t>packetization</a:t>
            </a:r>
            <a:r>
              <a:rPr lang="en-CA" altLang="zh-CN" sz="1800" dirty="0">
                <a:ea typeface="Trebuchet MS"/>
              </a:rPr>
              <a:t>, and synchronization of media streams.</a:t>
            </a:r>
          </a:p>
          <a:p>
            <a:pPr lvl="1">
              <a:spcBef>
                <a:spcPts val="1200"/>
              </a:spcBef>
            </a:pPr>
            <a:r>
              <a:rPr lang="en-CA" altLang="zh-CN" sz="1800" b="1" dirty="0">
                <a:ea typeface="Trebuchet MS"/>
              </a:rPr>
              <a:t>H.245</a:t>
            </a:r>
            <a:r>
              <a:rPr lang="en-CA" altLang="zh-CN" sz="1800" dirty="0">
                <a:ea typeface="Trebuchet MS"/>
              </a:rPr>
              <a:t> Control protocol for multimedia communications—for example, opening and closing channels for media streams, obtaining gateway between GSTN and Internet telephony.</a:t>
            </a:r>
          </a:p>
          <a:p>
            <a:pPr lvl="1">
              <a:spcBef>
                <a:spcPts val="1200"/>
              </a:spcBef>
            </a:pPr>
            <a:r>
              <a:rPr lang="en-CA" altLang="zh-CN" sz="1800" b="1" dirty="0">
                <a:ea typeface="Trebuchet MS"/>
              </a:rPr>
              <a:t>H.235</a:t>
            </a:r>
            <a:r>
              <a:rPr lang="en-CA" altLang="zh-CN" sz="1800" dirty="0">
                <a:ea typeface="Trebuchet MS"/>
              </a:rPr>
              <a:t> Security and encryption for H.323 and other H.245-based multimedia terminals.</a:t>
            </a:r>
          </a:p>
          <a:p>
            <a:pPr lvl="1"/>
            <a:endParaRPr lang="en-CA" altLang="zh-CN" sz="1800" dirty="0">
              <a:ea typeface="Trebuchet MS"/>
            </a:endParaRPr>
          </a:p>
          <a:p>
            <a:r>
              <a:rPr lang="en-CA" altLang="zh-CN" sz="1800" b="1" dirty="0">
                <a:ea typeface="Trebuchet MS"/>
              </a:rPr>
              <a:t>Audio </a:t>
            </a:r>
            <a:r>
              <a:rPr lang="en-CA" altLang="zh-CN" sz="1800" b="1" dirty="0" err="1">
                <a:ea typeface="Trebuchet MS"/>
              </a:rPr>
              <a:t>Codecs</a:t>
            </a:r>
            <a:endParaRPr lang="en-CA" altLang="zh-CN" sz="1800" b="1" dirty="0">
              <a:ea typeface="Trebuchet MS"/>
            </a:endParaRPr>
          </a:p>
          <a:p>
            <a:pPr lvl="1">
              <a:spcBef>
                <a:spcPts val="1200"/>
              </a:spcBef>
            </a:pPr>
            <a:r>
              <a:rPr lang="en-CA" altLang="zh-CN" sz="1800" b="1" dirty="0">
                <a:ea typeface="Trebuchet MS"/>
              </a:rPr>
              <a:t>G.711</a:t>
            </a:r>
            <a:r>
              <a:rPr lang="en-CA" altLang="zh-CN" sz="1800" dirty="0">
                <a:ea typeface="Trebuchet MS"/>
              </a:rPr>
              <a:t> Codec for 3.1kHz audio over 48, 56, or 64 kbps channels. G.711 describes PCM for normal telephony.</a:t>
            </a:r>
          </a:p>
          <a:p>
            <a:pPr lvl="1">
              <a:spcBef>
                <a:spcPts val="1200"/>
              </a:spcBef>
            </a:pPr>
            <a:r>
              <a:rPr lang="en-CA" altLang="zh-CN" sz="1800" b="1" dirty="0">
                <a:ea typeface="Trebuchet MS"/>
              </a:rPr>
              <a:t>G.722</a:t>
            </a:r>
            <a:r>
              <a:rPr lang="en-CA" altLang="zh-CN" sz="1800" dirty="0">
                <a:ea typeface="Trebuchet MS"/>
              </a:rPr>
              <a:t> Codec for 7kHz audio over 48, 56, or 64 kbps channels.</a:t>
            </a:r>
            <a:endParaRPr lang="en-US" altLang="zh-CN"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73</a:t>
            </a:fld>
            <a:endParaRPr lang="en-US" altLang="zh-C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457200" y="428625"/>
            <a:ext cx="8229600" cy="1143000"/>
          </a:xfrm>
        </p:spPr>
        <p:txBody>
          <a:bodyPr/>
          <a:lstStyle/>
          <a:p>
            <a:r>
              <a:rPr lang="en-US" altLang="zh-CN" sz="3200" b="1" dirty="0">
                <a:ea typeface="Trebuchet MS"/>
              </a:rPr>
              <a:t>Session Initiation </a:t>
            </a:r>
            <a:r>
              <a:rPr lang="en-CA" altLang="zh-CN" sz="3200" b="1" dirty="0">
                <a:ea typeface="Trebuchet MS"/>
              </a:rPr>
              <a:t>Protocol</a:t>
            </a:r>
            <a:endParaRPr lang="zh-CN" altLang="en-US" sz="3200" dirty="0">
              <a:ea typeface="Trebuchet MS"/>
            </a:endParaRPr>
          </a:p>
        </p:txBody>
      </p:sp>
      <p:sp>
        <p:nvSpPr>
          <p:cNvPr id="74755" name="内容占位符 2"/>
          <p:cNvSpPr>
            <a:spLocks noGrp="1"/>
          </p:cNvSpPr>
          <p:nvPr>
            <p:ph idx="1"/>
          </p:nvPr>
        </p:nvSpPr>
        <p:spPr>
          <a:xfrm>
            <a:off x="601627" y="1571625"/>
            <a:ext cx="7931224" cy="4429125"/>
          </a:xfrm>
        </p:spPr>
        <p:txBody>
          <a:bodyPr anchor="t"/>
          <a:lstStyle/>
          <a:p>
            <a:pPr>
              <a:spcBef>
                <a:spcPts val="1200"/>
              </a:spcBef>
            </a:pPr>
            <a:r>
              <a:rPr lang="en-US" altLang="zh-CN" sz="2200" dirty="0">
                <a:ea typeface="Trebuchet MS"/>
              </a:rPr>
              <a:t>An application-layer control protocol in charge of the establishment and termination of sessions in Internet telephony.</a:t>
            </a:r>
          </a:p>
          <a:p>
            <a:pPr lvl="1">
              <a:spcBef>
                <a:spcPts val="600"/>
              </a:spcBef>
            </a:pPr>
            <a:r>
              <a:rPr lang="en-US" altLang="zh-CN" sz="2200" dirty="0">
                <a:ea typeface="Trebuchet MS"/>
              </a:rPr>
              <a:t>SIP is a text-based protocol, also a client-server protocol.</a:t>
            </a:r>
          </a:p>
          <a:p>
            <a:pPr>
              <a:spcBef>
                <a:spcPts val="2400"/>
              </a:spcBef>
            </a:pPr>
            <a:r>
              <a:rPr lang="en-US" altLang="zh-CN" sz="2200" dirty="0">
                <a:ea typeface="Trebuchet MS"/>
              </a:rPr>
              <a:t>SIP can advertise its session using email, news group, web pages or directories, or SAP — a multicast protocol.</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74</a:t>
            </a:fld>
            <a:endParaRPr lang="en-US" altLang="zh-C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FD883C-83CD-4DB2-946E-EA2A31FA3C6B}" type="slidenum">
              <a:rPr lang="en-US" altLang="zh-CN" smtClean="0"/>
              <a:pPr/>
              <a:t>75</a:t>
            </a:fld>
            <a:endParaRPr lang="en-US" altLang="zh-CN" dirty="0"/>
          </a:p>
        </p:txBody>
      </p:sp>
      <p:sp>
        <p:nvSpPr>
          <p:cNvPr id="4" name="Content Placeholder 3"/>
          <p:cNvSpPr>
            <a:spLocks noGrp="1"/>
          </p:cNvSpPr>
          <p:nvPr>
            <p:ph idx="1"/>
          </p:nvPr>
        </p:nvSpPr>
        <p:spPr>
          <a:xfrm>
            <a:off x="637631" y="692696"/>
            <a:ext cx="7859216" cy="5433468"/>
          </a:xfrm>
        </p:spPr>
        <p:txBody>
          <a:bodyPr anchor="ctr"/>
          <a:lstStyle/>
          <a:p>
            <a:pPr>
              <a:spcBef>
                <a:spcPts val="1200"/>
              </a:spcBef>
            </a:pPr>
            <a:r>
              <a:rPr lang="en-US" altLang="zh-CN" sz="2200" dirty="0">
                <a:ea typeface="Trebuchet MS"/>
              </a:rPr>
              <a:t>The methods (commands) for clients to invoke:</a:t>
            </a:r>
          </a:p>
          <a:p>
            <a:pPr lvl="1"/>
            <a:r>
              <a:rPr lang="en-US" altLang="zh-CN" sz="2200" b="1" dirty="0">
                <a:ea typeface="Trebuchet MS"/>
              </a:rPr>
              <a:t>INVITE</a:t>
            </a:r>
            <a:r>
              <a:rPr lang="en-US" altLang="zh-CN" sz="2200" dirty="0">
                <a:ea typeface="Trebuchet MS"/>
              </a:rPr>
              <a:t>: invites </a:t>
            </a:r>
            <a:r>
              <a:rPr lang="en-US" altLang="zh-CN" sz="2200" dirty="0" err="1">
                <a:ea typeface="Trebuchet MS"/>
              </a:rPr>
              <a:t>callee</a:t>
            </a:r>
            <a:r>
              <a:rPr lang="en-US" altLang="zh-CN" sz="2200" dirty="0">
                <a:ea typeface="Trebuchet MS"/>
              </a:rPr>
              <a:t>(s) to participate in a call.</a:t>
            </a:r>
          </a:p>
          <a:p>
            <a:pPr lvl="1"/>
            <a:r>
              <a:rPr lang="en-US" altLang="zh-CN" sz="2200" b="1" dirty="0">
                <a:ea typeface="Trebuchet MS"/>
              </a:rPr>
              <a:t>ACK</a:t>
            </a:r>
            <a:r>
              <a:rPr lang="en-US" altLang="zh-CN" sz="2200" dirty="0">
                <a:ea typeface="Trebuchet MS"/>
              </a:rPr>
              <a:t>: acknowledges the invitation.</a:t>
            </a:r>
          </a:p>
          <a:p>
            <a:pPr lvl="1"/>
            <a:r>
              <a:rPr lang="en-US" altLang="zh-CN" sz="2200" b="1" dirty="0">
                <a:ea typeface="Trebuchet MS"/>
              </a:rPr>
              <a:t>OPTIONS</a:t>
            </a:r>
            <a:r>
              <a:rPr lang="en-US" altLang="zh-CN" sz="2200" dirty="0">
                <a:ea typeface="Trebuchet MS"/>
              </a:rPr>
              <a:t>: enquires media capabilities without setting up a call.</a:t>
            </a:r>
          </a:p>
          <a:p>
            <a:pPr lvl="1"/>
            <a:r>
              <a:rPr lang="en-US" altLang="zh-CN" sz="2200" b="1" dirty="0">
                <a:ea typeface="Trebuchet MS"/>
              </a:rPr>
              <a:t>CANCEL</a:t>
            </a:r>
            <a:r>
              <a:rPr lang="en-US" altLang="zh-CN" sz="2200" dirty="0">
                <a:ea typeface="Trebuchet MS"/>
              </a:rPr>
              <a:t>: terminates the invitation.</a:t>
            </a:r>
          </a:p>
          <a:p>
            <a:pPr lvl="1"/>
            <a:r>
              <a:rPr lang="en-US" altLang="zh-CN" sz="2200" b="1" dirty="0">
                <a:ea typeface="Trebuchet MS"/>
              </a:rPr>
              <a:t>BYE</a:t>
            </a:r>
            <a:r>
              <a:rPr lang="en-US" altLang="zh-CN" sz="2200" dirty="0">
                <a:ea typeface="Trebuchet MS"/>
              </a:rPr>
              <a:t>: terminates a call.</a:t>
            </a:r>
          </a:p>
          <a:p>
            <a:pPr lvl="1"/>
            <a:r>
              <a:rPr lang="en-US" altLang="zh-CN" sz="2200" b="1" dirty="0">
                <a:ea typeface="Trebuchet MS"/>
              </a:rPr>
              <a:t>REGISTER</a:t>
            </a:r>
            <a:r>
              <a:rPr lang="en-US" altLang="zh-CN" sz="2200" dirty="0">
                <a:ea typeface="Trebuchet MS"/>
              </a:rPr>
              <a:t>: sends user’s location info to a Registrar (a SIP server).</a:t>
            </a:r>
          </a:p>
        </p:txBody>
      </p:sp>
      <p:sp>
        <p:nvSpPr>
          <p:cNvPr id="5" name="标题 1"/>
          <p:cNvSpPr>
            <a:spLocks noGrp="1"/>
          </p:cNvSpPr>
          <p:nvPr>
            <p:ph type="title"/>
          </p:nvPr>
        </p:nvSpPr>
        <p:spPr>
          <a:xfrm>
            <a:off x="457200" y="428625"/>
            <a:ext cx="8229600" cy="1143000"/>
          </a:xfrm>
        </p:spPr>
        <p:txBody>
          <a:bodyPr/>
          <a:lstStyle/>
          <a:p>
            <a:r>
              <a:rPr lang="en-US" altLang="zh-CN" sz="3200" b="1" dirty="0">
                <a:ea typeface="Trebuchet MS"/>
              </a:rPr>
              <a:t>Session Initiation </a:t>
            </a:r>
            <a:r>
              <a:rPr lang="en-CA" altLang="zh-CN" sz="3200" b="1" dirty="0">
                <a:ea typeface="Trebuchet MS"/>
              </a:rPr>
              <a:t>Protocol</a:t>
            </a:r>
            <a:endParaRPr lang="zh-CN" altLang="en-US" sz="3200" dirty="0">
              <a:ea typeface="Trebuchet M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457200" y="428625"/>
            <a:ext cx="8229600" cy="1143000"/>
          </a:xfrm>
        </p:spPr>
        <p:txBody>
          <a:bodyPr/>
          <a:lstStyle/>
          <a:p>
            <a:r>
              <a:rPr lang="en-US" altLang="zh-CN" sz="3200" b="1" dirty="0">
                <a:ea typeface="Trebuchet MS"/>
              </a:rPr>
              <a:t>Session Initiation </a:t>
            </a:r>
            <a:r>
              <a:rPr lang="en-CA" altLang="zh-CN" sz="3200" b="1" dirty="0">
                <a:ea typeface="Trebuchet MS"/>
              </a:rPr>
              <a:t>Protocol (Cont’d)</a:t>
            </a:r>
            <a:endParaRPr lang="zh-CN" altLang="en-US" sz="3200" dirty="0">
              <a:ea typeface="Trebuchet MS"/>
            </a:endParaRPr>
          </a:p>
        </p:txBody>
      </p:sp>
      <p:sp>
        <p:nvSpPr>
          <p:cNvPr id="7" name="内容占位符 2"/>
          <p:cNvSpPr>
            <a:spLocks noGrp="1"/>
          </p:cNvSpPr>
          <p:nvPr>
            <p:ph idx="1"/>
          </p:nvPr>
        </p:nvSpPr>
        <p:spPr>
          <a:xfrm>
            <a:off x="452439" y="1700808"/>
            <a:ext cx="8229600" cy="4896544"/>
          </a:xfrm>
        </p:spPr>
        <p:txBody>
          <a:bodyPr/>
          <a:lstStyle/>
          <a:p>
            <a:pPr>
              <a:spcBef>
                <a:spcPts val="600"/>
              </a:spcBef>
              <a:buFont typeface="Arial" charset="0"/>
              <a:buChar char="•"/>
              <a:defRPr/>
            </a:pPr>
            <a:r>
              <a:rPr lang="en-US" altLang="zh-CN" sz="2400" dirty="0"/>
              <a:t>Scenario of a SIP Session</a:t>
            </a:r>
          </a:p>
          <a:p>
            <a:pPr lvl="1">
              <a:spcBef>
                <a:spcPts val="600"/>
              </a:spcBef>
              <a:buFont typeface="Arial" charset="0"/>
              <a:buChar char="–"/>
              <a:defRPr/>
            </a:pPr>
            <a:r>
              <a:rPr lang="en-US" altLang="zh-CN" sz="2200" b="1" dirty="0">
                <a:ea typeface="+mn-ea"/>
                <a:cs typeface="+mn-cs"/>
              </a:rPr>
              <a:t>Step 1</a:t>
            </a:r>
            <a:r>
              <a:rPr lang="en-US" altLang="zh-CN" sz="2200" dirty="0">
                <a:ea typeface="+mn-ea"/>
                <a:cs typeface="+mn-cs"/>
              </a:rPr>
              <a:t> Caller sends an INVITE john@home.ca to the local Proxy server P1.</a:t>
            </a:r>
          </a:p>
          <a:p>
            <a:pPr lvl="1">
              <a:spcBef>
                <a:spcPts val="600"/>
              </a:spcBef>
              <a:buFont typeface="Arial" charset="0"/>
              <a:buChar char="–"/>
              <a:defRPr/>
            </a:pPr>
            <a:r>
              <a:rPr lang="en-US" altLang="zh-CN" sz="2200" b="1" dirty="0">
                <a:ea typeface="+mn-ea"/>
                <a:cs typeface="+mn-cs"/>
              </a:rPr>
              <a:t>Step 2</a:t>
            </a:r>
            <a:r>
              <a:rPr lang="en-US" altLang="zh-CN" sz="2200" dirty="0">
                <a:ea typeface="+mn-ea"/>
                <a:cs typeface="+mn-cs"/>
              </a:rPr>
              <a:t> The proxy uses its Domain Name Service (DNS) to locate the server for John@home.ca and sends the request to it.</a:t>
            </a:r>
          </a:p>
          <a:p>
            <a:pPr lvl="1">
              <a:spcBef>
                <a:spcPts val="600"/>
              </a:spcBef>
              <a:buFont typeface="Arial" charset="0"/>
              <a:buChar char="–"/>
              <a:defRPr/>
            </a:pPr>
            <a:r>
              <a:rPr lang="en-US" altLang="zh-CN" sz="2200" b="1" dirty="0">
                <a:ea typeface="+mn-ea"/>
                <a:cs typeface="+mn-cs"/>
              </a:rPr>
              <a:t>Steps 3,4 </a:t>
            </a:r>
            <a:r>
              <a:rPr lang="en-US" altLang="zh-CN" sz="2200" dirty="0">
                <a:ea typeface="+mn-ea"/>
                <a:cs typeface="+mn-cs"/>
              </a:rPr>
              <a:t>john@home.ca is not logged on the server. A request is sent to the nearby location server. John’s current address, john@work.ca, is located.</a:t>
            </a:r>
          </a:p>
          <a:p>
            <a:pPr lvl="1">
              <a:spcBef>
                <a:spcPts val="600"/>
              </a:spcBef>
              <a:buFont typeface="Arial" charset="0"/>
              <a:buChar char="–"/>
              <a:defRPr/>
            </a:pPr>
            <a:r>
              <a:rPr lang="en-US" altLang="zh-CN" sz="2200" b="1" dirty="0">
                <a:ea typeface="+mn-ea"/>
                <a:cs typeface="+mn-cs"/>
              </a:rPr>
              <a:t>Step 5</a:t>
            </a:r>
            <a:r>
              <a:rPr lang="en-US" altLang="zh-CN" sz="2200" dirty="0">
                <a:ea typeface="+mn-ea"/>
                <a:cs typeface="+mn-cs"/>
              </a:rPr>
              <a:t> Since the server is a redirect server, it returns the address john@work.ca to the proxy server P1.</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76</a:t>
            </a:fld>
            <a:endParaRPr lang="en-US" altLang="zh-CN" dirty="0"/>
          </a:p>
        </p:txBody>
      </p:sp>
    </p:spTree>
    <p:extLst>
      <p:ext uri="{BB962C8B-B14F-4D97-AF65-F5344CB8AC3E}">
        <p14:creationId xmlns:p14="http://schemas.microsoft.com/office/powerpoint/2010/main" val="32851165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457200" y="428625"/>
            <a:ext cx="8229600" cy="1143000"/>
          </a:xfrm>
        </p:spPr>
        <p:txBody>
          <a:bodyPr/>
          <a:lstStyle/>
          <a:p>
            <a:r>
              <a:rPr lang="en-US" altLang="zh-CN" sz="3200" b="1" dirty="0">
                <a:ea typeface="Trebuchet MS"/>
              </a:rPr>
              <a:t>Session Initiation </a:t>
            </a:r>
            <a:r>
              <a:rPr lang="en-CA" altLang="zh-CN" sz="3200" b="1" dirty="0">
                <a:ea typeface="Trebuchet MS"/>
              </a:rPr>
              <a:t>Protocol (Cont’d)</a:t>
            </a:r>
            <a:endParaRPr lang="zh-CN" altLang="en-US" sz="3200" dirty="0">
              <a:ea typeface="Trebuchet MS"/>
            </a:endParaRPr>
          </a:p>
        </p:txBody>
      </p:sp>
      <p:sp>
        <p:nvSpPr>
          <p:cNvPr id="7" name="内容占位符 2"/>
          <p:cNvSpPr>
            <a:spLocks noGrp="1"/>
          </p:cNvSpPr>
          <p:nvPr>
            <p:ph idx="1"/>
          </p:nvPr>
        </p:nvSpPr>
        <p:spPr>
          <a:xfrm>
            <a:off x="457200" y="1844824"/>
            <a:ext cx="8229600" cy="2808312"/>
          </a:xfrm>
        </p:spPr>
        <p:txBody>
          <a:bodyPr/>
          <a:lstStyle/>
          <a:p>
            <a:pPr lvl="1">
              <a:spcBef>
                <a:spcPts val="600"/>
              </a:spcBef>
              <a:buFont typeface="Arial" charset="0"/>
              <a:buChar char="–"/>
              <a:defRPr/>
            </a:pPr>
            <a:r>
              <a:rPr lang="en-US" altLang="zh-CN" sz="2200" b="1" dirty="0">
                <a:ea typeface="+mn-ea"/>
                <a:cs typeface="+mn-cs"/>
              </a:rPr>
              <a:t>Step 6</a:t>
            </a:r>
            <a:r>
              <a:rPr lang="en-US" altLang="zh-CN" sz="2200" dirty="0">
                <a:ea typeface="+mn-ea"/>
                <a:cs typeface="+mn-cs"/>
              </a:rPr>
              <a:t> Try the next proxy server P2 for john@work.ca.</a:t>
            </a:r>
          </a:p>
          <a:p>
            <a:pPr lvl="1">
              <a:spcBef>
                <a:spcPts val="600"/>
              </a:spcBef>
              <a:buFont typeface="Arial" charset="0"/>
              <a:buChar char="–"/>
              <a:defRPr/>
            </a:pPr>
            <a:r>
              <a:rPr lang="en-US" altLang="zh-CN" sz="2200" b="1" dirty="0">
                <a:ea typeface="+mn-ea"/>
                <a:cs typeface="+mn-cs"/>
              </a:rPr>
              <a:t>Steps 7,8 </a:t>
            </a:r>
            <a:r>
              <a:rPr lang="en-US" altLang="zh-CN" sz="2200" dirty="0">
                <a:ea typeface="+mn-ea"/>
                <a:cs typeface="+mn-cs"/>
              </a:rPr>
              <a:t>P2 consults its location server and obtains John’s local address, john_doe@my.work.ca.</a:t>
            </a:r>
          </a:p>
          <a:p>
            <a:pPr lvl="1">
              <a:spcBef>
                <a:spcPts val="600"/>
              </a:spcBef>
              <a:buFont typeface="Arial" charset="0"/>
              <a:buChar char="–"/>
              <a:defRPr/>
            </a:pPr>
            <a:r>
              <a:rPr lang="en-US" altLang="zh-CN" sz="2200" b="1" dirty="0">
                <a:ea typeface="+mn-ea"/>
                <a:cs typeface="+mn-cs"/>
              </a:rPr>
              <a:t>Steps 9,10 </a:t>
            </a:r>
            <a:r>
              <a:rPr lang="en-US" altLang="zh-CN" sz="2200" dirty="0">
                <a:ea typeface="+mn-ea"/>
                <a:cs typeface="+mn-cs"/>
              </a:rPr>
              <a:t>The next-hop proxy server P3 is contacted, which in turn forwards the invitation to where the client (</a:t>
            </a:r>
            <a:r>
              <a:rPr lang="en-US" altLang="zh-CN" sz="2200" dirty="0" err="1">
                <a:ea typeface="+mn-ea"/>
                <a:cs typeface="+mn-cs"/>
              </a:rPr>
              <a:t>callee</a:t>
            </a:r>
            <a:r>
              <a:rPr lang="en-US" altLang="zh-CN" sz="2200" dirty="0">
                <a:ea typeface="+mn-ea"/>
                <a:cs typeface="+mn-cs"/>
              </a:rPr>
              <a:t>) is.</a:t>
            </a:r>
          </a:p>
          <a:p>
            <a:pPr lvl="1">
              <a:spcBef>
                <a:spcPts val="600"/>
              </a:spcBef>
              <a:buFont typeface="Arial" charset="0"/>
              <a:buChar char="–"/>
              <a:defRPr/>
            </a:pPr>
            <a:r>
              <a:rPr lang="en-US" altLang="zh-CN" sz="2200" b="1" dirty="0">
                <a:ea typeface="+mn-ea"/>
                <a:cs typeface="+mn-cs"/>
              </a:rPr>
              <a:t>Steps 11–14 </a:t>
            </a:r>
            <a:r>
              <a:rPr lang="en-US" altLang="zh-CN" sz="2200" dirty="0">
                <a:ea typeface="+mn-ea"/>
                <a:cs typeface="+mn-cs"/>
              </a:rPr>
              <a:t>John accepts the call at his current location (</a:t>
            </a:r>
            <a:r>
              <a:rPr lang="en-US" altLang="zh-CN" sz="2200" dirty="0" err="1">
                <a:ea typeface="+mn-ea"/>
                <a:cs typeface="+mn-cs"/>
              </a:rPr>
              <a:t>atwork</a:t>
            </a:r>
            <a:r>
              <a:rPr lang="en-US" altLang="zh-CN" sz="2200" dirty="0">
                <a:ea typeface="+mn-ea"/>
                <a:cs typeface="+mn-cs"/>
              </a:rPr>
              <a:t>) and the acknowledgments are returned to the caller.</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77</a:t>
            </a:fld>
            <a:endParaRPr lang="en-US" altLang="zh-CN" dirty="0"/>
          </a:p>
        </p:txBody>
      </p:sp>
    </p:spTree>
    <p:extLst>
      <p:ext uri="{BB962C8B-B14F-4D97-AF65-F5344CB8AC3E}">
        <p14:creationId xmlns:p14="http://schemas.microsoft.com/office/powerpoint/2010/main" val="24966437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sip-exampl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688" y="857250"/>
            <a:ext cx="5000625" cy="436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矩形 4"/>
          <p:cNvSpPr>
            <a:spLocks noChangeArrowheads="1"/>
          </p:cNvSpPr>
          <p:nvPr/>
        </p:nvSpPr>
        <p:spPr bwMode="auto">
          <a:xfrm>
            <a:off x="428625" y="5500688"/>
            <a:ext cx="828675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Times New Roman" panose="02020603050405020304" pitchFamily="18" charset="0"/>
              </a:defRPr>
            </a:lvl9pPr>
          </a:lstStyle>
          <a:p>
            <a:pPr algn="ctr">
              <a:spcBef>
                <a:spcPct val="20000"/>
              </a:spcBef>
            </a:pPr>
            <a:r>
              <a:rPr lang="en-US" altLang="zh-CN" b="1" dirty="0">
                <a:latin typeface="Trebuchet MS"/>
                <a:ea typeface="Trebuchet MS"/>
              </a:rPr>
              <a:t>Fig. 15.17: </a:t>
            </a:r>
            <a:r>
              <a:rPr lang="en-US" altLang="zh-CN" dirty="0">
                <a:latin typeface="Trebuchet MS"/>
                <a:ea typeface="Trebuchet MS"/>
              </a:rPr>
              <a:t>A possible scenario of SIP session initiation</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78</a:t>
            </a:fld>
            <a:endParaRPr lang="en-US" altLang="zh-CN"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p:txBody>
          <a:bodyPr/>
          <a:lstStyle/>
          <a:p>
            <a:r>
              <a:rPr lang="en-CA" altLang="zh-CN" sz="3200" b="1" dirty="0">
                <a:ea typeface="Trebuchet MS"/>
              </a:rPr>
              <a:t>15.8  Further Exploration</a:t>
            </a:r>
            <a:endParaRPr lang="zh-CN" altLang="en-US" sz="3200" dirty="0">
              <a:ea typeface="Trebuchet MS"/>
            </a:endParaRPr>
          </a:p>
        </p:txBody>
      </p:sp>
      <p:sp>
        <p:nvSpPr>
          <p:cNvPr id="77827" name="内容占位符 2"/>
          <p:cNvSpPr>
            <a:spLocks noGrp="1"/>
          </p:cNvSpPr>
          <p:nvPr>
            <p:ph idx="1"/>
          </p:nvPr>
        </p:nvSpPr>
        <p:spPr>
          <a:xfrm>
            <a:off x="457200" y="1341439"/>
            <a:ext cx="8229600" cy="4784725"/>
          </a:xfrm>
        </p:spPr>
        <p:txBody>
          <a:bodyPr anchor="ctr"/>
          <a:lstStyle/>
          <a:p>
            <a:r>
              <a:rPr lang="en-US" altLang="zh-CN" sz="2000" b="1" dirty="0">
                <a:ea typeface="Trebuchet MS"/>
              </a:rPr>
              <a:t>Text books:</a:t>
            </a:r>
          </a:p>
          <a:p>
            <a:pPr lvl="1"/>
            <a:r>
              <a:rPr lang="en-US" altLang="zh-CN" sz="1800" dirty="0">
                <a:ea typeface="Trebuchet MS"/>
              </a:rPr>
              <a:t>Computer Networks (5th ed.) by A.S. </a:t>
            </a:r>
            <a:r>
              <a:rPr lang="en-US" altLang="zh-CN" sz="1800" dirty="0" err="1">
                <a:ea typeface="Trebuchet MS"/>
              </a:rPr>
              <a:t>Tanenbaum</a:t>
            </a:r>
            <a:r>
              <a:rPr lang="en-US" altLang="zh-CN" sz="1800" dirty="0">
                <a:ea typeface="Trebuchet MS"/>
              </a:rPr>
              <a:t> and D. J. </a:t>
            </a:r>
            <a:r>
              <a:rPr lang="en-US" altLang="zh-CN" sz="1800" dirty="0" err="1">
                <a:ea typeface="Trebuchet MS"/>
              </a:rPr>
              <a:t>Wetherall</a:t>
            </a:r>
            <a:r>
              <a:rPr lang="en-US" altLang="zh-CN" sz="1800" dirty="0">
                <a:ea typeface="Trebuchet MS"/>
              </a:rPr>
              <a:t> </a:t>
            </a:r>
          </a:p>
          <a:p>
            <a:pPr lvl="1">
              <a:spcBef>
                <a:spcPts val="1200"/>
              </a:spcBef>
            </a:pPr>
            <a:r>
              <a:rPr lang="en-US" altLang="zh-CN" sz="1800" dirty="0">
                <a:ea typeface="Trebuchet MS"/>
              </a:rPr>
              <a:t>Data and Computer Communications(10th ed.) by W. Stallings</a:t>
            </a:r>
          </a:p>
          <a:p>
            <a:pPr lvl="1">
              <a:spcBef>
                <a:spcPts val="1200"/>
              </a:spcBef>
            </a:pPr>
            <a:r>
              <a:rPr lang="en-US" altLang="zh-CN" sz="1800" dirty="0">
                <a:ea typeface="Trebuchet MS"/>
              </a:rPr>
              <a:t>Computer Networking: A Top-Down Approach (6th </a:t>
            </a:r>
            <a:r>
              <a:rPr lang="en-US" altLang="zh-CN" sz="1800" dirty="0" err="1">
                <a:ea typeface="Trebuchet MS"/>
              </a:rPr>
              <a:t>edn</a:t>
            </a:r>
            <a:r>
              <a:rPr lang="en-US" altLang="zh-CN" sz="1800" dirty="0">
                <a:ea typeface="Trebuchet MS"/>
              </a:rPr>
              <a:t>) by J.F. Kurose and K.W. Ross</a:t>
            </a:r>
          </a:p>
          <a:p>
            <a:pPr lvl="1"/>
            <a:endParaRPr lang="en-US" altLang="zh-CN" sz="1800" dirty="0">
              <a:ea typeface="Trebuchet MS"/>
            </a:endParaRPr>
          </a:p>
          <a:p>
            <a:r>
              <a:rPr lang="en-US" altLang="zh-CN" sz="2000" b="1" dirty="0">
                <a:ea typeface="Trebuchet MS"/>
              </a:rPr>
              <a:t> RFCs (can be found from IETF):</a:t>
            </a:r>
          </a:p>
          <a:p>
            <a:pPr lvl="1"/>
            <a:r>
              <a:rPr lang="en-US" altLang="zh-CN" sz="1800" dirty="0">
                <a:ea typeface="Trebuchet MS"/>
              </a:rPr>
              <a:t>Criteria for evaluating reliable multicast transport protocols.</a:t>
            </a:r>
          </a:p>
          <a:p>
            <a:pPr lvl="1">
              <a:spcBef>
                <a:spcPts val="1200"/>
              </a:spcBef>
            </a:pPr>
            <a:r>
              <a:rPr lang="en-US" altLang="zh-CN" sz="1800" dirty="0">
                <a:ea typeface="Trebuchet MS"/>
              </a:rPr>
              <a:t>Protocols for real-time transmission of multimedia data (RTP, RTSP, and RSVP).</a:t>
            </a:r>
          </a:p>
          <a:p>
            <a:pPr lvl="1">
              <a:spcBef>
                <a:spcPts val="1200"/>
              </a:spcBef>
            </a:pPr>
            <a:r>
              <a:rPr lang="en-US" altLang="zh-CN" sz="1800" dirty="0">
                <a:ea typeface="Trebuchet MS"/>
              </a:rPr>
              <a:t>Protocols for VoIP (SIP, SDP, and SAP).</a:t>
            </a:r>
          </a:p>
          <a:p>
            <a:pPr lvl="1">
              <a:spcBef>
                <a:spcPts val="1200"/>
              </a:spcBef>
            </a:pPr>
            <a:r>
              <a:rPr lang="en-US" altLang="zh-CN" sz="1800" dirty="0" err="1">
                <a:ea typeface="Trebuchet MS"/>
              </a:rPr>
              <a:t>DiffServ</a:t>
            </a:r>
            <a:r>
              <a:rPr lang="en-US" altLang="zh-CN" sz="1800" dirty="0">
                <a:ea typeface="Trebuchet MS"/>
              </a:rPr>
              <a:t> and MPLS IETF</a:t>
            </a:r>
            <a:endParaRPr lang="zh-CN" altLang="en-US" sz="18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79</a:t>
            </a:fld>
            <a:endParaRPr lang="en-US" altLang="zh-C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CA" altLang="en-US" sz="3200" b="1" dirty="0"/>
              <a:t>15.2.1  LAN Standards</a:t>
            </a:r>
          </a:p>
        </p:txBody>
      </p:sp>
      <p:sp>
        <p:nvSpPr>
          <p:cNvPr id="11267" name="Rectangle 3"/>
          <p:cNvSpPr>
            <a:spLocks noGrp="1" noChangeArrowheads="1"/>
          </p:cNvSpPr>
          <p:nvPr>
            <p:ph type="body" idx="1"/>
          </p:nvPr>
        </p:nvSpPr>
        <p:spPr>
          <a:xfrm>
            <a:off x="457200" y="1412875"/>
            <a:ext cx="8229600" cy="4714875"/>
          </a:xfrm>
        </p:spPr>
        <p:txBody>
          <a:bodyPr/>
          <a:lstStyle/>
          <a:p>
            <a:r>
              <a:rPr lang="zh-CN" altLang="en-US" sz="2000" dirty="0">
                <a:ea typeface="Trebuchet MS"/>
              </a:rPr>
              <a:t>The IEEE 802 committee developed the IEEE 802 reference model for LANs, with</a:t>
            </a:r>
            <a:r>
              <a:rPr lang="en-CA" altLang="en-US" sz="2000" dirty="0"/>
              <a:t> </a:t>
            </a:r>
            <a:r>
              <a:rPr lang="zh-CN" altLang="en-US" sz="2000" dirty="0">
                <a:ea typeface="Trebuchet MS"/>
              </a:rPr>
              <a:t>a focus on the lower layers, namely, the Physical and the Data Link layers. </a:t>
            </a:r>
          </a:p>
          <a:p>
            <a:endParaRPr lang="zh-CN" altLang="en-US" sz="2000" dirty="0">
              <a:ea typeface="Trebuchet MS"/>
            </a:endParaRPr>
          </a:p>
          <a:p>
            <a:r>
              <a:rPr lang="zh-CN" altLang="en-US" sz="2000" dirty="0">
                <a:ea typeface="Trebuchet MS"/>
              </a:rPr>
              <a:t>In</a:t>
            </a:r>
            <a:r>
              <a:rPr lang="en-CA" altLang="en-US" sz="2000" dirty="0"/>
              <a:t> </a:t>
            </a:r>
            <a:r>
              <a:rPr lang="zh-CN" altLang="en-US" sz="2000" dirty="0">
                <a:ea typeface="Trebuchet MS"/>
              </a:rPr>
              <a:t>particular, the Data Link layer’s functionality is enhanced, and the layer has been</a:t>
            </a:r>
            <a:r>
              <a:rPr lang="en-CA" altLang="en-US" sz="2000" dirty="0"/>
              <a:t> </a:t>
            </a:r>
            <a:r>
              <a:rPr lang="zh-CN" altLang="en-US" sz="2000" dirty="0">
                <a:ea typeface="Trebuchet MS"/>
              </a:rPr>
              <a:t>divided into two sublayers:</a:t>
            </a:r>
          </a:p>
          <a:p>
            <a:pPr marL="857250" lvl="1" indent="-457200">
              <a:spcBef>
                <a:spcPts val="1200"/>
              </a:spcBef>
              <a:buFont typeface="+mj-lt"/>
              <a:buAutoNum type="arabicPeriod"/>
            </a:pPr>
            <a:r>
              <a:rPr lang="en-CA" altLang="en-US" sz="2000" b="1" dirty="0"/>
              <a:t>Medium Access Control (MAC) layer</a:t>
            </a:r>
            <a:r>
              <a:rPr lang="en-CA" altLang="en-US" sz="2000" dirty="0"/>
              <a:t> This </a:t>
            </a:r>
            <a:r>
              <a:rPr lang="en-CA" altLang="en-US" sz="2000" dirty="0" err="1"/>
              <a:t>sublayer</a:t>
            </a:r>
            <a:r>
              <a:rPr lang="en-CA" altLang="en-US" sz="2000" dirty="0"/>
              <a:t> assembles or disassembles </a:t>
            </a:r>
            <a:r>
              <a:rPr lang="zh-CN" altLang="en-US" sz="2000" dirty="0">
                <a:ea typeface="Trebuchet MS"/>
              </a:rPr>
              <a:t>frames upon transmission or reception, performs addressing and error correction,</a:t>
            </a:r>
            <a:r>
              <a:rPr lang="en-CA" altLang="en-US" sz="2000" dirty="0"/>
              <a:t> </a:t>
            </a:r>
            <a:r>
              <a:rPr lang="zh-CN" altLang="en-US" sz="2000" dirty="0">
                <a:ea typeface="Trebuchet MS"/>
              </a:rPr>
              <a:t>and regulates access control to a shared physical medium.</a:t>
            </a:r>
          </a:p>
          <a:p>
            <a:pPr marL="857250" lvl="1" indent="-457200">
              <a:spcBef>
                <a:spcPts val="1200"/>
              </a:spcBef>
              <a:buFont typeface="+mj-lt"/>
              <a:buAutoNum type="arabicPeriod"/>
            </a:pPr>
            <a:r>
              <a:rPr lang="en-CA" altLang="en-US" sz="2000" b="1" dirty="0"/>
              <a:t>Logical Link Control (LLC) layer</a:t>
            </a:r>
            <a:r>
              <a:rPr lang="en-CA" altLang="en-US" sz="2000" dirty="0"/>
              <a:t> This </a:t>
            </a:r>
            <a:r>
              <a:rPr lang="en-CA" altLang="en-US" sz="2000" dirty="0" err="1"/>
              <a:t>sublayer</a:t>
            </a:r>
            <a:r>
              <a:rPr lang="en-CA" altLang="en-US" sz="2000" dirty="0"/>
              <a:t> performs flow and error control </a:t>
            </a:r>
            <a:r>
              <a:rPr lang="zh-CN" altLang="en-US" sz="2000" dirty="0">
                <a:ea typeface="Trebuchet MS"/>
              </a:rPr>
              <a:t>and MAC-layer addressing. It also acts as an interface to higher layers. LLC is</a:t>
            </a:r>
            <a:r>
              <a:rPr lang="en-CA" altLang="en-US" sz="2000" dirty="0"/>
              <a:t> </a:t>
            </a:r>
            <a:r>
              <a:rPr lang="zh-CN" altLang="en-US" sz="2000" dirty="0">
                <a:ea typeface="Trebuchet MS"/>
              </a:rPr>
              <a:t>above MAC in the hierarchy.</a:t>
            </a: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8</a:t>
            </a:fld>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CA" altLang="en-US" sz="3200" b="1" dirty="0"/>
              <a:t>LAN Standards </a:t>
            </a:r>
            <a:r>
              <a:rPr lang="zh-CN" altLang="en-US" sz="3200" b="1" dirty="0">
                <a:ea typeface="Trebuchet MS"/>
              </a:rPr>
              <a:t>(Cont'd)</a:t>
            </a:r>
          </a:p>
        </p:txBody>
      </p:sp>
      <p:sp>
        <p:nvSpPr>
          <p:cNvPr id="12291" name="Rectangle 3"/>
          <p:cNvSpPr>
            <a:spLocks noGrp="1" noChangeArrowheads="1"/>
          </p:cNvSpPr>
          <p:nvPr>
            <p:ph type="body" idx="1"/>
          </p:nvPr>
        </p:nvSpPr>
        <p:spPr/>
        <p:txBody>
          <a:bodyPr anchor="ctr"/>
          <a:lstStyle/>
          <a:p>
            <a:pPr>
              <a:lnSpc>
                <a:spcPct val="80000"/>
              </a:lnSpc>
            </a:pPr>
            <a:r>
              <a:rPr lang="zh-CN" altLang="en-US" sz="2000" b="1" dirty="0">
                <a:ea typeface="Trebuchet MS"/>
              </a:rPr>
              <a:t>Following are some of the important IEEE 802 subcommittees and the areas they</a:t>
            </a:r>
            <a:r>
              <a:rPr lang="en-CA" altLang="en-US" sz="2000" b="1" dirty="0"/>
              <a:t> </a:t>
            </a:r>
            <a:r>
              <a:rPr lang="zh-CN" altLang="en-US" sz="2000" b="1" dirty="0">
                <a:ea typeface="Trebuchet MS"/>
              </a:rPr>
              <a:t>define:</a:t>
            </a:r>
          </a:p>
          <a:p>
            <a:pPr marL="857250" lvl="1" indent="-457200">
              <a:spcBef>
                <a:spcPts val="1200"/>
              </a:spcBef>
              <a:buFont typeface="+mj-lt"/>
              <a:buAutoNum type="arabicPeriod"/>
            </a:pPr>
            <a:r>
              <a:rPr lang="en-CA" altLang="en-US" sz="2000" b="1" dirty="0"/>
              <a:t>802.1 (Higher Layer LAN Protocols) </a:t>
            </a:r>
            <a:r>
              <a:rPr lang="en-CA" altLang="en-US" sz="2000" dirty="0"/>
              <a:t>It concerns the overall 802 LAN architecture, </a:t>
            </a:r>
            <a:r>
              <a:rPr lang="zh-CN" altLang="en-US" sz="2000" dirty="0">
                <a:ea typeface="Trebuchet MS"/>
              </a:rPr>
              <a:t>the relationship between the 802.X standards and wide area networks (WAN)</a:t>
            </a:r>
            <a:r>
              <a:rPr lang="en-CA" altLang="en-US" sz="2000" dirty="0"/>
              <a:t>.</a:t>
            </a:r>
          </a:p>
          <a:p>
            <a:pPr marL="857250" lvl="1" indent="-457200">
              <a:spcBef>
                <a:spcPts val="1200"/>
              </a:spcBef>
              <a:buFont typeface="+mj-lt"/>
              <a:buAutoNum type="arabicPeriod"/>
            </a:pPr>
            <a:r>
              <a:rPr lang="en-CA" altLang="en-US" sz="2000" b="1" dirty="0"/>
              <a:t>802.2 (LLC)</a:t>
            </a:r>
            <a:r>
              <a:rPr lang="en-CA" altLang="en-US" sz="2000" dirty="0"/>
              <a:t> The general standard for LLC, which provides a uniform interface to upper layer protocols, masking the differences of various 802.X MAC layer implementations.</a:t>
            </a:r>
          </a:p>
          <a:p>
            <a:pPr marL="857250" lvl="1" indent="-457200">
              <a:spcBef>
                <a:spcPts val="1200"/>
              </a:spcBef>
              <a:buFont typeface="+mj-lt"/>
              <a:buAutoNum type="arabicPeriod"/>
            </a:pPr>
            <a:r>
              <a:rPr lang="en-CA" altLang="en-US" sz="2000" b="1" dirty="0"/>
              <a:t>802.3 (Ethernet)</a:t>
            </a:r>
            <a:r>
              <a:rPr lang="en-CA" altLang="en-US" sz="2000" dirty="0"/>
              <a:t> It defines the physical layer and the data link layer’s MAC of the wired Ethernet, in particular the CSMA/CD method.</a:t>
            </a:r>
          </a:p>
          <a:p>
            <a:pPr>
              <a:lnSpc>
                <a:spcPct val="80000"/>
              </a:lnSpc>
              <a:buFont typeface="Arial" panose="020B0604020202020204" pitchFamily="34" charset="0"/>
              <a:buNone/>
            </a:pPr>
            <a:r>
              <a:rPr lang="en-CA" altLang="en-US" sz="2000" dirty="0"/>
              <a:t>	</a:t>
            </a:r>
            <a:endParaRPr lang="zh-CN" altLang="en-US" sz="2000" dirty="0">
              <a:ea typeface="Trebuchet MS"/>
            </a:endParaRPr>
          </a:p>
        </p:txBody>
      </p:sp>
      <p:sp>
        <p:nvSpPr>
          <p:cNvPr id="2" name="Slide Number Placeholder 1"/>
          <p:cNvSpPr>
            <a:spLocks noGrp="1"/>
          </p:cNvSpPr>
          <p:nvPr>
            <p:ph type="sldNum" sz="quarter" idx="4"/>
          </p:nvPr>
        </p:nvSpPr>
        <p:spPr/>
        <p:txBody>
          <a:bodyPr/>
          <a:lstStyle/>
          <a:p>
            <a:fld id="{28631CE9-624F-41A0-A66B-4E73D12FF28B}" type="slidenum">
              <a:rPr lang="en-US" altLang="zh-CN" smtClean="0"/>
              <a:pPr/>
              <a:t>9</a:t>
            </a:fld>
            <a:endParaRPr lang="en-US" altLang="zh-CN" dirty="0"/>
          </a:p>
        </p:txBody>
      </p:sp>
    </p:spTree>
  </p:cSld>
  <p:clrMapOvr>
    <a:masterClrMapping/>
  </p:clrMapOvr>
</p:sld>
</file>

<file path=ppt/theme/theme1.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zh-CN"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zh-CN"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3267</TotalTime>
  <Pages>0</Pages>
  <Words>9772</Words>
  <Characters>0</Characters>
  <Application>Microsoft Office PowerPoint</Application>
  <DocSecurity>0</DocSecurity>
  <PresentationFormat>On-screen Show (4:3)</PresentationFormat>
  <Lines>0</Lines>
  <Paragraphs>692</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Times New Roman</vt:lpstr>
      <vt:lpstr>Trebuchet MS</vt:lpstr>
      <vt:lpstr>3_Office Theme</vt:lpstr>
      <vt:lpstr>PowerPoint Presentation</vt:lpstr>
      <vt:lpstr>15.1 Protocol Layers of Computer Communication Networks</vt:lpstr>
      <vt:lpstr>OSI Network Layers</vt:lpstr>
      <vt:lpstr>OSI Network Layers (Cont'd)</vt:lpstr>
      <vt:lpstr>TCP/IP Protocols</vt:lpstr>
      <vt:lpstr>Access Network Connected to an ISP</vt:lpstr>
      <vt:lpstr>15.2  Local Area Network and Access Networks</vt:lpstr>
      <vt:lpstr>15.2.1  LAN Standards</vt:lpstr>
      <vt:lpstr>LAN Standards (Cont'd)</vt:lpstr>
      <vt:lpstr>LAN Standards (Cont'd)</vt:lpstr>
      <vt:lpstr>15.2.2  Ethernet Technology</vt:lpstr>
      <vt:lpstr>Ethernet Technology (Cont'd)</vt:lpstr>
      <vt:lpstr>15.2.3  Access Network Technologies</vt:lpstr>
      <vt:lpstr>Dial-Up and Integrated Services Digital Network</vt:lpstr>
      <vt:lpstr>Digital Subscriber Line</vt:lpstr>
      <vt:lpstr>Digital Subscriber Line (Cont'd)</vt:lpstr>
      <vt:lpstr>Digital Subscriber Line (Cont'd)</vt:lpstr>
      <vt:lpstr>Hybrid Fiber-Coaxial Cable Networks</vt:lpstr>
      <vt:lpstr>Fiber-To-The-Home or Neighborhood</vt:lpstr>
      <vt:lpstr>15.3  Internet Technologies and Protocols</vt:lpstr>
      <vt:lpstr>15.3.1  Network Layer: IP</vt:lpstr>
      <vt:lpstr>Network Layer: IP (Cont'd)</vt:lpstr>
      <vt:lpstr>PowerPoint Presentation</vt:lpstr>
      <vt:lpstr>15.3.2  Transport Layer: TCP and UDP</vt:lpstr>
      <vt:lpstr>Transmission Control Protocol</vt:lpstr>
      <vt:lpstr>Transmission Control Protocol (Cont'd)</vt:lpstr>
      <vt:lpstr>Transmission Control Protocol (Cont'd)</vt:lpstr>
      <vt:lpstr>Transmission Control Protocol (Cont'd)</vt:lpstr>
      <vt:lpstr>User Datagram Protocol</vt:lpstr>
      <vt:lpstr>TCP-Friendly Rate Control</vt:lpstr>
      <vt:lpstr>15.3.3 Network Address Translation and Firewall</vt:lpstr>
      <vt:lpstr>NAT and Firewall (Cont'd)</vt:lpstr>
      <vt:lpstr>15.4  Multicast Extension</vt:lpstr>
      <vt:lpstr>15.4.1  Router-Based Architectures: IP Multicast</vt:lpstr>
      <vt:lpstr>PowerPoint Presentation</vt:lpstr>
      <vt:lpstr>IP Multicast (Cont'd) </vt:lpstr>
      <vt:lpstr>15.4.2 Non Router-Based Multicast Architectures</vt:lpstr>
      <vt:lpstr>15.5  Quality-of-Service for Multimedia Communications</vt:lpstr>
      <vt:lpstr>PowerPoint Presentation</vt:lpstr>
      <vt:lpstr>15.5.1  Quality of Service</vt:lpstr>
      <vt:lpstr>PowerPoint Presentation</vt:lpstr>
      <vt:lpstr>Multimedia Service Classes</vt:lpstr>
      <vt:lpstr>PowerPoint Presentation</vt:lpstr>
      <vt:lpstr>PowerPoint Presentation</vt:lpstr>
      <vt:lpstr>Quality-of-Experience (QoE): User Perceived QoS</vt:lpstr>
      <vt:lpstr>Quality-of-Experience (QoE): User Perceived QoS</vt:lpstr>
      <vt:lpstr>15.5.2  Internet QoS</vt:lpstr>
      <vt:lpstr>Integrated Service and  Resource ReSerVation Protocol</vt:lpstr>
      <vt:lpstr>PowerPoint Presentation</vt:lpstr>
      <vt:lpstr>Differentiated Service</vt:lpstr>
      <vt:lpstr>Differentiated Service (Cont'd) </vt:lpstr>
      <vt:lpstr>Differentiated Service (Cont'd) </vt:lpstr>
      <vt:lpstr>15.5.3  Network Softwarization and Virtualization: SDN and NVF</vt:lpstr>
      <vt:lpstr>Software-Defined Networking (SDN)</vt:lpstr>
      <vt:lpstr>Network Functions Virtualization (NFV)</vt:lpstr>
      <vt:lpstr>15.5.3  Rate Control and Buffer Management</vt:lpstr>
      <vt:lpstr>Rate Control and Buffer Management (Cont'd) </vt:lpstr>
      <vt:lpstr>PowerPoint Presentation</vt:lpstr>
      <vt:lpstr>Rate Control and Buffer Management (Cont'd) </vt:lpstr>
      <vt:lpstr>15.6  Protocols for Multimedia Transmission  and Interaction</vt:lpstr>
      <vt:lpstr>15.6.1  HyperText Transfer Protocol</vt:lpstr>
      <vt:lpstr>15.6.2  Real-Time Transport Protocol</vt:lpstr>
      <vt:lpstr>Real-Time Transport Protocol (Cont'd) </vt:lpstr>
      <vt:lpstr>Real-Time Transport Protocol (Cont'd) </vt:lpstr>
      <vt:lpstr>15.6.3  RTP Control Protocol</vt:lpstr>
      <vt:lpstr>15.6.4  Real-Time Streaming Protocol</vt:lpstr>
      <vt:lpstr>PowerPoint Presentation</vt:lpstr>
      <vt:lpstr>15.7  Case Study: Internet Telephony </vt:lpstr>
      <vt:lpstr>PowerPoint Presentation</vt:lpstr>
      <vt:lpstr>Case Study: Internet Telephony (Cont'd)</vt:lpstr>
      <vt:lpstr>15.7.1  Signaling Protocols: H.323 and Session Initiation Protocol</vt:lpstr>
      <vt:lpstr>H.323 Standard</vt:lpstr>
      <vt:lpstr>H.323 Standard (Cont’d)</vt:lpstr>
      <vt:lpstr>Session Initiation Protocol</vt:lpstr>
      <vt:lpstr>Session Initiation Protocol</vt:lpstr>
      <vt:lpstr>Session Initiation Protocol (Cont’d)</vt:lpstr>
      <vt:lpstr>Session Initiation Protocol (Cont’d)</vt:lpstr>
      <vt:lpstr>PowerPoint Presentation</vt:lpstr>
      <vt:lpstr>15.8  Further Exploration</vt:lpstr>
    </vt:vector>
  </TitlesOfParts>
  <Company>Ouroboros Entertainment</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Yap</dc:creator>
  <cp:lastModifiedBy>jcliu</cp:lastModifiedBy>
  <cp:revision>312</cp:revision>
  <dcterms:created xsi:type="dcterms:W3CDTF">2004-06-29T18:53:49Z</dcterms:created>
  <dcterms:modified xsi:type="dcterms:W3CDTF">2020-09-07T19:49:56Z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