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72"/>
  </p:notesMasterIdLst>
  <p:handoutMasterIdLst>
    <p:handoutMasterId r:id="rId73"/>
  </p:handoutMasterIdLst>
  <p:sldIdLst>
    <p:sldId id="256" r:id="rId2"/>
    <p:sldId id="487" r:id="rId3"/>
    <p:sldId id="488" r:id="rId4"/>
    <p:sldId id="489" r:id="rId5"/>
    <p:sldId id="490" r:id="rId6"/>
    <p:sldId id="491" r:id="rId7"/>
    <p:sldId id="492" r:id="rId8"/>
    <p:sldId id="493" r:id="rId9"/>
    <p:sldId id="494" r:id="rId10"/>
    <p:sldId id="495" r:id="rId11"/>
    <p:sldId id="496" r:id="rId12"/>
    <p:sldId id="497" r:id="rId13"/>
    <p:sldId id="499" r:id="rId14"/>
    <p:sldId id="500" r:id="rId15"/>
    <p:sldId id="501" r:id="rId16"/>
    <p:sldId id="502" r:id="rId17"/>
    <p:sldId id="503" r:id="rId18"/>
    <p:sldId id="504" r:id="rId19"/>
    <p:sldId id="505" r:id="rId20"/>
    <p:sldId id="507" r:id="rId21"/>
    <p:sldId id="508" r:id="rId22"/>
    <p:sldId id="509" r:id="rId23"/>
    <p:sldId id="510" r:id="rId24"/>
    <p:sldId id="511" r:id="rId25"/>
    <p:sldId id="512" r:id="rId26"/>
    <p:sldId id="513" r:id="rId27"/>
    <p:sldId id="514" r:id="rId28"/>
    <p:sldId id="515" r:id="rId29"/>
    <p:sldId id="421" r:id="rId30"/>
    <p:sldId id="422" r:id="rId31"/>
    <p:sldId id="423" r:id="rId32"/>
    <p:sldId id="425" r:id="rId33"/>
    <p:sldId id="486" r:id="rId34"/>
    <p:sldId id="426" r:id="rId35"/>
    <p:sldId id="429" r:id="rId36"/>
    <p:sldId id="430" r:id="rId37"/>
    <p:sldId id="431" r:id="rId38"/>
    <p:sldId id="432" r:id="rId39"/>
    <p:sldId id="433" r:id="rId40"/>
    <p:sldId id="434" r:id="rId41"/>
    <p:sldId id="436" r:id="rId42"/>
    <p:sldId id="437" r:id="rId43"/>
    <p:sldId id="438" r:id="rId44"/>
    <p:sldId id="439" r:id="rId45"/>
    <p:sldId id="440" r:id="rId46"/>
    <p:sldId id="441" r:id="rId47"/>
    <p:sldId id="442" r:id="rId48"/>
    <p:sldId id="443" r:id="rId49"/>
    <p:sldId id="444" r:id="rId50"/>
    <p:sldId id="445" r:id="rId51"/>
    <p:sldId id="446" r:id="rId52"/>
    <p:sldId id="516" r:id="rId53"/>
    <p:sldId id="447" r:id="rId54"/>
    <p:sldId id="449" r:id="rId55"/>
    <p:sldId id="450" r:id="rId56"/>
    <p:sldId id="451" r:id="rId57"/>
    <p:sldId id="458" r:id="rId58"/>
    <p:sldId id="459" r:id="rId59"/>
    <p:sldId id="460" r:id="rId60"/>
    <p:sldId id="461" r:id="rId61"/>
    <p:sldId id="462" r:id="rId62"/>
    <p:sldId id="463" r:id="rId63"/>
    <p:sldId id="464" r:id="rId64"/>
    <p:sldId id="465" r:id="rId65"/>
    <p:sldId id="466" r:id="rId66"/>
    <p:sldId id="517" r:id="rId67"/>
    <p:sldId id="518" r:id="rId68"/>
    <p:sldId id="519" r:id="rId69"/>
    <p:sldId id="520" r:id="rId70"/>
    <p:sldId id="521" r:id="rId71"/>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p15:clr>
            <a:srgbClr val="A4A3A4"/>
          </p15:clr>
        </p15:guide>
        <p15:guide id="2" pos="28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94638" autoAdjust="0"/>
  </p:normalViewPr>
  <p:slideViewPr>
    <p:cSldViewPr>
      <p:cViewPr varScale="1">
        <p:scale>
          <a:sx n="94" d="100"/>
          <a:sy n="94" d="100"/>
        </p:scale>
        <p:origin x="1608" y="68"/>
      </p:cViewPr>
      <p:guideLst>
        <p:guide orient="horz" pos="2205"/>
        <p:guide pos="28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80" y="-96"/>
      </p:cViewPr>
      <p:guideLst>
        <p:guide orient="horz" pos="2880"/>
        <p:guide pos="2160"/>
      </p:guideLst>
    </p:cSldViewPr>
  </p:notesViewPr>
  <p:gridSpacing cx="72005" cy="720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anose="020B0603020202020204" pitchFamily="34" charset="0"/>
              <a:ea typeface="Trebuchet M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DC1CA6-C146-4E83-95EE-C10ADF91DEB6}" type="datetimeFigureOut">
              <a:rPr lang="en-US" smtClean="0">
                <a:latin typeface="Trebuchet MS" panose="020B0603020202020204" pitchFamily="34" charset="0"/>
                <a:ea typeface="Trebuchet MS"/>
              </a:rPr>
              <a:pPr/>
              <a:t>9/7/2020</a:t>
            </a:fld>
            <a:endParaRPr lang="en-US" dirty="0">
              <a:latin typeface="Trebuchet MS" panose="020B0603020202020204" pitchFamily="34" charset="0"/>
              <a:ea typeface="Trebuchet M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anose="020B0603020202020204" pitchFamily="34" charset="0"/>
              <a:ea typeface="Trebuchet M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E07AF1-8457-43CC-AE5B-5C9E240A0750}" type="slidenum">
              <a:rPr lang="en-US" smtClean="0">
                <a:latin typeface="Trebuchet MS" panose="020B0603020202020204" pitchFamily="34" charset="0"/>
                <a:ea typeface="Trebuchet MS"/>
              </a:rPr>
              <a:pPr/>
              <a:t>‹#›</a:t>
            </a:fld>
            <a:endParaRPr lang="en-US" dirty="0">
              <a:latin typeface="Trebuchet MS" panose="020B0603020202020204" pitchFamily="34" charset="0"/>
              <a:ea typeface="Trebuchet MS"/>
            </a:endParaRPr>
          </a:p>
        </p:txBody>
      </p:sp>
    </p:spTree>
    <p:extLst>
      <p:ext uri="{BB962C8B-B14F-4D97-AF65-F5344CB8AC3E}">
        <p14:creationId xmlns:p14="http://schemas.microsoft.com/office/powerpoint/2010/main" val="4010480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anose="020B0603020202020204" pitchFamily="34" charset="0"/>
                <a:ea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anose="020B0603020202020204" pitchFamily="34" charset="0"/>
                <a:ea typeface="Trebuchet MS"/>
              </a:defRPr>
            </a:lvl1pPr>
          </a:lstStyle>
          <a:p>
            <a:fld id="{BF9AFE1E-FE56-4923-920B-AC79895FE8D8}" type="datetimeFigureOut">
              <a:rPr lang="en-US" smtClean="0"/>
              <a:pPr/>
              <a:t>9/7/2020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anose="020B0603020202020204" pitchFamily="34" charset="0"/>
                <a:ea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anose="020B0603020202020204" pitchFamily="34" charset="0"/>
                <a:ea typeface="Trebuchet MS"/>
              </a:defRPr>
            </a:lvl1pPr>
          </a:lstStyle>
          <a:p>
            <a:fld id="{0833129A-E567-4AD3-981D-84835017B738}" type="slidenum">
              <a:rPr lang="en-US" smtClean="0"/>
              <a:pPr/>
              <a:t>‹#›</a:t>
            </a:fld>
            <a:endParaRPr lang="en-US" dirty="0"/>
          </a:p>
        </p:txBody>
      </p:sp>
    </p:spTree>
    <p:extLst>
      <p:ext uri="{BB962C8B-B14F-4D97-AF65-F5344CB8AC3E}">
        <p14:creationId xmlns:p14="http://schemas.microsoft.com/office/powerpoint/2010/main" val="4018648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1</a:t>
            </a:fld>
            <a:endParaRPr lang="en-US" dirty="0"/>
          </a:p>
        </p:txBody>
      </p:sp>
    </p:spTree>
    <p:extLst>
      <p:ext uri="{BB962C8B-B14F-4D97-AF65-F5344CB8AC3E}">
        <p14:creationId xmlns:p14="http://schemas.microsoft.com/office/powerpoint/2010/main" val="2476833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10</a:t>
            </a:fld>
            <a:endParaRPr lang="en-US" dirty="0"/>
          </a:p>
        </p:txBody>
      </p:sp>
    </p:spTree>
    <p:extLst>
      <p:ext uri="{BB962C8B-B14F-4D97-AF65-F5344CB8AC3E}">
        <p14:creationId xmlns:p14="http://schemas.microsoft.com/office/powerpoint/2010/main" val="111856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11</a:t>
            </a:fld>
            <a:endParaRPr lang="en-US" dirty="0"/>
          </a:p>
        </p:txBody>
      </p:sp>
    </p:spTree>
    <p:extLst>
      <p:ext uri="{BB962C8B-B14F-4D97-AF65-F5344CB8AC3E}">
        <p14:creationId xmlns:p14="http://schemas.microsoft.com/office/powerpoint/2010/main" val="267105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12</a:t>
            </a:fld>
            <a:endParaRPr lang="en-US" dirty="0"/>
          </a:p>
        </p:txBody>
      </p:sp>
    </p:spTree>
    <p:extLst>
      <p:ext uri="{BB962C8B-B14F-4D97-AF65-F5344CB8AC3E}">
        <p14:creationId xmlns:p14="http://schemas.microsoft.com/office/powerpoint/2010/main" val="3368206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2</a:t>
            </a:fld>
            <a:endParaRPr lang="en-US" dirty="0"/>
          </a:p>
        </p:txBody>
      </p:sp>
    </p:spTree>
    <p:extLst>
      <p:ext uri="{BB962C8B-B14F-4D97-AF65-F5344CB8AC3E}">
        <p14:creationId xmlns:p14="http://schemas.microsoft.com/office/powerpoint/2010/main" val="2422020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3</a:t>
            </a:fld>
            <a:endParaRPr lang="en-US" dirty="0"/>
          </a:p>
        </p:txBody>
      </p:sp>
    </p:spTree>
    <p:extLst>
      <p:ext uri="{BB962C8B-B14F-4D97-AF65-F5344CB8AC3E}">
        <p14:creationId xmlns:p14="http://schemas.microsoft.com/office/powerpoint/2010/main" val="822119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4</a:t>
            </a:fld>
            <a:endParaRPr lang="en-US" dirty="0"/>
          </a:p>
        </p:txBody>
      </p:sp>
    </p:spTree>
    <p:extLst>
      <p:ext uri="{BB962C8B-B14F-4D97-AF65-F5344CB8AC3E}">
        <p14:creationId xmlns:p14="http://schemas.microsoft.com/office/powerpoint/2010/main" val="2309119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5</a:t>
            </a:fld>
            <a:endParaRPr lang="en-US" dirty="0"/>
          </a:p>
        </p:txBody>
      </p:sp>
    </p:spTree>
    <p:extLst>
      <p:ext uri="{BB962C8B-B14F-4D97-AF65-F5344CB8AC3E}">
        <p14:creationId xmlns:p14="http://schemas.microsoft.com/office/powerpoint/2010/main" val="166811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6</a:t>
            </a:fld>
            <a:endParaRPr lang="en-US" dirty="0"/>
          </a:p>
        </p:txBody>
      </p:sp>
    </p:spTree>
    <p:extLst>
      <p:ext uri="{BB962C8B-B14F-4D97-AF65-F5344CB8AC3E}">
        <p14:creationId xmlns:p14="http://schemas.microsoft.com/office/powerpoint/2010/main" val="103883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7</a:t>
            </a:fld>
            <a:endParaRPr lang="en-US" dirty="0"/>
          </a:p>
        </p:txBody>
      </p:sp>
    </p:spTree>
    <p:extLst>
      <p:ext uri="{BB962C8B-B14F-4D97-AF65-F5344CB8AC3E}">
        <p14:creationId xmlns:p14="http://schemas.microsoft.com/office/powerpoint/2010/main" val="194322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8</a:t>
            </a:fld>
            <a:endParaRPr lang="en-US" dirty="0"/>
          </a:p>
        </p:txBody>
      </p:sp>
    </p:spTree>
    <p:extLst>
      <p:ext uri="{BB962C8B-B14F-4D97-AF65-F5344CB8AC3E}">
        <p14:creationId xmlns:p14="http://schemas.microsoft.com/office/powerpoint/2010/main" val="322995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33129A-E567-4AD3-981D-84835017B738}" type="slidenum">
              <a:rPr lang="en-US" smtClean="0"/>
              <a:pPr/>
              <a:t>9</a:t>
            </a:fld>
            <a:endParaRPr lang="en-US" dirty="0"/>
          </a:p>
        </p:txBody>
      </p:sp>
    </p:spTree>
    <p:extLst>
      <p:ext uri="{BB962C8B-B14F-4D97-AF65-F5344CB8AC3E}">
        <p14:creationId xmlns:p14="http://schemas.microsoft.com/office/powerpoint/2010/main" val="2670335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layout1">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122363"/>
            <a:ext cx="6858000" cy="2387600"/>
          </a:xfrm>
          <a:prstGeom prst="rect">
            <a:avLst/>
          </a:prstGeom>
        </p:spPr>
        <p:txBody>
          <a:bodyPr anchor="b"/>
          <a:lstStyle>
            <a:lvl1pPr algn="ctr">
              <a:defRPr sz="3200">
                <a:latin typeface="Trebuchet MS" panose="020B0603020202020204" pitchFamily="34" charset="0"/>
                <a:cs typeface="Traditional Arabic" panose="02020603050405020304" pitchFamily="18" charset="-78"/>
              </a:defRPr>
            </a:lvl1pPr>
          </a:lstStyle>
          <a:p>
            <a:r>
              <a:rPr lang="zh-CN" altLang="zh-CN" dirty="0">
                <a:sym typeface="Calibri" panose="020F0502020204030204" pitchFamily="34" charset="0"/>
              </a:rPr>
              <a:t>Click to edit Master text styles</a:t>
            </a:r>
            <a:endParaRPr lang="zh-CN" altLang="en-US" dirty="0"/>
          </a:p>
        </p:txBody>
      </p:sp>
      <p:sp>
        <p:nvSpPr>
          <p:cNvPr id="3" name="副标题 2"/>
          <p:cNvSpPr>
            <a:spLocks noGrp="1"/>
          </p:cNvSpPr>
          <p:nvPr>
            <p:ph type="subTitle" idx="1" hasCustomPrompt="1"/>
          </p:nvPr>
        </p:nvSpPr>
        <p:spPr>
          <a:xfrm>
            <a:off x="1143000" y="3602038"/>
            <a:ext cx="6858000" cy="1655762"/>
          </a:xfrm>
          <a:prstGeom prst="rect">
            <a:avLst/>
          </a:prstGeo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zh-CN" dirty="0">
                <a:sym typeface="Calibri" panose="020F0502020204030204" pitchFamily="34" charset="0"/>
              </a:rPr>
              <a:t>Click to edit Master text styles</a:t>
            </a:r>
            <a:endParaRPr lang="zh-CN" altLang="en-US" dirty="0"/>
          </a:p>
        </p:txBody>
      </p:sp>
      <p:sp>
        <p:nvSpPr>
          <p:cNvPr id="8" name="页脚占位符 4"/>
          <p:cNvSpPr>
            <a:spLocks noGrp="1" noChangeArrowheads="1"/>
          </p:cNvSpPr>
          <p:nvPr>
            <p:ph type="ftr" sz="quarter" idx="3"/>
          </p:nvPr>
        </p:nvSpPr>
        <p:spPr bwMode="auto">
          <a:xfrm>
            <a:off x="5857875" y="628650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i="1">
                <a:solidFill>
                  <a:srgbClr val="898989"/>
                </a:solidFill>
                <a:latin typeface="Calibri" panose="020F0502020204030204" pitchFamily="34" charset="0"/>
                <a:cs typeface="Calibri" panose="020F0502020204030204" pitchFamily="34" charset="0"/>
              </a:defRPr>
            </a:lvl1pPr>
          </a:lstStyle>
          <a:p>
            <a:pPr>
              <a:defRPr/>
            </a:pPr>
            <a:r>
              <a:rPr lang="en-US" dirty="0"/>
              <a:t>Li, Drew, &amp; Liu    © Springer 2021</a:t>
            </a:r>
          </a:p>
        </p:txBody>
      </p:sp>
      <p:sp>
        <p:nvSpPr>
          <p:cNvPr id="9" name="灯片编号占位符 5"/>
          <p:cNvSpPr>
            <a:spLocks noGrp="1" noChangeArrowheads="1"/>
          </p:cNvSpPr>
          <p:nvPr>
            <p:ph type="sldNum" sz="quarter" idx="4"/>
          </p:nvPr>
        </p:nvSpPr>
        <p:spPr bwMode="auto">
          <a:xfrm>
            <a:off x="3500438" y="628650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fld id="{FE39254D-1DAA-492E-8008-EAC6B092BA06}" type="slidenum">
              <a:rPr lang="en-US" altLang="zh-CN" smtClean="0"/>
              <a:pPr/>
              <a:t>‹#›</a:t>
            </a:fld>
            <a:endParaRPr lang="en-US" altLang="zh-CN" dirty="0"/>
          </a:p>
        </p:txBody>
      </p:sp>
    </p:spTree>
    <p:extLst>
      <p:ext uri="{BB962C8B-B14F-4D97-AF65-F5344CB8AC3E}">
        <p14:creationId xmlns:p14="http://schemas.microsoft.com/office/powerpoint/2010/main" val="95592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7" name="页脚占位符 4"/>
          <p:cNvSpPr>
            <a:spLocks noGrp="1" noChangeArrowheads="1"/>
          </p:cNvSpPr>
          <p:nvPr>
            <p:ph type="ftr" sz="quarter" idx="3"/>
          </p:nvPr>
        </p:nvSpPr>
        <p:spPr bwMode="auto">
          <a:xfrm>
            <a:off x="5857875" y="628650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i="1">
                <a:solidFill>
                  <a:srgbClr val="898989"/>
                </a:solidFill>
                <a:latin typeface="Calibri" panose="020F0502020204030204" pitchFamily="34" charset="0"/>
                <a:cs typeface="Calibri" panose="020F0502020204030204" pitchFamily="34" charset="0"/>
              </a:defRPr>
            </a:lvl1pPr>
          </a:lstStyle>
          <a:p>
            <a:pPr>
              <a:defRPr/>
            </a:pPr>
            <a:r>
              <a:rPr lang="en-US" dirty="0"/>
              <a:t>Li, Drew, &amp; Liu    © Springer 2021</a:t>
            </a:r>
          </a:p>
        </p:txBody>
      </p:sp>
      <p:sp>
        <p:nvSpPr>
          <p:cNvPr id="8" name="灯片编号占位符 5"/>
          <p:cNvSpPr>
            <a:spLocks noGrp="1" noChangeArrowheads="1"/>
          </p:cNvSpPr>
          <p:nvPr>
            <p:ph type="sldNum" sz="quarter" idx="4"/>
          </p:nvPr>
        </p:nvSpPr>
        <p:spPr bwMode="auto">
          <a:xfrm>
            <a:off x="3500438" y="628650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defRPr>
            </a:lvl1pPr>
          </a:lstStyle>
          <a:p>
            <a:fld id="{FE39254D-1DAA-492E-8008-EAC6B092BA06}" type="slidenum">
              <a:rPr lang="en-US" altLang="zh-CN" smtClean="0"/>
              <a:pPr/>
              <a:t>‹#›</a:t>
            </a:fld>
            <a:endParaRPr lang="en-US" altLang="zh-CN" dirty="0"/>
          </a:p>
        </p:txBody>
      </p:sp>
      <p:sp>
        <p:nvSpPr>
          <p:cNvPr id="3" name="Title 2"/>
          <p:cNvSpPr>
            <a:spLocks noGrp="1"/>
          </p:cNvSpPr>
          <p:nvPr>
            <p:ph type="title"/>
          </p:nvPr>
        </p:nvSpPr>
        <p:spPr>
          <a:xfrm>
            <a:off x="457200" y="620804"/>
            <a:ext cx="8229600" cy="796833"/>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445101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Straight Connector 7"/>
          <p:cNvSpPr>
            <a:spLocks noChangeShapeType="1"/>
          </p:cNvSpPr>
          <p:nvPr/>
        </p:nvSpPr>
        <p:spPr bwMode="auto">
          <a:xfrm rot="10800000">
            <a:off x="428625" y="6215063"/>
            <a:ext cx="8286750" cy="1587"/>
          </a:xfrm>
          <a:prstGeom prst="line">
            <a:avLst/>
          </a:prstGeom>
          <a:noFill/>
          <a:ln w="9525">
            <a:solidFill>
              <a:schemeClr val="accent1"/>
            </a:solidFill>
            <a:round/>
            <a:headEnd/>
            <a:tailEnd/>
          </a:ln>
        </p:spPr>
        <p:txBody>
          <a:bodyPr/>
          <a:lstStyle/>
          <a:p>
            <a:pPr>
              <a:defRPr/>
            </a:pPr>
            <a:endParaRPr lang="en-US" dirty="0">
              <a:latin typeface="Trebuchet MS" panose="020B0603020202020204" pitchFamily="34" charset="0"/>
              <a:ea typeface="Trebuchet MS"/>
            </a:endParaRPr>
          </a:p>
        </p:txBody>
      </p:sp>
      <p:sp>
        <p:nvSpPr>
          <p:cNvPr id="2054" name="页脚占位符 4"/>
          <p:cNvSpPr>
            <a:spLocks noGrp="1" noChangeArrowheads="1"/>
          </p:cNvSpPr>
          <p:nvPr>
            <p:ph type="ftr" sz="quarter" idx="3"/>
          </p:nvPr>
        </p:nvSpPr>
        <p:spPr bwMode="auto">
          <a:xfrm>
            <a:off x="5857875" y="6286500"/>
            <a:ext cx="2895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anose="020B0604020202020204" pitchFamily="34" charset="0"/>
              <a:buNone/>
              <a:defRPr sz="1200" i="1">
                <a:solidFill>
                  <a:srgbClr val="898989"/>
                </a:solidFill>
                <a:latin typeface="Calibri" panose="020F0502020204030204" pitchFamily="34" charset="0"/>
                <a:ea typeface="Calibri" panose="020F0502020204030204" pitchFamily="34" charset="0"/>
                <a:cs typeface="Calibri" panose="020F0502020204030204" pitchFamily="34" charset="0"/>
              </a:defRPr>
            </a:lvl1pPr>
          </a:lstStyle>
          <a:p>
            <a:pPr>
              <a:defRPr/>
            </a:pPr>
            <a:r>
              <a:rPr lang="en-US" dirty="0"/>
              <a:t>Li, Drew, &amp; Liu    © Springer 2021</a:t>
            </a:r>
          </a:p>
        </p:txBody>
      </p:sp>
      <p:sp>
        <p:nvSpPr>
          <p:cNvPr id="2055" name="灯片编号占位符 5"/>
          <p:cNvSpPr>
            <a:spLocks noGrp="1" noChangeArrowheads="1"/>
          </p:cNvSpPr>
          <p:nvPr>
            <p:ph type="sldNum" sz="quarter" idx="4"/>
          </p:nvPr>
        </p:nvSpPr>
        <p:spPr bwMode="auto">
          <a:xfrm>
            <a:off x="3500438" y="6286500"/>
            <a:ext cx="21336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ctr" eaLnBrk="1" hangingPunct="1">
              <a:buFont typeface="Arial" panose="020B0604020202020204" pitchFamily="34" charset="0"/>
              <a:buNone/>
              <a:defRPr sz="1200">
                <a:solidFill>
                  <a:srgbClr val="898989"/>
                </a:solidFill>
                <a:latin typeface="Trebuchet MS" panose="020B0603020202020204" pitchFamily="34" charset="0"/>
                <a:ea typeface="Trebuchet MS" panose="020B0603020202020204" pitchFamily="34" charset="0"/>
              </a:defRPr>
            </a:lvl1pPr>
          </a:lstStyle>
          <a:p>
            <a:fld id="{FE39254D-1DAA-492E-8008-EAC6B092BA06}" type="slidenum">
              <a:rPr lang="en-US" altLang="zh-CN" smtClean="0"/>
              <a:pPr/>
              <a:t>‹#›</a:t>
            </a:fld>
            <a:endParaRPr lang="en-US" altLang="zh-CN" dirty="0"/>
          </a:p>
        </p:txBody>
      </p:sp>
      <p:cxnSp>
        <p:nvCxnSpPr>
          <p:cNvPr id="9" name="Straight Connector 8"/>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441951" y="149902"/>
            <a:ext cx="4116833" cy="307777"/>
          </a:xfrm>
          <a:prstGeom prst="rect">
            <a:avLst/>
          </a:prstGeom>
          <a:noFill/>
        </p:spPr>
        <p:txBody>
          <a:bodyPr wrap="none" rtlCol="0">
            <a:spAutoFit/>
          </a:bodyPr>
          <a:lstStyle/>
          <a:p>
            <a:r>
              <a:rPr lang="en-US" sz="1400" i="1" dirty="0">
                <a:latin typeface="Trebuchet MS" panose="020B0603020202020204" pitchFamily="34" charset="0"/>
                <a:ea typeface="Trebuchet MS"/>
              </a:rPr>
              <a:t>Fundamentals of Multimedia,</a:t>
            </a:r>
            <a:r>
              <a:rPr lang="en-US" sz="1400" i="1" dirty="0">
                <a:latin typeface="Trebuchet MS" panose="020B0603020202020204" pitchFamily="34" charset="0"/>
              </a:rPr>
              <a:t> 3</a:t>
            </a:r>
            <a:r>
              <a:rPr lang="en-US" sz="1400" i="1" baseline="30000" dirty="0">
                <a:latin typeface="Trebuchet MS" panose="020B0603020202020204" pitchFamily="34" charset="0"/>
              </a:rPr>
              <a:t>rd</a:t>
            </a:r>
            <a:r>
              <a:rPr lang="en-US" sz="1400" i="1" dirty="0">
                <a:latin typeface="Trebuchet MS" panose="020B0603020202020204" pitchFamily="34" charset="0"/>
              </a:rPr>
              <a:t> ed.</a:t>
            </a:r>
            <a:r>
              <a:rPr lang="en-US" sz="1400" i="1" dirty="0">
                <a:latin typeface="Trebuchet MS" panose="020B0603020202020204" pitchFamily="34" charset="0"/>
                <a:ea typeface="Trebuchet MS"/>
              </a:rPr>
              <a:t> Chapter</a:t>
            </a:r>
            <a:r>
              <a:rPr lang="en-US" sz="1400" i="1" baseline="0" dirty="0">
                <a:latin typeface="Trebuchet MS" panose="020B0603020202020204" pitchFamily="34" charset="0"/>
                <a:ea typeface="Trebuchet MS"/>
              </a:rPr>
              <a:t> 16</a:t>
            </a:r>
            <a:endParaRPr lang="en-US" sz="1400" i="1" dirty="0">
              <a:latin typeface="Trebuchet MS" panose="020B0603020202020204" pitchFamily="34" charset="0"/>
              <a:ea typeface="Trebuchet MS"/>
            </a:endParaRPr>
          </a:p>
        </p:txBody>
      </p:sp>
      <p:sp>
        <p:nvSpPr>
          <p:cNvPr id="3" name="Title Placeholder 2"/>
          <p:cNvSpPr>
            <a:spLocks noGrp="1"/>
          </p:cNvSpPr>
          <p:nvPr>
            <p:ph type="title"/>
          </p:nvPr>
        </p:nvSpPr>
        <p:spPr>
          <a:xfrm>
            <a:off x="457200" y="548800"/>
            <a:ext cx="8229600" cy="868838"/>
          </a:xfrm>
          <a:prstGeom prst="rect">
            <a:avLst/>
          </a:prstGeom>
        </p:spPr>
        <p:txBody>
          <a:bodyPr vert="horz" lIns="91440" tIns="45720" rIns="91440" bIns="45720" rtlCol="0" anchor="ctr">
            <a:normAutofit/>
          </a:bodyPr>
          <a:lstStyle/>
          <a:p>
            <a:r>
              <a:rPr lang="en-US" dirty="0"/>
              <a:t>Click to edit Master title style</a:t>
            </a:r>
          </a:p>
        </p:txBody>
      </p:sp>
      <p:sp>
        <p:nvSpPr>
          <p:cNvPr id="4" name="Text Placeholder 3"/>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991" r:id="rId1"/>
    <p:sldLayoutId id="2147483997" r:id="rId2"/>
  </p:sldLayoutIdLst>
  <p:hf hdr="0" dt="0"/>
  <p:txStyles>
    <p:titleStyle>
      <a:lvl1pPr marL="914400" indent="-914400" algn="ctr" rtl="0" eaLnBrk="0" fontAlgn="base" hangingPunct="0">
        <a:spcBef>
          <a:spcPct val="0"/>
        </a:spcBef>
        <a:spcAft>
          <a:spcPct val="0"/>
        </a:spcAft>
        <a:defRPr sz="3200" kern="1200">
          <a:solidFill>
            <a:schemeClr val="tx1"/>
          </a:solidFill>
          <a:latin typeface="Trebuchet MS" panose="020B0603020202020204" pitchFamily="34" charset="0"/>
          <a:ea typeface="Trebuchet MS" panose="020B0603020202020204" pitchFamily="34" charset="0"/>
          <a:cs typeface="+mj-cs"/>
          <a:sym typeface="Calibri" panose="020F0502020204030204" pitchFamily="34" charset="0"/>
        </a:defRPr>
      </a:lvl1pPr>
      <a:lvl2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9144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13716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18288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22860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2743200" indent="-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sym typeface="Calibri" panose="020F0502020204030204" pitchFamily="34" charset="0"/>
        </a:defRPr>
      </a:lvl9pPr>
    </p:titleStyle>
    <p:bodyStyle>
      <a:lvl1pPr marL="342900" indent="-342900" algn="just" rtl="0" eaLnBrk="0" fontAlgn="base" hangingPunct="0">
        <a:spcBef>
          <a:spcPct val="20000"/>
        </a:spcBef>
        <a:spcAft>
          <a:spcPct val="0"/>
        </a:spcAft>
        <a:buFont typeface="Arial" panose="020B0604020202020204" pitchFamily="34" charset="0"/>
        <a:buChar char="•"/>
        <a:defRPr sz="3200" kern="1200">
          <a:solidFill>
            <a:schemeClr val="tx1"/>
          </a:solidFill>
          <a:latin typeface="Trebuchet MS" panose="020B0603020202020204" pitchFamily="34" charset="0"/>
          <a:ea typeface="Trebuchet MS" panose="020B0603020202020204" pitchFamily="34" charset="0"/>
          <a:cs typeface="+mn-cs"/>
          <a:sym typeface="Calibri" panose="020F0502020204030204" pitchFamily="34" charset="0"/>
        </a:defRPr>
      </a:lvl1pPr>
      <a:lvl2pPr marL="742950" indent="-285750" algn="just" rtl="0" eaLnBrk="0" fontAlgn="base" hangingPunct="0">
        <a:spcBef>
          <a:spcPct val="20000"/>
        </a:spcBef>
        <a:spcAft>
          <a:spcPct val="0"/>
        </a:spcAft>
        <a:buFont typeface="Arial" panose="020B0604020202020204" pitchFamily="34" charset="0"/>
        <a:buChar char="–"/>
        <a:defRPr sz="2800" kern="1200">
          <a:solidFill>
            <a:schemeClr val="tx1"/>
          </a:solidFill>
          <a:latin typeface="Trebuchet MS" panose="020B0603020202020204" pitchFamily="34" charset="0"/>
          <a:ea typeface="Trebuchet MS" panose="020B0603020202020204" pitchFamily="34" charset="0"/>
          <a:cs typeface="+mn-cs"/>
          <a:sym typeface="Calibri" panose="020F0502020204030204" pitchFamily="34" charset="0"/>
        </a:defRPr>
      </a:lvl2pPr>
      <a:lvl3pPr marL="1143000" indent="-228600" algn="just" rtl="0" eaLnBrk="0" fontAlgn="base" hangingPunct="0">
        <a:spcBef>
          <a:spcPct val="20000"/>
        </a:spcBef>
        <a:spcAft>
          <a:spcPct val="0"/>
        </a:spcAft>
        <a:buFont typeface="Arial" panose="020B0604020202020204" pitchFamily="34" charset="0"/>
        <a:buChar char="•"/>
        <a:defRPr sz="2400" kern="1200">
          <a:solidFill>
            <a:schemeClr val="tx1"/>
          </a:solidFill>
          <a:latin typeface="Trebuchet MS" panose="020B0603020202020204" pitchFamily="34" charset="0"/>
          <a:ea typeface="Trebuchet MS" panose="020B0603020202020204" pitchFamily="34" charset="0"/>
          <a:cs typeface="+mn-cs"/>
          <a:sym typeface="Calibri" panose="020F0502020204030204" pitchFamily="34" charset="0"/>
        </a:defRPr>
      </a:lvl3pPr>
      <a:lvl4pPr marL="1600200" indent="-228600" algn="just" rtl="0" eaLnBrk="0" fontAlgn="base" hangingPunct="0">
        <a:spcBef>
          <a:spcPct val="20000"/>
        </a:spcBef>
        <a:spcAft>
          <a:spcPct val="0"/>
        </a:spcAft>
        <a:buFont typeface="Arial" panose="020B0604020202020204" pitchFamily="34" charset="0"/>
        <a:buChar char="–"/>
        <a:defRPr sz="2000" kern="1200">
          <a:solidFill>
            <a:schemeClr val="tx1"/>
          </a:solidFill>
          <a:latin typeface="Trebuchet MS" panose="020B0603020202020204" pitchFamily="34" charset="0"/>
          <a:ea typeface="Trebuchet MS" panose="020B0603020202020204" pitchFamily="34" charset="0"/>
          <a:cs typeface="+mn-cs"/>
          <a:sym typeface="Calibri" panose="020F0502020204030204" pitchFamily="34" charset="0"/>
        </a:defRPr>
      </a:lvl4pPr>
      <a:lvl5pPr marL="2057400" indent="-228600" algn="just" rtl="0" eaLnBrk="0" fontAlgn="base" hangingPunct="0">
        <a:spcBef>
          <a:spcPct val="20000"/>
        </a:spcBef>
        <a:spcAft>
          <a:spcPct val="0"/>
        </a:spcAft>
        <a:buFont typeface="Arial" panose="020B0604020202020204" pitchFamily="34" charset="0"/>
        <a:buChar char="»"/>
        <a:defRPr sz="2000" kern="1200">
          <a:solidFill>
            <a:schemeClr val="tx1"/>
          </a:solidFill>
          <a:latin typeface="Trebuchet MS" panose="020B0603020202020204" pitchFamily="34" charset="0"/>
          <a:ea typeface="Trebuchet MS" panose="020B0603020202020204" pitchFamily="34" charset="0"/>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slide" Target="slide2.xml"/><Relationship Id="rId7" Type="http://schemas.openxmlformats.org/officeDocument/2006/relationships/slide" Target="slide40.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5.xml"/><Relationship Id="rId5" Type="http://schemas.openxmlformats.org/officeDocument/2006/relationships/slide" Target="slide20.xml"/><Relationship Id="rId4" Type="http://schemas.openxmlformats.org/officeDocument/2006/relationships/slide" Target="slide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noChangeArrowheads="1"/>
          </p:cNvSpPr>
          <p:nvPr>
            <p:ph type="ctrTitle"/>
          </p:nvPr>
        </p:nvSpPr>
        <p:spPr>
          <a:xfrm>
            <a:off x="642938" y="836820"/>
            <a:ext cx="7772400" cy="1470025"/>
          </a:xfrm>
        </p:spPr>
        <p:txBody>
          <a:bodyPr/>
          <a:lstStyle/>
          <a:p>
            <a:pPr marL="0" indent="0" eaLnBrk="1" hangingPunct="1"/>
            <a:r>
              <a:rPr lang="zh-CN" altLang="en-US" b="1" dirty="0">
                <a:latin typeface="Trebuchet MS" panose="020B0603020202020204" pitchFamily="34" charset="0"/>
              </a:rPr>
              <a:t>Chapter 16</a:t>
            </a:r>
            <a:br>
              <a:rPr lang="zh-CN" altLang="en-US" sz="2800" b="1" dirty="0">
                <a:latin typeface="Trebuchet MS" panose="020B0603020202020204" pitchFamily="34" charset="0"/>
              </a:rPr>
            </a:br>
            <a:r>
              <a:rPr lang="zh-CN" altLang="en-US" sz="2800" b="1" dirty="0">
                <a:latin typeface="Trebuchet MS" panose="020B0603020202020204" pitchFamily="34" charset="0"/>
              </a:rPr>
              <a:t>Internet Multimedia Content Distribution</a:t>
            </a:r>
          </a:p>
        </p:txBody>
      </p:sp>
      <p:sp>
        <p:nvSpPr>
          <p:cNvPr id="137219" name="Subtitle 2"/>
          <p:cNvSpPr>
            <a:spLocks noGrp="1" noChangeArrowheads="1"/>
          </p:cNvSpPr>
          <p:nvPr>
            <p:ph type="subTitle" idx="4294967295"/>
          </p:nvPr>
        </p:nvSpPr>
        <p:spPr>
          <a:xfrm>
            <a:off x="755735" y="2708950"/>
            <a:ext cx="8069335" cy="3456240"/>
          </a:xfrm>
          <a:prstGeom prst="rect">
            <a:avLst/>
          </a:prstGeom>
        </p:spPr>
        <p:txBody>
          <a:bodyPr>
            <a:normAutofit/>
          </a:bodyPr>
          <a:lstStyle/>
          <a:p>
            <a:pPr marL="0" indent="0" algn="l" eaLnBrk="1" hangingPunct="1">
              <a:spcBef>
                <a:spcPts val="1200"/>
              </a:spcBef>
              <a:buFont typeface="Arial" panose="020B0604020202020204" pitchFamily="34" charset="0"/>
              <a:buNone/>
            </a:pPr>
            <a:r>
              <a:rPr lang="zh-CN" altLang="en-US" sz="2200" dirty="0">
                <a:hlinkClick r:id="rId3" action="ppaction://hlinksldjump"/>
              </a:rPr>
              <a:t>16.1  Proxy Caching</a:t>
            </a:r>
            <a:endParaRPr lang="zh-CN" altLang="en-US" sz="2200" dirty="0"/>
          </a:p>
          <a:p>
            <a:pPr marL="0" indent="0" algn="l" eaLnBrk="1" hangingPunct="1">
              <a:spcBef>
                <a:spcPts val="1200"/>
              </a:spcBef>
              <a:buFont typeface="Arial" panose="020B0604020202020204" pitchFamily="34" charset="0"/>
              <a:buNone/>
            </a:pPr>
            <a:r>
              <a:rPr lang="zh-CN" altLang="en-US" sz="2200" dirty="0">
                <a:hlinkClick r:id="rId4" action="ppaction://hlinksldjump"/>
              </a:rPr>
              <a:t>16.2  Content Distribution Networks (CDNs)</a:t>
            </a:r>
            <a:endParaRPr lang="zh-CN" altLang="en-US" sz="2200" dirty="0"/>
          </a:p>
          <a:p>
            <a:pPr marL="0" indent="0" algn="l" eaLnBrk="1" hangingPunct="1">
              <a:spcBef>
                <a:spcPts val="1200"/>
              </a:spcBef>
              <a:buFont typeface="Arial" panose="020B0604020202020204" pitchFamily="34" charset="0"/>
              <a:buNone/>
            </a:pPr>
            <a:r>
              <a:rPr lang="zh-CN" altLang="en-US" sz="2200" dirty="0">
                <a:hlinkClick r:id="rId5" action="ppaction://hlinksldjump"/>
              </a:rPr>
              <a:t>16.3  Broadcast/Multicast Video </a:t>
            </a:r>
            <a:r>
              <a:rPr lang="en-US" altLang="zh-CN" sz="2200" dirty="0">
                <a:hlinkClick r:id="rId5" action="ppaction://hlinksldjump"/>
              </a:rPr>
              <a:t>Distribution</a:t>
            </a:r>
            <a:endParaRPr lang="zh-CN" altLang="en-US" sz="2200" dirty="0"/>
          </a:p>
          <a:p>
            <a:pPr marL="0" indent="0" algn="l" eaLnBrk="1" hangingPunct="1">
              <a:spcBef>
                <a:spcPts val="1200"/>
              </a:spcBef>
              <a:buFont typeface="Arial" panose="020B0604020202020204" pitchFamily="34" charset="0"/>
              <a:buNone/>
            </a:pPr>
            <a:r>
              <a:rPr lang="zh-CN" altLang="en-US" sz="2200" dirty="0">
                <a:hlinkClick r:id="rId6" action="ppaction://hlinksldjump"/>
              </a:rPr>
              <a:t>16.</a:t>
            </a:r>
            <a:r>
              <a:rPr lang="en-US" altLang="zh-CN" sz="2200" dirty="0">
                <a:hlinkClick r:id="rId6" action="ppaction://hlinksldjump"/>
              </a:rPr>
              <a:t>4</a:t>
            </a:r>
            <a:r>
              <a:rPr lang="zh-CN" altLang="en-US" sz="2200" dirty="0">
                <a:hlinkClick r:id="rId6" action="ppaction://hlinksldjump"/>
              </a:rPr>
              <a:t>  Application-Layer Multicas</a:t>
            </a:r>
            <a:r>
              <a:rPr lang="en-US" altLang="zh-CN" sz="2200" dirty="0">
                <a:hlinkClick r:id="rId6" action="ppaction://hlinksldjump"/>
              </a:rPr>
              <a:t>t and </a:t>
            </a:r>
            <a:r>
              <a:rPr lang="zh-CN" altLang="en-US" sz="2200" dirty="0">
                <a:hlinkClick r:id="rId7" action="ppaction://hlinksldjump"/>
              </a:rPr>
              <a:t>Peer-to-Peer Streaming </a:t>
            </a:r>
            <a:endParaRPr lang="en-US" altLang="zh-CN" sz="2200" dirty="0"/>
          </a:p>
          <a:p>
            <a:pPr marL="0" indent="0" algn="l" eaLnBrk="1" hangingPunct="1">
              <a:spcBef>
                <a:spcPts val="1200"/>
              </a:spcBef>
              <a:buFont typeface="Arial" panose="020B0604020202020204" pitchFamily="34" charset="0"/>
              <a:buNone/>
            </a:pPr>
            <a:r>
              <a:rPr lang="en-US" altLang="zh-CN" sz="2200" dirty="0">
                <a:hlinkClick r:id="rId8" action="ppaction://hlinksldjump"/>
              </a:rPr>
              <a:t>1</a:t>
            </a:r>
            <a:r>
              <a:rPr lang="zh-CN" altLang="en-US" sz="2200" dirty="0">
                <a:hlinkClick r:id="rId8" action="ppaction://hlinksldjump"/>
              </a:rPr>
              <a:t>6.</a:t>
            </a:r>
            <a:r>
              <a:rPr lang="en-US" altLang="zh-CN" sz="2200" dirty="0">
                <a:hlinkClick r:id="rId8" action="ppaction://hlinksldjump"/>
              </a:rPr>
              <a:t>5</a:t>
            </a:r>
            <a:r>
              <a:rPr lang="zh-CN" altLang="en-US" sz="2200" dirty="0">
                <a:hlinkClick r:id="rId8" action="ppaction://hlinksldjump"/>
              </a:rPr>
              <a:t>  </a:t>
            </a:r>
            <a:r>
              <a:rPr lang="en-US" altLang="zh-CN" sz="2200" dirty="0">
                <a:hlinkClick r:id="rId8" action="ppaction://hlinksldjump"/>
              </a:rPr>
              <a:t>Web</a:t>
            </a:r>
            <a:r>
              <a:rPr lang="zh-CN" altLang="en-US" sz="2200" dirty="0">
                <a:hlinkClick r:id="rId8" action="ppaction://hlinksldjump"/>
              </a:rPr>
              <a:t>-Based Media Streaming</a:t>
            </a:r>
            <a:endParaRPr lang="zh-CN" altLang="en-US" sz="22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6437" name="Title 1"/>
          <p:cNvSpPr>
            <a:spLocks noGrp="1" noChangeArrowheads="1"/>
          </p:cNvSpPr>
          <p:nvPr>
            <p:ph type="title" idx="4294967295"/>
          </p:nvPr>
        </p:nvSpPr>
        <p:spPr>
          <a:xfrm>
            <a:off x="457200" y="571500"/>
            <a:ext cx="8229600" cy="1000125"/>
          </a:xfrm>
          <a:prstGeom prst="rect">
            <a:avLst/>
          </a:prstGeom>
        </p:spPr>
        <p:txBody>
          <a:bodyPr>
            <a:normAutofit/>
          </a:bodyPr>
          <a:lstStyle/>
          <a:p>
            <a:pPr marL="0" indent="0" eaLnBrk="1" hangingPunct="1"/>
            <a:r>
              <a:rPr lang="en-US" altLang="en-US" b="1" dirty="0"/>
              <a:t>Work-ahead Smoothing (Cont’d)</a:t>
            </a:r>
            <a:endParaRPr lang="zh-CN" altLang="en-US" b="1" dirty="0"/>
          </a:p>
        </p:txBody>
      </p:sp>
      <p:pic>
        <p:nvPicPr>
          <p:cNvPr id="1464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7306" y="1412875"/>
            <a:ext cx="6529388" cy="3781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39" name="矩形 9"/>
          <p:cNvSpPr>
            <a:spLocks noChangeArrowheads="1"/>
          </p:cNvSpPr>
          <p:nvPr/>
        </p:nvSpPr>
        <p:spPr bwMode="auto">
          <a:xfrm>
            <a:off x="539750" y="5375275"/>
            <a:ext cx="80645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b="1" dirty="0">
                <a:latin typeface="Trebuchet MS" panose="020B0603020202020204" pitchFamily="34" charset="0"/>
                <a:ea typeface="Trebuchet MS"/>
              </a:rPr>
              <a:t>Fig. 16.8:</a:t>
            </a:r>
            <a:r>
              <a:rPr lang="en-US" altLang="en-US" dirty="0">
                <a:latin typeface="Trebuchet MS" panose="020B0603020202020204" pitchFamily="34" charset="0"/>
                <a:ea typeface="Trebuchet MS"/>
              </a:rPr>
              <a:t> The optimal smoothing plan for a specific video and buffer size. In this case, it is not feasible to transmit at the constant (average) data rate</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10</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7461" name="Title 1"/>
          <p:cNvSpPr>
            <a:spLocks noGrp="1" noChangeArrowheads="1"/>
          </p:cNvSpPr>
          <p:nvPr>
            <p:ph type="title" idx="4294967295"/>
          </p:nvPr>
        </p:nvSpPr>
        <p:spPr>
          <a:xfrm>
            <a:off x="457200" y="571500"/>
            <a:ext cx="8229600" cy="1000125"/>
          </a:xfrm>
          <a:prstGeom prst="rect">
            <a:avLst/>
          </a:prstGeom>
        </p:spPr>
        <p:txBody>
          <a:bodyPr>
            <a:normAutofit/>
          </a:bodyPr>
          <a:lstStyle/>
          <a:p>
            <a:pPr marL="0" indent="0" eaLnBrk="1" hangingPunct="1"/>
            <a:r>
              <a:rPr lang="en-US" altLang="en-US" b="1" dirty="0"/>
              <a:t>Work-ahead Smoothing (Cont’d)</a:t>
            </a:r>
            <a:endParaRPr lang="zh-CN" altLang="en-US" b="1" dirty="0"/>
          </a:p>
        </p:txBody>
      </p:sp>
      <p:sp>
        <p:nvSpPr>
          <p:cNvPr id="147462" name="矩形 9"/>
          <p:cNvSpPr>
            <a:spLocks noChangeArrowheads="1"/>
          </p:cNvSpPr>
          <p:nvPr/>
        </p:nvSpPr>
        <p:spPr bwMode="auto">
          <a:xfrm>
            <a:off x="539750" y="1557338"/>
            <a:ext cx="80645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4400" indent="-284400">
              <a:buFont typeface="Arial"/>
              <a:buChar char="•"/>
            </a:pPr>
            <a:r>
              <a:rPr lang="en-US" altLang="en-US" dirty="0">
                <a:latin typeface="Trebuchet MS" panose="020B0603020202020204" pitchFamily="34" charset="0"/>
                <a:ea typeface="Trebuchet MS"/>
              </a:rPr>
              <a:t>The maximum constant data rate that can be used without overflowing the buffer is given by </a:t>
            </a:r>
            <a:r>
              <a:rPr lang="en-US" altLang="en-US" i="1" dirty="0" err="1">
                <a:latin typeface="Trebuchet MS" panose="020B0603020202020204" pitchFamily="34" charset="0"/>
                <a:ea typeface="Trebuchet MS"/>
              </a:rPr>
              <a:t>R</a:t>
            </a:r>
            <a:r>
              <a:rPr lang="en-US" altLang="en-US" i="1" baseline="-25000" dirty="0" err="1">
                <a:latin typeface="Trebuchet MS" panose="020B0603020202020204" pitchFamily="34" charset="0"/>
                <a:ea typeface="Trebuchet MS"/>
              </a:rPr>
              <a:t>max</a:t>
            </a:r>
            <a:endParaRPr lang="en-US" altLang="en-US" i="1" baseline="-25000" dirty="0">
              <a:latin typeface="Trebuchet MS" panose="020B0603020202020204" pitchFamily="34" charset="0"/>
              <a:ea typeface="Trebuchet MS"/>
            </a:endParaRPr>
          </a:p>
          <a:p>
            <a:endParaRPr lang="en-US" altLang="en-US" i="1" baseline="-25000" dirty="0">
              <a:latin typeface="Trebuchet MS" panose="020B0603020202020204" pitchFamily="34" charset="0"/>
              <a:ea typeface="Trebuchet MS"/>
            </a:endParaRPr>
          </a:p>
          <a:p>
            <a:endParaRPr lang="en-US" altLang="en-US" i="1" baseline="-25000" dirty="0">
              <a:latin typeface="Trebuchet MS" panose="020B0603020202020204" pitchFamily="34" charset="0"/>
              <a:ea typeface="Trebuchet MS"/>
            </a:endParaRPr>
          </a:p>
          <a:p>
            <a:endParaRPr lang="en-US" altLang="en-US" baseline="-25000" dirty="0">
              <a:latin typeface="Trebuchet MS" panose="020B0603020202020204" pitchFamily="34" charset="0"/>
              <a:ea typeface="Trebuchet MS"/>
            </a:endParaRPr>
          </a:p>
        </p:txBody>
      </p:sp>
      <p:pic>
        <p:nvPicPr>
          <p:cNvPr id="14746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845" y="2349500"/>
            <a:ext cx="56007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4" name="矩形 8"/>
          <p:cNvSpPr>
            <a:spLocks noChangeArrowheads="1"/>
          </p:cNvSpPr>
          <p:nvPr/>
        </p:nvSpPr>
        <p:spPr bwMode="auto">
          <a:xfrm>
            <a:off x="539750" y="3205163"/>
            <a:ext cx="80645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a:buChar char="•"/>
            </a:pPr>
            <a:r>
              <a:rPr lang="en-US" altLang="en-US" dirty="0">
                <a:latin typeface="Trebuchet MS" panose="020B0603020202020204" pitchFamily="34" charset="0"/>
                <a:ea typeface="Trebuchet MS"/>
              </a:rPr>
              <a:t>The minimum data rate that must be used over the same interval to avoid underflow is given by </a:t>
            </a:r>
            <a:r>
              <a:rPr lang="en-US" altLang="en-US" dirty="0" err="1">
                <a:latin typeface="Trebuchet MS" panose="020B0603020202020204" pitchFamily="34" charset="0"/>
                <a:ea typeface="Trebuchet MS"/>
              </a:rPr>
              <a:t>R</a:t>
            </a:r>
            <a:r>
              <a:rPr lang="en-US" altLang="en-US" baseline="-25000" dirty="0" err="1">
                <a:latin typeface="Trebuchet MS" panose="020B0603020202020204" pitchFamily="34" charset="0"/>
                <a:ea typeface="Trebuchet MS"/>
              </a:rPr>
              <a:t>min</a:t>
            </a:r>
            <a:endParaRPr lang="en-US" altLang="en-US" i="1" baseline="-25000" dirty="0">
              <a:latin typeface="Trebuchet MS" panose="020B0603020202020204" pitchFamily="34" charset="0"/>
              <a:ea typeface="Trebuchet MS"/>
            </a:endParaRPr>
          </a:p>
          <a:p>
            <a:endParaRPr lang="en-US" altLang="en-US" i="1" baseline="-25000" dirty="0">
              <a:latin typeface="Trebuchet MS" panose="020B0603020202020204" pitchFamily="34" charset="0"/>
              <a:ea typeface="Trebuchet MS"/>
            </a:endParaRPr>
          </a:p>
          <a:p>
            <a:endParaRPr lang="en-US" altLang="en-US" baseline="-25000" dirty="0">
              <a:latin typeface="Trebuchet MS" panose="020B0603020202020204" pitchFamily="34" charset="0"/>
              <a:ea typeface="Trebuchet MS"/>
            </a:endParaRPr>
          </a:p>
        </p:txBody>
      </p:sp>
      <p:pic>
        <p:nvPicPr>
          <p:cNvPr id="14746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855" y="4149050"/>
            <a:ext cx="5524500" cy="638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7466" name="矩形 10"/>
          <p:cNvSpPr>
            <a:spLocks noChangeArrowheads="1"/>
          </p:cNvSpPr>
          <p:nvPr/>
        </p:nvSpPr>
        <p:spPr bwMode="auto">
          <a:xfrm>
            <a:off x="684213" y="5137150"/>
            <a:ext cx="75596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i="1" dirty="0">
                <a:latin typeface="Trebuchet MS" panose="020B0603020202020204" pitchFamily="34" charset="0"/>
                <a:ea typeface="Trebuchet MS"/>
              </a:rPr>
              <a:t>Consider any interval [p, q] and let B(t) represent the amount of data in the buffer at time t.</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8485"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dirty="0"/>
              <a:t>Summary and Comparison</a:t>
            </a:r>
            <a:endParaRPr lang="zh-CN" altLang="en-US" sz="2800" b="1" dirty="0"/>
          </a:p>
        </p:txBody>
      </p:sp>
      <p:pic>
        <p:nvPicPr>
          <p:cNvPr id="14848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2013" y="1412875"/>
            <a:ext cx="7419975" cy="4552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12</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0533"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dirty="0"/>
              <a:t>16.2  Content Distribution Networks (CDNs)</a:t>
            </a:r>
            <a:endParaRPr lang="zh-CN" altLang="en-US" sz="2800" b="1" dirty="0"/>
          </a:p>
        </p:txBody>
      </p:sp>
      <p:sp>
        <p:nvSpPr>
          <p:cNvPr id="150534" name="Content Placeholder 2"/>
          <p:cNvSpPr>
            <a:spLocks noGrp="1" noChangeArrowheads="1"/>
          </p:cNvSpPr>
          <p:nvPr>
            <p:ph idx="1"/>
          </p:nvPr>
        </p:nvSpPr>
        <p:spPr>
          <a:xfrm>
            <a:off x="457200" y="1600200"/>
            <a:ext cx="8229600" cy="4525963"/>
          </a:xfrm>
        </p:spPr>
        <p:txBody>
          <a:bodyPr/>
          <a:lstStyle/>
          <a:p>
            <a:pPr marL="342900" indent="-342900" algn="just" eaLnBrk="1" hangingPunct="1">
              <a:buFont typeface="Arial" panose="020B0604020202020204" pitchFamily="34" charset="0"/>
              <a:buChar char="•"/>
            </a:pPr>
            <a:r>
              <a:rPr lang="en-US" altLang="en-US" sz="2000" dirty="0"/>
              <a:t>Caching is generally passive</a:t>
            </a:r>
            <a:endParaRPr lang="zh-CN" altLang="en-US" sz="2000" dirty="0"/>
          </a:p>
          <a:p>
            <a:pPr marL="342900" indent="-342900" algn="just" eaLnBrk="1" hangingPunct="1">
              <a:buFont typeface="Arial" panose="020B0604020202020204" pitchFamily="34" charset="0"/>
              <a:buChar char="•"/>
            </a:pPr>
            <a:r>
              <a:rPr lang="en-US" altLang="zh-CN" sz="2000" dirty="0"/>
              <a:t>Content Delivery Network or Content Distribution Network (CDN) is proactive</a:t>
            </a:r>
            <a:endParaRPr lang="zh-CN" altLang="en-US" sz="2000" dirty="0"/>
          </a:p>
        </p:txBody>
      </p:sp>
      <p:pic>
        <p:nvPicPr>
          <p:cNvPr id="15053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495" y="2852738"/>
            <a:ext cx="2735263"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05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20" y="2876551"/>
            <a:ext cx="2668588" cy="194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0537" name="矩形 9"/>
          <p:cNvSpPr>
            <a:spLocks noChangeArrowheads="1"/>
          </p:cNvSpPr>
          <p:nvPr/>
        </p:nvSpPr>
        <p:spPr bwMode="auto">
          <a:xfrm>
            <a:off x="1421929" y="5157788"/>
            <a:ext cx="6300142"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b="1" dirty="0">
                <a:latin typeface="Trebuchet MS" panose="020B0603020202020204" pitchFamily="34" charset="0"/>
                <a:ea typeface="Trebuchet MS"/>
              </a:rPr>
              <a:t>Fig. 16.9:</a:t>
            </a:r>
            <a:r>
              <a:rPr lang="en-US" altLang="en-US" sz="1600" dirty="0">
                <a:latin typeface="Trebuchet MS" panose="020B0603020202020204" pitchFamily="34" charset="0"/>
                <a:ea typeface="Trebuchet MS"/>
              </a:rPr>
              <a:t> Comparison between traditional single server and CDN. </a:t>
            </a:r>
          </a:p>
          <a:p>
            <a:r>
              <a:rPr lang="en-US" altLang="en-US" sz="1600" dirty="0">
                <a:latin typeface="Trebuchet MS" panose="020B0603020202020204" pitchFamily="34" charset="0"/>
                <a:ea typeface="Trebuchet MS"/>
              </a:rPr>
              <a:t>Left: Traditional Client/Server </a:t>
            </a:r>
            <a:r>
              <a:rPr lang="fr-FR" altLang="en-US" sz="1600" dirty="0">
                <a:latin typeface="Trebuchet MS" panose="020B0603020202020204" pitchFamily="34" charset="0"/>
                <a:ea typeface="Trebuchet MS"/>
              </a:rPr>
              <a:t>solution. </a:t>
            </a:r>
          </a:p>
          <a:p>
            <a:r>
              <a:rPr lang="fr-FR" altLang="en-US" sz="1600" dirty="0">
                <a:latin typeface="Trebuchet MS" panose="020B0603020202020204" pitchFamily="34" charset="0"/>
                <a:ea typeface="Trebuchet MS"/>
              </a:rPr>
              <a:t>Right: Content distribution network (CDN) solution</a:t>
            </a:r>
            <a:endParaRPr lang="en-US" altLang="en-US" sz="1600"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1557" name="Title 1"/>
          <p:cNvSpPr>
            <a:spLocks noGrp="1" noChangeArrowheads="1"/>
          </p:cNvSpPr>
          <p:nvPr>
            <p:ph type="title" idx="4294967295"/>
          </p:nvPr>
        </p:nvSpPr>
        <p:spPr>
          <a:xfrm>
            <a:off x="457200" y="642170"/>
            <a:ext cx="8229600" cy="1000125"/>
          </a:xfrm>
          <a:prstGeom prst="rect">
            <a:avLst/>
          </a:prstGeom>
        </p:spPr>
        <p:txBody>
          <a:bodyPr/>
          <a:lstStyle/>
          <a:p>
            <a:pPr marL="0" indent="0" eaLnBrk="1" hangingPunct="1"/>
            <a:r>
              <a:rPr lang="en-US" altLang="en-US" sz="2800" b="1" dirty="0"/>
              <a:t>Overview of Content Distribution Networks (CDNs)</a:t>
            </a:r>
            <a:endParaRPr lang="zh-CN" altLang="en-US" sz="2800" b="1" dirty="0"/>
          </a:p>
        </p:txBody>
      </p:sp>
      <p:sp>
        <p:nvSpPr>
          <p:cNvPr id="151558" name="Content Placeholder 2"/>
          <p:cNvSpPr>
            <a:spLocks noGrp="1" noChangeArrowheads="1"/>
          </p:cNvSpPr>
          <p:nvPr>
            <p:ph idx="1"/>
          </p:nvPr>
        </p:nvSpPr>
        <p:spPr>
          <a:xfrm>
            <a:off x="457200" y="1600200"/>
            <a:ext cx="8229600" cy="4525963"/>
          </a:xfrm>
        </p:spPr>
        <p:txBody>
          <a:bodyPr anchor="ctr"/>
          <a:lstStyle/>
          <a:p>
            <a:pPr marL="342900" indent="-342900" algn="just" eaLnBrk="1" hangingPunct="1">
              <a:spcBef>
                <a:spcPts val="1200"/>
              </a:spcBef>
              <a:buFont typeface="Arial" panose="020B0604020202020204" pitchFamily="34" charset="0"/>
              <a:buChar char="•"/>
            </a:pPr>
            <a:r>
              <a:rPr lang="en-US" altLang="en-US" sz="2000" dirty="0"/>
              <a:t>The request-routing in a CDN environment:</a:t>
            </a:r>
          </a:p>
          <a:p>
            <a:pPr lvl="1" algn="l">
              <a:spcBef>
                <a:spcPts val="1200"/>
              </a:spcBef>
            </a:pPr>
            <a:r>
              <a:rPr lang="en-US" altLang="en-US" sz="1600" b="1" dirty="0"/>
              <a:t>Step 1.</a:t>
            </a:r>
            <a:r>
              <a:rPr lang="en-US" altLang="en-US" sz="1600" dirty="0"/>
              <a:t> The user requests content from the content provider by specifying its URL</a:t>
            </a:r>
          </a:p>
          <a:p>
            <a:pPr lvl="1" algn="l">
              <a:spcBef>
                <a:spcPts val="1200"/>
              </a:spcBef>
            </a:pPr>
            <a:r>
              <a:rPr lang="en-US" altLang="en-US" sz="1600" dirty="0"/>
              <a:t>in the web browser, and the request is directed to its origin server.</a:t>
            </a:r>
            <a:endParaRPr lang="en-US" altLang="en-US" sz="1600" b="1" dirty="0"/>
          </a:p>
          <a:p>
            <a:pPr lvl="1" algn="l">
              <a:spcBef>
                <a:spcPts val="1200"/>
              </a:spcBef>
            </a:pPr>
            <a:r>
              <a:rPr lang="en-US" altLang="en-US" sz="1600" b="1" dirty="0"/>
              <a:t>Step 2.</a:t>
            </a:r>
            <a:r>
              <a:rPr lang="en-US" altLang="en-US" sz="1600" dirty="0"/>
              <a:t> When the origin server receives the request, it makes a decision to provide only the basic content (e.g. index page of the website), leaving others to CDN.</a:t>
            </a:r>
            <a:endParaRPr lang="en-US" altLang="en-US" sz="1600" b="1" dirty="0"/>
          </a:p>
          <a:p>
            <a:pPr lvl="1" algn="l">
              <a:spcBef>
                <a:spcPts val="1200"/>
              </a:spcBef>
            </a:pPr>
            <a:r>
              <a:rPr lang="en-US" altLang="en-US" sz="1600" b="1" dirty="0"/>
              <a:t>Step 3. </a:t>
            </a:r>
            <a:r>
              <a:rPr lang="en-US" altLang="en-US" sz="1600" dirty="0"/>
              <a:t>To serve the high bandwidth demanding and frequently asked content (e.g., embedded objects fresh content, navigation bar, banner ads, etc.), the origin server redirects user’s request to the CDN provider.</a:t>
            </a:r>
          </a:p>
          <a:p>
            <a:pPr lvl="1" algn="l">
              <a:spcBef>
                <a:spcPts val="1200"/>
              </a:spcBef>
            </a:pPr>
            <a:r>
              <a:rPr lang="en-US" altLang="en-US" sz="1600" b="1" dirty="0"/>
              <a:t>Step 4.</a:t>
            </a:r>
            <a:r>
              <a:rPr lang="en-US" altLang="en-US" sz="1600" dirty="0"/>
              <a:t> Using the mapping algorithm, the CDN provider selects the replica server.</a:t>
            </a:r>
          </a:p>
          <a:p>
            <a:pPr lvl="1" algn="l">
              <a:spcBef>
                <a:spcPts val="1200"/>
              </a:spcBef>
            </a:pPr>
            <a:r>
              <a:rPr lang="en-US" altLang="en-US" sz="1600" b="1" dirty="0"/>
              <a:t>Step 5. </a:t>
            </a:r>
            <a:r>
              <a:rPr lang="en-US" altLang="en-US" sz="1600" dirty="0"/>
              <a:t>The selected server serves the user by providing the replicated copy of the requested object.</a:t>
            </a:r>
            <a:endParaRPr lang="zh-CN" altLang="en-US" sz="16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2581" name="Title 1"/>
          <p:cNvSpPr>
            <a:spLocks noGrp="1" noChangeArrowheads="1"/>
          </p:cNvSpPr>
          <p:nvPr>
            <p:ph type="title" idx="4294967295"/>
          </p:nvPr>
        </p:nvSpPr>
        <p:spPr>
          <a:xfrm>
            <a:off x="452436" y="601057"/>
            <a:ext cx="8229600" cy="1000125"/>
          </a:xfrm>
          <a:prstGeom prst="rect">
            <a:avLst/>
          </a:prstGeom>
        </p:spPr>
        <p:txBody>
          <a:bodyPr/>
          <a:lstStyle/>
          <a:p>
            <a:pPr marL="0" indent="0" eaLnBrk="1" hangingPunct="1"/>
            <a:r>
              <a:rPr lang="en-US" altLang="en-US" sz="2800" b="1" dirty="0"/>
              <a:t>Overview of Content Distribution Networks (CDNs)</a:t>
            </a:r>
            <a:endParaRPr lang="zh-CN" altLang="en-US" sz="2800" b="1" dirty="0"/>
          </a:p>
        </p:txBody>
      </p:sp>
      <p:pic>
        <p:nvPicPr>
          <p:cNvPr id="1525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 y="1976438"/>
            <a:ext cx="7686675" cy="324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2583" name="矩形 8"/>
          <p:cNvSpPr>
            <a:spLocks noChangeArrowheads="1"/>
          </p:cNvSpPr>
          <p:nvPr/>
        </p:nvSpPr>
        <p:spPr bwMode="auto">
          <a:xfrm>
            <a:off x="1219199" y="5565716"/>
            <a:ext cx="66960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b="1" dirty="0">
                <a:latin typeface="Trebuchet MS" panose="020B0603020202020204" pitchFamily="34" charset="0"/>
                <a:ea typeface="Trebuchet MS"/>
              </a:rPr>
              <a:t>Fig. 16.10:</a:t>
            </a:r>
            <a:r>
              <a:rPr lang="en-US" altLang="en-US" dirty="0">
                <a:latin typeface="Trebuchet MS" panose="020B0603020202020204" pitchFamily="34" charset="0"/>
                <a:ea typeface="Trebuchet MS"/>
              </a:rPr>
              <a:t> A high-level view of request-routing in a CDN</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3605"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a:t>Assigning the user to the CDN server</a:t>
            </a:r>
            <a:endParaRPr lang="zh-CN" altLang="en-US" sz="2800" b="1"/>
          </a:p>
        </p:txBody>
      </p:sp>
      <p:sp>
        <p:nvSpPr>
          <p:cNvPr id="153606" name="Content Placeholder 2"/>
          <p:cNvSpPr>
            <a:spLocks noGrp="1" noChangeArrowheads="1"/>
          </p:cNvSpPr>
          <p:nvPr>
            <p:ph idx="1"/>
          </p:nvPr>
        </p:nvSpPr>
        <p:spPr>
          <a:xfrm>
            <a:off x="457200" y="1600200"/>
            <a:ext cx="8229600" cy="4525963"/>
          </a:xfrm>
        </p:spPr>
        <p:txBody>
          <a:bodyPr/>
          <a:lstStyle/>
          <a:p>
            <a:pPr marL="342900" indent="-342900" algn="just" eaLnBrk="1" hangingPunct="1">
              <a:buFont typeface="Arial" panose="020B0604020202020204" pitchFamily="34" charset="0"/>
              <a:buChar char="•"/>
            </a:pPr>
            <a:r>
              <a:rPr lang="en-US" altLang="en-US" sz="2000"/>
              <a:t>The mapping system based on large amounts of historical and real-time data</a:t>
            </a:r>
          </a:p>
          <a:p>
            <a:pPr marL="342900" indent="-342900" algn="just" eaLnBrk="1" hangingPunct="1">
              <a:buFont typeface="Arial" panose="020B0604020202020204" pitchFamily="34" charset="0"/>
              <a:buChar char="•"/>
            </a:pPr>
            <a:endParaRPr lang="en-US" altLang="en-US" sz="2000"/>
          </a:p>
          <a:p>
            <a:pPr marL="342900" indent="-342900" algn="just" eaLnBrk="1" hangingPunct="1">
              <a:buFont typeface="Arial" panose="020B0604020202020204" pitchFamily="34" charset="0"/>
              <a:buChar char="•"/>
            </a:pPr>
            <a:r>
              <a:rPr lang="en-US" altLang="zh-CN" sz="2000"/>
              <a:t>For performance optimization: the locations of the fewest hops or the highest server availability will be chosen</a:t>
            </a:r>
          </a:p>
          <a:p>
            <a:pPr marL="342900" indent="-342900" algn="just" eaLnBrk="1" hangingPunct="1">
              <a:buFont typeface="Arial" panose="020B0604020202020204" pitchFamily="34" charset="0"/>
              <a:buChar char="•"/>
            </a:pPr>
            <a:endParaRPr lang="en-US" altLang="zh-CN" sz="2000"/>
          </a:p>
          <a:p>
            <a:pPr marL="342900" indent="-342900" algn="just" eaLnBrk="1" hangingPunct="1">
              <a:buFont typeface="Arial" panose="020B0604020202020204" pitchFamily="34" charset="0"/>
              <a:buChar char="•"/>
            </a:pPr>
            <a:r>
              <a:rPr lang="en-US" altLang="en-US" sz="2000"/>
              <a:t>For cost-optimization, the least-expensive locations can be chosen instead</a:t>
            </a:r>
          </a:p>
          <a:p>
            <a:pPr marL="342900" indent="-342900" algn="just" eaLnBrk="1" hangingPunct="1">
              <a:buFont typeface="Arial" panose="020B0604020202020204" pitchFamily="34" charset="0"/>
              <a:buChar char="•"/>
            </a:pPr>
            <a:endParaRPr lang="en-US" altLang="en-US" sz="2000"/>
          </a:p>
          <a:p>
            <a:pPr marL="342900" indent="-342900" algn="just" eaLnBrk="1" hangingPunct="1">
              <a:buFont typeface="Arial" panose="020B0604020202020204" pitchFamily="34" charset="0"/>
              <a:buChar char="•"/>
            </a:pPr>
            <a:r>
              <a:rPr lang="en-US" altLang="en-US" sz="2000"/>
              <a:t>The real world: combined both performance and cost-optimization considerations.</a:t>
            </a:r>
            <a:endParaRPr lang="zh-CN" altLang="en-US" sz="200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4629" name="Title 1"/>
          <p:cNvSpPr>
            <a:spLocks noGrp="1" noChangeArrowheads="1"/>
          </p:cNvSpPr>
          <p:nvPr>
            <p:ph type="title" idx="4294967295"/>
          </p:nvPr>
        </p:nvSpPr>
        <p:spPr>
          <a:xfrm>
            <a:off x="457200" y="571501"/>
            <a:ext cx="8229600" cy="769938"/>
          </a:xfrm>
          <a:prstGeom prst="rect">
            <a:avLst/>
          </a:prstGeom>
        </p:spPr>
        <p:txBody>
          <a:bodyPr/>
          <a:lstStyle/>
          <a:p>
            <a:pPr marL="0" indent="0" eaLnBrk="1" hangingPunct="1"/>
            <a:r>
              <a:rPr lang="en-US" altLang="en-US" sz="2800" b="1" dirty="0"/>
              <a:t>An Example</a:t>
            </a:r>
            <a:endParaRPr lang="zh-CN" altLang="en-US" sz="2800" b="1" dirty="0"/>
          </a:p>
        </p:txBody>
      </p:sp>
      <p:sp>
        <p:nvSpPr>
          <p:cNvPr id="154630" name="Content Placeholder 2"/>
          <p:cNvSpPr>
            <a:spLocks noGrp="1" noChangeArrowheads="1"/>
          </p:cNvSpPr>
          <p:nvPr>
            <p:ph idx="1"/>
          </p:nvPr>
        </p:nvSpPr>
        <p:spPr>
          <a:xfrm>
            <a:off x="468313" y="1341438"/>
            <a:ext cx="8229600" cy="863600"/>
          </a:xfrm>
        </p:spPr>
        <p:txBody>
          <a:bodyPr/>
          <a:lstStyle/>
          <a:p>
            <a:pPr algn="l"/>
            <a:r>
              <a:rPr lang="en-US" altLang="en-US" sz="2000" dirty="0"/>
              <a:t>The trace between SFU and Hulu using </a:t>
            </a:r>
            <a:r>
              <a:rPr lang="en-US" altLang="en-US" sz="2000" dirty="0" err="1"/>
              <a:t>Traceroute</a:t>
            </a:r>
            <a:r>
              <a:rPr lang="en-US" altLang="en-US" sz="2000" dirty="0"/>
              <a:t> tools (</a:t>
            </a:r>
            <a:r>
              <a:rPr lang="en-US" altLang="en-US" sz="2000" dirty="0" err="1"/>
              <a:t>tracert</a:t>
            </a:r>
            <a:r>
              <a:rPr lang="en-US" altLang="en-US" sz="2000" dirty="0"/>
              <a:t> in MS Windows):</a:t>
            </a:r>
            <a:endParaRPr lang="zh-CN" altLang="en-US" sz="2000" dirty="0"/>
          </a:p>
        </p:txBody>
      </p:sp>
      <p:pic>
        <p:nvPicPr>
          <p:cNvPr id="15463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080" y="2132910"/>
            <a:ext cx="6191840" cy="3928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17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5653"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dirty="0"/>
              <a:t>16.2.1  Representative: Akamai Streaming CDN</a:t>
            </a:r>
            <a:endParaRPr lang="zh-CN" altLang="en-US" sz="2800" b="1" dirty="0"/>
          </a:p>
        </p:txBody>
      </p:sp>
      <p:sp>
        <p:nvSpPr>
          <p:cNvPr id="155654" name="Content Placeholder 2"/>
          <p:cNvSpPr>
            <a:spLocks noGrp="1" noChangeArrowheads="1"/>
          </p:cNvSpPr>
          <p:nvPr>
            <p:ph idx="1"/>
          </p:nvPr>
        </p:nvSpPr>
        <p:spPr>
          <a:xfrm>
            <a:off x="468313" y="1341438"/>
            <a:ext cx="8229600" cy="4391025"/>
          </a:xfrm>
        </p:spPr>
        <p:txBody>
          <a:bodyPr anchor="ctr"/>
          <a:lstStyle/>
          <a:p>
            <a:pPr marL="342900" indent="-342900" algn="l">
              <a:spcBef>
                <a:spcPts val="1800"/>
              </a:spcBef>
              <a:buFont typeface="Arial" panose="020B0604020202020204" pitchFamily="34" charset="0"/>
              <a:buChar char="•"/>
            </a:pPr>
            <a:r>
              <a:rPr lang="en-US" altLang="en-US" sz="2000" dirty="0"/>
              <a:t>The service platform could comprise multiple delivery networks</a:t>
            </a:r>
          </a:p>
          <a:p>
            <a:pPr marL="342900" indent="-342900" algn="l">
              <a:spcBef>
                <a:spcPts val="1800"/>
              </a:spcBef>
              <a:buFont typeface="Arial" panose="020B0604020202020204" pitchFamily="34" charset="0"/>
              <a:buChar char="•"/>
            </a:pPr>
            <a:r>
              <a:rPr lang="en-US" altLang="zh-CN" sz="2000" dirty="0"/>
              <a:t>Each delivery network is tailored to a specific type of content, e.g., static web content, dynamic news update, </a:t>
            </a:r>
            <a:r>
              <a:rPr lang="en-US" altLang="en-US" sz="2000" dirty="0"/>
              <a:t>or streaming media</a:t>
            </a:r>
            <a:endParaRPr lang="en-US" altLang="zh-CN" sz="2000" dirty="0"/>
          </a:p>
          <a:p>
            <a:pPr marL="342900" indent="-342900" algn="l">
              <a:spcBef>
                <a:spcPts val="1800"/>
              </a:spcBef>
              <a:buFont typeface="Arial" panose="020B0604020202020204" pitchFamily="34" charset="0"/>
              <a:buChar char="•"/>
            </a:pPr>
            <a:r>
              <a:rPr lang="en-US" altLang="en-US" sz="2000" dirty="0"/>
              <a:t>At a high level, these delivery networks share a similar architecture</a:t>
            </a:r>
          </a:p>
          <a:p>
            <a:pPr marL="342900" indent="-342900" algn="l">
              <a:spcBef>
                <a:spcPts val="1800"/>
              </a:spcBef>
              <a:buFont typeface="Arial" panose="020B0604020202020204" pitchFamily="34" charset="0"/>
              <a:buChar char="•"/>
            </a:pPr>
            <a:r>
              <a:rPr lang="en-US" altLang="zh-CN" sz="2000" dirty="0"/>
              <a:t>The underlying technology and implementation of each system component may differ so as to best suit the specific type of content</a:t>
            </a:r>
            <a:endParaRPr lang="zh-CN" altLang="en-US" sz="20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18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6677"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dirty="0"/>
              <a:t>16.2.1  Representative: Akamai Streaming CDN (cont.)</a:t>
            </a:r>
            <a:endParaRPr lang="zh-CN" altLang="en-US" sz="2800" b="1" dirty="0"/>
          </a:p>
        </p:txBody>
      </p:sp>
      <p:sp>
        <p:nvSpPr>
          <p:cNvPr id="156678" name="Content Placeholder 2"/>
          <p:cNvSpPr>
            <a:spLocks noGrp="1" noChangeArrowheads="1"/>
          </p:cNvSpPr>
          <p:nvPr>
            <p:ph idx="1"/>
          </p:nvPr>
        </p:nvSpPr>
        <p:spPr>
          <a:xfrm>
            <a:off x="468313" y="1628875"/>
            <a:ext cx="8229600" cy="792162"/>
          </a:xfrm>
        </p:spPr>
        <p:txBody>
          <a:bodyPr/>
          <a:lstStyle/>
          <a:p>
            <a:pPr marL="342900" indent="-342900" algn="l">
              <a:buFont typeface="Arial"/>
              <a:buChar char="•"/>
            </a:pPr>
            <a:r>
              <a:rPr lang="en-US" altLang="en-US" sz="2000" dirty="0"/>
              <a:t>Akamai’s media streaming CDN is widely used by such companies as Apple, Microsoft, and BBC for their video services</a:t>
            </a:r>
            <a:endParaRPr lang="zh-CN" altLang="en-US" sz="2000" dirty="0"/>
          </a:p>
        </p:txBody>
      </p:sp>
      <p:pic>
        <p:nvPicPr>
          <p:cNvPr id="1566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9299" y="2636945"/>
            <a:ext cx="5005403" cy="30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19</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38245" name="Title 1"/>
          <p:cNvSpPr>
            <a:spLocks noGrp="1" noChangeArrowheads="1"/>
          </p:cNvSpPr>
          <p:nvPr>
            <p:ph type="title" idx="4294967295"/>
          </p:nvPr>
        </p:nvSpPr>
        <p:spPr>
          <a:xfrm>
            <a:off x="457200" y="661988"/>
            <a:ext cx="8229600" cy="1000125"/>
          </a:xfrm>
          <a:prstGeom prst="rect">
            <a:avLst/>
          </a:prstGeom>
        </p:spPr>
        <p:txBody>
          <a:bodyPr>
            <a:normAutofit/>
          </a:bodyPr>
          <a:lstStyle/>
          <a:p>
            <a:pPr marL="0" indent="0" eaLnBrk="1" hangingPunct="1"/>
            <a:r>
              <a:rPr lang="en-US" altLang="en-US" b="1" dirty="0"/>
              <a:t>16.1  Proxy Caching</a:t>
            </a:r>
            <a:endParaRPr lang="zh-CN" altLang="en-US" b="1" dirty="0"/>
          </a:p>
        </p:txBody>
      </p:sp>
      <p:sp>
        <p:nvSpPr>
          <p:cNvPr id="8" name="Content Placeholder 2"/>
          <p:cNvSpPr txBox="1">
            <a:spLocks noChangeArrowheads="1"/>
          </p:cNvSpPr>
          <p:nvPr/>
        </p:nvSpPr>
        <p:spPr bwMode="auto">
          <a:xfrm>
            <a:off x="457200" y="1600200"/>
            <a:ext cx="8229600" cy="4204965"/>
          </a:xfrm>
          <a:prstGeom prst="rect">
            <a:avLst/>
          </a:prstGeom>
          <a:noFill/>
          <a:ln w="9525">
            <a:noFill/>
            <a:miter lim="800000"/>
            <a:headEnd/>
            <a:tailEnd/>
          </a:ln>
        </p:spPr>
        <p:txBody>
          <a:bodyPr anchor="ctr"/>
          <a:lstStyle/>
          <a:p>
            <a:pPr marL="342900" indent="-342900" algn="just">
              <a:spcBef>
                <a:spcPts val="1800"/>
              </a:spcBef>
              <a:buFont typeface="Arial" pitchFamily="34" charset="0"/>
              <a:buChar char="•"/>
              <a:defRPr/>
            </a:pPr>
            <a:r>
              <a:rPr lang="en-US" altLang="en-US" sz="2400" kern="0" dirty="0">
                <a:latin typeface="Trebuchet MS" panose="020B0603020202020204" pitchFamily="34" charset="0"/>
                <a:ea typeface="Trebuchet MS"/>
                <a:sym typeface="Calibri" pitchFamily="34" charset="0"/>
              </a:rPr>
              <a:t>Cache frequently used data at proxies close to clients</a:t>
            </a:r>
          </a:p>
          <a:p>
            <a:pPr marL="342900" indent="-342900" algn="just">
              <a:spcBef>
                <a:spcPts val="1800"/>
              </a:spcBef>
              <a:buFont typeface="Arial" pitchFamily="34" charset="0"/>
              <a:buChar char="•"/>
              <a:defRPr/>
            </a:pPr>
            <a:r>
              <a:rPr lang="en-US" altLang="en-US" sz="2400" kern="0" dirty="0">
                <a:latin typeface="Trebuchet MS" panose="020B0603020202020204" pitchFamily="34" charset="0"/>
                <a:ea typeface="Trebuchet MS"/>
                <a:sym typeface="Calibri" pitchFamily="34" charset="0"/>
              </a:rPr>
              <a:t>Enhances the availability of objects</a:t>
            </a:r>
          </a:p>
          <a:p>
            <a:pPr marL="342900" indent="-342900" algn="just">
              <a:spcBef>
                <a:spcPts val="1800"/>
              </a:spcBef>
              <a:buFont typeface="Arial" pitchFamily="34" charset="0"/>
              <a:buChar char="•"/>
              <a:defRPr/>
            </a:pPr>
            <a:r>
              <a:rPr lang="en-US" altLang="en-US" sz="2400" kern="0" dirty="0">
                <a:latin typeface="Trebuchet MS" panose="020B0603020202020204" pitchFamily="34" charset="0"/>
                <a:ea typeface="Trebuchet MS"/>
                <a:sym typeface="Calibri" pitchFamily="34" charset="0"/>
              </a:rPr>
              <a:t>Different from conventional web object caching:</a:t>
            </a:r>
          </a:p>
          <a:p>
            <a:pPr marL="800100" lvl="1" indent="-342900" algn="just">
              <a:spcBef>
                <a:spcPts val="1800"/>
              </a:spcBef>
              <a:buFont typeface="Trebuchet MS" panose="020B0603020202020204" pitchFamily="34" charset="0"/>
              <a:buChar char="‐"/>
              <a:defRPr/>
            </a:pPr>
            <a:r>
              <a:rPr lang="en-US" altLang="en-US" sz="2400" kern="0" dirty="0">
                <a:latin typeface="Trebuchet MS" panose="020B0603020202020204" pitchFamily="34" charset="0"/>
                <a:ea typeface="Trebuchet MS"/>
                <a:sym typeface="Calibri" pitchFamily="34" charset="0"/>
              </a:rPr>
              <a:t>An audio/video object is rarely updated</a:t>
            </a:r>
          </a:p>
          <a:p>
            <a:pPr marL="800100" lvl="1" indent="-342900" algn="just">
              <a:spcBef>
                <a:spcPts val="1800"/>
              </a:spcBef>
              <a:buFont typeface="Trebuchet MS" panose="020B0603020202020204" pitchFamily="34" charset="0"/>
              <a:buChar char="‐"/>
              <a:defRPr/>
            </a:pPr>
            <a:r>
              <a:rPr lang="en-US" altLang="en-US" sz="2400" kern="0" dirty="0">
                <a:latin typeface="Trebuchet MS" panose="020B0603020202020204" pitchFamily="34" charset="0"/>
                <a:ea typeface="Trebuchet MS"/>
                <a:sym typeface="Calibri" pitchFamily="34" charset="0"/>
              </a:rPr>
              <a:t>Caching each media object entirely at a proxy is hardly practical</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8725" name="Title 1"/>
          <p:cNvSpPr>
            <a:spLocks noGrp="1" noChangeArrowheads="1"/>
          </p:cNvSpPr>
          <p:nvPr>
            <p:ph type="title" idx="4294967295"/>
          </p:nvPr>
        </p:nvSpPr>
        <p:spPr>
          <a:xfrm>
            <a:off x="457200" y="692810"/>
            <a:ext cx="8229600" cy="878815"/>
          </a:xfrm>
          <a:prstGeom prst="rect">
            <a:avLst/>
          </a:prstGeom>
        </p:spPr>
        <p:txBody>
          <a:bodyPr/>
          <a:lstStyle/>
          <a:p>
            <a:pPr eaLnBrk="1" hangingPunct="1">
              <a:lnSpc>
                <a:spcPct val="80000"/>
              </a:lnSpc>
            </a:pPr>
            <a:r>
              <a:rPr lang="en-US" altLang="en-US" sz="2800" b="1" dirty="0"/>
              <a:t>16.3  </a:t>
            </a:r>
            <a:r>
              <a:rPr lang="zh-CN" altLang="en-US" sz="2800" b="1" dirty="0"/>
              <a:t>Broadcast/Multicast Video </a:t>
            </a:r>
            <a:r>
              <a:rPr lang="en-US" altLang="zh-CN" sz="2800" b="1" dirty="0"/>
              <a:t>Distribution</a:t>
            </a:r>
            <a:endParaRPr lang="zh-CN" altLang="en-US" sz="2800" b="1" dirty="0"/>
          </a:p>
        </p:txBody>
      </p:sp>
      <p:sp>
        <p:nvSpPr>
          <p:cNvPr id="158726" name="Content Placeholder 2"/>
          <p:cNvSpPr>
            <a:spLocks noGrp="1" noChangeArrowheads="1"/>
          </p:cNvSpPr>
          <p:nvPr>
            <p:ph idx="1"/>
          </p:nvPr>
        </p:nvSpPr>
        <p:spPr>
          <a:xfrm>
            <a:off x="468313" y="1341438"/>
            <a:ext cx="8207375" cy="4391025"/>
          </a:xfrm>
        </p:spPr>
        <p:txBody>
          <a:bodyPr anchor="ctr"/>
          <a:lstStyle/>
          <a:p>
            <a:pPr marL="342900" indent="-342900" algn="l">
              <a:spcBef>
                <a:spcPts val="1200"/>
              </a:spcBef>
              <a:buFont typeface="Arial" panose="020B0604020202020204" pitchFamily="34" charset="0"/>
              <a:buChar char="•"/>
            </a:pPr>
            <a:r>
              <a:rPr lang="en-US" altLang="en-US" sz="2000" dirty="0"/>
              <a:t>Both proxy caching and CDN explore the temporal and geographical locality of users’ interests in media objects.</a:t>
            </a:r>
          </a:p>
          <a:p>
            <a:pPr marL="342900" indent="-342900" algn="l">
              <a:spcBef>
                <a:spcPts val="1200"/>
              </a:spcBef>
              <a:buFont typeface="Arial" panose="020B0604020202020204" pitchFamily="34" charset="0"/>
              <a:buChar char="•"/>
            </a:pPr>
            <a:r>
              <a:rPr lang="en-US" altLang="zh-CN" sz="2000" dirty="0"/>
              <a:t>Such locality can also be explored through broadcast or multicast services:</a:t>
            </a:r>
          </a:p>
          <a:p>
            <a:pPr marL="800100" lvl="1" indent="-342900" algn="l">
              <a:spcBef>
                <a:spcPts val="1200"/>
              </a:spcBef>
              <a:buFont typeface="Trebuchet MS" panose="020B0603020202020204" pitchFamily="34" charset="0"/>
              <a:buChar char="‐"/>
            </a:pPr>
            <a:r>
              <a:rPr lang="en-US" altLang="zh-CN" dirty="0"/>
              <a:t>Deliver the same content simultaneously to a massive amount of concurrent users.</a:t>
            </a:r>
          </a:p>
          <a:p>
            <a:pPr marL="800100" lvl="1" indent="-342900" algn="l">
              <a:spcBef>
                <a:spcPts val="1200"/>
              </a:spcBef>
              <a:buFont typeface="Trebuchet MS" panose="020B0603020202020204" pitchFamily="34" charset="0"/>
              <a:buChar char="‐"/>
            </a:pPr>
            <a:r>
              <a:rPr lang="en-US" altLang="en-US" dirty="0"/>
              <a:t>Works well for live media streaming</a:t>
            </a:r>
          </a:p>
          <a:p>
            <a:pPr marL="800100" lvl="1" indent="-342900" algn="l">
              <a:spcBef>
                <a:spcPts val="1200"/>
              </a:spcBef>
              <a:buFont typeface="Trebuchet MS" panose="020B0603020202020204" pitchFamily="34" charset="0"/>
              <a:buChar char="‐"/>
            </a:pPr>
            <a:r>
              <a:rPr lang="en-US" altLang="en-US" dirty="0"/>
              <a:t>Scalable broadcast/multicast solutions for media-on-demand with such asynchronous requests are discussed here</a:t>
            </a:r>
            <a:endParaRPr lang="zh-CN" altLang="en-US"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20</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59749"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dirty="0"/>
              <a:t>16.3.1  Smart TV and Set-Top Box (STB)</a:t>
            </a:r>
            <a:endParaRPr lang="zh-CN" altLang="en-US" sz="2800" b="1" dirty="0"/>
          </a:p>
        </p:txBody>
      </p:sp>
      <p:sp>
        <p:nvSpPr>
          <p:cNvPr id="159750" name="Content Placeholder 2"/>
          <p:cNvSpPr>
            <a:spLocks noGrp="1" noChangeArrowheads="1"/>
          </p:cNvSpPr>
          <p:nvPr>
            <p:ph idx="1"/>
          </p:nvPr>
        </p:nvSpPr>
        <p:spPr>
          <a:xfrm>
            <a:off x="468313" y="1341438"/>
            <a:ext cx="8229600" cy="4391025"/>
          </a:xfrm>
        </p:spPr>
        <p:txBody>
          <a:bodyPr anchor="ctr"/>
          <a:lstStyle/>
          <a:p>
            <a:pPr algn="l">
              <a:buFont typeface="Arial" panose="020B0604020202020204" pitchFamily="34" charset="0"/>
              <a:buChar char="•"/>
            </a:pPr>
            <a:r>
              <a:rPr lang="en-US" altLang="en-US" sz="2000" i="1" dirty="0"/>
              <a:t> </a:t>
            </a:r>
            <a:r>
              <a:rPr lang="en-US" altLang="en-US" sz="2000" dirty="0"/>
              <a:t>Interactive TV (</a:t>
            </a:r>
            <a:r>
              <a:rPr lang="en-US" altLang="en-US" sz="2000" dirty="0" err="1"/>
              <a:t>iTV</a:t>
            </a:r>
            <a:r>
              <a:rPr lang="en-US" altLang="en-US" sz="2000" dirty="0"/>
              <a:t>) or Smart TV:</a:t>
            </a:r>
          </a:p>
          <a:p>
            <a:pPr marL="742950" lvl="1" indent="-285750" algn="l">
              <a:buFont typeface="Trebuchet MS" panose="020B0603020202020204" pitchFamily="34" charset="0"/>
              <a:buChar char="‐"/>
            </a:pPr>
            <a:r>
              <a:rPr lang="en-US" altLang="zh-CN" sz="1800" dirty="0"/>
              <a:t>TV (basic, subscription, pay-per-view)</a:t>
            </a:r>
          </a:p>
          <a:p>
            <a:pPr marL="742950" lvl="1" indent="-285750" algn="l">
              <a:spcBef>
                <a:spcPts val="1200"/>
              </a:spcBef>
              <a:buFont typeface="Trebuchet MS" panose="020B0603020202020204" pitchFamily="34" charset="0"/>
              <a:buChar char="‐"/>
            </a:pPr>
            <a:r>
              <a:rPr lang="en-US" altLang="zh-CN" sz="1800" dirty="0"/>
              <a:t>Video-on-Demand (</a:t>
            </a:r>
            <a:r>
              <a:rPr lang="en-US" altLang="zh-CN" sz="1800" dirty="0" err="1"/>
              <a:t>VoD</a:t>
            </a:r>
            <a:r>
              <a:rPr lang="en-US" altLang="zh-CN" sz="1800" dirty="0"/>
              <a:t>)</a:t>
            </a:r>
          </a:p>
          <a:p>
            <a:pPr marL="742950" lvl="1" indent="-285750" algn="l">
              <a:spcBef>
                <a:spcPts val="1200"/>
              </a:spcBef>
              <a:buFont typeface="Trebuchet MS" panose="020B0603020202020204" pitchFamily="34" charset="0"/>
              <a:buChar char="‐"/>
            </a:pPr>
            <a:r>
              <a:rPr lang="en-US" altLang="zh-CN" sz="1800" dirty="0"/>
              <a:t>Information services (news, weather, magazines, sports events, etc.)</a:t>
            </a:r>
          </a:p>
          <a:p>
            <a:pPr marL="742950" lvl="1" indent="-285750" algn="l">
              <a:spcBef>
                <a:spcPts val="1200"/>
              </a:spcBef>
              <a:buFont typeface="Trebuchet MS" panose="020B0603020202020204" pitchFamily="34" charset="0"/>
              <a:buChar char="‐"/>
            </a:pPr>
            <a:r>
              <a:rPr lang="en-US" altLang="zh-CN" sz="1800" dirty="0"/>
              <a:t>Interactive entertainment (Online games, etc.)</a:t>
            </a:r>
          </a:p>
          <a:p>
            <a:pPr marL="742950" lvl="1" indent="-285750" algn="l">
              <a:spcBef>
                <a:spcPts val="1200"/>
              </a:spcBef>
              <a:buFont typeface="Trebuchet MS" panose="020B0603020202020204" pitchFamily="34" charset="0"/>
              <a:buChar char="‐"/>
            </a:pPr>
            <a:r>
              <a:rPr lang="en-US" altLang="zh-CN" sz="1800" dirty="0"/>
              <a:t>E-commerce (online shopping, stock trading, etc.)</a:t>
            </a:r>
          </a:p>
          <a:p>
            <a:pPr marL="742950" lvl="1" indent="-285750" algn="l">
              <a:spcBef>
                <a:spcPts val="1200"/>
              </a:spcBef>
              <a:buFont typeface="Trebuchet MS" panose="020B0603020202020204" pitchFamily="34" charset="0"/>
              <a:buChar char="‐"/>
            </a:pPr>
            <a:r>
              <a:rPr lang="en-US" altLang="zh-CN" sz="1800" dirty="0"/>
              <a:t>Digital libraries and distance education (e-learning, etc.)</a:t>
            </a:r>
          </a:p>
          <a:p>
            <a:pPr marL="342900" indent="-342900" algn="l">
              <a:spcBef>
                <a:spcPts val="1200"/>
              </a:spcBef>
              <a:buFont typeface="Arial" panose="020B0604020202020204" pitchFamily="34" charset="0"/>
              <a:buChar char="•"/>
            </a:pPr>
            <a:r>
              <a:rPr lang="en-US" altLang="en-US" sz="2000" dirty="0"/>
              <a:t>A smart TV invites user interactions: two-way traffic, downstream &amp; upstream</a:t>
            </a:r>
          </a:p>
          <a:p>
            <a:pPr marL="342900" indent="-342900" algn="l">
              <a:spcBef>
                <a:spcPts val="1200"/>
              </a:spcBef>
              <a:buFont typeface="Arial" panose="020B0604020202020204" pitchFamily="34" charset="0"/>
              <a:buChar char="•"/>
            </a:pPr>
            <a:r>
              <a:rPr lang="en-US" altLang="en-US" sz="2000" dirty="0"/>
              <a:t>A smart TV is rich in information and multimedia services</a:t>
            </a:r>
            <a:endParaRPr lang="zh-CN" altLang="en-US" sz="20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0773"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dirty="0"/>
              <a:t>16.3.2  Scalable Multicast/Broadcast </a:t>
            </a:r>
            <a:r>
              <a:rPr lang="en-US" altLang="en-US" sz="2800" b="1" dirty="0" err="1"/>
              <a:t>VoD</a:t>
            </a:r>
            <a:endParaRPr lang="zh-CN" altLang="en-US" sz="2800" b="1" dirty="0"/>
          </a:p>
        </p:txBody>
      </p:sp>
      <p:sp>
        <p:nvSpPr>
          <p:cNvPr id="160774" name="Content Placeholder 2"/>
          <p:cNvSpPr>
            <a:spLocks noGrp="1" noChangeArrowheads="1"/>
          </p:cNvSpPr>
          <p:nvPr>
            <p:ph idx="1"/>
          </p:nvPr>
        </p:nvSpPr>
        <p:spPr>
          <a:xfrm>
            <a:off x="468313" y="1341438"/>
            <a:ext cx="8229600" cy="4751747"/>
          </a:xfrm>
        </p:spPr>
        <p:txBody>
          <a:bodyPr anchor="ctr"/>
          <a:lstStyle/>
          <a:p>
            <a:pPr marL="342900" indent="-342900" algn="l">
              <a:buFont typeface="Arial" panose="020B0604020202020204" pitchFamily="34" charset="0"/>
              <a:buChar char="•"/>
            </a:pPr>
            <a:r>
              <a:rPr lang="en-US" altLang="en-US" sz="2000" dirty="0"/>
              <a:t>Most of the demands are usually concentrated on a few (10–20) popular movies or TV shows</a:t>
            </a:r>
          </a:p>
          <a:p>
            <a:pPr marL="342900" indent="-342900" algn="l">
              <a:buFont typeface="Arial" panose="020B0604020202020204" pitchFamily="34" charset="0"/>
              <a:buChar char="•"/>
            </a:pPr>
            <a:r>
              <a:rPr lang="en-US" altLang="zh-CN" sz="2000" dirty="0"/>
              <a:t>Smart multicast or broadcast  is possible when clients are put into different groups</a:t>
            </a:r>
          </a:p>
          <a:p>
            <a:pPr marL="342900" indent="-342900" algn="l">
              <a:buFont typeface="Arial" panose="020B0604020202020204" pitchFamily="34" charset="0"/>
              <a:buChar char="•"/>
            </a:pPr>
            <a:r>
              <a:rPr lang="en-US" altLang="en-US" sz="2000" dirty="0"/>
              <a:t>Batching</a:t>
            </a:r>
          </a:p>
          <a:p>
            <a:pPr marL="342900" indent="-342900" algn="l">
              <a:buFont typeface="Arial" panose="020B0604020202020204" pitchFamily="34" charset="0"/>
              <a:buChar char="•"/>
            </a:pPr>
            <a:endParaRPr lang="en-US" altLang="en-US" sz="2000" dirty="0"/>
          </a:p>
          <a:p>
            <a:pPr marL="342900" indent="-342900" algn="l">
              <a:buFont typeface="Arial" panose="020B0604020202020204" pitchFamily="34" charset="0"/>
              <a:buChar char="•"/>
            </a:pPr>
            <a:r>
              <a:rPr lang="en-US" altLang="zh-CN" sz="2000" dirty="0"/>
              <a:t>A series of periodical broadcast </a:t>
            </a:r>
            <a:r>
              <a:rPr lang="en-US" altLang="zh-CN" sz="2000" dirty="0" err="1"/>
              <a:t>VoD</a:t>
            </a:r>
            <a:r>
              <a:rPr lang="en-US" altLang="zh-CN" sz="2000" dirty="0"/>
              <a:t> solutions:</a:t>
            </a:r>
          </a:p>
          <a:p>
            <a:pPr marL="742950" lvl="1" indent="-285750" algn="l">
              <a:spcBef>
                <a:spcPts val="1200"/>
              </a:spcBef>
              <a:buFont typeface="Trebuchet MS" panose="020B0603020202020204" pitchFamily="34" charset="0"/>
              <a:buChar char="‐"/>
            </a:pPr>
            <a:r>
              <a:rPr lang="en-US" altLang="zh-CN" sz="1800" dirty="0"/>
              <a:t>Staggered Broadcasting</a:t>
            </a:r>
          </a:p>
          <a:p>
            <a:pPr marL="742950" lvl="1" indent="-285750" algn="l">
              <a:spcBef>
                <a:spcPts val="1200"/>
              </a:spcBef>
              <a:buFont typeface="Trebuchet MS" panose="020B0603020202020204" pitchFamily="34" charset="0"/>
              <a:buChar char="‐"/>
            </a:pPr>
            <a:r>
              <a:rPr lang="en-US" altLang="zh-CN" sz="1800" dirty="0"/>
              <a:t>Pyramid Broadcasting</a:t>
            </a:r>
          </a:p>
          <a:p>
            <a:pPr marL="742950" lvl="1" indent="-285750" algn="l">
              <a:spcBef>
                <a:spcPts val="1200"/>
              </a:spcBef>
              <a:buFont typeface="Trebuchet MS" panose="020B0603020202020204" pitchFamily="34" charset="0"/>
              <a:buChar char="‐"/>
            </a:pPr>
            <a:r>
              <a:rPr lang="en-US" altLang="zh-CN" sz="1800" dirty="0"/>
              <a:t>Harmonic Broadcasting</a:t>
            </a:r>
          </a:p>
          <a:p>
            <a:pPr marL="742950" lvl="1" indent="-285750" algn="l">
              <a:spcBef>
                <a:spcPts val="1200"/>
              </a:spcBef>
              <a:buFont typeface="Trebuchet MS" panose="020B0603020202020204" pitchFamily="34" charset="0"/>
              <a:buChar char="‐"/>
            </a:pPr>
            <a:r>
              <a:rPr lang="en-US" altLang="zh-CN" sz="1800" dirty="0"/>
              <a:t>Stream Merging</a:t>
            </a:r>
            <a:endParaRPr lang="zh-CN" altLang="en-US" sz="1800" dirty="0"/>
          </a:p>
          <a:p>
            <a:pPr algn="l">
              <a:buFont typeface="Arial" panose="020B0604020202020204" pitchFamily="34" charset="0"/>
              <a:buChar char="•"/>
            </a:pPr>
            <a:endParaRPr lang="zh-CN" altLang="en-US" sz="20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22</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1797"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a:t>Staggered Broadcasting</a:t>
            </a:r>
            <a:endParaRPr lang="zh-CN" altLang="en-US" sz="2800" b="1"/>
          </a:p>
        </p:txBody>
      </p:sp>
      <p:pic>
        <p:nvPicPr>
          <p:cNvPr id="1617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244" y="1484313"/>
            <a:ext cx="5243513" cy="280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9" name="矩形 8"/>
          <p:cNvSpPr>
            <a:spLocks noChangeArrowheads="1"/>
          </p:cNvSpPr>
          <p:nvPr/>
        </p:nvSpPr>
        <p:spPr bwMode="auto">
          <a:xfrm>
            <a:off x="900113" y="4652963"/>
            <a:ext cx="76327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b="1" dirty="0">
                <a:latin typeface="Trebuchet MS" panose="020B0603020202020204" pitchFamily="34" charset="0"/>
                <a:ea typeface="Trebuchet MS"/>
              </a:rPr>
              <a:t>Fig. 16.13:</a:t>
            </a:r>
            <a:r>
              <a:rPr lang="en-US" altLang="en-US" dirty="0">
                <a:latin typeface="Trebuchet MS" panose="020B0603020202020204" pitchFamily="34" charset="0"/>
                <a:ea typeface="Trebuchet MS"/>
              </a:rPr>
              <a:t> Staggered broadcasting with M = 8 videos and K = 6 channels</a:t>
            </a:r>
          </a:p>
        </p:txBody>
      </p:sp>
      <p:sp>
        <p:nvSpPr>
          <p:cNvPr id="161800" name="矩形 10"/>
          <p:cNvSpPr>
            <a:spLocks noChangeArrowheads="1"/>
          </p:cNvSpPr>
          <p:nvPr/>
        </p:nvSpPr>
        <p:spPr bwMode="auto">
          <a:xfrm>
            <a:off x="876300" y="5516563"/>
            <a:ext cx="34798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dirty="0">
                <a:latin typeface="Trebuchet MS" panose="020B0603020202020204" pitchFamily="34" charset="0"/>
                <a:ea typeface="Trebuchet MS"/>
              </a:rPr>
              <a:t>The access time for any video is</a:t>
            </a:r>
          </a:p>
        </p:txBody>
      </p:sp>
      <p:pic>
        <p:nvPicPr>
          <p:cNvPr id="16180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538" y="5445125"/>
            <a:ext cx="1152525" cy="49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23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2821"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a:t>Pyramid Broadcasting</a:t>
            </a:r>
            <a:endParaRPr lang="zh-CN" altLang="en-US" sz="2800" b="1"/>
          </a:p>
        </p:txBody>
      </p:sp>
      <p:pic>
        <p:nvPicPr>
          <p:cNvPr id="1628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350" y="1484313"/>
            <a:ext cx="6378575" cy="3529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2823" name="矩形 9"/>
          <p:cNvSpPr>
            <a:spLocks noChangeArrowheads="1"/>
          </p:cNvSpPr>
          <p:nvPr/>
        </p:nvSpPr>
        <p:spPr bwMode="auto">
          <a:xfrm>
            <a:off x="1476375" y="5300663"/>
            <a:ext cx="626427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b="1" dirty="0">
                <a:latin typeface="Trebuchet MS" panose="020B0603020202020204" pitchFamily="34" charset="0"/>
                <a:ea typeface="Trebuchet MS"/>
              </a:rPr>
              <a:t>Fig. 16.14:</a:t>
            </a:r>
            <a:r>
              <a:rPr lang="en-US" altLang="en-US" dirty="0">
                <a:latin typeface="Trebuchet MS" panose="020B0603020202020204" pitchFamily="34" charset="0"/>
                <a:ea typeface="Trebuchet MS"/>
              </a:rPr>
              <a:t> Skyscraper broadcasting with seven segments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3845"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dirty="0"/>
              <a:t>Pyramid Broadcasting (Cont’d)</a:t>
            </a:r>
            <a:endParaRPr lang="zh-CN" altLang="en-US" sz="2800" b="1" dirty="0"/>
          </a:p>
        </p:txBody>
      </p:sp>
      <p:sp>
        <p:nvSpPr>
          <p:cNvPr id="163846" name="矩形 9"/>
          <p:cNvSpPr>
            <a:spLocks noChangeArrowheads="1"/>
          </p:cNvSpPr>
          <p:nvPr/>
        </p:nvSpPr>
        <p:spPr bwMode="auto">
          <a:xfrm>
            <a:off x="611188" y="1412875"/>
            <a:ext cx="7416800" cy="2586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buFont typeface="Arial"/>
              <a:buChar char="•"/>
            </a:pPr>
            <a:r>
              <a:rPr lang="en-US" altLang="en-US" dirty="0">
                <a:latin typeface="Trebuchet MS" panose="020B0603020202020204" pitchFamily="34" charset="0"/>
                <a:ea typeface="Trebuchet MS"/>
              </a:rPr>
              <a:t>Pyramid broadcasting divides a video into segments of increasing sizes. That is, L</a:t>
            </a:r>
            <a:r>
              <a:rPr lang="en-US" altLang="en-US" baseline="-25000" dirty="0">
                <a:latin typeface="Trebuchet MS" panose="020B0603020202020204" pitchFamily="34" charset="0"/>
                <a:ea typeface="Trebuchet MS"/>
              </a:rPr>
              <a:t>i</a:t>
            </a:r>
            <a:r>
              <a:rPr lang="en-US" altLang="en-US" dirty="0">
                <a:latin typeface="Trebuchet MS" panose="020B0603020202020204" pitchFamily="34" charset="0"/>
                <a:ea typeface="Trebuchet MS"/>
              </a:rPr>
              <a:t>+1 = α· L</a:t>
            </a:r>
            <a:r>
              <a:rPr lang="en-US" altLang="en-US" baseline="-25000" dirty="0">
                <a:latin typeface="Trebuchet MS" panose="020B0603020202020204" pitchFamily="34" charset="0"/>
                <a:ea typeface="Trebuchet MS"/>
              </a:rPr>
              <a:t>i</a:t>
            </a:r>
            <a:r>
              <a:rPr lang="en-US" altLang="en-US" dirty="0">
                <a:latin typeface="Trebuchet MS" panose="020B0603020202020204" pitchFamily="34" charset="0"/>
                <a:ea typeface="Trebuchet MS"/>
              </a:rPr>
              <a:t> , where L</a:t>
            </a:r>
            <a:r>
              <a:rPr lang="en-US" altLang="en-US" baseline="-25000" dirty="0">
                <a:latin typeface="Trebuchet MS" panose="020B0603020202020204" pitchFamily="34" charset="0"/>
                <a:ea typeface="Trebuchet MS"/>
              </a:rPr>
              <a:t>i</a:t>
            </a:r>
            <a:r>
              <a:rPr lang="en-US" altLang="en-US" dirty="0">
                <a:latin typeface="Trebuchet MS" panose="020B0603020202020204" pitchFamily="34" charset="0"/>
                <a:ea typeface="Trebuchet MS"/>
              </a:rPr>
              <a:t> is the size (length) of Segment S</a:t>
            </a:r>
            <a:r>
              <a:rPr lang="en-US" altLang="en-US" baseline="-25000" dirty="0">
                <a:latin typeface="Trebuchet MS" panose="020B0603020202020204" pitchFamily="34" charset="0"/>
                <a:ea typeface="Trebuchet MS"/>
              </a:rPr>
              <a:t>i</a:t>
            </a:r>
            <a:r>
              <a:rPr lang="en-US" altLang="en-US" dirty="0">
                <a:latin typeface="Trebuchet MS" panose="020B0603020202020204" pitchFamily="34" charset="0"/>
                <a:ea typeface="Trebuchet MS"/>
              </a:rPr>
              <a:t> and α &gt; 1.</a:t>
            </a:r>
          </a:p>
          <a:p>
            <a:endParaRPr lang="en-US" altLang="en-US" dirty="0">
              <a:latin typeface="Trebuchet MS" panose="020B0603020202020204" pitchFamily="34" charset="0"/>
              <a:ea typeface="Trebuchet MS"/>
            </a:endParaRPr>
          </a:p>
          <a:p>
            <a:pPr marL="285750" indent="-285750">
              <a:buFont typeface="Arial"/>
              <a:buChar char="•"/>
            </a:pPr>
            <a:r>
              <a:rPr lang="en-US" altLang="en-US" dirty="0">
                <a:latin typeface="Trebuchet MS" panose="020B0603020202020204" pitchFamily="34" charset="0"/>
                <a:ea typeface="Trebuchet MS"/>
              </a:rPr>
              <a:t>Condition to guarantee continuous (</a:t>
            </a:r>
            <a:r>
              <a:rPr lang="en-US" altLang="en-US" dirty="0" err="1">
                <a:latin typeface="Trebuchet MS" panose="020B0603020202020204" pitchFamily="34" charset="0"/>
                <a:ea typeface="Trebuchet MS"/>
              </a:rPr>
              <a:t>noninterrupted</a:t>
            </a:r>
            <a:r>
              <a:rPr lang="en-US" altLang="en-US" dirty="0">
                <a:latin typeface="Trebuchet MS" panose="020B0603020202020204" pitchFamily="34" charset="0"/>
                <a:ea typeface="Trebuchet MS"/>
              </a:rPr>
              <a:t>) playback:</a:t>
            </a:r>
          </a:p>
          <a:p>
            <a:pPr>
              <a:buFont typeface="Arial" panose="020B0604020202020204" pitchFamily="34" charset="0"/>
              <a:buChar char="•"/>
            </a:pPr>
            <a:endParaRPr lang="en-US" altLang="en-US" dirty="0">
              <a:latin typeface="Trebuchet MS" panose="020B0603020202020204" pitchFamily="34" charset="0"/>
              <a:ea typeface="Trebuchet MS"/>
            </a:endParaRPr>
          </a:p>
          <a:p>
            <a:pPr>
              <a:buFont typeface="Arial" panose="020B0604020202020204" pitchFamily="34" charset="0"/>
              <a:buChar char="•"/>
            </a:pPr>
            <a:endParaRPr lang="en-US" altLang="en-US" dirty="0">
              <a:latin typeface="Trebuchet MS" panose="020B0603020202020204" pitchFamily="34" charset="0"/>
              <a:ea typeface="Trebuchet MS"/>
            </a:endParaRPr>
          </a:p>
          <a:p>
            <a:pPr marL="285750" indent="-285750">
              <a:buFont typeface="Arial"/>
              <a:buChar char="•"/>
            </a:pPr>
            <a:r>
              <a:rPr lang="en-US" altLang="en-US" dirty="0">
                <a:latin typeface="Trebuchet MS" panose="020B0603020202020204" pitchFamily="34" charset="0"/>
                <a:ea typeface="Trebuchet MS"/>
              </a:rPr>
              <a:t>Access time:</a:t>
            </a:r>
          </a:p>
          <a:p>
            <a:endParaRPr lang="en-US" altLang="en-US" dirty="0">
              <a:latin typeface="Trebuchet MS" panose="020B0603020202020204" pitchFamily="34" charset="0"/>
              <a:ea typeface="Trebuchet MS"/>
            </a:endParaRPr>
          </a:p>
        </p:txBody>
      </p:sp>
      <p:pic>
        <p:nvPicPr>
          <p:cNvPr id="16384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75" y="2852738"/>
            <a:ext cx="5472113" cy="48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850" y="3716338"/>
            <a:ext cx="5903912"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25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4869" name="Title 1"/>
          <p:cNvSpPr>
            <a:spLocks noGrp="1" noChangeArrowheads="1"/>
          </p:cNvSpPr>
          <p:nvPr>
            <p:ph type="title" idx="4294967295"/>
          </p:nvPr>
        </p:nvSpPr>
        <p:spPr>
          <a:xfrm>
            <a:off x="457200" y="571501"/>
            <a:ext cx="8229600" cy="841360"/>
          </a:xfrm>
          <a:prstGeom prst="rect">
            <a:avLst/>
          </a:prstGeom>
        </p:spPr>
        <p:txBody>
          <a:bodyPr/>
          <a:lstStyle/>
          <a:p>
            <a:pPr eaLnBrk="1" hangingPunct="1">
              <a:lnSpc>
                <a:spcPct val="80000"/>
              </a:lnSpc>
            </a:pPr>
            <a:r>
              <a:rPr lang="en-US" altLang="en-US" sz="2800" b="1"/>
              <a:t>Harmonic Broadcasting</a:t>
            </a:r>
            <a:endParaRPr lang="zh-CN" altLang="en-US" sz="2800" b="1" dirty="0"/>
          </a:p>
        </p:txBody>
      </p:sp>
      <p:pic>
        <p:nvPicPr>
          <p:cNvPr id="1648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1268413"/>
            <a:ext cx="4814887"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4871" name="矩形 8"/>
          <p:cNvSpPr>
            <a:spLocks noChangeArrowheads="1"/>
          </p:cNvSpPr>
          <p:nvPr/>
        </p:nvSpPr>
        <p:spPr bwMode="auto">
          <a:xfrm>
            <a:off x="2771775" y="5724525"/>
            <a:ext cx="38138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b="1" dirty="0">
                <a:latin typeface="Trebuchet MS" panose="020B0603020202020204" pitchFamily="34" charset="0"/>
                <a:ea typeface="Trebuchet MS"/>
              </a:rPr>
              <a:t>Fig. 16.15:</a:t>
            </a:r>
            <a:r>
              <a:rPr lang="en-US" altLang="en-US" dirty="0">
                <a:latin typeface="Trebuchet MS" panose="020B0603020202020204" pitchFamily="34" charset="0"/>
                <a:ea typeface="Trebuchet MS"/>
              </a:rPr>
              <a:t> Harmonic broadcasting</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5893"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dirty="0"/>
              <a:t>Harmonic Broadcasting (Cont’d)</a:t>
            </a:r>
            <a:endParaRPr lang="zh-CN" altLang="en-US" sz="2800" b="1" dirty="0"/>
          </a:p>
        </p:txBody>
      </p:sp>
      <p:sp>
        <p:nvSpPr>
          <p:cNvPr id="165894" name="矩形 8"/>
          <p:cNvSpPr>
            <a:spLocks noChangeArrowheads="1"/>
          </p:cNvSpPr>
          <p:nvPr/>
        </p:nvSpPr>
        <p:spPr bwMode="auto">
          <a:xfrm>
            <a:off x="539750" y="1628775"/>
            <a:ext cx="8064500" cy="3093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spcBef>
                <a:spcPts val="600"/>
              </a:spcBef>
              <a:buFont typeface="Arial" panose="020B0604020202020204" pitchFamily="34" charset="0"/>
              <a:buChar char="•"/>
            </a:pPr>
            <a:r>
              <a:rPr lang="en-US" altLang="en-US" dirty="0">
                <a:latin typeface="Trebuchet MS" panose="020B0603020202020204" pitchFamily="34" charset="0"/>
                <a:ea typeface="Trebuchet MS"/>
              </a:rPr>
              <a:t>The size of all segments remains constant</a:t>
            </a:r>
          </a:p>
          <a:p>
            <a:pPr marL="285750" indent="-285750">
              <a:spcBef>
                <a:spcPts val="600"/>
              </a:spcBef>
              <a:buFont typeface="Arial" panose="020B0604020202020204" pitchFamily="34" charset="0"/>
              <a:buChar char="•"/>
            </a:pPr>
            <a:r>
              <a:rPr lang="en-US" altLang="en-US" dirty="0">
                <a:latin typeface="Trebuchet MS" panose="020B0603020202020204" pitchFamily="34" charset="0"/>
                <a:ea typeface="Trebuchet MS"/>
              </a:rPr>
              <a:t>The bandwidth of channel </a:t>
            </a:r>
            <a:r>
              <a:rPr lang="en-US" altLang="en-US" i="1" dirty="0" err="1">
                <a:latin typeface="Trebuchet MS" panose="020B0603020202020204" pitchFamily="34" charset="0"/>
                <a:ea typeface="Trebuchet MS"/>
              </a:rPr>
              <a:t>i</a:t>
            </a:r>
            <a:r>
              <a:rPr lang="en-US" altLang="en-US" i="1" dirty="0">
                <a:latin typeface="Trebuchet MS" panose="020B0603020202020204" pitchFamily="34" charset="0"/>
                <a:ea typeface="Trebuchet MS"/>
              </a:rPr>
              <a:t> is B</a:t>
            </a:r>
            <a:r>
              <a:rPr lang="en-US" altLang="en-US" i="1" baseline="-25000" dirty="0">
                <a:latin typeface="Trebuchet MS" panose="020B0603020202020204" pitchFamily="34" charset="0"/>
                <a:ea typeface="Trebuchet MS"/>
              </a:rPr>
              <a:t>i</a:t>
            </a:r>
            <a:r>
              <a:rPr lang="en-US" altLang="en-US" i="1" dirty="0">
                <a:latin typeface="Trebuchet MS" panose="020B0603020202020204" pitchFamily="34" charset="0"/>
                <a:ea typeface="Trebuchet MS"/>
              </a:rPr>
              <a:t> = b/</a:t>
            </a:r>
            <a:r>
              <a:rPr lang="en-US" altLang="en-US" i="1" dirty="0" err="1">
                <a:latin typeface="Trebuchet MS" panose="020B0603020202020204" pitchFamily="34" charset="0"/>
                <a:ea typeface="Trebuchet MS"/>
              </a:rPr>
              <a:t>i</a:t>
            </a:r>
            <a:r>
              <a:rPr lang="en-US" altLang="en-US" i="1" dirty="0">
                <a:latin typeface="Trebuchet MS" panose="020B0603020202020204" pitchFamily="34" charset="0"/>
                <a:ea typeface="Trebuchet MS"/>
              </a:rPr>
              <a:t> , where b is the </a:t>
            </a:r>
            <a:r>
              <a:rPr lang="en-US" altLang="en-US" dirty="0">
                <a:latin typeface="Trebuchet MS" panose="020B0603020202020204" pitchFamily="34" charset="0"/>
                <a:ea typeface="Trebuchet MS"/>
              </a:rPr>
              <a:t>video’s playback rate.</a:t>
            </a:r>
          </a:p>
          <a:p>
            <a:pPr marL="285750" indent="-285750">
              <a:spcBef>
                <a:spcPts val="600"/>
              </a:spcBef>
              <a:buFont typeface="Arial" panose="020B0604020202020204" pitchFamily="34" charset="0"/>
              <a:buChar char="•"/>
            </a:pPr>
            <a:r>
              <a:rPr lang="en-US" altLang="en-US" dirty="0">
                <a:latin typeface="Trebuchet MS" panose="020B0603020202020204" pitchFamily="34" charset="0"/>
                <a:ea typeface="Trebuchet MS"/>
              </a:rPr>
              <a:t>The channel bandwidths follow the decreasing </a:t>
            </a:r>
            <a:r>
              <a:rPr lang="de-DE" altLang="en-US" dirty="0">
                <a:latin typeface="Trebuchet MS" panose="020B0603020202020204" pitchFamily="34" charset="0"/>
                <a:ea typeface="Trebuchet MS"/>
              </a:rPr>
              <a:t>pattern </a:t>
            </a:r>
            <a:r>
              <a:rPr lang="de-DE" altLang="en-US" i="1" dirty="0">
                <a:latin typeface="Trebuchet MS" panose="020B0603020202020204" pitchFamily="34" charset="0"/>
                <a:ea typeface="Trebuchet MS"/>
              </a:rPr>
              <a:t>b, b/2, b/3, . . . b/K.</a:t>
            </a:r>
          </a:p>
          <a:p>
            <a:pPr marL="285750" indent="-285750">
              <a:spcBef>
                <a:spcPts val="600"/>
              </a:spcBef>
              <a:buFont typeface="Arial" panose="020B0604020202020204" pitchFamily="34" charset="0"/>
              <a:buChar char="•"/>
            </a:pPr>
            <a:r>
              <a:rPr lang="en-US" altLang="en-US" dirty="0">
                <a:latin typeface="Trebuchet MS" panose="020B0603020202020204" pitchFamily="34" charset="0"/>
                <a:ea typeface="Trebuchet MS"/>
              </a:rPr>
              <a:t>The total bandwidth allocated for delivering the video is:</a:t>
            </a:r>
          </a:p>
          <a:p>
            <a:pPr>
              <a:buFont typeface="Arial" panose="020B0604020202020204" pitchFamily="34" charset="0"/>
              <a:buChar char="•"/>
            </a:pPr>
            <a:endParaRPr lang="en-US" altLang="en-US" dirty="0">
              <a:latin typeface="Trebuchet MS" panose="020B0603020202020204" pitchFamily="34" charset="0"/>
              <a:ea typeface="Trebuchet MS"/>
            </a:endParaRPr>
          </a:p>
          <a:p>
            <a:pPr>
              <a:buFont typeface="Arial" panose="020B0604020202020204" pitchFamily="34" charset="0"/>
              <a:buChar char="•"/>
            </a:pPr>
            <a:endParaRPr lang="en-US" altLang="en-US" dirty="0">
              <a:latin typeface="Trebuchet MS" panose="020B0603020202020204" pitchFamily="34" charset="0"/>
              <a:ea typeface="Trebuchet MS"/>
            </a:endParaRPr>
          </a:p>
          <a:p>
            <a:pPr>
              <a:buFont typeface="Arial" panose="020B0604020202020204" pitchFamily="34" charset="0"/>
              <a:buChar char="•"/>
            </a:pPr>
            <a:endParaRPr lang="en-US" altLang="en-US" dirty="0">
              <a:latin typeface="Trebuchet MS" panose="020B0603020202020204" pitchFamily="34" charset="0"/>
              <a:ea typeface="Trebuchet MS"/>
            </a:endParaRPr>
          </a:p>
          <a:p>
            <a:pPr>
              <a:buFont typeface="Arial" panose="020B0604020202020204" pitchFamily="34" charset="0"/>
              <a:buChar char="•"/>
            </a:pPr>
            <a:endParaRPr lang="en-US" altLang="en-US" dirty="0">
              <a:latin typeface="Trebuchet MS" panose="020B0603020202020204" pitchFamily="34" charset="0"/>
              <a:ea typeface="Trebuchet MS"/>
            </a:endParaRPr>
          </a:p>
        </p:txBody>
      </p:sp>
      <p:pic>
        <p:nvPicPr>
          <p:cNvPr id="16589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0" y="3657510"/>
            <a:ext cx="4619625" cy="80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5896" name="矩形 9"/>
          <p:cNvSpPr>
            <a:spLocks noChangeArrowheads="1"/>
          </p:cNvSpPr>
          <p:nvPr/>
        </p:nvSpPr>
        <p:spPr bwMode="auto">
          <a:xfrm>
            <a:off x="827088" y="5375275"/>
            <a:ext cx="727392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i="1" dirty="0">
                <a:latin typeface="Trebuchet MS" panose="020B0603020202020204" pitchFamily="34" charset="0"/>
                <a:ea typeface="Trebuchet MS"/>
              </a:rPr>
              <a:t>where K is the total number of segments, and H</a:t>
            </a:r>
            <a:r>
              <a:rPr lang="en-US" altLang="en-US" i="1" baseline="-25000" dirty="0">
                <a:latin typeface="Trebuchet MS" panose="020B0603020202020204" pitchFamily="34" charset="0"/>
                <a:ea typeface="Trebuchet MS"/>
              </a:rPr>
              <a:t>K </a:t>
            </a:r>
            <a:r>
              <a:rPr lang="en-US" altLang="en-US" i="1" dirty="0">
                <a:latin typeface="Trebuchet MS" panose="020B0603020202020204" pitchFamily="34" charset="0"/>
                <a:ea typeface="Trebuchet MS"/>
              </a:rPr>
              <a:t>is the harmonic number of K.</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930" y="4688690"/>
            <a:ext cx="1290637"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6917" name="Title 1"/>
          <p:cNvSpPr>
            <a:spLocks noGrp="1" noChangeArrowheads="1"/>
          </p:cNvSpPr>
          <p:nvPr>
            <p:ph type="title" idx="4294967295"/>
          </p:nvPr>
        </p:nvSpPr>
        <p:spPr>
          <a:xfrm>
            <a:off x="457200" y="571500"/>
            <a:ext cx="8229600" cy="1000125"/>
          </a:xfrm>
          <a:prstGeom prst="rect">
            <a:avLst/>
          </a:prstGeom>
        </p:spPr>
        <p:txBody>
          <a:bodyPr/>
          <a:lstStyle/>
          <a:p>
            <a:pPr eaLnBrk="1" hangingPunct="1">
              <a:lnSpc>
                <a:spcPct val="80000"/>
              </a:lnSpc>
            </a:pPr>
            <a:r>
              <a:rPr lang="en-US" altLang="en-US" sz="2800" b="1"/>
              <a:t>Stream Merging</a:t>
            </a:r>
            <a:endParaRPr lang="zh-CN" altLang="en-US" sz="2800" b="1"/>
          </a:p>
        </p:txBody>
      </p:sp>
      <p:sp>
        <p:nvSpPr>
          <p:cNvPr id="166918" name="矩形 9"/>
          <p:cNvSpPr>
            <a:spLocks noChangeArrowheads="1"/>
          </p:cNvSpPr>
          <p:nvPr/>
        </p:nvSpPr>
        <p:spPr bwMode="auto">
          <a:xfrm>
            <a:off x="539750" y="1484313"/>
            <a:ext cx="4824413" cy="40318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indent="-285750">
              <a:spcBef>
                <a:spcPts val="1200"/>
              </a:spcBef>
              <a:buFont typeface="Arial" panose="020B0604020202020204" pitchFamily="34" charset="0"/>
              <a:buChar char="•"/>
            </a:pPr>
            <a:r>
              <a:rPr lang="en-US" altLang="en-US" dirty="0">
                <a:latin typeface="Trebuchet MS" panose="020B0603020202020204" pitchFamily="34" charset="0"/>
                <a:ea typeface="Trebuchet MS"/>
              </a:rPr>
              <a:t>The server deliver a video stream as soon as it receives the request from a client</a:t>
            </a:r>
          </a:p>
          <a:p>
            <a:pPr marL="285750" indent="-285750">
              <a:spcBef>
                <a:spcPts val="1200"/>
              </a:spcBef>
              <a:buFont typeface="Arial" panose="020B0604020202020204" pitchFamily="34" charset="0"/>
              <a:buChar char="•"/>
            </a:pPr>
            <a:r>
              <a:rPr lang="en-US" altLang="en-US" dirty="0">
                <a:latin typeface="Trebuchet MS" panose="020B0603020202020204" pitchFamily="34" charset="0"/>
                <a:ea typeface="Trebuchet MS"/>
              </a:rPr>
              <a:t>Meanwhile, the client can also access a second stream of the same</a:t>
            </a:r>
          </a:p>
          <a:p>
            <a:pPr marL="285750" indent="-285750">
              <a:spcBef>
                <a:spcPts val="1200"/>
              </a:spcBef>
              <a:buFont typeface="Arial" panose="020B0604020202020204" pitchFamily="34" charset="0"/>
              <a:buChar char="•"/>
            </a:pPr>
            <a:r>
              <a:rPr lang="en-US" altLang="en-US" dirty="0">
                <a:latin typeface="Trebuchet MS" panose="020B0603020202020204" pitchFamily="34" charset="0"/>
                <a:ea typeface="Trebuchet MS"/>
              </a:rPr>
              <a:t>video, which initiated earlier by another client</a:t>
            </a:r>
          </a:p>
          <a:p>
            <a:pPr marL="285750" indent="-285750">
              <a:spcBef>
                <a:spcPts val="1200"/>
              </a:spcBef>
              <a:buFont typeface="Arial" panose="020B0604020202020204" pitchFamily="34" charset="0"/>
              <a:buChar char="•"/>
            </a:pPr>
            <a:r>
              <a:rPr lang="en-US" altLang="en-US" dirty="0">
                <a:latin typeface="Trebuchet MS" panose="020B0603020202020204" pitchFamily="34" charset="0"/>
                <a:ea typeface="Trebuchet MS"/>
              </a:rPr>
              <a:t>At a certain point, the first stream becomes unnecessary because of </a:t>
            </a:r>
            <a:r>
              <a:rPr lang="en-US" altLang="en-US" dirty="0" err="1">
                <a:latin typeface="Trebuchet MS" panose="020B0603020202020204" pitchFamily="34" charset="0"/>
                <a:ea typeface="Trebuchet MS"/>
              </a:rPr>
              <a:t>prefetched</a:t>
            </a:r>
            <a:r>
              <a:rPr lang="en-US" altLang="en-US" dirty="0">
                <a:latin typeface="Trebuchet MS" panose="020B0603020202020204" pitchFamily="34" charset="0"/>
                <a:ea typeface="Trebuchet MS"/>
              </a:rPr>
              <a:t> content from the second stream</a:t>
            </a:r>
          </a:p>
          <a:p>
            <a:pPr marL="285750" indent="-285750">
              <a:spcBef>
                <a:spcPts val="1200"/>
              </a:spcBef>
              <a:buFont typeface="Arial" panose="020B0604020202020204" pitchFamily="34" charset="0"/>
              <a:buChar char="•"/>
            </a:pPr>
            <a:r>
              <a:rPr lang="en-US" altLang="en-US" dirty="0">
                <a:latin typeface="Trebuchet MS" panose="020B0603020202020204" pitchFamily="34" charset="0"/>
                <a:ea typeface="Trebuchet MS"/>
              </a:rPr>
              <a:t>The first stream merge with (or “join”) the second</a:t>
            </a:r>
          </a:p>
        </p:txBody>
      </p:sp>
      <p:grpSp>
        <p:nvGrpSpPr>
          <p:cNvPr id="4" name="Group 3"/>
          <p:cNvGrpSpPr/>
          <p:nvPr/>
        </p:nvGrpSpPr>
        <p:grpSpPr>
          <a:xfrm>
            <a:off x="5436151" y="1571625"/>
            <a:ext cx="3384143" cy="3801509"/>
            <a:chOff x="5436152" y="1484313"/>
            <a:chExt cx="3024188" cy="3363912"/>
          </a:xfrm>
        </p:grpSpPr>
        <p:pic>
          <p:nvPicPr>
            <p:cNvPr id="1669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152" y="1484313"/>
              <a:ext cx="3024188"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6920" name="矩形 9"/>
            <p:cNvSpPr>
              <a:spLocks noChangeArrowheads="1"/>
            </p:cNvSpPr>
            <p:nvPr/>
          </p:nvSpPr>
          <p:spPr bwMode="auto">
            <a:xfrm>
              <a:off x="5507590" y="4508500"/>
              <a:ext cx="28813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600" b="1" dirty="0">
                  <a:latin typeface="Trebuchet MS" panose="020B0603020202020204" pitchFamily="34" charset="0"/>
                  <a:ea typeface="Trebuchet MS"/>
                </a:rPr>
                <a:t>Fig. 16.16: </a:t>
              </a:r>
              <a:r>
                <a:rPr lang="en-US" altLang="en-US" sz="1600" dirty="0">
                  <a:latin typeface="Trebuchet MS" panose="020B0603020202020204" pitchFamily="34" charset="0"/>
                  <a:ea typeface="Trebuchet MS"/>
                </a:rPr>
                <a:t>Stream merging</a:t>
              </a:r>
            </a:p>
          </p:txBody>
        </p:sp>
      </p:grpSp>
      <p:sp>
        <p:nvSpPr>
          <p:cNvPr id="2" name="Slide Number Placeholder 1"/>
          <p:cNvSpPr>
            <a:spLocks noGrp="1"/>
          </p:cNvSpPr>
          <p:nvPr>
            <p:ph type="sldNum" sz="quarter" idx="4"/>
          </p:nvPr>
        </p:nvSpPr>
        <p:spPr/>
        <p:txBody>
          <a:bodyPr/>
          <a:lstStyle/>
          <a:p>
            <a:fld id="{FE39254D-1DAA-492E-8008-EAC6B092BA06}" type="slidenum">
              <a:rPr lang="en-US" altLang="zh-CN" smtClean="0"/>
              <a:pPr/>
              <a:t>28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6896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8965" name="Title 1"/>
          <p:cNvSpPr>
            <a:spLocks noGrp="1" noChangeArrowheads="1"/>
          </p:cNvSpPr>
          <p:nvPr>
            <p:ph type="title"/>
          </p:nvPr>
        </p:nvSpPr>
        <p:spPr>
          <a:xfrm>
            <a:off x="457200" y="764815"/>
            <a:ext cx="8229600" cy="806810"/>
          </a:xfrm>
        </p:spPr>
        <p:txBody>
          <a:bodyPr>
            <a:normAutofit/>
          </a:bodyPr>
          <a:lstStyle/>
          <a:p>
            <a:pPr marL="0" indent="0"/>
            <a:r>
              <a:rPr lang="zh-CN" altLang="en-US" sz="2400" b="1" dirty="0"/>
              <a:t>16.</a:t>
            </a:r>
            <a:r>
              <a:rPr lang="en-US" altLang="zh-CN" sz="2400" b="1" dirty="0"/>
              <a:t>3.3</a:t>
            </a:r>
            <a:r>
              <a:rPr lang="zh-CN" altLang="en-US" sz="2400" b="1" dirty="0"/>
              <a:t>  Broadcast/Multicast for Heterogeneous Users</a:t>
            </a:r>
          </a:p>
        </p:txBody>
      </p:sp>
      <p:sp>
        <p:nvSpPr>
          <p:cNvPr id="58374" name="Content Placeholder 2"/>
          <p:cNvSpPr>
            <a:spLocks noGrp="1" noChangeArrowheads="1"/>
          </p:cNvSpPr>
          <p:nvPr>
            <p:ph idx="4294967295"/>
          </p:nvPr>
        </p:nvSpPr>
        <p:spPr>
          <a:xfrm>
            <a:off x="637708" y="1597460"/>
            <a:ext cx="7859060" cy="4525963"/>
          </a:xfrm>
          <a:prstGeom prst="rect">
            <a:avLst/>
          </a:prstGeom>
        </p:spPr>
        <p:txBody>
          <a:bodyPr anchor="ctr"/>
          <a:lstStyle/>
          <a:p>
            <a:pPr marL="0" indent="0">
              <a:spcBef>
                <a:spcPts val="1800"/>
              </a:spcBef>
              <a:buSzPct val="50000"/>
              <a:buNone/>
              <a:defRPr/>
            </a:pPr>
            <a:r>
              <a:rPr lang="zh-CN" altLang="en-US" sz="2200" dirty="0"/>
              <a:t>The Internet</a:t>
            </a:r>
            <a:r>
              <a:rPr lang="en-US" altLang="zh-CN" sz="2200" dirty="0"/>
              <a:t>’</a:t>
            </a:r>
            <a:r>
              <a:rPr lang="zh-CN" altLang="en-US" sz="2200" dirty="0"/>
              <a:t>s intrinsic heterogeneity poses another challenge to multimedia </a:t>
            </a:r>
            <a:r>
              <a:rPr lang="en-US" sz="2200" dirty="0"/>
              <a:t>multicast.</a:t>
            </a:r>
          </a:p>
          <a:p>
            <a:pPr lvl="1" eaLnBrk="1" hangingPunct="1">
              <a:spcBef>
                <a:spcPts val="1800"/>
              </a:spcBef>
              <a:defRPr/>
            </a:pPr>
            <a:r>
              <a:rPr lang="en-US" sz="2000" dirty="0"/>
              <a:t>Traditional end-to-end adaptation schemes:</a:t>
            </a:r>
            <a:r>
              <a:rPr lang="zh-CN" altLang="en-US" sz="2000" dirty="0"/>
              <a:t> the sender adjusts its transmission rate according to some feedback from its receiver.</a:t>
            </a:r>
          </a:p>
          <a:p>
            <a:pPr lvl="1" eaLnBrk="1" hangingPunct="1">
              <a:spcBef>
                <a:spcPts val="1800"/>
              </a:spcBef>
              <a:defRPr/>
            </a:pPr>
            <a:r>
              <a:rPr lang="zh-CN" altLang="en-US" sz="2000" dirty="0"/>
              <a:t>In a broadcast/multicast environment: the traditional solution tends to be suboptimal because there is no single target rate for a group of heterogeneous users.</a:t>
            </a:r>
          </a:p>
          <a:p>
            <a:pPr lvl="1">
              <a:defRPr/>
            </a:pPr>
            <a:endParaRPr lang="zh-CN" altLang="en-US" sz="1900" dirty="0"/>
          </a:p>
          <a:p>
            <a:pPr marL="0" indent="0">
              <a:lnSpc>
                <a:spcPct val="90000"/>
              </a:lnSpc>
              <a:buSzPct val="50000"/>
              <a:buNone/>
              <a:defRPr/>
            </a:pPr>
            <a:r>
              <a:rPr lang="zh-CN" altLang="en-US" sz="2200" dirty="0"/>
              <a:t>It is thus necessary to use multi-rate multicast.</a:t>
            </a:r>
          </a:p>
          <a:p>
            <a:pPr>
              <a:buFont typeface="Arial" panose="020B0604020202020204" pitchFamily="34" charset="0"/>
              <a:buNone/>
              <a:defRPr/>
            </a:pPr>
            <a:endParaRPr lang="zh-CN" altLang="en-US" sz="19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29</a:t>
            </a:fld>
            <a:endParaRPr lang="en-US" altLang="zh-CN" dirty="0"/>
          </a:p>
        </p:txBody>
      </p:sp>
      <p:sp>
        <p:nvSpPr>
          <p:cNvPr id="3" name="Footer Placeholder 2"/>
          <p:cNvSpPr>
            <a:spLocks noGrp="1"/>
          </p:cNvSpPr>
          <p:nvPr>
            <p:ph type="ftr" sz="quarter" idx="3"/>
          </p:nvPr>
        </p:nvSpPr>
        <p:spPr>
          <a:xfrm>
            <a:off x="5857875" y="6286500"/>
            <a:ext cx="2895600" cy="365125"/>
          </a:xfrm>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pic>
        <p:nvPicPr>
          <p:cNvPr id="1392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061" y="1196845"/>
            <a:ext cx="8337879" cy="3023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9270" name="矩形 8"/>
          <p:cNvSpPr>
            <a:spLocks noChangeArrowheads="1"/>
          </p:cNvSpPr>
          <p:nvPr/>
        </p:nvSpPr>
        <p:spPr bwMode="auto">
          <a:xfrm>
            <a:off x="467519" y="4683027"/>
            <a:ext cx="8208962"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2000" b="1" dirty="0">
                <a:latin typeface="Trebuchet MS" panose="020B0603020202020204" pitchFamily="34" charset="0"/>
                <a:ea typeface="Trebuchet MS"/>
              </a:rPr>
              <a:t>Fig. 16.2: </a:t>
            </a:r>
            <a:r>
              <a:rPr lang="en-US" altLang="en-US" sz="2000" dirty="0">
                <a:latin typeface="Trebuchet MS" panose="020B0603020202020204" pitchFamily="34" charset="0"/>
                <a:ea typeface="Trebuchet MS"/>
              </a:rPr>
              <a:t>A generic system diagram of proxy-assisted media streaming using RTP/RTCP/RTSP</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页脚占位符 4"/>
          <p:cNvSpPr txBox="1">
            <a:spLocks noGrp="1" noChangeArrowheads="1"/>
          </p:cNvSpPr>
          <p:nvPr/>
        </p:nvSpPr>
        <p:spPr bwMode="auto">
          <a:xfrm>
            <a:off x="5857875" y="6286500"/>
            <a:ext cx="2918802"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6998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69989" name="Title 1"/>
          <p:cNvSpPr>
            <a:spLocks noGrp="1" noChangeArrowheads="1"/>
          </p:cNvSpPr>
          <p:nvPr>
            <p:ph type="title"/>
          </p:nvPr>
        </p:nvSpPr>
        <p:spPr>
          <a:xfrm>
            <a:off x="447267" y="764815"/>
            <a:ext cx="8229600" cy="1000125"/>
          </a:xfrm>
        </p:spPr>
        <p:txBody>
          <a:bodyPr>
            <a:normAutofit/>
          </a:bodyPr>
          <a:lstStyle/>
          <a:p>
            <a:pPr marL="0" indent="0"/>
            <a:r>
              <a:rPr lang="zh-CN" altLang="en-US" sz="2600" b="1" dirty="0"/>
              <a:t>16.</a:t>
            </a:r>
            <a:r>
              <a:rPr lang="en-US" altLang="zh-CN" sz="2600" b="1" dirty="0"/>
              <a:t>3.3</a:t>
            </a:r>
            <a:r>
              <a:rPr lang="zh-CN" altLang="en-US" sz="2600" b="1" dirty="0"/>
              <a:t>  Broadcast/Multicast for Heterogeneous Users </a:t>
            </a:r>
            <a:r>
              <a:rPr lang="en-US" altLang="zh-CN" sz="2600" b="1" dirty="0"/>
              <a:t>(Cont’d)</a:t>
            </a:r>
            <a:endParaRPr lang="zh-CN" altLang="en-US" sz="2600" b="1" dirty="0"/>
          </a:p>
        </p:txBody>
      </p:sp>
      <p:sp>
        <p:nvSpPr>
          <p:cNvPr id="59398" name="Content Placeholder 2"/>
          <p:cNvSpPr>
            <a:spLocks noGrp="1" noChangeArrowheads="1"/>
          </p:cNvSpPr>
          <p:nvPr>
            <p:ph idx="4294967295"/>
          </p:nvPr>
        </p:nvSpPr>
        <p:spPr>
          <a:xfrm>
            <a:off x="457200" y="1600200"/>
            <a:ext cx="8229600" cy="4525963"/>
          </a:xfrm>
          <a:prstGeom prst="rect">
            <a:avLst/>
          </a:prstGeom>
        </p:spPr>
        <p:txBody>
          <a:bodyPr anchor="ctr"/>
          <a:lstStyle/>
          <a:p>
            <a:pPr>
              <a:buSzPct val="100000"/>
              <a:buFont typeface="Trebuchet MS" panose="020B0603020202020204" pitchFamily="34" charset="0"/>
              <a:buChar char="•"/>
              <a:defRPr/>
            </a:pPr>
            <a:r>
              <a:rPr lang="zh-CN" altLang="en-US" sz="2200" dirty="0"/>
              <a:t>From the viewpoint of a media source, multi-rate streams can be producedvia two methods.</a:t>
            </a:r>
          </a:p>
          <a:p>
            <a:pPr lvl="1" eaLnBrk="1" hangingPunct="1">
              <a:defRPr/>
            </a:pPr>
            <a:r>
              <a:rPr lang="zh-CN" altLang="en-US" sz="2000" dirty="0"/>
              <a:t>Information replication.</a:t>
            </a:r>
          </a:p>
          <a:p>
            <a:pPr lvl="1" eaLnBrk="1" hangingPunct="1">
              <a:defRPr/>
            </a:pPr>
            <a:r>
              <a:rPr lang="zh-CN" altLang="en-US" sz="2000" dirty="0"/>
              <a:t>Information decomposition.</a:t>
            </a:r>
          </a:p>
          <a:p>
            <a:pPr lvl="1">
              <a:defRPr/>
            </a:pPr>
            <a:endParaRPr lang="zh-CN" altLang="en-US" sz="2000" dirty="0"/>
          </a:p>
          <a:p>
            <a:pPr>
              <a:spcBef>
                <a:spcPts val="1800"/>
              </a:spcBef>
              <a:buSzPct val="100000"/>
              <a:defRPr/>
            </a:pPr>
            <a:r>
              <a:rPr lang="en-US" altLang="zh-CN" sz="2200" dirty="0"/>
              <a:t>R</a:t>
            </a:r>
            <a:r>
              <a:rPr lang="zh-CN" altLang="en-US" sz="2200" dirty="0"/>
              <a:t>eplication and decomposition can be implemented through transcoding and scalable audio/video coding , respectively.</a:t>
            </a:r>
          </a:p>
          <a:p>
            <a:pPr>
              <a:spcBef>
                <a:spcPts val="1800"/>
              </a:spcBef>
              <a:buSzPct val="100000"/>
              <a:defRPr/>
            </a:pPr>
            <a:r>
              <a:rPr lang="zh-CN" altLang="en-US" sz="2200" dirty="0"/>
              <a:t>The remaining question is the efficient transmission. </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30</a:t>
            </a:fld>
            <a:endParaRPr lang="en-US" altLang="zh-CN" dirty="0"/>
          </a:p>
        </p:txBody>
      </p:sp>
      <p:sp>
        <p:nvSpPr>
          <p:cNvPr id="3" name="Footer Placeholder 2"/>
          <p:cNvSpPr>
            <a:spLocks noGrp="1"/>
          </p:cNvSpPr>
          <p:nvPr>
            <p:ph type="ftr" sz="quarter" idx="3"/>
          </p:nvPr>
        </p:nvSpPr>
        <p:spPr>
          <a:xfrm>
            <a:off x="5819775" y="6286500"/>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7101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71013" name="Title 1"/>
          <p:cNvSpPr>
            <a:spLocks noGrp="1" noChangeArrowheads="1"/>
          </p:cNvSpPr>
          <p:nvPr>
            <p:ph type="title"/>
          </p:nvPr>
        </p:nvSpPr>
        <p:spPr>
          <a:xfrm>
            <a:off x="457200" y="571500"/>
            <a:ext cx="8229600" cy="1000125"/>
          </a:xfrm>
        </p:spPr>
        <p:txBody>
          <a:bodyPr/>
          <a:lstStyle/>
          <a:p>
            <a:pPr marL="0" indent="0"/>
            <a:r>
              <a:rPr lang="zh-CN" altLang="en-US" sz="2800" b="1" dirty="0"/>
              <a:t>Stream Replication</a:t>
            </a:r>
          </a:p>
        </p:txBody>
      </p:sp>
      <p:sp>
        <p:nvSpPr>
          <p:cNvPr id="171014" name="Content Placeholder 2"/>
          <p:cNvSpPr>
            <a:spLocks noGrp="1" noChangeArrowheads="1"/>
          </p:cNvSpPr>
          <p:nvPr>
            <p:ph idx="4294967295"/>
          </p:nvPr>
        </p:nvSpPr>
        <p:spPr>
          <a:xfrm>
            <a:off x="457200" y="1600201"/>
            <a:ext cx="8229600" cy="4132960"/>
          </a:xfrm>
          <a:prstGeom prst="rect">
            <a:avLst/>
          </a:prstGeom>
        </p:spPr>
        <p:txBody>
          <a:bodyPr anchor="ctr">
            <a:normAutofit/>
          </a:bodyPr>
          <a:lstStyle/>
          <a:p>
            <a:pPr>
              <a:lnSpc>
                <a:spcPct val="90000"/>
              </a:lnSpc>
              <a:buSzPct val="100000"/>
            </a:pPr>
            <a:r>
              <a:rPr lang="zh-CN" altLang="en-US" sz="2400" dirty="0"/>
              <a:t>Stream replication can be viewed as a trade-off between single-rate multicast and multiple point-to-point connections.</a:t>
            </a:r>
            <a:endParaRPr lang="en-US" altLang="zh-CN" sz="2400" dirty="0"/>
          </a:p>
          <a:p>
            <a:pPr>
              <a:lnSpc>
                <a:spcPct val="90000"/>
              </a:lnSpc>
              <a:buSzPct val="100000"/>
            </a:pPr>
            <a:endParaRPr lang="zh-CN" altLang="en-US" sz="2400" dirty="0"/>
          </a:p>
          <a:p>
            <a:pPr>
              <a:lnSpc>
                <a:spcPct val="90000"/>
              </a:lnSpc>
              <a:buSzPct val="100000"/>
            </a:pPr>
            <a:r>
              <a:rPr lang="zh-CN" altLang="en-US" sz="2400" dirty="0"/>
              <a:t>Its feasibility is well justified in a typical multicast environment where the bandwidths of the receivers usually follow some clustered distribution.</a:t>
            </a:r>
            <a:endParaRPr lang="en-US" altLang="zh-CN" sz="2400" dirty="0"/>
          </a:p>
          <a:p>
            <a:pPr>
              <a:lnSpc>
                <a:spcPct val="90000"/>
              </a:lnSpc>
              <a:buSzPct val="100000"/>
            </a:pPr>
            <a:endParaRPr lang="zh-CN" altLang="en-US" sz="24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31</a:t>
            </a:fld>
            <a:endParaRPr lang="en-US" altLang="zh-CN" dirty="0"/>
          </a:p>
        </p:txBody>
      </p:sp>
      <p:sp>
        <p:nvSpPr>
          <p:cNvPr id="3" name="Footer Placeholder 2"/>
          <p:cNvSpPr>
            <a:spLocks noGrp="1"/>
          </p:cNvSpPr>
          <p:nvPr>
            <p:ph type="ftr" sz="quarter" idx="3"/>
          </p:nvPr>
        </p:nvSpPr>
        <p:spPr>
          <a:xfrm>
            <a:off x="5819775" y="6290466"/>
            <a:ext cx="2895600" cy="365125"/>
          </a:xfrm>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页脚占位符 4"/>
          <p:cNvSpPr txBox="1">
            <a:spLocks noGrp="1" noChangeArrowheads="1"/>
          </p:cNvSpPr>
          <p:nvPr/>
        </p:nvSpPr>
        <p:spPr bwMode="auto">
          <a:xfrm>
            <a:off x="5755630" y="537313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7306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73061" name="Title 1"/>
          <p:cNvSpPr>
            <a:spLocks noGrp="1" noChangeArrowheads="1"/>
          </p:cNvSpPr>
          <p:nvPr>
            <p:ph type="title"/>
          </p:nvPr>
        </p:nvSpPr>
        <p:spPr>
          <a:xfrm>
            <a:off x="457200" y="571500"/>
            <a:ext cx="8229600" cy="1000125"/>
          </a:xfrm>
        </p:spPr>
        <p:txBody>
          <a:bodyPr/>
          <a:lstStyle/>
          <a:p>
            <a:pPr marL="0" indent="0"/>
            <a:r>
              <a:rPr lang="zh-CN" altLang="en-US" sz="2800" b="1" dirty="0"/>
              <a:t>Layered Multicast</a:t>
            </a:r>
          </a:p>
        </p:txBody>
      </p:sp>
      <p:sp>
        <p:nvSpPr>
          <p:cNvPr id="173062" name="Content Placeholder 2"/>
          <p:cNvSpPr>
            <a:spLocks noGrp="1" noChangeArrowheads="1"/>
          </p:cNvSpPr>
          <p:nvPr>
            <p:ph idx="4294967295"/>
          </p:nvPr>
        </p:nvSpPr>
        <p:spPr>
          <a:xfrm>
            <a:off x="457200" y="1600200"/>
            <a:ext cx="8229600" cy="4525963"/>
          </a:xfrm>
          <a:prstGeom prst="rect">
            <a:avLst/>
          </a:prstGeom>
        </p:spPr>
        <p:txBody>
          <a:bodyPr/>
          <a:lstStyle/>
          <a:p>
            <a:pPr>
              <a:lnSpc>
                <a:spcPct val="90000"/>
              </a:lnSpc>
              <a:buSzPct val="50000"/>
              <a:buFont typeface="Arial"/>
              <a:buChar char="•"/>
            </a:pPr>
            <a:r>
              <a:rPr lang="zh-CN" altLang="en-US" sz="2200" dirty="0"/>
              <a:t>For cumulative layered video (or scalable video), </a:t>
            </a:r>
            <a:r>
              <a:rPr lang="zh-CN" altLang="en-US" sz="2200" i="1" dirty="0"/>
              <a:t>Receiver-driven Layered Multicast (RLM)  </a:t>
            </a:r>
            <a:r>
              <a:rPr lang="zh-CN" altLang="en-US" sz="2200" dirty="0"/>
              <a:t>has been suggested. </a:t>
            </a:r>
            <a:endParaRPr lang="en-US" altLang="zh-CN" sz="2200" dirty="0"/>
          </a:p>
          <a:p>
            <a:pPr>
              <a:buFont typeface="Arial"/>
              <a:buChar char="•"/>
            </a:pPr>
            <a:endParaRPr lang="en-US" altLang="zh-CN" sz="2000" dirty="0"/>
          </a:p>
          <a:p>
            <a:pPr>
              <a:lnSpc>
                <a:spcPct val="90000"/>
              </a:lnSpc>
              <a:buSzPct val="50000"/>
              <a:buFont typeface="Arial"/>
              <a:buChar char="•"/>
            </a:pPr>
            <a:r>
              <a:rPr lang="en-US" altLang="zh-CN" sz="2200" dirty="0"/>
              <a:t>RLM specifications.</a:t>
            </a:r>
            <a:endParaRPr lang="zh-CN" altLang="en-US" sz="2200" dirty="0"/>
          </a:p>
          <a:p>
            <a:pPr lvl="1">
              <a:buFont typeface="Arial" panose="020B0604020202020204" pitchFamily="34" charset="0"/>
              <a:buChar char="•"/>
            </a:pPr>
            <a:r>
              <a:rPr lang="en-US" altLang="zh-CN" sz="2000" dirty="0"/>
              <a:t>Takes </a:t>
            </a:r>
            <a:r>
              <a:rPr lang="zh-CN" altLang="en-US" sz="2000" dirty="0"/>
              <a:t>advantage of the dynamic group concept in the IP multicast model.</a:t>
            </a:r>
            <a:endParaRPr lang="en-US" altLang="zh-CN" sz="2000" dirty="0"/>
          </a:p>
          <a:p>
            <a:pPr lvl="1">
              <a:buFont typeface="Arial" panose="020B0604020202020204" pitchFamily="34" charset="0"/>
              <a:buChar char="•"/>
            </a:pPr>
            <a:r>
              <a:rPr lang="zh-CN" altLang="en-US" sz="2000" dirty="0"/>
              <a:t>An RLM sender transmits each video layer over a separate multicast group.</a:t>
            </a:r>
            <a:endParaRPr lang="en-US" altLang="zh-CN" sz="2000" dirty="0"/>
          </a:p>
          <a:p>
            <a:pPr lvl="1">
              <a:buFont typeface="Arial" panose="020B0604020202020204" pitchFamily="34" charset="0"/>
              <a:buChar char="•"/>
            </a:pPr>
            <a:r>
              <a:rPr lang="zh-CN" altLang="en-US" sz="2000" dirty="0"/>
              <a:t>The number of layers as well as their rates is predetermined.</a:t>
            </a:r>
            <a:endParaRPr lang="en-US" altLang="zh-CN" sz="2000" dirty="0"/>
          </a:p>
          <a:p>
            <a:pPr lvl="1">
              <a:buFont typeface="Arial" panose="020B0604020202020204" pitchFamily="34" charset="0"/>
              <a:buChar char="•"/>
            </a:pPr>
            <a:r>
              <a:rPr lang="zh-CN" altLang="en-US" sz="2000" dirty="0"/>
              <a:t>Adaptation is performed only at the user’s end by a probing-based scheme.</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32</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页脚占位符 4"/>
          <p:cNvSpPr txBox="1">
            <a:spLocks noGrp="1" noChangeArrowheads="1"/>
          </p:cNvSpPr>
          <p:nvPr/>
        </p:nvSpPr>
        <p:spPr bwMode="auto">
          <a:xfrm>
            <a:off x="5857875" y="537313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7408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74085" name="Title 1"/>
          <p:cNvSpPr>
            <a:spLocks noGrp="1" noChangeArrowheads="1"/>
          </p:cNvSpPr>
          <p:nvPr>
            <p:ph type="title"/>
          </p:nvPr>
        </p:nvSpPr>
        <p:spPr>
          <a:xfrm>
            <a:off x="457200" y="571500"/>
            <a:ext cx="8229600" cy="1000125"/>
          </a:xfrm>
        </p:spPr>
        <p:txBody>
          <a:bodyPr/>
          <a:lstStyle/>
          <a:p>
            <a:pPr marL="0" indent="0"/>
            <a:r>
              <a:rPr lang="zh-CN" altLang="en-US" sz="2800" b="1" dirty="0"/>
              <a:t>Layered Multicast</a:t>
            </a:r>
          </a:p>
        </p:txBody>
      </p:sp>
      <p:sp>
        <p:nvSpPr>
          <p:cNvPr id="62470" name="Content Placeholder 2"/>
          <p:cNvSpPr>
            <a:spLocks noGrp="1" noChangeArrowheads="1"/>
          </p:cNvSpPr>
          <p:nvPr>
            <p:ph idx="4294967295"/>
          </p:nvPr>
        </p:nvSpPr>
        <p:spPr>
          <a:xfrm>
            <a:off x="457200" y="1600200"/>
            <a:ext cx="8229600" cy="4525963"/>
          </a:xfrm>
          <a:prstGeom prst="rect">
            <a:avLst/>
          </a:prstGeom>
        </p:spPr>
        <p:txBody>
          <a:bodyPr/>
          <a:lstStyle/>
          <a:p>
            <a:pPr>
              <a:lnSpc>
                <a:spcPct val="90000"/>
              </a:lnSpc>
              <a:buSzPct val="100000"/>
              <a:defRPr/>
            </a:pPr>
            <a:r>
              <a:rPr lang="en-US" altLang="zh-CN" sz="2200" dirty="0"/>
              <a:t>RLM specifications.</a:t>
            </a:r>
            <a:endParaRPr lang="zh-CN" altLang="en-US" sz="2200" dirty="0"/>
          </a:p>
          <a:p>
            <a:pPr lvl="1" eaLnBrk="1" hangingPunct="1">
              <a:lnSpc>
                <a:spcPct val="90000"/>
              </a:lnSpc>
              <a:buFont typeface="Lucida Grande"/>
              <a:buChar char="-"/>
              <a:defRPr/>
            </a:pPr>
            <a:r>
              <a:rPr lang="zh-CN" altLang="en-US" sz="2000" dirty="0"/>
              <a:t>A user periodically joins a higher layer’s group to explore the available  bandwidth.</a:t>
            </a:r>
            <a:endParaRPr lang="en-US" altLang="zh-CN" sz="2000" dirty="0"/>
          </a:p>
          <a:p>
            <a:pPr lvl="1" eaLnBrk="1" hangingPunct="1">
              <a:lnSpc>
                <a:spcPct val="90000"/>
              </a:lnSpc>
              <a:buFont typeface="Lucida Grande"/>
              <a:buChar char="-"/>
              <a:defRPr/>
            </a:pPr>
            <a:endParaRPr lang="zh-CN" altLang="en-US" sz="2000" dirty="0"/>
          </a:p>
          <a:p>
            <a:pPr lvl="1" eaLnBrk="1" hangingPunct="1">
              <a:lnSpc>
                <a:spcPct val="90000"/>
              </a:lnSpc>
              <a:buFont typeface="Lucida Grande"/>
              <a:buChar char="-"/>
              <a:defRPr/>
            </a:pPr>
            <a:r>
              <a:rPr lang="zh-CN" altLang="en-US" sz="2000" dirty="0"/>
              <a:t>If packet loss exceeds a tolerable threshold after the join-experiment, the user should leave the group; otherwise it will stay at the new subscription level.</a:t>
            </a:r>
            <a:endParaRPr lang="en-US" altLang="zh-CN" sz="2000" dirty="0"/>
          </a:p>
          <a:p>
            <a:pPr lvl="1" eaLnBrk="1" hangingPunct="1">
              <a:lnSpc>
                <a:spcPct val="90000"/>
              </a:lnSpc>
              <a:buFont typeface="Lucida Grande"/>
              <a:buChar char="-"/>
              <a:defRPr/>
            </a:pPr>
            <a:endParaRPr lang="zh-CN" altLang="en-US" sz="2000" dirty="0"/>
          </a:p>
          <a:p>
            <a:pPr lvl="1" eaLnBrk="1" hangingPunct="1">
              <a:lnSpc>
                <a:spcPct val="90000"/>
              </a:lnSpc>
              <a:buFont typeface="Lucida Grande"/>
              <a:buChar char="-"/>
              <a:defRPr/>
            </a:pPr>
            <a:r>
              <a:rPr lang="zh-CN" altLang="en-US" sz="2000" dirty="0"/>
              <a:t>An exponential backoff ensures that the receiver will not be too aggressive in joining new layers and cause frequent congestion.</a:t>
            </a:r>
          </a:p>
          <a:p>
            <a:pPr lvl="1">
              <a:defRPr/>
            </a:pPr>
            <a:endParaRPr lang="zh-CN" altLang="en-US" sz="17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75109" name="Title 1"/>
          <p:cNvSpPr>
            <a:spLocks noGrp="1" noChangeArrowheads="1"/>
          </p:cNvSpPr>
          <p:nvPr>
            <p:ph type="title"/>
          </p:nvPr>
        </p:nvSpPr>
        <p:spPr>
          <a:xfrm>
            <a:off x="457200" y="571500"/>
            <a:ext cx="8229600" cy="769355"/>
          </a:xfrm>
        </p:spPr>
        <p:txBody>
          <a:bodyPr/>
          <a:lstStyle/>
          <a:p>
            <a:pPr marL="0" indent="0"/>
            <a:r>
              <a:rPr lang="zh-CN" altLang="en-US" sz="2800" b="1" dirty="0"/>
              <a:t>Layered Multicast</a:t>
            </a:r>
          </a:p>
        </p:txBody>
      </p:sp>
      <p:sp>
        <p:nvSpPr>
          <p:cNvPr id="175110" name="Content Placeholder 2"/>
          <p:cNvSpPr>
            <a:spLocks noGrp="1" noChangeArrowheads="1"/>
          </p:cNvSpPr>
          <p:nvPr>
            <p:ph idx="4294967295"/>
          </p:nvPr>
        </p:nvSpPr>
        <p:spPr>
          <a:xfrm>
            <a:off x="485775" y="3454571"/>
            <a:ext cx="8229600" cy="2770187"/>
          </a:xfrm>
          <a:prstGeom prst="rect">
            <a:avLst/>
          </a:prstGeom>
        </p:spPr>
        <p:txBody>
          <a:bodyPr>
            <a:normAutofit fontScale="85000" lnSpcReduction="20000"/>
          </a:bodyPr>
          <a:lstStyle/>
          <a:p>
            <a:pPr>
              <a:lnSpc>
                <a:spcPct val="90000"/>
              </a:lnSpc>
              <a:buSzPct val="100000"/>
            </a:pPr>
            <a:r>
              <a:rPr lang="zh-CN" altLang="en-US" sz="2200" dirty="0"/>
              <a:t>Received-driven layered multicast</a:t>
            </a:r>
          </a:p>
          <a:p>
            <a:pPr lvl="1" eaLnBrk="1" hangingPunct="1">
              <a:lnSpc>
                <a:spcPct val="120000"/>
              </a:lnSpc>
              <a:spcBef>
                <a:spcPts val="600"/>
              </a:spcBef>
              <a:buFont typeface="Lucida Grande"/>
              <a:buChar char="-"/>
            </a:pPr>
            <a:r>
              <a:rPr lang="zh-CN" altLang="en-US" sz="2000" dirty="0"/>
              <a:t>Started from layer 1.</a:t>
            </a:r>
          </a:p>
          <a:p>
            <a:pPr lvl="1" eaLnBrk="1" hangingPunct="1">
              <a:lnSpc>
                <a:spcPct val="120000"/>
              </a:lnSpc>
              <a:spcBef>
                <a:spcPts val="600"/>
              </a:spcBef>
              <a:buFont typeface="Lucida Grande"/>
              <a:buChar char="-"/>
            </a:pPr>
            <a:r>
              <a:rPr lang="zh-CN" altLang="en-US" sz="2000" dirty="0"/>
              <a:t>Congestion occured and it had to leave this highest layer 4. </a:t>
            </a:r>
          </a:p>
          <a:p>
            <a:pPr lvl="1" eaLnBrk="1" hangingPunct="1">
              <a:lnSpc>
                <a:spcPct val="120000"/>
              </a:lnSpc>
              <a:spcBef>
                <a:spcPts val="600"/>
              </a:spcBef>
              <a:buFont typeface="Lucida Grande"/>
              <a:buChar char="-"/>
            </a:pPr>
            <a:r>
              <a:rPr lang="zh-CN" altLang="en-US" sz="2000" dirty="0"/>
              <a:t>Then waited for a while, seeing no congestion, and rejoined layer 4.</a:t>
            </a:r>
          </a:p>
          <a:p>
            <a:pPr lvl="1" eaLnBrk="1" hangingPunct="1">
              <a:lnSpc>
                <a:spcPct val="120000"/>
              </a:lnSpc>
              <a:spcBef>
                <a:spcPts val="600"/>
              </a:spcBef>
              <a:buFont typeface="Lucida Grande"/>
              <a:buChar char="-"/>
            </a:pPr>
            <a:r>
              <a:rPr lang="zh-CN" altLang="en-US" sz="2000" dirty="0"/>
              <a:t>This triggered congestion again, and the receiver had to leave again.</a:t>
            </a:r>
          </a:p>
          <a:p>
            <a:pPr lvl="1" eaLnBrk="1" hangingPunct="1">
              <a:lnSpc>
                <a:spcPct val="120000"/>
              </a:lnSpc>
              <a:spcBef>
                <a:spcPts val="600"/>
              </a:spcBef>
              <a:buFont typeface="Lucida Grande"/>
              <a:buChar char="-"/>
            </a:pPr>
            <a:r>
              <a:rPr lang="zh-CN" altLang="en-US" sz="2000" dirty="0"/>
              <a:t>Note that the waiting time for the next join-experiment is longer than that of the previous one; </a:t>
            </a:r>
          </a:p>
          <a:p>
            <a:pPr lvl="1" eaLnBrk="1" hangingPunct="1">
              <a:lnSpc>
                <a:spcPct val="120000"/>
              </a:lnSpc>
              <a:spcBef>
                <a:spcPts val="600"/>
              </a:spcBef>
              <a:buFont typeface="Lucida Grande"/>
              <a:buChar char="-"/>
            </a:pPr>
            <a:r>
              <a:rPr lang="zh-CN" altLang="en-US" sz="2000" dirty="0"/>
              <a:t>Exponential backoff ensures that the receiver will not be too aggressive.</a:t>
            </a:r>
          </a:p>
        </p:txBody>
      </p:sp>
      <p:pic>
        <p:nvPicPr>
          <p:cNvPr id="17511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450" y="1557338"/>
            <a:ext cx="647700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5112" name="Text Box 7"/>
          <p:cNvSpPr txBox="1">
            <a:spLocks noChangeArrowheads="1"/>
          </p:cNvSpPr>
          <p:nvPr/>
        </p:nvSpPr>
        <p:spPr bwMode="auto">
          <a:xfrm>
            <a:off x="1401762" y="2886245"/>
            <a:ext cx="6048375"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1600" b="1" dirty="0">
                <a:latin typeface="Trebuchet MS" panose="020B0603020202020204" pitchFamily="34" charset="0"/>
                <a:ea typeface="Trebuchet MS"/>
                <a:sym typeface="Calibri" panose="020F0502020204030204" pitchFamily="34" charset="0"/>
              </a:rPr>
              <a:t>Fig. 16.</a:t>
            </a:r>
            <a:r>
              <a:rPr lang="zh-CN" altLang="en-US" sz="1600" b="1" dirty="0">
                <a:latin typeface="Trebuchet MS" panose="020B0603020202020204" pitchFamily="34" charset="0"/>
                <a:ea typeface="Trebuchet MS"/>
                <a:sym typeface="Calibri" panose="020F0502020204030204" pitchFamily="34" charset="0"/>
              </a:rPr>
              <a:t>1</a:t>
            </a:r>
            <a:r>
              <a:rPr lang="en-US" altLang="zh-CN" sz="1600" b="1" dirty="0">
                <a:latin typeface="Trebuchet MS" panose="020B0603020202020204" pitchFamily="34" charset="0"/>
                <a:ea typeface="Trebuchet MS"/>
                <a:sym typeface="Calibri" panose="020F0502020204030204" pitchFamily="34" charset="0"/>
              </a:rPr>
              <a:t>7</a:t>
            </a:r>
            <a:r>
              <a:rPr lang="en-CA" altLang="zh-CN" sz="1600" b="1" dirty="0">
                <a:latin typeface="Trebuchet MS" panose="020B0603020202020204" pitchFamily="34" charset="0"/>
                <a:ea typeface="Trebuchet MS"/>
                <a:sym typeface="Calibri" panose="020F0502020204030204" pitchFamily="34" charset="0"/>
              </a:rPr>
              <a:t>:</a:t>
            </a:r>
            <a:r>
              <a:rPr lang="en-US" altLang="zh-CN" sz="1600" dirty="0">
                <a:latin typeface="Trebuchet MS" panose="020B0603020202020204" pitchFamily="34" charset="0"/>
                <a:ea typeface="Trebuchet MS"/>
                <a:sym typeface="Calibri" panose="020F0502020204030204" pitchFamily="34" charset="0"/>
              </a:rPr>
              <a:t> An illustration of receiver-driven layered multicast</a:t>
            </a:r>
            <a:endParaRPr lang="en-US" altLang="zh-CN" dirty="0">
              <a:latin typeface="Trebuchet MS" panose="020B0603020202020204" pitchFamily="34" charset="0"/>
              <a:ea typeface="Trebuchet MS"/>
              <a:sym typeface="Calibri" panose="020F0502020204030204"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页脚占位符 4"/>
          <p:cNvSpPr txBox="1">
            <a:spLocks noGrp="1" noChangeArrowheads="1"/>
          </p:cNvSpPr>
          <p:nvPr/>
        </p:nvSpPr>
        <p:spPr bwMode="auto">
          <a:xfrm>
            <a:off x="6012100" y="5796151"/>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7920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79205"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  Application-Layer Multicast </a:t>
            </a:r>
            <a:br>
              <a:rPr lang="en-US" altLang="zh-CN" sz="2800" b="1" dirty="0"/>
            </a:br>
            <a:r>
              <a:rPr lang="en-US" altLang="zh-CN" sz="2800" b="1" dirty="0"/>
              <a:t>and Peer-to-Peer Streaming</a:t>
            </a:r>
            <a:endParaRPr lang="zh-CN" altLang="en-US" sz="2800" b="1" dirty="0"/>
          </a:p>
        </p:txBody>
      </p:sp>
      <p:sp>
        <p:nvSpPr>
          <p:cNvPr id="179206"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67591" name="Text Box 6"/>
          <p:cNvSpPr txBox="1">
            <a:spLocks noChangeArrowheads="1"/>
          </p:cNvSpPr>
          <p:nvPr/>
        </p:nvSpPr>
        <p:spPr bwMode="auto">
          <a:xfrm>
            <a:off x="539750" y="1628775"/>
            <a:ext cx="8107363" cy="3124200"/>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76000"/>
              <a:buFont typeface="Arial" panose="020B0604020202020204" pitchFamily="34" charset="0"/>
              <a:buChar char="•"/>
              <a:defRPr/>
            </a:pPr>
            <a:r>
              <a:rPr lang="zh-CN" altLang="en-US" sz="2200" dirty="0">
                <a:latin typeface="Trebuchet MS" panose="020B0603020202020204" pitchFamily="34" charset="0"/>
                <a:ea typeface="Trebuchet MS"/>
                <a:sym typeface="Calibri" panose="020F0502020204030204" pitchFamily="34" charset="0"/>
              </a:rPr>
              <a:t>Today the scope and reach of IP multicast remain limited, and many ISPs simply block or disable IP multicast due to various security and economic concerns.</a:t>
            </a:r>
          </a:p>
          <a:p>
            <a:pPr algn="just">
              <a:lnSpc>
                <a:spcPct val="90000"/>
              </a:lnSpc>
              <a:spcBef>
                <a:spcPct val="20000"/>
              </a:spcBef>
              <a:buSzPct val="76000"/>
              <a:buFont typeface="Arial" panose="020B0604020202020204" pitchFamily="34" charset="0"/>
              <a:buChar char="•"/>
              <a:defRPr/>
            </a:pPr>
            <a:r>
              <a:rPr lang="zh-CN" altLang="en-US" sz="2200" dirty="0">
                <a:latin typeface="Trebuchet MS" panose="020B0603020202020204" pitchFamily="34" charset="0"/>
                <a:ea typeface="Trebuchet MS"/>
                <a:sym typeface="Calibri" panose="020F0502020204030204" pitchFamily="34" charset="0"/>
              </a:rPr>
              <a:t>The solution: Using the application layer for multicast data forwarding.</a:t>
            </a:r>
          </a:p>
          <a:p>
            <a:pPr algn="just" eaLnBrk="1" hangingPunct="1">
              <a:spcBef>
                <a:spcPct val="20000"/>
              </a:spcBef>
              <a:buFont typeface="Arial" panose="020B0604020202020204" pitchFamily="34" charset="0"/>
              <a:buChar char="•"/>
              <a:defRPr/>
            </a:pPr>
            <a:endParaRPr lang="zh-CN" altLang="en-US" sz="2000"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Char char="•"/>
              <a:defRPr/>
            </a:pPr>
            <a:endParaRPr lang="zh-CN" altLang="en-US" sz="2000"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None/>
              <a:defRPr/>
            </a:pPr>
            <a:endParaRPr lang="zh-CN" altLang="en-US" sz="2000"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None/>
              <a:defRPr/>
            </a:pPr>
            <a:endParaRPr lang="en-US" dirty="0">
              <a:latin typeface="Trebuchet MS" panose="020B0603020202020204" pitchFamily="34" charset="0"/>
              <a:ea typeface="Trebuchet MS"/>
            </a:endParaRPr>
          </a:p>
        </p:txBody>
      </p:sp>
      <p:pic>
        <p:nvPicPr>
          <p:cNvPr id="179208" name="Picture 7" descr="app-lev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8550" y="3249613"/>
            <a:ext cx="440690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209" name="Text Box 8"/>
          <p:cNvSpPr txBox="1">
            <a:spLocks noChangeArrowheads="1"/>
          </p:cNvSpPr>
          <p:nvPr/>
        </p:nvSpPr>
        <p:spPr bwMode="auto">
          <a:xfrm>
            <a:off x="1026356" y="5648933"/>
            <a:ext cx="684681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latin typeface="Trebuchet MS" panose="020B0603020202020204" pitchFamily="34" charset="0"/>
                <a:ea typeface="Trebuchet MS"/>
                <a:sym typeface="Calibri" panose="020F0502020204030204" pitchFamily="34" charset="0"/>
              </a:rPr>
              <a:t>Fig. 16.</a:t>
            </a:r>
            <a:r>
              <a:rPr lang="en-US" altLang="zh-CN" b="1" dirty="0">
                <a:latin typeface="Trebuchet MS" panose="020B0603020202020204" pitchFamily="34" charset="0"/>
                <a:ea typeface="Trebuchet MS"/>
                <a:sym typeface="Calibri" panose="020F0502020204030204" pitchFamily="34" charset="0"/>
              </a:rPr>
              <a:t>18</a:t>
            </a:r>
            <a:r>
              <a:rPr lang="en-CA" altLang="zh-CN" b="1" dirty="0">
                <a:latin typeface="Trebuchet MS" panose="020B0603020202020204" pitchFamily="34" charset="0"/>
                <a:ea typeface="Trebuchet MS"/>
                <a:sym typeface="Calibri" panose="020F0502020204030204" pitchFamily="34" charset="0"/>
              </a:rPr>
              <a:t>:</a:t>
            </a:r>
            <a:r>
              <a:rPr lang="zh-CN" altLang="en-US" dirty="0">
                <a:latin typeface="Trebuchet MS" panose="020B0603020202020204" pitchFamily="34" charset="0"/>
                <a:ea typeface="Trebuchet MS"/>
                <a:sym typeface="Calibri" panose="020F0502020204030204" pitchFamily="34" charset="0"/>
              </a:rPr>
              <a:t> An illustration of application-level overlay network</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页脚占位符 4"/>
          <p:cNvSpPr txBox="1">
            <a:spLocks noGrp="1" noChangeArrowheads="1"/>
          </p:cNvSpPr>
          <p:nvPr/>
        </p:nvSpPr>
        <p:spPr bwMode="auto">
          <a:xfrm>
            <a:off x="5751513" y="551714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022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0229"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4.1</a:t>
            </a:r>
            <a:r>
              <a:rPr lang="zh-CN" altLang="en-US" sz="2800" b="1" dirty="0"/>
              <a:t>  </a:t>
            </a:r>
            <a:r>
              <a:rPr lang="en-US" b="1" dirty="0"/>
              <a:t>Application-Layer Multicast Tree</a:t>
            </a:r>
            <a:endParaRPr lang="zh-CN" altLang="en-US" sz="2800" b="1" dirty="0"/>
          </a:p>
        </p:txBody>
      </p:sp>
      <p:sp>
        <p:nvSpPr>
          <p:cNvPr id="68615" name="Text Box 6"/>
          <p:cNvSpPr txBox="1">
            <a:spLocks noChangeArrowheads="1"/>
          </p:cNvSpPr>
          <p:nvPr/>
        </p:nvSpPr>
        <p:spPr bwMode="auto">
          <a:xfrm>
            <a:off x="621690" y="1664437"/>
            <a:ext cx="8107363" cy="4970591"/>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90000"/>
              </a:lnSpc>
              <a:spcBef>
                <a:spcPct val="200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When organizing the end-hosts into an overlay for disseminating video streams, a series of important criteria</a:t>
            </a:r>
            <a:r>
              <a:rPr lang="en-US" altLang="zh-CN" sz="2200" dirty="0">
                <a:latin typeface="Trebuchet MS" panose="020B0603020202020204" pitchFamily="34" charset="0"/>
                <a:ea typeface="Trebuchet MS"/>
                <a:sym typeface="Calibri" panose="020F0502020204030204" pitchFamily="34" charset="0"/>
              </a:rPr>
              <a:t> </a:t>
            </a:r>
            <a:r>
              <a:rPr lang="zh-CN" altLang="en-US" sz="2200" dirty="0">
                <a:latin typeface="Trebuchet MS" panose="020B0603020202020204" pitchFamily="34" charset="0"/>
                <a:ea typeface="Trebuchet MS"/>
                <a:sym typeface="Calibri" panose="020F0502020204030204" pitchFamily="34" charset="0"/>
              </a:rPr>
              <a:t>must be considered for overlay construction and maintenance.</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Overlay efficiency.</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Scalability and load balancing.</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Self-organizing.</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Node constraints.</a:t>
            </a:r>
          </a:p>
          <a:p>
            <a:pPr lvl="1" algn="just" eaLnBrk="1" hangingPunct="1">
              <a:spcBef>
                <a:spcPct val="20000"/>
              </a:spcBef>
              <a:buFont typeface="宋体" panose="02010600030101010101" pitchFamily="2" charset="-122"/>
              <a:buChar char="–"/>
              <a:defRPr/>
            </a:pPr>
            <a:endParaRPr lang="zh-CN" altLang="en-US" sz="20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Application-layer multicast proposals.</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overlay multicast.</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end-system multicast.</a:t>
            </a:r>
          </a:p>
          <a:p>
            <a:pPr algn="just" eaLnBrk="1" hangingPunct="1">
              <a:spcBef>
                <a:spcPct val="20000"/>
              </a:spcBef>
              <a:buFont typeface="Arial" panose="020B0604020202020204" pitchFamily="34" charset="0"/>
              <a:buNone/>
              <a:defRPr/>
            </a:pPr>
            <a:endParaRPr lang="zh-CN" altLang="en-US" sz="2000"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None/>
              <a:defRPr/>
            </a:pPr>
            <a:endParaRPr lang="en-US"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页脚占位符 4"/>
          <p:cNvSpPr txBox="1">
            <a:spLocks noGrp="1" noChangeArrowheads="1"/>
          </p:cNvSpPr>
          <p:nvPr/>
        </p:nvSpPr>
        <p:spPr bwMode="auto">
          <a:xfrm>
            <a:off x="5819775" y="5789613"/>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125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1253"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a:t>
            </a:r>
            <a:r>
              <a:rPr lang="en-US" altLang="zh-CN" sz="2800" b="1" dirty="0"/>
              <a:t>2</a:t>
            </a:r>
            <a:r>
              <a:rPr lang="zh-CN" altLang="en-US" sz="2800" b="1" dirty="0"/>
              <a:t>  Representative: End-System Multicast (ESM)</a:t>
            </a:r>
          </a:p>
        </p:txBody>
      </p:sp>
      <p:sp>
        <p:nvSpPr>
          <p:cNvPr id="181254"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69639" name="Text Box 6"/>
          <p:cNvSpPr txBox="1">
            <a:spLocks noChangeArrowheads="1"/>
          </p:cNvSpPr>
          <p:nvPr/>
        </p:nvSpPr>
        <p:spPr bwMode="auto">
          <a:xfrm>
            <a:off x="539750" y="1628775"/>
            <a:ext cx="8107363" cy="4041106"/>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The ESM system employs a tree-based overlay protocol that is distributed,</a:t>
            </a:r>
            <a:r>
              <a:rPr lang="zh-CN" altLang="en-US" sz="2200" dirty="0">
                <a:latin typeface="Trebuchet MS" panose="020B0603020202020204" pitchFamily="34" charset="0"/>
                <a:ea typeface="Trebuchet MS"/>
              </a:rPr>
              <a:t> </a:t>
            </a:r>
            <a:r>
              <a:rPr lang="en-US" sz="2200" dirty="0">
                <a:latin typeface="Trebuchet MS" panose="020B0603020202020204" pitchFamily="34" charset="0"/>
                <a:ea typeface="Trebuchet MS"/>
              </a:rPr>
              <a:t>self-organizing, and performance-aware.</a:t>
            </a:r>
          </a:p>
          <a:p>
            <a:pPr algn="just" eaLnBrk="1" hangingPunct="1">
              <a:spcBef>
                <a:spcPct val="20000"/>
              </a:spcBef>
              <a:buSzPct val="100000"/>
              <a:buFont typeface="Arial"/>
              <a:buChar char="•"/>
              <a:defRPr/>
            </a:pPr>
            <a:endParaRPr lang="en-US" sz="2200"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The tree, rooted at the source, is optimized</a:t>
            </a:r>
            <a:r>
              <a:rPr lang="zh-CN" altLang="en-US" sz="2200" dirty="0">
                <a:latin typeface="Trebuchet MS" panose="020B0603020202020204" pitchFamily="34" charset="0"/>
                <a:ea typeface="Trebuchet MS"/>
              </a:rPr>
              <a:t> </a:t>
            </a:r>
            <a:r>
              <a:rPr lang="en-US" sz="2200" dirty="0">
                <a:latin typeface="Trebuchet MS" panose="020B0603020202020204" pitchFamily="34" charset="0"/>
                <a:ea typeface="Trebuchet MS"/>
              </a:rPr>
              <a:t>primarily for bandwidth, and secondarily for delay.</a:t>
            </a:r>
          </a:p>
          <a:p>
            <a:pPr algn="just" eaLnBrk="1" hangingPunct="1">
              <a:spcBef>
                <a:spcPct val="20000"/>
              </a:spcBef>
              <a:buSzPct val="100000"/>
              <a:buFont typeface="Arial"/>
              <a:buChar char="•"/>
              <a:defRPr/>
            </a:pPr>
            <a:endParaRPr lang="en-US" sz="2200"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zh-CN" altLang="en-US" sz="2200" dirty="0">
                <a:latin typeface="Trebuchet MS" panose="020B0603020202020204" pitchFamily="34" charset="0"/>
                <a:ea typeface="Trebuchet MS"/>
              </a:rPr>
              <a:t>Issues about ESM.</a:t>
            </a:r>
            <a:endParaRPr lang="en-US" sz="2200" dirty="0">
              <a:latin typeface="Trebuchet MS" panose="020B0603020202020204" pitchFamily="34" charset="0"/>
              <a:ea typeface="Trebuchet MS"/>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rPr>
              <a:t>Group Management.</a:t>
            </a:r>
          </a:p>
          <a:p>
            <a:pPr marL="800100" lvl="1" indent="-342900" algn="just" eaLnBrk="1" hangingPunct="1">
              <a:spcBef>
                <a:spcPct val="20000"/>
              </a:spcBef>
              <a:buFont typeface="Lucida Grande"/>
              <a:buChar char="-"/>
              <a:defRPr/>
            </a:pPr>
            <a:r>
              <a:rPr lang="en-US" sz="2000" dirty="0">
                <a:latin typeface="Trebuchet MS" panose="020B0603020202020204" pitchFamily="34" charset="0"/>
                <a:ea typeface="Trebuchet MS"/>
              </a:rPr>
              <a:t>Membership Dynamics</a:t>
            </a:r>
            <a:r>
              <a:rPr lang="zh-CN" altLang="en-US" sz="2000" dirty="0">
                <a:latin typeface="Trebuchet MS" panose="020B0603020202020204" pitchFamily="34" charset="0"/>
                <a:ea typeface="Trebuchet MS"/>
              </a:rPr>
              <a:t>.</a:t>
            </a:r>
            <a:endParaRPr lang="en-US" sz="2000" dirty="0">
              <a:latin typeface="Trebuchet MS" panose="020B0603020202020204" pitchFamily="34" charset="0"/>
              <a:ea typeface="Trebuchet MS"/>
            </a:endParaRPr>
          </a:p>
          <a:p>
            <a:pPr marL="800100" lvl="1" indent="-342900" algn="just" eaLnBrk="1" hangingPunct="1">
              <a:spcBef>
                <a:spcPct val="20000"/>
              </a:spcBef>
              <a:buFont typeface="Lucida Grande"/>
              <a:buChar char="-"/>
              <a:defRPr/>
            </a:pPr>
            <a:r>
              <a:rPr lang="en-US" sz="2000" dirty="0">
                <a:latin typeface="Trebuchet MS" panose="020B0603020202020204" pitchFamily="34" charset="0"/>
                <a:ea typeface="Trebuchet MS"/>
              </a:rPr>
              <a:t>Performance-Aware Adaptation</a:t>
            </a:r>
            <a:r>
              <a:rPr lang="zh-CN" altLang="en-US" sz="2000" dirty="0">
                <a:latin typeface="Trebuchet MS" panose="020B0603020202020204" pitchFamily="34" charset="0"/>
                <a:ea typeface="Trebuchet MS"/>
              </a:rPr>
              <a:t>.</a:t>
            </a:r>
            <a:endParaRPr lang="en-US" sz="2000" dirty="0">
              <a:latin typeface="Trebuchet MS" panose="020B0603020202020204" pitchFamily="34" charset="0"/>
              <a:ea typeface="Trebuchet MS"/>
            </a:endParaRPr>
          </a:p>
          <a:p>
            <a:pPr marL="800100" lvl="1" indent="-342900" algn="just" eaLnBrk="1" hangingPunct="1">
              <a:spcBef>
                <a:spcPct val="20000"/>
              </a:spcBef>
              <a:buFont typeface="Lucida Grande"/>
              <a:buChar char="-"/>
              <a:defRPr/>
            </a:pPr>
            <a:r>
              <a:rPr lang="en-US" sz="2000" dirty="0">
                <a:latin typeface="Trebuchet MS" panose="020B0603020202020204" pitchFamily="34" charset="0"/>
                <a:ea typeface="Trebuchet MS"/>
              </a:rPr>
              <a:t>Parent Selection</a:t>
            </a:r>
            <a:r>
              <a:rPr lang="zh-CN" altLang="en-US" sz="2000" dirty="0">
                <a:latin typeface="Trebuchet MS" panose="020B0603020202020204" pitchFamily="34" charset="0"/>
                <a:ea typeface="Trebuchet MS"/>
              </a:rPr>
              <a:t>.</a:t>
            </a:r>
            <a:endParaRPr lang="en-US" sz="2000"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页脚占位符 4"/>
          <p:cNvSpPr txBox="1">
            <a:spLocks noGrp="1" noChangeArrowheads="1"/>
          </p:cNvSpPr>
          <p:nvPr/>
        </p:nvSpPr>
        <p:spPr bwMode="auto">
          <a:xfrm>
            <a:off x="5857875" y="5796497"/>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227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2277" name="Title 1"/>
          <p:cNvSpPr>
            <a:spLocks noGrp="1" noChangeArrowheads="1"/>
          </p:cNvSpPr>
          <p:nvPr>
            <p:ph type="title"/>
          </p:nvPr>
        </p:nvSpPr>
        <p:spPr>
          <a:xfrm>
            <a:off x="457200" y="571500"/>
            <a:ext cx="8229600" cy="1000125"/>
          </a:xfrm>
        </p:spPr>
        <p:txBody>
          <a:bodyPr/>
          <a:lstStyle/>
          <a:p>
            <a:pPr marL="0" indent="0"/>
            <a:r>
              <a:rPr lang="zh-CN" altLang="en-US" sz="2800" b="1" dirty="0"/>
              <a:t>Multi-tree Structure</a:t>
            </a:r>
          </a:p>
        </p:txBody>
      </p:sp>
      <p:sp>
        <p:nvSpPr>
          <p:cNvPr id="182278"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70663" name="Text Box 6"/>
          <p:cNvSpPr txBox="1">
            <a:spLocks noChangeArrowheads="1"/>
          </p:cNvSpPr>
          <p:nvPr/>
        </p:nvSpPr>
        <p:spPr bwMode="auto">
          <a:xfrm>
            <a:off x="539750" y="1628775"/>
            <a:ext cx="8107363" cy="4164217"/>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The tree-based designs are perhaps the most natural approach.</a:t>
            </a:r>
          </a:p>
          <a:p>
            <a:pPr algn="just" eaLnBrk="1" hangingPunct="1">
              <a:spcBef>
                <a:spcPct val="20000"/>
              </a:spcBef>
              <a:buSzPct val="100000"/>
              <a:buFont typeface="Arial"/>
              <a:buChar char="•"/>
              <a:defRPr/>
            </a:pPr>
            <a:endParaRPr lang="en-US"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One concern </a:t>
            </a:r>
            <a:r>
              <a:rPr lang="zh-CN" altLang="en-US" sz="2200" dirty="0">
                <a:latin typeface="Trebuchet MS" panose="020B0603020202020204" pitchFamily="34" charset="0"/>
                <a:ea typeface="Trebuchet MS"/>
              </a:rPr>
              <a:t>of the tree-based designs </a:t>
            </a:r>
            <a:r>
              <a:rPr lang="en-US" sz="2200" dirty="0">
                <a:latin typeface="Trebuchet MS" panose="020B0603020202020204" pitchFamily="34" charset="0"/>
                <a:ea typeface="Trebuchet MS"/>
              </a:rPr>
              <a:t>is that the failure of nodes</a:t>
            </a:r>
            <a:r>
              <a:rPr lang="zh-CN" altLang="en-US" sz="2200" dirty="0">
                <a:latin typeface="Trebuchet MS" panose="020B0603020202020204" pitchFamily="34" charset="0"/>
                <a:ea typeface="Trebuchet MS"/>
              </a:rPr>
              <a:t>.</a:t>
            </a:r>
            <a:endParaRPr lang="en-US" sz="2200" dirty="0">
              <a:latin typeface="Trebuchet MS" panose="020B0603020202020204" pitchFamily="34" charset="0"/>
              <a:ea typeface="Trebuchet MS"/>
            </a:endParaRPr>
          </a:p>
          <a:p>
            <a:pPr algn="just" eaLnBrk="1" hangingPunct="1">
              <a:spcBef>
                <a:spcPct val="20000"/>
              </a:spcBef>
              <a:buSzPct val="100000"/>
              <a:buFont typeface="Arial"/>
              <a:buChar char="•"/>
              <a:defRPr/>
            </a:pPr>
            <a:endParaRPr lang="en-US"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More resilient structures,</a:t>
            </a:r>
            <a:r>
              <a:rPr lang="zh-CN" altLang="en-US" sz="2200" dirty="0">
                <a:latin typeface="Trebuchet MS" panose="020B0603020202020204" pitchFamily="34" charset="0"/>
                <a:ea typeface="Trebuchet MS"/>
              </a:rPr>
              <a:t> </a:t>
            </a:r>
            <a:r>
              <a:rPr lang="en-US" sz="2200" dirty="0">
                <a:latin typeface="Trebuchet MS" panose="020B0603020202020204" pitchFamily="34" charset="0"/>
                <a:ea typeface="Trebuchet MS"/>
              </a:rPr>
              <a:t>multi-tree, thus have been introduced.</a:t>
            </a:r>
          </a:p>
          <a:p>
            <a:pPr algn="just" eaLnBrk="1" hangingPunct="1">
              <a:spcBef>
                <a:spcPct val="20000"/>
              </a:spcBef>
              <a:buSzPct val="100000"/>
              <a:buFont typeface="Arial"/>
              <a:buChar char="•"/>
              <a:defRPr/>
            </a:pPr>
            <a:endParaRPr lang="en-US"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zh-CN" altLang="en-US" sz="2200" dirty="0">
                <a:latin typeface="Trebuchet MS" panose="020B0603020202020204" pitchFamily="34" charset="0"/>
                <a:ea typeface="Trebuchet MS"/>
              </a:rPr>
              <a:t>Two key advantages of the multi-tree solution.</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rPr>
              <a:t>The overall resiliency of the system is improved.</a:t>
            </a:r>
            <a:endParaRPr lang="en-US" altLang="zh-CN" sz="2000" dirty="0">
              <a:latin typeface="Trebuchet MS" panose="020B0603020202020204" pitchFamily="34" charset="0"/>
              <a:ea typeface="Trebuchet MS"/>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rPr>
              <a:t>The potential bandwidth of all nodes can be utilized.</a:t>
            </a:r>
            <a:endParaRPr lang="en-US" sz="2000"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页脚占位符 4"/>
          <p:cNvSpPr txBox="1">
            <a:spLocks noGrp="1" noChangeArrowheads="1"/>
          </p:cNvSpPr>
          <p:nvPr/>
        </p:nvSpPr>
        <p:spPr bwMode="auto">
          <a:xfrm>
            <a:off x="5807651" y="5841206"/>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330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3301" name="Title 1"/>
          <p:cNvSpPr>
            <a:spLocks noGrp="1" noChangeArrowheads="1"/>
          </p:cNvSpPr>
          <p:nvPr>
            <p:ph type="title"/>
          </p:nvPr>
        </p:nvSpPr>
        <p:spPr>
          <a:xfrm>
            <a:off x="457200" y="571500"/>
            <a:ext cx="8229600" cy="841375"/>
          </a:xfrm>
        </p:spPr>
        <p:txBody>
          <a:bodyPr/>
          <a:lstStyle/>
          <a:p>
            <a:pPr marL="0" indent="0"/>
            <a:r>
              <a:rPr lang="zh-CN" altLang="en-US" sz="2800" b="1" dirty="0"/>
              <a:t>Multi-tree Structure</a:t>
            </a:r>
            <a:endParaRPr lang="zh-CN" altLang="en-US" dirty="0"/>
          </a:p>
        </p:txBody>
      </p:sp>
      <p:sp>
        <p:nvSpPr>
          <p:cNvPr id="183302"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183303" name="Text Box 6"/>
          <p:cNvSpPr txBox="1">
            <a:spLocks noChangeArrowheads="1"/>
          </p:cNvSpPr>
          <p:nvPr/>
        </p:nvSpPr>
        <p:spPr bwMode="auto">
          <a:xfrm>
            <a:off x="539750" y="1628775"/>
            <a:ext cx="8107363"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Font typeface="Arial" panose="020B0604020202020204" pitchFamily="34" charset="0"/>
              <a:buChar char="•"/>
            </a:pPr>
            <a:endParaRPr lang="en-US" altLang="zh-CN"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pic>
        <p:nvPicPr>
          <p:cNvPr id="183304" name="Picture 7" descr="multi_tree_broadca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7263" y="1489421"/>
            <a:ext cx="4679950" cy="361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305" name="Text Box 8"/>
          <p:cNvSpPr txBox="1">
            <a:spLocks noChangeArrowheads="1"/>
          </p:cNvSpPr>
          <p:nvPr/>
        </p:nvSpPr>
        <p:spPr bwMode="auto">
          <a:xfrm>
            <a:off x="1476375" y="5445125"/>
            <a:ext cx="733258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latin typeface="Trebuchet MS" panose="020B0603020202020204" pitchFamily="34" charset="0"/>
                <a:ea typeface="Trebuchet MS"/>
                <a:sym typeface="Calibri" panose="020F0502020204030204" pitchFamily="34" charset="0"/>
              </a:rPr>
              <a:t>Fig. 16.19</a:t>
            </a:r>
            <a:r>
              <a:rPr lang="en-CA" altLang="zh-CN" b="1" dirty="0">
                <a:latin typeface="Trebuchet MS" panose="020B0603020202020204" pitchFamily="34" charset="0"/>
                <a:ea typeface="Trebuchet MS"/>
                <a:sym typeface="Calibri" panose="020F0502020204030204" pitchFamily="34" charset="0"/>
              </a:rPr>
              <a:t>:</a:t>
            </a:r>
            <a:r>
              <a:rPr lang="en-US" altLang="zh-CN" dirty="0">
                <a:latin typeface="Trebuchet MS" panose="020B0603020202020204" pitchFamily="34" charset="0"/>
                <a:ea typeface="Trebuchet MS"/>
                <a:sym typeface="Calibri" panose="020F0502020204030204" pitchFamily="34" charset="0"/>
              </a:rPr>
              <a:t> A multi-tree application-layer multicast with two trees.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39</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3294" y="692810"/>
            <a:ext cx="4697412" cy="477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294" name="矩形 7"/>
          <p:cNvSpPr>
            <a:spLocks noChangeArrowheads="1"/>
          </p:cNvSpPr>
          <p:nvPr/>
        </p:nvSpPr>
        <p:spPr bwMode="auto">
          <a:xfrm>
            <a:off x="1584325" y="5661155"/>
            <a:ext cx="597535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b="1" dirty="0">
                <a:latin typeface="Trebuchet MS" panose="020B0603020202020204" pitchFamily="34" charset="0"/>
                <a:ea typeface="Trebuchet MS"/>
              </a:rPr>
              <a:t>Fig. 16.3:</a:t>
            </a:r>
            <a:r>
              <a:rPr lang="en-US" altLang="en-US" dirty="0">
                <a:latin typeface="Trebuchet MS" panose="020B0603020202020204" pitchFamily="34" charset="0"/>
                <a:ea typeface="Trebuchet MS"/>
              </a:rPr>
              <a:t> Operations for streaming with partial caching</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页脚占位符 4"/>
          <p:cNvSpPr txBox="1">
            <a:spLocks noGrp="1" noChangeArrowheads="1"/>
          </p:cNvSpPr>
          <p:nvPr/>
        </p:nvSpPr>
        <p:spPr bwMode="auto">
          <a:xfrm>
            <a:off x="5820466" y="5610031"/>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534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5349"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4.3</a:t>
            </a:r>
            <a:r>
              <a:rPr lang="zh-CN" altLang="en-US" sz="2800" b="1" dirty="0"/>
              <a:t>  Peer-to-Peer Mesh Overlay</a:t>
            </a:r>
          </a:p>
        </p:txBody>
      </p:sp>
      <p:sp>
        <p:nvSpPr>
          <p:cNvPr id="185350"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73735" name="Text Box 6"/>
          <p:cNvSpPr txBox="1">
            <a:spLocks noChangeArrowheads="1"/>
          </p:cNvSpPr>
          <p:nvPr/>
        </p:nvSpPr>
        <p:spPr bwMode="auto">
          <a:xfrm>
            <a:off x="539750" y="1772885"/>
            <a:ext cx="8107363" cy="3939540"/>
          </a:xfrm>
          <a:prstGeom prst="rect">
            <a:avLst/>
          </a:prstGeom>
          <a:noFill/>
          <a:ln>
            <a:noFill/>
          </a:ln>
        </p:spPr>
        <p:txBody>
          <a:bodyPr anchor="ct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spcBef>
                <a:spcPts val="1200"/>
              </a:spcBef>
              <a:buSzPct val="100000"/>
              <a:buFont typeface="Arial"/>
              <a:buChar char="•"/>
              <a:defRPr/>
            </a:pPr>
            <a:r>
              <a:rPr lang="en-US" altLang="zh-CN" sz="2200" dirty="0">
                <a:latin typeface="Trebuchet MS" panose="020B0603020202020204" pitchFamily="34" charset="0"/>
                <a:ea typeface="Trebuchet MS"/>
                <a:sym typeface="Calibri" panose="020F0502020204030204" pitchFamily="34" charset="0"/>
              </a:rPr>
              <a:t>It</a:t>
            </a:r>
            <a:r>
              <a:rPr lang="zh-CN" altLang="en-US" sz="2200" dirty="0">
                <a:latin typeface="Trebuchet MS" panose="020B0603020202020204" pitchFamily="34" charset="0"/>
                <a:ea typeface="Trebuchet MS"/>
                <a:sym typeface="Calibri" panose="020F0502020204030204" pitchFamily="34" charset="0"/>
              </a:rPr>
              <a:t> was first brought to spotlight by the advent of Napster (1998) and Gnutella (2001). </a:t>
            </a:r>
            <a:endParaRPr lang="zh-CN" altLang="en-US" sz="2000" dirty="0">
              <a:latin typeface="Trebuchet MS" panose="020B0603020202020204" pitchFamily="34" charset="0"/>
              <a:ea typeface="Trebuchet MS"/>
              <a:sym typeface="Calibri" panose="020F0502020204030204" pitchFamily="34" charset="0"/>
            </a:endParaRPr>
          </a:p>
          <a:p>
            <a:pPr algn="just">
              <a:spcBef>
                <a:spcPts val="12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Later, the design philosophy in the highly popular BitTorrent software has converged with academic solutions in applicationlayer multicast</a:t>
            </a:r>
            <a:r>
              <a:rPr lang="en-US" altLang="zh-CN" sz="2200" dirty="0">
                <a:latin typeface="Trebuchet MS" panose="020B0603020202020204" pitchFamily="34" charset="0"/>
                <a:ea typeface="Trebuchet MS"/>
                <a:sym typeface="Calibri" panose="020F0502020204030204" pitchFamily="34" charset="0"/>
              </a:rPr>
              <a:t>.</a:t>
            </a:r>
          </a:p>
          <a:p>
            <a:pPr algn="just">
              <a:spcBef>
                <a:spcPts val="1200"/>
              </a:spcBef>
              <a:buSzPct val="100000"/>
              <a:buFont typeface="Arial"/>
              <a:buChar char="•"/>
              <a:defRPr/>
            </a:pPr>
            <a:r>
              <a:rPr lang="en-US" altLang="zh-CN" sz="2200" dirty="0">
                <a:latin typeface="Trebuchet MS" panose="020B0603020202020204" pitchFamily="34" charset="0"/>
                <a:ea typeface="Trebuchet MS"/>
                <a:sym typeface="Calibri" panose="020F0502020204030204" pitchFamily="34" charset="0"/>
              </a:rPr>
              <a:t>A </a:t>
            </a:r>
            <a:r>
              <a:rPr lang="zh-CN" altLang="en-US" sz="2200" dirty="0">
                <a:latin typeface="Trebuchet MS" panose="020B0603020202020204" pitchFamily="34" charset="0"/>
                <a:ea typeface="Trebuchet MS"/>
                <a:sym typeface="Calibri" panose="020F0502020204030204" pitchFamily="34" charset="0"/>
              </a:rPr>
              <a:t>new generation of data-driven peer-to-peer streaming protocols on random mesh topologies emerged .</a:t>
            </a:r>
            <a:endParaRPr lang="zh-CN" altLang="en-US" sz="2000" dirty="0">
              <a:latin typeface="Trebuchet MS" panose="020B0603020202020204" pitchFamily="34" charset="0"/>
              <a:ea typeface="Trebuchet MS"/>
              <a:sym typeface="Calibri" panose="020F0502020204030204" pitchFamily="34" charset="0"/>
            </a:endParaRPr>
          </a:p>
          <a:p>
            <a:pPr algn="just">
              <a:spcBef>
                <a:spcPts val="12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It contrast with tree-based application-layer multicast in that they do not construct and maintain an explicit structure for delivering data.</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40</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页脚占位符 4"/>
          <p:cNvSpPr txBox="1">
            <a:spLocks noGrp="1" noChangeArrowheads="1"/>
          </p:cNvSpPr>
          <p:nvPr/>
        </p:nvSpPr>
        <p:spPr bwMode="auto">
          <a:xfrm>
            <a:off x="5811044" y="5813676"/>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637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6373"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4.3</a:t>
            </a:r>
            <a:r>
              <a:rPr lang="zh-CN" altLang="en-US" sz="2800" b="1" dirty="0"/>
              <a:t>  Peer-to-Peer Mesh Overlay</a:t>
            </a:r>
          </a:p>
        </p:txBody>
      </p:sp>
      <p:sp>
        <p:nvSpPr>
          <p:cNvPr id="186374"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75783" name="Text Box 6"/>
          <p:cNvSpPr txBox="1">
            <a:spLocks noChangeArrowheads="1"/>
          </p:cNvSpPr>
          <p:nvPr/>
        </p:nvSpPr>
        <p:spPr bwMode="auto">
          <a:xfrm>
            <a:off x="513556" y="1665483"/>
            <a:ext cx="8107363" cy="4093428"/>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A naive approach to distribute data without explicitly maintaining a structure is to use gossip algorithms.</a:t>
            </a:r>
          </a:p>
          <a:p>
            <a:pPr algn="just">
              <a:lnSpc>
                <a:spcPct val="90000"/>
              </a:lnSpc>
              <a:spcBef>
                <a:spcPct val="200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Gossip cannot be used directly for video content distribution</a:t>
            </a:r>
            <a:r>
              <a:rPr lang="en-US" altLang="zh-CN" sz="2000" dirty="0">
                <a:latin typeface="Trebuchet MS" panose="020B0603020202020204" pitchFamily="34" charset="0"/>
                <a:ea typeface="Trebuchet MS"/>
                <a:sym typeface="Calibri" panose="020F0502020204030204" pitchFamily="34" charset="0"/>
              </a:rPr>
              <a:t>.</a:t>
            </a:r>
          </a:p>
          <a:p>
            <a:pPr marL="800100" lvl="1" indent="-342900" algn="just" eaLnBrk="1" hangingPunct="1">
              <a:spcBef>
                <a:spcPct val="20000"/>
              </a:spcBef>
              <a:buFont typeface="Lucida Grande"/>
              <a:buChar char="-"/>
              <a:defRPr/>
            </a:pPr>
            <a:r>
              <a:rPr lang="en-US" altLang="zh-CN" dirty="0">
                <a:latin typeface="Trebuchet MS" panose="020B0603020202020204" pitchFamily="34" charset="0"/>
                <a:ea typeface="Trebuchet MS"/>
                <a:sym typeface="Calibri" panose="020F0502020204030204" pitchFamily="34" charset="0"/>
              </a:rPr>
              <a:t>Its random push may cause significant redundancy with the high bandwidth video. </a:t>
            </a:r>
          </a:p>
          <a:p>
            <a:pPr marL="800100" lvl="1" indent="-342900" algn="just" eaLnBrk="1" hangingPunct="1">
              <a:spcBef>
                <a:spcPct val="20000"/>
              </a:spcBef>
              <a:buFont typeface="Lucida Grande"/>
              <a:buChar char="-"/>
              <a:defRPr/>
            </a:pPr>
            <a:r>
              <a:rPr lang="en-US" altLang="zh-CN" dirty="0">
                <a:latin typeface="Trebuchet MS" panose="020B0603020202020204" pitchFamily="34" charset="0"/>
                <a:ea typeface="Trebuchet MS"/>
                <a:sym typeface="Calibri" panose="020F0502020204030204" pitchFamily="34" charset="0"/>
              </a:rPr>
              <a:t>Without an explicit structure support, start-up and transmission delays can be significant, too.</a:t>
            </a:r>
            <a:endParaRPr lang="zh-CN" altLang="en-US"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To handle this, mesh overlays adopts a pull-based technique for data dissemination.</a:t>
            </a:r>
          </a:p>
          <a:p>
            <a:pPr marL="800100" lvl="1" indent="-342900" algn="just" eaLnBrk="1" hangingPunct="1">
              <a:spcBef>
                <a:spcPct val="20000"/>
              </a:spcBef>
              <a:buFont typeface="Lucida Grande"/>
              <a:buChar char="-"/>
              <a:defRPr/>
            </a:pPr>
            <a:r>
              <a:rPr lang="zh-CN" altLang="en-US" dirty="0">
                <a:latin typeface="Trebuchet MS" panose="020B0603020202020204" pitchFamily="34" charset="0"/>
                <a:ea typeface="Trebuchet MS"/>
                <a:sym typeface="Calibri" panose="020F0502020204030204" pitchFamily="34" charset="0"/>
              </a:rPr>
              <a:t>It is much simpler to design.</a:t>
            </a:r>
          </a:p>
          <a:p>
            <a:pPr marL="800100" lvl="1" indent="-342900" algn="just" eaLnBrk="1" hangingPunct="1">
              <a:spcBef>
                <a:spcPct val="20000"/>
              </a:spcBef>
              <a:buFont typeface="Lucida Grande"/>
              <a:buChar char="-"/>
              <a:defRPr/>
            </a:pPr>
            <a:r>
              <a:rPr lang="zh-CN" altLang="en-US" dirty="0">
                <a:latin typeface="Trebuchet MS" panose="020B0603020202020204" pitchFamily="34" charset="0"/>
                <a:ea typeface="Trebuchet MS"/>
                <a:sym typeface="Calibri" panose="020F0502020204030204" pitchFamily="34" charset="0"/>
              </a:rPr>
              <a:t>It is more amenable to real-world implementations.</a:t>
            </a:r>
          </a:p>
          <a:p>
            <a:pPr marL="800100" lvl="1" indent="-342900" algn="just" eaLnBrk="1" hangingPunct="1">
              <a:spcBef>
                <a:spcPct val="20000"/>
              </a:spcBef>
              <a:buFont typeface="Lucida Grande"/>
              <a:buChar char="-"/>
              <a:defRPr/>
            </a:pPr>
            <a:r>
              <a:rPr lang="zh-CN" altLang="en-US" dirty="0">
                <a:latin typeface="Trebuchet MS" panose="020B0603020202020204" pitchFamily="34" charset="0"/>
                <a:ea typeface="Trebuchet MS"/>
                <a:sym typeface="Calibri" panose="020F0502020204030204" pitchFamily="34" charset="0"/>
              </a:rPr>
              <a:t>It has the potential to scale with group size, as greater demand also generates more resources.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页脚占位符 4"/>
          <p:cNvSpPr txBox="1">
            <a:spLocks noGrp="1" noChangeArrowheads="1"/>
          </p:cNvSpPr>
          <p:nvPr/>
        </p:nvSpPr>
        <p:spPr bwMode="auto">
          <a:xfrm>
            <a:off x="5782409" y="5745651"/>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73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7397"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4.3</a:t>
            </a:r>
            <a:r>
              <a:rPr lang="zh-CN" altLang="en-US" sz="2800" b="1" dirty="0"/>
              <a:t>  Peer-to-Peer Mesh Overlay</a:t>
            </a:r>
          </a:p>
        </p:txBody>
      </p:sp>
      <p:sp>
        <p:nvSpPr>
          <p:cNvPr id="187398"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76807" name="Text Box 6"/>
          <p:cNvSpPr txBox="1">
            <a:spLocks noChangeArrowheads="1"/>
          </p:cNvSpPr>
          <p:nvPr/>
        </p:nvSpPr>
        <p:spPr bwMode="auto">
          <a:xfrm>
            <a:off x="553274" y="1903211"/>
            <a:ext cx="8107363" cy="3539430"/>
          </a:xfrm>
          <a:prstGeom prst="rect">
            <a:avLst/>
          </a:prstGeom>
          <a:noFill/>
          <a:ln>
            <a:noFill/>
          </a:ln>
        </p:spPr>
        <p:txBody>
          <a:bodyPr anchor="ct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ts val="12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There are common issues existing in both peer-to-peer file sharing and video streaming. for example, </a:t>
            </a:r>
          </a:p>
          <a:p>
            <a:pPr marL="800100" lvl="1" indent="-342900" algn="just" eaLnBrk="1" hangingPunct="1">
              <a:spcBef>
                <a:spcPts val="1200"/>
              </a:spcBef>
              <a:buSzPct val="100000"/>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pricing for uploading/downloading</a:t>
            </a:r>
          </a:p>
          <a:p>
            <a:pPr marL="800100" lvl="1" indent="-342900" algn="just" eaLnBrk="1" hangingPunct="1">
              <a:spcBef>
                <a:spcPts val="1200"/>
              </a:spcBef>
              <a:buSzPct val="100000"/>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copyright protecting.</a:t>
            </a:r>
          </a:p>
          <a:p>
            <a:pPr algn="just">
              <a:lnSpc>
                <a:spcPct val="90000"/>
              </a:lnSpc>
              <a:spcBef>
                <a:spcPts val="12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The key difference is the timing constraints that a streaming protocol must accommodate.</a:t>
            </a:r>
          </a:p>
          <a:p>
            <a:pPr algn="just">
              <a:lnSpc>
                <a:spcPct val="90000"/>
              </a:lnSpc>
              <a:spcBef>
                <a:spcPts val="1200"/>
              </a:spcBef>
              <a:buSzPct val="100000"/>
              <a:buFont typeface="Arial"/>
              <a:buChar char="•"/>
              <a:defRPr/>
            </a:pPr>
            <a:r>
              <a:rPr lang="zh-CN" altLang="en-US" sz="2000" dirty="0">
                <a:latin typeface="Trebuchet MS" panose="020B0603020202020204" pitchFamily="34" charset="0"/>
                <a:ea typeface="Trebuchet MS"/>
                <a:sym typeface="Calibri" panose="020F0502020204030204" pitchFamily="34" charset="0"/>
              </a:rPr>
              <a:t>Thus, an important component of the data driven overlay is a scheduling algorithm, which strives to schedule the segments that must be downloaded from various partners to meet the playback deadlines.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42</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页脚占位符 4"/>
          <p:cNvSpPr txBox="1">
            <a:spLocks noGrp="1" noChangeArrowheads="1"/>
          </p:cNvSpPr>
          <p:nvPr/>
        </p:nvSpPr>
        <p:spPr bwMode="auto">
          <a:xfrm>
            <a:off x="5791200" y="5670311"/>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842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8421"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a:t>
            </a:r>
            <a:r>
              <a:rPr lang="en-US" altLang="zh-CN" sz="2800" b="1" dirty="0"/>
              <a:t>4</a:t>
            </a:r>
            <a:r>
              <a:rPr lang="zh-CN" altLang="en-US" sz="2800" b="1" dirty="0"/>
              <a:t>  Representative: CoolStreaming</a:t>
            </a:r>
          </a:p>
        </p:txBody>
      </p:sp>
      <p:sp>
        <p:nvSpPr>
          <p:cNvPr id="188422"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77831" name="Text Box 6"/>
          <p:cNvSpPr txBox="1">
            <a:spLocks noChangeArrowheads="1"/>
          </p:cNvSpPr>
          <p:nvPr/>
        </p:nvSpPr>
        <p:spPr bwMode="auto">
          <a:xfrm>
            <a:off x="606978" y="1822689"/>
            <a:ext cx="7920520" cy="2357568"/>
          </a:xfrm>
          <a:prstGeom prst="rect">
            <a:avLst/>
          </a:prstGeom>
          <a:noFill/>
          <a:ln>
            <a:noFill/>
          </a:ln>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457200" indent="-457200" algn="just">
              <a:lnSpc>
                <a:spcPct val="90000"/>
              </a:lnSpc>
              <a:spcBef>
                <a:spcPct val="200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CoolStreaming is the first large-scale data-driven peer-to-peer systems that was deployed in the real world.</a:t>
            </a:r>
          </a:p>
          <a:p>
            <a:pPr marL="457200" indent="-457200" algn="just" eaLnBrk="1" hangingPunct="1">
              <a:spcBef>
                <a:spcPct val="20000"/>
              </a:spcBef>
              <a:buSzPct val="100000"/>
              <a:buFont typeface="Arial"/>
              <a:buChar char="•"/>
              <a:defRPr/>
            </a:pPr>
            <a:endParaRPr lang="zh-CN" altLang="en-US" sz="2000" dirty="0">
              <a:latin typeface="Trebuchet MS" panose="020B0603020202020204" pitchFamily="34" charset="0"/>
              <a:ea typeface="Trebuchet MS"/>
              <a:sym typeface="Calibri" panose="020F0502020204030204" pitchFamily="34" charset="0"/>
            </a:endParaRPr>
          </a:p>
          <a:p>
            <a:pPr marL="457200" indent="-457200" algn="just">
              <a:lnSpc>
                <a:spcPct val="90000"/>
              </a:lnSpc>
              <a:spcBef>
                <a:spcPct val="20000"/>
              </a:spcBef>
              <a:buSzPct val="100000"/>
              <a:buFont typeface="Arial"/>
              <a:buChar char="•"/>
              <a:defRPr/>
            </a:pPr>
            <a:r>
              <a:rPr lang="en-US" sz="2200" dirty="0">
                <a:latin typeface="Trebuchet MS" panose="020B0603020202020204" pitchFamily="34" charset="0"/>
                <a:ea typeface="Trebuchet MS"/>
                <a:sym typeface="Calibri" panose="020F0502020204030204" pitchFamily="34" charset="0"/>
              </a:rPr>
              <a:t>Other successful companies such as </a:t>
            </a:r>
            <a:r>
              <a:rPr lang="en-US" sz="2200" dirty="0" err="1">
                <a:latin typeface="Trebuchet MS" panose="020B0603020202020204" pitchFamily="34" charset="0"/>
                <a:ea typeface="Trebuchet MS"/>
                <a:sym typeface="Calibri" panose="020F0502020204030204" pitchFamily="34" charset="0"/>
              </a:rPr>
              <a:t>PPLive</a:t>
            </a:r>
            <a:r>
              <a:rPr lang="en-US" sz="2200" dirty="0">
                <a:latin typeface="Trebuchet MS" panose="020B0603020202020204" pitchFamily="34" charset="0"/>
                <a:ea typeface="Trebuchet MS"/>
                <a:sym typeface="Calibri" panose="020F0502020204030204" pitchFamily="34" charset="0"/>
              </a:rPr>
              <a:t>, </a:t>
            </a:r>
            <a:r>
              <a:rPr lang="en-US" sz="2200" dirty="0" err="1">
                <a:latin typeface="Trebuchet MS" panose="020B0603020202020204" pitchFamily="34" charset="0"/>
                <a:ea typeface="Trebuchet MS"/>
                <a:sym typeface="Calibri" panose="020F0502020204030204" pitchFamily="34" charset="0"/>
              </a:rPr>
              <a:t>PPStream</a:t>
            </a:r>
            <a:r>
              <a:rPr lang="en-US" sz="2200" dirty="0">
                <a:latin typeface="Trebuchet MS" panose="020B0603020202020204" pitchFamily="34" charset="0"/>
                <a:ea typeface="Trebuchet MS"/>
                <a:sym typeface="Calibri" panose="020F0502020204030204" pitchFamily="34" charset="0"/>
              </a:rPr>
              <a:t>,</a:t>
            </a:r>
            <a:r>
              <a:rPr lang="zh-CN" altLang="en-US" sz="2200" dirty="0">
                <a:latin typeface="Trebuchet MS" panose="020B0603020202020204" pitchFamily="34" charset="0"/>
                <a:ea typeface="Trebuchet MS"/>
                <a:sym typeface="Calibri" panose="020F0502020204030204" pitchFamily="34" charset="0"/>
              </a:rPr>
              <a:t> </a:t>
            </a:r>
            <a:r>
              <a:rPr lang="en-US" sz="2200" dirty="0">
                <a:latin typeface="Trebuchet MS" panose="020B0603020202020204" pitchFamily="34" charset="0"/>
                <a:ea typeface="Trebuchet MS"/>
                <a:sym typeface="Calibri" panose="020F0502020204030204" pitchFamily="34" charset="0"/>
              </a:rPr>
              <a:t>and </a:t>
            </a:r>
            <a:r>
              <a:rPr lang="en-US" sz="2200" dirty="0" err="1">
                <a:latin typeface="Trebuchet MS" panose="020B0603020202020204" pitchFamily="34" charset="0"/>
                <a:ea typeface="Trebuchet MS"/>
                <a:sym typeface="Calibri" panose="020F0502020204030204" pitchFamily="34" charset="0"/>
              </a:rPr>
              <a:t>UUSee</a:t>
            </a:r>
            <a:r>
              <a:rPr lang="en-US" sz="2200" dirty="0">
                <a:latin typeface="Trebuchet MS" panose="020B0603020202020204" pitchFamily="34" charset="0"/>
                <a:ea typeface="Trebuchet MS"/>
                <a:sym typeface="Calibri" panose="020F0502020204030204" pitchFamily="34" charset="0"/>
              </a:rPr>
              <a:t> also adopted mesh-based pull techniques to deliver live or on-demand</a:t>
            </a:r>
            <a:r>
              <a:rPr lang="zh-CN" altLang="en-US" sz="2200" dirty="0">
                <a:latin typeface="Trebuchet MS" panose="020B0603020202020204" pitchFamily="34" charset="0"/>
                <a:ea typeface="Trebuchet MS"/>
                <a:sym typeface="Calibri" panose="020F0502020204030204" pitchFamily="34" charset="0"/>
              </a:rPr>
              <a:t> </a:t>
            </a:r>
            <a:r>
              <a:rPr lang="en-US" sz="2200" dirty="0">
                <a:latin typeface="Trebuchet MS" panose="020B0603020202020204" pitchFamily="34" charset="0"/>
                <a:ea typeface="Trebuchet MS"/>
                <a:sym typeface="Calibri" panose="020F0502020204030204" pitchFamily="34" charset="0"/>
              </a:rPr>
              <a:t>media content to millions of users.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页脚占位符 4"/>
          <p:cNvSpPr txBox="1">
            <a:spLocks noGrp="1" noChangeArrowheads="1"/>
          </p:cNvSpPr>
          <p:nvPr/>
        </p:nvSpPr>
        <p:spPr bwMode="auto">
          <a:xfrm>
            <a:off x="5860232" y="5733494"/>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8944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89445"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a:t>
            </a:r>
            <a:r>
              <a:rPr lang="en-US" altLang="zh-CN" sz="2800" b="1" dirty="0"/>
              <a:t>4</a:t>
            </a:r>
            <a:r>
              <a:rPr lang="zh-CN" altLang="en-US" sz="2800" b="1" dirty="0"/>
              <a:t>  Representative: CoolStreaming</a:t>
            </a:r>
          </a:p>
        </p:txBody>
      </p:sp>
      <p:sp>
        <p:nvSpPr>
          <p:cNvPr id="189446" name="Content Placeholder 2"/>
          <p:cNvSpPr>
            <a:spLocks noGrp="1" noChangeArrowheads="1"/>
          </p:cNvSpPr>
          <p:nvPr>
            <p:ph idx="4294967295"/>
          </p:nvPr>
        </p:nvSpPr>
        <p:spPr>
          <a:xfrm>
            <a:off x="542107" y="1572656"/>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189447" name="Text Box 6"/>
          <p:cNvSpPr txBox="1">
            <a:spLocks noChangeArrowheads="1"/>
          </p:cNvSpPr>
          <p:nvPr/>
        </p:nvSpPr>
        <p:spPr bwMode="auto">
          <a:xfrm>
            <a:off x="539750" y="1628775"/>
            <a:ext cx="81089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Font typeface="Arial" panose="020B0604020202020204" pitchFamily="34" charset="0"/>
              <a:buChar char="•"/>
            </a:pPr>
            <a:endParaRPr lang="en-US" altLang="zh-CN" dirty="0">
              <a:latin typeface="Trebuchet MS" panose="020B0603020202020204" pitchFamily="34" charset="0"/>
              <a:ea typeface="Trebuchet MS"/>
              <a:sym typeface="Calibri" panose="020F0502020204030204" pitchFamily="34" charset="0"/>
            </a:endParaRPr>
          </a:p>
        </p:txBody>
      </p:sp>
      <p:pic>
        <p:nvPicPr>
          <p:cNvPr id="189448" name="Picture 7" descr="coolstrea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3294" y="1626116"/>
            <a:ext cx="4687888"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9449" name="Text Box 8"/>
          <p:cNvSpPr txBox="1">
            <a:spLocks noChangeArrowheads="1"/>
          </p:cNvSpPr>
          <p:nvPr/>
        </p:nvSpPr>
        <p:spPr bwMode="auto">
          <a:xfrm>
            <a:off x="1283996" y="5547797"/>
            <a:ext cx="689015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b="1" dirty="0">
                <a:latin typeface="Trebuchet MS" panose="020B0603020202020204" pitchFamily="34" charset="0"/>
                <a:ea typeface="Trebuchet MS"/>
                <a:sym typeface="Calibri" panose="020F0502020204030204" pitchFamily="34" charset="0"/>
              </a:rPr>
              <a:t>Fig. 16.20</a:t>
            </a:r>
            <a:r>
              <a:rPr lang="en-CA" altLang="zh-CN" b="1" dirty="0">
                <a:latin typeface="Trebuchet MS" panose="020B0603020202020204" pitchFamily="34" charset="0"/>
                <a:ea typeface="Trebuchet MS"/>
                <a:sym typeface="Calibri" panose="020F0502020204030204" pitchFamily="34" charset="0"/>
              </a:rPr>
              <a:t>:</a:t>
            </a:r>
            <a:r>
              <a:rPr lang="en-US" altLang="zh-CN" dirty="0">
                <a:latin typeface="Trebuchet MS" panose="020B0603020202020204" pitchFamily="34" charset="0"/>
                <a:ea typeface="Trebuchet MS"/>
                <a:sym typeface="Calibri" panose="020F0502020204030204" pitchFamily="34" charset="0"/>
              </a:rPr>
              <a:t> A generic system diagram for a </a:t>
            </a:r>
            <a:r>
              <a:rPr lang="en-US" altLang="zh-CN" dirty="0" err="1">
                <a:latin typeface="Trebuchet MS" panose="020B0603020202020204" pitchFamily="34" charset="0"/>
                <a:ea typeface="Trebuchet MS"/>
                <a:sym typeface="Calibri" panose="020F0502020204030204" pitchFamily="34" charset="0"/>
              </a:rPr>
              <a:t>CoolStreaming</a:t>
            </a:r>
            <a:r>
              <a:rPr lang="en-US" altLang="zh-CN" dirty="0">
                <a:latin typeface="Trebuchet MS" panose="020B0603020202020204" pitchFamily="34" charset="0"/>
                <a:ea typeface="Trebuchet MS"/>
                <a:sym typeface="Calibri" panose="020F0502020204030204" pitchFamily="34" charset="0"/>
              </a:rPr>
              <a:t> node</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页脚占位符 4"/>
          <p:cNvSpPr txBox="1">
            <a:spLocks noGrp="1" noChangeArrowheads="1"/>
          </p:cNvSpPr>
          <p:nvPr/>
        </p:nvSpPr>
        <p:spPr bwMode="auto">
          <a:xfrm>
            <a:off x="5844602" y="5717076"/>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046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0469"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a:t>
            </a:r>
            <a:r>
              <a:rPr lang="en-US" altLang="zh-CN" sz="2800" b="1" dirty="0"/>
              <a:t>4  </a:t>
            </a:r>
            <a:r>
              <a:rPr lang="zh-CN" altLang="en-US" sz="2800" b="1" dirty="0"/>
              <a:t>Representative: CoolStreaming</a:t>
            </a:r>
          </a:p>
        </p:txBody>
      </p:sp>
      <p:sp>
        <p:nvSpPr>
          <p:cNvPr id="190470" name="Content Placeholder 2"/>
          <p:cNvSpPr>
            <a:spLocks noGrp="1" noChangeArrowheads="1"/>
          </p:cNvSpPr>
          <p:nvPr>
            <p:ph idx="4294967295"/>
          </p:nvPr>
        </p:nvSpPr>
        <p:spPr>
          <a:xfrm>
            <a:off x="-252335" y="1592888"/>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79879" name="Text Box 6"/>
          <p:cNvSpPr txBox="1">
            <a:spLocks noChangeArrowheads="1"/>
          </p:cNvSpPr>
          <p:nvPr/>
        </p:nvSpPr>
        <p:spPr bwMode="auto">
          <a:xfrm>
            <a:off x="606425" y="1739274"/>
            <a:ext cx="8108950" cy="3600450"/>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zh-CN" altLang="en-US" sz="2200" dirty="0">
                <a:latin typeface="Trebuchet MS" panose="020B0603020202020204" pitchFamily="34" charset="0"/>
                <a:ea typeface="Trebuchet MS"/>
                <a:sym typeface="Calibri" panose="020F0502020204030204" pitchFamily="34" charset="0"/>
              </a:rPr>
              <a:t>CoolStreaming node consists of three key moduals:</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A</a:t>
            </a:r>
            <a:r>
              <a:rPr lang="en-US" sz="2000" dirty="0">
                <a:latin typeface="Trebuchet MS" panose="020B0603020202020204" pitchFamily="34" charset="0"/>
                <a:ea typeface="Trebuchet MS"/>
                <a:sym typeface="Calibri" panose="020F0502020204030204" pitchFamily="34" charset="0"/>
              </a:rPr>
              <a:t> membership manager</a:t>
            </a:r>
            <a:r>
              <a:rPr lang="zh-CN" altLang="en-US" sz="2000" dirty="0">
                <a:latin typeface="Trebuchet MS" panose="020B0603020202020204" pitchFamily="34" charset="0"/>
                <a:ea typeface="Trebuchet MS"/>
                <a:sym typeface="Calibri" panose="020F0502020204030204" pitchFamily="34" charset="0"/>
              </a:rPr>
              <a:t>.</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A</a:t>
            </a:r>
            <a:r>
              <a:rPr lang="en-US" sz="2000" dirty="0">
                <a:latin typeface="Trebuchet MS" panose="020B0603020202020204" pitchFamily="34" charset="0"/>
                <a:ea typeface="Trebuchet MS"/>
                <a:sym typeface="Calibri" panose="020F0502020204030204" pitchFamily="34" charset="0"/>
              </a:rPr>
              <a:t> partnership manager</a:t>
            </a:r>
            <a:r>
              <a:rPr lang="zh-CN" altLang="en-US" sz="2000" dirty="0">
                <a:latin typeface="Trebuchet MS" panose="020B0603020202020204" pitchFamily="34" charset="0"/>
                <a:ea typeface="Trebuchet MS"/>
                <a:sym typeface="Calibri" panose="020F0502020204030204" pitchFamily="34" charset="0"/>
              </a:rPr>
              <a:t>.</a:t>
            </a: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A</a:t>
            </a:r>
            <a:r>
              <a:rPr lang="en-US" sz="2000" dirty="0">
                <a:latin typeface="Trebuchet MS" panose="020B0603020202020204" pitchFamily="34" charset="0"/>
                <a:ea typeface="Trebuchet MS"/>
                <a:sym typeface="Calibri" panose="020F0502020204030204" pitchFamily="34" charset="0"/>
              </a:rPr>
              <a:t> scheduler</a:t>
            </a:r>
            <a:r>
              <a:rPr lang="zh-CN" altLang="en-US" sz="2000" dirty="0">
                <a:latin typeface="Trebuchet MS" panose="020B0603020202020204" pitchFamily="34" charset="0"/>
                <a:ea typeface="Trebuchet MS"/>
                <a:sym typeface="Calibri" panose="020F0502020204030204" pitchFamily="34" charset="0"/>
              </a:rPr>
              <a:t>.</a:t>
            </a:r>
            <a:endParaRPr lang="en-US" altLang="zh-CN"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Arial" panose="020B0604020202020204" pitchFamily="34" charset="0"/>
              <a:buChar char="•"/>
              <a:defRPr/>
            </a:pPr>
            <a:endParaRPr lang="zh-CN" altLang="en-US" sz="20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sym typeface="Calibri" panose="020F0502020204030204" pitchFamily="34" charset="0"/>
              </a:rPr>
              <a:t>For each segment of a video stream, a </a:t>
            </a:r>
            <a:r>
              <a:rPr lang="en-US" sz="2200" dirty="0" err="1">
                <a:latin typeface="Trebuchet MS" panose="020B0603020202020204" pitchFamily="34" charset="0"/>
                <a:ea typeface="Trebuchet MS"/>
                <a:sym typeface="Calibri" panose="020F0502020204030204" pitchFamily="34" charset="0"/>
              </a:rPr>
              <a:t>CoolStreaming</a:t>
            </a:r>
            <a:r>
              <a:rPr lang="zh-CN" altLang="en-US" sz="2200" dirty="0">
                <a:latin typeface="Trebuchet MS" panose="020B0603020202020204" pitchFamily="34" charset="0"/>
                <a:ea typeface="Trebuchet MS"/>
                <a:sym typeface="Calibri" panose="020F0502020204030204" pitchFamily="34" charset="0"/>
              </a:rPr>
              <a:t> </a:t>
            </a:r>
            <a:r>
              <a:rPr lang="en-US" sz="2200" dirty="0">
                <a:latin typeface="Trebuchet MS" panose="020B0603020202020204" pitchFamily="34" charset="0"/>
                <a:ea typeface="Trebuchet MS"/>
                <a:sym typeface="Calibri" panose="020F0502020204030204" pitchFamily="34" charset="0"/>
              </a:rPr>
              <a:t>node can be either a receiver or a supplier, or both</a:t>
            </a:r>
            <a:r>
              <a:rPr lang="zh-CN" altLang="en-US" sz="2200" dirty="0">
                <a:latin typeface="Trebuchet MS" panose="020B0603020202020204" pitchFamily="34" charset="0"/>
                <a:ea typeface="Trebuchet MS"/>
                <a:sym typeface="Calibri" panose="020F0502020204030204" pitchFamily="34" charset="0"/>
              </a:rPr>
              <a:t>.</a:t>
            </a:r>
            <a:endParaRPr lang="en-US" altLang="zh-CN" sz="22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100000"/>
              <a:buFont typeface="Arial"/>
              <a:buChar char="•"/>
              <a:defRPr/>
            </a:pPr>
            <a:endParaRPr lang="zh-CN" altLang="en-US" sz="22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sym typeface="Calibri" panose="020F0502020204030204" pitchFamily="34" charset="0"/>
              </a:rPr>
              <a:t>An exception is the video source, which, as the origin node,</a:t>
            </a:r>
            <a:r>
              <a:rPr lang="zh-CN" altLang="en-US" sz="2200" dirty="0">
                <a:latin typeface="Trebuchet MS" panose="020B0603020202020204" pitchFamily="34" charset="0"/>
                <a:ea typeface="Trebuchet MS"/>
                <a:sym typeface="Calibri" panose="020F0502020204030204" pitchFamily="34" charset="0"/>
              </a:rPr>
              <a:t> </a:t>
            </a:r>
            <a:r>
              <a:rPr lang="en-US" sz="2200" dirty="0">
                <a:latin typeface="Trebuchet MS" panose="020B0603020202020204" pitchFamily="34" charset="0"/>
                <a:ea typeface="Trebuchet MS"/>
                <a:sym typeface="Calibri" panose="020F0502020204030204" pitchFamily="34" charset="0"/>
              </a:rPr>
              <a:t>is always a supplier. </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页脚占位符 4"/>
          <p:cNvSpPr txBox="1">
            <a:spLocks noGrp="1" noChangeArrowheads="1"/>
          </p:cNvSpPr>
          <p:nvPr/>
        </p:nvSpPr>
        <p:spPr bwMode="auto">
          <a:xfrm>
            <a:off x="5857875" y="5761038"/>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149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1493"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4</a:t>
            </a:r>
            <a:r>
              <a:rPr lang="zh-CN" altLang="en-US" sz="2800" b="1" dirty="0"/>
              <a:t>.</a:t>
            </a:r>
            <a:r>
              <a:rPr lang="en-US" altLang="zh-CN" sz="2800" b="1" dirty="0"/>
              <a:t>4</a:t>
            </a:r>
            <a:r>
              <a:rPr lang="zh-CN" altLang="en-US" sz="2800" b="1" dirty="0"/>
              <a:t>  Representative: CoolStreaming</a:t>
            </a:r>
          </a:p>
        </p:txBody>
      </p:sp>
      <p:sp>
        <p:nvSpPr>
          <p:cNvPr id="191494"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0903" name="Text Box 6"/>
          <p:cNvSpPr txBox="1">
            <a:spLocks noChangeArrowheads="1"/>
          </p:cNvSpPr>
          <p:nvPr/>
        </p:nvSpPr>
        <p:spPr bwMode="auto">
          <a:xfrm>
            <a:off x="539750" y="1628775"/>
            <a:ext cx="8108950" cy="3354388"/>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en-US" altLang="zh-CN" sz="2200" dirty="0" err="1">
                <a:latin typeface="Trebuchet MS" panose="020B0603020202020204" pitchFamily="34" charset="0"/>
                <a:ea typeface="Trebuchet MS"/>
                <a:sym typeface="Calibri" panose="020F0502020204030204" pitchFamily="34" charset="0"/>
              </a:rPr>
              <a:t>CoolStreaming</a:t>
            </a:r>
            <a:r>
              <a:rPr lang="zh-CN" altLang="en-US" sz="2200" dirty="0">
                <a:latin typeface="Trebuchet MS" panose="020B0603020202020204" pitchFamily="34" charset="0"/>
                <a:ea typeface="Trebuchet MS"/>
                <a:sym typeface="Calibri" panose="020F0502020204030204" pitchFamily="34" charset="0"/>
              </a:rPr>
              <a:t> Module Specification</a:t>
            </a:r>
            <a:endParaRPr lang="en-US" altLang="zh-CN" sz="22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50000"/>
              <a:buFont typeface="Wingdings" panose="05000000000000000000" pitchFamily="2" charset="2"/>
              <a:buChar char="n"/>
              <a:defRPr/>
            </a:pPr>
            <a:endParaRPr lang="zh-CN" altLang="en-US" sz="22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Membership and Partner management.</a:t>
            </a:r>
            <a:endParaRPr lang="en-US" altLang="zh-CN"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endParaRPr lang="zh-CN" altLang="en-US"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Buffer Map Representation and Exchange.</a:t>
            </a:r>
            <a:endParaRPr lang="en-US" altLang="zh-CN"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endParaRPr lang="zh-CN" altLang="en-US"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Scheduling Algorithm.</a:t>
            </a:r>
            <a:endParaRPr lang="en-US" altLang="zh-CN"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endParaRPr lang="zh-CN" altLang="en-US" sz="2000" dirty="0">
              <a:latin typeface="Trebuchet MS" panose="020B0603020202020204" pitchFamily="34" charset="0"/>
              <a:ea typeface="Trebuchet MS"/>
              <a:sym typeface="Calibri" panose="020F0502020204030204" pitchFamily="34" charset="0"/>
            </a:endParaRPr>
          </a:p>
          <a:p>
            <a:pPr marL="800100" lvl="1" indent="-342900" algn="just" eaLnBrk="1" hangingPunct="1">
              <a:spcBef>
                <a:spcPct val="20000"/>
              </a:spcBef>
              <a:buFont typeface="Lucida Grande"/>
              <a:buChar char="-"/>
              <a:defRPr/>
            </a:pPr>
            <a:r>
              <a:rPr lang="zh-CN" altLang="en-US" sz="2000" dirty="0">
                <a:latin typeface="Trebuchet MS" panose="020B0603020202020204" pitchFamily="34" charset="0"/>
                <a:ea typeface="Trebuchet MS"/>
                <a:sym typeface="Calibri" panose="020F0502020204030204" pitchFamily="34" charset="0"/>
              </a:rPr>
              <a:t>Failure Recovery and Partnership Refinement</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251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2517" name="Title 1"/>
          <p:cNvSpPr>
            <a:spLocks noGrp="1" noChangeArrowheads="1"/>
          </p:cNvSpPr>
          <p:nvPr>
            <p:ph type="title"/>
          </p:nvPr>
        </p:nvSpPr>
        <p:spPr>
          <a:xfrm>
            <a:off x="457200" y="571500"/>
            <a:ext cx="8229600" cy="1000125"/>
          </a:xfrm>
        </p:spPr>
        <p:txBody>
          <a:bodyPr/>
          <a:lstStyle/>
          <a:p>
            <a:pPr marL="0" indent="0"/>
            <a:r>
              <a:rPr lang="zh-CN" altLang="en-US" sz="2800" b="1" dirty="0"/>
              <a:t>Membership and Partner Management</a:t>
            </a:r>
          </a:p>
        </p:txBody>
      </p:sp>
      <p:sp>
        <p:nvSpPr>
          <p:cNvPr id="192518"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1927" name="Text Box 6"/>
          <p:cNvSpPr txBox="1">
            <a:spLocks noChangeArrowheads="1"/>
          </p:cNvSpPr>
          <p:nvPr/>
        </p:nvSpPr>
        <p:spPr bwMode="auto">
          <a:xfrm>
            <a:off x="539750" y="1628775"/>
            <a:ext cx="8108950" cy="4515082"/>
          </a:xfrm>
          <a:prstGeom prst="rect">
            <a:avLst/>
          </a:prstGeom>
          <a:noFill/>
          <a:ln>
            <a:noFill/>
          </a:ln>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rPr>
              <a:t>Each </a:t>
            </a:r>
            <a:r>
              <a:rPr lang="en-US" sz="2200" dirty="0" err="1">
                <a:latin typeface="Trebuchet MS" panose="020B0603020202020204" pitchFamily="34" charset="0"/>
                <a:ea typeface="Trebuchet MS"/>
              </a:rPr>
              <a:t>CoolStreaming</a:t>
            </a:r>
            <a:r>
              <a:rPr lang="en-US" sz="2200" dirty="0">
                <a:latin typeface="Trebuchet MS" panose="020B0603020202020204" pitchFamily="34" charset="0"/>
                <a:ea typeface="Trebuchet MS"/>
              </a:rPr>
              <a:t> node has a unique identifier</a:t>
            </a:r>
            <a:r>
              <a:rPr lang="zh-CN" altLang="en-US" sz="2200" dirty="0">
                <a:latin typeface="Trebuchet MS" panose="020B0603020202020204" pitchFamily="34" charset="0"/>
                <a:ea typeface="Trebuchet MS"/>
              </a:rPr>
              <a:t> and maintains </a:t>
            </a:r>
            <a:r>
              <a:rPr lang="en-US" sz="2200" dirty="0">
                <a:latin typeface="Trebuchet MS" panose="020B0603020202020204" pitchFamily="34" charset="0"/>
                <a:ea typeface="Trebuchet MS"/>
              </a:rPr>
              <a:t>a membership cache (</a:t>
            </a:r>
            <a:r>
              <a:rPr lang="en-US" sz="2200" dirty="0" err="1">
                <a:latin typeface="Trebuchet MS" panose="020B0603020202020204" pitchFamily="34" charset="0"/>
                <a:ea typeface="Trebuchet MS"/>
              </a:rPr>
              <a:t>mCache</a:t>
            </a:r>
            <a:r>
              <a:rPr lang="en-US" sz="2200" dirty="0">
                <a:latin typeface="Trebuchet MS" panose="020B0603020202020204" pitchFamily="34" charset="0"/>
                <a:ea typeface="Trebuchet MS"/>
              </a:rPr>
              <a:t>)</a:t>
            </a:r>
            <a:r>
              <a:rPr lang="zh-CN" altLang="en-US" sz="2200" dirty="0">
                <a:latin typeface="Trebuchet MS" panose="020B0603020202020204" pitchFamily="34" charset="0"/>
                <a:ea typeface="Trebuchet MS"/>
              </a:rPr>
              <a:t>.</a:t>
            </a:r>
          </a:p>
          <a:p>
            <a:pPr marL="800100" lvl="1" indent="-342900" algn="just" eaLnBrk="1" hangingPunct="1">
              <a:spcBef>
                <a:spcPct val="20000"/>
              </a:spcBef>
              <a:buFont typeface="Lucida Grande"/>
              <a:buChar char="-"/>
              <a:defRPr/>
            </a:pPr>
            <a:r>
              <a:rPr lang="en-US" sz="2000" dirty="0">
                <a:latin typeface="Trebuchet MS" panose="020B0603020202020204" pitchFamily="34" charset="0"/>
                <a:ea typeface="Trebuchet MS"/>
              </a:rPr>
              <a:t>In a basic node joining algorithm, a newly joined node first</a:t>
            </a:r>
            <a:r>
              <a:rPr lang="zh-CN" altLang="en-US" sz="2000" dirty="0">
                <a:latin typeface="Trebuchet MS" panose="020B0603020202020204" pitchFamily="34" charset="0"/>
                <a:ea typeface="Trebuchet MS"/>
              </a:rPr>
              <a:t> </a:t>
            </a:r>
            <a:r>
              <a:rPr lang="en-US" sz="2000" dirty="0">
                <a:latin typeface="Trebuchet MS" panose="020B0603020202020204" pitchFamily="34" charset="0"/>
                <a:ea typeface="Trebuchet MS"/>
              </a:rPr>
              <a:t>contacts the origin node, which randomly selects a deputy node from its </a:t>
            </a:r>
            <a:r>
              <a:rPr lang="en-US" sz="2000" dirty="0" err="1">
                <a:latin typeface="Trebuchet MS" panose="020B0603020202020204" pitchFamily="34" charset="0"/>
                <a:ea typeface="Trebuchet MS"/>
              </a:rPr>
              <a:t>mCache</a:t>
            </a:r>
            <a:r>
              <a:rPr lang="en-US" sz="2000" dirty="0">
                <a:latin typeface="Trebuchet MS" panose="020B0603020202020204" pitchFamily="34" charset="0"/>
                <a:ea typeface="Trebuchet MS"/>
              </a:rPr>
              <a:t> and</a:t>
            </a:r>
            <a:r>
              <a:rPr lang="zh-CN" altLang="en-US" sz="2000" dirty="0">
                <a:latin typeface="Trebuchet MS" panose="020B0603020202020204" pitchFamily="34" charset="0"/>
                <a:ea typeface="Trebuchet MS"/>
              </a:rPr>
              <a:t> </a:t>
            </a:r>
            <a:r>
              <a:rPr lang="en-US" sz="2000" dirty="0">
                <a:latin typeface="Trebuchet MS" panose="020B0603020202020204" pitchFamily="34" charset="0"/>
                <a:ea typeface="Trebuchet MS"/>
              </a:rPr>
              <a:t>redirects the new node to the deputy.</a:t>
            </a:r>
          </a:p>
          <a:p>
            <a:pPr marL="800100" lvl="1" indent="-342900" algn="just" eaLnBrk="1" hangingPunct="1">
              <a:spcBef>
                <a:spcPct val="20000"/>
              </a:spcBef>
              <a:buFont typeface="Lucida Grande"/>
              <a:buChar char="-"/>
              <a:defRPr/>
            </a:pPr>
            <a:r>
              <a:rPr lang="en-US" sz="2000" dirty="0">
                <a:latin typeface="Trebuchet MS" panose="020B0603020202020204" pitchFamily="34" charset="0"/>
                <a:ea typeface="Trebuchet MS"/>
              </a:rPr>
              <a:t>The new node can then obtain a list of partner</a:t>
            </a:r>
            <a:r>
              <a:rPr lang="zh-CN" altLang="en-US" sz="2000" dirty="0">
                <a:latin typeface="Trebuchet MS" panose="020B0603020202020204" pitchFamily="34" charset="0"/>
                <a:ea typeface="Trebuchet MS"/>
              </a:rPr>
              <a:t> </a:t>
            </a:r>
            <a:r>
              <a:rPr lang="en-US" sz="2000" dirty="0">
                <a:latin typeface="Trebuchet MS" panose="020B0603020202020204" pitchFamily="34" charset="0"/>
                <a:ea typeface="Trebuchet MS"/>
              </a:rPr>
              <a:t>candidates from the deputy, and contacts these candidates to establish its partners in</a:t>
            </a:r>
            <a:r>
              <a:rPr lang="zh-CN" altLang="en-US" sz="2000" dirty="0">
                <a:latin typeface="Trebuchet MS" panose="020B0603020202020204" pitchFamily="34" charset="0"/>
                <a:ea typeface="Trebuchet MS"/>
              </a:rPr>
              <a:t> </a:t>
            </a:r>
            <a:r>
              <a:rPr lang="en-US" sz="2000" dirty="0">
                <a:latin typeface="Trebuchet MS" panose="020B0603020202020204" pitchFamily="34" charset="0"/>
                <a:ea typeface="Trebuchet MS"/>
              </a:rPr>
              <a:t>the overlay.</a:t>
            </a:r>
          </a:p>
          <a:p>
            <a:pPr lvl="1" algn="just" eaLnBrk="1" hangingPunct="1">
              <a:spcBef>
                <a:spcPct val="20000"/>
              </a:spcBef>
              <a:buFont typeface="Arial" panose="020B0604020202020204" pitchFamily="34" charset="0"/>
              <a:buChar char="•"/>
              <a:defRPr/>
            </a:pPr>
            <a:endParaRPr lang="en-US" sz="1600" dirty="0">
              <a:latin typeface="Trebuchet MS" panose="020B0603020202020204" pitchFamily="34" charset="0"/>
              <a:ea typeface="Trebuchet MS"/>
            </a:endParaRPr>
          </a:p>
          <a:p>
            <a:pPr algn="just">
              <a:lnSpc>
                <a:spcPct val="90000"/>
              </a:lnSpc>
              <a:spcBef>
                <a:spcPct val="20000"/>
              </a:spcBef>
              <a:buSzPct val="100000"/>
              <a:buFont typeface="Arial"/>
              <a:buChar char="•"/>
              <a:defRPr/>
            </a:pPr>
            <a:r>
              <a:rPr lang="en-US" sz="2200" dirty="0">
                <a:latin typeface="Trebuchet MS" panose="020B0603020202020204" pitchFamily="34" charset="0"/>
                <a:ea typeface="Trebuchet MS"/>
                <a:sym typeface="Arial" panose="020B0604020202020204" pitchFamily="34" charset="0"/>
              </a:rPr>
              <a:t>This process is generally viable because the origin node persists during the lifetime</a:t>
            </a:r>
            <a:r>
              <a:rPr lang="zh-CN" altLang="en-US" sz="2200" dirty="0">
                <a:latin typeface="Trebuchet MS" panose="020B0603020202020204" pitchFamily="34" charset="0"/>
                <a:ea typeface="Trebuchet MS"/>
                <a:sym typeface="Arial" panose="020B0604020202020204" pitchFamily="34" charset="0"/>
              </a:rPr>
              <a:t> </a:t>
            </a:r>
            <a:r>
              <a:rPr lang="en-US" sz="2200" dirty="0">
                <a:latin typeface="Trebuchet MS" panose="020B0603020202020204" pitchFamily="34" charset="0"/>
                <a:ea typeface="Trebuchet MS"/>
                <a:sym typeface="Arial" panose="020B0604020202020204" pitchFamily="34" charset="0"/>
              </a:rPr>
              <a:t>of streaming and its identifier/address is universally known.</a:t>
            </a:r>
          </a:p>
          <a:p>
            <a:pPr lvl="1" algn="just" eaLnBrk="1" hangingPunct="1">
              <a:spcBef>
                <a:spcPct val="20000"/>
              </a:spcBef>
              <a:buFont typeface="Arial" panose="020B0604020202020204" pitchFamily="34" charset="0"/>
              <a:buChar char="•"/>
              <a:defRPr/>
            </a:pPr>
            <a:endParaRPr lang="en-US" sz="1400"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47</a:t>
            </a:fld>
            <a:endParaRPr lang="en-US" altLang="zh-CN" dirty="0"/>
          </a:p>
        </p:txBody>
      </p:sp>
      <p:sp>
        <p:nvSpPr>
          <p:cNvPr id="3" name="Footer Placeholder 2"/>
          <p:cNvSpPr>
            <a:spLocks noGrp="1"/>
          </p:cNvSpPr>
          <p:nvPr>
            <p:ph type="ftr" sz="quarter" idx="3"/>
          </p:nvPr>
        </p:nvSpPr>
        <p:spPr>
          <a:xfrm>
            <a:off x="5791200" y="6286499"/>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354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3541" name="Title 1"/>
          <p:cNvSpPr>
            <a:spLocks noGrp="1" noChangeArrowheads="1"/>
          </p:cNvSpPr>
          <p:nvPr>
            <p:ph type="title"/>
          </p:nvPr>
        </p:nvSpPr>
        <p:spPr>
          <a:xfrm>
            <a:off x="457200" y="571500"/>
            <a:ext cx="8229600" cy="1000125"/>
          </a:xfrm>
        </p:spPr>
        <p:txBody>
          <a:bodyPr/>
          <a:lstStyle/>
          <a:p>
            <a:pPr marL="0" indent="0"/>
            <a:r>
              <a:rPr lang="zh-CN" altLang="en-US" sz="2800" b="1" dirty="0"/>
              <a:t>Membership and Partner Management</a:t>
            </a:r>
          </a:p>
        </p:txBody>
      </p:sp>
      <p:sp>
        <p:nvSpPr>
          <p:cNvPr id="193542"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193543" name="Text Box 6"/>
          <p:cNvSpPr txBox="1">
            <a:spLocks noChangeArrowheads="1"/>
          </p:cNvSpPr>
          <p:nvPr/>
        </p:nvSpPr>
        <p:spPr bwMode="auto">
          <a:xfrm>
            <a:off x="539750" y="1556870"/>
            <a:ext cx="8108950" cy="487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spcBef>
                <a:spcPts val="600"/>
              </a:spcBef>
              <a:buSzPct val="100000"/>
              <a:buFont typeface="Arial"/>
              <a:buChar char="•"/>
            </a:pPr>
            <a:r>
              <a:rPr lang="en-US" altLang="zh-CN" sz="2000" dirty="0">
                <a:latin typeface="Trebuchet MS" panose="020B0603020202020204" pitchFamily="34" charset="0"/>
                <a:ea typeface="Trebuchet MS"/>
                <a:sym typeface="Calibri" panose="020F0502020204030204" pitchFamily="34" charset="0"/>
              </a:rPr>
              <a:t>A key practical issue here is how to create and update the </a:t>
            </a:r>
            <a:r>
              <a:rPr lang="en-US" altLang="zh-CN" sz="2000" dirty="0" err="1">
                <a:latin typeface="Trebuchet MS" panose="020B0603020202020204" pitchFamily="34" charset="0"/>
                <a:ea typeface="Trebuchet MS"/>
                <a:sym typeface="Calibri" panose="020F0502020204030204" pitchFamily="34" charset="0"/>
              </a:rPr>
              <a:t>mCache</a:t>
            </a:r>
            <a:r>
              <a:rPr lang="en-US" altLang="zh-CN" sz="2000" dirty="0">
                <a:latin typeface="Trebuchet MS" panose="020B0603020202020204" pitchFamily="34" charset="0"/>
                <a:ea typeface="Trebuchet MS"/>
                <a:sym typeface="Calibri" panose="020F0502020204030204" pitchFamily="34" charset="0"/>
              </a:rPr>
              <a:t>.</a:t>
            </a:r>
          </a:p>
          <a:p>
            <a:pPr algn="just">
              <a:spcBef>
                <a:spcPts val="600"/>
              </a:spcBef>
              <a:buSzPct val="100000"/>
              <a:buFont typeface="Arial"/>
              <a:buChar char="•"/>
            </a:pPr>
            <a:r>
              <a:rPr lang="zh-CN" altLang="en-US" sz="2000" dirty="0">
                <a:latin typeface="Trebuchet MS" panose="020B0603020202020204" pitchFamily="34" charset="0"/>
                <a:ea typeface="Trebuchet MS"/>
                <a:sym typeface="Calibri" panose="020F0502020204030204" pitchFamily="34" charset="0"/>
              </a:rPr>
              <a:t>E</a:t>
            </a:r>
            <a:r>
              <a:rPr lang="en-US" altLang="zh-CN" sz="2000" dirty="0">
                <a:latin typeface="Trebuchet MS" panose="020B0603020202020204" pitchFamily="34" charset="0"/>
                <a:ea typeface="Trebuchet MS"/>
                <a:sym typeface="Calibri" panose="020F0502020204030204" pitchFamily="34" charset="0"/>
              </a:rPr>
              <a:t>ach node periodically generates a membership message to announce it existence.</a:t>
            </a:r>
            <a:endParaRPr lang="zh-CN" altLang="en-US" sz="2000" dirty="0">
              <a:latin typeface="Trebuchet MS" panose="020B0603020202020204" pitchFamily="34" charset="0"/>
              <a:ea typeface="Trebuchet MS"/>
              <a:sym typeface="Calibri" panose="020F0502020204030204" pitchFamily="34" charset="0"/>
            </a:endParaRPr>
          </a:p>
          <a:p>
            <a:pPr lvl="1" algn="just" eaLnBrk="1" hangingPunct="1">
              <a:spcBef>
                <a:spcPts val="600"/>
              </a:spcBef>
              <a:buFont typeface="Arial" panose="020B0604020202020204" pitchFamily="34" charset="0"/>
              <a:buChar char="•"/>
            </a:pPr>
            <a:r>
              <a:rPr lang="zh-CN" altLang="en-US" dirty="0">
                <a:latin typeface="Trebuchet MS" panose="020B0603020202020204" pitchFamily="34" charset="0"/>
                <a:ea typeface="Trebuchet MS"/>
                <a:sym typeface="Calibri" panose="020F0502020204030204" pitchFamily="34" charset="0"/>
              </a:rPr>
              <a:t>E</a:t>
            </a:r>
            <a:r>
              <a:rPr lang="en-US" altLang="zh-CN" dirty="0">
                <a:latin typeface="Trebuchet MS" panose="020B0603020202020204" pitchFamily="34" charset="0"/>
                <a:ea typeface="Trebuchet MS"/>
                <a:sym typeface="Calibri" panose="020F0502020204030204" pitchFamily="34" charset="0"/>
              </a:rPr>
              <a:t>ach message is a 4-tuple &lt;</a:t>
            </a:r>
            <a:r>
              <a:rPr lang="en-US" altLang="zh-CN" dirty="0" err="1">
                <a:latin typeface="Trebuchet MS" panose="020B0603020202020204" pitchFamily="34" charset="0"/>
                <a:ea typeface="Trebuchet MS"/>
                <a:sym typeface="Calibri" panose="020F0502020204030204" pitchFamily="34" charset="0"/>
              </a:rPr>
              <a:t>seq_num</a:t>
            </a:r>
            <a:r>
              <a:rPr lang="en-US" altLang="zh-CN" dirty="0">
                <a:latin typeface="Trebuchet MS" panose="020B0603020202020204" pitchFamily="34" charset="0"/>
                <a:ea typeface="Trebuchet MS"/>
                <a:sym typeface="Calibri" panose="020F0502020204030204" pitchFamily="34" charset="0"/>
              </a:rPr>
              <a:t>, id, </a:t>
            </a:r>
            <a:r>
              <a:rPr lang="en-US" altLang="zh-CN" dirty="0" err="1">
                <a:latin typeface="Trebuchet MS" panose="020B0603020202020204" pitchFamily="34" charset="0"/>
                <a:ea typeface="Trebuchet MS"/>
                <a:sym typeface="Calibri" panose="020F0502020204030204" pitchFamily="34" charset="0"/>
              </a:rPr>
              <a:t>num_partner</a:t>
            </a:r>
            <a:r>
              <a:rPr lang="en-US" altLang="zh-CN" dirty="0">
                <a:latin typeface="Trebuchet MS" panose="020B0603020202020204" pitchFamily="34" charset="0"/>
                <a:ea typeface="Trebuchet MS"/>
                <a:sym typeface="Calibri" panose="020F0502020204030204" pitchFamily="34" charset="0"/>
              </a:rPr>
              <a:t>,</a:t>
            </a:r>
            <a:r>
              <a:rPr lang="zh-CN" altLang="en-US" dirty="0">
                <a:latin typeface="Trebuchet MS" panose="020B0603020202020204" pitchFamily="34" charset="0"/>
                <a:ea typeface="Trebuchet MS"/>
                <a:sym typeface="Calibri" panose="020F0502020204030204" pitchFamily="34" charset="0"/>
              </a:rPr>
              <a:t> </a:t>
            </a:r>
            <a:r>
              <a:rPr lang="en-US" altLang="zh-CN" dirty="0" err="1">
                <a:latin typeface="Trebuchet MS" panose="020B0603020202020204" pitchFamily="34" charset="0"/>
                <a:ea typeface="Trebuchet MS"/>
                <a:sym typeface="Calibri" panose="020F0502020204030204" pitchFamily="34" charset="0"/>
              </a:rPr>
              <a:t>time_to_live</a:t>
            </a:r>
            <a:r>
              <a:rPr lang="en-US" altLang="zh-CN" dirty="0">
                <a:latin typeface="Trebuchet MS" panose="020B0603020202020204" pitchFamily="34" charset="0"/>
                <a:ea typeface="Trebuchet MS"/>
                <a:sym typeface="Calibri" panose="020F0502020204030204" pitchFamily="34" charset="0"/>
              </a:rPr>
              <a:t>&gt;</a:t>
            </a:r>
          </a:p>
          <a:p>
            <a:pPr lvl="2" algn="just" eaLnBrk="1" hangingPunct="1">
              <a:spcBef>
                <a:spcPts val="600"/>
              </a:spcBef>
              <a:buFont typeface="宋体" panose="02010600030101010101" pitchFamily="2" charset="-122"/>
              <a:buChar char="–"/>
            </a:pPr>
            <a:r>
              <a:rPr lang="en-US" altLang="zh-CN" sz="1400" dirty="0" err="1">
                <a:latin typeface="Trebuchet MS" panose="020B0603020202020204" pitchFamily="34" charset="0"/>
                <a:ea typeface="Trebuchet MS"/>
                <a:sym typeface="Calibri" panose="020F0502020204030204" pitchFamily="34" charset="0"/>
              </a:rPr>
              <a:t>seq_num</a:t>
            </a:r>
            <a:r>
              <a:rPr lang="en-US" altLang="zh-CN" sz="1400" dirty="0">
                <a:latin typeface="Trebuchet MS" panose="020B0603020202020204" pitchFamily="34" charset="0"/>
                <a:ea typeface="Trebuchet MS"/>
                <a:sym typeface="Calibri" panose="020F0502020204030204" pitchFamily="34" charset="0"/>
              </a:rPr>
              <a:t> is the sequence number of the message</a:t>
            </a:r>
            <a:r>
              <a:rPr lang="zh-CN" altLang="en-US" sz="1400" dirty="0">
                <a:latin typeface="Trebuchet MS" panose="020B0603020202020204" pitchFamily="34" charset="0"/>
                <a:ea typeface="Trebuchet MS"/>
                <a:sym typeface="Calibri" panose="020F0502020204030204" pitchFamily="34" charset="0"/>
              </a:rPr>
              <a:t>.</a:t>
            </a:r>
          </a:p>
          <a:p>
            <a:pPr lvl="2" algn="just" eaLnBrk="1" hangingPunct="1">
              <a:spcBef>
                <a:spcPts val="600"/>
              </a:spcBef>
              <a:buFont typeface="宋体" panose="02010600030101010101" pitchFamily="2" charset="-122"/>
              <a:buChar char="–"/>
            </a:pPr>
            <a:r>
              <a:rPr lang="en-US" altLang="zh-CN" sz="1400" dirty="0">
                <a:latin typeface="Trebuchet MS" panose="020B0603020202020204" pitchFamily="34" charset="0"/>
                <a:ea typeface="Trebuchet MS"/>
                <a:sym typeface="Calibri" panose="020F0502020204030204" pitchFamily="34" charset="0"/>
              </a:rPr>
              <a:t>id is the</a:t>
            </a:r>
            <a:r>
              <a:rPr lang="zh-CN" altLang="en-US" sz="1400" dirty="0">
                <a:latin typeface="Trebuchet MS" panose="020B0603020202020204" pitchFamily="34" charset="0"/>
                <a:ea typeface="Trebuchet MS"/>
                <a:sym typeface="Calibri" panose="020F0502020204030204" pitchFamily="34" charset="0"/>
              </a:rPr>
              <a:t> </a:t>
            </a:r>
            <a:r>
              <a:rPr lang="en-US" altLang="zh-CN" sz="1400" dirty="0">
                <a:latin typeface="Trebuchet MS" panose="020B0603020202020204" pitchFamily="34" charset="0"/>
                <a:ea typeface="Trebuchet MS"/>
                <a:sym typeface="Calibri" panose="020F0502020204030204" pitchFamily="34" charset="0"/>
              </a:rPr>
              <a:t>node’s identifier</a:t>
            </a:r>
            <a:r>
              <a:rPr lang="zh-CN" altLang="en-US" sz="1400" dirty="0">
                <a:latin typeface="Trebuchet MS" panose="020B0603020202020204" pitchFamily="34" charset="0"/>
                <a:ea typeface="Trebuchet MS"/>
                <a:sym typeface="Calibri" panose="020F0502020204030204" pitchFamily="34" charset="0"/>
              </a:rPr>
              <a:t>.</a:t>
            </a:r>
          </a:p>
          <a:p>
            <a:pPr lvl="2" algn="just" eaLnBrk="1" hangingPunct="1">
              <a:spcBef>
                <a:spcPts val="600"/>
              </a:spcBef>
              <a:buFont typeface="宋体" panose="02010600030101010101" pitchFamily="2" charset="-122"/>
              <a:buChar char="–"/>
            </a:pPr>
            <a:r>
              <a:rPr lang="en-US" altLang="zh-CN" sz="1400" dirty="0" err="1">
                <a:latin typeface="Trebuchet MS" panose="020B0603020202020204" pitchFamily="34" charset="0"/>
                <a:ea typeface="Trebuchet MS"/>
                <a:sym typeface="Calibri" panose="020F0502020204030204" pitchFamily="34" charset="0"/>
              </a:rPr>
              <a:t>num_partner</a:t>
            </a:r>
            <a:r>
              <a:rPr lang="en-US" altLang="zh-CN" sz="1400" dirty="0">
                <a:latin typeface="Trebuchet MS" panose="020B0603020202020204" pitchFamily="34" charset="0"/>
                <a:ea typeface="Trebuchet MS"/>
                <a:sym typeface="Calibri" panose="020F0502020204030204" pitchFamily="34" charset="0"/>
              </a:rPr>
              <a:t> is its current total number of partners</a:t>
            </a:r>
            <a:r>
              <a:rPr lang="zh-CN" altLang="en-US" sz="1400" dirty="0">
                <a:latin typeface="Trebuchet MS" panose="020B0603020202020204" pitchFamily="34" charset="0"/>
                <a:ea typeface="Trebuchet MS"/>
                <a:sym typeface="Calibri" panose="020F0502020204030204" pitchFamily="34" charset="0"/>
              </a:rPr>
              <a:t>.</a:t>
            </a:r>
          </a:p>
          <a:p>
            <a:pPr lvl="2" algn="just" eaLnBrk="1" hangingPunct="1">
              <a:spcBef>
                <a:spcPts val="600"/>
              </a:spcBef>
              <a:buFont typeface="宋体" panose="02010600030101010101" pitchFamily="2" charset="-122"/>
              <a:buChar char="–"/>
            </a:pPr>
            <a:r>
              <a:rPr lang="en-US" altLang="zh-CN" sz="1400" dirty="0" err="1">
                <a:latin typeface="Trebuchet MS" panose="020B0603020202020204" pitchFamily="34" charset="0"/>
                <a:ea typeface="Trebuchet MS"/>
                <a:sym typeface="Calibri" panose="020F0502020204030204" pitchFamily="34" charset="0"/>
              </a:rPr>
              <a:t>time_to_live</a:t>
            </a:r>
            <a:r>
              <a:rPr lang="zh-CN" altLang="en-US" sz="1400" dirty="0">
                <a:latin typeface="Trebuchet MS" panose="020B0603020202020204" pitchFamily="34" charset="0"/>
                <a:ea typeface="Trebuchet MS"/>
                <a:sym typeface="Calibri" panose="020F0502020204030204" pitchFamily="34" charset="0"/>
              </a:rPr>
              <a:t> </a:t>
            </a:r>
            <a:r>
              <a:rPr lang="en-US" altLang="zh-CN" sz="1400" dirty="0">
                <a:latin typeface="Trebuchet MS" panose="020B0603020202020204" pitchFamily="34" charset="0"/>
                <a:ea typeface="Trebuchet MS"/>
                <a:sym typeface="Calibri" panose="020F0502020204030204" pitchFamily="34" charset="0"/>
              </a:rPr>
              <a:t>records the remaining valid time of the message</a:t>
            </a:r>
            <a:r>
              <a:rPr lang="zh-CN" altLang="en-US" sz="1400" dirty="0">
                <a:latin typeface="Trebuchet MS" panose="020B0603020202020204" pitchFamily="34" charset="0"/>
                <a:ea typeface="Trebuchet MS"/>
                <a:sym typeface="Calibri" panose="020F0502020204030204" pitchFamily="34" charset="0"/>
              </a:rPr>
              <a:t>.</a:t>
            </a:r>
          </a:p>
          <a:p>
            <a:pPr algn="just">
              <a:spcBef>
                <a:spcPts val="600"/>
              </a:spcBef>
              <a:buSzPct val="100000"/>
              <a:buFont typeface="Arial"/>
              <a:buChar char="•"/>
            </a:pPr>
            <a:r>
              <a:rPr lang="zh-CN" altLang="en-US" sz="2000" dirty="0">
                <a:latin typeface="Trebuchet MS" panose="020B0603020202020204" pitchFamily="34" charset="0"/>
                <a:ea typeface="Trebuchet MS"/>
                <a:sym typeface="Calibri" panose="020F0502020204030204" pitchFamily="34" charset="0"/>
              </a:rPr>
              <a:t>Upon receiving a message of a new seq_num, the node updates its mCache entry for node id, or create the entry if not existing. </a:t>
            </a:r>
          </a:p>
          <a:p>
            <a:pPr lvl="1" algn="just" eaLnBrk="1" hangingPunct="1">
              <a:spcBef>
                <a:spcPts val="600"/>
              </a:spcBef>
              <a:buFont typeface="Arial" panose="020B0604020202020204" pitchFamily="34" charset="0"/>
              <a:buChar char="•"/>
            </a:pPr>
            <a:r>
              <a:rPr lang="zh-CN" altLang="en-US" sz="1400" dirty="0">
                <a:latin typeface="Trebuchet MS" panose="020B0603020202020204" pitchFamily="34" charset="0"/>
                <a:ea typeface="Trebuchet MS"/>
                <a:sym typeface="Calibri" panose="020F0502020204030204" pitchFamily="34" charset="0"/>
              </a:rPr>
              <a:t>The entry is a 5-tuple &lt;seq_num, id, num_partner, time_to_live,last_update_time&gt;.</a:t>
            </a:r>
          </a:p>
          <a:p>
            <a:pPr lvl="2" algn="just" eaLnBrk="1" hangingPunct="1">
              <a:spcBef>
                <a:spcPts val="600"/>
              </a:spcBef>
              <a:buFont typeface="宋体" panose="02010600030101010101" pitchFamily="2" charset="-122"/>
              <a:buChar char="–"/>
            </a:pPr>
            <a:r>
              <a:rPr lang="zh-CN" altLang="en-US" sz="1400" dirty="0">
                <a:latin typeface="Trebuchet MS" panose="020B0603020202020204" pitchFamily="34" charset="0"/>
                <a:ea typeface="Trebuchet MS"/>
                <a:sym typeface="Calibri" panose="020F0502020204030204" pitchFamily="34" charset="0"/>
              </a:rPr>
              <a:t>The first four components are copied from the received membership message.</a:t>
            </a:r>
          </a:p>
          <a:p>
            <a:pPr lvl="2" algn="just" eaLnBrk="1" hangingPunct="1">
              <a:spcBef>
                <a:spcPts val="600"/>
              </a:spcBef>
              <a:buFont typeface="宋体" panose="02010600030101010101" pitchFamily="2" charset="-122"/>
              <a:buChar char="–"/>
            </a:pPr>
            <a:r>
              <a:rPr lang="zh-CN" altLang="en-US" sz="1400" dirty="0">
                <a:latin typeface="Trebuchet MS" panose="020B0603020202020204" pitchFamily="34" charset="0"/>
                <a:ea typeface="Trebuchet MS"/>
                <a:sym typeface="Calibri" panose="020F0502020204030204" pitchFamily="34" charset="0"/>
              </a:rPr>
              <a:t>The fifth is the local time of the last update for the entry.</a:t>
            </a:r>
          </a:p>
          <a:p>
            <a:pPr lvl="2" algn="just" eaLnBrk="1" hangingPunct="1">
              <a:spcBef>
                <a:spcPts val="600"/>
              </a:spcBef>
              <a:buFont typeface="宋体" panose="02010600030101010101" pitchFamily="2" charset="-122"/>
              <a:buChar char="–"/>
            </a:pPr>
            <a:endParaRPr lang="zh-CN" altLang="en-US" sz="2000" dirty="0">
              <a:latin typeface="Trebuchet MS" panose="020B0603020202020204" pitchFamily="34" charset="0"/>
              <a:ea typeface="Trebuchet MS"/>
              <a:sym typeface="Calibri" panose="020F0502020204030204"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48</a:t>
            </a:fld>
            <a:endParaRPr lang="en-US" altLang="zh-CN" dirty="0"/>
          </a:p>
        </p:txBody>
      </p:sp>
      <p:sp>
        <p:nvSpPr>
          <p:cNvPr id="3" name="Footer Placeholder 2"/>
          <p:cNvSpPr>
            <a:spLocks noGrp="1"/>
          </p:cNvSpPr>
          <p:nvPr>
            <p:ph type="ftr" sz="quarter" idx="3"/>
          </p:nvPr>
        </p:nvSpPr>
        <p:spPr>
          <a:xfrm>
            <a:off x="5805488" y="6281141"/>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页脚占位符 4"/>
          <p:cNvSpPr txBox="1">
            <a:spLocks noGrp="1" noChangeArrowheads="1"/>
          </p:cNvSpPr>
          <p:nvPr/>
        </p:nvSpPr>
        <p:spPr bwMode="auto">
          <a:xfrm>
            <a:off x="5791200" y="5632578"/>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456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4565" name="Title 1"/>
          <p:cNvSpPr>
            <a:spLocks noGrp="1" noChangeArrowheads="1"/>
          </p:cNvSpPr>
          <p:nvPr>
            <p:ph type="title"/>
          </p:nvPr>
        </p:nvSpPr>
        <p:spPr>
          <a:xfrm>
            <a:off x="457200" y="571500"/>
            <a:ext cx="8229600" cy="1000125"/>
          </a:xfrm>
        </p:spPr>
        <p:txBody>
          <a:bodyPr/>
          <a:lstStyle/>
          <a:p>
            <a:pPr marL="0" indent="0"/>
            <a:r>
              <a:rPr lang="zh-CN" altLang="en-US" sz="2800" b="1" dirty="0"/>
              <a:t>Membership and Partner Management</a:t>
            </a:r>
          </a:p>
        </p:txBody>
      </p:sp>
      <p:sp>
        <p:nvSpPr>
          <p:cNvPr id="194566"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194567" name="Text Box 6"/>
          <p:cNvSpPr txBox="1">
            <a:spLocks noChangeArrowheads="1"/>
          </p:cNvSpPr>
          <p:nvPr/>
        </p:nvSpPr>
        <p:spPr bwMode="auto">
          <a:xfrm>
            <a:off x="539750" y="2060905"/>
            <a:ext cx="8108950" cy="33886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a:lnSpc>
                <a:spcPct val="90000"/>
              </a:lnSpc>
              <a:spcBef>
                <a:spcPct val="200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The following two events also trigger updates of an mCache entry:</a:t>
            </a:r>
            <a:endParaRPr lang="en-US" altLang="zh-CN" sz="2200" dirty="0">
              <a:latin typeface="Trebuchet MS" panose="020B0603020202020204" pitchFamily="34" charset="0"/>
              <a:ea typeface="Trebuchet MS"/>
              <a:sym typeface="Calibri" panose="020F0502020204030204" pitchFamily="34" charset="0"/>
            </a:endParaRPr>
          </a:p>
          <a:p>
            <a:pPr algn="just">
              <a:lnSpc>
                <a:spcPct val="90000"/>
              </a:lnSpc>
              <a:spcBef>
                <a:spcPct val="20000"/>
              </a:spcBef>
              <a:buSzPct val="50000"/>
              <a:buFont typeface="Wingdings" panose="05000000000000000000" pitchFamily="2" charset="2"/>
              <a:buChar char="n"/>
            </a:pPr>
            <a:endParaRPr lang="zh-CN" altLang="en-US" sz="2200" dirty="0">
              <a:latin typeface="Trebuchet MS" panose="020B0603020202020204" pitchFamily="34" charset="0"/>
              <a:ea typeface="Trebuchet MS"/>
              <a:sym typeface="Calibri" panose="020F0502020204030204" pitchFamily="34" charset="0"/>
            </a:endParaRPr>
          </a:p>
          <a:p>
            <a:pPr lvl="1" algn="just" eaLnBrk="1" hangingPunct="1">
              <a:spcBef>
                <a:spcPct val="20000"/>
              </a:spcBef>
              <a:buFont typeface="Lucida Grande"/>
              <a:buChar char="-"/>
            </a:pPr>
            <a:r>
              <a:rPr lang="zh-CN" altLang="en-US" sz="2000" dirty="0">
                <a:latin typeface="Trebuchet MS" panose="020B0603020202020204" pitchFamily="34" charset="0"/>
                <a:ea typeface="Trebuchet MS"/>
                <a:sym typeface="Calibri" panose="020F0502020204030204" pitchFamily="34" charset="0"/>
              </a:rPr>
              <a:t>The membership message is forwarded to other nodes through gossiping;</a:t>
            </a:r>
            <a:endParaRPr lang="en-US" altLang="zh-CN" sz="2000" dirty="0">
              <a:latin typeface="Trebuchet MS" panose="020B0603020202020204" pitchFamily="34" charset="0"/>
              <a:ea typeface="Trebuchet MS"/>
              <a:sym typeface="Calibri" panose="020F0502020204030204" pitchFamily="34" charset="0"/>
            </a:endParaRPr>
          </a:p>
          <a:p>
            <a:pPr lvl="1" algn="just" eaLnBrk="1" hangingPunct="1">
              <a:spcBef>
                <a:spcPct val="20000"/>
              </a:spcBef>
              <a:buFont typeface="Lucida Grande"/>
              <a:buChar char="-"/>
            </a:pPr>
            <a:endParaRPr lang="zh-CN" altLang="en-US" sz="2000" dirty="0">
              <a:latin typeface="Trebuchet MS" panose="020B0603020202020204" pitchFamily="34" charset="0"/>
              <a:ea typeface="Trebuchet MS"/>
              <a:sym typeface="Calibri" panose="020F0502020204030204" pitchFamily="34" charset="0"/>
            </a:endParaRPr>
          </a:p>
          <a:p>
            <a:pPr lvl="1" algn="just" eaLnBrk="1" hangingPunct="1">
              <a:spcBef>
                <a:spcPct val="20000"/>
              </a:spcBef>
              <a:buFont typeface="Lucida Grande"/>
              <a:buChar char="-"/>
            </a:pPr>
            <a:r>
              <a:rPr lang="zh-CN" altLang="en-US" sz="2000" dirty="0">
                <a:latin typeface="Trebuchet MS" panose="020B0603020202020204" pitchFamily="34" charset="0"/>
                <a:ea typeface="Trebuchet MS"/>
                <a:sym typeface="Calibri" panose="020F0502020204030204" pitchFamily="34" charset="0"/>
              </a:rPr>
              <a:t>The node serves as a deputy and the entry is included in the partner candidate list.</a:t>
            </a:r>
          </a:p>
          <a:p>
            <a:pPr lvl="1" algn="just" eaLnBrk="1" hangingPunct="1">
              <a:spcBef>
                <a:spcPct val="20000"/>
              </a:spcBef>
              <a:buFont typeface="Arial" panose="020B0604020202020204" pitchFamily="34" charset="0"/>
              <a:buChar char="•"/>
            </a:pPr>
            <a:endParaRPr lang="zh-CN" altLang="en-US" sz="1600" dirty="0">
              <a:latin typeface="Trebuchet MS" panose="020B0603020202020204" pitchFamily="34" charset="0"/>
              <a:ea typeface="Trebuchet MS"/>
              <a:sym typeface="Calibri" panose="020F0502020204030204" pitchFamily="34" charset="0"/>
            </a:endParaRPr>
          </a:p>
          <a:p>
            <a:pPr algn="just" eaLnBrk="1" hangingPunct="1">
              <a:spcBef>
                <a:spcPct val="20000"/>
              </a:spcBef>
              <a:buFont typeface="Arial" panose="020B0604020202020204" pitchFamily="34" charset="0"/>
              <a:buChar char="•"/>
            </a:pPr>
            <a:endParaRPr lang="zh-CN" altLang="en-US" sz="1600" dirty="0">
              <a:latin typeface="Trebuchet MS" panose="020B0603020202020204" pitchFamily="34" charset="0"/>
              <a:ea typeface="Trebuchet MS"/>
              <a:sym typeface="Calibri" panose="020F0502020204030204"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49</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1317" name="Title 1"/>
          <p:cNvSpPr>
            <a:spLocks noGrp="1" noChangeArrowheads="1"/>
          </p:cNvSpPr>
          <p:nvPr>
            <p:ph type="title" idx="4294967295"/>
          </p:nvPr>
        </p:nvSpPr>
        <p:spPr>
          <a:xfrm>
            <a:off x="457200" y="571500"/>
            <a:ext cx="8229600" cy="1000125"/>
          </a:xfrm>
          <a:prstGeom prst="rect">
            <a:avLst/>
          </a:prstGeom>
        </p:spPr>
        <p:txBody>
          <a:bodyPr>
            <a:normAutofit/>
          </a:bodyPr>
          <a:lstStyle/>
          <a:p>
            <a:pPr marL="0" indent="0" eaLnBrk="1" hangingPunct="1"/>
            <a:r>
              <a:rPr lang="en-US" altLang="en-US" b="1" dirty="0"/>
              <a:t>Proxy Caching Algorithms</a:t>
            </a:r>
            <a:endParaRPr lang="zh-CN" altLang="en-US" b="1" dirty="0"/>
          </a:p>
        </p:txBody>
      </p:sp>
      <p:sp>
        <p:nvSpPr>
          <p:cNvPr id="8" name="Content Placeholder 2"/>
          <p:cNvSpPr txBox="1">
            <a:spLocks noChangeArrowheads="1"/>
          </p:cNvSpPr>
          <p:nvPr/>
        </p:nvSpPr>
        <p:spPr bwMode="auto">
          <a:xfrm>
            <a:off x="457200" y="1268851"/>
            <a:ext cx="8229600" cy="4464310"/>
          </a:xfrm>
          <a:prstGeom prst="rect">
            <a:avLst/>
          </a:prstGeom>
          <a:noFill/>
          <a:ln w="9525">
            <a:noFill/>
            <a:miter lim="800000"/>
            <a:headEnd/>
            <a:tailEnd/>
          </a:ln>
        </p:spPr>
        <p:txBody>
          <a:bodyPr anchor="ctr"/>
          <a:lstStyle/>
          <a:p>
            <a:pPr marL="342900" indent="-342900" algn="just">
              <a:spcBef>
                <a:spcPct val="20000"/>
              </a:spcBef>
              <a:buFont typeface="Arial" pitchFamily="34" charset="0"/>
              <a:buChar char="•"/>
              <a:defRPr/>
            </a:pPr>
            <a:r>
              <a:rPr lang="en-US" altLang="en-US" sz="2200" kern="0" dirty="0">
                <a:latin typeface="Trebuchet MS" panose="020B0603020202020204" pitchFamily="34" charset="0"/>
                <a:ea typeface="Trebuchet MS"/>
                <a:sym typeface="Calibri" pitchFamily="34" charset="0"/>
              </a:rPr>
              <a:t>16.1.1 Sliding-Interval Caching</a:t>
            </a:r>
          </a:p>
          <a:p>
            <a:pPr marL="342900" indent="-342900" algn="just">
              <a:spcBef>
                <a:spcPct val="20000"/>
              </a:spcBef>
              <a:buFont typeface="Arial" pitchFamily="34" charset="0"/>
              <a:buChar char="•"/>
              <a:defRPr/>
            </a:pPr>
            <a:endParaRPr lang="en-US" altLang="en-US" sz="2200" kern="0" dirty="0">
              <a:latin typeface="Trebuchet MS" panose="020B0603020202020204" pitchFamily="34" charset="0"/>
              <a:ea typeface="Trebuchet MS"/>
              <a:sym typeface="Calibri" pitchFamily="34" charset="0"/>
            </a:endParaRPr>
          </a:p>
          <a:p>
            <a:pPr marL="342900" indent="-342900" algn="just">
              <a:spcBef>
                <a:spcPct val="20000"/>
              </a:spcBef>
              <a:buFont typeface="Arial" pitchFamily="34" charset="0"/>
              <a:buChar char="•"/>
              <a:defRPr/>
            </a:pPr>
            <a:r>
              <a:rPr lang="en-US" altLang="zh-CN" sz="2200" kern="0" dirty="0">
                <a:latin typeface="Trebuchet MS" panose="020B0603020202020204" pitchFamily="34" charset="0"/>
                <a:ea typeface="Trebuchet MS"/>
                <a:sym typeface="Calibri" pitchFamily="34" charset="0"/>
              </a:rPr>
              <a:t>16.1.2 Prefix Caching and Segment Caching</a:t>
            </a:r>
          </a:p>
          <a:p>
            <a:pPr marL="342900" indent="-342900" algn="just">
              <a:spcBef>
                <a:spcPct val="20000"/>
              </a:spcBef>
              <a:buFont typeface="Arial" pitchFamily="34" charset="0"/>
              <a:buChar char="•"/>
              <a:defRPr/>
            </a:pPr>
            <a:endParaRPr lang="en-US" altLang="zh-CN" sz="2200" kern="0" dirty="0">
              <a:latin typeface="Trebuchet MS" panose="020B0603020202020204" pitchFamily="34" charset="0"/>
              <a:ea typeface="Trebuchet MS"/>
              <a:sym typeface="Calibri" pitchFamily="34" charset="0"/>
            </a:endParaRPr>
          </a:p>
          <a:p>
            <a:pPr marL="342900" indent="-342900" algn="just">
              <a:spcBef>
                <a:spcPct val="20000"/>
              </a:spcBef>
              <a:buFont typeface="Arial" pitchFamily="34" charset="0"/>
              <a:buChar char="•"/>
              <a:defRPr/>
            </a:pPr>
            <a:r>
              <a:rPr lang="en-US" altLang="zh-CN" sz="2200" kern="0" dirty="0">
                <a:latin typeface="Trebuchet MS" panose="020B0603020202020204" pitchFamily="34" charset="0"/>
                <a:ea typeface="Trebuchet MS"/>
                <a:sym typeface="Calibri" pitchFamily="34" charset="0"/>
              </a:rPr>
              <a:t>16.1.3 Rate-Split Caching and Work-Ahead Smoothing</a:t>
            </a:r>
          </a:p>
          <a:p>
            <a:pPr marL="342900" indent="-342900" algn="just">
              <a:spcBef>
                <a:spcPct val="20000"/>
              </a:spcBef>
              <a:buFont typeface="Arial" pitchFamily="34" charset="0"/>
              <a:buChar char="•"/>
              <a:defRPr/>
            </a:pPr>
            <a:endParaRPr lang="en-US" altLang="zh-CN" sz="2200" kern="0" dirty="0">
              <a:latin typeface="Trebuchet MS" panose="020B0603020202020204" pitchFamily="34" charset="0"/>
              <a:ea typeface="Trebuchet MS"/>
              <a:sym typeface="Calibri" pitchFamily="34" charset="0"/>
            </a:endParaRPr>
          </a:p>
          <a:p>
            <a:pPr marL="342900" indent="-342900" algn="just">
              <a:spcBef>
                <a:spcPct val="20000"/>
              </a:spcBef>
              <a:buFont typeface="Arial" pitchFamily="34" charset="0"/>
              <a:buChar char="•"/>
              <a:defRPr/>
            </a:pPr>
            <a:r>
              <a:rPr lang="en-US" altLang="zh-CN" sz="2200" kern="0" dirty="0">
                <a:latin typeface="Trebuchet MS" panose="020B0603020202020204" pitchFamily="34" charset="0"/>
                <a:ea typeface="Trebuchet MS"/>
                <a:sym typeface="Calibri" pitchFamily="34" charset="0"/>
              </a:rPr>
              <a:t>16.1.4 Summary and Comparison</a:t>
            </a:r>
            <a:endParaRPr lang="zh-CN" altLang="en-US" sz="2200" kern="0" dirty="0">
              <a:latin typeface="Trebuchet MS" panose="020B0603020202020204" pitchFamily="34" charset="0"/>
              <a:ea typeface="Trebuchet MS"/>
              <a:sym typeface="Calibri"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页脚占位符 4"/>
          <p:cNvSpPr txBox="1">
            <a:spLocks noGrp="1" noChangeArrowheads="1"/>
          </p:cNvSpPr>
          <p:nvPr/>
        </p:nvSpPr>
        <p:spPr bwMode="auto">
          <a:xfrm>
            <a:off x="5857875" y="5881772"/>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558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5589" name="Title 1"/>
          <p:cNvSpPr>
            <a:spLocks noGrp="1" noChangeArrowheads="1"/>
          </p:cNvSpPr>
          <p:nvPr>
            <p:ph type="title"/>
          </p:nvPr>
        </p:nvSpPr>
        <p:spPr>
          <a:xfrm>
            <a:off x="457200" y="571500"/>
            <a:ext cx="8229600" cy="1000125"/>
          </a:xfrm>
        </p:spPr>
        <p:txBody>
          <a:bodyPr/>
          <a:lstStyle/>
          <a:p>
            <a:pPr marL="0" indent="0"/>
            <a:r>
              <a:rPr lang="zh-CN" altLang="en-US" sz="2800" b="1" dirty="0"/>
              <a:t>Membership and Partner Management</a:t>
            </a:r>
          </a:p>
        </p:txBody>
      </p:sp>
      <p:sp>
        <p:nvSpPr>
          <p:cNvPr id="195590"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195591" name="Text Box 6"/>
          <p:cNvSpPr txBox="1">
            <a:spLocks noChangeArrowheads="1"/>
          </p:cNvSpPr>
          <p:nvPr/>
        </p:nvSpPr>
        <p:spPr bwMode="auto">
          <a:xfrm>
            <a:off x="612775" y="4725988"/>
            <a:ext cx="810895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Font typeface="Arial" panose="020B0604020202020204" pitchFamily="34" charset="0"/>
              <a:buNone/>
            </a:pPr>
            <a:r>
              <a:rPr lang="zh-CN" altLang="en-US" sz="1600" dirty="0">
                <a:latin typeface="Trebuchet MS" panose="020B0603020202020204" pitchFamily="34" charset="0"/>
                <a:ea typeface="Trebuchet MS"/>
                <a:sym typeface="Calibri" panose="020F0502020204030204" pitchFamily="34" charset="0"/>
              </a:rPr>
              <a:t>	</a:t>
            </a:r>
            <a:r>
              <a:rPr lang="zh-CN" altLang="en-US" sz="1600" b="1" dirty="0">
                <a:latin typeface="Trebuchet MS" panose="020B0603020202020204" pitchFamily="34" charset="0"/>
                <a:ea typeface="Trebuchet MS"/>
                <a:sym typeface="Calibri" panose="020F0502020204030204" pitchFamily="34" charset="0"/>
              </a:rPr>
              <a:t>Fig. 16.</a:t>
            </a:r>
            <a:r>
              <a:rPr lang="en-US" altLang="zh-CN" sz="1600" b="1" dirty="0">
                <a:latin typeface="Trebuchet MS" panose="020B0603020202020204" pitchFamily="34" charset="0"/>
                <a:ea typeface="Trebuchet MS"/>
                <a:sym typeface="Calibri" panose="020F0502020204030204" pitchFamily="34" charset="0"/>
              </a:rPr>
              <a:t>21</a:t>
            </a:r>
            <a:r>
              <a:rPr lang="en-CA" altLang="zh-CN" sz="1600" b="1" dirty="0">
                <a:latin typeface="Trebuchet MS" panose="020B0603020202020204" pitchFamily="34" charset="0"/>
                <a:ea typeface="Trebuchet MS"/>
                <a:sym typeface="Calibri" panose="020F0502020204030204" pitchFamily="34" charset="0"/>
              </a:rPr>
              <a:t>:</a:t>
            </a:r>
            <a:r>
              <a:rPr lang="zh-CN" altLang="en-US" sz="1600" dirty="0">
                <a:latin typeface="Trebuchet MS" panose="020B0603020202020204" pitchFamily="34" charset="0"/>
                <a:ea typeface="Trebuchet MS"/>
                <a:sym typeface="Calibri" panose="020F0502020204030204" pitchFamily="34" charset="0"/>
              </a:rPr>
              <a:t> An illustration of partnerships in CoolStreaming with A being the origin node. The partnership is bi-directional, except for node A, which serves as a supplier only. For example, node F is a partner of nodes B, C, and E, and node E is a partner of nodes B, F, and H.</a:t>
            </a:r>
          </a:p>
        </p:txBody>
      </p:sp>
      <p:pic>
        <p:nvPicPr>
          <p:cNvPr id="195592"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8450" y="1772885"/>
            <a:ext cx="3467100" cy="260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50</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6613" name="Title 1"/>
          <p:cNvSpPr>
            <a:spLocks noGrp="1" noChangeArrowheads="1"/>
          </p:cNvSpPr>
          <p:nvPr>
            <p:ph type="title"/>
          </p:nvPr>
        </p:nvSpPr>
        <p:spPr>
          <a:xfrm>
            <a:off x="457200" y="571500"/>
            <a:ext cx="8229600" cy="1000125"/>
          </a:xfrm>
        </p:spPr>
        <p:txBody>
          <a:bodyPr/>
          <a:lstStyle/>
          <a:p>
            <a:pPr marL="0" indent="0"/>
            <a:r>
              <a:rPr lang="zh-CN" altLang="en-US" sz="2800" b="1" dirty="0"/>
              <a:t>Buffer Map Reprentation and Exchange</a:t>
            </a:r>
            <a:endParaRPr lang="zh-CN" altLang="en-US" b="1" dirty="0"/>
          </a:p>
        </p:txBody>
      </p:sp>
      <p:sp>
        <p:nvSpPr>
          <p:cNvPr id="196614"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196615" name="Text Box 6"/>
          <p:cNvSpPr txBox="1">
            <a:spLocks noChangeArrowheads="1"/>
          </p:cNvSpPr>
          <p:nvPr/>
        </p:nvSpPr>
        <p:spPr bwMode="auto">
          <a:xfrm>
            <a:off x="468313" y="2132910"/>
            <a:ext cx="8108950" cy="29238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34290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a:spcBef>
                <a:spcPts val="18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A video stream is divided into segments of a uniform length, and the availability of the segments in the buffer of a node can be represented by a Buffer Map (BM).</a:t>
            </a:r>
          </a:p>
          <a:p>
            <a:pPr lvl="1" algn="just">
              <a:spcBef>
                <a:spcPts val="18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Each node continuously exchanges its BM with the partners, and then schedules which segment is to be fetched from which partner accordingly.</a:t>
            </a:r>
          </a:p>
          <a:p>
            <a:pPr marL="1257300" lvl="2" indent="-342900" algn="just" eaLnBrk="1" hangingPunct="1">
              <a:spcBef>
                <a:spcPts val="1800"/>
              </a:spcBef>
              <a:buSzPct val="100000"/>
              <a:buFont typeface="Arial"/>
              <a:buChar char="•"/>
            </a:pPr>
            <a:endParaRPr lang="zh-CN" altLang="en-US" sz="2200" dirty="0">
              <a:latin typeface="Trebuchet MS" panose="020B0603020202020204" pitchFamily="34" charset="0"/>
              <a:ea typeface="Trebuchet MS"/>
              <a:sym typeface="Calibri" panose="020F0502020204030204"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
        <p:nvSpPr>
          <p:cNvPr id="3" name="Slide Number Placeholder 2"/>
          <p:cNvSpPr>
            <a:spLocks noGrp="1"/>
          </p:cNvSpPr>
          <p:nvPr>
            <p:ph type="sldNum" sz="quarter" idx="4"/>
          </p:nvPr>
        </p:nvSpPr>
        <p:spPr/>
        <p:txBody>
          <a:bodyPr/>
          <a:lstStyle/>
          <a:p>
            <a:fld id="{FE39254D-1DAA-492E-8008-EAC6B092BA06}" type="slidenum">
              <a:rPr lang="en-US" altLang="zh-CN" smtClean="0"/>
              <a:pPr/>
              <a:t>52</a:t>
            </a:fld>
            <a:endParaRPr lang="en-US" altLang="zh-CN" dirty="0"/>
          </a:p>
        </p:txBody>
      </p:sp>
      <p:sp>
        <p:nvSpPr>
          <p:cNvPr id="4" name="Title 3"/>
          <p:cNvSpPr>
            <a:spLocks noGrp="1"/>
          </p:cNvSpPr>
          <p:nvPr>
            <p:ph type="title"/>
          </p:nvPr>
        </p:nvSpPr>
        <p:spPr/>
        <p:txBody>
          <a:bodyPr>
            <a:normAutofit/>
          </a:bodyPr>
          <a:lstStyle/>
          <a:p>
            <a:r>
              <a:rPr lang="zh-CN" altLang="en-US" sz="2600" b="1" dirty="0"/>
              <a:t>Buffer Map Reprentation and Exchange </a:t>
            </a:r>
            <a:r>
              <a:rPr lang="en-US" altLang="zh-CN" sz="2600" b="1" dirty="0"/>
              <a:t>(Cont’d)</a:t>
            </a:r>
            <a:endParaRPr lang="en-US" sz="2600" dirty="0"/>
          </a:p>
        </p:txBody>
      </p:sp>
      <p:sp>
        <p:nvSpPr>
          <p:cNvPr id="6" name="Text Box 6"/>
          <p:cNvSpPr txBox="1">
            <a:spLocks noChangeArrowheads="1"/>
          </p:cNvSpPr>
          <p:nvPr/>
        </p:nvSpPr>
        <p:spPr bwMode="auto">
          <a:xfrm>
            <a:off x="468313" y="1916895"/>
            <a:ext cx="8108950" cy="29546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342900" indent="-3429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1" algn="just">
              <a:spcBef>
                <a:spcPts val="6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Timely and continuous segment delivery is crucial to media streaming, but not to file download.</a:t>
            </a:r>
          </a:p>
          <a:p>
            <a:pPr lvl="1" algn="just">
              <a:spcBef>
                <a:spcPts val="6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In BitTorrent, the download phases of the peers are not synchronized, and new segments from anywhere in the file are acceptable.</a:t>
            </a:r>
          </a:p>
          <a:p>
            <a:pPr lvl="1" algn="just">
              <a:spcBef>
                <a:spcPts val="600"/>
              </a:spcBef>
              <a:buSzPct val="100000"/>
              <a:buFont typeface="Arial"/>
              <a:buChar char="•"/>
            </a:pPr>
            <a:r>
              <a:rPr lang="zh-CN" altLang="en-US" sz="2200" dirty="0">
                <a:latin typeface="Trebuchet MS" panose="020B0603020202020204" pitchFamily="34" charset="0"/>
                <a:ea typeface="Trebuchet MS"/>
                <a:sym typeface="Calibri" panose="020F0502020204030204" pitchFamily="34" charset="0"/>
              </a:rPr>
              <a:t>In CoolStreaming, the playback progress of the peers is roughly synchronized, and any segment downloaded after its playback time will be useless.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页脚占位符 4"/>
          <p:cNvSpPr txBox="1">
            <a:spLocks noGrp="1" noChangeArrowheads="1"/>
          </p:cNvSpPr>
          <p:nvPr/>
        </p:nvSpPr>
        <p:spPr bwMode="auto">
          <a:xfrm>
            <a:off x="5857875" y="5767423"/>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763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7637" name="Title 1"/>
          <p:cNvSpPr>
            <a:spLocks noGrp="1" noChangeArrowheads="1"/>
          </p:cNvSpPr>
          <p:nvPr>
            <p:ph type="title"/>
          </p:nvPr>
        </p:nvSpPr>
        <p:spPr>
          <a:xfrm>
            <a:off x="457200" y="571500"/>
            <a:ext cx="8229600" cy="1000125"/>
          </a:xfrm>
        </p:spPr>
        <p:txBody>
          <a:bodyPr/>
          <a:lstStyle/>
          <a:p>
            <a:pPr marL="0" indent="0"/>
            <a:r>
              <a:rPr lang="zh-CN" altLang="en-US" sz="2800" b="1" dirty="0"/>
              <a:t>Buffer Map Reprentation and Exchange</a:t>
            </a:r>
          </a:p>
        </p:txBody>
      </p:sp>
      <p:sp>
        <p:nvSpPr>
          <p:cNvPr id="197638"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6023" name="Text Box 6"/>
          <p:cNvSpPr txBox="1">
            <a:spLocks noChangeArrowheads="1"/>
          </p:cNvSpPr>
          <p:nvPr/>
        </p:nvSpPr>
        <p:spPr bwMode="auto">
          <a:xfrm>
            <a:off x="577850" y="3973477"/>
            <a:ext cx="8108950" cy="2437590"/>
          </a:xfrm>
          <a:prstGeom prst="rect">
            <a:avLst/>
          </a:prstGeom>
          <a:noFill/>
          <a:ln>
            <a:noFill/>
          </a:ln>
        </p:spPr>
        <p:txBody>
          <a:bodyPr>
            <a:spAutoFit/>
          </a:bodyPr>
          <a:lstStyle>
            <a:lvl1pPr marL="342900" indent="-342900" algn="just">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gn="just">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gn="just">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ctr" eaLnBrk="1" hangingPunct="1">
              <a:buFont typeface="Arial" panose="020B0604020202020204" pitchFamily="34" charset="0"/>
              <a:buNone/>
              <a:defRPr/>
            </a:pPr>
            <a:r>
              <a:rPr lang="zh-CN" altLang="en-US" sz="2000" b="1" dirty="0">
                <a:latin typeface="Trebuchet MS" panose="020B0603020202020204" pitchFamily="34" charset="0"/>
                <a:ea typeface="Trebuchet MS"/>
              </a:rPr>
              <a:t>Fig. 16.</a:t>
            </a:r>
            <a:r>
              <a:rPr lang="en-US" altLang="zh-CN" sz="2000" b="1" dirty="0">
                <a:latin typeface="Trebuchet MS" panose="020B0603020202020204" pitchFamily="34" charset="0"/>
                <a:ea typeface="Trebuchet MS"/>
              </a:rPr>
              <a:t>22</a:t>
            </a:r>
            <a:r>
              <a:rPr lang="en-CA" altLang="zh-CN" sz="2000" b="1" dirty="0">
                <a:latin typeface="Trebuchet MS" panose="020B0603020202020204" pitchFamily="34" charset="0"/>
                <a:ea typeface="Trebuchet MS"/>
              </a:rPr>
              <a:t>:</a:t>
            </a:r>
            <a:r>
              <a:rPr lang="zh-CN" altLang="en-US" sz="2000" dirty="0">
                <a:latin typeface="Trebuchet MS" panose="020B0603020202020204" pitchFamily="34" charset="0"/>
                <a:ea typeface="Trebuchet MS"/>
              </a:rPr>
              <a:t> Buffer snapshots.</a:t>
            </a:r>
          </a:p>
          <a:p>
            <a:pPr lvl="1" eaLnBrk="1" hangingPunct="1">
              <a:buFont typeface="Arial" panose="020B0604020202020204" pitchFamily="34" charset="0"/>
              <a:buChar char="•"/>
              <a:defRPr/>
            </a:pPr>
            <a:endParaRPr lang="zh-CN" altLang="en-US" sz="1600" dirty="0">
              <a:latin typeface="Trebuchet MS" panose="020B0603020202020204" pitchFamily="34" charset="0"/>
              <a:ea typeface="Trebuchet MS"/>
            </a:endParaRPr>
          </a:p>
          <a:p>
            <a:pPr lvl="1">
              <a:lnSpc>
                <a:spcPct val="90000"/>
              </a:lnSpc>
              <a:buSzPct val="50000"/>
              <a:buFont typeface="Wingdings" panose="05000000000000000000" pitchFamily="2" charset="2"/>
              <a:buChar char="n"/>
              <a:defRPr/>
            </a:pPr>
            <a:r>
              <a:rPr lang="zh-CN" altLang="en-US" sz="2200" dirty="0">
                <a:latin typeface="Trebuchet MS" panose="020B0603020202020204" pitchFamily="34" charset="0"/>
                <a:ea typeface="Trebuchet MS"/>
              </a:rPr>
              <a:t>(a) BitTorrent </a:t>
            </a:r>
            <a:endParaRPr lang="zh-CN" altLang="en-US" sz="1600" dirty="0">
              <a:latin typeface="Trebuchet MS" panose="020B0603020202020204" pitchFamily="34" charset="0"/>
              <a:ea typeface="Trebuchet MS"/>
            </a:endParaRPr>
          </a:p>
          <a:p>
            <a:pPr lvl="1">
              <a:lnSpc>
                <a:spcPct val="90000"/>
              </a:lnSpc>
              <a:buSzPct val="50000"/>
              <a:buFont typeface="Wingdings" panose="05000000000000000000" pitchFamily="2" charset="2"/>
              <a:buChar char="n"/>
              <a:defRPr/>
            </a:pPr>
            <a:r>
              <a:rPr lang="zh-CN" altLang="en-US" sz="2200" dirty="0">
                <a:latin typeface="Trebuchet MS" panose="020B0603020202020204" pitchFamily="34" charset="0"/>
                <a:ea typeface="Trebuchet MS"/>
              </a:rPr>
              <a:t>(b) CoolStreaming. </a:t>
            </a:r>
            <a:endParaRPr lang="en-US" altLang="zh-CN" sz="2200" dirty="0">
              <a:latin typeface="Trebuchet MS" panose="020B0603020202020204" pitchFamily="34" charset="0"/>
              <a:ea typeface="Trebuchet MS"/>
            </a:endParaRPr>
          </a:p>
          <a:p>
            <a:pPr lvl="2">
              <a:lnSpc>
                <a:spcPct val="90000"/>
              </a:lnSpc>
              <a:buSzPct val="50000"/>
              <a:buFont typeface="Wingdings" panose="05000000000000000000" pitchFamily="2" charset="2"/>
              <a:buChar char="l"/>
              <a:defRPr/>
            </a:pPr>
            <a:r>
              <a:rPr lang="en-US" altLang="zh-CN" dirty="0">
                <a:latin typeface="Trebuchet MS" panose="020B0603020202020204" pitchFamily="34" charset="0"/>
                <a:ea typeface="Trebuchet MS"/>
              </a:rPr>
              <a:t>A</a:t>
            </a:r>
            <a:r>
              <a:rPr lang="zh-CN" altLang="en-US" sz="2000" dirty="0">
                <a:latin typeface="Trebuchet MS" panose="020B0603020202020204" pitchFamily="34" charset="0"/>
                <a:ea typeface="Trebuchet MS"/>
              </a:rPr>
              <a:t> sliding window represents the active buffer portion</a:t>
            </a:r>
            <a:r>
              <a:rPr lang="zh-CN" altLang="en-US" sz="1600" dirty="0">
                <a:latin typeface="Trebuchet MS" panose="020B0603020202020204" pitchFamily="34" charset="0"/>
                <a:ea typeface="Trebuchet MS"/>
              </a:rPr>
              <a:t>.</a:t>
            </a:r>
          </a:p>
          <a:p>
            <a:pPr lvl="1" eaLnBrk="1" hangingPunct="1">
              <a:buFont typeface="Arial" panose="020B0604020202020204" pitchFamily="34" charset="0"/>
              <a:buNone/>
              <a:defRPr/>
            </a:pPr>
            <a:endParaRPr lang="zh-CN" altLang="en-US" sz="1600" dirty="0">
              <a:latin typeface="Trebuchet MS" panose="020B0603020202020204" pitchFamily="34" charset="0"/>
              <a:ea typeface="Trebuchet MS"/>
            </a:endParaRPr>
          </a:p>
          <a:p>
            <a:pPr eaLnBrk="1" hangingPunct="1">
              <a:defRPr/>
            </a:pPr>
            <a:endParaRPr lang="zh-CN" altLang="en-US" sz="1600" dirty="0">
              <a:latin typeface="Trebuchet MS" panose="020B0603020202020204" pitchFamily="34" charset="0"/>
              <a:ea typeface="Trebuchet MS"/>
            </a:endParaRPr>
          </a:p>
        </p:txBody>
      </p:sp>
      <p:pic>
        <p:nvPicPr>
          <p:cNvPr id="197640"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5588" y="1557338"/>
            <a:ext cx="6092825" cy="226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53</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页脚占位符 4"/>
          <p:cNvSpPr txBox="1">
            <a:spLocks noGrp="1" noChangeArrowheads="1"/>
          </p:cNvSpPr>
          <p:nvPr/>
        </p:nvSpPr>
        <p:spPr bwMode="auto">
          <a:xfrm>
            <a:off x="5795108" y="6546921"/>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866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8661" name="Title 1"/>
          <p:cNvSpPr>
            <a:spLocks noGrp="1" noChangeArrowheads="1"/>
          </p:cNvSpPr>
          <p:nvPr>
            <p:ph type="title"/>
          </p:nvPr>
        </p:nvSpPr>
        <p:spPr>
          <a:xfrm>
            <a:off x="457200" y="571500"/>
            <a:ext cx="8229600" cy="1000125"/>
          </a:xfrm>
        </p:spPr>
        <p:txBody>
          <a:bodyPr>
            <a:normAutofit/>
          </a:bodyPr>
          <a:lstStyle/>
          <a:p>
            <a:pPr marL="0" indent="0"/>
            <a:r>
              <a:rPr lang="en-US" altLang="zh-CN" b="1" dirty="0"/>
              <a:t>Scheduling </a:t>
            </a:r>
            <a:r>
              <a:rPr lang="zh-CN" altLang="en-US" b="1" dirty="0"/>
              <a:t>Algorithm</a:t>
            </a:r>
          </a:p>
        </p:txBody>
      </p:sp>
      <p:sp>
        <p:nvSpPr>
          <p:cNvPr id="198662"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7047" name="Text Box 6"/>
          <p:cNvSpPr txBox="1">
            <a:spLocks noChangeArrowheads="1"/>
          </p:cNvSpPr>
          <p:nvPr/>
        </p:nvSpPr>
        <p:spPr bwMode="auto">
          <a:xfrm>
            <a:off x="468313" y="1628775"/>
            <a:ext cx="8108950" cy="4752070"/>
          </a:xfrm>
          <a:prstGeom prst="rect">
            <a:avLst/>
          </a:prstGeom>
          <a:noFill/>
          <a:ln>
            <a:noFill/>
          </a:ln>
        </p:spPr>
        <p:txBody>
          <a:bodyPr>
            <a:spAutoFit/>
          </a:bodyPr>
          <a:lstStyle>
            <a:lvl1pPr marL="342900" indent="-342900" algn="just">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342900" indent="-342900" algn="just">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gn="just">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284400" lvl="1" indent="-284400" algn="l">
              <a:buSzPct val="100000"/>
              <a:buFont typeface="Arial"/>
              <a:buChar char="•"/>
              <a:defRPr/>
            </a:pPr>
            <a:r>
              <a:rPr lang="zh-CN" altLang="en-US" sz="2200" dirty="0">
                <a:latin typeface="Trebuchet MS" panose="020B0603020202020204" pitchFamily="34" charset="0"/>
                <a:ea typeface="Trebuchet MS"/>
              </a:rPr>
              <a:t>Given the BMs of a node and its partners, a schedule is then generated for fetching the expected segments from the partners.</a:t>
            </a:r>
          </a:p>
          <a:p>
            <a:pPr marL="284400" lvl="1" indent="-284400" algn="l">
              <a:buSzPct val="100000"/>
              <a:buFont typeface="Arial"/>
              <a:buChar char="•"/>
              <a:defRPr/>
            </a:pPr>
            <a:r>
              <a:rPr lang="zh-CN" altLang="en-US" sz="2200" dirty="0">
                <a:latin typeface="Trebuchet MS" panose="020B0603020202020204" pitchFamily="34" charset="0"/>
                <a:ea typeface="Trebuchet MS"/>
              </a:rPr>
              <a:t>For a homogeneous and static network, a simple round-robin scheduler may work well, but for a dynamic and heterogeneous network, a more intelligent scheduler is necessary.</a:t>
            </a:r>
          </a:p>
          <a:p>
            <a:pPr marL="284400" lvl="1" indent="-284400" algn="l">
              <a:buSzPct val="100000"/>
              <a:buFont typeface="Arial"/>
              <a:buChar char="•"/>
              <a:defRPr/>
            </a:pPr>
            <a:r>
              <a:rPr lang="zh-CN" altLang="en-US" sz="2200" dirty="0">
                <a:latin typeface="Trebuchet MS" panose="020B0603020202020204" pitchFamily="34" charset="0"/>
                <a:ea typeface="Trebuchet MS"/>
              </a:rPr>
              <a:t>The scheduling algorithm strikes to meet two constraints:</a:t>
            </a:r>
          </a:p>
          <a:p>
            <a:pPr marL="1084500" lvl="2" indent="-284400" algn="l" eaLnBrk="1" hangingPunct="1">
              <a:buSzPct val="100000"/>
              <a:buFont typeface="Lucida Grande"/>
              <a:buChar char="-"/>
              <a:defRPr/>
            </a:pPr>
            <a:r>
              <a:rPr lang="zh-CN" altLang="en-US" sz="2000" dirty="0">
                <a:latin typeface="Trebuchet MS" panose="020B0603020202020204" pitchFamily="34" charset="0"/>
                <a:ea typeface="Trebuchet MS"/>
              </a:rPr>
              <a:t>The playback deadline for each segment.</a:t>
            </a:r>
          </a:p>
          <a:p>
            <a:pPr marL="1084500" lvl="2" indent="-284400" algn="l" eaLnBrk="1" hangingPunct="1">
              <a:buSzPct val="100000"/>
              <a:buFont typeface="Lucida Grande"/>
              <a:buChar char="-"/>
              <a:defRPr/>
            </a:pPr>
            <a:r>
              <a:rPr lang="zh-CN" altLang="en-US" sz="2000" dirty="0">
                <a:latin typeface="Trebuchet MS" panose="020B0603020202020204" pitchFamily="34" charset="0"/>
                <a:ea typeface="Trebuchet MS"/>
              </a:rPr>
              <a:t>The heterogeneous streaming bandwidth from the partners.</a:t>
            </a:r>
          </a:p>
          <a:p>
            <a:pPr marL="284400" lvl="1" indent="-284400" algn="l">
              <a:buSzPct val="100000"/>
              <a:buFont typeface="Arial"/>
              <a:buChar char="•"/>
              <a:defRPr/>
            </a:pPr>
            <a:r>
              <a:rPr lang="zh-CN" altLang="en-US" sz="2200" dirty="0">
                <a:latin typeface="Trebuchet MS" panose="020B0603020202020204" pitchFamily="34" charset="0"/>
                <a:ea typeface="Trebuchet MS"/>
              </a:rPr>
              <a:t>This problem is a variation of the Parallel machine scheduling, which is known to be NP-hard.</a:t>
            </a:r>
          </a:p>
          <a:p>
            <a:pPr marL="284400" lvl="1" indent="-284400" algn="l" eaLnBrk="1" hangingPunct="1">
              <a:buSzPct val="100000"/>
              <a:buNone/>
              <a:defRPr/>
            </a:pPr>
            <a:endParaRPr lang="zh-CN" altLang="en-US" sz="1800" dirty="0">
              <a:latin typeface="Trebuchet MS" panose="020B0603020202020204" pitchFamily="34" charset="0"/>
              <a:ea typeface="Trebuchet MS"/>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54</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页脚占位符 4"/>
          <p:cNvSpPr txBox="1">
            <a:spLocks noGrp="1" noChangeArrowheads="1"/>
          </p:cNvSpPr>
          <p:nvPr/>
        </p:nvSpPr>
        <p:spPr bwMode="auto">
          <a:xfrm>
            <a:off x="5857875" y="580909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19968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99685" name="Title 1"/>
          <p:cNvSpPr>
            <a:spLocks noGrp="1" noChangeArrowheads="1"/>
          </p:cNvSpPr>
          <p:nvPr>
            <p:ph type="title"/>
          </p:nvPr>
        </p:nvSpPr>
        <p:spPr>
          <a:xfrm>
            <a:off x="457200" y="571500"/>
            <a:ext cx="8229600" cy="1000125"/>
          </a:xfrm>
        </p:spPr>
        <p:txBody>
          <a:bodyPr>
            <a:normAutofit/>
          </a:bodyPr>
          <a:lstStyle/>
          <a:p>
            <a:pPr marL="0" indent="0"/>
            <a:r>
              <a:rPr lang="en-US" altLang="zh-CN" b="1" dirty="0"/>
              <a:t>Scheduling </a:t>
            </a:r>
            <a:r>
              <a:rPr lang="zh-CN" altLang="en-US" b="1" dirty="0"/>
              <a:t>Algorithm </a:t>
            </a:r>
            <a:r>
              <a:rPr lang="en-US" altLang="zh-CN" b="1" dirty="0"/>
              <a:t>(Cont’d)</a:t>
            </a:r>
            <a:endParaRPr lang="zh-CN" altLang="en-US" b="1" dirty="0"/>
          </a:p>
        </p:txBody>
      </p:sp>
      <p:sp>
        <p:nvSpPr>
          <p:cNvPr id="199686"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8071" name="Text Box 6"/>
          <p:cNvSpPr txBox="1">
            <a:spLocks noChangeArrowheads="1"/>
          </p:cNvSpPr>
          <p:nvPr/>
        </p:nvSpPr>
        <p:spPr bwMode="auto">
          <a:xfrm>
            <a:off x="468313" y="1628775"/>
            <a:ext cx="8108950" cy="4555093"/>
          </a:xfrm>
          <a:prstGeom prst="rect">
            <a:avLst/>
          </a:prstGeom>
          <a:noFill/>
          <a:ln>
            <a:noFill/>
          </a:ln>
        </p:spPr>
        <p:txBody>
          <a:bodyPr>
            <a:spAutoFit/>
          </a:bodyPr>
          <a:lstStyle>
            <a:lvl1pPr marL="342900" indent="-342900" algn="just">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342900" indent="-342900" algn="just">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gn="just">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spcBef>
                <a:spcPts val="1200"/>
              </a:spcBef>
              <a:buSzPct val="100000"/>
              <a:buFont typeface="Arial"/>
              <a:buChar char="•"/>
              <a:defRPr/>
            </a:pPr>
            <a:r>
              <a:rPr lang="zh-CN" altLang="en-US" sz="2000" dirty="0">
                <a:latin typeface="Trebuchet MS" panose="020B0603020202020204" pitchFamily="34" charset="0"/>
                <a:ea typeface="Trebuchet MS"/>
              </a:rPr>
              <a:t>CoolStreaming resorts to a simple heuristic of fast response time.</a:t>
            </a: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Calculates the number of potential suppliers for each segment</a:t>
            </a:r>
            <a:r>
              <a:rPr lang="en-US" altLang="zh-CN" sz="2000" dirty="0">
                <a:latin typeface="Trebuchet MS" panose="020B0603020202020204" pitchFamily="34" charset="0"/>
                <a:ea typeface="Trebuchet MS"/>
              </a:rPr>
              <a:t>.</a:t>
            </a:r>
            <a:endParaRPr lang="zh-CN" altLang="en-US" sz="2000" dirty="0">
              <a:latin typeface="Trebuchet MS" panose="020B0603020202020204" pitchFamily="34" charset="0"/>
              <a:ea typeface="Trebuchet MS"/>
            </a:endParaRP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Determines the supplier of each segment starting from those with only one potential supplier, then those with two, and so forth.</a:t>
            </a: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Among the multiple potential suppliers, the one with the highest bandwidth and enough available time is selected.</a:t>
            </a:r>
          </a:p>
          <a:p>
            <a:pPr lvl="1">
              <a:spcBef>
                <a:spcPts val="1200"/>
              </a:spcBef>
              <a:buSzPct val="100000"/>
              <a:buFont typeface="Arial"/>
              <a:buChar char="•"/>
              <a:defRPr/>
            </a:pPr>
            <a:r>
              <a:rPr lang="zh-CN" altLang="en-US" sz="2000" dirty="0">
                <a:latin typeface="Trebuchet MS" panose="020B0603020202020204" pitchFamily="34" charset="0"/>
                <a:ea typeface="Trebuchet MS"/>
              </a:rPr>
              <a:t>There have been many enhancements to the basic scheduling algorithm in CoolStreaming.</a:t>
            </a:r>
          </a:p>
          <a:p>
            <a:pPr lvl="1">
              <a:spcBef>
                <a:spcPts val="1200"/>
              </a:spcBef>
              <a:buSzPct val="100000"/>
              <a:buFont typeface="Arial"/>
              <a:buChar char="•"/>
              <a:defRPr/>
            </a:pPr>
            <a:r>
              <a:rPr lang="zh-CN" altLang="en-US" sz="2000" dirty="0">
                <a:latin typeface="Trebuchet MS" panose="020B0603020202020204" pitchFamily="34" charset="0"/>
                <a:ea typeface="Trebuchet MS"/>
              </a:rPr>
              <a:t>Existing studies have also suggested that the use of advanced network coding can possibly enable optimal scheduling.</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页脚占位符 4"/>
          <p:cNvSpPr txBox="1">
            <a:spLocks noGrp="1" noChangeArrowheads="1"/>
          </p:cNvSpPr>
          <p:nvPr/>
        </p:nvSpPr>
        <p:spPr bwMode="auto">
          <a:xfrm>
            <a:off x="5857875" y="5802586"/>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0070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00709" name="Title 1"/>
          <p:cNvSpPr>
            <a:spLocks noGrp="1" noChangeArrowheads="1"/>
          </p:cNvSpPr>
          <p:nvPr>
            <p:ph type="title"/>
          </p:nvPr>
        </p:nvSpPr>
        <p:spPr>
          <a:xfrm>
            <a:off x="457200" y="571500"/>
            <a:ext cx="8229600" cy="764119"/>
          </a:xfrm>
        </p:spPr>
        <p:txBody>
          <a:bodyPr/>
          <a:lstStyle/>
          <a:p>
            <a:pPr marL="0" indent="0"/>
            <a:r>
              <a:rPr lang="zh-CN" altLang="en-US" sz="2800" b="1" dirty="0"/>
              <a:t>Failure Recovery and Partnership Refinement</a:t>
            </a:r>
            <a:endParaRPr lang="zh-CN" altLang="en-US" b="1" dirty="0"/>
          </a:p>
        </p:txBody>
      </p:sp>
      <p:sp>
        <p:nvSpPr>
          <p:cNvPr id="200710"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89095" name="Text Box 6"/>
          <p:cNvSpPr txBox="1">
            <a:spLocks noChangeArrowheads="1"/>
          </p:cNvSpPr>
          <p:nvPr/>
        </p:nvSpPr>
        <p:spPr bwMode="auto">
          <a:xfrm>
            <a:off x="457200" y="1294071"/>
            <a:ext cx="8108950" cy="4832092"/>
          </a:xfrm>
          <a:prstGeom prst="rect">
            <a:avLst/>
          </a:prstGeom>
          <a:noFill/>
          <a:ln>
            <a:noFill/>
          </a:ln>
        </p:spPr>
        <p:txBody>
          <a:bodyPr>
            <a:spAutoFit/>
          </a:bodyPr>
          <a:lstStyle>
            <a:lvl1pPr marL="342900" indent="-342900" algn="just">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342900" indent="-342900" algn="just">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gn="just">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spcBef>
                <a:spcPts val="1200"/>
              </a:spcBef>
              <a:buSzPct val="100000"/>
              <a:buFont typeface="Arial"/>
              <a:buChar char="•"/>
              <a:defRPr/>
            </a:pPr>
            <a:r>
              <a:rPr lang="zh-CN" altLang="en-US" sz="2200" dirty="0">
                <a:latin typeface="Trebuchet MS" panose="020B0603020202020204" pitchFamily="34" charset="0"/>
                <a:ea typeface="Trebuchet MS"/>
              </a:rPr>
              <a:t>A CoolStreaming node can depart gracefully or accidentally due to an unexpected failure.</a:t>
            </a:r>
          </a:p>
          <a:p>
            <a:pPr lvl="1">
              <a:spcBef>
                <a:spcPts val="1200"/>
              </a:spcBef>
              <a:buSzPct val="100000"/>
              <a:buFont typeface="Arial"/>
              <a:buChar char="•"/>
              <a:defRPr/>
            </a:pPr>
            <a:r>
              <a:rPr lang="zh-CN" altLang="en-US" sz="2200" dirty="0">
                <a:latin typeface="Trebuchet MS" panose="020B0603020202020204" pitchFamily="34" charset="0"/>
                <a:ea typeface="Trebuchet MS"/>
              </a:rPr>
              <a:t>The departure can be easily detected after an idle time of TFRC or BM exchange</a:t>
            </a:r>
          </a:p>
          <a:p>
            <a:pPr lvl="1">
              <a:spcBef>
                <a:spcPts val="1200"/>
              </a:spcBef>
              <a:buSzPct val="100000"/>
              <a:buFont typeface="Arial"/>
              <a:buChar char="•"/>
              <a:defRPr/>
            </a:pPr>
            <a:r>
              <a:rPr lang="zh-CN" altLang="en-US" sz="2200" dirty="0">
                <a:latin typeface="Trebuchet MS" panose="020B0603020202020204" pitchFamily="34" charset="0"/>
                <a:ea typeface="Trebuchet MS"/>
              </a:rPr>
              <a:t>An affected node can quickly react through rescheduling using the</a:t>
            </a:r>
            <a:r>
              <a:rPr lang="en-US" altLang="zh-CN" sz="2200" dirty="0">
                <a:latin typeface="Trebuchet MS" panose="020B0603020202020204" pitchFamily="34" charset="0"/>
                <a:ea typeface="Trebuchet MS"/>
              </a:rPr>
              <a:t> </a:t>
            </a:r>
            <a:r>
              <a:rPr lang="zh-CN" altLang="en-US" sz="2200" dirty="0">
                <a:latin typeface="Trebuchet MS" panose="020B0603020202020204" pitchFamily="34" charset="0"/>
                <a:ea typeface="Trebuchet MS"/>
              </a:rPr>
              <a:t>BM</a:t>
            </a:r>
            <a:r>
              <a:rPr lang="en-US" altLang="zh-CN" sz="2200" dirty="0">
                <a:latin typeface="Trebuchet MS" panose="020B0603020202020204" pitchFamily="34" charset="0"/>
                <a:ea typeface="Trebuchet MS"/>
              </a:rPr>
              <a:t> </a:t>
            </a:r>
            <a:r>
              <a:rPr lang="zh-CN" altLang="en-US" sz="2200" dirty="0">
                <a:latin typeface="Trebuchet MS" panose="020B0603020202020204" pitchFamily="34" charset="0"/>
                <a:ea typeface="Trebuchet MS"/>
              </a:rPr>
              <a:t>information about the remaining partners.</a:t>
            </a:r>
          </a:p>
          <a:p>
            <a:pPr lvl="1">
              <a:spcBef>
                <a:spcPts val="1200"/>
              </a:spcBef>
              <a:buSzPct val="100000"/>
              <a:buFont typeface="Arial"/>
              <a:buChar char="•"/>
              <a:defRPr/>
            </a:pPr>
            <a:r>
              <a:rPr lang="zh-CN" altLang="en-US" sz="2200" dirty="0">
                <a:latin typeface="Trebuchet MS" panose="020B0603020202020204" pitchFamily="34" charset="0"/>
                <a:ea typeface="Trebuchet MS"/>
              </a:rPr>
              <a:t>CoolStreaming also lets each node periodically establish new partnerships with nodes randomly selected from its local membership list for two purposes:</a:t>
            </a:r>
          </a:p>
          <a:p>
            <a:pPr marL="800100" lvl="1" eaLnBrk="1" hangingPunct="1">
              <a:spcBef>
                <a:spcPts val="1200"/>
              </a:spcBef>
              <a:buFont typeface="Lucida Grande"/>
              <a:buChar char="-"/>
              <a:defRPr/>
            </a:pPr>
            <a:r>
              <a:rPr lang="zh-CN" altLang="en-US" sz="2000" dirty="0">
                <a:latin typeface="Trebuchet MS" panose="020B0603020202020204" pitchFamily="34" charset="0"/>
                <a:ea typeface="Trebuchet MS"/>
              </a:rPr>
              <a:t>Helps each node maintain a stable number of partners in the presence of node departures;</a:t>
            </a:r>
          </a:p>
          <a:p>
            <a:pPr marL="800100" lvl="1" eaLnBrk="1" hangingPunct="1">
              <a:spcBef>
                <a:spcPts val="1200"/>
              </a:spcBef>
              <a:buFont typeface="Lucida Grande"/>
              <a:buChar char="-"/>
              <a:defRPr/>
            </a:pPr>
            <a:r>
              <a:rPr lang="zh-CN" altLang="en-US" sz="2000" dirty="0">
                <a:latin typeface="Trebuchet MS" panose="020B0603020202020204" pitchFamily="34" charset="0"/>
                <a:ea typeface="Trebuchet MS"/>
              </a:rPr>
              <a:t>Helps each node explore partners of better quality;</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页脚占位符 4"/>
          <p:cNvSpPr txBox="1">
            <a:spLocks noGrp="1" noChangeArrowheads="1"/>
          </p:cNvSpPr>
          <p:nvPr/>
        </p:nvSpPr>
        <p:spPr bwMode="auto">
          <a:xfrm>
            <a:off x="5903119" y="5966102"/>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0890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08901"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5</a:t>
            </a:r>
            <a:r>
              <a:rPr lang="zh-CN" altLang="en-US" sz="2800" b="1" dirty="0"/>
              <a:t>  </a:t>
            </a:r>
            <a:r>
              <a:rPr lang="en-US" altLang="zh-CN" sz="2800" b="1" dirty="0"/>
              <a:t>Web</a:t>
            </a:r>
            <a:r>
              <a:rPr lang="zh-CN" altLang="en-US" sz="2800" b="1" dirty="0"/>
              <a:t>-Based Media Streaming</a:t>
            </a:r>
          </a:p>
        </p:txBody>
      </p:sp>
      <p:sp>
        <p:nvSpPr>
          <p:cNvPr id="99334" name="Content Placeholder 2"/>
          <p:cNvSpPr>
            <a:spLocks noGrp="1" noChangeArrowheads="1"/>
          </p:cNvSpPr>
          <p:nvPr>
            <p:ph idx="4294967295"/>
          </p:nvPr>
        </p:nvSpPr>
        <p:spPr>
          <a:xfrm>
            <a:off x="457200" y="1484865"/>
            <a:ext cx="8229600" cy="4525963"/>
          </a:xfrm>
          <a:prstGeom prst="rect">
            <a:avLst/>
          </a:prstGeom>
        </p:spPr>
        <p:txBody>
          <a:bodyPr>
            <a:normAutofit lnSpcReduction="10000"/>
          </a:bodyPr>
          <a:lstStyle/>
          <a:p>
            <a:pPr marL="342900" lvl="1" indent="-342900">
              <a:spcBef>
                <a:spcPts val="1200"/>
              </a:spcBef>
              <a:buSzPct val="100000"/>
              <a:buFont typeface="Arial"/>
              <a:buChar char="•"/>
              <a:defRPr/>
            </a:pPr>
            <a:r>
              <a:rPr lang="zh-CN" altLang="en-US" sz="2200" dirty="0"/>
              <a:t>Peer-to-peer has proven to be highly scalable in video delivery, there are critical issues for peer-to-peer system deployment by content providers:</a:t>
            </a:r>
          </a:p>
          <a:p>
            <a:pPr lvl="1" eaLnBrk="1" hangingPunct="1">
              <a:spcBef>
                <a:spcPts val="1200"/>
              </a:spcBef>
              <a:buSzPct val="100000"/>
              <a:buFont typeface="Lucida Grande"/>
              <a:buChar char="-"/>
              <a:defRPr/>
            </a:pPr>
            <a:r>
              <a:rPr lang="zh-CN" altLang="en-US" sz="2000" dirty="0"/>
              <a:t>Ease-of-use. The users are usually required to install customized client software or plugins.</a:t>
            </a:r>
            <a:endParaRPr lang="en-US" altLang="zh-CN" sz="2000" dirty="0"/>
          </a:p>
          <a:p>
            <a:pPr lvl="1" eaLnBrk="1" hangingPunct="1">
              <a:spcBef>
                <a:spcPts val="1200"/>
              </a:spcBef>
              <a:buSzPct val="100000"/>
              <a:buFont typeface="Lucida Grande"/>
              <a:buChar char="-"/>
              <a:defRPr/>
            </a:pPr>
            <a:r>
              <a:rPr lang="zh-CN" altLang="en-US" sz="2000" dirty="0"/>
              <a:t>Copyright. The users exchange contents with each other autonomously—it is very difficult for the content providers to control the copyright in the video streaming.</a:t>
            </a:r>
          </a:p>
          <a:p>
            <a:pPr marL="342900" lvl="1" indent="-342900">
              <a:spcBef>
                <a:spcPts val="1200"/>
              </a:spcBef>
              <a:buSzPct val="100000"/>
              <a:buFont typeface="Arial"/>
              <a:buChar char="•"/>
              <a:defRPr/>
            </a:pPr>
            <a:r>
              <a:rPr lang="zh-CN" altLang="en-US" sz="2200" dirty="0"/>
              <a:t>Peer-to-peer also relies on peers’ contribution to the system. There are many free riders who do not want to contribute their resources.</a:t>
            </a:r>
          </a:p>
          <a:p>
            <a:pPr marL="342900" lvl="1" indent="-342900">
              <a:spcBef>
                <a:spcPts val="1200"/>
              </a:spcBef>
              <a:buSzPct val="100000"/>
              <a:buFont typeface="Arial"/>
              <a:buChar char="•"/>
              <a:defRPr/>
            </a:pPr>
            <a:r>
              <a:rPr lang="zh-CN" altLang="en-US" sz="2200" dirty="0"/>
              <a:t> Peers are exposed to security threats and are often blocked by firewalls.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页脚占位符 4"/>
          <p:cNvSpPr txBox="1">
            <a:spLocks noGrp="1" noChangeArrowheads="1"/>
          </p:cNvSpPr>
          <p:nvPr/>
        </p:nvSpPr>
        <p:spPr bwMode="auto">
          <a:xfrm>
            <a:off x="5806372" y="575322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0992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09925" name="Title 1"/>
          <p:cNvSpPr>
            <a:spLocks noGrp="1" noChangeArrowheads="1"/>
          </p:cNvSpPr>
          <p:nvPr>
            <p:ph type="title"/>
          </p:nvPr>
        </p:nvSpPr>
        <p:spPr>
          <a:xfrm>
            <a:off x="457200" y="571500"/>
            <a:ext cx="8229600" cy="1000125"/>
          </a:xfrm>
        </p:spPr>
        <p:txBody>
          <a:bodyPr>
            <a:normAutofit/>
          </a:bodyPr>
          <a:lstStyle/>
          <a:p>
            <a:pPr marL="0" indent="0"/>
            <a:r>
              <a:rPr lang="zh-CN" altLang="en-US" b="1" dirty="0"/>
              <a:t>16.</a:t>
            </a:r>
            <a:r>
              <a:rPr lang="en-US" altLang="zh-CN" b="1" dirty="0"/>
              <a:t>5</a:t>
            </a:r>
            <a:r>
              <a:rPr lang="zh-CN" altLang="en-US" b="1" dirty="0"/>
              <a:t>  </a:t>
            </a:r>
            <a:r>
              <a:rPr lang="en-US" altLang="zh-CN" b="1" dirty="0"/>
              <a:t>Web</a:t>
            </a:r>
            <a:r>
              <a:rPr lang="zh-CN" altLang="en-US" b="1" dirty="0"/>
              <a:t>-Based Media Streaming</a:t>
            </a:r>
          </a:p>
        </p:txBody>
      </p:sp>
      <p:sp>
        <p:nvSpPr>
          <p:cNvPr id="209926"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a:p>
            <a:pPr>
              <a:buFont typeface="Arial" panose="020B0604020202020204" pitchFamily="34" charset="0"/>
              <a:buNone/>
            </a:pPr>
            <a:endParaRPr lang="zh-CN" altLang="en-US" sz="2000" dirty="0"/>
          </a:p>
        </p:txBody>
      </p:sp>
      <p:sp>
        <p:nvSpPr>
          <p:cNvPr id="98311" name="Text Box 6"/>
          <p:cNvSpPr txBox="1">
            <a:spLocks noChangeArrowheads="1"/>
          </p:cNvSpPr>
          <p:nvPr/>
        </p:nvSpPr>
        <p:spPr bwMode="auto">
          <a:xfrm>
            <a:off x="539750" y="1628775"/>
            <a:ext cx="8107363" cy="4124206"/>
          </a:xfrm>
          <a:prstGeom prst="rect">
            <a:avLst/>
          </a:prstGeom>
          <a:noFill/>
          <a:ln>
            <a:noFill/>
          </a:ln>
        </p:spPr>
        <p:txBody>
          <a:bodyPr>
            <a:spAutoFit/>
          </a:bodyPr>
          <a:lstStyle>
            <a:lvl1pPr marL="342900" indent="-342900" algn="just">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342900" indent="-342900" algn="just">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gn="just">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gn="just">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algn="just"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1" algn="l">
              <a:spcBef>
                <a:spcPts val="1200"/>
              </a:spcBef>
              <a:buSzPct val="100000"/>
              <a:buFont typeface="Arial"/>
              <a:buChar char="•"/>
              <a:defRPr/>
            </a:pPr>
            <a:r>
              <a:rPr lang="zh-CN" altLang="en-US" sz="2200" dirty="0">
                <a:latin typeface="Trebuchet MS" panose="020B0603020202020204" pitchFamily="34" charset="0"/>
                <a:ea typeface="Trebuchet MS"/>
              </a:rPr>
              <a:t>We use the Hyper Text Transfer Protocol (HTTP) for streaming.</a:t>
            </a: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HTTP is generally firewall-friendly.</a:t>
            </a: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HTTP server resources are also widely available commodity.</a:t>
            </a:r>
          </a:p>
          <a:p>
            <a:pPr marL="800100" lvl="1" eaLnBrk="1" hangingPunct="1">
              <a:spcBef>
                <a:spcPts val="1200"/>
              </a:spcBef>
              <a:buSzPct val="100000"/>
              <a:buFont typeface="Lucida Grande"/>
              <a:buChar char="-"/>
              <a:defRPr/>
            </a:pPr>
            <a:r>
              <a:rPr lang="zh-CN" altLang="en-US" sz="2000" dirty="0">
                <a:latin typeface="Trebuchet MS" panose="020B0603020202020204" pitchFamily="34" charset="0"/>
                <a:ea typeface="Trebuchet MS"/>
              </a:rPr>
              <a:t>Cost-effective using the existing web infrastructure to support HTTP streaming for massive audience.</a:t>
            </a:r>
          </a:p>
          <a:p>
            <a:pPr lvl="1">
              <a:spcBef>
                <a:spcPts val="1200"/>
              </a:spcBef>
              <a:buSzPct val="100000"/>
              <a:buFont typeface="Arial"/>
              <a:buChar char="•"/>
              <a:defRPr/>
            </a:pPr>
            <a:r>
              <a:rPr lang="zh-CN" altLang="en-US" sz="2200" dirty="0">
                <a:latin typeface="Trebuchet MS" panose="020B0603020202020204" pitchFamily="34" charset="0"/>
                <a:ea typeface="Trebuchet MS"/>
              </a:rPr>
              <a:t>HTTP was not initially designed for streaming applications.</a:t>
            </a:r>
          </a:p>
          <a:p>
            <a:pPr lvl="1">
              <a:spcBef>
                <a:spcPts val="1200"/>
              </a:spcBef>
              <a:buSzPct val="100000"/>
              <a:buFont typeface="Arial"/>
              <a:buChar char="•"/>
              <a:defRPr/>
            </a:pPr>
            <a:r>
              <a:rPr lang="zh-CN" altLang="en-US" sz="2200" dirty="0">
                <a:latin typeface="Trebuchet MS" panose="020B0603020202020204" pitchFamily="34" charset="0"/>
                <a:ea typeface="Trebuchet MS"/>
              </a:rPr>
              <a:t>The key to support streaming with HTTP is to break the overall media stream into a sequence of small HTTP-based file downloads.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094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0949" name="Title 1"/>
          <p:cNvSpPr>
            <a:spLocks noGrp="1" noChangeArrowheads="1"/>
          </p:cNvSpPr>
          <p:nvPr>
            <p:ph type="title"/>
          </p:nvPr>
        </p:nvSpPr>
        <p:spPr>
          <a:xfrm>
            <a:off x="457200" y="571500"/>
            <a:ext cx="8229600" cy="1000125"/>
          </a:xfrm>
        </p:spPr>
        <p:txBody>
          <a:bodyPr>
            <a:normAutofit/>
          </a:bodyPr>
          <a:lstStyle/>
          <a:p>
            <a:pPr marL="0" indent="0"/>
            <a:r>
              <a:rPr lang="zh-CN" altLang="en-US" b="1" dirty="0"/>
              <a:t>HTTP for Streaming</a:t>
            </a:r>
          </a:p>
        </p:txBody>
      </p:sp>
      <p:sp>
        <p:nvSpPr>
          <p:cNvPr id="210950" name="Content Placeholder 2"/>
          <p:cNvSpPr>
            <a:spLocks noGrp="1" noChangeArrowheads="1"/>
          </p:cNvSpPr>
          <p:nvPr>
            <p:ph idx="4294967295"/>
          </p:nvPr>
        </p:nvSpPr>
        <p:spPr>
          <a:xfrm>
            <a:off x="457200" y="1600200"/>
            <a:ext cx="8229600" cy="4525963"/>
          </a:xfrm>
          <a:prstGeom prst="rect">
            <a:avLst/>
          </a:prstGeom>
        </p:spPr>
        <p:txBody>
          <a:bodyPr/>
          <a:lstStyle/>
          <a:p>
            <a:pPr>
              <a:buFont typeface="Arial" panose="020B0604020202020204" pitchFamily="34" charset="0"/>
              <a:buNone/>
            </a:pPr>
            <a:endParaRPr lang="zh-CN" altLang="en-US" sz="2000"/>
          </a:p>
          <a:p>
            <a:pPr>
              <a:buFont typeface="Arial" panose="020B0604020202020204" pitchFamily="34" charset="0"/>
              <a:buNone/>
            </a:pPr>
            <a:endParaRPr lang="zh-CN" altLang="en-US" sz="2000"/>
          </a:p>
          <a:p>
            <a:pPr>
              <a:buFont typeface="Arial" panose="020B0604020202020204" pitchFamily="34" charset="0"/>
              <a:buNone/>
            </a:pPr>
            <a:endParaRPr lang="zh-CN" altLang="en-US" sz="2000"/>
          </a:p>
        </p:txBody>
      </p:sp>
      <p:sp>
        <p:nvSpPr>
          <p:cNvPr id="210951" name="Text Box 6"/>
          <p:cNvSpPr txBox="1">
            <a:spLocks noChangeArrowheads="1"/>
          </p:cNvSpPr>
          <p:nvPr/>
        </p:nvSpPr>
        <p:spPr bwMode="auto">
          <a:xfrm>
            <a:off x="539750" y="1628775"/>
            <a:ext cx="810736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eaLnBrk="1" hangingPunct="1">
              <a:spcBef>
                <a:spcPct val="20000"/>
              </a:spcBef>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pic>
        <p:nvPicPr>
          <p:cNvPr id="210952" name="Picture 7" descr="httpstream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0806" y="1988900"/>
            <a:ext cx="6402388" cy="25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0953" name="Text Box 8"/>
          <p:cNvSpPr txBox="1">
            <a:spLocks noChangeArrowheads="1"/>
          </p:cNvSpPr>
          <p:nvPr/>
        </p:nvSpPr>
        <p:spPr bwMode="auto">
          <a:xfrm>
            <a:off x="1855223" y="5016471"/>
            <a:ext cx="547238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dirty="0">
                <a:latin typeface="Trebuchet MS" panose="020B0603020202020204" pitchFamily="34" charset="0"/>
                <a:ea typeface="Trebuchet MS"/>
                <a:sym typeface="Calibri" panose="020F0502020204030204" pitchFamily="34" charset="0"/>
              </a:rPr>
              <a:t>Fig. 16.</a:t>
            </a:r>
            <a:r>
              <a:rPr lang="en-US" altLang="zh-CN" sz="2000" b="1" dirty="0">
                <a:latin typeface="Trebuchet MS" panose="020B0603020202020204" pitchFamily="34" charset="0"/>
                <a:ea typeface="Trebuchet MS"/>
                <a:sym typeface="Calibri" panose="020F0502020204030204" pitchFamily="34" charset="0"/>
              </a:rPr>
              <a:t>23</a:t>
            </a:r>
            <a:r>
              <a:rPr lang="en-CA" altLang="zh-CN" sz="2000" b="1" dirty="0">
                <a:latin typeface="Trebuchet MS" panose="020B0603020202020204" pitchFamily="34" charset="0"/>
                <a:ea typeface="Trebuchet MS"/>
                <a:sym typeface="Calibri" panose="020F0502020204030204" pitchFamily="34" charset="0"/>
              </a:rPr>
              <a:t>:</a:t>
            </a:r>
            <a:r>
              <a:rPr lang="zh-CN" altLang="en-US" sz="2000" dirty="0">
                <a:latin typeface="Trebuchet MS" panose="020B0603020202020204" pitchFamily="34" charset="0"/>
                <a:ea typeface="Trebuchet MS"/>
                <a:sym typeface="Calibri" panose="020F0502020204030204" pitchFamily="34" charset="0"/>
              </a:rPr>
              <a:t> An illustration of HTTP Streaming </a:t>
            </a:r>
            <a:endParaRPr lang="en-US" altLang="zh-CN" sz="2000" dirty="0">
              <a:latin typeface="Trebuchet MS" panose="020B0603020202020204" pitchFamily="34" charset="0"/>
              <a:ea typeface="Trebuchet MS"/>
              <a:sym typeface="Calibri" panose="020F0502020204030204" pitchFamily="34" charset="0"/>
            </a:endParaRP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59</a:t>
            </a:fld>
            <a:endParaRPr lang="en-US" altLang="zh-CN" dirty="0"/>
          </a:p>
        </p:txBody>
      </p:sp>
      <p:sp>
        <p:nvSpPr>
          <p:cNvPr id="3" name="Footer Placeholder 2"/>
          <p:cNvSpPr>
            <a:spLocks noGrp="1"/>
          </p:cNvSpPr>
          <p:nvPr>
            <p:ph type="ftr" sz="quarter" idx="3"/>
          </p:nvPr>
        </p:nvSpPr>
        <p:spPr>
          <a:xfrm>
            <a:off x="5857875" y="6288167"/>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2341" name="Title 1"/>
          <p:cNvSpPr>
            <a:spLocks noGrp="1" noChangeArrowheads="1"/>
          </p:cNvSpPr>
          <p:nvPr>
            <p:ph type="title" idx="4294967295"/>
          </p:nvPr>
        </p:nvSpPr>
        <p:spPr>
          <a:xfrm>
            <a:off x="457200" y="571500"/>
            <a:ext cx="8229600" cy="1000125"/>
          </a:xfrm>
          <a:prstGeom prst="rect">
            <a:avLst/>
          </a:prstGeom>
        </p:spPr>
        <p:txBody>
          <a:bodyPr>
            <a:normAutofit/>
          </a:bodyPr>
          <a:lstStyle/>
          <a:p>
            <a:pPr marL="0" indent="0" eaLnBrk="1" hangingPunct="1"/>
            <a:r>
              <a:rPr lang="en-US" altLang="en-US" b="1" dirty="0"/>
              <a:t>16.1.1  Sliding-Interval Caching</a:t>
            </a:r>
            <a:endParaRPr lang="zh-CN" altLang="en-US" b="1" dirty="0"/>
          </a:p>
        </p:txBody>
      </p:sp>
      <p:sp>
        <p:nvSpPr>
          <p:cNvPr id="142342" name="Content Placeholder 2"/>
          <p:cNvSpPr>
            <a:spLocks noGrp="1" noChangeArrowheads="1"/>
          </p:cNvSpPr>
          <p:nvPr>
            <p:ph idx="1"/>
          </p:nvPr>
        </p:nvSpPr>
        <p:spPr>
          <a:xfrm>
            <a:off x="457200" y="1600200"/>
            <a:ext cx="8229600" cy="4525963"/>
          </a:xfrm>
        </p:spPr>
        <p:txBody>
          <a:bodyPr>
            <a:normAutofit/>
          </a:bodyPr>
          <a:lstStyle/>
          <a:p>
            <a:pPr marL="342900" indent="-342900" algn="just" eaLnBrk="1" hangingPunct="1">
              <a:spcBef>
                <a:spcPts val="1200"/>
              </a:spcBef>
              <a:buFont typeface="Arial" panose="020B0604020202020204" pitchFamily="34" charset="0"/>
              <a:buChar char="•"/>
            </a:pPr>
            <a:r>
              <a:rPr lang="en-US" altLang="en-US" sz="2200" dirty="0"/>
              <a:t>Cache a sliding interval of a media object to facilitate consecutive accesses</a:t>
            </a:r>
          </a:p>
          <a:p>
            <a:pPr marL="342900" indent="-342900" algn="just" eaLnBrk="1" hangingPunct="1">
              <a:spcBef>
                <a:spcPts val="1200"/>
              </a:spcBef>
              <a:buFont typeface="Arial" panose="020B0604020202020204" pitchFamily="34" charset="0"/>
              <a:buChar char="•"/>
            </a:pPr>
            <a:r>
              <a:rPr lang="en-US" altLang="zh-CN" sz="2200" dirty="0"/>
              <a:t>Significantly reduce the network bandwidth consumption and start-up delay for subsequent accesses</a:t>
            </a:r>
          </a:p>
          <a:p>
            <a:pPr marL="342900" indent="-342900" algn="just" eaLnBrk="1" hangingPunct="1">
              <a:spcBef>
                <a:spcPts val="1200"/>
              </a:spcBef>
              <a:buFont typeface="Arial" panose="020B0604020202020204" pitchFamily="34" charset="0"/>
              <a:buChar char="•"/>
            </a:pPr>
            <a:r>
              <a:rPr lang="en-US" altLang="en-US" sz="2200" dirty="0"/>
              <a:t>High disk bandwidth demands: double in the worst case</a:t>
            </a:r>
            <a:endParaRPr lang="zh-CN" altLang="en-US" sz="22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735" y="3863181"/>
            <a:ext cx="7849496" cy="213033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1973" name="Title 1"/>
          <p:cNvSpPr>
            <a:spLocks noGrp="1" noChangeArrowheads="1"/>
          </p:cNvSpPr>
          <p:nvPr>
            <p:ph type="title"/>
          </p:nvPr>
        </p:nvSpPr>
        <p:spPr>
          <a:xfrm>
            <a:off x="457200" y="571500"/>
            <a:ext cx="8229600" cy="1000125"/>
          </a:xfrm>
        </p:spPr>
        <p:txBody>
          <a:bodyPr>
            <a:normAutofit/>
          </a:bodyPr>
          <a:lstStyle/>
          <a:p>
            <a:pPr marL="0" indent="0"/>
            <a:r>
              <a:rPr lang="zh-CN" altLang="en-US" b="1" dirty="0"/>
              <a:t>HTTP for Streaming </a:t>
            </a:r>
            <a:r>
              <a:rPr lang="en-US" altLang="zh-CN" b="1" dirty="0"/>
              <a:t>(Cont’d)</a:t>
            </a:r>
            <a:endParaRPr lang="zh-CN" altLang="en-US" b="1" dirty="0"/>
          </a:p>
        </p:txBody>
      </p:sp>
      <p:sp>
        <p:nvSpPr>
          <p:cNvPr id="102406" name="Content Placeholder 2"/>
          <p:cNvSpPr>
            <a:spLocks noGrp="1" noChangeArrowheads="1"/>
          </p:cNvSpPr>
          <p:nvPr>
            <p:ph idx="4294967295"/>
          </p:nvPr>
        </p:nvSpPr>
        <p:spPr>
          <a:xfrm>
            <a:off x="457200" y="1600200"/>
            <a:ext cx="8229600" cy="4525963"/>
          </a:xfrm>
          <a:prstGeom prst="rect">
            <a:avLst/>
          </a:prstGeom>
        </p:spPr>
        <p:txBody>
          <a:bodyPr>
            <a:normAutofit fontScale="92500" lnSpcReduction="20000"/>
          </a:bodyPr>
          <a:lstStyle/>
          <a:p>
            <a:pPr marL="342900" lvl="1" indent="-342900">
              <a:lnSpc>
                <a:spcPct val="90000"/>
              </a:lnSpc>
              <a:buSzPct val="100000"/>
              <a:buFont typeface="Arial"/>
              <a:buChar char="•"/>
              <a:defRPr/>
            </a:pPr>
            <a:r>
              <a:rPr lang="zh-CN" altLang="en-US" sz="2200" dirty="0"/>
              <a:t>HTTP does not maintain session states on the server. </a:t>
            </a:r>
          </a:p>
          <a:p>
            <a:pPr lvl="1" eaLnBrk="1" hangingPunct="1">
              <a:lnSpc>
                <a:spcPct val="110000"/>
              </a:lnSpc>
              <a:spcBef>
                <a:spcPts val="600"/>
              </a:spcBef>
              <a:buSzPct val="100000"/>
              <a:buFont typeface="Lucida Grande"/>
              <a:buChar char="-"/>
              <a:defRPr/>
            </a:pPr>
            <a:r>
              <a:rPr lang="zh-CN" altLang="en-US" sz="2000" dirty="0"/>
              <a:t>Does not impose significant cost on server resources.</a:t>
            </a:r>
          </a:p>
          <a:p>
            <a:pPr lvl="1" eaLnBrk="1" hangingPunct="1">
              <a:lnSpc>
                <a:spcPct val="110000"/>
              </a:lnSpc>
              <a:spcBef>
                <a:spcPts val="600"/>
              </a:spcBef>
              <a:buSzPct val="100000"/>
              <a:buFont typeface="Lucida Grande"/>
              <a:buChar char="-"/>
              <a:defRPr/>
            </a:pPr>
            <a:r>
              <a:rPr lang="zh-CN" altLang="en-US" sz="2000" dirty="0"/>
              <a:t>Quite different from RTP/RTCP/RTSP-based streaming.</a:t>
            </a:r>
          </a:p>
          <a:p>
            <a:pPr lvl="1" eaLnBrk="1" hangingPunct="1">
              <a:lnSpc>
                <a:spcPct val="110000"/>
              </a:lnSpc>
              <a:spcBef>
                <a:spcPts val="600"/>
              </a:spcBef>
              <a:buSzPct val="100000"/>
              <a:buFont typeface="Lucida Grande"/>
              <a:buChar char="-"/>
              <a:defRPr/>
            </a:pPr>
            <a:r>
              <a:rPr lang="zh-CN" altLang="en-US" sz="2000" dirty="0"/>
              <a:t>Each client can keep a record of its playback progress.</a:t>
            </a:r>
          </a:p>
          <a:p>
            <a:pPr lvl="1" eaLnBrk="1" hangingPunct="1">
              <a:lnSpc>
                <a:spcPct val="110000"/>
              </a:lnSpc>
              <a:spcBef>
                <a:spcPts val="600"/>
              </a:spcBef>
              <a:buSzPct val="100000"/>
              <a:buFont typeface="Lucida Grande"/>
              <a:buChar char="-"/>
              <a:defRPr/>
            </a:pPr>
            <a:r>
              <a:rPr lang="zh-CN" altLang="en-US" sz="2000" dirty="0"/>
              <a:t>The progressive download allows a client to seek to a specific position in the media stream by downloading the corresponding file.</a:t>
            </a:r>
            <a:endParaRPr lang="en-US" altLang="zh-CN" sz="2000" dirty="0"/>
          </a:p>
          <a:p>
            <a:pPr lvl="1" eaLnBrk="1" hangingPunct="1">
              <a:lnSpc>
                <a:spcPct val="110000"/>
              </a:lnSpc>
              <a:spcBef>
                <a:spcPts val="600"/>
              </a:spcBef>
              <a:buSzPct val="100000"/>
              <a:buFont typeface="Arial"/>
              <a:buChar char="•"/>
              <a:defRPr/>
            </a:pPr>
            <a:endParaRPr lang="zh-CN" altLang="en-US" sz="2000" dirty="0"/>
          </a:p>
          <a:p>
            <a:pPr marL="342900" lvl="1" indent="-342900">
              <a:lnSpc>
                <a:spcPct val="90000"/>
              </a:lnSpc>
              <a:buSzPct val="100000"/>
              <a:buFont typeface="Arial"/>
              <a:buChar char="•"/>
              <a:defRPr/>
            </a:pPr>
            <a:r>
              <a:rPr lang="zh-CN" altLang="en-US" sz="2200" dirty="0"/>
              <a:t>HTTP streaming has been implemented in commercial products.</a:t>
            </a:r>
          </a:p>
          <a:p>
            <a:pPr lvl="1" eaLnBrk="1" hangingPunct="1">
              <a:spcBef>
                <a:spcPts val="600"/>
              </a:spcBef>
              <a:buSzPct val="100000"/>
              <a:buFont typeface="Lucida Grande"/>
              <a:buChar char="-"/>
              <a:defRPr/>
            </a:pPr>
            <a:r>
              <a:rPr lang="zh-CN" altLang="en-US" sz="2000" dirty="0"/>
              <a:t>Netflix</a:t>
            </a:r>
          </a:p>
          <a:p>
            <a:pPr lvl="1" eaLnBrk="1" hangingPunct="1">
              <a:spcBef>
                <a:spcPts val="600"/>
              </a:spcBef>
              <a:buSzPct val="100000"/>
              <a:buFont typeface="Lucida Grande"/>
              <a:buChar char="-"/>
              <a:defRPr/>
            </a:pPr>
            <a:r>
              <a:rPr lang="zh-CN" altLang="en-US" sz="2000" dirty="0"/>
              <a:t>Youtube</a:t>
            </a:r>
          </a:p>
          <a:p>
            <a:pPr lvl="1" eaLnBrk="1" hangingPunct="1">
              <a:spcBef>
                <a:spcPts val="600"/>
              </a:spcBef>
              <a:buSzPct val="100000"/>
              <a:buFont typeface="Lucida Grande"/>
              <a:buChar char="-"/>
              <a:defRPr/>
            </a:pPr>
            <a:r>
              <a:rPr lang="zh-CN" altLang="en-US" sz="2000" dirty="0"/>
              <a:t>Hulu</a:t>
            </a:r>
            <a:endParaRPr lang="en-US" altLang="zh-CN" sz="2000" dirty="0"/>
          </a:p>
          <a:p>
            <a:pPr lvl="1" eaLnBrk="1" hangingPunct="1">
              <a:spcBef>
                <a:spcPts val="600"/>
              </a:spcBef>
              <a:buSzPct val="100000"/>
              <a:buFont typeface="Arial"/>
              <a:buChar char="•"/>
              <a:defRPr/>
            </a:pPr>
            <a:endParaRPr lang="zh-CN" altLang="en-US" sz="2000" dirty="0"/>
          </a:p>
          <a:p>
            <a:pPr marL="342900" lvl="1" indent="-342900">
              <a:lnSpc>
                <a:spcPct val="90000"/>
              </a:lnSpc>
              <a:buSzPct val="100000"/>
              <a:buFont typeface="Arial"/>
              <a:buChar char="•"/>
              <a:defRPr/>
            </a:pPr>
            <a:r>
              <a:rPr lang="zh-CN" altLang="en-US" sz="2200" dirty="0"/>
              <a:t>HTTP streaming is benefiting from the rapidly expanding capacity and dropping pricing of today’s CDNs.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60</a:t>
            </a:fld>
            <a:endParaRPr lang="en-US" altLang="zh-CN" dirty="0"/>
          </a:p>
        </p:txBody>
      </p:sp>
      <p:sp>
        <p:nvSpPr>
          <p:cNvPr id="3" name="Footer Placeholder 2"/>
          <p:cNvSpPr>
            <a:spLocks noGrp="1"/>
          </p:cNvSpPr>
          <p:nvPr>
            <p:ph type="ftr" sz="quarter" idx="3"/>
          </p:nvPr>
        </p:nvSpPr>
        <p:spPr>
          <a:xfrm>
            <a:off x="5819775" y="6286500"/>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页脚占位符 4"/>
          <p:cNvSpPr txBox="1">
            <a:spLocks noGrp="1" noChangeArrowheads="1"/>
          </p:cNvSpPr>
          <p:nvPr/>
        </p:nvSpPr>
        <p:spPr bwMode="auto">
          <a:xfrm>
            <a:off x="5857417" y="652521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5</a:t>
            </a:r>
            <a:r>
              <a:rPr lang="zh-CN" altLang="en-US" sz="2800" b="1" dirty="0"/>
              <a:t>.</a:t>
            </a:r>
            <a:r>
              <a:rPr lang="en-US" altLang="zh-CN" sz="2800" b="1" dirty="0"/>
              <a:t>1</a:t>
            </a:r>
            <a:r>
              <a:rPr lang="zh-CN" altLang="en-US" sz="2800" b="1" dirty="0"/>
              <a:t>  Dynamic Adaptive Streaming Over HTTP (DASH)</a:t>
            </a:r>
          </a:p>
        </p:txBody>
      </p:sp>
      <p:sp>
        <p:nvSpPr>
          <p:cNvPr id="103430" name="Content Placeholder 2"/>
          <p:cNvSpPr>
            <a:spLocks noGrp="1" noChangeArrowheads="1"/>
          </p:cNvSpPr>
          <p:nvPr>
            <p:ph idx="4294967295"/>
          </p:nvPr>
        </p:nvSpPr>
        <p:spPr>
          <a:xfrm>
            <a:off x="457200" y="1600200"/>
            <a:ext cx="8229600" cy="4525963"/>
          </a:xfrm>
          <a:prstGeom prst="rect">
            <a:avLst/>
          </a:prstGeom>
        </p:spPr>
        <p:txBody>
          <a:bodyPr>
            <a:normAutofit/>
          </a:bodyPr>
          <a:lstStyle/>
          <a:p>
            <a:pPr marL="342900" lvl="1" indent="-342900">
              <a:lnSpc>
                <a:spcPct val="90000"/>
              </a:lnSpc>
              <a:buSzPct val="100000"/>
              <a:buFont typeface="Arial"/>
              <a:buChar char="•"/>
              <a:defRPr/>
            </a:pPr>
            <a:r>
              <a:rPr lang="zh-CN" altLang="en-US" sz="2200" dirty="0"/>
              <a:t>The Dynamic Adaptive Streaming over HTTP (DASH) standard has been developed by the MPEG group for the following reasons.</a:t>
            </a:r>
          </a:p>
          <a:p>
            <a:pPr lvl="1" eaLnBrk="1" hangingPunct="1">
              <a:lnSpc>
                <a:spcPct val="90000"/>
              </a:lnSpc>
              <a:buSzPct val="100000"/>
              <a:buFont typeface="Lucida Grande"/>
              <a:buChar char="-"/>
              <a:defRPr/>
            </a:pPr>
            <a:r>
              <a:rPr lang="zh-CN" altLang="en-US" sz="2000" dirty="0"/>
              <a:t>The demand for standardization so that different devices can inter-operate.</a:t>
            </a:r>
          </a:p>
          <a:p>
            <a:pPr lvl="1" eaLnBrk="1" hangingPunct="1">
              <a:lnSpc>
                <a:spcPct val="90000"/>
              </a:lnSpc>
              <a:buSzPct val="100000"/>
              <a:buFont typeface="Lucida Grande"/>
              <a:buChar char="-"/>
              <a:defRPr/>
            </a:pPr>
            <a:r>
              <a:rPr lang="zh-CN" altLang="en-US" sz="2000" dirty="0"/>
              <a:t>The heterogeneous networks and devices also require the media streaming to be dynamical and adaptive.</a:t>
            </a:r>
          </a:p>
          <a:p>
            <a:pPr lvl="1">
              <a:buSzPct val="100000"/>
              <a:buFont typeface="Arial"/>
              <a:buChar char="•"/>
              <a:defRPr/>
            </a:pPr>
            <a:endParaRPr lang="zh-CN" altLang="en-US" sz="1700" dirty="0"/>
          </a:p>
          <a:p>
            <a:pPr marL="342900" lvl="1" indent="-342900">
              <a:lnSpc>
                <a:spcPct val="90000"/>
              </a:lnSpc>
              <a:buSzPct val="100000"/>
              <a:buFont typeface="Arial"/>
              <a:buChar char="•"/>
              <a:defRPr/>
            </a:pPr>
            <a:r>
              <a:rPr lang="zh-CN" altLang="en-US" sz="2200" dirty="0"/>
              <a:t>The process of the development of DASH.</a:t>
            </a:r>
          </a:p>
          <a:p>
            <a:pPr lvl="1" eaLnBrk="1" hangingPunct="1">
              <a:lnSpc>
                <a:spcPct val="90000"/>
              </a:lnSpc>
              <a:buSzPct val="100000"/>
              <a:buFont typeface="Lucida Grande"/>
              <a:buChar char="-"/>
              <a:defRPr/>
            </a:pPr>
            <a:r>
              <a:rPr lang="zh-CN" altLang="en-US" sz="2000" dirty="0"/>
              <a:t>Work on DASH started in 2010；</a:t>
            </a:r>
          </a:p>
          <a:p>
            <a:pPr lvl="1" eaLnBrk="1" hangingPunct="1">
              <a:lnSpc>
                <a:spcPct val="90000"/>
              </a:lnSpc>
              <a:buSzPct val="100000"/>
              <a:buFont typeface="Lucida Grande"/>
              <a:buChar char="-"/>
              <a:defRPr/>
            </a:pPr>
            <a:r>
              <a:rPr lang="zh-CN" altLang="en-US" sz="2000" dirty="0"/>
              <a:t>It became an international standard in November 2011;</a:t>
            </a:r>
          </a:p>
          <a:p>
            <a:pPr lvl="1" eaLnBrk="1" hangingPunct="1">
              <a:lnSpc>
                <a:spcPct val="90000"/>
              </a:lnSpc>
              <a:buSzPct val="100000"/>
              <a:buFont typeface="Lucida Grande"/>
              <a:buChar char="-"/>
              <a:defRPr/>
            </a:pPr>
            <a:r>
              <a:rPr lang="zh-CN" altLang="en-US" sz="2000" dirty="0"/>
              <a:t>It was officially published as ISO/IEC 23009-1:2012 in April 2012;</a:t>
            </a:r>
            <a:endParaRPr lang="en-US" altLang="zh-CN" sz="2000" dirty="0"/>
          </a:p>
          <a:p>
            <a:pPr lvl="1" eaLnBrk="1" hangingPunct="1">
              <a:lnSpc>
                <a:spcPct val="90000"/>
              </a:lnSpc>
              <a:buSzPct val="100000"/>
              <a:buFont typeface="Lucida Grande"/>
              <a:buChar char="-"/>
              <a:defRPr/>
            </a:pPr>
            <a:r>
              <a:rPr lang="en-US" sz="2000" dirty="0"/>
              <a:t>Further revised in 2019 as ISO/IEC 23009-1:2019</a:t>
            </a:r>
            <a:endParaRPr lang="zh-CN" altLang="en-US" sz="20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61</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20"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4021"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5</a:t>
            </a:r>
            <a:r>
              <a:rPr lang="zh-CN" altLang="en-US" sz="2800" b="1" dirty="0"/>
              <a:t>.</a:t>
            </a:r>
            <a:r>
              <a:rPr lang="en-US" altLang="zh-CN" sz="2800" b="1" dirty="0"/>
              <a:t>1</a:t>
            </a:r>
            <a:r>
              <a:rPr lang="zh-CN" altLang="en-US" sz="2800" b="1" dirty="0"/>
              <a:t>  Dynamic Adaptive Streaming Over HTTP (DASH) </a:t>
            </a:r>
            <a:r>
              <a:rPr lang="en-US" altLang="zh-CN" sz="2800" b="1" dirty="0"/>
              <a:t>(Cont’d)</a:t>
            </a:r>
            <a:endParaRPr lang="zh-CN" altLang="en-US" sz="2800" b="1" dirty="0"/>
          </a:p>
        </p:txBody>
      </p:sp>
      <p:sp>
        <p:nvSpPr>
          <p:cNvPr id="104454" name="Content Placeholder 2"/>
          <p:cNvSpPr>
            <a:spLocks noGrp="1" noChangeArrowheads="1"/>
          </p:cNvSpPr>
          <p:nvPr>
            <p:ph idx="4294967295"/>
          </p:nvPr>
        </p:nvSpPr>
        <p:spPr>
          <a:xfrm>
            <a:off x="457200" y="1600200"/>
            <a:ext cx="8229600" cy="4525963"/>
          </a:xfrm>
          <a:prstGeom prst="rect">
            <a:avLst/>
          </a:prstGeom>
        </p:spPr>
        <p:txBody>
          <a:bodyPr>
            <a:normAutofit lnSpcReduction="10000"/>
          </a:bodyPr>
          <a:lstStyle/>
          <a:p>
            <a:pPr marL="342900" lvl="1" indent="-342900">
              <a:spcBef>
                <a:spcPts val="1200"/>
              </a:spcBef>
              <a:buSzPct val="100000"/>
              <a:buFont typeface="Arial"/>
              <a:buChar char="•"/>
              <a:defRPr/>
            </a:pPr>
            <a:r>
              <a:rPr lang="zh-CN" altLang="en-US" sz="2000" dirty="0"/>
              <a:t>DASH defines a set of implementation protocols across the servers, clients, and description files.</a:t>
            </a:r>
          </a:p>
          <a:p>
            <a:pPr marL="342900" lvl="1" indent="-342900">
              <a:spcBef>
                <a:spcPts val="1200"/>
              </a:spcBef>
              <a:buSzPct val="100000"/>
              <a:buFont typeface="Arial"/>
              <a:buChar char="•"/>
              <a:defRPr/>
            </a:pPr>
            <a:r>
              <a:rPr lang="zh-CN" altLang="en-US" sz="2000" dirty="0"/>
              <a:t>In DASH, a video stream is encoded and divided into multiple segments.</a:t>
            </a:r>
          </a:p>
          <a:p>
            <a:pPr lvl="1" eaLnBrk="1" hangingPunct="1">
              <a:buSzPct val="100000"/>
              <a:buFont typeface="Arial"/>
              <a:buChar char="•"/>
              <a:defRPr/>
            </a:pPr>
            <a:r>
              <a:rPr lang="zh-CN" altLang="en-US" sz="2000" dirty="0"/>
              <a:t>Initialization segments that contain required information for initializing the media decoder.</a:t>
            </a:r>
          </a:p>
          <a:p>
            <a:pPr lvl="1" eaLnBrk="1" hangingPunct="1">
              <a:buSzPct val="100000"/>
              <a:buFont typeface="Arial"/>
              <a:buChar char="•"/>
              <a:defRPr/>
            </a:pPr>
            <a:r>
              <a:rPr lang="zh-CN" altLang="en-US" sz="2000" dirty="0"/>
              <a:t>Media segments that contain the following data.</a:t>
            </a:r>
          </a:p>
          <a:p>
            <a:pPr lvl="2">
              <a:spcBef>
                <a:spcPts val="600"/>
              </a:spcBef>
              <a:buSzPct val="100000"/>
              <a:buFont typeface="Lucida Grande"/>
              <a:buChar char="-"/>
              <a:defRPr/>
            </a:pPr>
            <a:r>
              <a:rPr lang="zh-CN" altLang="en-US" sz="2000" dirty="0"/>
              <a:t>The media data.</a:t>
            </a:r>
          </a:p>
          <a:p>
            <a:pPr lvl="2">
              <a:spcBef>
                <a:spcPts val="600"/>
              </a:spcBef>
              <a:buSzPct val="100000"/>
              <a:buFont typeface="Lucida Grande"/>
              <a:buChar char="-"/>
              <a:defRPr/>
            </a:pPr>
            <a:r>
              <a:rPr lang="zh-CN" altLang="en-US" sz="2000" dirty="0"/>
              <a:t>The stream access point.</a:t>
            </a:r>
          </a:p>
          <a:p>
            <a:pPr lvl="2">
              <a:buSzPct val="100000"/>
              <a:buFont typeface="Arial"/>
              <a:buChar char="•"/>
              <a:defRPr/>
            </a:pPr>
            <a:endParaRPr lang="zh-CN" altLang="en-US" sz="2000" dirty="0"/>
          </a:p>
          <a:p>
            <a:pPr marL="342900" lvl="1" indent="-342900">
              <a:buSzPct val="100000"/>
              <a:buFont typeface="Arial"/>
              <a:buChar char="•"/>
              <a:defRPr/>
            </a:pPr>
            <a:r>
              <a:rPr lang="zh-CN" altLang="en-US" sz="2000" dirty="0"/>
              <a:t>A Media Presentation Description (MPD) describes the relation of the segments and how they form a video presentation, which facilitates segment fetching for continuous playback.</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62</a:t>
            </a:fld>
            <a:endParaRPr lang="en-US" altLang="zh-CN" dirty="0"/>
          </a:p>
        </p:txBody>
      </p:sp>
      <p:sp>
        <p:nvSpPr>
          <p:cNvPr id="3" name="Footer Placeholder 2"/>
          <p:cNvSpPr>
            <a:spLocks noGrp="1"/>
          </p:cNvSpPr>
          <p:nvPr>
            <p:ph type="ftr" sz="quarter" idx="3"/>
          </p:nvPr>
        </p:nvSpPr>
        <p:spPr>
          <a:xfrm>
            <a:off x="5819775" y="6286499"/>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504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5045" name="Title 1"/>
          <p:cNvSpPr>
            <a:spLocks noGrp="1" noChangeArrowheads="1"/>
          </p:cNvSpPr>
          <p:nvPr>
            <p:ph type="title"/>
          </p:nvPr>
        </p:nvSpPr>
        <p:spPr>
          <a:xfrm>
            <a:off x="457200" y="571500"/>
            <a:ext cx="8229600" cy="1000125"/>
          </a:xfrm>
        </p:spPr>
        <p:txBody>
          <a:bodyPr>
            <a:normAutofit/>
          </a:bodyPr>
          <a:lstStyle/>
          <a:p>
            <a:pPr marL="0" indent="0"/>
            <a:r>
              <a:rPr lang="zh-CN" altLang="en-US" sz="2800" b="1" dirty="0"/>
              <a:t>16.</a:t>
            </a:r>
            <a:r>
              <a:rPr lang="en-US" altLang="zh-CN" sz="2800" b="1" dirty="0"/>
              <a:t>5</a:t>
            </a:r>
            <a:r>
              <a:rPr lang="zh-CN" altLang="en-US" sz="2800" b="1" dirty="0"/>
              <a:t>.</a:t>
            </a:r>
            <a:r>
              <a:rPr lang="en-US" altLang="zh-CN" sz="2800" b="1" dirty="0"/>
              <a:t>1</a:t>
            </a:r>
            <a:r>
              <a:rPr lang="zh-CN" altLang="en-US" sz="2800" b="1" dirty="0"/>
              <a:t>  Dynamic Adaptive Streaming Over HTTP (DASH) </a:t>
            </a:r>
            <a:r>
              <a:rPr lang="en-US" altLang="zh-CN" sz="2800" b="1" dirty="0"/>
              <a:t>(Cont’d)</a:t>
            </a:r>
            <a:endParaRPr lang="zh-CN" altLang="en-US" sz="2800" b="1" dirty="0"/>
          </a:p>
        </p:txBody>
      </p:sp>
      <p:sp>
        <p:nvSpPr>
          <p:cNvPr id="105478" name="Content Placeholder 2"/>
          <p:cNvSpPr>
            <a:spLocks noGrp="1" noChangeArrowheads="1"/>
          </p:cNvSpPr>
          <p:nvPr>
            <p:ph idx="4294967295"/>
          </p:nvPr>
        </p:nvSpPr>
        <p:spPr>
          <a:xfrm>
            <a:off x="457200" y="1628875"/>
            <a:ext cx="8229600" cy="4784725"/>
          </a:xfrm>
          <a:prstGeom prst="rect">
            <a:avLst/>
          </a:prstGeom>
        </p:spPr>
        <p:txBody>
          <a:bodyPr>
            <a:normAutofit/>
          </a:bodyPr>
          <a:lstStyle/>
          <a:p>
            <a:pPr marL="342900" lvl="1" indent="-342900">
              <a:lnSpc>
                <a:spcPct val="90000"/>
              </a:lnSpc>
              <a:buSzPct val="50000"/>
              <a:buFont typeface="Wingdings" panose="05000000000000000000" pitchFamily="2" charset="2"/>
              <a:buChar char="n"/>
              <a:defRPr/>
            </a:pPr>
            <a:r>
              <a:rPr lang="zh-CN" altLang="en-US" sz="2200" dirty="0"/>
              <a:t>A sample MPD file is shown below.</a:t>
            </a:r>
            <a:endParaRPr lang="zh-CN" altLang="en-US" sz="1500" dirty="0"/>
          </a:p>
          <a:p>
            <a:pPr lvl="1">
              <a:lnSpc>
                <a:spcPct val="80000"/>
              </a:lnSpc>
              <a:buFont typeface="Arial" panose="020B0604020202020204" pitchFamily="34" charset="0"/>
              <a:buNone/>
              <a:defRPr/>
            </a:pPr>
            <a:r>
              <a:rPr lang="zh-CN" altLang="en-US" sz="1300" dirty="0">
                <a:latin typeface="Courier New" panose="02070309020205020404" pitchFamily="49" charset="0"/>
                <a:cs typeface="Courier New" panose="02070309020205020404" pitchFamily="49" charset="0"/>
              </a:rPr>
              <a:t>&lt;MPD&gt;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&lt;BaseURL&gt;http://www.baseurl_1.com&lt;/BaseURL&gt;</a:t>
            </a:r>
            <a:r>
              <a:rPr lang="zh-CN" altLang="en-US" sz="1500" b="1" dirty="0">
                <a:latin typeface="Courier New" panose="02070309020205020404" pitchFamily="49" charset="0"/>
                <a:cs typeface="Courier New" panose="02070309020205020404" pitchFamily="49" charset="0"/>
              </a:rPr>
              <a:t>//Destination URL(s)</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&lt;Period&gt;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&lt;AdaptationSet&gt;</a:t>
            </a:r>
            <a:r>
              <a:rPr lang="zh-CN" altLang="en-US" sz="1500" b="1" dirty="0">
                <a:latin typeface="Courier New" panose="02070309020205020404" pitchFamily="49" charset="0"/>
                <a:cs typeface="Courier New" panose="02070309020205020404" pitchFamily="49" charset="0"/>
              </a:rPr>
              <a:t>//Video Set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 bandwidth=“4190760" height=“1080" width=“1920"&gt;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&lt;SegmentInfo&gt;... &lt;/SegmentInfo&gt;</a:t>
            </a:r>
            <a:r>
              <a:rPr lang="zh-CN" altLang="en-US" sz="1500" b="1" dirty="0">
                <a:latin typeface="Courier New" panose="02070309020205020404" pitchFamily="49" charset="0"/>
                <a:cs typeface="Courier New" panose="02070309020205020404" pitchFamily="49" charset="0"/>
              </a:rPr>
              <a:t>//Quality_1</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 bandwidth=“2073921" height=“720" width=“1280"&gt;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&lt;SegmentInfo&gt;... &lt;/SegmentInfo&gt;</a:t>
            </a:r>
            <a:r>
              <a:rPr lang="zh-CN" altLang="en-US" sz="1500" b="1" dirty="0">
                <a:latin typeface="Courier New" panose="02070309020205020404" pitchFamily="49" charset="0"/>
                <a:cs typeface="Courier New" panose="02070309020205020404" pitchFamily="49" charset="0"/>
              </a:rPr>
              <a:t>//Quality_2</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&lt;/AdaptationSet&gt;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&lt;AdaptationSet&gt;</a:t>
            </a:r>
            <a:r>
              <a:rPr lang="zh-CN" altLang="en-US" sz="1500" b="1" dirty="0">
                <a:latin typeface="Courier New" panose="02070309020205020404" pitchFamily="49" charset="0"/>
                <a:cs typeface="Courier New" panose="02070309020205020404" pitchFamily="49" charset="0"/>
              </a:rPr>
              <a:t>//Audio Set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 bandwidth=“127234" sampleRate=“44100"&gt;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&lt;SegmentInfo&gt;... &lt;/SegmentInfo&gt;</a:t>
            </a:r>
            <a:r>
              <a:rPr lang="zh-CN" altLang="en-US" sz="1500" b="1" dirty="0">
                <a:latin typeface="Courier New" panose="02070309020205020404" pitchFamily="49" charset="0"/>
                <a:cs typeface="Courier New" panose="02070309020205020404" pitchFamily="49" charset="0"/>
              </a:rPr>
              <a:t>//Quality_1</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&lt;/Representation&gt;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	&lt;/AdaptationSet&gt;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&lt;/Period&gt;</a:t>
            </a:r>
          </a:p>
          <a:p>
            <a:pPr lvl="1">
              <a:lnSpc>
                <a:spcPct val="80000"/>
              </a:lnSpc>
              <a:buFont typeface="Arial" panose="020B0604020202020204" pitchFamily="34" charset="0"/>
              <a:buNone/>
              <a:defRPr/>
            </a:pPr>
            <a:r>
              <a:rPr lang="zh-CN" altLang="en-US" sz="1500" dirty="0">
                <a:latin typeface="Courier New" panose="02070309020205020404" pitchFamily="49" charset="0"/>
                <a:cs typeface="Courier New" panose="02070309020205020404" pitchFamily="49" charset="0"/>
              </a:rPr>
              <a:t>&lt;/MPD&gt;</a:t>
            </a:r>
          </a:p>
          <a:p>
            <a:pPr lvl="1">
              <a:lnSpc>
                <a:spcPct val="80000"/>
              </a:lnSpc>
              <a:buFont typeface="Arial" panose="020B0604020202020204" pitchFamily="34" charset="0"/>
              <a:buNone/>
              <a:defRPr/>
            </a:pPr>
            <a:endParaRPr lang="zh-CN" altLang="en-US" sz="1500"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63</a:t>
            </a:fld>
            <a:endParaRPr lang="en-US" altLang="zh-CN" dirty="0"/>
          </a:p>
        </p:txBody>
      </p:sp>
      <p:sp>
        <p:nvSpPr>
          <p:cNvPr id="3" name="Footer Placeholder 2"/>
          <p:cNvSpPr>
            <a:spLocks noGrp="1"/>
          </p:cNvSpPr>
          <p:nvPr>
            <p:ph type="ftr" sz="quarter" idx="3"/>
          </p:nvPr>
        </p:nvSpPr>
        <p:spPr>
          <a:xfrm>
            <a:off x="5824538" y="6286499"/>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6069" name="Title 1"/>
          <p:cNvSpPr>
            <a:spLocks noGrp="1" noChangeArrowheads="1"/>
          </p:cNvSpPr>
          <p:nvPr>
            <p:ph type="title"/>
          </p:nvPr>
        </p:nvSpPr>
        <p:spPr>
          <a:xfrm>
            <a:off x="457200" y="571500"/>
            <a:ext cx="8229600" cy="1000125"/>
          </a:xfrm>
        </p:spPr>
        <p:txBody>
          <a:bodyPr/>
          <a:lstStyle/>
          <a:p>
            <a:pPr marL="0" indent="0"/>
            <a:r>
              <a:rPr lang="zh-CN" altLang="en-US" sz="2800" b="1" dirty="0"/>
              <a:t>16.</a:t>
            </a:r>
            <a:r>
              <a:rPr lang="en-US" altLang="zh-CN" sz="2800" b="1" dirty="0"/>
              <a:t>5</a:t>
            </a:r>
            <a:r>
              <a:rPr lang="zh-CN" altLang="en-US" sz="2800" b="1" dirty="0"/>
              <a:t>.</a:t>
            </a:r>
            <a:r>
              <a:rPr lang="en-US" altLang="zh-CN" sz="2800" b="1" dirty="0"/>
              <a:t>1</a:t>
            </a:r>
            <a:r>
              <a:rPr lang="zh-CN" altLang="en-US" sz="2800" b="1" dirty="0"/>
              <a:t>  Dynamic Adaptive Streaming Over HTTP (DASH) </a:t>
            </a:r>
            <a:r>
              <a:rPr lang="en-US" altLang="zh-CN" sz="2800" b="1" dirty="0"/>
              <a:t>(Cont’d)</a:t>
            </a:r>
            <a:endParaRPr lang="zh-CN" altLang="en-US" sz="2800" b="1" dirty="0"/>
          </a:p>
        </p:txBody>
      </p:sp>
      <p:pic>
        <p:nvPicPr>
          <p:cNvPr id="21607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794" y="1755669"/>
            <a:ext cx="7618413" cy="2016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6071" name="Text Box 6"/>
          <p:cNvSpPr txBox="1">
            <a:spLocks noChangeArrowheads="1"/>
          </p:cNvSpPr>
          <p:nvPr/>
        </p:nvSpPr>
        <p:spPr bwMode="auto">
          <a:xfrm>
            <a:off x="1932478" y="4031357"/>
            <a:ext cx="526952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r>
              <a:rPr lang="zh-CN" altLang="en-US" b="1" dirty="0">
                <a:latin typeface="Trebuchet MS" panose="020B0603020202020204" pitchFamily="34" charset="0"/>
                <a:ea typeface="Trebuchet MS"/>
                <a:sym typeface="Calibri" panose="020F0502020204030204" pitchFamily="34" charset="0"/>
              </a:rPr>
              <a:t>Fig.16.</a:t>
            </a:r>
            <a:r>
              <a:rPr lang="en-US" altLang="zh-CN" b="1" dirty="0">
                <a:latin typeface="Trebuchet MS" panose="020B0603020202020204" pitchFamily="34" charset="0"/>
                <a:ea typeface="Trebuchet MS"/>
                <a:sym typeface="Calibri" panose="020F0502020204030204" pitchFamily="34" charset="0"/>
              </a:rPr>
              <a:t>24</a:t>
            </a:r>
            <a:r>
              <a:rPr lang="en-CA" altLang="zh-CN" b="1" dirty="0">
                <a:latin typeface="Trebuchet MS" panose="020B0603020202020204" pitchFamily="34" charset="0"/>
                <a:ea typeface="Trebuchet MS"/>
                <a:sym typeface="Calibri" panose="020F0502020204030204" pitchFamily="34" charset="0"/>
              </a:rPr>
              <a:t>:</a:t>
            </a:r>
            <a:r>
              <a:rPr lang="zh-CN" altLang="en-US" dirty="0">
                <a:latin typeface="Trebuchet MS" panose="020B0603020202020204" pitchFamily="34" charset="0"/>
                <a:ea typeface="Trebuchet MS"/>
                <a:sym typeface="Calibri" panose="020F0502020204030204" pitchFamily="34" charset="0"/>
              </a:rPr>
              <a:t> A scenario of DASH-based streaming </a:t>
            </a:r>
            <a:endParaRPr lang="en-US" altLang="zh-CN" dirty="0">
              <a:latin typeface="Trebuchet MS" panose="020B0603020202020204" pitchFamily="34" charset="0"/>
              <a:ea typeface="Trebuchet MS"/>
              <a:sym typeface="Calibri" panose="020F0502020204030204" pitchFamily="34" charset="0"/>
            </a:endParaRPr>
          </a:p>
        </p:txBody>
      </p:sp>
      <p:sp>
        <p:nvSpPr>
          <p:cNvPr id="106504" name="Text Box 7"/>
          <p:cNvSpPr txBox="1">
            <a:spLocks noChangeArrowheads="1"/>
          </p:cNvSpPr>
          <p:nvPr/>
        </p:nvSpPr>
        <p:spPr bwMode="auto">
          <a:xfrm>
            <a:off x="755650" y="4652963"/>
            <a:ext cx="7751763" cy="140038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342900" lvl="1" indent="-342900" algn="just">
              <a:spcBef>
                <a:spcPts val="600"/>
              </a:spcBef>
              <a:buSzPct val="100000"/>
              <a:buFont typeface="Arial"/>
              <a:buChar char="•"/>
              <a:defRPr/>
            </a:pPr>
            <a:r>
              <a:rPr lang="en-US" sz="2000" dirty="0">
                <a:latin typeface="Trebuchet MS" panose="020B0603020202020204" pitchFamily="34" charset="0"/>
                <a:ea typeface="Trebuchet MS"/>
                <a:sym typeface="Calibri" panose="020F0502020204030204" pitchFamily="34" charset="0"/>
              </a:rPr>
              <a:t>Figure 16.24 illustrates the DASH-based streaming with the two video levels and</a:t>
            </a:r>
            <a:r>
              <a:rPr lang="zh-CN" altLang="en-US" sz="2000" dirty="0">
                <a:latin typeface="Trebuchet MS" panose="020B0603020202020204" pitchFamily="34" charset="0"/>
                <a:ea typeface="Trebuchet MS"/>
                <a:sym typeface="Calibri" panose="020F0502020204030204" pitchFamily="34" charset="0"/>
              </a:rPr>
              <a:t> </a:t>
            </a:r>
            <a:r>
              <a:rPr lang="en-US" sz="2000" dirty="0">
                <a:latin typeface="Trebuchet MS" panose="020B0603020202020204" pitchFamily="34" charset="0"/>
                <a:ea typeface="Trebuchet MS"/>
                <a:sym typeface="Calibri" panose="020F0502020204030204" pitchFamily="34" charset="0"/>
              </a:rPr>
              <a:t>one audio level. </a:t>
            </a:r>
            <a:endParaRPr lang="en-US" sz="2000" dirty="0">
              <a:latin typeface="Trebuchet MS" panose="020B0603020202020204" pitchFamily="34" charset="0"/>
              <a:ea typeface="Trebuchet MS"/>
            </a:endParaRPr>
          </a:p>
          <a:p>
            <a:pPr marL="342900" lvl="1" indent="-342900" algn="just">
              <a:spcBef>
                <a:spcPts val="600"/>
              </a:spcBef>
              <a:buSzPct val="100000"/>
              <a:buFont typeface="Arial"/>
              <a:buChar char="•"/>
              <a:defRPr/>
            </a:pPr>
            <a:r>
              <a:rPr lang="en-US" sz="2000" dirty="0">
                <a:latin typeface="Trebuchet MS" panose="020B0603020202020204" pitchFamily="34" charset="0"/>
                <a:ea typeface="Trebuchet MS"/>
                <a:sym typeface="Calibri" panose="020F0502020204030204" pitchFamily="34" charset="0"/>
              </a:rPr>
              <a:t>The client can use an adaption algorithm to choose the appropriate</a:t>
            </a:r>
            <a:r>
              <a:rPr lang="zh-CN" altLang="en-US" sz="2000" dirty="0">
                <a:latin typeface="Trebuchet MS" panose="020B0603020202020204" pitchFamily="34" charset="0"/>
                <a:ea typeface="Trebuchet MS"/>
                <a:sym typeface="Calibri" panose="020F0502020204030204" pitchFamily="34" charset="0"/>
              </a:rPr>
              <a:t> </a:t>
            </a:r>
            <a:r>
              <a:rPr lang="en-US" sz="2000" dirty="0">
                <a:latin typeface="Trebuchet MS" panose="020B0603020202020204" pitchFamily="34" charset="0"/>
                <a:ea typeface="Trebuchet MS"/>
                <a:sym typeface="Calibri" panose="020F0502020204030204" pitchFamily="34" charset="0"/>
              </a:rPr>
              <a:t>audio and video levels. </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64</a:t>
            </a:fld>
            <a:endParaRPr lang="en-US" altLang="zh-CN" dirty="0"/>
          </a:p>
        </p:txBody>
      </p:sp>
      <p:sp>
        <p:nvSpPr>
          <p:cNvPr id="3" name="Footer Placeholder 2"/>
          <p:cNvSpPr>
            <a:spLocks noGrp="1"/>
          </p:cNvSpPr>
          <p:nvPr>
            <p:ph type="ftr" sz="quarter" idx="3"/>
          </p:nvPr>
        </p:nvSpPr>
        <p:spPr>
          <a:xfrm>
            <a:off x="5819775" y="6286500"/>
            <a:ext cx="2895600" cy="365125"/>
          </a:xfrm>
        </p:spPr>
        <p:txBody>
          <a:bodyPr/>
          <a:lstStyle/>
          <a:p>
            <a:pPr>
              <a:defRPr/>
            </a:pPr>
            <a:r>
              <a:rPr lang="en-US" dirty="0"/>
              <a:t>Li, Drew, &amp; Liu    © Springer 2021</a:t>
            </a:r>
            <a:endParaRPr lang="en-US" sz="1800" i="0" dirty="0">
              <a:solidFill>
                <a:schemeClr val="tx1"/>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页脚占位符 4"/>
          <p:cNvSpPr txBox="1">
            <a:spLocks noGrp="1" noChangeArrowheads="1"/>
          </p:cNvSpPr>
          <p:nvPr/>
        </p:nvSpPr>
        <p:spPr bwMode="auto">
          <a:xfrm>
            <a:off x="5826369" y="5761038"/>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709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7093" name="Title 1"/>
          <p:cNvSpPr>
            <a:spLocks noGrp="1" noChangeArrowheads="1"/>
          </p:cNvSpPr>
          <p:nvPr>
            <p:ph type="title"/>
          </p:nvPr>
        </p:nvSpPr>
        <p:spPr>
          <a:xfrm>
            <a:off x="452438" y="754589"/>
            <a:ext cx="8229600" cy="1000125"/>
          </a:xfrm>
        </p:spPr>
        <p:txBody>
          <a:bodyPr/>
          <a:lstStyle/>
          <a:p>
            <a:pPr marL="0" indent="0"/>
            <a:r>
              <a:rPr lang="zh-CN" altLang="en-US" sz="2800" b="1" dirty="0"/>
              <a:t>16.</a:t>
            </a:r>
            <a:r>
              <a:rPr lang="en-US" altLang="zh-CN" sz="2800" b="1" dirty="0"/>
              <a:t>5.1</a:t>
            </a:r>
            <a:r>
              <a:rPr lang="zh-CN" altLang="en-US" sz="2800" b="1" dirty="0"/>
              <a:t>  Dynamic Adaptive Streaming Over HTTP (DASH)</a:t>
            </a:r>
          </a:p>
        </p:txBody>
      </p:sp>
      <p:sp>
        <p:nvSpPr>
          <p:cNvPr id="107526" name="Content Placeholder 2"/>
          <p:cNvSpPr>
            <a:spLocks noGrp="1" noChangeArrowheads="1"/>
          </p:cNvSpPr>
          <p:nvPr>
            <p:ph idx="4294967295"/>
          </p:nvPr>
        </p:nvSpPr>
        <p:spPr>
          <a:xfrm>
            <a:off x="428625" y="2098660"/>
            <a:ext cx="8229600" cy="3844940"/>
          </a:xfrm>
          <a:prstGeom prst="rect">
            <a:avLst/>
          </a:prstGeom>
        </p:spPr>
        <p:txBody>
          <a:bodyPr/>
          <a:lstStyle/>
          <a:p>
            <a:pPr marL="342900" lvl="1" indent="-342900">
              <a:spcBef>
                <a:spcPts val="1200"/>
              </a:spcBef>
              <a:buSzPct val="100000"/>
              <a:buFont typeface="Arial"/>
              <a:buChar char="•"/>
              <a:defRPr/>
            </a:pPr>
            <a:r>
              <a:rPr lang="zh-CN" altLang="en-US" sz="2200" dirty="0"/>
              <a:t>The exact adaptation algorithm in DASH is left to specific implementations. </a:t>
            </a:r>
            <a:endParaRPr lang="zh-CN" altLang="en-US" sz="2000" dirty="0"/>
          </a:p>
          <a:p>
            <a:pPr marL="342900" lvl="1" indent="-342900">
              <a:spcBef>
                <a:spcPts val="1200"/>
              </a:spcBef>
              <a:buSzPct val="100000"/>
              <a:buFont typeface="Arial"/>
              <a:buChar char="•"/>
              <a:defRPr/>
            </a:pPr>
            <a:r>
              <a:rPr lang="zh-CN" altLang="en-US" sz="2200" dirty="0"/>
              <a:t>As a new and open standard, there are many issues worthy of further investigations in its development:</a:t>
            </a:r>
          </a:p>
          <a:p>
            <a:pPr lvl="1" eaLnBrk="1" hangingPunct="1">
              <a:spcBef>
                <a:spcPts val="0"/>
              </a:spcBef>
              <a:buSzPct val="100000"/>
              <a:buFont typeface="Lucida Grande"/>
              <a:buChar char="-"/>
              <a:defRPr/>
            </a:pPr>
            <a:r>
              <a:rPr lang="zh-CN" altLang="en-US" sz="2000" dirty="0"/>
              <a:t>Rate adaptation components.</a:t>
            </a:r>
          </a:p>
          <a:p>
            <a:pPr lvl="1" eaLnBrk="1" hangingPunct="1">
              <a:spcBef>
                <a:spcPts val="0"/>
              </a:spcBef>
              <a:buSzPct val="100000"/>
              <a:buFont typeface="Lucida Grande"/>
              <a:buChar char="-"/>
              <a:defRPr/>
            </a:pPr>
            <a:r>
              <a:rPr lang="zh-CN" altLang="en-US" sz="2000" dirty="0"/>
              <a:t>Rate adaptation strategies.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65</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页脚占位符 4"/>
          <p:cNvSpPr txBox="1">
            <a:spLocks noGrp="1" noChangeArrowheads="1"/>
          </p:cNvSpPr>
          <p:nvPr/>
        </p:nvSpPr>
        <p:spPr bwMode="auto">
          <a:xfrm>
            <a:off x="5940095" y="580909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2438" y="725442"/>
            <a:ext cx="8229600" cy="1000125"/>
          </a:xfrm>
        </p:spPr>
        <p:txBody>
          <a:bodyPr/>
          <a:lstStyle/>
          <a:p>
            <a:pPr marL="0" indent="0"/>
            <a:r>
              <a:rPr lang="zh-CN" altLang="en-US" sz="2800" b="1" dirty="0"/>
              <a:t>16.</a:t>
            </a:r>
            <a:r>
              <a:rPr lang="en-US" altLang="zh-CN" sz="2800" b="1" dirty="0"/>
              <a:t>5</a:t>
            </a:r>
            <a:r>
              <a:rPr lang="zh-CN" altLang="en-US" sz="2800" b="1" dirty="0"/>
              <a:t>.</a:t>
            </a:r>
            <a:r>
              <a:rPr lang="en-US" altLang="zh-CN" sz="2800" b="1" dirty="0"/>
              <a:t>2</a:t>
            </a:r>
            <a:r>
              <a:rPr lang="zh-CN" altLang="en-US" sz="2800" b="1" dirty="0"/>
              <a:t>  </a:t>
            </a:r>
            <a:r>
              <a:rPr lang="en-US" altLang="zh-CN" sz="2800" b="1" dirty="0"/>
              <a:t>Common Media Application Format (CMAF)</a:t>
            </a:r>
            <a:endParaRPr lang="zh-CN" altLang="en-US" sz="2800" b="1" dirty="0"/>
          </a:p>
        </p:txBody>
      </p:sp>
      <p:sp>
        <p:nvSpPr>
          <p:cNvPr id="103430" name="Content Placeholder 2"/>
          <p:cNvSpPr>
            <a:spLocks noGrp="1" noChangeArrowheads="1"/>
          </p:cNvSpPr>
          <p:nvPr>
            <p:ph idx="4294967295"/>
          </p:nvPr>
        </p:nvSpPr>
        <p:spPr>
          <a:xfrm>
            <a:off x="452438" y="1919416"/>
            <a:ext cx="8229600" cy="4060955"/>
          </a:xfrm>
          <a:prstGeom prst="rect">
            <a:avLst/>
          </a:prstGeom>
        </p:spPr>
        <p:txBody>
          <a:bodyPr>
            <a:normAutofit/>
          </a:bodyPr>
          <a:lstStyle/>
          <a:p>
            <a:pPr marL="342900" lvl="1" indent="-342900">
              <a:lnSpc>
                <a:spcPct val="90000"/>
              </a:lnSpc>
              <a:buSzPct val="100000"/>
              <a:buFont typeface="Arial"/>
              <a:buChar char="•"/>
              <a:defRPr/>
            </a:pPr>
            <a:r>
              <a:rPr lang="en-US" altLang="zh-CN" sz="2000" dirty="0"/>
              <a:t>The underlying transport layer protocol for HTTP streaming is TCP. Each request requires opening a separate connection then closing after completing the request. </a:t>
            </a:r>
          </a:p>
          <a:p>
            <a:pPr marL="685800" lvl="2" indent="-285750">
              <a:lnSpc>
                <a:spcPct val="90000"/>
              </a:lnSpc>
              <a:buSzPct val="100000"/>
              <a:buFontTx/>
              <a:buChar char="-"/>
              <a:defRPr/>
            </a:pPr>
            <a:r>
              <a:rPr lang="en-US" altLang="zh-CN" sz="1800" dirty="0"/>
              <a:t>a latency of 5 seconds or more</a:t>
            </a:r>
          </a:p>
          <a:p>
            <a:pPr marL="400050" lvl="2" indent="0">
              <a:lnSpc>
                <a:spcPct val="90000"/>
              </a:lnSpc>
              <a:buSzPct val="100000"/>
              <a:buNone/>
              <a:defRPr/>
            </a:pPr>
            <a:endParaRPr lang="en-US" altLang="zh-CN" sz="1800" dirty="0"/>
          </a:p>
          <a:p>
            <a:pPr marL="342900" lvl="1" indent="-342900">
              <a:lnSpc>
                <a:spcPct val="90000"/>
              </a:lnSpc>
              <a:buSzPct val="100000"/>
              <a:buFont typeface="Arial"/>
              <a:buChar char="•"/>
              <a:defRPr/>
            </a:pPr>
            <a:r>
              <a:rPr lang="en-US" altLang="zh-CN" sz="2000" dirty="0"/>
              <a:t>To reduce the latency, CMAF optimizes the media data packaging and delivering process in HTTP streaming.</a:t>
            </a:r>
          </a:p>
          <a:p>
            <a:pPr marL="685800" lvl="2" indent="-285750">
              <a:lnSpc>
                <a:spcPct val="90000"/>
              </a:lnSpc>
              <a:buSzPct val="100000"/>
              <a:buFontTx/>
              <a:buChar char="-"/>
              <a:defRPr/>
            </a:pPr>
            <a:r>
              <a:rPr lang="en-US" altLang="zh-CN" sz="1800" dirty="0"/>
              <a:t>Theoretically as low as 1 second</a:t>
            </a:r>
          </a:p>
          <a:p>
            <a:pPr marL="742950" lvl="2" indent="-342900">
              <a:lnSpc>
                <a:spcPct val="90000"/>
              </a:lnSpc>
              <a:buSzPct val="100000"/>
              <a:buFontTx/>
              <a:buChar char="-"/>
              <a:defRPr/>
            </a:pPr>
            <a:r>
              <a:rPr lang="en-US" altLang="zh-CN" sz="1800" dirty="0"/>
              <a:t>practically around 2-3 seconds.</a:t>
            </a:r>
          </a:p>
          <a:p>
            <a:pPr marL="742950" lvl="2" indent="-342900">
              <a:lnSpc>
                <a:spcPct val="90000"/>
              </a:lnSpc>
              <a:buSzPct val="100000"/>
              <a:buFontTx/>
              <a:buChar char="-"/>
              <a:defRPr/>
            </a:pPr>
            <a:endParaRPr lang="en-US" altLang="zh-CN" sz="2000" dirty="0"/>
          </a:p>
          <a:p>
            <a:pPr marL="342900" lvl="1" indent="-342900">
              <a:lnSpc>
                <a:spcPct val="90000"/>
              </a:lnSpc>
              <a:buSzPct val="100000"/>
              <a:buFont typeface="Arial"/>
              <a:buChar char="•"/>
              <a:defRPr/>
            </a:pPr>
            <a:r>
              <a:rPr lang="en-US" altLang="zh-CN" sz="2000" dirty="0"/>
              <a:t>CMAF is not a protocol, but a standardized container that defines the segment format as well as codecs and media profiles.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66</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extLst>
      <p:ext uri="{BB962C8B-B14F-4D97-AF65-F5344CB8AC3E}">
        <p14:creationId xmlns:p14="http://schemas.microsoft.com/office/powerpoint/2010/main" val="7762997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页脚占位符 4"/>
          <p:cNvSpPr txBox="1">
            <a:spLocks noGrp="1" noChangeArrowheads="1"/>
          </p:cNvSpPr>
          <p:nvPr/>
        </p:nvSpPr>
        <p:spPr bwMode="auto">
          <a:xfrm>
            <a:off x="5885229" y="5668547"/>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7200" y="571500"/>
            <a:ext cx="8229600" cy="1000125"/>
          </a:xfrm>
        </p:spPr>
        <p:txBody>
          <a:bodyPr>
            <a:normAutofit/>
          </a:bodyPr>
          <a:lstStyle/>
          <a:p>
            <a:pPr marL="0" indent="0"/>
            <a:r>
              <a:rPr lang="en-US" altLang="zh-CN" sz="2800" b="1" dirty="0"/>
              <a:t>CMAF-based Streaming Example</a:t>
            </a:r>
            <a:endParaRPr lang="zh-CN" altLang="en-US" sz="2800" b="1" dirty="0"/>
          </a:p>
        </p:txBody>
      </p:sp>
      <p:sp>
        <p:nvSpPr>
          <p:cNvPr id="103430" name="Content Placeholder 2"/>
          <p:cNvSpPr>
            <a:spLocks noGrp="1" noChangeArrowheads="1"/>
          </p:cNvSpPr>
          <p:nvPr>
            <p:ph idx="4294967295"/>
          </p:nvPr>
        </p:nvSpPr>
        <p:spPr>
          <a:xfrm>
            <a:off x="457200" y="1600200"/>
            <a:ext cx="8229600" cy="4525963"/>
          </a:xfrm>
          <a:prstGeom prst="rect">
            <a:avLst/>
          </a:prstGeom>
        </p:spPr>
        <p:txBody>
          <a:bodyPr>
            <a:normAutofit/>
          </a:bodyPr>
          <a:lstStyle/>
          <a:p>
            <a:pPr marL="342900" lvl="1" indent="-342900">
              <a:lnSpc>
                <a:spcPct val="90000"/>
              </a:lnSpc>
              <a:buSzPct val="100000"/>
              <a:buFont typeface="Arial"/>
              <a:buChar char="•"/>
              <a:defRPr/>
            </a:pPr>
            <a:r>
              <a:rPr lang="en-US" altLang="zh-CN" sz="1800" dirty="0"/>
              <a:t>The encoder wraps a single .mp4 file and a .</a:t>
            </a:r>
            <a:r>
              <a:rPr lang="en-US" altLang="zh-CN" sz="1800" dirty="0" err="1"/>
              <a:t>mpd</a:t>
            </a:r>
            <a:r>
              <a:rPr lang="en-US" altLang="zh-CN" sz="1800" dirty="0"/>
              <a:t> &amp; .m3u8 file inside one CMAF container. Then, the data is pushed via HTTP 1.1 Chunked Transfer Encoding via the CDN to the end users video player. The system no longer waits for a request because, with progressive delivering, the chunks are pushed to the player as soon as they are available.</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pic>
        <p:nvPicPr>
          <p:cNvPr id="4" name="Picture 3">
            <a:extLst>
              <a:ext uri="{FF2B5EF4-FFF2-40B4-BE49-F238E27FC236}">
                <a16:creationId xmlns:a16="http://schemas.microsoft.com/office/drawing/2014/main" id="{920F44FB-481F-4363-BC39-92EDCAF66B8A}"/>
              </a:ext>
            </a:extLst>
          </p:cNvPr>
          <p:cNvPicPr>
            <a:picLocks noChangeAspect="1"/>
          </p:cNvPicPr>
          <p:nvPr/>
        </p:nvPicPr>
        <p:blipFill>
          <a:blip r:embed="rId2"/>
          <a:stretch>
            <a:fillRect/>
          </a:stretch>
        </p:blipFill>
        <p:spPr>
          <a:xfrm>
            <a:off x="1547790" y="3356995"/>
            <a:ext cx="6300120" cy="2494115"/>
          </a:xfrm>
          <a:prstGeom prst="rect">
            <a:avLst/>
          </a:prstGeom>
        </p:spPr>
      </p:pic>
    </p:spTree>
    <p:extLst>
      <p:ext uri="{BB962C8B-B14F-4D97-AF65-F5344CB8AC3E}">
        <p14:creationId xmlns:p14="http://schemas.microsoft.com/office/powerpoint/2010/main" val="42535097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页脚占位符 4"/>
          <p:cNvSpPr txBox="1">
            <a:spLocks noGrp="1" noChangeArrowheads="1"/>
          </p:cNvSpPr>
          <p:nvPr/>
        </p:nvSpPr>
        <p:spPr bwMode="auto">
          <a:xfrm>
            <a:off x="5819775" y="5517145"/>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2438" y="685502"/>
            <a:ext cx="8229600" cy="1000125"/>
          </a:xfrm>
        </p:spPr>
        <p:txBody>
          <a:bodyPr>
            <a:normAutofit/>
          </a:bodyPr>
          <a:lstStyle/>
          <a:p>
            <a:pPr marL="0" indent="0"/>
            <a:r>
              <a:rPr lang="zh-CN" altLang="en-US" sz="2800" b="1" dirty="0"/>
              <a:t>16.</a:t>
            </a:r>
            <a:r>
              <a:rPr lang="en-US" altLang="zh-CN" sz="2800" b="1" dirty="0"/>
              <a:t>5</a:t>
            </a:r>
            <a:r>
              <a:rPr lang="zh-CN" altLang="en-US" sz="2800" b="1" dirty="0"/>
              <a:t>.</a:t>
            </a:r>
            <a:r>
              <a:rPr lang="en-US" altLang="zh-CN" sz="2800" b="1" dirty="0"/>
              <a:t>3  Web Real Time Communication (WebRTC)</a:t>
            </a:r>
            <a:endParaRPr lang="zh-CN" altLang="en-US" sz="2800" b="1" dirty="0"/>
          </a:p>
        </p:txBody>
      </p:sp>
      <p:sp>
        <p:nvSpPr>
          <p:cNvPr id="103430" name="Content Placeholder 2"/>
          <p:cNvSpPr>
            <a:spLocks noGrp="1" noChangeArrowheads="1"/>
          </p:cNvSpPr>
          <p:nvPr>
            <p:ph idx="4294967295"/>
          </p:nvPr>
        </p:nvSpPr>
        <p:spPr>
          <a:xfrm>
            <a:off x="428625" y="1975855"/>
            <a:ext cx="8229600" cy="4525963"/>
          </a:xfrm>
          <a:prstGeom prst="rect">
            <a:avLst/>
          </a:prstGeom>
        </p:spPr>
        <p:txBody>
          <a:bodyPr>
            <a:normAutofit/>
          </a:bodyPr>
          <a:lstStyle/>
          <a:p>
            <a:pPr marL="342900" lvl="1" indent="-342900">
              <a:lnSpc>
                <a:spcPct val="90000"/>
              </a:lnSpc>
              <a:buSzPct val="100000"/>
              <a:buFont typeface="Arial"/>
              <a:buChar char="•"/>
              <a:defRPr/>
            </a:pPr>
            <a:r>
              <a:rPr lang="en-US" altLang="zh-CN" sz="2000" dirty="0"/>
              <a:t>An open source project and specification that was initiated by Google in 2011, targeting high quality </a:t>
            </a:r>
            <a:r>
              <a:rPr lang="en-US" altLang="zh-CN" sz="2000" dirty="0" err="1"/>
              <a:t>realtime</a:t>
            </a:r>
            <a:r>
              <a:rPr lang="en-US" altLang="zh-CN" sz="2000" dirty="0"/>
              <a:t> communication applications within browsers on both desktop and mobile platforms</a:t>
            </a:r>
          </a:p>
          <a:p>
            <a:pPr marL="342900" lvl="1" indent="-342900">
              <a:lnSpc>
                <a:spcPct val="90000"/>
              </a:lnSpc>
              <a:buSzPct val="100000"/>
              <a:buFont typeface="Arial"/>
              <a:buChar char="•"/>
              <a:defRPr/>
            </a:pPr>
            <a:endParaRPr lang="en-US" altLang="zh-CN" sz="2000" dirty="0"/>
          </a:p>
          <a:p>
            <a:pPr marL="342900" lvl="1" indent="-342900">
              <a:lnSpc>
                <a:spcPct val="90000"/>
              </a:lnSpc>
              <a:buSzPct val="100000"/>
              <a:buFont typeface="Arial"/>
              <a:buChar char="•"/>
              <a:defRPr/>
            </a:pPr>
            <a:r>
              <a:rPr lang="en-US" altLang="zh-CN" sz="2000" dirty="0"/>
              <a:t>Works directly in a web browser without requiring additional plugins or downloading native apps.</a:t>
            </a:r>
          </a:p>
          <a:p>
            <a:pPr marL="342900" lvl="1" indent="-342900">
              <a:lnSpc>
                <a:spcPct val="90000"/>
              </a:lnSpc>
              <a:buSzPct val="100000"/>
              <a:buFont typeface="Arial"/>
              <a:buChar char="•"/>
              <a:defRPr/>
            </a:pPr>
            <a:endParaRPr lang="en-US" altLang="zh-CN" sz="2000" dirty="0"/>
          </a:p>
          <a:p>
            <a:pPr marL="342900" lvl="1" indent="-342900">
              <a:lnSpc>
                <a:spcPct val="90000"/>
              </a:lnSpc>
              <a:buSzPct val="100000"/>
              <a:buFont typeface="Arial"/>
              <a:buChar char="•"/>
              <a:defRPr/>
            </a:pPr>
            <a:r>
              <a:rPr lang="en-US" altLang="zh-CN" sz="2000" dirty="0"/>
              <a:t>Unlike CMAF, it does not use HTTP to send media data. Instead, it establishes a connection using UDP and delivers encrypted media data over RTP. </a:t>
            </a:r>
          </a:p>
          <a:p>
            <a:pPr marL="400050" lvl="2" indent="0">
              <a:lnSpc>
                <a:spcPct val="90000"/>
              </a:lnSpc>
              <a:buSzPct val="100000"/>
              <a:buNone/>
              <a:defRPr/>
            </a:pPr>
            <a:r>
              <a:rPr lang="en-US" altLang="zh-CN" sz="1800" dirty="0"/>
              <a:t> - Latency of 500 milliseconds or less.</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extLst>
      <p:ext uri="{BB962C8B-B14F-4D97-AF65-F5344CB8AC3E}">
        <p14:creationId xmlns:p14="http://schemas.microsoft.com/office/powerpoint/2010/main" val="20963622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页脚占位符 4"/>
          <p:cNvSpPr txBox="1">
            <a:spLocks noGrp="1" noChangeArrowheads="1"/>
          </p:cNvSpPr>
          <p:nvPr/>
        </p:nvSpPr>
        <p:spPr bwMode="auto">
          <a:xfrm>
            <a:off x="5857875" y="6286500"/>
            <a:ext cx="2895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buFont typeface="Arial" panose="020B0604020202020204" pitchFamily="34" charset="0"/>
              <a:buNone/>
            </a:pPr>
            <a:endParaRPr lang="en-US" altLang="zh-CN" dirty="0">
              <a:latin typeface="Trebuchet MS" panose="020B0603020202020204" pitchFamily="34" charset="0"/>
              <a:ea typeface="Trebuchet MS"/>
              <a:sym typeface="Calibri" panose="020F0502020204030204" pitchFamily="34" charset="0"/>
            </a:endParaRPr>
          </a:p>
        </p:txBody>
      </p:sp>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7200" y="571500"/>
            <a:ext cx="8229600" cy="1000125"/>
          </a:xfrm>
        </p:spPr>
        <p:txBody>
          <a:bodyPr>
            <a:normAutofit/>
          </a:bodyPr>
          <a:lstStyle/>
          <a:p>
            <a:pPr marL="0" indent="0"/>
            <a:r>
              <a:rPr lang="en-US" altLang="zh-CN" sz="2800" b="1" dirty="0"/>
              <a:t>A Live Chat Application using WebRTC</a:t>
            </a:r>
            <a:endParaRPr lang="zh-CN" altLang="en-US" sz="2800" b="1"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69</a:t>
            </a:fld>
            <a:endParaRPr lang="en-US" altLang="zh-CN" dirty="0"/>
          </a:p>
        </p:txBody>
      </p:sp>
      <p:sp>
        <p:nvSpPr>
          <p:cNvPr id="3" name="Footer Placeholder 2"/>
          <p:cNvSpPr>
            <a:spLocks noGrp="1"/>
          </p:cNvSpPr>
          <p:nvPr>
            <p:ph type="ftr" sz="quarter" idx="3"/>
          </p:nvPr>
        </p:nvSpPr>
        <p:spPr>
          <a:xfrm>
            <a:off x="5846268" y="6286499"/>
            <a:ext cx="2895600" cy="365125"/>
          </a:xfrm>
        </p:spPr>
        <p:txBody>
          <a:bodyPr/>
          <a:lstStyle/>
          <a:p>
            <a:pPr>
              <a:defRPr/>
            </a:pPr>
            <a:r>
              <a:rPr lang="en-US" dirty="0"/>
              <a:t>Li, Drew, &amp; Liu    © Springer 2021</a:t>
            </a:r>
            <a:endParaRPr lang="en-US" sz="1800" i="0" dirty="0">
              <a:solidFill>
                <a:schemeClr val="tx1"/>
              </a:solidFill>
            </a:endParaRPr>
          </a:p>
        </p:txBody>
      </p:sp>
      <p:pic>
        <p:nvPicPr>
          <p:cNvPr id="5" name="Picture 4">
            <a:extLst>
              <a:ext uri="{FF2B5EF4-FFF2-40B4-BE49-F238E27FC236}">
                <a16:creationId xmlns:a16="http://schemas.microsoft.com/office/drawing/2014/main" id="{5AD26801-D6F2-4B38-BAD9-19001E726628}"/>
              </a:ext>
            </a:extLst>
          </p:cNvPr>
          <p:cNvPicPr>
            <a:picLocks noChangeAspect="1"/>
          </p:cNvPicPr>
          <p:nvPr/>
        </p:nvPicPr>
        <p:blipFill>
          <a:blip r:embed="rId2"/>
          <a:stretch>
            <a:fillRect/>
          </a:stretch>
        </p:blipFill>
        <p:spPr>
          <a:xfrm>
            <a:off x="323705" y="1641474"/>
            <a:ext cx="8742794" cy="4018092"/>
          </a:xfrm>
          <a:prstGeom prst="rect">
            <a:avLst/>
          </a:prstGeom>
        </p:spPr>
      </p:pic>
    </p:spTree>
    <p:extLst>
      <p:ext uri="{BB962C8B-B14F-4D97-AF65-F5344CB8AC3E}">
        <p14:creationId xmlns:p14="http://schemas.microsoft.com/office/powerpoint/2010/main" val="59223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3365" name="Title 1"/>
          <p:cNvSpPr>
            <a:spLocks noGrp="1" noChangeArrowheads="1"/>
          </p:cNvSpPr>
          <p:nvPr>
            <p:ph type="title" idx="4294967295"/>
          </p:nvPr>
        </p:nvSpPr>
        <p:spPr>
          <a:xfrm>
            <a:off x="550465" y="555634"/>
            <a:ext cx="8033546" cy="1000125"/>
          </a:xfrm>
          <a:prstGeom prst="rect">
            <a:avLst/>
          </a:prstGeom>
        </p:spPr>
        <p:txBody>
          <a:bodyPr>
            <a:normAutofit/>
          </a:bodyPr>
          <a:lstStyle/>
          <a:p>
            <a:pPr marL="0" indent="0" eaLnBrk="1" hangingPunct="1"/>
            <a:r>
              <a:rPr lang="en-US" altLang="en-US" sz="2800" b="1" dirty="0"/>
              <a:t>16.1.2  Prefix Caching and Segment Caching</a:t>
            </a:r>
            <a:endParaRPr lang="zh-CN" altLang="en-US" sz="2800" b="1" dirty="0"/>
          </a:p>
        </p:txBody>
      </p:sp>
      <p:sp>
        <p:nvSpPr>
          <p:cNvPr id="143366" name="Content Placeholder 2"/>
          <p:cNvSpPr>
            <a:spLocks noGrp="1" noChangeArrowheads="1"/>
          </p:cNvSpPr>
          <p:nvPr>
            <p:ph idx="1"/>
          </p:nvPr>
        </p:nvSpPr>
        <p:spPr>
          <a:xfrm>
            <a:off x="457200" y="1484866"/>
            <a:ext cx="8229600" cy="4641298"/>
          </a:xfrm>
        </p:spPr>
        <p:txBody>
          <a:bodyPr/>
          <a:lstStyle/>
          <a:p>
            <a:pPr marL="342900" indent="-342900" algn="just" eaLnBrk="1" hangingPunct="1">
              <a:spcBef>
                <a:spcPts val="600"/>
              </a:spcBef>
              <a:buFont typeface="Arial" panose="020B0604020202020204" pitchFamily="34" charset="0"/>
              <a:buChar char="•"/>
            </a:pPr>
            <a:r>
              <a:rPr lang="en-US" altLang="en-US" sz="2000" dirty="0"/>
              <a:t>Cache the initial portion of a media object, called </a:t>
            </a:r>
            <a:r>
              <a:rPr lang="en-US" altLang="en-US" sz="2000" i="1" dirty="0"/>
              <a:t>prefix</a:t>
            </a:r>
            <a:r>
              <a:rPr lang="en-US" altLang="en-US" sz="2000" dirty="0"/>
              <a:t>, at a proxy</a:t>
            </a:r>
            <a:endParaRPr lang="zh-CN" altLang="en-US" sz="1800" dirty="0"/>
          </a:p>
          <a:p>
            <a:pPr marL="342900" indent="-342900" algn="just" eaLnBrk="1" hangingPunct="1">
              <a:spcBef>
                <a:spcPts val="600"/>
              </a:spcBef>
              <a:buFont typeface="Arial" panose="020B0604020202020204" pitchFamily="34" charset="0"/>
              <a:buChar char="•"/>
            </a:pPr>
            <a:r>
              <a:rPr lang="en-US" altLang="zh-CN" sz="2000" dirty="0"/>
              <a:t>Then </a:t>
            </a:r>
            <a:r>
              <a:rPr lang="en-US" altLang="en-US" sz="2000" dirty="0"/>
              <a:t>fetch the remaining portion, the </a:t>
            </a:r>
            <a:r>
              <a:rPr lang="en-US" altLang="en-US" sz="2000" i="1" dirty="0"/>
              <a:t>suffix.</a:t>
            </a:r>
          </a:p>
          <a:p>
            <a:pPr marL="342900" indent="-342900" algn="just" eaLnBrk="1" hangingPunct="1">
              <a:spcBef>
                <a:spcPts val="600"/>
              </a:spcBef>
              <a:buFont typeface="Arial" panose="020B0604020202020204" pitchFamily="34" charset="0"/>
              <a:buChar char="•"/>
            </a:pPr>
            <a:r>
              <a:rPr lang="en-US" altLang="zh-CN" sz="2000" dirty="0"/>
              <a:t>Reduce start up delay</a:t>
            </a:r>
          </a:p>
          <a:p>
            <a:pPr marL="342900" indent="-342900" algn="just" eaLnBrk="1" hangingPunct="1">
              <a:spcBef>
                <a:spcPts val="600"/>
              </a:spcBef>
              <a:buFont typeface="Arial" panose="020B0604020202020204" pitchFamily="34" charset="0"/>
              <a:buChar char="•"/>
            </a:pPr>
            <a:r>
              <a:rPr lang="en-US" altLang="zh-CN" sz="2000" dirty="0"/>
              <a:t>Segment caching generalizes the prefix caching paradigm by partitioning a media object into a series of segments</a:t>
            </a:r>
            <a:endParaRPr lang="zh-CN" altLang="en-US" sz="2000" dirty="0"/>
          </a:p>
        </p:txBody>
      </p:sp>
      <p:pic>
        <p:nvPicPr>
          <p:cNvPr id="14336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868" y="3861030"/>
            <a:ext cx="3219450" cy="1573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68" name="矩形 9"/>
          <p:cNvSpPr>
            <a:spLocks noChangeArrowheads="1"/>
          </p:cNvSpPr>
          <p:nvPr/>
        </p:nvSpPr>
        <p:spPr bwMode="auto">
          <a:xfrm>
            <a:off x="570418" y="5481282"/>
            <a:ext cx="3816350"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b="1" dirty="0">
                <a:latin typeface="Trebuchet MS" panose="020B0603020202020204" pitchFamily="34" charset="0"/>
                <a:ea typeface="Trebuchet MS"/>
              </a:rPr>
              <a:t>Fig. 16.5 </a:t>
            </a:r>
            <a:r>
              <a:rPr lang="en-US" altLang="en-US" sz="1600" dirty="0">
                <a:latin typeface="Trebuchet MS" panose="020B0603020202020204" pitchFamily="34" charset="0"/>
                <a:ea typeface="Trebuchet MS"/>
              </a:rPr>
              <a:t>A snapshot of prefix caching</a:t>
            </a:r>
          </a:p>
        </p:txBody>
      </p:sp>
      <p:pic>
        <p:nvPicPr>
          <p:cNvPr id="14336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2475" y="3803881"/>
            <a:ext cx="2374900" cy="163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70" name="矩形 10"/>
          <p:cNvSpPr>
            <a:spLocks noChangeArrowheads="1"/>
          </p:cNvSpPr>
          <p:nvPr/>
        </p:nvSpPr>
        <p:spPr bwMode="auto">
          <a:xfrm>
            <a:off x="4417436" y="5481282"/>
            <a:ext cx="4484978"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b="1" dirty="0">
                <a:latin typeface="Trebuchet MS" panose="020B0603020202020204" pitchFamily="34" charset="0"/>
                <a:ea typeface="Trebuchet MS"/>
              </a:rPr>
              <a:t>Fig. 16.6 </a:t>
            </a:r>
            <a:r>
              <a:rPr lang="en-US" altLang="en-US" sz="1600" dirty="0">
                <a:latin typeface="Trebuchet MS" panose="020B0603020202020204" pitchFamily="34" charset="0"/>
                <a:ea typeface="Trebuchet MS"/>
              </a:rPr>
              <a:t>An illustration of segment caching</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7</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6"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212997" name="Title 1"/>
          <p:cNvSpPr>
            <a:spLocks noGrp="1" noChangeArrowheads="1"/>
          </p:cNvSpPr>
          <p:nvPr>
            <p:ph type="title"/>
          </p:nvPr>
        </p:nvSpPr>
        <p:spPr>
          <a:xfrm>
            <a:off x="457200" y="571500"/>
            <a:ext cx="8229600" cy="1000125"/>
          </a:xfrm>
        </p:spPr>
        <p:txBody>
          <a:bodyPr>
            <a:normAutofit/>
          </a:bodyPr>
          <a:lstStyle/>
          <a:p>
            <a:pPr marL="0" indent="0"/>
            <a:r>
              <a:rPr lang="en-US" altLang="zh-CN" sz="2800" b="1" dirty="0"/>
              <a:t>A Live Chat Application using WebRTC</a:t>
            </a:r>
            <a:endParaRPr lang="zh-CN" altLang="en-US" sz="2800" b="1" dirty="0"/>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70</a:t>
            </a:fld>
            <a:endParaRPr lang="en-US" altLang="zh-CN" dirty="0"/>
          </a:p>
        </p:txBody>
      </p:sp>
      <p:sp>
        <p:nvSpPr>
          <p:cNvPr id="3" name="Footer Placeholder 2"/>
          <p:cNvSpPr>
            <a:spLocks noGrp="1"/>
          </p:cNvSpPr>
          <p:nvPr>
            <p:ph type="ftr" sz="quarter" idx="3"/>
          </p:nvPr>
        </p:nvSpPr>
        <p:spPr>
          <a:xfrm>
            <a:off x="5795353" y="6286499"/>
            <a:ext cx="2895600" cy="365125"/>
          </a:xfrm>
        </p:spPr>
        <p:txBody>
          <a:bodyPr/>
          <a:lstStyle/>
          <a:p>
            <a:pPr>
              <a:defRPr/>
            </a:pPr>
            <a:r>
              <a:rPr lang="en-US" dirty="0"/>
              <a:t>Li, Drew, &amp; Liu    © Springer 2021</a:t>
            </a:r>
            <a:endParaRPr lang="en-US" sz="1800" i="0" dirty="0">
              <a:solidFill>
                <a:schemeClr val="tx1"/>
              </a:solidFill>
            </a:endParaRPr>
          </a:p>
        </p:txBody>
      </p:sp>
      <p:sp>
        <p:nvSpPr>
          <p:cNvPr id="4" name="Rectangle 3">
            <a:extLst>
              <a:ext uri="{FF2B5EF4-FFF2-40B4-BE49-F238E27FC236}">
                <a16:creationId xmlns:a16="http://schemas.microsoft.com/office/drawing/2014/main" id="{E78ECBD4-B94E-4A03-B9AB-9CEB731F4D87}"/>
              </a:ext>
            </a:extLst>
          </p:cNvPr>
          <p:cNvSpPr/>
          <p:nvPr/>
        </p:nvSpPr>
        <p:spPr>
          <a:xfrm>
            <a:off x="533545" y="2136339"/>
            <a:ext cx="8286750" cy="2862322"/>
          </a:xfrm>
          <a:prstGeom prst="rect">
            <a:avLst/>
          </a:prstGeom>
        </p:spPr>
        <p:txBody>
          <a:bodyPr wrap="square">
            <a:spAutoFit/>
          </a:bodyPr>
          <a:lstStyle/>
          <a:p>
            <a:pPr marL="342900" indent="-342900">
              <a:buFont typeface="Arial" panose="020B0604020202020204" pitchFamily="34" charset="0"/>
              <a:buChar char="•"/>
            </a:pPr>
            <a:r>
              <a:rPr lang="en-US" sz="2000" dirty="0" err="1">
                <a:latin typeface="Courier"/>
              </a:rPr>
              <a:t>getUserMedia</a:t>
            </a:r>
            <a:r>
              <a:rPr lang="en-US" sz="2000" dirty="0">
                <a:latin typeface="Times New Roman" panose="02020603050405020304" pitchFamily="18" charset="0"/>
              </a:rPr>
              <a:t>: </a:t>
            </a:r>
            <a:r>
              <a:rPr lang="en-US" sz="2000" dirty="0">
                <a:latin typeface="Trebuchet MS" panose="020B0603020202020204" pitchFamily="34" charset="0"/>
                <a:cs typeface="+mj-cs"/>
                <a:sym typeface="Calibri" panose="020F0502020204030204" pitchFamily="34" charset="0"/>
              </a:rPr>
              <a:t>accesses the audio and video media data from storage or device;</a:t>
            </a:r>
          </a:p>
          <a:p>
            <a:endParaRPr lang="en-US" sz="2000" dirty="0">
              <a:latin typeface="Trebuchet MS" panose="020B0603020202020204" pitchFamily="34" charset="0"/>
              <a:cs typeface="+mj-cs"/>
              <a:sym typeface="Calibri" panose="020F0502020204030204" pitchFamily="34" charset="0"/>
            </a:endParaRPr>
          </a:p>
          <a:p>
            <a:pPr marL="342900" indent="-342900">
              <a:buFont typeface="Arial" panose="020B0604020202020204" pitchFamily="34" charset="0"/>
              <a:buChar char="•"/>
            </a:pPr>
            <a:r>
              <a:rPr lang="en-US" sz="2000" dirty="0" err="1">
                <a:latin typeface="Courier"/>
              </a:rPr>
              <a:t>RTCPeerConnection</a:t>
            </a:r>
            <a:r>
              <a:rPr lang="en-US" sz="2000" dirty="0">
                <a:latin typeface="Times New Roman" panose="02020603050405020304" pitchFamily="18" charset="0"/>
              </a:rPr>
              <a:t>: </a:t>
            </a:r>
            <a:r>
              <a:rPr lang="en-US" sz="2000" dirty="0">
                <a:latin typeface="Trebuchet MS" panose="020B0603020202020204" pitchFamily="34" charset="0"/>
                <a:cs typeface="+mj-cs"/>
                <a:sym typeface="Calibri" panose="020F0502020204030204" pitchFamily="34" charset="0"/>
              </a:rPr>
              <a:t>performs signal processing, codec handling, peer-to-peer communication, security, and bandwidth management;</a:t>
            </a:r>
          </a:p>
          <a:p>
            <a:endParaRPr lang="en-US" sz="2000" dirty="0">
              <a:latin typeface="Trebuchet MS" panose="020B0603020202020204" pitchFamily="34" charset="0"/>
              <a:cs typeface="+mj-cs"/>
              <a:sym typeface="Calibri" panose="020F0502020204030204" pitchFamily="34" charset="0"/>
            </a:endParaRPr>
          </a:p>
          <a:p>
            <a:pPr marL="342900" indent="-342900">
              <a:buFont typeface="Arial" panose="020B0604020202020204" pitchFamily="34" charset="0"/>
              <a:buChar char="•"/>
            </a:pPr>
            <a:r>
              <a:rPr lang="en-US" sz="2000" dirty="0" err="1">
                <a:latin typeface="Courier"/>
              </a:rPr>
              <a:t>RTCDataChannel</a:t>
            </a:r>
            <a:r>
              <a:rPr lang="en-US" sz="2000" dirty="0">
                <a:latin typeface="Times New Roman" panose="02020603050405020304" pitchFamily="18" charset="0"/>
              </a:rPr>
              <a:t>: </a:t>
            </a:r>
            <a:r>
              <a:rPr lang="en-US" sz="2000" dirty="0">
                <a:latin typeface="Trebuchet MS" panose="020B0603020202020204" pitchFamily="34" charset="0"/>
                <a:cs typeface="+mj-cs"/>
                <a:sym typeface="Calibri" panose="020F0502020204030204" pitchFamily="34" charset="0"/>
              </a:rPr>
              <a:t>enables bidirectional communication of data between peers with low latency.</a:t>
            </a:r>
          </a:p>
        </p:txBody>
      </p:sp>
    </p:spTree>
    <p:extLst>
      <p:ext uri="{BB962C8B-B14F-4D97-AF65-F5344CB8AC3E}">
        <p14:creationId xmlns:p14="http://schemas.microsoft.com/office/powerpoint/2010/main" val="3387852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4389" name="Title 1"/>
          <p:cNvSpPr>
            <a:spLocks noGrp="1" noChangeArrowheads="1"/>
          </p:cNvSpPr>
          <p:nvPr>
            <p:ph type="title" idx="4294967295"/>
          </p:nvPr>
        </p:nvSpPr>
        <p:spPr>
          <a:xfrm>
            <a:off x="457200" y="571500"/>
            <a:ext cx="8229600" cy="1000125"/>
          </a:xfrm>
          <a:prstGeom prst="rect">
            <a:avLst/>
          </a:prstGeom>
        </p:spPr>
        <p:txBody>
          <a:bodyPr/>
          <a:lstStyle/>
          <a:p>
            <a:pPr marL="0" indent="0" eaLnBrk="1" hangingPunct="1"/>
            <a:r>
              <a:rPr lang="en-US" altLang="en-US" sz="2800" b="1" dirty="0"/>
              <a:t>16.1.3  Rate-Split Caching and Work-Ahead Smoothing</a:t>
            </a:r>
            <a:endParaRPr lang="zh-CN" altLang="en-US" sz="2800" b="1" dirty="0"/>
          </a:p>
        </p:txBody>
      </p:sp>
      <p:sp>
        <p:nvSpPr>
          <p:cNvPr id="144390" name="Content Placeholder 2"/>
          <p:cNvSpPr>
            <a:spLocks noGrp="1" noChangeArrowheads="1"/>
          </p:cNvSpPr>
          <p:nvPr>
            <p:ph idx="1"/>
          </p:nvPr>
        </p:nvSpPr>
        <p:spPr>
          <a:xfrm>
            <a:off x="457200" y="1600199"/>
            <a:ext cx="8229600" cy="2908875"/>
          </a:xfrm>
        </p:spPr>
        <p:txBody>
          <a:bodyPr/>
          <a:lstStyle/>
          <a:p>
            <a:pPr marL="342900" indent="-342900" algn="just" eaLnBrk="1" hangingPunct="1">
              <a:spcBef>
                <a:spcPts val="600"/>
              </a:spcBef>
              <a:buFont typeface="Arial" panose="020B0604020202020204" pitchFamily="34" charset="0"/>
              <a:buChar char="•"/>
            </a:pPr>
            <a:r>
              <a:rPr lang="en-US" altLang="zh-CN" sz="1800" dirty="0"/>
              <a:t>All the aforementioned caching algorithms partition a media object along the time axis</a:t>
            </a:r>
          </a:p>
          <a:p>
            <a:pPr marL="342900" indent="-342900" algn="just" eaLnBrk="1" hangingPunct="1">
              <a:spcBef>
                <a:spcPts val="600"/>
              </a:spcBef>
              <a:buFont typeface="Arial" panose="020B0604020202020204" pitchFamily="34" charset="0"/>
              <a:buChar char="•"/>
            </a:pPr>
            <a:r>
              <a:rPr lang="en-US" altLang="zh-CN" sz="1800" dirty="0"/>
              <a:t>Rate-split caching partitions a media along the rate axis</a:t>
            </a:r>
          </a:p>
          <a:p>
            <a:pPr marL="342900" indent="-342900" algn="just" eaLnBrk="1" hangingPunct="1">
              <a:spcBef>
                <a:spcPts val="600"/>
              </a:spcBef>
              <a:buFont typeface="Arial" panose="020B0604020202020204" pitchFamily="34" charset="0"/>
              <a:buChar char="•"/>
            </a:pPr>
            <a:r>
              <a:rPr lang="en-US" altLang="en-US" sz="1800" dirty="0"/>
              <a:t>Attractive for VBR streaming</a:t>
            </a:r>
          </a:p>
          <a:p>
            <a:pPr marL="342900" indent="-342900" algn="just" eaLnBrk="1" hangingPunct="1">
              <a:spcBef>
                <a:spcPts val="600"/>
              </a:spcBef>
              <a:buFont typeface="Arial" panose="020B0604020202020204" pitchFamily="34" charset="0"/>
              <a:buChar char="•"/>
            </a:pPr>
            <a:r>
              <a:rPr lang="en-US" altLang="en-US" sz="1800" dirty="0"/>
              <a:t>Nearly constant rate to be delivered through the backbone network</a:t>
            </a:r>
          </a:p>
          <a:p>
            <a:pPr marL="342900" indent="-342900" algn="just" eaLnBrk="1" hangingPunct="1">
              <a:spcBef>
                <a:spcPts val="600"/>
              </a:spcBef>
              <a:buFont typeface="Arial" panose="020B0604020202020204" pitchFamily="34" charset="0"/>
              <a:buChar char="•"/>
            </a:pPr>
            <a:r>
              <a:rPr lang="en-US" altLang="zh-CN" sz="1800" dirty="0"/>
              <a:t>Improves backbone network utilization for a </a:t>
            </a:r>
            <a:r>
              <a:rPr lang="en-US" altLang="en-US" sz="1800" dirty="0" err="1"/>
              <a:t>QoS</a:t>
            </a:r>
            <a:r>
              <a:rPr lang="en-US" altLang="en-US" sz="1800" dirty="0"/>
              <a:t> network with resource reservation</a:t>
            </a:r>
            <a:endParaRPr lang="zh-CN" altLang="en-US" sz="1800" dirty="0"/>
          </a:p>
        </p:txBody>
      </p:sp>
      <p:pic>
        <p:nvPicPr>
          <p:cNvPr id="1443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4775" y="3645015"/>
            <a:ext cx="4087812" cy="2160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4392" name="矩形 8"/>
          <p:cNvSpPr>
            <a:spLocks noChangeArrowheads="1"/>
          </p:cNvSpPr>
          <p:nvPr/>
        </p:nvSpPr>
        <p:spPr bwMode="auto">
          <a:xfrm>
            <a:off x="2402681" y="5878627"/>
            <a:ext cx="4572000" cy="306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en-US" sz="1400" b="1" dirty="0">
                <a:latin typeface="Trebuchet MS" panose="020B0603020202020204" pitchFamily="34" charset="0"/>
                <a:ea typeface="Trebuchet MS"/>
              </a:rPr>
              <a:t>Fig. 16.7: </a:t>
            </a:r>
            <a:r>
              <a:rPr lang="en-US" altLang="en-US" sz="1400" dirty="0">
                <a:latin typeface="Trebuchet MS" panose="020B0603020202020204" pitchFamily="34" charset="0"/>
                <a:ea typeface="Trebuchet MS"/>
              </a:rPr>
              <a:t>An illustration of rate-split caching</a:t>
            </a:r>
          </a:p>
        </p:txBody>
      </p:sp>
      <p:sp>
        <p:nvSpPr>
          <p:cNvPr id="2" name="Slide Number Placeholder 1"/>
          <p:cNvSpPr>
            <a:spLocks noGrp="1"/>
          </p:cNvSpPr>
          <p:nvPr>
            <p:ph type="sldNum" sz="quarter" idx="4"/>
          </p:nvPr>
        </p:nvSpPr>
        <p:spPr/>
        <p:txBody>
          <a:bodyPr/>
          <a:lstStyle/>
          <a:p>
            <a:fld id="{FE39254D-1DAA-492E-8008-EAC6B092BA06}" type="slidenum">
              <a:rPr lang="en-US" altLang="zh-CN" smtClean="0"/>
              <a:pPr/>
              <a:t>8</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Straight Connector 13"/>
          <p:cNvSpPr>
            <a:spLocks noChangeShapeType="1"/>
          </p:cNvSpPr>
          <p:nvPr/>
        </p:nvSpPr>
        <p:spPr bwMode="auto">
          <a:xfrm rot="10800000">
            <a:off x="428625" y="500063"/>
            <a:ext cx="8286750" cy="1587"/>
          </a:xfrm>
          <a:prstGeom prst="line">
            <a:avLst/>
          </a:prstGeom>
          <a:noFill/>
          <a:ln w="9525">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dirty="0">
              <a:latin typeface="Trebuchet MS" panose="020B0603020202020204" pitchFamily="34" charset="0"/>
              <a:ea typeface="Trebuchet MS"/>
            </a:endParaRPr>
          </a:p>
        </p:txBody>
      </p:sp>
      <p:sp>
        <p:nvSpPr>
          <p:cNvPr id="145413" name="Title 1"/>
          <p:cNvSpPr>
            <a:spLocks noGrp="1" noChangeArrowheads="1"/>
          </p:cNvSpPr>
          <p:nvPr>
            <p:ph type="title" idx="4294967295"/>
          </p:nvPr>
        </p:nvSpPr>
        <p:spPr>
          <a:xfrm>
            <a:off x="457200" y="571500"/>
            <a:ext cx="8229600" cy="1000125"/>
          </a:xfrm>
          <a:prstGeom prst="rect">
            <a:avLst/>
          </a:prstGeom>
        </p:spPr>
        <p:txBody>
          <a:bodyPr>
            <a:normAutofit/>
          </a:bodyPr>
          <a:lstStyle/>
          <a:p>
            <a:pPr marL="0" indent="0" eaLnBrk="1" hangingPunct="1"/>
            <a:r>
              <a:rPr lang="en-US" altLang="en-US" b="1" dirty="0"/>
              <a:t>Work-ahead Smoothing</a:t>
            </a:r>
            <a:endParaRPr lang="zh-CN" altLang="en-US" b="1" dirty="0"/>
          </a:p>
        </p:txBody>
      </p:sp>
      <p:sp>
        <p:nvSpPr>
          <p:cNvPr id="145414" name="Content Placeholder 2"/>
          <p:cNvSpPr>
            <a:spLocks noGrp="1" noChangeArrowheads="1"/>
          </p:cNvSpPr>
          <p:nvPr>
            <p:ph idx="1"/>
          </p:nvPr>
        </p:nvSpPr>
        <p:spPr>
          <a:xfrm>
            <a:off x="457200" y="1600200"/>
            <a:ext cx="8229600" cy="604838"/>
          </a:xfrm>
        </p:spPr>
        <p:txBody>
          <a:bodyPr/>
          <a:lstStyle/>
          <a:p>
            <a:pPr marL="342900" indent="-342900" algn="just" eaLnBrk="1" hangingPunct="1">
              <a:buFont typeface="Arial" panose="020B0604020202020204" pitchFamily="34" charset="0"/>
              <a:buChar char="•"/>
            </a:pPr>
            <a:r>
              <a:rPr lang="en-US" altLang="en-US" sz="1800"/>
              <a:t>Subject to client’s buffer capability</a:t>
            </a:r>
          </a:p>
          <a:p>
            <a:pPr marL="342900" indent="-342900" algn="just" eaLnBrk="1" hangingPunct="1">
              <a:buFont typeface="Arial" panose="020B0604020202020204" pitchFamily="34" charset="0"/>
              <a:buChar char="•"/>
            </a:pPr>
            <a:endParaRPr lang="zh-CN" altLang="en-US" sz="1800"/>
          </a:p>
        </p:txBody>
      </p:sp>
      <p:pic>
        <p:nvPicPr>
          <p:cNvPr id="1454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40" y="1916113"/>
            <a:ext cx="4536975" cy="919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5416" name="矩形 7"/>
          <p:cNvSpPr>
            <a:spLocks noChangeArrowheads="1"/>
          </p:cNvSpPr>
          <p:nvPr/>
        </p:nvSpPr>
        <p:spPr bwMode="auto">
          <a:xfrm>
            <a:off x="755650" y="3644900"/>
            <a:ext cx="6985000" cy="1323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en-US" sz="1600" dirty="0">
                <a:latin typeface="Trebuchet MS" panose="020B0603020202020204" pitchFamily="34" charset="0"/>
                <a:ea typeface="Trebuchet MS"/>
              </a:rPr>
              <a:t>Define d(t) to be the size of frame t, where t ∈ 1, 2, . . . , N, and N are the total number of frames in the video. Similarly, define a(t) to be the amount of data transmitted by the video server during the playback time for frame t (for short, call it at time t). Let D(t) be the total data consumed and A(t) be the total data sent at time t.</a:t>
            </a:r>
          </a:p>
        </p:txBody>
      </p:sp>
      <p:pic>
        <p:nvPicPr>
          <p:cNvPr id="1454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41" y="2852738"/>
            <a:ext cx="4608513"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Content Placeholder 2"/>
          <p:cNvSpPr txBox="1">
            <a:spLocks noChangeArrowheads="1"/>
          </p:cNvSpPr>
          <p:nvPr/>
        </p:nvSpPr>
        <p:spPr bwMode="auto">
          <a:xfrm>
            <a:off x="468313" y="5013325"/>
            <a:ext cx="8229600" cy="749300"/>
          </a:xfrm>
          <a:prstGeom prst="rect">
            <a:avLst/>
          </a:prstGeom>
          <a:noFill/>
          <a:ln w="9525">
            <a:noFill/>
            <a:miter lim="800000"/>
            <a:headEnd/>
            <a:tailEnd/>
          </a:ln>
        </p:spPr>
        <p:txBody>
          <a:bodyPr/>
          <a:lstStyle/>
          <a:p>
            <a:pPr marL="285750" indent="-285750">
              <a:spcBef>
                <a:spcPct val="20000"/>
              </a:spcBef>
              <a:buFont typeface="Arial"/>
              <a:buChar char="•"/>
              <a:defRPr/>
            </a:pPr>
            <a:r>
              <a:rPr lang="en-US" dirty="0">
                <a:latin typeface="Trebuchet MS" panose="020B0603020202020204" pitchFamily="34" charset="0"/>
                <a:ea typeface="Trebuchet MS"/>
                <a:sym typeface="Calibri" pitchFamily="34" charset="0"/>
              </a:rPr>
              <a:t>The conditions for a server transmission rate that avoids buffer overflow or underflow</a:t>
            </a:r>
          </a:p>
          <a:p>
            <a:pPr marL="342900" indent="-342900" algn="just" eaLnBrk="1" hangingPunct="1">
              <a:spcBef>
                <a:spcPct val="20000"/>
              </a:spcBef>
              <a:buFont typeface="Arial" charset="0"/>
              <a:buChar char="•"/>
              <a:defRPr/>
            </a:pPr>
            <a:endParaRPr lang="zh-CN" altLang="en-US" kern="0" dirty="0">
              <a:latin typeface="Trebuchet MS" panose="020B0603020202020204" pitchFamily="34" charset="0"/>
              <a:ea typeface="Trebuchet MS"/>
              <a:sym typeface="Calibri" pitchFamily="34" charset="0"/>
            </a:endParaRPr>
          </a:p>
        </p:txBody>
      </p:sp>
      <p:pic>
        <p:nvPicPr>
          <p:cNvPr id="1454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3930" y="5458354"/>
            <a:ext cx="4705350" cy="44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Slide Number Placeholder 1"/>
          <p:cNvSpPr>
            <a:spLocks noGrp="1"/>
          </p:cNvSpPr>
          <p:nvPr>
            <p:ph type="sldNum" sz="quarter" idx="4"/>
          </p:nvPr>
        </p:nvSpPr>
        <p:spPr/>
        <p:txBody>
          <a:bodyPr/>
          <a:lstStyle/>
          <a:p>
            <a:fld id="{FE39254D-1DAA-492E-8008-EAC6B092BA06}" type="slidenum">
              <a:rPr lang="en-US" altLang="zh-CN" smtClean="0"/>
              <a:pPr/>
              <a:t>9</a:t>
            </a:fld>
            <a:endParaRPr lang="en-US" altLang="zh-CN" dirty="0"/>
          </a:p>
        </p:txBody>
      </p:sp>
      <p:sp>
        <p:nvSpPr>
          <p:cNvPr id="3" name="Footer Placeholder 2"/>
          <p:cNvSpPr>
            <a:spLocks noGrp="1"/>
          </p:cNvSpPr>
          <p:nvPr>
            <p:ph type="ftr" sz="quarter" idx="3"/>
          </p:nvPr>
        </p:nvSpPr>
        <p:spPr/>
        <p:txBody>
          <a:bodyPr/>
          <a:lstStyle/>
          <a:p>
            <a:pPr>
              <a:defRPr/>
            </a:pPr>
            <a:r>
              <a:rPr lang="en-US"/>
              <a:t>Li, Drew, &amp; Liu    © Springer 2021</a:t>
            </a:r>
            <a:endParaRPr lang="en-US" sz="1800" i="0" dirty="0">
              <a:solidFill>
                <a:schemeClr val="tx1"/>
              </a:solidFill>
            </a:endParaRPr>
          </a:p>
        </p:txBody>
      </p:sp>
    </p:spTree>
  </p:cSld>
  <p:clrMapOvr>
    <a:masterClrMapping/>
  </p:clrMapOvr>
</p:sld>
</file>

<file path=ppt/theme/theme1.xml><?xml version="1.0" encoding="utf-8"?>
<a:theme xmlns:a="http://schemas.openxmlformats.org/drawingml/2006/main" name="2_Office Theme">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334</TotalTime>
  <Pages>0</Pages>
  <Words>14065</Words>
  <Characters>0</Characters>
  <Application>Microsoft Office PowerPoint</Application>
  <DocSecurity>0</DocSecurity>
  <PresentationFormat>On-screen Show (4:3)</PresentationFormat>
  <Lines>0</Lines>
  <Paragraphs>599</Paragraphs>
  <Slides>70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70</vt:i4>
      </vt:variant>
    </vt:vector>
  </HeadingPairs>
  <TitlesOfParts>
    <vt:vector size="80" baseType="lpstr">
      <vt:lpstr>Courier</vt:lpstr>
      <vt:lpstr>Lucida Grande</vt:lpstr>
      <vt:lpstr>宋体</vt:lpstr>
      <vt:lpstr>Arial</vt:lpstr>
      <vt:lpstr>Calibri</vt:lpstr>
      <vt:lpstr>Courier New</vt:lpstr>
      <vt:lpstr>Times New Roman</vt:lpstr>
      <vt:lpstr>Trebuchet MS</vt:lpstr>
      <vt:lpstr>Wingdings</vt:lpstr>
      <vt:lpstr>2_Office Theme</vt:lpstr>
      <vt:lpstr>Chapter 16 Internet Multimedia Content Distribution</vt:lpstr>
      <vt:lpstr>16.1  Proxy Caching</vt:lpstr>
      <vt:lpstr>PowerPoint Presentation</vt:lpstr>
      <vt:lpstr>PowerPoint Presentation</vt:lpstr>
      <vt:lpstr>Proxy Caching Algorithms</vt:lpstr>
      <vt:lpstr>16.1.1  Sliding-Interval Caching</vt:lpstr>
      <vt:lpstr>16.1.2  Prefix Caching and Segment Caching</vt:lpstr>
      <vt:lpstr>16.1.3  Rate-Split Caching and Work-Ahead Smoothing</vt:lpstr>
      <vt:lpstr>Work-ahead Smoothing</vt:lpstr>
      <vt:lpstr>Work-ahead Smoothing (Cont’d)</vt:lpstr>
      <vt:lpstr>Work-ahead Smoothing (Cont’d)</vt:lpstr>
      <vt:lpstr>Summary and Comparison</vt:lpstr>
      <vt:lpstr>16.2  Content Distribution Networks (CDNs)</vt:lpstr>
      <vt:lpstr>Overview of Content Distribution Networks (CDNs)</vt:lpstr>
      <vt:lpstr>Overview of Content Distribution Networks (CDNs)</vt:lpstr>
      <vt:lpstr>Assigning the user to the CDN server</vt:lpstr>
      <vt:lpstr>An Example</vt:lpstr>
      <vt:lpstr>16.2.1  Representative: Akamai Streaming CDN</vt:lpstr>
      <vt:lpstr>16.2.1  Representative: Akamai Streaming CDN (cont.)</vt:lpstr>
      <vt:lpstr>16.3  Broadcast/Multicast Video Distribution</vt:lpstr>
      <vt:lpstr>16.3.1  Smart TV and Set-Top Box (STB)</vt:lpstr>
      <vt:lpstr>16.3.2  Scalable Multicast/Broadcast VoD</vt:lpstr>
      <vt:lpstr>Staggered Broadcasting</vt:lpstr>
      <vt:lpstr>Pyramid Broadcasting</vt:lpstr>
      <vt:lpstr>Pyramid Broadcasting (Cont’d)</vt:lpstr>
      <vt:lpstr>Harmonic Broadcasting</vt:lpstr>
      <vt:lpstr>Harmonic Broadcasting (Cont’d)</vt:lpstr>
      <vt:lpstr>Stream Merging</vt:lpstr>
      <vt:lpstr>16.3.3  Broadcast/Multicast for Heterogeneous Users</vt:lpstr>
      <vt:lpstr>16.3.3  Broadcast/Multicast for Heterogeneous Users (Cont’d)</vt:lpstr>
      <vt:lpstr>Stream Replication</vt:lpstr>
      <vt:lpstr>Layered Multicast</vt:lpstr>
      <vt:lpstr>Layered Multicast</vt:lpstr>
      <vt:lpstr>Layered Multicast</vt:lpstr>
      <vt:lpstr>16.4  Application-Layer Multicast  and Peer-to-Peer Streaming</vt:lpstr>
      <vt:lpstr>16.4.1  Application-Layer Multicast Tree</vt:lpstr>
      <vt:lpstr>16.4.2  Representative: End-System Multicast (ESM)</vt:lpstr>
      <vt:lpstr>Multi-tree Structure</vt:lpstr>
      <vt:lpstr>Multi-tree Structure</vt:lpstr>
      <vt:lpstr>16.4.3  Peer-to-Peer Mesh Overlay</vt:lpstr>
      <vt:lpstr>16.4.3  Peer-to-Peer Mesh Overlay</vt:lpstr>
      <vt:lpstr>16.4.3  Peer-to-Peer Mesh Overlay</vt:lpstr>
      <vt:lpstr>16.4.4  Representative: CoolStreaming</vt:lpstr>
      <vt:lpstr>16.4.4  Representative: CoolStreaming</vt:lpstr>
      <vt:lpstr>16.4.4  Representative: CoolStreaming</vt:lpstr>
      <vt:lpstr>16.4.4  Representative: CoolStreaming</vt:lpstr>
      <vt:lpstr>Membership and Partner Management</vt:lpstr>
      <vt:lpstr>Membership and Partner Management</vt:lpstr>
      <vt:lpstr>Membership and Partner Management</vt:lpstr>
      <vt:lpstr>Membership and Partner Management</vt:lpstr>
      <vt:lpstr>Buffer Map Reprentation and Exchange</vt:lpstr>
      <vt:lpstr>Buffer Map Reprentation and Exchange (Cont’d)</vt:lpstr>
      <vt:lpstr>Buffer Map Reprentation and Exchange</vt:lpstr>
      <vt:lpstr>Scheduling Algorithm</vt:lpstr>
      <vt:lpstr>Scheduling Algorithm (Cont’d)</vt:lpstr>
      <vt:lpstr>Failure Recovery and Partnership Refinement</vt:lpstr>
      <vt:lpstr>16.5  Web-Based Media Streaming</vt:lpstr>
      <vt:lpstr>16.5  Web-Based Media Streaming</vt:lpstr>
      <vt:lpstr>HTTP for Streaming</vt:lpstr>
      <vt:lpstr>HTTP for Streaming (Cont’d)</vt:lpstr>
      <vt:lpstr>16.5.1  Dynamic Adaptive Streaming Over HTTP (DASH)</vt:lpstr>
      <vt:lpstr>16.5.1  Dynamic Adaptive Streaming Over HTTP (DASH) (Cont’d)</vt:lpstr>
      <vt:lpstr>16.5.1  Dynamic Adaptive Streaming Over HTTP (DASH) (Cont’d)</vt:lpstr>
      <vt:lpstr>16.5.1  Dynamic Adaptive Streaming Over HTTP (DASH) (Cont’d)</vt:lpstr>
      <vt:lpstr>16.5.1  Dynamic Adaptive Streaming Over HTTP (DASH)</vt:lpstr>
      <vt:lpstr>16.5.2  Common Media Application Format (CMAF)</vt:lpstr>
      <vt:lpstr>CMAF-based Streaming Example</vt:lpstr>
      <vt:lpstr>16.5.3  Web Real Time Communication (WebRTC)</vt:lpstr>
      <vt:lpstr>A Live Chat Application using WebRTC</vt:lpstr>
      <vt:lpstr>A Live Chat Application using WebRTC</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16 Multimedia Network Communications and Applications</dc:title>
  <dc:creator>Jordan Yap</dc:creator>
  <cp:lastModifiedBy>jcliu</cp:lastModifiedBy>
  <cp:revision>491</cp:revision>
  <dcterms:created xsi:type="dcterms:W3CDTF">2008-07-24T11:41:00Z</dcterms:created>
  <dcterms:modified xsi:type="dcterms:W3CDTF">2020-09-07T20:02:13Z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2052-9.1.0.4468</vt:lpwstr>
  </property>
</Properties>
</file>