
<file path=[Content_Types].xml><?xml version="1.0" encoding="utf-8"?>
<Types xmlns="http://schemas.openxmlformats.org/package/2006/content-types">
  <Default Extension="bin" ContentType="application/vnd.openxmlformats-officedocument.oleObject"/>
  <Default Extension="emf" ContentType="image/x-emf"/>
  <Default Extension="png" ContentType="image/png"/>
  <Default Extension="rels" ContentType="application/vnd.openxmlformats-package.relationships+xml"/>
  <Default Extension="vml" ContentType="application/vnd.openxmlformats-officedocument.vmlDrawing"/>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90"/>
  </p:notesMasterIdLst>
  <p:handoutMasterIdLst>
    <p:handoutMasterId r:id="rId91"/>
  </p:handoutMasterIdLst>
  <p:sldIdLst>
    <p:sldId id="343" r:id="rId2"/>
    <p:sldId id="257" r:id="rId3"/>
    <p:sldId id="258" r:id="rId4"/>
    <p:sldId id="259" r:id="rId5"/>
    <p:sldId id="260" r:id="rId6"/>
    <p:sldId id="261" r:id="rId7"/>
    <p:sldId id="262" r:id="rId8"/>
    <p:sldId id="263" r:id="rId9"/>
    <p:sldId id="264" r:id="rId10"/>
    <p:sldId id="265" r:id="rId11"/>
    <p:sldId id="266" r:id="rId12"/>
    <p:sldId id="267" r:id="rId13"/>
    <p:sldId id="268" r:id="rId14"/>
    <p:sldId id="271" r:id="rId15"/>
    <p:sldId id="272"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345" r:id="rId31"/>
    <p:sldId id="346" r:id="rId32"/>
    <p:sldId id="347" r:id="rId33"/>
    <p:sldId id="349" r:id="rId34"/>
    <p:sldId id="348" r:id="rId35"/>
    <p:sldId id="289" r:id="rId36"/>
    <p:sldId id="290" r:id="rId37"/>
    <p:sldId id="292" r:id="rId38"/>
    <p:sldId id="293" r:id="rId39"/>
    <p:sldId id="294" r:id="rId40"/>
    <p:sldId id="295" r:id="rId41"/>
    <p:sldId id="344" r:id="rId42"/>
    <p:sldId id="296" r:id="rId43"/>
    <p:sldId id="297" r:id="rId44"/>
    <p:sldId id="298" r:id="rId45"/>
    <p:sldId id="299" r:id="rId46"/>
    <p:sldId id="300" r:id="rId47"/>
    <p:sldId id="301" r:id="rId48"/>
    <p:sldId id="302" r:id="rId49"/>
    <p:sldId id="303" r:id="rId50"/>
    <p:sldId id="304" r:id="rId51"/>
    <p:sldId id="305" r:id="rId52"/>
    <p:sldId id="306" r:id="rId53"/>
    <p:sldId id="307" r:id="rId54"/>
    <p:sldId id="308" r:id="rId55"/>
    <p:sldId id="309" r:id="rId56"/>
    <p:sldId id="310" r:id="rId57"/>
    <p:sldId id="311" r:id="rId58"/>
    <p:sldId id="312" r:id="rId59"/>
    <p:sldId id="313" r:id="rId60"/>
    <p:sldId id="314" r:id="rId61"/>
    <p:sldId id="315" r:id="rId62"/>
    <p:sldId id="316" r:id="rId63"/>
    <p:sldId id="317" r:id="rId64"/>
    <p:sldId id="318" r:id="rId65"/>
    <p:sldId id="319" r:id="rId66"/>
    <p:sldId id="320" r:id="rId67"/>
    <p:sldId id="321" r:id="rId68"/>
    <p:sldId id="322" r:id="rId69"/>
    <p:sldId id="323" r:id="rId70"/>
    <p:sldId id="324" r:id="rId71"/>
    <p:sldId id="325" r:id="rId72"/>
    <p:sldId id="326" r:id="rId73"/>
    <p:sldId id="327" r:id="rId74"/>
    <p:sldId id="328" r:id="rId75"/>
    <p:sldId id="329" r:id="rId76"/>
    <p:sldId id="330" r:id="rId77"/>
    <p:sldId id="331" r:id="rId78"/>
    <p:sldId id="342" r:id="rId79"/>
    <p:sldId id="332" r:id="rId80"/>
    <p:sldId id="333" r:id="rId81"/>
    <p:sldId id="334" r:id="rId82"/>
    <p:sldId id="335" r:id="rId83"/>
    <p:sldId id="336" r:id="rId84"/>
    <p:sldId id="337" r:id="rId85"/>
    <p:sldId id="338" r:id="rId86"/>
    <p:sldId id="339" r:id="rId87"/>
    <p:sldId id="340" r:id="rId88"/>
    <p:sldId id="341" r:id="rId8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1560" y="68"/>
      </p:cViewPr>
      <p:guideLst>
        <p:guide orient="horz" pos="2160"/>
        <p:guide pos="2880"/>
      </p:guideLst>
    </p:cSldViewPr>
  </p:slideViewPr>
  <p:notesTextViewPr>
    <p:cViewPr>
      <p:scale>
        <a:sx n="100" d="100"/>
        <a:sy n="100" d="100"/>
      </p:scale>
      <p:origin x="0" y="0"/>
    </p:cViewPr>
  </p:notesTextViewPr>
  <p:sorterViewPr>
    <p:cViewPr>
      <p:scale>
        <a:sx n="66" d="100"/>
        <a:sy n="66" d="100"/>
      </p:scale>
      <p:origin x="0" y="486"/>
    </p:cViewPr>
  </p:sorterViewPr>
  <p:notesViewPr>
    <p:cSldViewPr>
      <p:cViewPr varScale="1">
        <p:scale>
          <a:sx n="96" d="100"/>
          <a:sy n="96" d="100"/>
        </p:scale>
        <p:origin x="-3594" y="-96"/>
      </p:cViewPr>
      <p:guideLst>
        <p:guide orient="horz" pos="2880"/>
        <p:guide pos="2160"/>
      </p:guideLst>
    </p:cSldViewPr>
  </p:notes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slide" Target="slides/slide83.xml"/><Relationship Id="rId89" Type="http://schemas.openxmlformats.org/officeDocument/2006/relationships/slide" Target="slides/slide88.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90" Type="http://schemas.openxmlformats.org/officeDocument/2006/relationships/notesMaster" Target="notesMasters/notesMaster1.xml"/><Relationship Id="rId95" Type="http://schemas.openxmlformats.org/officeDocument/2006/relationships/tableStyles" Target="tableStyles.xml"/><Relationship Id="rId22" Type="http://schemas.openxmlformats.org/officeDocument/2006/relationships/slide" Target="slides/slide21.xml"/><Relationship Id="rId27" Type="http://schemas.openxmlformats.org/officeDocument/2006/relationships/slide" Target="slides/slide26.xml"/><Relationship Id="rId43" Type="http://schemas.openxmlformats.org/officeDocument/2006/relationships/slide" Target="slides/slide42.xml"/><Relationship Id="rId48" Type="http://schemas.openxmlformats.org/officeDocument/2006/relationships/slide" Target="slides/slide47.xml"/><Relationship Id="rId64" Type="http://schemas.openxmlformats.org/officeDocument/2006/relationships/slide" Target="slides/slide63.xml"/><Relationship Id="rId69" Type="http://schemas.openxmlformats.org/officeDocument/2006/relationships/slide" Target="slides/slide68.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slide" Target="slides/slide84.xml"/><Relationship Id="rId93"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88" Type="http://schemas.openxmlformats.org/officeDocument/2006/relationships/slide" Target="slides/slide87.xml"/><Relationship Id="rId91"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slide" Target="slides/slide85.xml"/><Relationship Id="rId94"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92" Type="http://schemas.openxmlformats.org/officeDocument/2006/relationships/presProps" Target="presProps.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slide" Target="slides/slide86.xml"/><Relationship Id="rId61" Type="http://schemas.openxmlformats.org/officeDocument/2006/relationships/slide" Target="slides/slide60.xml"/><Relationship Id="rId82" Type="http://schemas.openxmlformats.org/officeDocument/2006/relationships/slide" Target="slides/slide81.xml"/><Relationship Id="rId19" Type="http://schemas.openxmlformats.org/officeDocument/2006/relationships/slide" Target="slides/slide18.xml"/><Relationship Id="rId14" Type="http://schemas.openxmlformats.org/officeDocument/2006/relationships/slide" Target="slides/slide13.xml"/><Relationship Id="rId30" Type="http://schemas.openxmlformats.org/officeDocument/2006/relationships/slide" Target="slides/slide29.xml"/><Relationship Id="rId35" Type="http://schemas.openxmlformats.org/officeDocument/2006/relationships/slide" Target="slides/slide34.xml"/><Relationship Id="rId56" Type="http://schemas.openxmlformats.org/officeDocument/2006/relationships/slide" Target="slides/slide55.xml"/><Relationship Id="rId77" Type="http://schemas.openxmlformats.org/officeDocument/2006/relationships/slide" Target="slides/slide76.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6.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0.w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21.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CA" dirty="0">
              <a:latin typeface="Trebuchet MS" panose="020B0603020202020204" pitchFamily="34" charset="0"/>
            </a:endParaRPr>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F9C92C86-F094-45FF-8E6C-B859D585EF09}" type="datetimeFigureOut">
              <a:rPr lang="en-CA" smtClean="0">
                <a:latin typeface="Trebuchet MS" panose="020B0603020202020204" pitchFamily="34" charset="0"/>
              </a:rPr>
              <a:pPr/>
              <a:t>07/09/2020</a:t>
            </a:fld>
            <a:endParaRPr lang="en-CA" dirty="0">
              <a:latin typeface="Trebuchet MS" panose="020B0603020202020204" pitchFamily="34" charset="0"/>
            </a:endParaRPr>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en-CA" dirty="0">
              <a:latin typeface="Trebuchet MS" panose="020B0603020202020204" pitchFamily="34" charset="0"/>
            </a:endParaRPr>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B43E79EE-A761-435C-A5F2-BC4054E45D35}" type="slidenum">
              <a:rPr lang="en-CA" smtClean="0">
                <a:latin typeface="Trebuchet MS" panose="020B0603020202020204" pitchFamily="34" charset="0"/>
              </a:rPr>
              <a:pPr/>
              <a:t>‹#›</a:t>
            </a:fld>
            <a:endParaRPr lang="en-CA" dirty="0">
              <a:latin typeface="Trebuchet MS" panose="020B0603020202020204" pitchFamily="34" charset="0"/>
            </a:endParaRPr>
          </a:p>
        </p:txBody>
      </p:sp>
    </p:spTree>
    <p:extLst>
      <p:ext uri="{BB962C8B-B14F-4D97-AF65-F5344CB8AC3E}">
        <p14:creationId xmlns:p14="http://schemas.microsoft.com/office/powerpoint/2010/main" val="163880106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atin typeface="Trebuchet MS" panose="020B0603020202020204" pitchFamily="34" charset="0"/>
              </a:defRPr>
            </a:lvl1pPr>
          </a:lstStyle>
          <a:p>
            <a:endParaRPr lang="en-CA" dirty="0"/>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atin typeface="Trebuchet MS" panose="020B0603020202020204" pitchFamily="34" charset="0"/>
              </a:defRPr>
            </a:lvl1pPr>
          </a:lstStyle>
          <a:p>
            <a:fld id="{6129F922-3A45-4708-A280-812866AC914D}" type="datetimeFigureOut">
              <a:rPr lang="en-CA" smtClean="0"/>
              <a:pPr/>
              <a:t>07/09/2020</a:t>
            </a:fld>
            <a:endParaRPr lang="en-CA"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CA" dirty="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zh-CN" altLang="en-US" dirty="0"/>
              <a:t>单击此处编辑母版文本样式</a:t>
            </a:r>
          </a:p>
          <a:p>
            <a:pPr lvl="1"/>
            <a:r>
              <a:rPr lang="zh-CN" altLang="en-US" dirty="0"/>
              <a:t>第二级</a:t>
            </a:r>
          </a:p>
          <a:p>
            <a:pPr lvl="2"/>
            <a:r>
              <a:rPr lang="zh-CN" altLang="en-US" dirty="0"/>
              <a:t>第三级</a:t>
            </a:r>
          </a:p>
          <a:p>
            <a:pPr lvl="3"/>
            <a:r>
              <a:rPr lang="zh-CN" altLang="en-US" dirty="0"/>
              <a:t>第四级</a:t>
            </a:r>
          </a:p>
          <a:p>
            <a:pPr lvl="4"/>
            <a:r>
              <a:rPr lang="zh-CN" altLang="en-US" dirty="0"/>
              <a:t>第五级</a:t>
            </a:r>
            <a:endParaRPr lang="en-CA" dirty="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atin typeface="Trebuchet MS" panose="020B0603020202020204" pitchFamily="34" charset="0"/>
              </a:defRPr>
            </a:lvl1pPr>
          </a:lstStyle>
          <a:p>
            <a:endParaRPr lang="en-CA" dirty="0"/>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atin typeface="Trebuchet MS" panose="020B0603020202020204" pitchFamily="34" charset="0"/>
              </a:defRPr>
            </a:lvl1pPr>
          </a:lstStyle>
          <a:p>
            <a:fld id="{2D541623-9352-4AAD-A621-562E90DD87C3}" type="slidenum">
              <a:rPr lang="en-CA" smtClean="0"/>
              <a:pPr/>
              <a:t>‹#›</a:t>
            </a:fld>
            <a:endParaRPr lang="en-CA" dirty="0"/>
          </a:p>
        </p:txBody>
      </p:sp>
    </p:spTree>
    <p:extLst>
      <p:ext uri="{BB962C8B-B14F-4D97-AF65-F5344CB8AC3E}">
        <p14:creationId xmlns:p14="http://schemas.microsoft.com/office/powerpoint/2010/main" val="34798761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Trebuchet MS" panose="020B0603020202020204" pitchFamily="34" charset="0"/>
        <a:ea typeface="+mn-ea"/>
        <a:cs typeface="+mn-cs"/>
      </a:defRPr>
    </a:lvl1pPr>
    <a:lvl2pPr marL="457200" algn="l" defTabSz="914400" rtl="0" eaLnBrk="1" latinLnBrk="0" hangingPunct="1">
      <a:defRPr sz="1200" kern="1200">
        <a:solidFill>
          <a:schemeClr val="tx1"/>
        </a:solidFill>
        <a:latin typeface="Trebuchet MS" panose="020B0603020202020204" pitchFamily="34" charset="0"/>
        <a:ea typeface="+mn-ea"/>
        <a:cs typeface="+mn-cs"/>
      </a:defRPr>
    </a:lvl2pPr>
    <a:lvl3pPr marL="914400" algn="l" defTabSz="914400" rtl="0" eaLnBrk="1" latinLnBrk="0" hangingPunct="1">
      <a:defRPr sz="1200" kern="1200">
        <a:solidFill>
          <a:schemeClr val="tx1"/>
        </a:solidFill>
        <a:latin typeface="Trebuchet MS" panose="020B0603020202020204" pitchFamily="34" charset="0"/>
        <a:ea typeface="+mn-ea"/>
        <a:cs typeface="+mn-cs"/>
      </a:defRPr>
    </a:lvl3pPr>
    <a:lvl4pPr marL="1371600" algn="l" defTabSz="914400" rtl="0" eaLnBrk="1" latinLnBrk="0" hangingPunct="1">
      <a:defRPr sz="1200" kern="1200">
        <a:solidFill>
          <a:schemeClr val="tx1"/>
        </a:solidFill>
        <a:latin typeface="Trebuchet MS" panose="020B0603020202020204" pitchFamily="34" charset="0"/>
        <a:ea typeface="+mn-ea"/>
        <a:cs typeface="+mn-cs"/>
      </a:defRPr>
    </a:lvl4pPr>
    <a:lvl5pPr marL="1828800" algn="l" defTabSz="914400" rtl="0" eaLnBrk="1" latinLnBrk="0" hangingPunct="1">
      <a:defRPr sz="1200" kern="1200">
        <a:solidFill>
          <a:schemeClr val="tx1"/>
        </a:solidFill>
        <a:latin typeface="Trebuchet MS" panose="020B0603020202020204"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571480"/>
            <a:ext cx="8229600" cy="769288"/>
          </a:xfrm>
        </p:spPr>
        <p:txBody>
          <a:bodyPr>
            <a:normAutofit/>
          </a:bodyPr>
          <a:lstStyle>
            <a:lvl1pPr>
              <a:defRPr sz="3200" b="1"/>
            </a:lvl1pPr>
          </a:lstStyle>
          <a:p>
            <a:r>
              <a:rPr lang="en-US" dirty="0"/>
              <a:t>Click to edit Master title style</a:t>
            </a:r>
          </a:p>
        </p:txBody>
      </p:sp>
      <p:sp>
        <p:nvSpPr>
          <p:cNvPr id="3" name="Content Placeholder 2"/>
          <p:cNvSpPr>
            <a:spLocks noGrp="1"/>
          </p:cNvSpPr>
          <p:nvPr>
            <p:ph idx="1"/>
          </p:nvPr>
        </p:nvSpPr>
        <p:spPr>
          <a:xfrm>
            <a:off x="457200" y="1412776"/>
            <a:ext cx="8229600" cy="4713387"/>
          </a:xfrm>
        </p:spPr>
        <p:txBody>
          <a:bodyPr/>
          <a:lstStyle>
            <a:lvl1pPr algn="just">
              <a:buFont typeface="Arial" panose="020B0604020202020204" pitchFamily="34" charset="0"/>
              <a:buChar char="•"/>
              <a:defRPr sz="2200"/>
            </a:lvl1pPr>
            <a:lvl2pPr marL="742950" indent="-285750" algn="just">
              <a:buFont typeface="Wingdings" panose="05000000000000000000" pitchFamily="2" charset="2"/>
              <a:buChar char="§"/>
              <a:defRPr sz="1800"/>
            </a:lvl2pPr>
            <a:lvl3pPr marL="1200150" indent="-285750" algn="just">
              <a:buFont typeface="Arial" panose="020B0604020202020204" pitchFamily="34" charset="0"/>
              <a:buChar char="•"/>
              <a:defRPr sz="1600"/>
            </a:lvl3pPr>
            <a:lvl4pPr algn="just">
              <a:defRPr sz="1400"/>
            </a:lvl4pPr>
            <a:lvl5pPr algn="just">
              <a:defRPr sz="12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a:xfrm>
            <a:off x="457200" y="6356350"/>
            <a:ext cx="2133600" cy="365125"/>
          </a:xfrm>
          <a:prstGeom prst="rect">
            <a:avLst/>
          </a:prstGeom>
        </p:spPr>
        <p:txBody>
          <a:bodyPr/>
          <a:lstStyle>
            <a:lvl1pPr>
              <a:defRPr>
                <a:latin typeface="Trebuchet MS" panose="020B0603020202020204" pitchFamily="34" charset="0"/>
              </a:defRPr>
            </a:lvl1pPr>
          </a:lstStyle>
          <a:p>
            <a:fld id="{136EA630-D9A8-442E-8221-FC580802EAF8}" type="datetime1">
              <a:rPr lang="en-US" smtClean="0"/>
              <a:t>9/7/2020</a:t>
            </a:fld>
            <a:endParaRPr lang="en-US" dirty="0"/>
          </a:p>
        </p:txBody>
      </p:sp>
      <p:sp>
        <p:nvSpPr>
          <p:cNvPr id="5" name="Footer Placeholder 4"/>
          <p:cNvSpPr>
            <a:spLocks noGrp="1"/>
          </p:cNvSpPr>
          <p:nvPr>
            <p:ph type="ftr" sz="quarter" idx="11"/>
          </p:nvPr>
        </p:nvSpPr>
        <p:spPr>
          <a:xfrm>
            <a:off x="5857884" y="6286520"/>
            <a:ext cx="2895600" cy="365125"/>
          </a:xfrm>
        </p:spPr>
        <p:txBody>
          <a:bodyPr/>
          <a:lstStyle>
            <a:lvl1pPr algn="r">
              <a:defRPr i="1"/>
            </a:lvl1pPr>
          </a:lstStyle>
          <a:p>
            <a:r>
              <a:rPr lang="en-US"/>
              <a:t>Li, Drew &amp; Liu   © Springer 2021</a:t>
            </a:r>
            <a:endParaRPr lang="en-US" dirty="0"/>
          </a:p>
        </p:txBody>
      </p:sp>
      <p:sp>
        <p:nvSpPr>
          <p:cNvPr id="6" name="Slide Number Placeholder 5"/>
          <p:cNvSpPr>
            <a:spLocks noGrp="1"/>
          </p:cNvSpPr>
          <p:nvPr>
            <p:ph type="sldNum" sz="quarter" idx="12"/>
          </p:nvPr>
        </p:nvSpPr>
        <p:spPr>
          <a:xfrm>
            <a:off x="3500430" y="6286520"/>
            <a:ext cx="2133600" cy="365125"/>
          </a:xfrm>
        </p:spPr>
        <p:txBody>
          <a:bodyPr/>
          <a:lstStyle>
            <a:lvl1pPr algn="ctr">
              <a:defRPr/>
            </a:lvl1pPr>
          </a:lstStyle>
          <a:p>
            <a:fld id="{0F351D62-525A-4671-8264-CD4617D324B8}" type="slidenum">
              <a:rPr lang="en-US" smtClean="0"/>
              <a:pPr/>
              <a:t>‹#›</a:t>
            </a:fld>
            <a:endParaRPr lang="en-US"/>
          </a:p>
        </p:txBody>
      </p:sp>
      <p:sp>
        <p:nvSpPr>
          <p:cNvPr id="7" name="TextBox 6"/>
          <p:cNvSpPr txBox="1"/>
          <p:nvPr userDrawn="1"/>
        </p:nvSpPr>
        <p:spPr>
          <a:xfrm>
            <a:off x="441951" y="149902"/>
            <a:ext cx="3737584" cy="307777"/>
          </a:xfrm>
          <a:prstGeom prst="rect">
            <a:avLst/>
          </a:prstGeom>
          <a:noFill/>
        </p:spPr>
        <p:txBody>
          <a:bodyPr wrap="none" rtlCol="0">
            <a:spAutoFit/>
          </a:bodyPr>
          <a:lstStyle/>
          <a:p>
            <a:pPr fontAlgn="auto">
              <a:spcBef>
                <a:spcPts val="0"/>
              </a:spcBef>
              <a:spcAft>
                <a:spcPts val="0"/>
              </a:spcAft>
              <a:defRPr/>
            </a:pPr>
            <a:r>
              <a:rPr lang="en-US" sz="1400" i="1" dirty="0">
                <a:latin typeface="+mn-lt"/>
                <a:cs typeface="+mn-cs"/>
              </a:rPr>
              <a:t>Fundamentals of Multimedia 3</a:t>
            </a:r>
            <a:r>
              <a:rPr lang="en-US" sz="1400" i="1" baseline="30000" dirty="0">
                <a:latin typeface="+mn-lt"/>
                <a:cs typeface="+mn-cs"/>
              </a:rPr>
              <a:t>rd</a:t>
            </a:r>
            <a:r>
              <a:rPr lang="en-US" sz="1400" i="1" dirty="0">
                <a:latin typeface="+mn-lt"/>
                <a:cs typeface="+mn-cs"/>
              </a:rPr>
              <a:t> ed., Chapter 17</a:t>
            </a:r>
          </a:p>
        </p:txBody>
      </p:sp>
      <p:cxnSp>
        <p:nvCxnSpPr>
          <p:cNvPr id="14" name="Straight Connector 13"/>
          <p:cNvCxnSpPr/>
          <p:nvPr userDrawn="1"/>
        </p:nvCxnSpPr>
        <p:spPr>
          <a:xfrm rot="10800000">
            <a:off x="428596" y="500042"/>
            <a:ext cx="8286808"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p:cNvSpPr>
            <a:spLocks noGrp="1"/>
          </p:cNvSpPr>
          <p:nvPr>
            <p:ph type="ftr" sz="quarter" idx="3"/>
          </p:nvPr>
        </p:nvSpPr>
        <p:spPr>
          <a:xfrm>
            <a:off x="5857884" y="6286520"/>
            <a:ext cx="2895600" cy="365125"/>
          </a:xfrm>
          <a:prstGeom prst="rect">
            <a:avLst/>
          </a:prstGeom>
        </p:spPr>
        <p:txBody>
          <a:bodyPr vert="horz" lIns="91440" tIns="45720" rIns="91440" bIns="45720" rtlCol="0" anchor="ctr"/>
          <a:lstStyle>
            <a:lvl1pPr algn="r">
              <a:defRPr sz="1200" i="1">
                <a:solidFill>
                  <a:schemeClr val="tx1">
                    <a:tint val="75000"/>
                  </a:schemeClr>
                </a:solidFill>
                <a:latin typeface="Trebuchet MS" panose="020B0603020202020204" pitchFamily="34" charset="0"/>
              </a:defRPr>
            </a:lvl1pPr>
          </a:lstStyle>
          <a:p>
            <a:r>
              <a:rPr lang="en-US"/>
              <a:t>Li, Drew &amp; Liu   © Springer 2021</a:t>
            </a:r>
            <a:endParaRPr lang="en-US" dirty="0"/>
          </a:p>
        </p:txBody>
      </p:sp>
      <p:sp>
        <p:nvSpPr>
          <p:cNvPr id="6" name="Slide Number Placeholder 5"/>
          <p:cNvSpPr>
            <a:spLocks noGrp="1"/>
          </p:cNvSpPr>
          <p:nvPr>
            <p:ph type="sldNum" sz="quarter" idx="4"/>
          </p:nvPr>
        </p:nvSpPr>
        <p:spPr>
          <a:xfrm>
            <a:off x="3500430" y="6286520"/>
            <a:ext cx="2133600" cy="365125"/>
          </a:xfrm>
          <a:prstGeom prst="rect">
            <a:avLst/>
          </a:prstGeom>
        </p:spPr>
        <p:txBody>
          <a:bodyPr vert="horz" lIns="91440" tIns="45720" rIns="91440" bIns="45720" rtlCol="0" anchor="ctr"/>
          <a:lstStyle>
            <a:lvl1pPr algn="ctr">
              <a:defRPr sz="1200">
                <a:solidFill>
                  <a:schemeClr val="tx1">
                    <a:tint val="75000"/>
                  </a:schemeClr>
                </a:solidFill>
                <a:latin typeface="Trebuchet MS" panose="020B0603020202020204" pitchFamily="34" charset="0"/>
              </a:defRPr>
            </a:lvl1pPr>
          </a:lstStyle>
          <a:p>
            <a:fld id="{0F351D62-525A-4671-8264-CD4617D324B8}" type="slidenum">
              <a:rPr lang="en-US" smtClean="0"/>
              <a:pPr/>
              <a:t>‹#›</a:t>
            </a:fld>
            <a:endParaRPr lang="en-US" dirty="0"/>
          </a:p>
        </p:txBody>
      </p:sp>
      <p:cxnSp>
        <p:nvCxnSpPr>
          <p:cNvPr id="8" name="Straight Connector 7"/>
          <p:cNvCxnSpPr/>
          <p:nvPr/>
        </p:nvCxnSpPr>
        <p:spPr>
          <a:xfrm rot="10800000">
            <a:off x="428596" y="6215082"/>
            <a:ext cx="8286808" cy="1588"/>
          </a:xfrm>
          <a:prstGeom prst="line">
            <a:avLst/>
          </a:prstGeom>
        </p:spPr>
        <p:style>
          <a:lnRef idx="1">
            <a:schemeClr val="accent1"/>
          </a:lnRef>
          <a:fillRef idx="0">
            <a:schemeClr val="accent1"/>
          </a:fillRef>
          <a:effectRef idx="0">
            <a:schemeClr val="accent1"/>
          </a:effectRef>
          <a:fontRef idx="minor">
            <a:schemeClr val="tx1"/>
          </a:fontRef>
        </p:style>
      </p:cxnSp>
    </p:spTree>
  </p:cSld>
  <p:clrMap bg1="lt1" tx1="dk1" bg2="lt2" tx2="dk2" accent1="accent1" accent2="accent2" accent3="accent3" accent4="accent4" accent5="accent5" accent6="accent6" hlink="hlink" folHlink="folHlink"/>
  <p:sldLayoutIdLst>
    <p:sldLayoutId id="2147483662" r:id="rId1"/>
  </p:sldLayoutIdLst>
  <p:hf hdr="0" dt="0"/>
  <p:txStyles>
    <p:titleStyle>
      <a:lvl1pPr algn="ctr" defTabSz="914400" rtl="0" eaLnBrk="1" latinLnBrk="0" hangingPunct="1">
        <a:spcBef>
          <a:spcPct val="0"/>
        </a:spcBef>
        <a:buNone/>
        <a:defRPr sz="4400" kern="1200">
          <a:solidFill>
            <a:schemeClr val="tx1"/>
          </a:solidFill>
          <a:latin typeface="Trebuchet MS" panose="020B0603020202020204" pitchFamily="34" charset="0"/>
          <a:ea typeface="+mj-ea"/>
          <a:cs typeface="+mj-cs"/>
        </a:defRPr>
      </a:lvl1pPr>
    </p:titleStyle>
    <p:bodyStyle>
      <a:lvl1pPr marL="342900" indent="-342900" algn="just" defTabSz="914400" rtl="0" eaLnBrk="1" latinLnBrk="0" hangingPunct="1">
        <a:spcBef>
          <a:spcPct val="20000"/>
        </a:spcBef>
        <a:buFont typeface="Arial" pitchFamily="34" charset="0"/>
        <a:buChar char="•"/>
        <a:defRPr sz="3200" kern="1200">
          <a:solidFill>
            <a:schemeClr val="tx1"/>
          </a:solidFill>
          <a:latin typeface="Trebuchet MS" panose="020B0603020202020204" pitchFamily="34" charset="0"/>
          <a:ea typeface="+mn-ea"/>
          <a:cs typeface="+mn-cs"/>
        </a:defRPr>
      </a:lvl1pPr>
      <a:lvl2pPr marL="742950" indent="-285750" algn="just" defTabSz="914400" rtl="0" eaLnBrk="1" latinLnBrk="0" hangingPunct="1">
        <a:spcBef>
          <a:spcPct val="20000"/>
        </a:spcBef>
        <a:buFont typeface="Arial" pitchFamily="34" charset="0"/>
        <a:buChar char="–"/>
        <a:defRPr sz="2800" kern="1200">
          <a:solidFill>
            <a:schemeClr val="tx1"/>
          </a:solidFill>
          <a:latin typeface="Trebuchet MS" panose="020B0603020202020204" pitchFamily="34" charset="0"/>
          <a:ea typeface="+mn-ea"/>
          <a:cs typeface="+mn-cs"/>
        </a:defRPr>
      </a:lvl2pPr>
      <a:lvl3pPr marL="1143000" indent="-228600" algn="just" defTabSz="914400" rtl="0" eaLnBrk="1" latinLnBrk="0" hangingPunct="1">
        <a:spcBef>
          <a:spcPct val="20000"/>
        </a:spcBef>
        <a:buFont typeface="Arial" pitchFamily="34" charset="0"/>
        <a:buChar char="•"/>
        <a:defRPr sz="2400" kern="1200">
          <a:solidFill>
            <a:schemeClr val="tx1"/>
          </a:solidFill>
          <a:latin typeface="Trebuchet MS" panose="020B0603020202020204" pitchFamily="34" charset="0"/>
          <a:ea typeface="+mn-ea"/>
          <a:cs typeface="+mn-cs"/>
        </a:defRPr>
      </a:lvl3pPr>
      <a:lvl4pPr marL="1600200" indent="-228600" algn="just" defTabSz="914400" rtl="0" eaLnBrk="1" latinLnBrk="0" hangingPunct="1">
        <a:spcBef>
          <a:spcPct val="20000"/>
        </a:spcBef>
        <a:buFont typeface="Arial" pitchFamily="34" charset="0"/>
        <a:buChar char="–"/>
        <a:defRPr sz="2000" kern="1200">
          <a:solidFill>
            <a:schemeClr val="tx1"/>
          </a:solidFill>
          <a:latin typeface="Trebuchet MS" panose="020B0603020202020204" pitchFamily="34" charset="0"/>
          <a:ea typeface="+mn-ea"/>
          <a:cs typeface="+mn-cs"/>
        </a:defRPr>
      </a:lvl4pPr>
      <a:lvl5pPr marL="2057400" indent="-228600" algn="just" defTabSz="914400" rtl="0" eaLnBrk="1" latinLnBrk="0" hangingPunct="1">
        <a:spcBef>
          <a:spcPct val="20000"/>
        </a:spcBef>
        <a:buFont typeface="Arial" pitchFamily="34" charset="0"/>
        <a:buChar char="»"/>
        <a:defRPr sz="2000" kern="1200">
          <a:solidFill>
            <a:schemeClr val="tx1"/>
          </a:solidFill>
          <a:latin typeface="Trebuchet MS" panose="020B0603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slide" Target="slide12.xml"/><Relationship Id="rId2" Type="http://schemas.openxmlformats.org/officeDocument/2006/relationships/slide" Target="slide2.xml"/><Relationship Id="rId1" Type="http://schemas.openxmlformats.org/officeDocument/2006/relationships/slideLayout" Target="../slideLayouts/slideLayout1.xml"/><Relationship Id="rId5" Type="http://schemas.openxmlformats.org/officeDocument/2006/relationships/slide" Target="slide77.xml"/><Relationship Id="rId4" Type="http://schemas.openxmlformats.org/officeDocument/2006/relationships/slide" Target="slide43.xml"/></Relationships>
</file>

<file path=ppt/slides/_rels/slide10.xml.rels><?xml version="1.0" encoding="UTF-8" standalone="yes"?>
<Relationships xmlns="http://schemas.openxmlformats.org/package/2006/relationships"><Relationship Id="rId2" Type="http://schemas.openxmlformats.org/officeDocument/2006/relationships/image" Target="../media/image7.png"/><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9.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1.xml"/><Relationship Id="rId1" Type="http://schemas.openxmlformats.org/officeDocument/2006/relationships/vmlDrawing" Target="../drawings/vmlDrawing5.vml"/><Relationship Id="rId4" Type="http://schemas.openxmlformats.org/officeDocument/2006/relationships/image" Target="../media/image10.wmf"/></Relationships>
</file>

<file path=ppt/slides/_rels/slide21.xml.rels><?xml version="1.0" encoding="UTF-8" standalone="yes"?>
<Relationships xmlns="http://schemas.openxmlformats.org/package/2006/relationships"><Relationship Id="rId2" Type="http://schemas.openxmlformats.org/officeDocument/2006/relationships/image" Target="../media/image11.png"/><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4.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1.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6.xml.rels><?xml version="1.0" encoding="UTF-8" standalone="yes"?>
<Relationships xmlns="http://schemas.openxmlformats.org/package/2006/relationships"><Relationship Id="rId2" Type="http://schemas.openxmlformats.org/officeDocument/2006/relationships/image" Target="../media/image13.png"/><Relationship Id="rId1" Type="http://schemas.openxmlformats.org/officeDocument/2006/relationships/slideLayout" Target="../slideLayouts/slideLayout1.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1.xml"/><Relationship Id="rId1" Type="http://schemas.openxmlformats.org/officeDocument/2006/relationships/vmlDrawing" Target="../drawings/vmlDrawing1.vml"/><Relationship Id="rId4" Type="http://schemas.openxmlformats.org/officeDocument/2006/relationships/image" Target="../media/image1.emf"/></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4.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6.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1.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1.xml"/><Relationship Id="rId1" Type="http://schemas.openxmlformats.org/officeDocument/2006/relationships/vmlDrawing" Target="../drawings/vmlDrawing2.vml"/><Relationship Id="rId4" Type="http://schemas.openxmlformats.org/officeDocument/2006/relationships/image" Target="../media/image2.wmf"/></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3.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7.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9.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0.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1.xml"/><Relationship Id="rId1" Type="http://schemas.openxmlformats.org/officeDocument/2006/relationships/vmlDrawing" Target="../drawings/vmlDrawing6.vml"/><Relationship Id="rId4" Type="http://schemas.openxmlformats.org/officeDocument/2006/relationships/image" Target="../media/image21.wmf"/></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7.xml.rels><?xml version="1.0" encoding="UTF-8" standalone="yes"?>
<Relationships xmlns="http://schemas.openxmlformats.org/package/2006/relationships"><Relationship Id="rId2" Type="http://schemas.openxmlformats.org/officeDocument/2006/relationships/image" Target="../media/image22.png"/><Relationship Id="rId1" Type="http://schemas.openxmlformats.org/officeDocument/2006/relationships/slideLayout" Target="../slideLayouts/slideLayout1.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1.xml"/><Relationship Id="rId1" Type="http://schemas.openxmlformats.org/officeDocument/2006/relationships/vmlDrawing" Target="../drawings/vmlDrawing3.vml"/><Relationship Id="rId4" Type="http://schemas.openxmlformats.org/officeDocument/2006/relationships/image" Target="../media/image4.wmf"/></Relationships>
</file>

<file path=ppt/slides/_rels/slide70.xml.rels><?xml version="1.0" encoding="UTF-8" standalone="yes"?>
<Relationships xmlns="http://schemas.openxmlformats.org/package/2006/relationships"><Relationship Id="rId2" Type="http://schemas.openxmlformats.org/officeDocument/2006/relationships/image" Target="../media/image23.png"/><Relationship Id="rId1" Type="http://schemas.openxmlformats.org/officeDocument/2006/relationships/slideLayout" Target="../slideLayouts/slideLayout1.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2.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1.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4.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1.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8.xml.rels><?xml version="1.0" encoding="UTF-8" standalone="yes"?>
<Relationships xmlns="http://schemas.openxmlformats.org/package/2006/relationships"><Relationship Id="rId2" Type="http://schemas.openxmlformats.org/officeDocument/2006/relationships/image" Target="../media/image26.emf"/><Relationship Id="rId1" Type="http://schemas.openxmlformats.org/officeDocument/2006/relationships/slideLayout" Target="../slideLayouts/slideLayout1.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image" Target="../media/image5.emf"/><Relationship Id="rId1" Type="http://schemas.openxmlformats.org/officeDocument/2006/relationships/slideLayout" Target="../slideLayouts/slideLayout1.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1.xml.rels><?xml version="1.0" encoding="UTF-8" standalone="yes"?>
<Relationships xmlns="http://schemas.openxmlformats.org/package/2006/relationships"><Relationship Id="rId2" Type="http://schemas.openxmlformats.org/officeDocument/2006/relationships/image" Target="../media/image27.emf"/><Relationship Id="rId1" Type="http://schemas.openxmlformats.org/officeDocument/2006/relationships/slideLayout" Target="../slideLayouts/slideLayout1.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3.xml.rels><?xml version="1.0" encoding="UTF-8" standalone="yes"?>
<Relationships xmlns="http://schemas.openxmlformats.org/package/2006/relationships"><Relationship Id="rId2" Type="http://schemas.openxmlformats.org/officeDocument/2006/relationships/image" Target="../media/image28.emf"/><Relationship Id="rId1" Type="http://schemas.openxmlformats.org/officeDocument/2006/relationships/slideLayout" Target="../slideLayouts/slideLayout1.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5.xml.rels><?xml version="1.0" encoding="UTF-8" standalone="yes"?>
<Relationships xmlns="http://schemas.openxmlformats.org/package/2006/relationships"><Relationship Id="rId2" Type="http://schemas.openxmlformats.org/officeDocument/2006/relationships/image" Target="../media/image29.png"/><Relationship Id="rId1" Type="http://schemas.openxmlformats.org/officeDocument/2006/relationships/slideLayout" Target="../slideLayouts/slideLayout1.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oleObject" Target="../embeddings/oleObject4.bin"/><Relationship Id="rId2" Type="http://schemas.openxmlformats.org/officeDocument/2006/relationships/slideLayout" Target="../slideLayouts/slideLayout1.xml"/><Relationship Id="rId1" Type="http://schemas.openxmlformats.org/officeDocument/2006/relationships/vmlDrawing" Target="../drawings/vmlDrawing4.vml"/><Relationship Id="rId4" Type="http://schemas.openxmlformats.org/officeDocument/2006/relationships/image" Target="../media/image6.wm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r>
              <a:rPr lang="en-US"/>
              <a:t>Li, Drew &amp; Liu   © Springer 2021</a:t>
            </a:r>
            <a:endParaRPr lang="en-US" dirty="0"/>
          </a:p>
        </p:txBody>
      </p:sp>
      <p:sp>
        <p:nvSpPr>
          <p:cNvPr id="5" name="Slide Number Placeholder 4"/>
          <p:cNvSpPr>
            <a:spLocks noGrp="1"/>
          </p:cNvSpPr>
          <p:nvPr>
            <p:ph type="sldNum" sz="quarter" idx="12"/>
          </p:nvPr>
        </p:nvSpPr>
        <p:spPr/>
        <p:txBody>
          <a:bodyPr/>
          <a:lstStyle/>
          <a:p>
            <a:fld id="{0F351D62-525A-4671-8264-CD4617D324B8}" type="slidenum">
              <a:rPr lang="en-US" smtClean="0"/>
              <a:pPr/>
              <a:t>1</a:t>
            </a:fld>
            <a:endParaRPr lang="en-US" dirty="0"/>
          </a:p>
        </p:txBody>
      </p:sp>
      <p:sp>
        <p:nvSpPr>
          <p:cNvPr id="6" name="Title 1"/>
          <p:cNvSpPr txBox="1">
            <a:spLocks/>
          </p:cNvSpPr>
          <p:nvPr/>
        </p:nvSpPr>
        <p:spPr>
          <a:xfrm>
            <a:off x="685800" y="1268760"/>
            <a:ext cx="7772400" cy="1470025"/>
          </a:xfrm>
          <a:prstGeom prst="rect">
            <a:avLst/>
          </a:prstGeom>
        </p:spPr>
        <p:txBody>
          <a:bodyPr vert="horz" lIns="91440" tIns="45720" rIns="91440" bIns="45720" rtlCol="0" anchor="ctr">
            <a:noAutofit/>
          </a:bodyPr>
          <a:lstStyle>
            <a:lvl1pPr algn="ctr" defTabSz="914400" rtl="0" eaLnBrk="1" latinLnBrk="0" hangingPunct="1">
              <a:spcBef>
                <a:spcPct val="0"/>
              </a:spcBef>
              <a:buNone/>
              <a:defRPr sz="3200" b="1" kern="1200">
                <a:solidFill>
                  <a:schemeClr val="tx1"/>
                </a:solidFill>
                <a:latin typeface="Trebuchet MS" panose="020B0603020202020204" pitchFamily="34" charset="0"/>
                <a:ea typeface="+mj-ea"/>
                <a:cs typeface="+mj-cs"/>
              </a:defRPr>
            </a:lvl1pPr>
          </a:lstStyle>
          <a:p>
            <a:r>
              <a:rPr lang="en-CA" dirty="0"/>
              <a:t>Chapter 17</a:t>
            </a:r>
            <a:br>
              <a:rPr lang="en-CA" dirty="0"/>
            </a:br>
            <a:r>
              <a:rPr lang="en-CA" dirty="0"/>
              <a:t>Multimedia </a:t>
            </a:r>
            <a:r>
              <a:rPr lang="en-US" dirty="0"/>
              <a:t>Over</a:t>
            </a:r>
            <a:r>
              <a:rPr lang="en-CA" dirty="0"/>
              <a:t> Wireless and Mobile Networks</a:t>
            </a:r>
          </a:p>
        </p:txBody>
      </p:sp>
      <p:sp>
        <p:nvSpPr>
          <p:cNvPr id="7" name="Subtitle 2"/>
          <p:cNvSpPr txBox="1">
            <a:spLocks/>
          </p:cNvSpPr>
          <p:nvPr/>
        </p:nvSpPr>
        <p:spPr>
          <a:xfrm>
            <a:off x="971600" y="3356992"/>
            <a:ext cx="6984776" cy="1752600"/>
          </a:xfrm>
          <a:prstGeom prst="rect">
            <a:avLst/>
          </a:prstGeom>
        </p:spPr>
        <p:txBody>
          <a:bodyPr vert="horz" lIns="91440" tIns="45720" rIns="91440" bIns="45720" rtlCol="0">
            <a:noAutofit/>
          </a:bodyPr>
          <a:lstStyle>
            <a:lvl1pPr marL="342900" indent="-342900" algn="just" defTabSz="914400" rtl="0" eaLnBrk="1" latinLnBrk="0" hangingPunct="1">
              <a:spcBef>
                <a:spcPct val="20000"/>
              </a:spcBef>
              <a:buFont typeface="Arial" pitchFamily="34" charset="0"/>
              <a:buChar char="•"/>
              <a:defRPr sz="2200" kern="1200">
                <a:solidFill>
                  <a:schemeClr val="tx1"/>
                </a:solidFill>
                <a:latin typeface="Trebuchet MS" panose="020B0603020202020204" pitchFamily="34" charset="0"/>
                <a:ea typeface="+mn-ea"/>
                <a:cs typeface="+mn-cs"/>
              </a:defRPr>
            </a:lvl1pPr>
            <a:lvl2pPr marL="742950" indent="-285750" algn="just" defTabSz="914400" rtl="0" eaLnBrk="1" latinLnBrk="0" hangingPunct="1">
              <a:spcBef>
                <a:spcPct val="20000"/>
              </a:spcBef>
              <a:buFont typeface="Wingdings" panose="05000000000000000000" pitchFamily="2" charset="2"/>
              <a:buChar char="§"/>
              <a:defRPr sz="1800" kern="1200">
                <a:solidFill>
                  <a:schemeClr val="tx1"/>
                </a:solidFill>
                <a:latin typeface="Trebuchet MS" panose="020B0603020202020204" pitchFamily="34" charset="0"/>
                <a:ea typeface="+mn-ea"/>
                <a:cs typeface="+mn-cs"/>
              </a:defRPr>
            </a:lvl2pPr>
            <a:lvl3pPr marL="1200150" indent="-285750" algn="just" defTabSz="914400" rtl="0" eaLnBrk="1" latinLnBrk="0" hangingPunct="1">
              <a:spcBef>
                <a:spcPct val="20000"/>
              </a:spcBef>
              <a:buFont typeface="Arial" pitchFamily="34" charset="0"/>
              <a:buChar char="•"/>
              <a:defRPr sz="1600" kern="1200">
                <a:solidFill>
                  <a:schemeClr val="tx1"/>
                </a:solidFill>
                <a:latin typeface="Trebuchet MS" panose="020B0603020202020204" pitchFamily="34" charset="0"/>
                <a:ea typeface="+mn-ea"/>
                <a:cs typeface="+mn-cs"/>
              </a:defRPr>
            </a:lvl3pPr>
            <a:lvl4pPr marL="1600200" indent="-228600" algn="just" defTabSz="914400" rtl="0" eaLnBrk="1" latinLnBrk="0" hangingPunct="1">
              <a:spcBef>
                <a:spcPct val="20000"/>
              </a:spcBef>
              <a:buFont typeface="Arial" pitchFamily="34" charset="0"/>
              <a:buChar char="–"/>
              <a:defRPr sz="1400" kern="1200">
                <a:solidFill>
                  <a:schemeClr val="tx1"/>
                </a:solidFill>
                <a:latin typeface="Trebuchet MS" panose="020B0603020202020204" pitchFamily="34" charset="0"/>
                <a:ea typeface="+mn-ea"/>
                <a:cs typeface="+mn-cs"/>
              </a:defRPr>
            </a:lvl4pPr>
            <a:lvl5pPr marL="2057400" indent="-228600" algn="just" defTabSz="914400" rtl="0" eaLnBrk="1" latinLnBrk="0" hangingPunct="1">
              <a:spcBef>
                <a:spcPct val="20000"/>
              </a:spcBef>
              <a:buFont typeface="Arial" pitchFamily="34" charset="0"/>
              <a:buChar char="»"/>
              <a:defRPr sz="1200" kern="1200">
                <a:solidFill>
                  <a:schemeClr val="tx1"/>
                </a:solidFill>
                <a:latin typeface="Trebuchet MS" panose="020B0603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l">
              <a:buNone/>
            </a:pPr>
            <a:r>
              <a:rPr lang="en-US" sz="2800" dirty="0">
                <a:hlinkClick r:id="rId2" action="ppaction://hlinksldjump"/>
              </a:rPr>
              <a:t>17.1 </a:t>
            </a:r>
            <a:r>
              <a:rPr lang="en-CA" sz="2800" dirty="0">
                <a:hlinkClick r:id="rId2" action="ppaction://hlinksldjump"/>
              </a:rPr>
              <a:t>Characteristics of Wireless Channels</a:t>
            </a:r>
            <a:endParaRPr lang="en-CA" sz="2800" dirty="0"/>
          </a:p>
          <a:p>
            <a:pPr marL="0" indent="0" algn="l">
              <a:buNone/>
            </a:pPr>
            <a:r>
              <a:rPr lang="en-US" sz="2800" dirty="0">
                <a:hlinkClick r:id="rId3" action="ppaction://hlinksldjump"/>
              </a:rPr>
              <a:t>17.2 </a:t>
            </a:r>
            <a:r>
              <a:rPr lang="en-CA" sz="2800" dirty="0">
                <a:hlinkClick r:id="rId3" action="ppaction://hlinksldjump"/>
              </a:rPr>
              <a:t>Wireless Networking Technologies</a:t>
            </a:r>
            <a:endParaRPr lang="en-CA" sz="2800" dirty="0"/>
          </a:p>
          <a:p>
            <a:pPr marL="0" indent="0" algn="l">
              <a:buNone/>
            </a:pPr>
            <a:r>
              <a:rPr lang="en-US" sz="2800" dirty="0">
                <a:hlinkClick r:id="rId4" action="ppaction://hlinksldjump"/>
              </a:rPr>
              <a:t>17.3 </a:t>
            </a:r>
            <a:r>
              <a:rPr lang="en-CA" sz="2800" dirty="0">
                <a:hlinkClick r:id="rId4" action="ppaction://hlinksldjump"/>
              </a:rPr>
              <a:t>Multimedia Over Wireless Channels</a:t>
            </a:r>
            <a:endParaRPr lang="en-CA" sz="2800" dirty="0"/>
          </a:p>
          <a:p>
            <a:pPr marL="0" indent="0" algn="l">
              <a:buNone/>
            </a:pPr>
            <a:r>
              <a:rPr lang="en-CA" sz="2800" dirty="0">
                <a:hlinkClick r:id="rId5" action="ppaction://hlinksldjump"/>
              </a:rPr>
              <a:t>17.4 Mobility Management</a:t>
            </a:r>
            <a:endParaRPr lang="en-CA" sz="2800" dirty="0"/>
          </a:p>
        </p:txBody>
      </p:sp>
    </p:spTree>
    <p:extLst>
      <p:ext uri="{BB962C8B-B14F-4D97-AF65-F5344CB8AC3E}">
        <p14:creationId xmlns:p14="http://schemas.microsoft.com/office/powerpoint/2010/main" val="256245751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10</a:t>
            </a:fld>
            <a:endParaRPr lang="en-US"/>
          </a:p>
        </p:txBody>
      </p:sp>
      <p:pic>
        <p:nvPicPr>
          <p:cNvPr id="3074"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604317" y="737625"/>
            <a:ext cx="5925826" cy="4633362"/>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642794" y="5553054"/>
            <a:ext cx="7848872" cy="369332"/>
          </a:xfrm>
          <a:prstGeom prst="rect">
            <a:avLst/>
          </a:prstGeom>
        </p:spPr>
        <p:txBody>
          <a:bodyPr wrap="square">
            <a:spAutoFit/>
          </a:bodyPr>
          <a:lstStyle/>
          <a:p>
            <a:pPr algn="ctr"/>
            <a:r>
              <a:rPr lang="en-CA" b="1" dirty="0">
                <a:latin typeface="Trebuchet MS" panose="020B0603020202020204" pitchFamily="34" charset="0"/>
              </a:rPr>
              <a:t>Fig. 17.3:</a:t>
            </a:r>
            <a:r>
              <a:rPr lang="en-CA" dirty="0">
                <a:latin typeface="Trebuchet MS" panose="020B0603020202020204" pitchFamily="34" charset="0"/>
              </a:rPr>
              <a:t>  </a:t>
            </a:r>
            <a:r>
              <a:rPr lang="en-CA" dirty="0" err="1">
                <a:latin typeface="Trebuchet MS" panose="020B0603020202020204" pitchFamily="34" charset="0"/>
              </a:rPr>
              <a:t>Rician</a:t>
            </a:r>
            <a:r>
              <a:rPr lang="en-CA" dirty="0">
                <a:latin typeface="Trebuchet MS" panose="020B0603020202020204" pitchFamily="34" charset="0"/>
              </a:rPr>
              <a:t> PDF plot with K-factor = 0, 1, 3, 5, 10, and 20 (</a:t>
            </a:r>
            <a:r>
              <a:rPr lang="el-GR" i="1" dirty="0">
                <a:latin typeface="Trebuchet MS" panose="020B0603020202020204" pitchFamily="34" charset="0"/>
              </a:rPr>
              <a:t>σ </a:t>
            </a:r>
            <a:r>
              <a:rPr lang="el-GR" dirty="0">
                <a:latin typeface="Trebuchet MS" panose="020B0603020202020204" pitchFamily="34" charset="0"/>
              </a:rPr>
              <a:t>= 1</a:t>
            </a:r>
            <a:r>
              <a:rPr lang="el-GR" i="1" dirty="0">
                <a:latin typeface="Trebuchet MS" panose="020B0603020202020204" pitchFamily="34" charset="0"/>
              </a:rPr>
              <a:t>.</a:t>
            </a:r>
            <a:r>
              <a:rPr lang="el-GR" dirty="0">
                <a:latin typeface="Trebuchet MS" panose="020B0603020202020204" pitchFamily="34" charset="0"/>
              </a:rPr>
              <a:t>0</a:t>
            </a:r>
            <a:r>
              <a:rPr lang="en-CA" dirty="0">
                <a:latin typeface="Trebuchet MS" panose="020B0603020202020204" pitchFamily="34" charset="0"/>
              </a:rPr>
              <a:t>)</a:t>
            </a:r>
          </a:p>
        </p:txBody>
      </p:sp>
    </p:spTree>
    <p:extLst>
      <p:ext uri="{BB962C8B-B14F-4D97-AF65-F5344CB8AC3E}">
        <p14:creationId xmlns:p14="http://schemas.microsoft.com/office/powerpoint/2010/main" val="236483483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Wideband Signal Fading</a:t>
            </a:r>
          </a:p>
        </p:txBody>
      </p:sp>
      <p:sp>
        <p:nvSpPr>
          <p:cNvPr id="3" name="内容占位符 2"/>
          <p:cNvSpPr>
            <a:spLocks noGrp="1"/>
          </p:cNvSpPr>
          <p:nvPr>
            <p:ph idx="1"/>
          </p:nvPr>
        </p:nvSpPr>
        <p:spPr/>
        <p:txBody>
          <a:bodyPr anchor="ctr">
            <a:normAutofit fontScale="85000" lnSpcReduction="20000"/>
          </a:bodyPr>
          <a:lstStyle/>
          <a:p>
            <a:pPr>
              <a:lnSpc>
                <a:spcPct val="120000"/>
              </a:lnSpc>
            </a:pPr>
            <a:r>
              <a:rPr lang="en-CA" sz="2400" dirty="0"/>
              <a:t>Wideband signal fading paths are more empirically driven:</a:t>
            </a:r>
          </a:p>
          <a:p>
            <a:pPr lvl="1">
              <a:lnSpc>
                <a:spcPct val="120000"/>
              </a:lnSpc>
              <a:buFont typeface="Trebuchet MS" panose="020B0603020202020204" pitchFamily="34" charset="0"/>
              <a:buChar char="‐"/>
            </a:pPr>
            <a:r>
              <a:rPr lang="en-CA" sz="1900" dirty="0"/>
              <a:t>One way is to model the amplitude as a summation over all the paths, each having randomized fading.</a:t>
            </a:r>
          </a:p>
          <a:p>
            <a:pPr lvl="1">
              <a:lnSpc>
                <a:spcPct val="120000"/>
              </a:lnSpc>
              <a:spcBef>
                <a:spcPts val="1200"/>
              </a:spcBef>
              <a:buFont typeface="Trebuchet MS" panose="020B0603020202020204" pitchFamily="34" charset="0"/>
              <a:buChar char="‐"/>
            </a:pPr>
            <a:r>
              <a:rPr lang="en-CA" sz="1900" dirty="0"/>
              <a:t>The number of paths can be 7 for a closed room environment (6 walls and LOS), or a larger number for other environments.</a:t>
            </a:r>
          </a:p>
          <a:p>
            <a:pPr lvl="1">
              <a:lnSpc>
                <a:spcPct val="120000"/>
              </a:lnSpc>
              <a:spcBef>
                <a:spcPts val="1200"/>
              </a:spcBef>
              <a:buFont typeface="Trebuchet MS" panose="020B0603020202020204" pitchFamily="34" charset="0"/>
              <a:buChar char="‐"/>
            </a:pPr>
            <a:r>
              <a:rPr lang="en-CA" sz="1900" dirty="0"/>
              <a:t>An alternative technique of modeling the channel fading is by measuring the channel impulse response.</a:t>
            </a:r>
          </a:p>
          <a:p>
            <a:pPr>
              <a:lnSpc>
                <a:spcPct val="120000"/>
              </a:lnSpc>
              <a:spcBef>
                <a:spcPts val="1800"/>
              </a:spcBef>
            </a:pPr>
            <a:r>
              <a:rPr lang="en-CA" sz="2400" dirty="0"/>
              <a:t>A similar technique is to use </a:t>
            </a:r>
            <a:r>
              <a:rPr lang="en-CA" sz="2400" i="1" dirty="0"/>
              <a:t>rake receivers:</a:t>
            </a:r>
          </a:p>
          <a:p>
            <a:pPr lvl="1">
              <a:lnSpc>
                <a:spcPct val="120000"/>
              </a:lnSpc>
              <a:buFont typeface="Trebuchet MS" panose="020B0603020202020204" pitchFamily="34" charset="0"/>
              <a:buChar char="‐"/>
            </a:pPr>
            <a:r>
              <a:rPr lang="en-CA" sz="1900" dirty="0"/>
              <a:t>Multiple radio receivers are tuned to signals with different phases and amplitudes, to recompose the transmission that is split to different distinguishable paths.</a:t>
            </a:r>
          </a:p>
          <a:p>
            <a:pPr lvl="1">
              <a:lnSpc>
                <a:spcPct val="120000"/>
              </a:lnSpc>
              <a:spcBef>
                <a:spcPts val="1200"/>
              </a:spcBef>
              <a:buFont typeface="Trebuchet MS" panose="020B0603020202020204" pitchFamily="34" charset="0"/>
              <a:buChar char="‐"/>
            </a:pPr>
            <a:r>
              <a:rPr lang="en-CA" sz="1900" dirty="0"/>
              <a:t>The signal at each rake receiver is added up to achieve better SNR.</a:t>
            </a:r>
          </a:p>
          <a:p>
            <a:pPr lvl="1">
              <a:lnSpc>
                <a:spcPct val="120000"/>
              </a:lnSpc>
              <a:spcBef>
                <a:spcPts val="1200"/>
              </a:spcBef>
              <a:buFont typeface="Trebuchet MS" panose="020B0603020202020204" pitchFamily="34" charset="0"/>
              <a:buChar char="‐"/>
            </a:pPr>
            <a:r>
              <a:rPr lang="en-CA" sz="1900" dirty="0"/>
              <a:t>A special </a:t>
            </a:r>
            <a:r>
              <a:rPr lang="en-CA" sz="1900" i="1" dirty="0"/>
              <a:t>pilot channel </a:t>
            </a:r>
            <a:r>
              <a:rPr lang="en-CA" sz="1900" dirty="0"/>
              <a:t>is needed to tune the rake receivers to proper fading paths.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11</a:t>
            </a:fld>
            <a:endParaRPr lang="en-US"/>
          </a:p>
        </p:txBody>
      </p:sp>
    </p:spTree>
    <p:extLst>
      <p:ext uri="{BB962C8B-B14F-4D97-AF65-F5344CB8AC3E}">
        <p14:creationId xmlns:p14="http://schemas.microsoft.com/office/powerpoint/2010/main" val="8304548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17.2  </a:t>
            </a:r>
            <a:r>
              <a:rPr lang="en-CA" dirty="0"/>
              <a:t>Wireless Networking Technologies</a:t>
            </a:r>
          </a:p>
        </p:txBody>
      </p:sp>
      <p:sp>
        <p:nvSpPr>
          <p:cNvPr id="3" name="内容占位符 2"/>
          <p:cNvSpPr>
            <a:spLocks noGrp="1"/>
          </p:cNvSpPr>
          <p:nvPr>
            <p:ph idx="1"/>
          </p:nvPr>
        </p:nvSpPr>
        <p:spPr/>
        <p:txBody>
          <a:bodyPr anchor="ctr">
            <a:normAutofit/>
          </a:bodyPr>
          <a:lstStyle/>
          <a:p>
            <a:pPr>
              <a:lnSpc>
                <a:spcPct val="110000"/>
              </a:lnSpc>
            </a:pPr>
            <a:r>
              <a:rPr lang="en-US" sz="2000" i="1" dirty="0"/>
              <a:t>Wide-area cellular networks</a:t>
            </a:r>
            <a:r>
              <a:rPr lang="en-US" sz="2000" dirty="0"/>
              <a:t>:</a:t>
            </a:r>
          </a:p>
          <a:p>
            <a:pPr lvl="1">
              <a:lnSpc>
                <a:spcPct val="110000"/>
              </a:lnSpc>
              <a:buFont typeface="Trebuchet MS" panose="020B0603020202020204" pitchFamily="34" charset="0"/>
              <a:buChar char="‐"/>
            </a:pPr>
            <a:r>
              <a:rPr lang="en-US" sz="1600" dirty="0"/>
              <a:t>A field covered by a number of </a:t>
            </a:r>
            <a:r>
              <a:rPr lang="en-US" sz="1600" i="1" dirty="0"/>
              <a:t>cell</a:t>
            </a:r>
            <a:r>
              <a:rPr lang="en-US" sz="1600" dirty="0"/>
              <a:t>s (the </a:t>
            </a:r>
            <a:r>
              <a:rPr lang="en-CA" sz="1600" dirty="0"/>
              <a:t>geographical division unit of wireless networks).</a:t>
            </a:r>
          </a:p>
          <a:p>
            <a:pPr lvl="1">
              <a:lnSpc>
                <a:spcPct val="110000"/>
              </a:lnSpc>
              <a:buFont typeface="Trebuchet MS" panose="020B0603020202020204" pitchFamily="34" charset="0"/>
              <a:buChar char="‐"/>
            </a:pPr>
            <a:r>
              <a:rPr lang="en-US" sz="1600" dirty="0"/>
              <a:t>The range of a cell is typically of 1000 m in cities, but can be larger (</a:t>
            </a:r>
            <a:r>
              <a:rPr lang="en-US" sz="1600" dirty="0" err="1"/>
              <a:t>macrocell</a:t>
            </a:r>
            <a:r>
              <a:rPr lang="en-US" sz="1600" dirty="0"/>
              <a:t>) or smaller (microcell) </a:t>
            </a:r>
            <a:r>
              <a:rPr lang="en-CA" sz="1600" dirty="0"/>
              <a:t>depending on the location and the density of users.</a:t>
            </a:r>
          </a:p>
          <a:p>
            <a:pPr lvl="1">
              <a:lnSpc>
                <a:spcPct val="110000"/>
              </a:lnSpc>
              <a:buFont typeface="Trebuchet MS" panose="020B0603020202020204" pitchFamily="34" charset="0"/>
              <a:buChar char="‐"/>
            </a:pPr>
            <a:r>
              <a:rPr lang="en-CA" sz="1600" i="1" dirty="0"/>
              <a:t>Access Point</a:t>
            </a:r>
            <a:r>
              <a:rPr lang="en-CA" sz="1600" dirty="0"/>
              <a:t>: gateway to the network for mobile phones in a cell to contacts. Connected through high-speed wired lines, or wireless networks or satellites that form the backbone network.</a:t>
            </a:r>
          </a:p>
          <a:p>
            <a:pPr lvl="1">
              <a:lnSpc>
                <a:spcPct val="110000"/>
              </a:lnSpc>
              <a:buFont typeface="Trebuchet MS" panose="020B0603020202020204" pitchFamily="34" charset="0"/>
              <a:buChar char="‐"/>
            </a:pPr>
            <a:r>
              <a:rPr lang="en-US" sz="1600" i="1" dirty="0"/>
              <a:t>Handoff</a:t>
            </a:r>
            <a:r>
              <a:rPr lang="en-US" sz="1600" dirty="0"/>
              <a:t> (or </a:t>
            </a:r>
            <a:r>
              <a:rPr lang="en-US" sz="1600" i="1" dirty="0"/>
              <a:t>handover</a:t>
            </a:r>
            <a:r>
              <a:rPr lang="en-US" sz="1600" dirty="0"/>
              <a:t>) is required to maintain communication when crossing APs.</a:t>
            </a:r>
          </a:p>
          <a:p>
            <a:pPr>
              <a:lnSpc>
                <a:spcPct val="110000"/>
              </a:lnSpc>
            </a:pPr>
            <a:r>
              <a:rPr lang="en-US" sz="2000" i="1" dirty="0"/>
              <a:t>Wireless Local Area Networks </a:t>
            </a:r>
            <a:r>
              <a:rPr lang="en-US" sz="2000" dirty="0"/>
              <a:t>(WLANs):</a:t>
            </a:r>
          </a:p>
          <a:p>
            <a:pPr lvl="1">
              <a:lnSpc>
                <a:spcPct val="110000"/>
              </a:lnSpc>
              <a:buFont typeface="Trebuchet MS" panose="020B0603020202020204" pitchFamily="34" charset="0"/>
              <a:buChar char="‐"/>
            </a:pPr>
            <a:r>
              <a:rPr lang="en-US" sz="1600" dirty="0"/>
              <a:t>Cover a much shorter range, generally within 100 m.</a:t>
            </a:r>
          </a:p>
          <a:p>
            <a:pPr lvl="1">
              <a:lnSpc>
                <a:spcPct val="110000"/>
              </a:lnSpc>
              <a:buFont typeface="Trebuchet MS" panose="020B0603020202020204" pitchFamily="34" charset="0"/>
              <a:buChar char="‐"/>
            </a:pPr>
            <a:r>
              <a:rPr lang="en-US" sz="1600" dirty="0"/>
              <a:t>High bandwidth, low access cost and power consumption.</a:t>
            </a:r>
          </a:p>
          <a:p>
            <a:pPr lvl="1">
              <a:lnSpc>
                <a:spcPct val="110000"/>
              </a:lnSpc>
              <a:buFont typeface="Trebuchet MS" panose="020B0603020202020204" pitchFamily="34" charset="0"/>
              <a:buChar char="‐"/>
            </a:pPr>
            <a:r>
              <a:rPr lang="en-US" sz="1600" dirty="0"/>
              <a:t>Ideal for use within a house or an office building.</a:t>
            </a:r>
            <a:endParaRPr lang="en-CA" sz="1600"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12</a:t>
            </a:fld>
            <a:endParaRPr lang="en-US"/>
          </a:p>
        </p:txBody>
      </p:sp>
    </p:spTree>
    <p:extLst>
      <p:ext uri="{BB962C8B-B14F-4D97-AF65-F5344CB8AC3E}">
        <p14:creationId xmlns:p14="http://schemas.microsoft.com/office/powerpoint/2010/main" val="1103827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1G Cellular Analog Wireless Networks</a:t>
            </a:r>
          </a:p>
        </p:txBody>
      </p:sp>
      <p:sp>
        <p:nvSpPr>
          <p:cNvPr id="3" name="内容占位符 2"/>
          <p:cNvSpPr>
            <a:spLocks noGrp="1"/>
          </p:cNvSpPr>
          <p:nvPr>
            <p:ph idx="1"/>
          </p:nvPr>
        </p:nvSpPr>
        <p:spPr>
          <a:xfrm>
            <a:off x="457200" y="1340768"/>
            <a:ext cx="8229600" cy="4713387"/>
          </a:xfrm>
        </p:spPr>
        <p:txBody>
          <a:bodyPr>
            <a:normAutofit/>
          </a:bodyPr>
          <a:lstStyle/>
          <a:p>
            <a:r>
              <a:rPr lang="en-CA" dirty="0"/>
              <a:t>1G cellular phones used analog technology with </a:t>
            </a:r>
            <a:r>
              <a:rPr lang="en-CA" i="1" dirty="0"/>
              <a:t>Frequency Division Multiple Access </a:t>
            </a:r>
            <a:r>
              <a:rPr lang="en-CA" dirty="0"/>
              <a:t>(FDMA). Each user is assigned a separate frequency channel during communication.	</a:t>
            </a:r>
          </a:p>
          <a:p>
            <a:pPr lvl="1">
              <a:lnSpc>
                <a:spcPct val="120000"/>
              </a:lnSpc>
              <a:spcBef>
                <a:spcPts val="1200"/>
              </a:spcBef>
              <a:buFont typeface="Trebuchet MS" panose="020B0603020202020204" pitchFamily="34" charset="0"/>
              <a:buChar char="‐"/>
            </a:pPr>
            <a:r>
              <a:rPr lang="en-CA" sz="1700" dirty="0"/>
              <a:t>Used mostly for voice communications, such as telephone and voice mail.</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13</a:t>
            </a:fld>
            <a:endParaRPr lang="en-US"/>
          </a:p>
        </p:txBody>
      </p:sp>
      <p:sp>
        <p:nvSpPr>
          <p:cNvPr id="6" name="内容占位符 2">
            <a:extLst>
              <a:ext uri="{FF2B5EF4-FFF2-40B4-BE49-F238E27FC236}">
                <a16:creationId xmlns:a16="http://schemas.microsoft.com/office/drawing/2014/main" id="{9779ECA5-7271-4ACF-A824-F3C6BA882A2E}"/>
              </a:ext>
            </a:extLst>
          </p:cNvPr>
          <p:cNvSpPr txBox="1">
            <a:spLocks/>
          </p:cNvSpPr>
          <p:nvPr/>
        </p:nvSpPr>
        <p:spPr>
          <a:xfrm>
            <a:off x="544265" y="5351325"/>
            <a:ext cx="8229600" cy="936104"/>
          </a:xfrm>
          <a:prstGeom prst="rect">
            <a:avLst/>
          </a:prstGeom>
        </p:spPr>
        <p:txBody>
          <a:bodyPr vert="horz" lIns="91440" tIns="45720" rIns="91440" bIns="45720" rtlCol="0">
            <a:normAutofit lnSpcReduction="10000"/>
          </a:bodyPr>
          <a:lstStyle>
            <a:lvl1pPr marL="342900" indent="-342900" algn="just" defTabSz="914400" rtl="0" eaLnBrk="1" latinLnBrk="0" hangingPunct="1">
              <a:spcBef>
                <a:spcPct val="20000"/>
              </a:spcBef>
              <a:buFont typeface="Arial" panose="020B0604020202020204" pitchFamily="34" charset="0"/>
              <a:buChar char="•"/>
              <a:defRPr sz="2200" kern="1200">
                <a:solidFill>
                  <a:schemeClr val="tx1"/>
                </a:solidFill>
                <a:latin typeface="Trebuchet MS" panose="020B0603020202020204" pitchFamily="34" charset="0"/>
                <a:ea typeface="+mn-ea"/>
                <a:cs typeface="+mn-cs"/>
              </a:defRPr>
            </a:lvl1pPr>
            <a:lvl2pPr marL="742950" indent="-285750" algn="just" defTabSz="914400" rtl="0" eaLnBrk="1" latinLnBrk="0" hangingPunct="1">
              <a:spcBef>
                <a:spcPct val="20000"/>
              </a:spcBef>
              <a:buFont typeface="Wingdings" panose="05000000000000000000" pitchFamily="2" charset="2"/>
              <a:buChar char="§"/>
              <a:defRPr sz="1800" kern="1200">
                <a:solidFill>
                  <a:schemeClr val="tx1"/>
                </a:solidFill>
                <a:latin typeface="Trebuchet MS" panose="020B0603020202020204" pitchFamily="34" charset="0"/>
                <a:ea typeface="+mn-ea"/>
                <a:cs typeface="+mn-cs"/>
              </a:defRPr>
            </a:lvl2pPr>
            <a:lvl3pPr marL="1200150" indent="-285750" algn="just" defTabSz="914400" rtl="0" eaLnBrk="1" latinLnBrk="0" hangingPunct="1">
              <a:spcBef>
                <a:spcPct val="20000"/>
              </a:spcBef>
              <a:buFont typeface="Arial" panose="020B0604020202020204" pitchFamily="34" charset="0"/>
              <a:buChar char="•"/>
              <a:defRPr sz="1600" kern="1200">
                <a:solidFill>
                  <a:schemeClr val="tx1"/>
                </a:solidFill>
                <a:latin typeface="Trebuchet MS" panose="020B0603020202020204" pitchFamily="34" charset="0"/>
                <a:ea typeface="+mn-ea"/>
                <a:cs typeface="+mn-cs"/>
              </a:defRPr>
            </a:lvl3pPr>
            <a:lvl4pPr marL="1600200" indent="-228600" algn="just" defTabSz="914400" rtl="0" eaLnBrk="1" latinLnBrk="0" hangingPunct="1">
              <a:spcBef>
                <a:spcPct val="20000"/>
              </a:spcBef>
              <a:buFont typeface="Arial" pitchFamily="34" charset="0"/>
              <a:buChar char="–"/>
              <a:defRPr sz="1400" kern="1200">
                <a:solidFill>
                  <a:schemeClr val="tx1"/>
                </a:solidFill>
                <a:latin typeface="Trebuchet MS" panose="020B0603020202020204" pitchFamily="34" charset="0"/>
                <a:ea typeface="+mn-ea"/>
                <a:cs typeface="+mn-cs"/>
              </a:defRPr>
            </a:lvl4pPr>
            <a:lvl5pPr marL="2057400" indent="-228600" algn="just" defTabSz="914400" rtl="0" eaLnBrk="1" latinLnBrk="0" hangingPunct="1">
              <a:spcBef>
                <a:spcPct val="20000"/>
              </a:spcBef>
              <a:buFont typeface="Arial" pitchFamily="34" charset="0"/>
              <a:buChar char="»"/>
              <a:defRPr sz="1200" kern="1200">
                <a:solidFill>
                  <a:schemeClr val="tx1"/>
                </a:solidFill>
                <a:latin typeface="Trebuchet MS" panose="020B0603020202020204" pitchFamily="34" charset="0"/>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 typeface="Arial" panose="020B0604020202020204" pitchFamily="34" charset="0"/>
              <a:buNone/>
            </a:pPr>
            <a:endParaRPr lang="en-CA" b="1" dirty="0"/>
          </a:p>
          <a:p>
            <a:pPr marL="0" indent="0" algn="ctr">
              <a:buNone/>
            </a:pPr>
            <a:r>
              <a:rPr lang="en-US" sz="1600" dirty="0"/>
              <a:t>Fig. 17.4: </a:t>
            </a:r>
            <a:r>
              <a:rPr lang="en-CA" sz="1600" dirty="0"/>
              <a:t>An example of geometric layout for an FDMA cellular system with a cluster size of seven hexagon cells. </a:t>
            </a:r>
          </a:p>
        </p:txBody>
      </p:sp>
      <p:pic>
        <p:nvPicPr>
          <p:cNvPr id="7" name="Picture 6" descr="wireless_cell.png">
            <a:extLst>
              <a:ext uri="{FF2B5EF4-FFF2-40B4-BE49-F238E27FC236}">
                <a16:creationId xmlns:a16="http://schemas.microsoft.com/office/drawing/2014/main" id="{E51F0314-1194-438B-A742-E4FDA6CF81D5}"/>
              </a:ext>
            </a:extLst>
          </p:cNvPr>
          <p:cNvPicPr>
            <a:picLocks noChangeAspect="1"/>
          </p:cNvPicPr>
          <p:nvPr/>
        </p:nvPicPr>
        <p:blipFill>
          <a:blip r:embed="rId2" cstate="print"/>
          <a:stretch>
            <a:fillRect/>
          </a:stretch>
        </p:blipFill>
        <p:spPr>
          <a:xfrm>
            <a:off x="3923928" y="3109950"/>
            <a:ext cx="2319245" cy="2342583"/>
          </a:xfrm>
          <a:prstGeom prst="rect">
            <a:avLst/>
          </a:prstGeom>
        </p:spPr>
      </p:pic>
    </p:spTree>
    <p:extLst>
      <p:ext uri="{BB962C8B-B14F-4D97-AF65-F5344CB8AC3E}">
        <p14:creationId xmlns:p14="http://schemas.microsoft.com/office/powerpoint/2010/main" val="320404328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92696"/>
            <a:ext cx="8229600" cy="769288"/>
          </a:xfrm>
        </p:spPr>
        <p:txBody>
          <a:bodyPr>
            <a:noAutofit/>
          </a:bodyPr>
          <a:lstStyle/>
          <a:p>
            <a:r>
              <a:rPr lang="en-CA" dirty="0"/>
              <a:t>2G Cellular Networks: GSM and Narrowband CDMA</a:t>
            </a:r>
          </a:p>
        </p:txBody>
      </p:sp>
      <p:sp>
        <p:nvSpPr>
          <p:cNvPr id="3" name="内容占位符 2"/>
          <p:cNvSpPr>
            <a:spLocks noGrp="1"/>
          </p:cNvSpPr>
          <p:nvPr>
            <p:ph idx="1"/>
          </p:nvPr>
        </p:nvSpPr>
        <p:spPr/>
        <p:txBody>
          <a:bodyPr anchor="ctr"/>
          <a:lstStyle/>
          <a:p>
            <a:r>
              <a:rPr lang="en-CA" dirty="0"/>
              <a:t>2G wireless networks use digital technology.</a:t>
            </a:r>
          </a:p>
          <a:p>
            <a:endParaRPr lang="en-CA" dirty="0"/>
          </a:p>
          <a:p>
            <a:r>
              <a:rPr lang="en-CA" dirty="0"/>
              <a:t>Enable digital data transmitted for applications such as text messaging, streaming audio, and electronic publishing.</a:t>
            </a:r>
          </a:p>
          <a:p>
            <a:endParaRPr lang="en-US" dirty="0"/>
          </a:p>
          <a:p>
            <a:r>
              <a:rPr lang="en-US" dirty="0"/>
              <a:t>Two competing technologies since 1993:</a:t>
            </a:r>
          </a:p>
          <a:p>
            <a:pPr lvl="1">
              <a:spcBef>
                <a:spcPts val="1200"/>
              </a:spcBef>
              <a:buFont typeface="Trebuchet MS" panose="020B0603020202020204" pitchFamily="34" charset="0"/>
              <a:buChar char="‐"/>
            </a:pPr>
            <a:r>
              <a:rPr lang="en-CA" i="1" dirty="0"/>
              <a:t>Time Division Multiple Access </a:t>
            </a:r>
            <a:r>
              <a:rPr lang="en-CA" dirty="0"/>
              <a:t>(TDMA). </a:t>
            </a:r>
          </a:p>
          <a:p>
            <a:pPr lvl="1">
              <a:spcBef>
                <a:spcPts val="1200"/>
              </a:spcBef>
              <a:buFont typeface="Trebuchet MS" panose="020B0603020202020204" pitchFamily="34" charset="0"/>
              <a:buChar char="‐"/>
            </a:pPr>
            <a:r>
              <a:rPr lang="en-CA" i="1" dirty="0"/>
              <a:t>Code Division Multiple Access </a:t>
            </a:r>
            <a:r>
              <a:rPr lang="en-CA" dirty="0"/>
              <a:t>(CDMA).</a:t>
            </a:r>
          </a:p>
          <a:p>
            <a:pPr lvl="1"/>
            <a:endParaRPr lang="en-CA" dirty="0"/>
          </a:p>
          <a:p>
            <a:r>
              <a:rPr lang="en-CA" i="1" dirty="0"/>
              <a:t>Global System for Mobile communications </a:t>
            </a:r>
            <a:r>
              <a:rPr lang="en-CA" dirty="0"/>
              <a:t>(GSM), which was based on TDMA, is the most widely used worldwide.</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14</a:t>
            </a:fld>
            <a:endParaRPr lang="en-US"/>
          </a:p>
        </p:txBody>
      </p:sp>
    </p:spTree>
    <p:extLst>
      <p:ext uri="{BB962C8B-B14F-4D97-AF65-F5344CB8AC3E}">
        <p14:creationId xmlns:p14="http://schemas.microsoft.com/office/powerpoint/2010/main" val="381088223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92696"/>
            <a:ext cx="8229600" cy="769288"/>
          </a:xfrm>
        </p:spPr>
        <p:txBody>
          <a:bodyPr/>
          <a:lstStyle/>
          <a:p>
            <a:r>
              <a:rPr lang="en-CA" dirty="0"/>
              <a:t>TDMA and GSM</a:t>
            </a:r>
          </a:p>
        </p:txBody>
      </p:sp>
      <p:sp>
        <p:nvSpPr>
          <p:cNvPr id="3" name="内容占位符 2"/>
          <p:cNvSpPr>
            <a:spLocks noGrp="1"/>
          </p:cNvSpPr>
          <p:nvPr>
            <p:ph idx="1"/>
          </p:nvPr>
        </p:nvSpPr>
        <p:spPr/>
        <p:txBody>
          <a:bodyPr anchor="ctr">
            <a:normAutofit/>
          </a:bodyPr>
          <a:lstStyle/>
          <a:p>
            <a:pPr>
              <a:spcBef>
                <a:spcPts val="1200"/>
              </a:spcBef>
            </a:pPr>
            <a:r>
              <a:rPr lang="en-CA" sz="2000" dirty="0"/>
              <a:t>TDMA creates multiple channels in multiple time slots while allowing them to share the same carrier frequency.</a:t>
            </a:r>
          </a:p>
          <a:p>
            <a:pPr>
              <a:spcBef>
                <a:spcPts val="1200"/>
              </a:spcBef>
            </a:pPr>
            <a:r>
              <a:rPr lang="en-US" sz="2000" dirty="0"/>
              <a:t>TDMA usually combined with FDMA </a:t>
            </a:r>
            <a:r>
              <a:rPr lang="en-CA" sz="2000" dirty="0"/>
              <a:t>– the entire allocated spectrum is first divided into multiple carrier frequency channels, each of which is further divided in the time dimension by TDMA.</a:t>
            </a:r>
          </a:p>
          <a:p>
            <a:pPr>
              <a:spcBef>
                <a:spcPts val="1200"/>
              </a:spcBef>
            </a:pPr>
            <a:r>
              <a:rPr lang="en-CA" sz="2000" dirty="0"/>
              <a:t>GSM was established by </a:t>
            </a:r>
            <a:r>
              <a:rPr lang="en-CA" sz="2000" i="1" dirty="0"/>
              <a:t>European Conference of Postal and Telecommunications Administrations</a:t>
            </a:r>
            <a:r>
              <a:rPr lang="en-CA" sz="2000" dirty="0"/>
              <a:t> (CEPT) in 1982.</a:t>
            </a:r>
          </a:p>
          <a:p>
            <a:pPr lvl="1">
              <a:spcBef>
                <a:spcPts val="1200"/>
              </a:spcBef>
              <a:buFont typeface="Trebuchet MS" panose="020B0603020202020204" pitchFamily="34" charset="0"/>
              <a:buChar char="‐"/>
            </a:pPr>
            <a:r>
              <a:rPr lang="en-CA" dirty="0"/>
              <a:t>GSM 900: operate in the 900 MHz frequency range.</a:t>
            </a:r>
          </a:p>
          <a:p>
            <a:pPr lvl="1">
              <a:spcBef>
                <a:spcPts val="1200"/>
              </a:spcBef>
              <a:buFont typeface="Trebuchet MS" panose="020B0603020202020204" pitchFamily="34" charset="0"/>
              <a:buChar char="‐"/>
            </a:pPr>
            <a:r>
              <a:rPr lang="en-CA" dirty="0"/>
              <a:t>GSM 1800: the original GSM standard modified to operate at the 1.8 GHz frequency range.</a:t>
            </a:r>
          </a:p>
          <a:p>
            <a:pPr lvl="1">
              <a:spcBef>
                <a:spcPts val="1200"/>
              </a:spcBef>
              <a:buFont typeface="Trebuchet MS" panose="020B0603020202020204" pitchFamily="34" charset="0"/>
              <a:buChar char="‐"/>
            </a:pPr>
            <a:r>
              <a:rPr lang="en-CA" dirty="0"/>
              <a:t>GSM 1900: In North America, GSM network uses frequencies at the range of 1.9 GHz.</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15</a:t>
            </a:fld>
            <a:endParaRPr lang="en-US"/>
          </a:p>
        </p:txBody>
      </p:sp>
    </p:spTree>
    <p:extLst>
      <p:ext uri="{BB962C8B-B14F-4D97-AF65-F5344CB8AC3E}">
        <p14:creationId xmlns:p14="http://schemas.microsoft.com/office/powerpoint/2010/main" val="25090017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Data Services in GSM</a:t>
            </a:r>
            <a:endParaRPr lang="en-CA" dirty="0"/>
          </a:p>
        </p:txBody>
      </p:sp>
      <p:sp>
        <p:nvSpPr>
          <p:cNvPr id="3" name="内容占位符 2"/>
          <p:cNvSpPr>
            <a:spLocks noGrp="1"/>
          </p:cNvSpPr>
          <p:nvPr>
            <p:ph idx="1"/>
          </p:nvPr>
        </p:nvSpPr>
        <p:spPr>
          <a:xfrm>
            <a:off x="457200" y="1196752"/>
            <a:ext cx="8229600" cy="3417243"/>
          </a:xfrm>
        </p:spPr>
        <p:txBody>
          <a:bodyPr anchor="ctr">
            <a:normAutofit/>
          </a:bodyPr>
          <a:lstStyle/>
          <a:p>
            <a:pPr>
              <a:spcBef>
                <a:spcPts val="1800"/>
              </a:spcBef>
            </a:pPr>
            <a:r>
              <a:rPr lang="en-CA" i="1" dirty="0"/>
              <a:t>General Packet Radio Service </a:t>
            </a:r>
            <a:r>
              <a:rPr lang="en-CA" dirty="0"/>
              <a:t>(GPRS), referred to as 2.5G, developed in 1999.	</a:t>
            </a:r>
          </a:p>
          <a:p>
            <a:pPr lvl="1">
              <a:spcBef>
                <a:spcPts val="600"/>
              </a:spcBef>
              <a:buFont typeface="Trebuchet MS" panose="020B0603020202020204" pitchFamily="34" charset="0"/>
              <a:buChar char="‐"/>
            </a:pPr>
            <a:r>
              <a:rPr lang="en-US" dirty="0"/>
              <a:t>Support packet-switched data over GSM.</a:t>
            </a:r>
          </a:p>
          <a:p>
            <a:pPr lvl="1">
              <a:spcBef>
                <a:spcPts val="1800"/>
              </a:spcBef>
              <a:buFont typeface="Trebuchet MS" panose="020B0603020202020204" pitchFamily="34" charset="0"/>
              <a:buChar char="‐"/>
            </a:pPr>
            <a:r>
              <a:rPr lang="en-CA" dirty="0"/>
              <a:t>Theoretical maximum speed of GPRS is 171.2 kbps when all eight TDMA time slots are taken by a single user. Maximum data rate for each GPRS user will drop if network is shared by multiple users.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16</a:t>
            </a:fld>
            <a:endParaRPr lang="en-US"/>
          </a:p>
        </p:txBody>
      </p:sp>
    </p:spTree>
    <p:extLst>
      <p:ext uri="{BB962C8B-B14F-4D97-AF65-F5344CB8AC3E}">
        <p14:creationId xmlns:p14="http://schemas.microsoft.com/office/powerpoint/2010/main" val="182507726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68607" y="745136"/>
            <a:ext cx="8229600" cy="769288"/>
          </a:xfrm>
        </p:spPr>
        <p:txBody>
          <a:bodyPr/>
          <a:lstStyle/>
          <a:p>
            <a:r>
              <a:rPr lang="en-CA" dirty="0"/>
              <a:t>CDMA</a:t>
            </a:r>
          </a:p>
        </p:txBody>
      </p:sp>
      <p:sp>
        <p:nvSpPr>
          <p:cNvPr id="3" name="内容占位符 2"/>
          <p:cNvSpPr>
            <a:spLocks noGrp="1"/>
          </p:cNvSpPr>
          <p:nvPr>
            <p:ph idx="1"/>
          </p:nvPr>
        </p:nvSpPr>
        <p:spPr>
          <a:xfrm>
            <a:off x="457200" y="1412777"/>
            <a:ext cx="8229600" cy="4248472"/>
          </a:xfrm>
        </p:spPr>
        <p:txBody>
          <a:bodyPr anchor="ctr"/>
          <a:lstStyle/>
          <a:p>
            <a:r>
              <a:rPr lang="en-US" altLang="zh-CN" dirty="0"/>
              <a:t>CDMA is </a:t>
            </a:r>
            <a:r>
              <a:rPr lang="en-CA" altLang="zh-CN" dirty="0"/>
              <a:t>a</a:t>
            </a:r>
            <a:r>
              <a:rPr lang="en-CA" dirty="0"/>
              <a:t> major breakthrough in wireless communications. </a:t>
            </a:r>
          </a:p>
          <a:p>
            <a:endParaRPr lang="en-CA" dirty="0"/>
          </a:p>
          <a:p>
            <a:r>
              <a:rPr lang="en-CA" i="1" dirty="0"/>
              <a:t>A spread spectrum technology</a:t>
            </a:r>
            <a:r>
              <a:rPr lang="en-CA" dirty="0"/>
              <a:t>: the bandwidth of a signal is spread before transmission.</a:t>
            </a:r>
          </a:p>
          <a:p>
            <a:pPr lvl="1">
              <a:spcBef>
                <a:spcPts val="1200"/>
              </a:spcBef>
              <a:buFont typeface="Trebuchet MS" panose="020B0603020202020204" pitchFamily="34" charset="0"/>
              <a:buChar char="‐"/>
            </a:pPr>
            <a:r>
              <a:rPr lang="en-CA" dirty="0"/>
              <a:t>Distinct advantages of being secure and robust against intentional interference (jamming).</a:t>
            </a:r>
          </a:p>
          <a:p>
            <a:pPr lvl="1">
              <a:spcBef>
                <a:spcPts val="1200"/>
              </a:spcBef>
              <a:buFont typeface="Trebuchet MS" panose="020B0603020202020204" pitchFamily="34" charset="0"/>
              <a:buChar char="‐"/>
            </a:pPr>
            <a:r>
              <a:rPr lang="en-CA" dirty="0"/>
              <a:t>Applicable to digital as well as analog signals because both can be modulated and “spread”.</a:t>
            </a:r>
            <a:endParaRPr lang="en-US" dirty="0"/>
          </a:p>
          <a:p>
            <a:pPr lvl="1">
              <a:spcBef>
                <a:spcPts val="1200"/>
              </a:spcBef>
              <a:buFont typeface="Trebuchet MS" panose="020B0603020202020204" pitchFamily="34" charset="0"/>
              <a:buChar char="‐"/>
            </a:pPr>
            <a:r>
              <a:rPr lang="en-CA" dirty="0"/>
              <a:t>Two ways of implementing spread spectrum: </a:t>
            </a:r>
            <a:r>
              <a:rPr lang="en-CA" i="1" dirty="0"/>
              <a:t>frequency hopping </a:t>
            </a:r>
            <a:r>
              <a:rPr lang="en-CA" dirty="0"/>
              <a:t>and </a:t>
            </a:r>
            <a:r>
              <a:rPr lang="en-CA" i="1" dirty="0"/>
              <a:t>direct sequence</a:t>
            </a:r>
            <a:r>
              <a:rPr lang="en-CA" dirty="0"/>
              <a: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17</a:t>
            </a:fld>
            <a:endParaRPr lang="en-US"/>
          </a:p>
        </p:txBody>
      </p:sp>
    </p:spTree>
    <p:extLst>
      <p:ext uri="{BB962C8B-B14F-4D97-AF65-F5344CB8AC3E}">
        <p14:creationId xmlns:p14="http://schemas.microsoft.com/office/powerpoint/2010/main" val="275239950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867775"/>
            <a:ext cx="8229600" cy="769288"/>
          </a:xfrm>
        </p:spPr>
        <p:txBody>
          <a:bodyPr/>
          <a:lstStyle/>
          <a:p>
            <a:r>
              <a:rPr lang="en-CA" dirty="0"/>
              <a:t>Direct Sequence (DS) Spread Spectrum </a:t>
            </a:r>
          </a:p>
        </p:txBody>
      </p:sp>
      <p:sp>
        <p:nvSpPr>
          <p:cNvPr id="3" name="内容占位符 2"/>
          <p:cNvSpPr>
            <a:spLocks noGrp="1"/>
          </p:cNvSpPr>
          <p:nvPr>
            <p:ph idx="1"/>
          </p:nvPr>
        </p:nvSpPr>
        <p:spPr/>
        <p:txBody>
          <a:bodyPr anchor="ctr"/>
          <a:lstStyle/>
          <a:p>
            <a:r>
              <a:rPr lang="en-CA" dirty="0"/>
              <a:t>The foundation of CDMA is </a:t>
            </a:r>
            <a:r>
              <a:rPr lang="en-CA" i="1" dirty="0"/>
              <a:t>Direct Sequence (DS) spread spectrum.</a:t>
            </a:r>
            <a:endParaRPr lang="en-US" dirty="0"/>
          </a:p>
          <a:p>
            <a:endParaRPr lang="en-CA" dirty="0"/>
          </a:p>
          <a:p>
            <a:r>
              <a:rPr lang="en-CA" dirty="0"/>
              <a:t>Multiple CDMA users can make use of the same (and full) bandwidth of the shared wideband channel during the entire period of transmission</a:t>
            </a:r>
            <a:r>
              <a:rPr lang="en-CA" sz="2000" dirty="0"/>
              <a:t>.</a:t>
            </a:r>
          </a:p>
          <a:p>
            <a:endParaRPr lang="en-CA" sz="2000" dirty="0"/>
          </a:p>
          <a:p>
            <a:r>
              <a:rPr lang="en-CA" sz="2000" dirty="0"/>
              <a:t>R</a:t>
            </a:r>
            <a:r>
              <a:rPr lang="en-CA" dirty="0"/>
              <a:t>euse factor </a:t>
            </a:r>
            <a:r>
              <a:rPr lang="en-CA" i="1" dirty="0">
                <a:latin typeface="Times New Roman" panose="02020603050405020304" pitchFamily="18" charset="0"/>
                <a:cs typeface="Times New Roman" panose="02020603050405020304" pitchFamily="18" charset="0"/>
              </a:rPr>
              <a:t>K </a:t>
            </a:r>
            <a:r>
              <a:rPr lang="en-CA" dirty="0">
                <a:latin typeface="Times New Roman" panose="02020603050405020304" pitchFamily="18" charset="0"/>
                <a:cs typeface="Times New Roman" panose="02020603050405020304" pitchFamily="18" charset="0"/>
              </a:rPr>
              <a:t>= 1</a:t>
            </a:r>
            <a:r>
              <a:rPr lang="en-CA" dirty="0"/>
              <a:t>. It has the potential of greatly increasing the maximum number of users as long as the interference from the multiple users is manageable.</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18</a:t>
            </a:fld>
            <a:endParaRPr lang="en-US"/>
          </a:p>
        </p:txBody>
      </p:sp>
    </p:spTree>
    <p:extLst>
      <p:ext uri="{BB962C8B-B14F-4D97-AF65-F5344CB8AC3E}">
        <p14:creationId xmlns:p14="http://schemas.microsoft.com/office/powerpoint/2010/main" val="313132301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DS Spread Spectrum (</a:t>
            </a:r>
            <a:r>
              <a:rPr lang="en-CA" dirty="0" err="1"/>
              <a:t>Con’d</a:t>
            </a:r>
            <a:r>
              <a:rPr lang="en-CA" dirty="0"/>
              <a:t>) </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19</a:t>
            </a:fld>
            <a:endParaRPr lang="en-US"/>
          </a:p>
        </p:txBody>
      </p:sp>
      <p:pic>
        <p:nvPicPr>
          <p:cNvPr id="6" name="Content Placeholder 5" descr="dir-sequence1.png"/>
          <p:cNvPicPr>
            <a:picLocks noGrp="1" noChangeAspect="1"/>
          </p:cNvPicPr>
          <p:nvPr>
            <p:ph idx="1"/>
          </p:nvPr>
        </p:nvPicPr>
        <p:blipFill>
          <a:blip r:embed="rId2" cstate="print"/>
          <a:stretch>
            <a:fillRect/>
          </a:stretch>
        </p:blipFill>
        <p:spPr>
          <a:xfrm>
            <a:off x="2081417" y="1268760"/>
            <a:ext cx="4981166" cy="2001011"/>
          </a:xfrm>
          <a:prstGeom prst="rect">
            <a:avLst/>
          </a:prstGeom>
        </p:spPr>
      </p:pic>
      <p:sp>
        <p:nvSpPr>
          <p:cNvPr id="7" name="矩形 6"/>
          <p:cNvSpPr/>
          <p:nvPr/>
        </p:nvSpPr>
        <p:spPr>
          <a:xfrm>
            <a:off x="2195736" y="3275692"/>
            <a:ext cx="4752528" cy="369332"/>
          </a:xfrm>
          <a:prstGeom prst="rect">
            <a:avLst/>
          </a:prstGeom>
        </p:spPr>
        <p:txBody>
          <a:bodyPr wrap="square">
            <a:spAutoFit/>
          </a:bodyPr>
          <a:lstStyle/>
          <a:p>
            <a:pPr algn="ctr"/>
            <a:r>
              <a:rPr lang="en-CA" b="1" dirty="0">
                <a:latin typeface="Trebuchet MS" panose="020B0603020202020204" pitchFamily="34" charset="0"/>
              </a:rPr>
              <a:t>Fig. 17.5:</a:t>
            </a:r>
            <a:r>
              <a:rPr lang="en-CA" dirty="0">
                <a:latin typeface="Trebuchet MS" panose="020B0603020202020204" pitchFamily="34" charset="0"/>
              </a:rPr>
              <a:t> Spreading in DS Spread Spectrum</a:t>
            </a:r>
          </a:p>
        </p:txBody>
      </p:sp>
      <p:sp>
        <p:nvSpPr>
          <p:cNvPr id="9" name="内容占位符 2"/>
          <p:cNvSpPr txBox="1">
            <a:spLocks/>
          </p:cNvSpPr>
          <p:nvPr/>
        </p:nvSpPr>
        <p:spPr>
          <a:xfrm>
            <a:off x="457200" y="1412776"/>
            <a:ext cx="8229600" cy="4713387"/>
          </a:xfrm>
          <a:prstGeom prst="rect">
            <a:avLst/>
          </a:prstGeom>
        </p:spPr>
        <p:txBody>
          <a:bodyPr vert="horz" lIns="91440" tIns="45720" rIns="91440" bIns="45720" rtlCol="0">
            <a:normAutofit/>
          </a:bodyPr>
          <a:lstStyle>
            <a:lvl1pPr marL="342900" indent="-342900" algn="just" defTabSz="914400" rtl="0" eaLnBrk="1" latinLnBrk="0" hangingPunct="1">
              <a:spcBef>
                <a:spcPct val="20000"/>
              </a:spcBef>
              <a:buFont typeface="Arial" pitchFamily="34" charset="0"/>
              <a:buChar char="•"/>
              <a:defRPr sz="2200" kern="1200">
                <a:solidFill>
                  <a:schemeClr val="tx1"/>
                </a:solidFill>
                <a:latin typeface="+mn-lt"/>
                <a:ea typeface="+mn-ea"/>
                <a:cs typeface="+mn-cs"/>
              </a:defRPr>
            </a:lvl1pPr>
            <a:lvl2pPr marL="742950" indent="-285750" algn="just" defTabSz="914400" rtl="0" eaLnBrk="1" latinLnBrk="0" hangingPunct="1">
              <a:spcBef>
                <a:spcPct val="20000"/>
              </a:spcBef>
              <a:buFont typeface="Wingdings" panose="05000000000000000000" pitchFamily="2" charset="2"/>
              <a:buChar char="§"/>
              <a:defRPr sz="1800" kern="1200">
                <a:solidFill>
                  <a:schemeClr val="tx1"/>
                </a:solidFill>
                <a:latin typeface="+mn-lt"/>
                <a:ea typeface="+mn-ea"/>
                <a:cs typeface="+mn-cs"/>
              </a:defRPr>
            </a:lvl2pPr>
            <a:lvl3pPr marL="1200150" indent="-285750" algn="just"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just"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just" defTabSz="9144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endParaRPr lang="en-CA" dirty="0">
              <a:latin typeface="Trebuchet MS" panose="020B0603020202020204" pitchFamily="34" charset="0"/>
            </a:endParaRPr>
          </a:p>
          <a:p>
            <a:endParaRPr lang="en-CA" dirty="0">
              <a:latin typeface="Trebuchet MS" panose="020B0603020202020204" pitchFamily="34" charset="0"/>
            </a:endParaRPr>
          </a:p>
        </p:txBody>
      </p:sp>
      <p:sp>
        <p:nvSpPr>
          <p:cNvPr id="10" name="内容占位符 2"/>
          <p:cNvSpPr txBox="1">
            <a:spLocks/>
          </p:cNvSpPr>
          <p:nvPr/>
        </p:nvSpPr>
        <p:spPr>
          <a:xfrm>
            <a:off x="609600" y="3769469"/>
            <a:ext cx="8229600" cy="2705547"/>
          </a:xfrm>
          <a:prstGeom prst="rect">
            <a:avLst/>
          </a:prstGeom>
        </p:spPr>
        <p:txBody>
          <a:bodyPr vert="horz" lIns="91440" tIns="45720" rIns="91440" bIns="45720" rtlCol="0">
            <a:normAutofit/>
          </a:bodyPr>
          <a:lstStyle>
            <a:lvl1pPr marL="342900" indent="-342900" algn="just" defTabSz="914400" rtl="0" eaLnBrk="1" latinLnBrk="0" hangingPunct="1">
              <a:spcBef>
                <a:spcPct val="20000"/>
              </a:spcBef>
              <a:buFont typeface="Arial" pitchFamily="34" charset="0"/>
              <a:buChar char="•"/>
              <a:defRPr sz="2200" kern="1200">
                <a:solidFill>
                  <a:schemeClr val="tx1"/>
                </a:solidFill>
                <a:latin typeface="+mn-lt"/>
                <a:ea typeface="+mn-ea"/>
                <a:cs typeface="+mn-cs"/>
              </a:defRPr>
            </a:lvl1pPr>
            <a:lvl2pPr marL="742950" indent="-285750" algn="just" defTabSz="914400" rtl="0" eaLnBrk="1" latinLnBrk="0" hangingPunct="1">
              <a:spcBef>
                <a:spcPct val="20000"/>
              </a:spcBef>
              <a:buFont typeface="Wingdings" panose="05000000000000000000" pitchFamily="2" charset="2"/>
              <a:buChar char="§"/>
              <a:defRPr sz="1800" kern="1200">
                <a:solidFill>
                  <a:schemeClr val="tx1"/>
                </a:solidFill>
                <a:latin typeface="+mn-lt"/>
                <a:ea typeface="+mn-ea"/>
                <a:cs typeface="+mn-cs"/>
              </a:defRPr>
            </a:lvl2pPr>
            <a:lvl3pPr marL="1200150" indent="-285750" algn="just" defTabSz="914400" rtl="0" eaLnBrk="1" latinLnBrk="0" hangingPunct="1">
              <a:spcBef>
                <a:spcPct val="20000"/>
              </a:spcBef>
              <a:buFont typeface="Arial" pitchFamily="34" charset="0"/>
              <a:buChar char="•"/>
              <a:defRPr sz="1600" kern="1200">
                <a:solidFill>
                  <a:schemeClr val="tx1"/>
                </a:solidFill>
                <a:latin typeface="+mn-lt"/>
                <a:ea typeface="+mn-ea"/>
                <a:cs typeface="+mn-cs"/>
              </a:defRPr>
            </a:lvl3pPr>
            <a:lvl4pPr marL="1600200" indent="-228600" algn="just" defTabSz="914400" rtl="0" eaLnBrk="1" latinLnBrk="0" hangingPunct="1">
              <a:spcBef>
                <a:spcPct val="20000"/>
              </a:spcBef>
              <a:buFont typeface="Arial" pitchFamily="34" charset="0"/>
              <a:buChar char="–"/>
              <a:defRPr sz="1400" kern="1200">
                <a:solidFill>
                  <a:schemeClr val="tx1"/>
                </a:solidFill>
                <a:latin typeface="+mn-lt"/>
                <a:ea typeface="+mn-ea"/>
                <a:cs typeface="+mn-cs"/>
              </a:defRPr>
            </a:lvl4pPr>
            <a:lvl5pPr marL="2057400" indent="-228600" algn="just" defTabSz="914400" rtl="0" eaLnBrk="1" latinLnBrk="0" hangingPunct="1">
              <a:spcBef>
                <a:spcPct val="20000"/>
              </a:spcBef>
              <a:buFont typeface="Arial" pitchFamily="34" charset="0"/>
              <a:buChar char="»"/>
              <a:defRPr sz="12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spcBef>
                <a:spcPts val="1800"/>
              </a:spcBef>
            </a:pPr>
            <a:r>
              <a:rPr lang="en-CA" dirty="0">
                <a:latin typeface="Trebuchet MS" panose="020B0603020202020204" pitchFamily="34" charset="0"/>
              </a:rPr>
              <a:t>For each CDMA transmitter, a unique pseudo-noise </a:t>
            </a:r>
            <a:r>
              <a:rPr lang="en-CA" i="1" dirty="0">
                <a:latin typeface="Trebuchet MS" panose="020B0603020202020204" pitchFamily="34" charset="0"/>
              </a:rPr>
              <a:t>spreading code </a:t>
            </a:r>
            <a:r>
              <a:rPr lang="en-CA" dirty="0">
                <a:latin typeface="Trebuchet MS" panose="020B0603020202020204" pitchFamily="34" charset="0"/>
              </a:rPr>
              <a:t>is assigned to a DS spreader.</a:t>
            </a:r>
          </a:p>
          <a:p>
            <a:pPr>
              <a:spcBef>
                <a:spcPts val="1800"/>
              </a:spcBef>
            </a:pPr>
            <a:r>
              <a:rPr lang="en-CA" dirty="0">
                <a:latin typeface="Trebuchet MS" panose="020B0603020202020204" pitchFamily="34" charset="0"/>
              </a:rPr>
              <a:t>The spreading code (also called </a:t>
            </a:r>
            <a:r>
              <a:rPr lang="en-CA" i="1" dirty="0">
                <a:latin typeface="Trebuchet MS" panose="020B0603020202020204" pitchFamily="34" charset="0"/>
              </a:rPr>
              <a:t>chip code</a:t>
            </a:r>
            <a:r>
              <a:rPr lang="en-CA" dirty="0">
                <a:latin typeface="Trebuchet MS" panose="020B0603020202020204" pitchFamily="34" charset="0"/>
              </a:rPr>
              <a:t>) consists of a stream of narrow pulses called </a:t>
            </a:r>
            <a:r>
              <a:rPr lang="en-CA" i="1" dirty="0">
                <a:latin typeface="Trebuchet MS" panose="020B0603020202020204" pitchFamily="34" charset="0"/>
              </a:rPr>
              <a:t>chips, </a:t>
            </a:r>
            <a:r>
              <a:rPr lang="en-CA" dirty="0">
                <a:latin typeface="Trebuchet MS" panose="020B0603020202020204" pitchFamily="34" charset="0"/>
              </a:rPr>
              <a:t>with a bit width of </a:t>
            </a:r>
            <a:r>
              <a:rPr lang="en-CA" i="1" dirty="0">
                <a:latin typeface="Times New Roman" pitchFamily="18" charset="0"/>
                <a:cs typeface="Times New Roman" pitchFamily="18" charset="0"/>
              </a:rPr>
              <a:t>T</a:t>
            </a:r>
            <a:r>
              <a:rPr lang="en-CA" i="1" baseline="-25000" dirty="0">
                <a:latin typeface="Times New Roman" pitchFamily="18" charset="0"/>
                <a:cs typeface="Times New Roman" pitchFamily="18" charset="0"/>
              </a:rPr>
              <a:t>r</a:t>
            </a:r>
            <a:r>
              <a:rPr lang="en-CA" dirty="0">
                <a:latin typeface="Trebuchet MS" panose="020B0603020202020204" pitchFamily="34" charset="0"/>
              </a:rPr>
              <a:t>.</a:t>
            </a:r>
          </a:p>
          <a:p>
            <a:pPr>
              <a:spcBef>
                <a:spcPts val="1800"/>
              </a:spcBef>
            </a:pPr>
            <a:r>
              <a:rPr lang="en-CA" dirty="0">
                <a:latin typeface="Trebuchet MS" panose="020B0603020202020204" pitchFamily="34" charset="0"/>
              </a:rPr>
              <a:t>Its bandwidth </a:t>
            </a:r>
            <a:r>
              <a:rPr lang="en-CA" i="1" dirty="0">
                <a:latin typeface="Times New Roman" pitchFamily="18" charset="0"/>
                <a:cs typeface="Times New Roman" pitchFamily="18" charset="0"/>
              </a:rPr>
              <a:t>B</a:t>
            </a:r>
            <a:r>
              <a:rPr lang="en-CA" i="1" baseline="-25000" dirty="0">
                <a:latin typeface="Times New Roman" pitchFamily="18" charset="0"/>
                <a:cs typeface="Times New Roman" pitchFamily="18" charset="0"/>
              </a:rPr>
              <a:t>r</a:t>
            </a:r>
            <a:r>
              <a:rPr lang="en-CA" i="1" dirty="0">
                <a:latin typeface="Trebuchet MS" panose="020B0603020202020204" pitchFamily="34" charset="0"/>
              </a:rPr>
              <a:t> </a:t>
            </a:r>
            <a:r>
              <a:rPr lang="en-CA" dirty="0">
                <a:latin typeface="Trebuchet MS" panose="020B0603020202020204" pitchFamily="34" charset="0"/>
              </a:rPr>
              <a:t>is on the order of </a:t>
            </a:r>
            <a:r>
              <a:rPr lang="en-CA" dirty="0">
                <a:latin typeface="Times New Roman" panose="02020603050405020304" pitchFamily="18" charset="0"/>
                <a:cs typeface="Times New Roman" panose="02020603050405020304" pitchFamily="18" charset="0"/>
              </a:rPr>
              <a:t>1</a:t>
            </a:r>
            <a:r>
              <a:rPr lang="en-CA" i="1" dirty="0">
                <a:latin typeface="Times New Roman" panose="02020603050405020304" pitchFamily="18" charset="0"/>
                <a:cs typeface="Times New Roman" panose="02020603050405020304" pitchFamily="18" charset="0"/>
              </a:rPr>
              <a:t>/ T</a:t>
            </a:r>
            <a:r>
              <a:rPr lang="en-CA" i="1" baseline="-25000" dirty="0">
                <a:latin typeface="Times New Roman" pitchFamily="18" charset="0"/>
                <a:cs typeface="Times New Roman" pitchFamily="18" charset="0"/>
              </a:rPr>
              <a:t>r</a:t>
            </a:r>
            <a:r>
              <a:rPr lang="en-CA" dirty="0">
                <a:latin typeface="Trebuchet MS" panose="020B0603020202020204" pitchFamily="34" charset="0"/>
              </a:rPr>
              <a:t>.</a:t>
            </a:r>
          </a:p>
        </p:txBody>
      </p:sp>
    </p:spTree>
    <p:extLst>
      <p:ext uri="{BB962C8B-B14F-4D97-AF65-F5344CB8AC3E}">
        <p14:creationId xmlns:p14="http://schemas.microsoft.com/office/powerpoint/2010/main" val="23338262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CA" sz="3200" dirty="0"/>
              <a:t>17.1 Characteristics of Wireless Channels</a:t>
            </a:r>
          </a:p>
        </p:txBody>
      </p:sp>
      <p:sp>
        <p:nvSpPr>
          <p:cNvPr id="3" name="Content Placeholder 2"/>
          <p:cNvSpPr>
            <a:spLocks noGrp="1"/>
          </p:cNvSpPr>
          <p:nvPr>
            <p:ph idx="1"/>
          </p:nvPr>
        </p:nvSpPr>
        <p:spPr/>
        <p:txBody>
          <a:bodyPr>
            <a:normAutofit fontScale="92500" lnSpcReduction="20000"/>
          </a:bodyPr>
          <a:lstStyle/>
          <a:p>
            <a:pPr marL="457200" indent="-457200">
              <a:lnSpc>
                <a:spcPct val="110000"/>
              </a:lnSpc>
              <a:spcBef>
                <a:spcPts val="1200"/>
              </a:spcBef>
              <a:buFont typeface="Arial" panose="020B0604020202020204" pitchFamily="34" charset="0"/>
              <a:buChar char="•"/>
            </a:pPr>
            <a:r>
              <a:rPr lang="en-CA" dirty="0"/>
              <a:t>Wireless radio transmission channels are far more error-prone than wire-line communications.</a:t>
            </a:r>
            <a:endParaRPr lang="en-US" dirty="0"/>
          </a:p>
          <a:p>
            <a:pPr marL="457200" indent="-457200">
              <a:lnSpc>
                <a:spcPct val="110000"/>
              </a:lnSpc>
              <a:spcBef>
                <a:spcPts val="1200"/>
              </a:spcBef>
              <a:buFont typeface="Arial" panose="020B0604020202020204" pitchFamily="34" charset="0"/>
              <a:buChar char="•"/>
            </a:pPr>
            <a:r>
              <a:rPr lang="en-CA" dirty="0"/>
              <a:t>Various effects cause radio signal degradation in the receiver side:</a:t>
            </a:r>
          </a:p>
          <a:p>
            <a:pPr lvl="1">
              <a:lnSpc>
                <a:spcPct val="110000"/>
              </a:lnSpc>
              <a:buFont typeface="Arial" panose="020B0604020202020204" pitchFamily="34" charset="0"/>
              <a:buChar char="•"/>
            </a:pPr>
            <a:r>
              <a:rPr lang="en-CA" sz="1900" dirty="0">
                <a:solidFill>
                  <a:prstClr val="black"/>
                </a:solidFill>
              </a:rPr>
              <a:t>For outdoor channels, long-range communication is dominated by atmospheric attenuation:</a:t>
            </a:r>
          </a:p>
          <a:p>
            <a:pPr lvl="2">
              <a:lnSpc>
                <a:spcPct val="120000"/>
              </a:lnSpc>
              <a:spcBef>
                <a:spcPts val="600"/>
              </a:spcBef>
              <a:buFont typeface="Lucida Grande"/>
              <a:buChar char="-"/>
            </a:pPr>
            <a:r>
              <a:rPr lang="en-CA" sz="1700" dirty="0">
                <a:solidFill>
                  <a:prstClr val="black"/>
                </a:solidFill>
              </a:rPr>
              <a:t>Radio waves can penetrate the ionosphere (&gt; 3 GHz) and establish a </a:t>
            </a:r>
            <a:r>
              <a:rPr lang="en-CA" sz="1700" i="1" dirty="0">
                <a:solidFill>
                  <a:prstClr val="black"/>
                </a:solidFill>
              </a:rPr>
              <a:t>Line Of Sight </a:t>
            </a:r>
            <a:r>
              <a:rPr lang="en-CA" sz="1700" dirty="0">
                <a:solidFill>
                  <a:prstClr val="black"/>
                </a:solidFill>
              </a:rPr>
              <a:t>(LOS) communication.</a:t>
            </a:r>
          </a:p>
          <a:p>
            <a:pPr lvl="2">
              <a:lnSpc>
                <a:spcPct val="120000"/>
              </a:lnSpc>
              <a:spcBef>
                <a:spcPts val="1200"/>
              </a:spcBef>
              <a:buFont typeface="Lucida Grande"/>
              <a:buChar char="-"/>
            </a:pPr>
            <a:r>
              <a:rPr lang="en-CA" sz="1700" dirty="0">
                <a:solidFill>
                  <a:prstClr val="black"/>
                </a:solidFill>
              </a:rPr>
              <a:t>For lower frequencies reflect off it and off the ground, or travel along it to the receiver.</a:t>
            </a:r>
          </a:p>
          <a:p>
            <a:pPr lvl="2">
              <a:lnSpc>
                <a:spcPct val="120000"/>
              </a:lnSpc>
              <a:spcBef>
                <a:spcPts val="1200"/>
              </a:spcBef>
              <a:buFont typeface="Lucida Grande"/>
              <a:buChar char="-"/>
            </a:pPr>
            <a:r>
              <a:rPr lang="en-CA" sz="1700" dirty="0">
                <a:solidFill>
                  <a:prstClr val="black"/>
                </a:solidFill>
              </a:rPr>
              <a:t>At frequencies over 3 GHz though (which are necessary for satellite transmissions to penetrate the ionosphere) there are gaseous attenuations, primarily influenced by oxygen and water (vapor and rain)</a:t>
            </a:r>
          </a:p>
          <a:p>
            <a:pPr lvl="1">
              <a:lnSpc>
                <a:spcPct val="120000"/>
              </a:lnSpc>
              <a:spcBef>
                <a:spcPts val="1200"/>
              </a:spcBef>
              <a:buFont typeface="Arial" panose="020B0604020202020204" pitchFamily="34" charset="0"/>
              <a:buChar char="•"/>
            </a:pPr>
            <a:r>
              <a:rPr lang="en-CA" sz="1900" dirty="0"/>
              <a:t>For indoor channels, multipath fading is the main factor for signal degradation.</a:t>
            </a:r>
          </a:p>
        </p:txBody>
      </p:sp>
      <p:sp>
        <p:nvSpPr>
          <p:cNvPr id="4" name="Footer Placeholder 3"/>
          <p:cNvSpPr>
            <a:spLocks noGrp="1"/>
          </p:cNvSpPr>
          <p:nvPr>
            <p:ph type="ftr" sz="quarter" idx="11"/>
          </p:nvPr>
        </p:nvSpPr>
        <p:spPr/>
        <p:txBody>
          <a:bodyPr/>
          <a:lstStyle/>
          <a:p>
            <a:r>
              <a:rPr lang="en-US"/>
              <a:t>Li, Drew &amp; Liu   © Springer 2021</a:t>
            </a:r>
            <a:endParaRPr lang="en-US" dirty="0"/>
          </a:p>
        </p:txBody>
      </p:sp>
      <p:sp>
        <p:nvSpPr>
          <p:cNvPr id="5" name="Slide Number Placeholder 4"/>
          <p:cNvSpPr>
            <a:spLocks noGrp="1"/>
          </p:cNvSpPr>
          <p:nvPr>
            <p:ph type="sldNum" sz="quarter" idx="12"/>
          </p:nvPr>
        </p:nvSpPr>
        <p:spPr/>
        <p:txBody>
          <a:bodyPr/>
          <a:lstStyle/>
          <a:p>
            <a:fld id="{0F351D62-525A-4671-8264-CD4617D324B8}" type="slidenum">
              <a:rPr lang="en-US" smtClean="0"/>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643489"/>
            <a:ext cx="8229600" cy="769288"/>
          </a:xfrm>
        </p:spPr>
        <p:txBody>
          <a:bodyPr/>
          <a:lstStyle/>
          <a:p>
            <a:r>
              <a:rPr lang="en-CA" dirty="0"/>
              <a:t>DS Spread Spectrum (</a:t>
            </a:r>
            <a:r>
              <a:rPr lang="en-CA" dirty="0" err="1"/>
              <a:t>Con’d</a:t>
            </a:r>
            <a:r>
              <a:rPr lang="en-CA" dirty="0"/>
              <a:t>) </a:t>
            </a:r>
          </a:p>
        </p:txBody>
      </p:sp>
      <p:sp>
        <p:nvSpPr>
          <p:cNvPr id="3" name="内容占位符 2"/>
          <p:cNvSpPr>
            <a:spLocks noGrp="1"/>
          </p:cNvSpPr>
          <p:nvPr>
            <p:ph idx="1"/>
          </p:nvPr>
        </p:nvSpPr>
        <p:spPr>
          <a:xfrm>
            <a:off x="457200" y="1412777"/>
            <a:ext cx="8229600" cy="4680520"/>
          </a:xfrm>
        </p:spPr>
        <p:txBody>
          <a:bodyPr anchor="ctr">
            <a:normAutofit/>
          </a:bodyPr>
          <a:lstStyle/>
          <a:p>
            <a:pPr>
              <a:spcBef>
                <a:spcPts val="1800"/>
              </a:spcBef>
            </a:pPr>
            <a:r>
              <a:rPr lang="en-CA" sz="2000" dirty="0"/>
              <a:t>The spreading code is multiplied with the input data by the DS spreader.</a:t>
            </a:r>
          </a:p>
          <a:p>
            <a:pPr>
              <a:spcBef>
                <a:spcPts val="1800"/>
              </a:spcBef>
            </a:pPr>
            <a:r>
              <a:rPr lang="en-CA" sz="2000" dirty="0"/>
              <a:t>When the data bit is 1 the output DS code is identical to the spreading code, and when the data bit is 0 (represented by −1) the output DS code is the inverted spreading code.</a:t>
            </a:r>
          </a:p>
          <a:p>
            <a:pPr>
              <a:spcBef>
                <a:spcPts val="1800"/>
              </a:spcBef>
            </a:pPr>
            <a:r>
              <a:rPr lang="en-CA" sz="2000" dirty="0"/>
              <a:t>As a result, the spectrum of the original narrowband data is spread, and the bandwidth of the DS signal is:</a:t>
            </a:r>
          </a:p>
          <a:p>
            <a:pPr marL="0" indent="0" algn="r">
              <a:spcBef>
                <a:spcPts val="1800"/>
              </a:spcBef>
              <a:buNone/>
            </a:pPr>
            <a:r>
              <a:rPr lang="en-CA" sz="2000" i="1" dirty="0">
                <a:latin typeface="Times New Roman" pitchFamily="18" charset="0"/>
                <a:cs typeface="Times New Roman" pitchFamily="18" charset="0"/>
              </a:rPr>
              <a:t>			             </a:t>
            </a:r>
            <a:r>
              <a:rPr lang="en-CA" sz="2000" dirty="0"/>
              <a:t>				(17.5)</a:t>
            </a:r>
            <a:endParaRPr lang="en-US" sz="2000" dirty="0"/>
          </a:p>
          <a:p>
            <a:pPr>
              <a:spcBef>
                <a:spcPts val="1800"/>
              </a:spcBef>
            </a:pPr>
            <a:r>
              <a:rPr lang="en-CA" sz="2000" dirty="0"/>
              <a:t>The </a:t>
            </a:r>
            <a:r>
              <a:rPr lang="en-CA" sz="2000" dirty="0" err="1"/>
              <a:t>despreading</a:t>
            </a:r>
            <a:r>
              <a:rPr lang="en-CA" sz="2000" dirty="0"/>
              <a:t> process involves the multiplication of the DS code and the spreading sequence.</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20</a:t>
            </a:fld>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4118017074"/>
              </p:ext>
            </p:extLst>
          </p:nvPr>
        </p:nvGraphicFramePr>
        <p:xfrm>
          <a:off x="3941930" y="4509120"/>
          <a:ext cx="1260140" cy="504056"/>
        </p:xfrm>
        <a:graphic>
          <a:graphicData uri="http://schemas.openxmlformats.org/presentationml/2006/ole">
            <mc:AlternateContent xmlns:mc="http://schemas.openxmlformats.org/markup-compatibility/2006">
              <mc:Choice xmlns:v="urn:schemas-microsoft-com:vml" Requires="v">
                <p:oleObj spid="_x0000_s4131" name="Equation" r:id="rId3" imgW="571225" imgH="228600" progId="Equation.3">
                  <p:embed/>
                </p:oleObj>
              </mc:Choice>
              <mc:Fallback>
                <p:oleObj name="Equation" r:id="rId3" imgW="571225" imgH="228600" progId="Equation.3">
                  <p:embed/>
                  <p:pic>
                    <p:nvPicPr>
                      <p:cNvPr id="0"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941930" y="4509120"/>
                        <a:ext cx="1260140" cy="504056"/>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3090742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2996952"/>
            <a:ext cx="8229600" cy="3168352"/>
          </a:xfrm>
        </p:spPr>
        <p:txBody>
          <a:bodyPr>
            <a:normAutofit/>
          </a:bodyPr>
          <a:lstStyle/>
          <a:p>
            <a:pPr marL="0" indent="0">
              <a:buNone/>
            </a:pPr>
            <a:endParaRPr lang="en-US" sz="1600" dirty="0"/>
          </a:p>
          <a:p>
            <a:pPr marL="0" indent="0" algn="ctr">
              <a:buNone/>
            </a:pPr>
            <a:r>
              <a:rPr lang="en-CA" sz="1600" b="1" dirty="0"/>
              <a:t>Fig. 17.6: </a:t>
            </a:r>
            <a:r>
              <a:rPr lang="en-CA" sz="1600" dirty="0"/>
              <a:t>Transmitter and Receiver of DS spread spectrum</a:t>
            </a:r>
          </a:p>
          <a:p>
            <a:pPr marL="0" indent="0" algn="ctr">
              <a:buNone/>
            </a:pPr>
            <a:endParaRPr lang="en-CA" sz="1600" dirty="0"/>
          </a:p>
          <a:p>
            <a:pPr>
              <a:lnSpc>
                <a:spcPct val="110000"/>
              </a:lnSpc>
              <a:spcBef>
                <a:spcPts val="1200"/>
              </a:spcBef>
            </a:pPr>
            <a:r>
              <a:rPr lang="en-CA" sz="1600" dirty="0"/>
              <a:t>Two ways to implement CDMA multiple access:</a:t>
            </a:r>
          </a:p>
          <a:p>
            <a:pPr lvl="1">
              <a:spcBef>
                <a:spcPts val="600"/>
              </a:spcBef>
            </a:pPr>
            <a:r>
              <a:rPr lang="en-CA" sz="1600" dirty="0"/>
              <a:t>Orthogonal Codes: the spreading codes in a cell are orthogonal to each other.</a:t>
            </a:r>
          </a:p>
          <a:p>
            <a:pPr lvl="1">
              <a:spcBef>
                <a:spcPts val="600"/>
              </a:spcBef>
            </a:pPr>
            <a:r>
              <a:rPr lang="en-CA" sz="1600" dirty="0"/>
              <a:t>Non-orthogonal codes: Pseudo-random Noise (PN) sequences. </a:t>
            </a:r>
          </a:p>
          <a:p>
            <a:pPr lvl="2">
              <a:spcBef>
                <a:spcPts val="600"/>
              </a:spcBef>
              <a:buFont typeface="Trebuchet MS" panose="020B0603020202020204" pitchFamily="34" charset="0"/>
              <a:buChar char="‐"/>
            </a:pPr>
            <a:r>
              <a:rPr lang="en-CA" dirty="0"/>
              <a:t>Support more users and achieve better spectrum utilization.</a:t>
            </a:r>
          </a:p>
          <a:p>
            <a:pPr lvl="2">
              <a:spcBef>
                <a:spcPts val="600"/>
              </a:spcBef>
              <a:buFont typeface="Trebuchet MS" panose="020B0603020202020204" pitchFamily="34" charset="0"/>
              <a:buChar char="‐"/>
            </a:pPr>
            <a:r>
              <a:rPr lang="en-CA" dirty="0"/>
              <a:t>Based on the observation that in general not all users are active in a cell.</a:t>
            </a:r>
          </a:p>
          <a:p>
            <a:pPr lvl="2">
              <a:spcBef>
                <a:spcPts val="600"/>
              </a:spcBef>
              <a:buFont typeface="Trebuchet MS" panose="020B0603020202020204" pitchFamily="34" charset="0"/>
              <a:buChar char="‐"/>
            </a:pPr>
            <a:r>
              <a:rPr lang="en-CA" dirty="0"/>
              <a:t>Much more flexible than TDMA or FDMA (</a:t>
            </a:r>
            <a:r>
              <a:rPr lang="en-CA" i="1" dirty="0"/>
              <a:t>soft capacity </a:t>
            </a:r>
            <a:r>
              <a:rPr lang="en-CA" dirty="0"/>
              <a:t>vs. </a:t>
            </a:r>
            <a:r>
              <a:rPr lang="en-CA" i="1" dirty="0"/>
              <a:t>hard capacity</a:t>
            </a:r>
            <a:r>
              <a:rPr lang="en-CA" dirty="0"/>
              <a: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21</a:t>
            </a:fld>
            <a:endParaRPr lang="en-US"/>
          </a:p>
        </p:txBody>
      </p:sp>
      <p:pic>
        <p:nvPicPr>
          <p:cNvPr id="5122"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828675" y="548680"/>
            <a:ext cx="7486650" cy="2676525"/>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419735234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3G Cellular Networks: Wideband CDMA</a:t>
            </a:r>
          </a:p>
        </p:txBody>
      </p:sp>
      <p:sp>
        <p:nvSpPr>
          <p:cNvPr id="3" name="内容占位符 2"/>
          <p:cNvSpPr>
            <a:spLocks noGrp="1"/>
          </p:cNvSpPr>
          <p:nvPr>
            <p:ph idx="1"/>
          </p:nvPr>
        </p:nvSpPr>
        <p:spPr>
          <a:xfrm>
            <a:off x="457200" y="1412777"/>
            <a:ext cx="8229600" cy="4320480"/>
          </a:xfrm>
        </p:spPr>
        <p:txBody>
          <a:bodyPr anchor="ctr">
            <a:normAutofit/>
          </a:bodyPr>
          <a:lstStyle/>
          <a:p>
            <a:pPr>
              <a:spcBef>
                <a:spcPts val="600"/>
              </a:spcBef>
            </a:pPr>
            <a:r>
              <a:rPr lang="en-CA" sz="2000" dirty="0"/>
              <a:t>Since 3G, multimedia services have become the core issues for the cellular network development.</a:t>
            </a:r>
          </a:p>
          <a:p>
            <a:pPr lvl="1">
              <a:spcBef>
                <a:spcPts val="1200"/>
              </a:spcBef>
              <a:buFont typeface="Trebuchet MS" panose="020B0603020202020204" pitchFamily="34" charset="0"/>
              <a:buChar char="‐"/>
            </a:pPr>
            <a:r>
              <a:rPr lang="en-CA" sz="2000" dirty="0"/>
              <a:t>Applications include continuous media on demand, mobile interactive video call, remote medical service, and so on.</a:t>
            </a:r>
          </a:p>
          <a:p>
            <a:pPr lvl="1">
              <a:spcBef>
                <a:spcPts val="1200"/>
              </a:spcBef>
              <a:buFont typeface="Trebuchet MS" panose="020B0603020202020204" pitchFamily="34" charset="0"/>
              <a:buChar char="‐"/>
            </a:pPr>
            <a:r>
              <a:rPr lang="en-CA" sz="2000" dirty="0"/>
              <a:t>GPRS is the first step in the evolution of GSM networks toward 3G. Evolved to Enhanced Data rates for GSM Evolution (EDGE) networks, as an extension over the standard GSM, known as 2.75G. Still limited support for multimedia.</a:t>
            </a:r>
          </a:p>
          <a:p>
            <a:pPr lvl="1">
              <a:spcBef>
                <a:spcPts val="600"/>
              </a:spcBef>
            </a:pPr>
            <a:endParaRPr lang="en-US" sz="2000" dirty="0"/>
          </a:p>
          <a:p>
            <a:pPr>
              <a:spcBef>
                <a:spcPts val="600"/>
              </a:spcBef>
            </a:pPr>
            <a:r>
              <a:rPr lang="en-CA" sz="2000" dirty="0"/>
              <a:t>The 3G standardization process started in 1998. </a:t>
            </a:r>
            <a:r>
              <a:rPr lang="en-US" sz="2000" dirty="0"/>
              <a:t>The project has been know for 3G or </a:t>
            </a:r>
            <a:r>
              <a:rPr lang="en-CA" sz="2000" i="1" dirty="0"/>
              <a:t>Universal Mobile Telecommunications System </a:t>
            </a:r>
            <a:r>
              <a:rPr lang="en-CA" sz="2000" dirty="0"/>
              <a:t>(UMTS). </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22</a:t>
            </a:fld>
            <a:endParaRPr lang="en-US"/>
          </a:p>
        </p:txBody>
      </p:sp>
    </p:spTree>
    <p:extLst>
      <p:ext uri="{BB962C8B-B14F-4D97-AF65-F5344CB8AC3E}">
        <p14:creationId xmlns:p14="http://schemas.microsoft.com/office/powerpoint/2010/main" val="2169114329"/>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Wideband CDMA (WCDMA)</a:t>
            </a:r>
          </a:p>
        </p:txBody>
      </p:sp>
      <p:sp>
        <p:nvSpPr>
          <p:cNvPr id="3" name="内容占位符 2"/>
          <p:cNvSpPr>
            <a:spLocks noGrp="1"/>
          </p:cNvSpPr>
          <p:nvPr>
            <p:ph idx="1"/>
          </p:nvPr>
        </p:nvSpPr>
        <p:spPr>
          <a:xfrm>
            <a:off x="457200" y="1268760"/>
            <a:ext cx="8229600" cy="4857403"/>
          </a:xfrm>
        </p:spPr>
        <p:txBody>
          <a:bodyPr>
            <a:normAutofit fontScale="92500"/>
          </a:bodyPr>
          <a:lstStyle/>
          <a:p>
            <a:pPr>
              <a:lnSpc>
                <a:spcPct val="110000"/>
              </a:lnSpc>
            </a:pPr>
            <a:r>
              <a:rPr lang="en-CA" sz="1900" dirty="0"/>
              <a:t>3G wireless networks have been predominantly using </a:t>
            </a:r>
            <a:r>
              <a:rPr lang="en-CA" sz="1900" i="1" dirty="0"/>
              <a:t>Wideband CDMA </a:t>
            </a:r>
            <a:r>
              <a:rPr lang="en-CA" sz="1900" dirty="0"/>
              <a:t>(WCDMA). </a:t>
            </a:r>
          </a:p>
          <a:p>
            <a:pPr>
              <a:lnSpc>
                <a:spcPct val="110000"/>
              </a:lnSpc>
              <a:spcBef>
                <a:spcPts val="1200"/>
              </a:spcBef>
            </a:pPr>
            <a:r>
              <a:rPr lang="en-CA" sz="1900" dirty="0"/>
              <a:t>The key differences in WCDMA air interface from a narrowband CDMA air interface:</a:t>
            </a:r>
          </a:p>
          <a:p>
            <a:pPr lvl="1">
              <a:lnSpc>
                <a:spcPct val="110000"/>
              </a:lnSpc>
              <a:buFont typeface="Trebuchet MS" panose="020B0603020202020204" pitchFamily="34" charset="0"/>
              <a:buChar char="‐"/>
            </a:pPr>
            <a:r>
              <a:rPr lang="en-CA" sz="1700" dirty="0"/>
              <a:t>To support bitrates up to 2 Mbps, a wider channel bandwidth is allocated. The</a:t>
            </a:r>
          </a:p>
          <a:p>
            <a:pPr marL="457200" lvl="1" indent="0">
              <a:lnSpc>
                <a:spcPct val="110000"/>
              </a:lnSpc>
              <a:spcBef>
                <a:spcPts val="1200"/>
              </a:spcBef>
              <a:buNone/>
            </a:pPr>
            <a:r>
              <a:rPr lang="en-CA" dirty="0"/>
              <a:t>WCDMA channel bandwidth is 5MHz, as opposed to 1.25MHz for IS-95 and other earlier standards.</a:t>
            </a:r>
          </a:p>
          <a:p>
            <a:pPr lvl="1">
              <a:lnSpc>
                <a:spcPct val="110000"/>
              </a:lnSpc>
              <a:buFont typeface="Trebuchet MS" panose="020B0603020202020204" pitchFamily="34" charset="0"/>
              <a:buChar char="‐"/>
            </a:pPr>
            <a:r>
              <a:rPr lang="en-CA" sz="1700" dirty="0"/>
              <a:t>To effectively use the 5MHz bandwidth, longer spreading codes at higher chip rates are used. The chip rate specified is 3.84 </a:t>
            </a:r>
            <a:r>
              <a:rPr lang="en-CA" sz="1700" dirty="0" err="1"/>
              <a:t>Mcps</a:t>
            </a:r>
            <a:r>
              <a:rPr lang="en-CA" sz="1700" dirty="0"/>
              <a:t>, as opposed to 1.2288 </a:t>
            </a:r>
            <a:r>
              <a:rPr lang="en-CA" sz="1700" dirty="0" err="1"/>
              <a:t>Mcps</a:t>
            </a:r>
            <a:r>
              <a:rPr lang="en-CA" sz="1700" dirty="0"/>
              <a:t>.</a:t>
            </a:r>
          </a:p>
          <a:p>
            <a:pPr lvl="1">
              <a:lnSpc>
                <a:spcPct val="110000"/>
              </a:lnSpc>
              <a:buFont typeface="Trebuchet MS" panose="020B0603020202020204" pitchFamily="34" charset="0"/>
              <a:buChar char="‐"/>
            </a:pPr>
            <a:r>
              <a:rPr lang="en-CA" sz="1700" dirty="0"/>
              <a:t>WCDMA supports variable bitrates, from 8 kbps up to 2 Mbps.</a:t>
            </a:r>
          </a:p>
          <a:p>
            <a:pPr>
              <a:lnSpc>
                <a:spcPct val="110000"/>
              </a:lnSpc>
              <a:spcBef>
                <a:spcPts val="1200"/>
              </a:spcBef>
            </a:pPr>
            <a:r>
              <a:rPr lang="en-US" sz="1900" dirty="0"/>
              <a:t>Global </a:t>
            </a:r>
            <a:r>
              <a:rPr lang="en-CA" sz="1900" dirty="0"/>
              <a:t>standardization: </a:t>
            </a:r>
          </a:p>
          <a:p>
            <a:pPr lvl="1">
              <a:lnSpc>
                <a:spcPct val="110000"/>
              </a:lnSpc>
              <a:buFont typeface="Trebuchet MS" panose="020B0603020202020204" pitchFamily="34" charset="0"/>
              <a:buChar char="‐"/>
            </a:pPr>
            <a:r>
              <a:rPr lang="en-CA" dirty="0"/>
              <a:t>Third Generation Partnership Project (3GPP)</a:t>
            </a:r>
          </a:p>
          <a:p>
            <a:pPr lvl="1">
              <a:lnSpc>
                <a:spcPct val="110000"/>
              </a:lnSpc>
              <a:buFont typeface="Trebuchet MS" panose="020B0603020202020204" pitchFamily="34" charset="0"/>
              <a:buChar char="‐"/>
            </a:pPr>
            <a:r>
              <a:rPr lang="en-CA" dirty="0"/>
              <a:t>Third Generation Partnership Project 2 (3GPP2)</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23</a:t>
            </a:fld>
            <a:endParaRPr lang="en-US"/>
          </a:p>
        </p:txBody>
      </p:sp>
    </p:spTree>
    <p:extLst>
      <p:ext uri="{BB962C8B-B14F-4D97-AF65-F5344CB8AC3E}">
        <p14:creationId xmlns:p14="http://schemas.microsoft.com/office/powerpoint/2010/main" val="2984520943"/>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64704"/>
            <a:ext cx="8229600" cy="769288"/>
          </a:xfrm>
        </p:spPr>
        <p:txBody>
          <a:bodyPr>
            <a:normAutofit fontScale="90000"/>
          </a:bodyPr>
          <a:lstStyle/>
          <a:p>
            <a:r>
              <a:rPr lang="en-CA" sz="2700" dirty="0"/>
              <a:t>Table 17.1: </a:t>
            </a:r>
            <a:r>
              <a:rPr lang="en-CA" sz="2700" b="0" dirty="0"/>
              <a:t>Evolution from 2G to 3G Wireless Networks</a:t>
            </a:r>
            <a:endParaRPr lang="en-CA" b="0"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24</a:t>
            </a:fld>
            <a:endParaRPr 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179004" y="1628800"/>
            <a:ext cx="4791075" cy="41910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Tree>
    <p:extLst>
      <p:ext uri="{BB962C8B-B14F-4D97-AF65-F5344CB8AC3E}">
        <p14:creationId xmlns:p14="http://schemas.microsoft.com/office/powerpoint/2010/main" val="1831407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64704"/>
            <a:ext cx="8229600" cy="769288"/>
          </a:xfrm>
        </p:spPr>
        <p:txBody>
          <a:bodyPr/>
          <a:lstStyle/>
          <a:p>
            <a:r>
              <a:rPr lang="en-US" dirty="0"/>
              <a:t>New Generation of Multimedia Services</a:t>
            </a:r>
            <a:endParaRPr lang="en-CA" dirty="0"/>
          </a:p>
        </p:txBody>
      </p:sp>
      <p:sp>
        <p:nvSpPr>
          <p:cNvPr id="3" name="内容占位符 2"/>
          <p:cNvSpPr>
            <a:spLocks noGrp="1"/>
          </p:cNvSpPr>
          <p:nvPr>
            <p:ph idx="1"/>
          </p:nvPr>
        </p:nvSpPr>
        <p:spPr/>
        <p:txBody>
          <a:bodyPr anchor="ctr"/>
          <a:lstStyle/>
          <a:p>
            <a:pPr>
              <a:spcBef>
                <a:spcPts val="1200"/>
              </a:spcBef>
            </a:pPr>
            <a:r>
              <a:rPr lang="en-CA" dirty="0"/>
              <a:t>Bandwidth made available by 3G networks gives rise to applications not previously available to mobile phone users.</a:t>
            </a:r>
          </a:p>
          <a:p>
            <a:pPr lvl="1">
              <a:spcBef>
                <a:spcPts val="1200"/>
              </a:spcBef>
              <a:buFont typeface="Trebuchet MS" panose="020B0603020202020204" pitchFamily="34" charset="0"/>
              <a:buChar char="‐"/>
            </a:pPr>
            <a:r>
              <a:rPr lang="en-CA" dirty="0"/>
              <a:t>Online maps, online gaming, mobile TV, and instant picture/video content sharing</a:t>
            </a:r>
          </a:p>
          <a:p>
            <a:pPr lvl="1">
              <a:spcBef>
                <a:spcPts val="1200"/>
              </a:spcBef>
            </a:pPr>
            <a:endParaRPr lang="en-US" dirty="0"/>
          </a:p>
          <a:p>
            <a:pPr>
              <a:spcBef>
                <a:spcPts val="1200"/>
              </a:spcBef>
            </a:pPr>
            <a:r>
              <a:rPr lang="en-CA" dirty="0"/>
              <a:t>Rapid development of new generations of handsets, where support for high-quality video, better software and user interface, and longer battery life are key factors.</a:t>
            </a:r>
          </a:p>
          <a:p>
            <a:pPr lvl="1">
              <a:spcBef>
                <a:spcPts val="1200"/>
              </a:spcBef>
              <a:buFont typeface="Trebuchet MS" panose="020B0603020202020204" pitchFamily="34" charset="0"/>
              <a:buChar char="‐"/>
            </a:pPr>
            <a:r>
              <a:rPr lang="en-US" dirty="0"/>
              <a:t>Greatly changed the way for people to interact with mobile devices and even their social behaviors.</a:t>
            </a: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25</a:t>
            </a:fld>
            <a:endParaRPr lang="en-US"/>
          </a:p>
        </p:txBody>
      </p:sp>
    </p:spTree>
    <p:extLst>
      <p:ext uri="{BB962C8B-B14F-4D97-AF65-F5344CB8AC3E}">
        <p14:creationId xmlns:p14="http://schemas.microsoft.com/office/powerpoint/2010/main" val="309392762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4G Cellular Networks</a:t>
            </a:r>
          </a:p>
        </p:txBody>
      </p:sp>
      <p:sp>
        <p:nvSpPr>
          <p:cNvPr id="3" name="内容占位符 2"/>
          <p:cNvSpPr>
            <a:spLocks noGrp="1"/>
          </p:cNvSpPr>
          <p:nvPr>
            <p:ph idx="1"/>
          </p:nvPr>
        </p:nvSpPr>
        <p:spPr/>
        <p:txBody>
          <a:bodyPr>
            <a:normAutofit/>
          </a:bodyPr>
          <a:lstStyle/>
          <a:p>
            <a:r>
              <a:rPr lang="en-US" dirty="0"/>
              <a:t>New radio techniques are employed </a:t>
            </a:r>
            <a:r>
              <a:rPr lang="en-CA" dirty="0"/>
              <a:t>to achieve higher rates and lower latencies than 3G:</a:t>
            </a:r>
          </a:p>
          <a:p>
            <a:endParaRPr lang="en-CA" dirty="0"/>
          </a:p>
          <a:p>
            <a:pPr lvl="1">
              <a:buFont typeface="Trebuchet MS" panose="020B0603020202020204" pitchFamily="34" charset="0"/>
              <a:buChar char="‐"/>
            </a:pPr>
            <a:r>
              <a:rPr lang="en-CA" i="1" dirty="0"/>
              <a:t>Space Division Multiplexing </a:t>
            </a:r>
            <a:r>
              <a:rPr lang="en-CA" dirty="0"/>
              <a:t>via </a:t>
            </a:r>
            <a:r>
              <a:rPr lang="en-CA" i="1" dirty="0"/>
              <a:t>Multiple Input/Multiple Output </a:t>
            </a:r>
            <a:r>
              <a:rPr lang="en-CA" dirty="0"/>
              <a:t>(MIMO). Using multiple sending and receiving antennas leads to higher capacity and less impact from interference.</a:t>
            </a:r>
          </a:p>
          <a:p>
            <a:pPr lvl="1"/>
            <a:endParaRPr lang="en-US" dirty="0"/>
          </a:p>
          <a:p>
            <a:pPr lvl="1"/>
            <a:endParaRPr lang="en-US" dirty="0"/>
          </a:p>
          <a:p>
            <a:pPr lvl="1"/>
            <a:endParaRPr lang="en-US" dirty="0"/>
          </a:p>
          <a:p>
            <a:pPr lvl="1"/>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26</a:t>
            </a:fld>
            <a:endParaRPr lang="en-US"/>
          </a:p>
        </p:txBody>
      </p:sp>
      <p:pic>
        <p:nvPicPr>
          <p:cNvPr id="3074"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913732" y="3610074"/>
            <a:ext cx="5316537" cy="1835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7" name="矩形 6"/>
          <p:cNvSpPr/>
          <p:nvPr/>
        </p:nvSpPr>
        <p:spPr>
          <a:xfrm>
            <a:off x="2281230" y="5597993"/>
            <a:ext cx="4572000" cy="400110"/>
          </a:xfrm>
          <a:prstGeom prst="rect">
            <a:avLst/>
          </a:prstGeom>
        </p:spPr>
        <p:txBody>
          <a:bodyPr>
            <a:spAutoFit/>
          </a:bodyPr>
          <a:lstStyle/>
          <a:p>
            <a:pPr algn="ctr"/>
            <a:r>
              <a:rPr lang="pl-PL" sz="2000" b="1" dirty="0">
                <a:latin typeface="Trebuchet MS" panose="020B0603020202020204" pitchFamily="34" charset="0"/>
              </a:rPr>
              <a:t>Fig. 17.</a:t>
            </a:r>
            <a:r>
              <a:rPr lang="en-US" sz="2000" b="1" dirty="0">
                <a:latin typeface="Trebuchet MS" panose="020B0603020202020204" pitchFamily="34" charset="0"/>
              </a:rPr>
              <a:t>7: </a:t>
            </a:r>
            <a:r>
              <a:rPr lang="pl-PL" sz="2000" dirty="0">
                <a:latin typeface="Trebuchet MS" panose="020B0603020202020204" pitchFamily="34" charset="0"/>
              </a:rPr>
              <a:t>A 2x2 MIMO</a:t>
            </a:r>
            <a:r>
              <a:rPr lang="en-US" sz="2000" dirty="0">
                <a:latin typeface="Trebuchet MS" panose="020B0603020202020204" pitchFamily="34" charset="0"/>
              </a:rPr>
              <a:t> </a:t>
            </a:r>
            <a:r>
              <a:rPr lang="en-CA" sz="2000" dirty="0">
                <a:latin typeface="Trebuchet MS" panose="020B0603020202020204" pitchFamily="34" charset="0"/>
              </a:rPr>
              <a:t>antenna system</a:t>
            </a:r>
          </a:p>
        </p:txBody>
      </p:sp>
    </p:spTree>
    <p:extLst>
      <p:ext uri="{BB962C8B-B14F-4D97-AF65-F5344CB8AC3E}">
        <p14:creationId xmlns:p14="http://schemas.microsoft.com/office/powerpoint/2010/main" val="173651070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27</a:t>
            </a:fld>
            <a:endParaRPr lang="en-US"/>
          </a:p>
        </p:txBody>
      </p:sp>
      <p:sp>
        <p:nvSpPr>
          <p:cNvPr id="10" name="标题 1"/>
          <p:cNvSpPr>
            <a:spLocks noGrp="1"/>
          </p:cNvSpPr>
          <p:nvPr>
            <p:ph type="title"/>
          </p:nvPr>
        </p:nvSpPr>
        <p:spPr>
          <a:xfrm>
            <a:off x="450387" y="643489"/>
            <a:ext cx="8229600" cy="769288"/>
          </a:xfrm>
        </p:spPr>
        <p:txBody>
          <a:bodyPr/>
          <a:lstStyle/>
          <a:p>
            <a:r>
              <a:rPr lang="en-CA" dirty="0"/>
              <a:t>4G Cellular Networks</a:t>
            </a:r>
          </a:p>
        </p:txBody>
      </p:sp>
      <p:sp>
        <p:nvSpPr>
          <p:cNvPr id="8" name="内容占位符 7"/>
          <p:cNvSpPr>
            <a:spLocks noGrp="1"/>
          </p:cNvSpPr>
          <p:nvPr>
            <p:ph idx="1"/>
          </p:nvPr>
        </p:nvSpPr>
        <p:spPr>
          <a:xfrm>
            <a:off x="457200" y="1412777"/>
            <a:ext cx="8229600" cy="3888432"/>
          </a:xfrm>
        </p:spPr>
        <p:txBody>
          <a:bodyPr anchor="ctr">
            <a:noAutofit/>
          </a:bodyPr>
          <a:lstStyle/>
          <a:p>
            <a:pPr lvl="1">
              <a:buFont typeface="Arial" panose="020B0604020202020204" pitchFamily="34" charset="0"/>
              <a:buChar char="•"/>
            </a:pPr>
            <a:r>
              <a:rPr lang="en-CA" sz="2000" i="1" dirty="0"/>
              <a:t>Space Time Coding </a:t>
            </a:r>
            <a:r>
              <a:rPr lang="en-CA" sz="2000" dirty="0"/>
              <a:t>(STC). Using higher order of modulation and encoding schemes improves  number of bits transmitted per Hz.</a:t>
            </a:r>
          </a:p>
          <a:p>
            <a:pPr lvl="1">
              <a:buFont typeface="Arial" panose="020B0604020202020204" pitchFamily="34" charset="0"/>
              <a:buChar char="•"/>
            </a:pPr>
            <a:endParaRPr lang="en-CA" sz="2000" dirty="0"/>
          </a:p>
          <a:p>
            <a:pPr lvl="1">
              <a:buFont typeface="Arial" panose="020B0604020202020204" pitchFamily="34" charset="0"/>
              <a:buChar char="•"/>
            </a:pPr>
            <a:r>
              <a:rPr lang="en-CA" sz="2000" dirty="0"/>
              <a:t>Beam forming and beam directionality control. The properties of a beam are tuned or customized for a subscriber to achieve higher capacity for a limited duration. </a:t>
            </a:r>
          </a:p>
          <a:p>
            <a:pPr lvl="1">
              <a:buFont typeface="Arial" panose="020B0604020202020204" pitchFamily="34" charset="0"/>
              <a:buChar char="•"/>
            </a:pPr>
            <a:endParaRPr lang="en-CA" sz="2000" dirty="0"/>
          </a:p>
          <a:p>
            <a:pPr lvl="1">
              <a:buFont typeface="Arial" panose="020B0604020202020204" pitchFamily="34" charset="0"/>
              <a:buChar char="•"/>
            </a:pPr>
            <a:r>
              <a:rPr lang="en-CA" sz="2000" dirty="0"/>
              <a:t>Reduce interference through </a:t>
            </a:r>
            <a:r>
              <a:rPr lang="en-CA" sz="2000" i="1" dirty="0"/>
              <a:t>Orthogonal Frequency Division Multiplexing </a:t>
            </a:r>
            <a:r>
              <a:rPr lang="en-CA" sz="2000" dirty="0"/>
              <a:t>(OFDM). </a:t>
            </a:r>
          </a:p>
        </p:txBody>
      </p:sp>
    </p:spTree>
    <p:extLst>
      <p:ext uri="{BB962C8B-B14F-4D97-AF65-F5344CB8AC3E}">
        <p14:creationId xmlns:p14="http://schemas.microsoft.com/office/powerpoint/2010/main" val="114830835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IMT-Advanced</a:t>
            </a:r>
          </a:p>
        </p:txBody>
      </p:sp>
      <p:sp>
        <p:nvSpPr>
          <p:cNvPr id="3" name="内容占位符 2"/>
          <p:cNvSpPr>
            <a:spLocks noGrp="1"/>
          </p:cNvSpPr>
          <p:nvPr>
            <p:ph idx="1"/>
          </p:nvPr>
        </p:nvSpPr>
        <p:spPr/>
        <p:txBody>
          <a:bodyPr/>
          <a:lstStyle/>
          <a:p>
            <a:r>
              <a:rPr lang="en-CA" dirty="0"/>
              <a:t>IMT-Advanced, as defined by ITU, has been commonly viewed as the guideline for 4G standards:</a:t>
            </a:r>
          </a:p>
          <a:p>
            <a:pPr lvl="1">
              <a:spcBef>
                <a:spcPts val="600"/>
              </a:spcBef>
              <a:buFont typeface="Trebuchet MS" panose="020B0603020202020204" pitchFamily="34" charset="0"/>
              <a:buChar char="‐"/>
            </a:pPr>
            <a:r>
              <a:rPr lang="en-CA" dirty="0"/>
              <a:t>Based on an all-IP packet switched network.</a:t>
            </a:r>
          </a:p>
          <a:p>
            <a:pPr lvl="1">
              <a:spcBef>
                <a:spcPts val="600"/>
              </a:spcBef>
              <a:buFont typeface="Trebuchet MS" panose="020B0603020202020204" pitchFamily="34" charset="0"/>
              <a:buChar char="‐"/>
            </a:pPr>
            <a:r>
              <a:rPr lang="en-CA" dirty="0"/>
              <a:t>Peak data rates of up to 100Mbps for high mobility and up to 1Gbps for nomadic/local wireless access.</a:t>
            </a:r>
          </a:p>
          <a:p>
            <a:pPr lvl="1">
              <a:spcBef>
                <a:spcPts val="600"/>
              </a:spcBef>
              <a:buFont typeface="Trebuchet MS" panose="020B0603020202020204" pitchFamily="34" charset="0"/>
              <a:buChar char="‐"/>
            </a:pPr>
            <a:r>
              <a:rPr lang="en-CA" dirty="0"/>
              <a:t>Dynamically share and use the network resources to support more simultaneous users per cell.</a:t>
            </a:r>
          </a:p>
          <a:p>
            <a:pPr lvl="1">
              <a:spcBef>
                <a:spcPts val="600"/>
              </a:spcBef>
              <a:buFont typeface="Trebuchet MS" panose="020B0603020202020204" pitchFamily="34" charset="0"/>
              <a:buChar char="‐"/>
            </a:pPr>
            <a:r>
              <a:rPr lang="en-CA" dirty="0"/>
              <a:t>Smooth handovers across heterogeneous networks.</a:t>
            </a:r>
          </a:p>
          <a:p>
            <a:pPr lvl="1">
              <a:spcBef>
                <a:spcPts val="600"/>
              </a:spcBef>
              <a:buFont typeface="Trebuchet MS" panose="020B0603020202020204" pitchFamily="34" charset="0"/>
              <a:buChar char="‐"/>
            </a:pPr>
            <a:r>
              <a:rPr lang="en-CA" dirty="0"/>
              <a:t>High quality of service for next generation multimedia support.</a:t>
            </a:r>
          </a:p>
          <a:p>
            <a:pPr lvl="1"/>
            <a:endParaRPr lang="en-US" dirty="0"/>
          </a:p>
          <a:p>
            <a:r>
              <a:rPr lang="en-US" altLang="zh-CN" dirty="0"/>
              <a:t>Candidates systems:</a:t>
            </a:r>
          </a:p>
          <a:p>
            <a:pPr lvl="1">
              <a:spcBef>
                <a:spcPts val="600"/>
              </a:spcBef>
              <a:buFont typeface="Trebuchet MS" panose="020B0603020202020204" pitchFamily="34" charset="0"/>
              <a:buChar char="‐"/>
            </a:pPr>
            <a:r>
              <a:rPr lang="en-CA" altLang="zh-CN" dirty="0"/>
              <a:t>LTE Advanced standardized by the 3GPP.</a:t>
            </a:r>
          </a:p>
          <a:p>
            <a:pPr lvl="1">
              <a:spcBef>
                <a:spcPts val="600"/>
              </a:spcBef>
              <a:buFont typeface="Trebuchet MS" panose="020B0603020202020204" pitchFamily="34" charset="0"/>
              <a:buChar char="‐"/>
            </a:pPr>
            <a:r>
              <a:rPr lang="en-CA" altLang="zh-CN" dirty="0"/>
              <a:t>802.16m standardized by the IEEE (i.e., WiMAX).</a:t>
            </a:r>
            <a:endParaRPr lang="en-US" altLang="zh-CN"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28</a:t>
            </a:fld>
            <a:endParaRPr lang="en-US"/>
          </a:p>
        </p:txBody>
      </p:sp>
    </p:spTree>
    <p:extLst>
      <p:ext uri="{BB962C8B-B14F-4D97-AF65-F5344CB8AC3E}">
        <p14:creationId xmlns:p14="http://schemas.microsoft.com/office/powerpoint/2010/main" val="232827832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643488"/>
            <a:ext cx="8229600" cy="769288"/>
          </a:xfrm>
        </p:spPr>
        <p:txBody>
          <a:bodyPr/>
          <a:lstStyle/>
          <a:p>
            <a:r>
              <a:rPr lang="en-CA" dirty="0"/>
              <a:t>3GPP LTE Advanced</a:t>
            </a:r>
          </a:p>
        </p:txBody>
      </p:sp>
      <p:sp>
        <p:nvSpPr>
          <p:cNvPr id="3" name="内容占位符 2"/>
          <p:cNvSpPr>
            <a:spLocks noGrp="1"/>
          </p:cNvSpPr>
          <p:nvPr>
            <p:ph idx="1"/>
          </p:nvPr>
        </p:nvSpPr>
        <p:spPr/>
        <p:txBody>
          <a:bodyPr anchor="ctr">
            <a:normAutofit fontScale="92500"/>
          </a:bodyPr>
          <a:lstStyle/>
          <a:p>
            <a:r>
              <a:rPr lang="en-CA" dirty="0"/>
              <a:t>Has largely taken the place of WiMAX, and has been considered as the standard for 4G.</a:t>
            </a:r>
          </a:p>
          <a:p>
            <a:endParaRPr lang="en-CA" dirty="0"/>
          </a:p>
          <a:p>
            <a:r>
              <a:rPr lang="en-CA" dirty="0"/>
              <a:t>Peak download rates up to 299.6Mbps and upload rates up to 75.4Mbps depending on the user equipment category (</a:t>
            </a:r>
            <a:r>
              <a:rPr lang="en-CA" dirty="0" err="1"/>
              <a:t>e.g.,with</a:t>
            </a:r>
            <a:r>
              <a:rPr lang="en-CA" dirty="0"/>
              <a:t> 4 × 4 MIMO antennas using 20MHz of spectrum).</a:t>
            </a:r>
          </a:p>
          <a:p>
            <a:endParaRPr lang="en-CA" dirty="0"/>
          </a:p>
          <a:p>
            <a:r>
              <a:rPr lang="en-CA" dirty="0"/>
              <a:t>Lower data transfer latencies (&lt; 5ms latency for small packets), and lower latencies for handover and connection setup time.</a:t>
            </a:r>
          </a:p>
          <a:p>
            <a:endParaRPr lang="en-CA" dirty="0"/>
          </a:p>
          <a:p>
            <a:r>
              <a:rPr lang="en-US" dirty="0"/>
              <a:t>Improved mobility support. </a:t>
            </a:r>
            <a:r>
              <a:rPr lang="en-CA" dirty="0"/>
              <a:t>Allows terminals to move at speeds up to 350 km/h (220 mph) or 500 km/h (310 mph), depending on frequency band .</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29</a:t>
            </a:fld>
            <a:endParaRPr lang="en-US"/>
          </a:p>
        </p:txBody>
      </p:sp>
    </p:spTree>
    <p:extLst>
      <p:ext uri="{BB962C8B-B14F-4D97-AF65-F5344CB8AC3E}">
        <p14:creationId xmlns:p14="http://schemas.microsoft.com/office/powerpoint/2010/main" val="10669629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CA" sz="3200" dirty="0"/>
              <a:t>Path Loss</a:t>
            </a:r>
          </a:p>
        </p:txBody>
      </p:sp>
      <p:sp>
        <p:nvSpPr>
          <p:cNvPr id="3" name="内容占位符 2"/>
          <p:cNvSpPr>
            <a:spLocks noGrp="1"/>
          </p:cNvSpPr>
          <p:nvPr>
            <p:ph idx="1"/>
          </p:nvPr>
        </p:nvSpPr>
        <p:spPr>
          <a:xfrm>
            <a:off x="446856" y="1340768"/>
            <a:ext cx="8229600" cy="4641379"/>
          </a:xfrm>
        </p:spPr>
        <p:txBody>
          <a:bodyPr anchor="ctr">
            <a:noAutofit/>
          </a:bodyPr>
          <a:lstStyle/>
          <a:p>
            <a:pPr marL="341313" indent="-341313" algn="l">
              <a:spcBef>
                <a:spcPts val="600"/>
              </a:spcBef>
              <a:buFont typeface="Arial" panose="020B0604020202020204" pitchFamily="34" charset="0"/>
              <a:buChar char="•"/>
            </a:pPr>
            <a:r>
              <a:rPr lang="en-US" altLang="zh-CN" sz="2200" dirty="0"/>
              <a:t>Long-range signal loss is dominated by </a:t>
            </a:r>
            <a:r>
              <a:rPr lang="en-CA" sz="2200" dirty="0"/>
              <a:t>atmospheric attenuation.</a:t>
            </a:r>
          </a:p>
          <a:p>
            <a:pPr marL="341313" indent="-341313" algn="l">
              <a:spcBef>
                <a:spcPts val="600"/>
              </a:spcBef>
              <a:buFont typeface="Arial" panose="020B0604020202020204" pitchFamily="34" charset="0"/>
              <a:buChar char="•"/>
              <a:tabLst>
                <a:tab pos="341313" algn="l"/>
              </a:tabLst>
            </a:pPr>
            <a:r>
              <a:rPr lang="en-US" sz="2200" dirty="0"/>
              <a:t>Free-space attenuation model for LOS</a:t>
            </a:r>
            <a:r>
              <a:rPr lang="en-US" sz="2200" b="1" dirty="0"/>
              <a:t> </a:t>
            </a:r>
            <a:r>
              <a:rPr lang="en-US" sz="2200" dirty="0"/>
              <a:t>is given by the </a:t>
            </a:r>
            <a:r>
              <a:rPr lang="en-CA" sz="2200" dirty="0" err="1"/>
              <a:t>Friis</a:t>
            </a:r>
            <a:r>
              <a:rPr lang="en-CA" sz="2200" dirty="0"/>
              <a:t> radiation equation:</a:t>
            </a:r>
          </a:p>
          <a:p>
            <a:pPr marL="341313" indent="-341313" algn="l">
              <a:spcBef>
                <a:spcPts val="600"/>
              </a:spcBef>
              <a:buFont typeface="Arial" panose="020B0604020202020204" pitchFamily="34" charset="0"/>
              <a:buChar char="•"/>
              <a:tabLst>
                <a:tab pos="341313" algn="l"/>
              </a:tabLst>
            </a:pPr>
            <a:endParaRPr lang="en-CA" sz="2200" dirty="0"/>
          </a:p>
          <a:p>
            <a:pPr marL="0" indent="0" algn="r">
              <a:buNone/>
              <a:tabLst>
                <a:tab pos="341313" algn="l"/>
              </a:tabLst>
            </a:pPr>
            <a:r>
              <a:rPr lang="en-US" sz="2200" b="0" dirty="0"/>
              <a:t>		</a:t>
            </a:r>
            <a:r>
              <a:rPr lang="en-US" dirty="0"/>
              <a:t>  	</a:t>
            </a:r>
            <a:r>
              <a:rPr lang="en-US" sz="2200" b="0" dirty="0"/>
              <a:t>	</a:t>
            </a:r>
            <a:r>
              <a:rPr lang="en-CA" sz="2200" dirty="0"/>
              <a:t>	   (17.1)</a:t>
            </a:r>
            <a:endParaRPr lang="en-US" sz="2200" b="0" i="1" dirty="0"/>
          </a:p>
          <a:p>
            <a:pPr marL="396875" lvl="1" indent="0" algn="l">
              <a:spcBef>
                <a:spcPts val="1200"/>
              </a:spcBef>
              <a:buNone/>
            </a:pPr>
            <a:r>
              <a:rPr lang="en-CA" i="1" dirty="0">
                <a:cs typeface="Times New Roman" pitchFamily="18" charset="0"/>
              </a:rPr>
              <a:t>S</a:t>
            </a:r>
            <a:r>
              <a:rPr lang="en-CA" i="1" baseline="-25000" dirty="0">
                <a:cs typeface="Times New Roman" pitchFamily="18" charset="0"/>
              </a:rPr>
              <a:t>r</a:t>
            </a:r>
            <a:r>
              <a:rPr lang="en-CA" dirty="0"/>
              <a:t> and </a:t>
            </a:r>
            <a:r>
              <a:rPr lang="en-CA" i="1" dirty="0">
                <a:cs typeface="Times New Roman" pitchFamily="18" charset="0"/>
              </a:rPr>
              <a:t>S</a:t>
            </a:r>
            <a:r>
              <a:rPr lang="en-CA" i="1" baseline="-25000" dirty="0">
                <a:cs typeface="Times New Roman" pitchFamily="18" charset="0"/>
              </a:rPr>
              <a:t>t</a:t>
            </a:r>
            <a:r>
              <a:rPr lang="en-CA" dirty="0"/>
              <a:t> – received and transmitted signal power</a:t>
            </a:r>
          </a:p>
          <a:p>
            <a:pPr marL="396875" lvl="1" indent="0" algn="l">
              <a:buNone/>
            </a:pPr>
            <a:r>
              <a:rPr lang="en-CA" i="1" dirty="0">
                <a:cs typeface="Times New Roman" pitchFamily="18" charset="0"/>
              </a:rPr>
              <a:t>G</a:t>
            </a:r>
            <a:r>
              <a:rPr lang="en-CA" i="1" baseline="-25000" dirty="0">
                <a:cs typeface="Times New Roman" pitchFamily="18" charset="0"/>
              </a:rPr>
              <a:t>r</a:t>
            </a:r>
            <a:r>
              <a:rPr lang="en-CA" dirty="0"/>
              <a:t> and </a:t>
            </a:r>
            <a:r>
              <a:rPr lang="en-CA" i="1" dirty="0">
                <a:cs typeface="Times New Roman" pitchFamily="18" charset="0"/>
              </a:rPr>
              <a:t>G</a:t>
            </a:r>
            <a:r>
              <a:rPr lang="en-CA" i="1" baseline="-25000" dirty="0">
                <a:cs typeface="Times New Roman" pitchFamily="18" charset="0"/>
              </a:rPr>
              <a:t>t</a:t>
            </a:r>
            <a:r>
              <a:rPr lang="en-CA" dirty="0"/>
              <a:t> – antenna gain factors</a:t>
            </a:r>
          </a:p>
          <a:p>
            <a:pPr marL="396875" lvl="1" indent="0" algn="l">
              <a:buNone/>
            </a:pPr>
            <a:r>
              <a:rPr lang="el-GR" i="1" dirty="0">
                <a:cs typeface="Times New Roman" pitchFamily="18" charset="0"/>
              </a:rPr>
              <a:t>λ</a:t>
            </a:r>
            <a:r>
              <a:rPr lang="en-CA" dirty="0"/>
              <a:t> – signal wavelength</a:t>
            </a:r>
          </a:p>
          <a:p>
            <a:pPr marL="396875" lvl="1" indent="0" algn="l">
              <a:buNone/>
            </a:pPr>
            <a:r>
              <a:rPr lang="en-CA" i="1" dirty="0">
                <a:cs typeface="Times New Roman" pitchFamily="18" charset="0"/>
              </a:rPr>
              <a:t>L</a:t>
            </a:r>
            <a:r>
              <a:rPr lang="en-CA" dirty="0"/>
              <a:t> – receiver loss</a:t>
            </a:r>
          </a:p>
          <a:p>
            <a:pPr algn="l">
              <a:spcBef>
                <a:spcPts val="1800"/>
              </a:spcBef>
              <a:buFont typeface="Arial" panose="020B0604020202020204" pitchFamily="34" charset="0"/>
              <a:buChar char="•"/>
            </a:pPr>
            <a:r>
              <a:rPr lang="en-US" sz="2200" dirty="0"/>
              <a:t>Attenuation increases to be proportional to </a:t>
            </a:r>
            <a:r>
              <a:rPr lang="en-US" sz="2200" i="1" dirty="0">
                <a:latin typeface="Times New Roman"/>
                <a:cs typeface="Times New Roman"/>
              </a:rPr>
              <a:t>d</a:t>
            </a:r>
            <a:r>
              <a:rPr lang="en-US" sz="2200" i="1" baseline="30000" dirty="0">
                <a:latin typeface="Times New Roman"/>
                <a:cs typeface="Times New Roman"/>
              </a:rPr>
              <a:t>4</a:t>
            </a:r>
            <a:r>
              <a:rPr lang="en-US" sz="2200" dirty="0"/>
              <a:t> </a:t>
            </a:r>
            <a:r>
              <a:rPr lang="en-CA" sz="2200" dirty="0"/>
              <a:t>with ground reflection. </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a:t>
            </a:fld>
            <a:endParaRPr lang="en-US" dirty="0"/>
          </a:p>
        </p:txBody>
      </p:sp>
      <p:graphicFrame>
        <p:nvGraphicFramePr>
          <p:cNvPr id="7" name="Object 6"/>
          <p:cNvGraphicFramePr>
            <a:graphicFrameLocks noChangeAspect="1"/>
          </p:cNvGraphicFramePr>
          <p:nvPr>
            <p:extLst>
              <p:ext uri="{D42A27DB-BD31-4B8C-83A1-F6EECF244321}">
                <p14:modId xmlns:p14="http://schemas.microsoft.com/office/powerpoint/2010/main" val="2152416169"/>
              </p:ext>
            </p:extLst>
          </p:nvPr>
        </p:nvGraphicFramePr>
        <p:xfrm>
          <a:off x="3707904" y="2708920"/>
          <a:ext cx="1728192" cy="898660"/>
        </p:xfrm>
        <a:graphic>
          <a:graphicData uri="http://schemas.openxmlformats.org/presentationml/2006/ole">
            <mc:AlternateContent xmlns:mc="http://schemas.openxmlformats.org/markup-compatibility/2006">
              <mc:Choice xmlns:v="urn:schemas-microsoft-com:vml" Requires="v">
                <p:oleObj spid="_x0000_s1061" name="Equation" r:id="rId3" imgW="941400" imgH="484560" progId="Equation.3">
                  <p:embed/>
                </p:oleObj>
              </mc:Choice>
              <mc:Fallback>
                <p:oleObj name="Equation" r:id="rId3" imgW="941400" imgH="484560" progId="Equation.3">
                  <p:embed/>
                  <p:pic>
                    <p:nvPicPr>
                      <p:cNvPr id="0" name="Picture 2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707904" y="2708920"/>
                        <a:ext cx="1728192" cy="898660"/>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0555343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a:t>5G Cellular Networks and Beyond</a:t>
            </a:r>
            <a:endParaRPr lang="en-CA" dirty="0"/>
          </a:p>
        </p:txBody>
      </p:sp>
      <p:sp>
        <p:nvSpPr>
          <p:cNvPr id="3" name="内容占位符 2"/>
          <p:cNvSpPr>
            <a:spLocks noGrp="1"/>
          </p:cNvSpPr>
          <p:nvPr>
            <p:ph idx="1"/>
          </p:nvPr>
        </p:nvSpPr>
        <p:spPr/>
        <p:txBody>
          <a:bodyPr>
            <a:normAutofit/>
          </a:bodyPr>
          <a:lstStyle/>
          <a:p>
            <a:r>
              <a:rPr lang="en-US" dirty="0"/>
              <a:t>5G NR (New Radio has begun deployment in 2019. </a:t>
            </a:r>
          </a:p>
          <a:p>
            <a:r>
              <a:rPr lang="en-US" dirty="0"/>
              <a:t>According ITU-R, 5G will support three types of generic services</a:t>
            </a:r>
          </a:p>
          <a:p>
            <a:pPr lvl="1">
              <a:buFont typeface="Trebuchet MS" panose="020B0603020202020204" pitchFamily="34" charset="0"/>
              <a:buChar char="‐"/>
            </a:pPr>
            <a:r>
              <a:rPr lang="en-US" b="1" dirty="0"/>
              <a:t>Enhanced mobile broadband (</a:t>
            </a:r>
            <a:r>
              <a:rPr lang="en-US" b="1" dirty="0" err="1"/>
              <a:t>eMBB</a:t>
            </a:r>
            <a:r>
              <a:rPr lang="en-US" b="1" dirty="0"/>
              <a:t>)</a:t>
            </a:r>
            <a:r>
              <a:rPr lang="en-US" dirty="0"/>
              <a:t>. The objective of this service is to maximize the data rate, while guaranteeing a moderate reliability.</a:t>
            </a:r>
          </a:p>
          <a:p>
            <a:pPr lvl="1">
              <a:buFont typeface="Trebuchet MS" panose="020B0603020202020204" pitchFamily="34" charset="0"/>
              <a:buChar char="‐"/>
            </a:pPr>
            <a:r>
              <a:rPr lang="en-US" b="1" dirty="0"/>
              <a:t>Ultra-reliable and low-latency communications (URLLC)</a:t>
            </a:r>
            <a:r>
              <a:rPr lang="en-US" dirty="0"/>
              <a:t>. The objective of this service is to accommodate mission-critical low-latency transmissions of small payloads.</a:t>
            </a:r>
          </a:p>
          <a:p>
            <a:pPr lvl="1">
              <a:buFont typeface="Trebuchet MS" panose="020B0603020202020204" pitchFamily="34" charset="0"/>
              <a:buChar char="‐"/>
            </a:pPr>
            <a:r>
              <a:rPr lang="en-US" b="1" dirty="0"/>
              <a:t>Massive machine-type communications (</a:t>
            </a:r>
            <a:r>
              <a:rPr lang="en-US" b="1" dirty="0" err="1"/>
              <a:t>mMTC</a:t>
            </a:r>
            <a:r>
              <a:rPr lang="en-US" b="1" dirty="0"/>
              <a:t>)</a:t>
            </a:r>
            <a:r>
              <a:rPr lang="en-US" dirty="0"/>
              <a:t>. This service accommodates a massive amount of Internet of Things (IoT) devices, which in general are inactive mostly of the time, and during the sporadically active times, send small data payloads only.</a:t>
            </a: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30</a:t>
            </a:fld>
            <a:endParaRPr lang="en-US"/>
          </a:p>
        </p:txBody>
      </p:sp>
    </p:spTree>
    <p:extLst>
      <p:ext uri="{BB962C8B-B14F-4D97-AF65-F5344CB8AC3E}">
        <p14:creationId xmlns:p14="http://schemas.microsoft.com/office/powerpoint/2010/main" val="322941384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764704"/>
            <a:ext cx="8229600" cy="769288"/>
          </a:xfrm>
        </p:spPr>
        <p:txBody>
          <a:bodyPr>
            <a:normAutofit/>
          </a:bodyPr>
          <a:lstStyle/>
          <a:p>
            <a:r>
              <a:rPr lang="en-US" dirty="0"/>
              <a:t>Evolution from 3G to 5G</a:t>
            </a: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31</a:t>
            </a:fld>
            <a:endParaRPr lang="en-US"/>
          </a:p>
        </p:txBody>
      </p:sp>
      <p:sp>
        <p:nvSpPr>
          <p:cNvPr id="7" name="Content Placeholder 6">
            <a:extLst>
              <a:ext uri="{FF2B5EF4-FFF2-40B4-BE49-F238E27FC236}">
                <a16:creationId xmlns:a16="http://schemas.microsoft.com/office/drawing/2014/main" id="{DA740262-144B-409F-832C-00EA3E84DDBA}"/>
              </a:ext>
            </a:extLst>
          </p:cNvPr>
          <p:cNvSpPr>
            <a:spLocks noGrp="1"/>
          </p:cNvSpPr>
          <p:nvPr>
            <p:ph idx="1"/>
          </p:nvPr>
        </p:nvSpPr>
        <p:spPr/>
        <p:txBody>
          <a:bodyPr/>
          <a:lstStyle/>
          <a:p>
            <a:endParaRPr lang="en-US" dirty="0"/>
          </a:p>
        </p:txBody>
      </p:sp>
      <p:pic>
        <p:nvPicPr>
          <p:cNvPr id="8" name="Picture 7">
            <a:extLst>
              <a:ext uri="{FF2B5EF4-FFF2-40B4-BE49-F238E27FC236}">
                <a16:creationId xmlns:a16="http://schemas.microsoft.com/office/drawing/2014/main" id="{9774908D-9DFB-4B5A-A8B4-4C7990859C74}"/>
              </a:ext>
            </a:extLst>
          </p:cNvPr>
          <p:cNvPicPr>
            <a:picLocks noChangeAspect="1"/>
          </p:cNvPicPr>
          <p:nvPr/>
        </p:nvPicPr>
        <p:blipFill>
          <a:blip r:embed="rId2"/>
          <a:stretch>
            <a:fillRect/>
          </a:stretch>
        </p:blipFill>
        <p:spPr>
          <a:xfrm>
            <a:off x="251520" y="2315028"/>
            <a:ext cx="9073008" cy="2227943"/>
          </a:xfrm>
          <a:prstGeom prst="rect">
            <a:avLst/>
          </a:prstGeom>
        </p:spPr>
      </p:pic>
    </p:spTree>
    <p:extLst>
      <p:ext uri="{BB962C8B-B14F-4D97-AF65-F5344CB8AC3E}">
        <p14:creationId xmlns:p14="http://schemas.microsoft.com/office/powerpoint/2010/main" val="14027551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a:t>5G Key Technologies</a:t>
            </a:r>
            <a:endParaRPr lang="en-CA" dirty="0"/>
          </a:p>
        </p:txBody>
      </p:sp>
      <p:sp>
        <p:nvSpPr>
          <p:cNvPr id="3" name="内容占位符 2"/>
          <p:cNvSpPr>
            <a:spLocks noGrp="1"/>
          </p:cNvSpPr>
          <p:nvPr>
            <p:ph idx="1"/>
          </p:nvPr>
        </p:nvSpPr>
        <p:spPr/>
        <p:txBody>
          <a:bodyPr>
            <a:normAutofit/>
          </a:bodyPr>
          <a:lstStyle/>
          <a:p>
            <a:r>
              <a:rPr lang="en-US" sz="2400" dirty="0"/>
              <a:t>Massive MIMO.</a:t>
            </a:r>
          </a:p>
          <a:p>
            <a:pPr lvl="1">
              <a:buFont typeface="Trebuchet MS" panose="020B0603020202020204" pitchFamily="34" charset="0"/>
              <a:buChar char="‐"/>
            </a:pPr>
            <a:r>
              <a:rPr lang="en-US" sz="2000" dirty="0"/>
              <a:t>a large number of individually-controlled antennas, each with embedded radio transceiver components. </a:t>
            </a:r>
          </a:p>
          <a:p>
            <a:pPr lvl="1">
              <a:buFont typeface="Trebuchet MS" panose="020B0603020202020204" pitchFamily="34" charset="0"/>
              <a:buChar char="‐"/>
            </a:pPr>
            <a:r>
              <a:rPr lang="en-US" sz="2000" dirty="0"/>
              <a:t>The number of antennas even exceeds the number of users. </a:t>
            </a:r>
          </a:p>
          <a:p>
            <a:pPr lvl="1">
              <a:buFont typeface="Trebuchet MS" panose="020B0603020202020204" pitchFamily="34" charset="0"/>
              <a:buChar char="‐"/>
            </a:pPr>
            <a:r>
              <a:rPr lang="en-US" sz="2000" dirty="0"/>
              <a:t>In practice, there can be 32 or even 64+ logical antenna ports in a 5G base station.</a:t>
            </a:r>
          </a:p>
          <a:p>
            <a:r>
              <a:rPr lang="en-US" sz="2400" dirty="0"/>
              <a:t>Small cells.</a:t>
            </a:r>
          </a:p>
          <a:p>
            <a:pPr lvl="1">
              <a:buFont typeface="Trebuchet MS" panose="020B0603020202020204" pitchFamily="34" charset="0"/>
              <a:buChar char="‐"/>
            </a:pPr>
            <a:r>
              <a:rPr lang="en-US" sz="2000" dirty="0"/>
              <a:t>low power, short range wireless transmission for base stations to cover a limited geographical area for indoor or outdoor applications.</a:t>
            </a:r>
          </a:p>
          <a:p>
            <a:pPr lvl="1">
              <a:buFont typeface="Trebuchet MS" panose="020B0603020202020204" pitchFamily="34" charset="0"/>
              <a:buChar char="‐"/>
            </a:pP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32</a:t>
            </a:fld>
            <a:endParaRPr lang="en-US"/>
          </a:p>
        </p:txBody>
      </p:sp>
    </p:spTree>
    <p:extLst>
      <p:ext uri="{BB962C8B-B14F-4D97-AF65-F5344CB8AC3E}">
        <p14:creationId xmlns:p14="http://schemas.microsoft.com/office/powerpoint/2010/main" val="2652255452"/>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a:t>5G Networks Slicing</a:t>
            </a:r>
            <a:endParaRPr lang="en-CA" dirty="0"/>
          </a:p>
        </p:txBody>
      </p:sp>
      <p:sp>
        <p:nvSpPr>
          <p:cNvPr id="3" name="内容占位符 2"/>
          <p:cNvSpPr>
            <a:spLocks noGrp="1"/>
          </p:cNvSpPr>
          <p:nvPr>
            <p:ph idx="1"/>
          </p:nvPr>
        </p:nvSpPr>
        <p:spPr/>
        <p:txBody>
          <a:bodyPr>
            <a:noAutofit/>
          </a:bodyPr>
          <a:lstStyle/>
          <a:p>
            <a:r>
              <a:rPr lang="en-US" sz="2000" dirty="0"/>
              <a:t>Partition the original network into multiple logical and independent networks that are configured to effectively meet the various services requirements. </a:t>
            </a:r>
          </a:p>
          <a:p>
            <a:pPr lvl="1">
              <a:buFontTx/>
              <a:buChar char="-"/>
            </a:pPr>
            <a:r>
              <a:rPr lang="en-US" dirty="0" err="1"/>
              <a:t>E.g.,a</a:t>
            </a:r>
            <a:r>
              <a:rPr lang="en-US" dirty="0"/>
              <a:t> low-latency slice, a maximum throughput/high bandwidth slice, and a slice enabling massive IoT deployment</a:t>
            </a:r>
          </a:p>
          <a:p>
            <a:pPr lvl="1">
              <a:buFontTx/>
              <a:buChar char="-"/>
            </a:pPr>
            <a:r>
              <a:rPr lang="en-US" dirty="0"/>
              <a:t>Operator provides separate resources for each of them with fine-grained QoS monitoring.</a:t>
            </a:r>
          </a:p>
          <a:p>
            <a:endParaRPr lang="en-US" sz="2000" dirty="0"/>
          </a:p>
          <a:p>
            <a:r>
              <a:rPr lang="en-US" sz="2000" dirty="0"/>
              <a:t>Virtualization</a:t>
            </a:r>
          </a:p>
          <a:p>
            <a:pPr marL="400050" lvl="1" indent="0">
              <a:buNone/>
            </a:pPr>
            <a:r>
              <a:rPr lang="en-US" dirty="0"/>
              <a:t>- provides an abstract representation of the physical resources under a unified and homogeneous framework.</a:t>
            </a:r>
          </a:p>
          <a:p>
            <a:r>
              <a:rPr lang="en-US" sz="2000" dirty="0"/>
              <a:t>Orchestration</a:t>
            </a:r>
          </a:p>
          <a:p>
            <a:pPr marL="457200" lvl="1" indent="0">
              <a:buNone/>
            </a:pPr>
            <a:r>
              <a:rPr lang="en-US" dirty="0"/>
              <a:t>- coordinates all the different network functions that are involved in the life-cycle of each network slice.</a:t>
            </a: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33</a:t>
            </a:fld>
            <a:endParaRPr lang="en-US"/>
          </a:p>
        </p:txBody>
      </p:sp>
    </p:spTree>
    <p:extLst>
      <p:ext uri="{BB962C8B-B14F-4D97-AF65-F5344CB8AC3E}">
        <p14:creationId xmlns:p14="http://schemas.microsoft.com/office/powerpoint/2010/main" val="2678392638"/>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dirty="0"/>
              <a:t>5G Networks Slicing</a:t>
            </a: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34</a:t>
            </a:fld>
            <a:endParaRPr lang="en-US"/>
          </a:p>
        </p:txBody>
      </p:sp>
      <p:sp>
        <p:nvSpPr>
          <p:cNvPr id="7" name="Content Placeholder 6">
            <a:extLst>
              <a:ext uri="{FF2B5EF4-FFF2-40B4-BE49-F238E27FC236}">
                <a16:creationId xmlns:a16="http://schemas.microsoft.com/office/drawing/2014/main" id="{BFBC76E0-03DB-4A9D-9597-D687EA88B0CB}"/>
              </a:ext>
            </a:extLst>
          </p:cNvPr>
          <p:cNvSpPr>
            <a:spLocks noGrp="1"/>
          </p:cNvSpPr>
          <p:nvPr>
            <p:ph idx="1"/>
          </p:nvPr>
        </p:nvSpPr>
        <p:spPr/>
        <p:txBody>
          <a:bodyPr/>
          <a:lstStyle/>
          <a:p>
            <a:endParaRPr lang="en-US"/>
          </a:p>
        </p:txBody>
      </p:sp>
      <p:pic>
        <p:nvPicPr>
          <p:cNvPr id="8" name="Picture 7">
            <a:extLst>
              <a:ext uri="{FF2B5EF4-FFF2-40B4-BE49-F238E27FC236}">
                <a16:creationId xmlns:a16="http://schemas.microsoft.com/office/drawing/2014/main" id="{4537CAFE-B2FF-41AB-AE34-3F183E7E325C}"/>
              </a:ext>
            </a:extLst>
          </p:cNvPr>
          <p:cNvPicPr>
            <a:picLocks noChangeAspect="1"/>
          </p:cNvPicPr>
          <p:nvPr/>
        </p:nvPicPr>
        <p:blipFill>
          <a:blip r:embed="rId2"/>
          <a:stretch>
            <a:fillRect/>
          </a:stretch>
        </p:blipFill>
        <p:spPr>
          <a:xfrm>
            <a:off x="1331640" y="1534912"/>
            <a:ext cx="6076354" cy="4565067"/>
          </a:xfrm>
          <a:prstGeom prst="rect">
            <a:avLst/>
          </a:prstGeom>
        </p:spPr>
      </p:pic>
    </p:spTree>
    <p:extLst>
      <p:ext uri="{BB962C8B-B14F-4D97-AF65-F5344CB8AC3E}">
        <p14:creationId xmlns:p14="http://schemas.microsoft.com/office/powerpoint/2010/main" val="172788370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Wireless Local Area Networks (WLANs)</a:t>
            </a:r>
          </a:p>
        </p:txBody>
      </p:sp>
      <p:sp>
        <p:nvSpPr>
          <p:cNvPr id="3" name="内容占位符 2"/>
          <p:cNvSpPr>
            <a:spLocks noGrp="1"/>
          </p:cNvSpPr>
          <p:nvPr>
            <p:ph idx="1"/>
          </p:nvPr>
        </p:nvSpPr>
        <p:spPr/>
        <p:txBody>
          <a:bodyPr>
            <a:normAutofit fontScale="92500" lnSpcReduction="10000"/>
          </a:bodyPr>
          <a:lstStyle/>
          <a:p>
            <a:pPr>
              <a:lnSpc>
                <a:spcPct val="110000"/>
              </a:lnSpc>
            </a:pPr>
            <a:r>
              <a:rPr lang="en-CA" sz="2000" b="1" dirty="0"/>
              <a:t>IEEE 802.11</a:t>
            </a:r>
            <a:r>
              <a:rPr lang="en-CA" sz="2000" dirty="0"/>
              <a:t>: Most of today’s WLANs are based on the 802.11 family of standards (also known as Wi-Fi), developed by the IEEE 802.11 working group.</a:t>
            </a:r>
          </a:p>
          <a:p>
            <a:pPr lvl="1">
              <a:lnSpc>
                <a:spcPct val="110000"/>
              </a:lnSpc>
              <a:spcBef>
                <a:spcPts val="600"/>
              </a:spcBef>
            </a:pPr>
            <a:r>
              <a:rPr lang="en-CA" dirty="0"/>
              <a:t>Specify MAC (Medium Access Control) and PHY (Physical) layers for wireless connectivity in a local area within a radius less than 100 m.</a:t>
            </a:r>
          </a:p>
          <a:p>
            <a:pPr lvl="1">
              <a:lnSpc>
                <a:spcPct val="110000"/>
              </a:lnSpc>
              <a:spcBef>
                <a:spcPts val="600"/>
              </a:spcBef>
            </a:pPr>
            <a:r>
              <a:rPr lang="en-US" dirty="0"/>
              <a:t>Address the following important issues:</a:t>
            </a:r>
          </a:p>
          <a:p>
            <a:pPr lvl="2">
              <a:lnSpc>
                <a:spcPct val="110000"/>
              </a:lnSpc>
              <a:spcBef>
                <a:spcPts val="600"/>
              </a:spcBef>
              <a:buFont typeface="Trebuchet MS" panose="020B0603020202020204" pitchFamily="34" charset="0"/>
              <a:buChar char="‐"/>
            </a:pPr>
            <a:r>
              <a:rPr lang="en-CA" b="1" dirty="0"/>
              <a:t>Security</a:t>
            </a:r>
            <a:r>
              <a:rPr lang="en-CA" dirty="0"/>
              <a:t>. Enhanced authentication and encryption, since the broadcast over-the-air is more susceptible to break-ins.</a:t>
            </a:r>
          </a:p>
          <a:p>
            <a:pPr lvl="2">
              <a:lnSpc>
                <a:spcPct val="110000"/>
              </a:lnSpc>
              <a:spcBef>
                <a:spcPts val="600"/>
              </a:spcBef>
              <a:buFont typeface="Trebuchet MS" panose="020B0603020202020204" pitchFamily="34" charset="0"/>
              <a:buChar char="‐"/>
            </a:pPr>
            <a:r>
              <a:rPr lang="en-CA" b="1" dirty="0"/>
              <a:t>Power management</a:t>
            </a:r>
            <a:r>
              <a:rPr lang="en-CA" dirty="0"/>
              <a:t>. Saves power during no transmission and handles </a:t>
            </a:r>
            <a:r>
              <a:rPr lang="en-CA" i="1" dirty="0"/>
              <a:t>doze</a:t>
            </a:r>
            <a:r>
              <a:rPr lang="en-CA" dirty="0"/>
              <a:t> and </a:t>
            </a:r>
            <a:r>
              <a:rPr lang="en-CA" i="1" dirty="0"/>
              <a:t>awake</a:t>
            </a:r>
            <a:r>
              <a:rPr lang="en-CA" dirty="0"/>
              <a:t>.</a:t>
            </a:r>
          </a:p>
          <a:p>
            <a:pPr lvl="2">
              <a:lnSpc>
                <a:spcPct val="110000"/>
              </a:lnSpc>
              <a:spcBef>
                <a:spcPts val="600"/>
              </a:spcBef>
              <a:buFont typeface="Trebuchet MS" panose="020B0603020202020204" pitchFamily="34" charset="0"/>
              <a:buChar char="‐"/>
            </a:pPr>
            <a:r>
              <a:rPr lang="en-CA" b="1" dirty="0"/>
              <a:t>Roaming</a:t>
            </a:r>
            <a:r>
              <a:rPr lang="en-CA" dirty="0"/>
              <a:t>. Permits acceptance of the basic message format by different AP.</a:t>
            </a:r>
          </a:p>
          <a:p>
            <a:pPr lvl="2">
              <a:lnSpc>
                <a:spcPct val="110000"/>
              </a:lnSpc>
            </a:pPr>
            <a:endParaRPr lang="en-CA" sz="2000" dirty="0"/>
          </a:p>
          <a:p>
            <a:pPr>
              <a:lnSpc>
                <a:spcPct val="110000"/>
              </a:lnSpc>
            </a:pPr>
            <a:r>
              <a:rPr lang="en-CA" sz="2000" dirty="0"/>
              <a:t>The initial 802.11 standard uses the </a:t>
            </a:r>
            <a:r>
              <a:rPr lang="en-CA" sz="2000" i="1" dirty="0"/>
              <a:t>Industrial, Scientific and Medical </a:t>
            </a:r>
            <a:r>
              <a:rPr lang="en-CA" sz="2000" dirty="0"/>
              <a:t>(ISM) 2.4GHz radio band. Faces interferences from both of its own users and many other wireless systems, e.g., cordless phones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35</a:t>
            </a:fld>
            <a:endParaRPr lang="en-US"/>
          </a:p>
        </p:txBody>
      </p:sp>
    </p:spTree>
    <p:extLst>
      <p:ext uri="{BB962C8B-B14F-4D97-AF65-F5344CB8AC3E}">
        <p14:creationId xmlns:p14="http://schemas.microsoft.com/office/powerpoint/2010/main" val="40482197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Autofit/>
          </a:bodyPr>
          <a:lstStyle/>
          <a:p>
            <a:r>
              <a:rPr lang="en-CA" sz="2800" dirty="0"/>
              <a:t>Carrier Sense Multiple Access with </a:t>
            </a:r>
            <a:br>
              <a:rPr lang="en-CA" sz="2800" dirty="0"/>
            </a:br>
            <a:r>
              <a:rPr lang="en-CA" sz="2800" dirty="0"/>
              <a:t>Collision Avoidance (CSMA/CA)</a:t>
            </a:r>
          </a:p>
        </p:txBody>
      </p:sp>
      <p:sp>
        <p:nvSpPr>
          <p:cNvPr id="3" name="内容占位符 2"/>
          <p:cNvSpPr>
            <a:spLocks noGrp="1"/>
          </p:cNvSpPr>
          <p:nvPr>
            <p:ph idx="1"/>
          </p:nvPr>
        </p:nvSpPr>
        <p:spPr>
          <a:xfrm>
            <a:off x="457200" y="1440214"/>
            <a:ext cx="8229600" cy="4713387"/>
          </a:xfrm>
        </p:spPr>
        <p:txBody>
          <a:bodyPr/>
          <a:lstStyle/>
          <a:p>
            <a:r>
              <a:rPr lang="en-CA" i="1" dirty="0"/>
              <a:t>Collision Detection </a:t>
            </a:r>
            <a:r>
              <a:rPr lang="en-CA" dirty="0"/>
              <a:t>(CD) is not used due to the Hidden Terminal problem in wireless communications.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36</a:t>
            </a:fld>
            <a:endParaRPr lang="en-US"/>
          </a:p>
        </p:txBody>
      </p:sp>
      <p:pic>
        <p:nvPicPr>
          <p:cNvPr id="4098"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54344" y="2193007"/>
            <a:ext cx="3435312" cy="30618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611560" y="5229200"/>
            <a:ext cx="7920880" cy="923330"/>
          </a:xfrm>
          <a:prstGeom prst="rect">
            <a:avLst/>
          </a:prstGeom>
        </p:spPr>
        <p:txBody>
          <a:bodyPr wrap="square">
            <a:spAutoFit/>
          </a:bodyPr>
          <a:lstStyle/>
          <a:p>
            <a:pPr algn="just"/>
            <a:r>
              <a:rPr lang="en-CA" b="1" dirty="0">
                <a:latin typeface="Trebuchet MS" panose="020B0603020202020204" pitchFamily="34" charset="0"/>
              </a:rPr>
              <a:t>Fig. 17.9:  </a:t>
            </a:r>
            <a:r>
              <a:rPr lang="en-CA" dirty="0">
                <a:latin typeface="Trebuchet MS" panose="020B0603020202020204" pitchFamily="34" charset="0"/>
              </a:rPr>
              <a:t>An illustration of the hidden terminal problem. S2 is the AP; S1 and S3 are “hidden” to each other due to the long distance, but they can cause interference at S2.</a:t>
            </a:r>
          </a:p>
        </p:txBody>
      </p:sp>
    </p:spTree>
    <p:extLst>
      <p:ext uri="{BB962C8B-B14F-4D97-AF65-F5344CB8AC3E}">
        <p14:creationId xmlns:p14="http://schemas.microsoft.com/office/powerpoint/2010/main" val="377207469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42703" y="836712"/>
            <a:ext cx="8229600" cy="769288"/>
          </a:xfrm>
        </p:spPr>
        <p:txBody>
          <a:bodyPr/>
          <a:lstStyle/>
          <a:p>
            <a:r>
              <a:rPr lang="en-US" dirty="0"/>
              <a:t>CSMA/CA (</a:t>
            </a:r>
            <a:r>
              <a:rPr lang="en-US" dirty="0" err="1"/>
              <a:t>Con’d</a:t>
            </a:r>
            <a:r>
              <a:rPr lang="en-US" dirty="0"/>
              <a:t>)</a:t>
            </a:r>
            <a:endParaRPr lang="en-CA" dirty="0"/>
          </a:p>
        </p:txBody>
      </p:sp>
      <p:sp>
        <p:nvSpPr>
          <p:cNvPr id="3" name="内容占位符 2"/>
          <p:cNvSpPr>
            <a:spLocks noGrp="1"/>
          </p:cNvSpPr>
          <p:nvPr>
            <p:ph idx="1"/>
          </p:nvPr>
        </p:nvSpPr>
        <p:spPr>
          <a:xfrm>
            <a:off x="457200" y="1412777"/>
            <a:ext cx="8229600" cy="4392488"/>
          </a:xfrm>
        </p:spPr>
        <p:txBody>
          <a:bodyPr anchor="ctr"/>
          <a:lstStyle/>
          <a:p>
            <a:r>
              <a:rPr lang="en-CA" dirty="0"/>
              <a:t>802.11 uses Collision Avoidance (CA) to address the hidden terminal problem.</a:t>
            </a:r>
          </a:p>
          <a:p>
            <a:pPr lvl="1"/>
            <a:endParaRPr lang="en-US" dirty="0"/>
          </a:p>
          <a:p>
            <a:r>
              <a:rPr lang="en-CA" dirty="0"/>
              <a:t>During carrier sensing, if another node’s transmission is heard, the current node should wait for a period of time for transmission to finish before listening again for a free communications channel.</a:t>
            </a:r>
          </a:p>
          <a:p>
            <a:endParaRPr lang="en-US" dirty="0"/>
          </a:p>
          <a:p>
            <a:r>
              <a:rPr lang="en-US" dirty="0"/>
              <a:t>Optional </a:t>
            </a:r>
            <a:r>
              <a:rPr lang="en-CA" dirty="0"/>
              <a:t>Request to Send and Clear to Send (RTS/CTS).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37</a:t>
            </a:fld>
            <a:endParaRPr lang="en-US"/>
          </a:p>
        </p:txBody>
      </p:sp>
    </p:spTree>
    <p:extLst>
      <p:ext uri="{BB962C8B-B14F-4D97-AF65-F5344CB8AC3E}">
        <p14:creationId xmlns:p14="http://schemas.microsoft.com/office/powerpoint/2010/main" val="1377773037"/>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IEEE 802.11b/g</a:t>
            </a:r>
            <a:endParaRPr lang="en-CA" dirty="0"/>
          </a:p>
        </p:txBody>
      </p:sp>
      <p:sp>
        <p:nvSpPr>
          <p:cNvPr id="3" name="内容占位符 2"/>
          <p:cNvSpPr>
            <a:spLocks noGrp="1"/>
          </p:cNvSpPr>
          <p:nvPr>
            <p:ph idx="1"/>
          </p:nvPr>
        </p:nvSpPr>
        <p:spPr/>
        <p:txBody>
          <a:bodyPr>
            <a:normAutofit fontScale="92500" lnSpcReduction="20000"/>
          </a:bodyPr>
          <a:lstStyle/>
          <a:p>
            <a:pPr>
              <a:lnSpc>
                <a:spcPct val="110000"/>
              </a:lnSpc>
            </a:pPr>
            <a:r>
              <a:rPr lang="en-CA" dirty="0"/>
              <a:t>IEEE 802.11b: an enhancement of basic 802.11.</a:t>
            </a:r>
          </a:p>
          <a:p>
            <a:pPr lvl="1">
              <a:lnSpc>
                <a:spcPct val="110000"/>
              </a:lnSpc>
              <a:spcBef>
                <a:spcPts val="600"/>
              </a:spcBef>
              <a:buFont typeface="Trebuchet MS" panose="020B0603020202020204" pitchFamily="34" charset="0"/>
              <a:buChar char="‐"/>
            </a:pPr>
            <a:r>
              <a:rPr lang="en-CA" dirty="0"/>
              <a:t>Uses DS Spread Spectrum and operates in the 2.4 GHz band.</a:t>
            </a:r>
          </a:p>
          <a:p>
            <a:pPr lvl="1">
              <a:lnSpc>
                <a:spcPct val="110000"/>
              </a:lnSpc>
              <a:spcBef>
                <a:spcPts val="600"/>
              </a:spcBef>
              <a:buFont typeface="Trebuchet MS" panose="020B0603020202020204" pitchFamily="34" charset="0"/>
              <a:buChar char="‐"/>
            </a:pPr>
            <a:r>
              <a:rPr lang="en-CA" dirty="0"/>
              <a:t>Supports 5.5 and 11 Mbps in addition to the original 1 and 2 Mbps, and its functionality is comparable to Ethernet.</a:t>
            </a:r>
          </a:p>
          <a:p>
            <a:pPr lvl="1">
              <a:lnSpc>
                <a:spcPct val="110000"/>
              </a:lnSpc>
              <a:spcBef>
                <a:spcPts val="600"/>
              </a:spcBef>
              <a:buFont typeface="Trebuchet MS" panose="020B0603020202020204" pitchFamily="34" charset="0"/>
              <a:buChar char="‐"/>
            </a:pPr>
            <a:r>
              <a:rPr lang="en-CA" dirty="0"/>
              <a:t>In North America, for example, the allocated spectrum for 802.11b is 2.400–2.4835GHz.</a:t>
            </a:r>
          </a:p>
          <a:p>
            <a:pPr lvl="1">
              <a:lnSpc>
                <a:spcPct val="110000"/>
              </a:lnSpc>
              <a:spcBef>
                <a:spcPts val="600"/>
              </a:spcBef>
              <a:buFont typeface="Trebuchet MS" panose="020B0603020202020204" pitchFamily="34" charset="0"/>
              <a:buChar char="‐"/>
            </a:pPr>
            <a:r>
              <a:rPr lang="en-CA" dirty="0"/>
              <a:t>Regardless of the data rate (1, 2, 5.5 or 11 Mbps), the bandwidth of a DS Spread Spectrum channel is 20 </a:t>
            </a:r>
            <a:r>
              <a:rPr lang="en-CA" dirty="0" err="1"/>
              <a:t>MHz.</a:t>
            </a:r>
            <a:endParaRPr lang="en-CA" dirty="0"/>
          </a:p>
          <a:p>
            <a:pPr lvl="1">
              <a:lnSpc>
                <a:spcPct val="110000"/>
              </a:lnSpc>
              <a:spcBef>
                <a:spcPts val="600"/>
              </a:spcBef>
              <a:buFont typeface="Trebuchet MS" panose="020B0603020202020204" pitchFamily="34" charset="0"/>
              <a:buChar char="‐"/>
            </a:pPr>
            <a:r>
              <a:rPr lang="en-CA" dirty="0"/>
              <a:t>Three non-overlapped DS channels can be accommodated simultaneously, thus allowing a maximum of 3 access points in a local area.</a:t>
            </a:r>
          </a:p>
          <a:p>
            <a:pPr lvl="1">
              <a:lnSpc>
                <a:spcPct val="110000"/>
              </a:lnSpc>
            </a:pPr>
            <a:endParaRPr lang="en-CA" dirty="0"/>
          </a:p>
          <a:p>
            <a:pPr>
              <a:lnSpc>
                <a:spcPct val="110000"/>
              </a:lnSpc>
            </a:pPr>
            <a:r>
              <a:rPr lang="en-CA" dirty="0"/>
              <a:t>IEEE 802.11g: an extension of 802.11b.</a:t>
            </a:r>
          </a:p>
          <a:p>
            <a:pPr lvl="1">
              <a:lnSpc>
                <a:spcPct val="120000"/>
              </a:lnSpc>
              <a:spcBef>
                <a:spcPts val="600"/>
              </a:spcBef>
              <a:buFont typeface="Trebuchet MS" panose="020B0603020202020204" pitchFamily="34" charset="0"/>
              <a:buChar char="‐"/>
            </a:pPr>
            <a:r>
              <a:rPr lang="en-CA" dirty="0"/>
              <a:t>Achieves data rates up to 54 Mbps.</a:t>
            </a:r>
          </a:p>
          <a:p>
            <a:pPr lvl="1">
              <a:lnSpc>
                <a:spcPct val="120000"/>
              </a:lnSpc>
              <a:spcBef>
                <a:spcPts val="600"/>
              </a:spcBef>
              <a:buFont typeface="Trebuchet MS" panose="020B0603020202020204" pitchFamily="34" charset="0"/>
              <a:buChar char="‐"/>
            </a:pPr>
            <a:r>
              <a:rPr lang="en-CA" dirty="0"/>
              <a:t>Still uses the 2.4GHz band to be downward compatible with 802.11b. </a:t>
            </a:r>
          </a:p>
          <a:p>
            <a:pPr lvl="1">
              <a:lnSpc>
                <a:spcPct val="120000"/>
              </a:lnSpc>
              <a:spcBef>
                <a:spcPts val="600"/>
              </a:spcBef>
              <a:buFont typeface="Trebuchet MS" panose="020B0603020202020204" pitchFamily="34" charset="0"/>
              <a:buChar char="‐"/>
            </a:pPr>
            <a:r>
              <a:rPr lang="en-CA" dirty="0"/>
              <a:t>OFDM is used instead of DS spread spectrum.</a:t>
            </a:r>
          </a:p>
          <a:p>
            <a:pPr marL="457200" lvl="1" indent="0">
              <a:lnSpc>
                <a:spcPct val="110000"/>
              </a:lnSpc>
              <a:buNone/>
            </a:pP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38</a:t>
            </a:fld>
            <a:endParaRPr lang="en-US"/>
          </a:p>
        </p:txBody>
      </p:sp>
    </p:spTree>
    <p:extLst>
      <p:ext uri="{BB962C8B-B14F-4D97-AF65-F5344CB8AC3E}">
        <p14:creationId xmlns:p14="http://schemas.microsoft.com/office/powerpoint/2010/main" val="46790531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IEEE 802.11a</a:t>
            </a:r>
            <a:endParaRPr lang="en-CA" dirty="0"/>
          </a:p>
        </p:txBody>
      </p:sp>
      <p:sp>
        <p:nvSpPr>
          <p:cNvPr id="3" name="内容占位符 2"/>
          <p:cNvSpPr>
            <a:spLocks noGrp="1"/>
          </p:cNvSpPr>
          <p:nvPr>
            <p:ph idx="1"/>
          </p:nvPr>
        </p:nvSpPr>
        <p:spPr/>
        <p:txBody>
          <a:bodyPr>
            <a:noAutofit/>
          </a:bodyPr>
          <a:lstStyle/>
          <a:p>
            <a:pPr>
              <a:spcBef>
                <a:spcPts val="1200"/>
              </a:spcBef>
            </a:pPr>
            <a:r>
              <a:rPr lang="en-CA" sz="2000" dirty="0"/>
              <a:t>IEEE 802.11a operates in the 5 GHz band and it supports data rates in the range of 6 to 54 Mbps.</a:t>
            </a:r>
          </a:p>
          <a:p>
            <a:pPr lvl="1">
              <a:spcBef>
                <a:spcPts val="0"/>
              </a:spcBef>
              <a:buFont typeface="Trebuchet MS" panose="020B0603020202020204" pitchFamily="34" charset="0"/>
              <a:buChar char="‐"/>
            </a:pPr>
            <a:r>
              <a:rPr lang="en-CA" dirty="0"/>
              <a:t>Uses </a:t>
            </a:r>
            <a:r>
              <a:rPr lang="en-CA" i="1" dirty="0"/>
              <a:t>Orthogonal Frequency Division Multiplexing </a:t>
            </a:r>
            <a:r>
              <a:rPr lang="en-CA" dirty="0"/>
              <a:t>(</a:t>
            </a:r>
            <a:r>
              <a:rPr lang="en-CA" i="1" dirty="0"/>
              <a:t>OFDM</a:t>
            </a:r>
            <a:r>
              <a:rPr lang="en-CA" dirty="0"/>
              <a:t>).</a:t>
            </a:r>
          </a:p>
          <a:p>
            <a:pPr lvl="1">
              <a:spcBef>
                <a:spcPts val="1200"/>
              </a:spcBef>
              <a:buFont typeface="Trebuchet MS" panose="020B0603020202020204" pitchFamily="34" charset="0"/>
              <a:buChar char="‐"/>
            </a:pPr>
            <a:r>
              <a:rPr lang="en-CA" dirty="0"/>
              <a:t>Allows 12 non-overlapping channels, hence a maximum of 12 access points in a local area.</a:t>
            </a:r>
          </a:p>
          <a:p>
            <a:pPr lvl="1">
              <a:spcBef>
                <a:spcPts val="1200"/>
              </a:spcBef>
              <a:buFont typeface="Trebuchet MS" panose="020B0603020202020204" pitchFamily="34" charset="0"/>
              <a:buChar char="‐"/>
            </a:pPr>
            <a:r>
              <a:rPr lang="en-CA" dirty="0"/>
              <a:t>Operates in the higher frequency (5 GHz) band, so it faces much less Radio Frequency (RF) interference.</a:t>
            </a:r>
          </a:p>
          <a:p>
            <a:pPr lvl="1">
              <a:spcBef>
                <a:spcPts val="1200"/>
              </a:spcBef>
              <a:buFont typeface="Trebuchet MS" panose="020B0603020202020204" pitchFamily="34" charset="0"/>
              <a:buChar char="‐"/>
            </a:pPr>
            <a:r>
              <a:rPr lang="en-CA" dirty="0"/>
              <a:t>Coupled with the higher data rate, it has a great potential of supporting various multimedia applications in a LAN environment.</a:t>
            </a:r>
          </a:p>
          <a:p>
            <a:pPr>
              <a:spcBef>
                <a:spcPts val="1200"/>
              </a:spcBef>
            </a:pPr>
            <a:r>
              <a:rPr lang="en-CA" sz="2000" dirty="0"/>
              <a:t>802.11a products started shipping late, lagging 802.11b products due to the 5GHz components being more difficult to manufacture.</a:t>
            </a:r>
          </a:p>
          <a:p>
            <a:pPr>
              <a:spcBef>
                <a:spcPts val="1200"/>
              </a:spcBef>
            </a:pPr>
            <a:r>
              <a:rPr lang="en-CA" sz="2000" dirty="0"/>
              <a:t>Mostly used in enterprise network environments which require increased capacity and reliability over 802.11b/g-only networks.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39</a:t>
            </a:fld>
            <a:endParaRPr lang="en-US"/>
          </a:p>
        </p:txBody>
      </p:sp>
    </p:spTree>
    <p:extLst>
      <p:ext uri="{BB962C8B-B14F-4D97-AF65-F5344CB8AC3E}">
        <p14:creationId xmlns:p14="http://schemas.microsoft.com/office/powerpoint/2010/main" val="289123485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CA" sz="3200" dirty="0"/>
              <a:t>Path Loss </a:t>
            </a:r>
            <a:r>
              <a:rPr lang="en-US" sz="3200" dirty="0"/>
              <a:t>(Cont’d)</a:t>
            </a:r>
            <a:endParaRPr lang="en-CA" sz="3200" dirty="0"/>
          </a:p>
        </p:txBody>
      </p:sp>
      <p:sp>
        <p:nvSpPr>
          <p:cNvPr id="3" name="内容占位符 2"/>
          <p:cNvSpPr>
            <a:spLocks noGrp="1"/>
          </p:cNvSpPr>
          <p:nvPr>
            <p:ph idx="1"/>
          </p:nvPr>
        </p:nvSpPr>
        <p:spPr/>
        <p:txBody>
          <a:bodyPr>
            <a:normAutofit/>
          </a:bodyPr>
          <a:lstStyle/>
          <a:p>
            <a:pPr marL="457200" indent="-457200">
              <a:buFont typeface="Arial" panose="020B0604020202020204" pitchFamily="34" charset="0"/>
              <a:buChar char="•"/>
            </a:pPr>
            <a:r>
              <a:rPr lang="en-CA" sz="2200" i="1" dirty="0"/>
              <a:t>Hata model</a:t>
            </a:r>
            <a:r>
              <a:rPr lang="en-CA" sz="2200" dirty="0"/>
              <a:t>: empirically derived based on the Okumura path loss data in Tokyo.</a:t>
            </a:r>
          </a:p>
          <a:p>
            <a:pPr marL="457200" indent="-457200">
              <a:buFont typeface="Arial" panose="020B0604020202020204" pitchFamily="34" charset="0"/>
              <a:buChar char="•"/>
            </a:pPr>
            <a:endParaRPr lang="en-CA" sz="2200" dirty="0"/>
          </a:p>
          <a:p>
            <a:pPr marL="457200" indent="-457200">
              <a:buFont typeface="Arial" panose="020B0604020202020204" pitchFamily="34" charset="0"/>
              <a:buChar char="•"/>
            </a:pPr>
            <a:r>
              <a:rPr lang="en-US" sz="2200" dirty="0"/>
              <a:t>Path loss equation in dB is given by:</a:t>
            </a:r>
          </a:p>
          <a:p>
            <a:pPr marL="457200" indent="-457200">
              <a:buFont typeface="Arial" panose="020B0604020202020204" pitchFamily="34" charset="0"/>
              <a:buChar char="•"/>
            </a:pPr>
            <a:endParaRPr lang="en-US" sz="2200" dirty="0"/>
          </a:p>
          <a:p>
            <a:pPr marL="0" indent="0" algn="r">
              <a:buNone/>
            </a:pPr>
            <a:r>
              <a:rPr lang="en-US" sz="2200" b="0" dirty="0"/>
              <a:t>			</a:t>
            </a:r>
            <a:r>
              <a:rPr lang="en-CA" sz="2200" dirty="0"/>
              <a:t>	          (17.2)</a:t>
            </a:r>
          </a:p>
          <a:p>
            <a:pPr marL="0" indent="0">
              <a:buNone/>
            </a:pPr>
            <a:endParaRPr lang="en-CA" sz="2200" dirty="0"/>
          </a:p>
          <a:p>
            <a:pPr marL="457200" lvl="1" indent="0">
              <a:buNone/>
            </a:pPr>
            <a:r>
              <a:rPr lang="en-CA" sz="2200" i="1" dirty="0">
                <a:cs typeface="Times New Roman" pitchFamily="18" charset="0"/>
              </a:rPr>
              <a:t>A</a:t>
            </a:r>
            <a:r>
              <a:rPr lang="en-CA" sz="2200" dirty="0"/>
              <a:t> – a function of the frequency and antenna heights</a:t>
            </a:r>
          </a:p>
          <a:p>
            <a:pPr marL="457200" lvl="1" indent="0">
              <a:buNone/>
            </a:pPr>
            <a:r>
              <a:rPr lang="en-CA" sz="2200" i="1" dirty="0">
                <a:cs typeface="Times New Roman" pitchFamily="18" charset="0"/>
              </a:rPr>
              <a:t>B</a:t>
            </a:r>
            <a:r>
              <a:rPr lang="en-CA" sz="2200" dirty="0"/>
              <a:t> – an environment function		</a:t>
            </a:r>
          </a:p>
          <a:p>
            <a:pPr marL="457200" lvl="1" indent="0">
              <a:buNone/>
            </a:pPr>
            <a:r>
              <a:rPr lang="en-CA" sz="2200" i="1" dirty="0">
                <a:cs typeface="Times New Roman" pitchFamily="18" charset="0"/>
              </a:rPr>
              <a:t>C</a:t>
            </a:r>
            <a:r>
              <a:rPr lang="en-CA" sz="2200" dirty="0"/>
              <a:t> – a function depending on the carrier frequency</a:t>
            </a:r>
          </a:p>
          <a:p>
            <a:pPr marL="457200" lvl="1" indent="0">
              <a:buNone/>
            </a:pPr>
            <a:r>
              <a:rPr lang="en-CA" sz="2200" i="1" dirty="0">
                <a:cs typeface="Times New Roman" pitchFamily="18" charset="0"/>
              </a:rPr>
              <a:t>d</a:t>
            </a:r>
            <a:r>
              <a:rPr lang="en-CA" sz="2200" dirty="0"/>
              <a:t> – the distance from the transmitter to the receiver</a:t>
            </a:r>
          </a:p>
          <a:p>
            <a:pPr marL="461963" indent="0"/>
            <a:endParaRPr lang="en-US" sz="2200"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a:t>
            </a:fld>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4129696244"/>
              </p:ext>
            </p:extLst>
          </p:nvPr>
        </p:nvGraphicFramePr>
        <p:xfrm>
          <a:off x="2843808" y="3284984"/>
          <a:ext cx="3460204" cy="546348"/>
        </p:xfrm>
        <a:graphic>
          <a:graphicData uri="http://schemas.openxmlformats.org/presentationml/2006/ole">
            <mc:AlternateContent xmlns:mc="http://schemas.openxmlformats.org/markup-compatibility/2006">
              <mc:Choice xmlns:v="urn:schemas-microsoft-com:vml" Requires="v">
                <p:oleObj spid="_x0000_s2083" name="Equation" r:id="rId3" imgW="1447387" imgH="228738" progId="Equation.3">
                  <p:embed/>
                </p:oleObj>
              </mc:Choice>
              <mc:Fallback>
                <p:oleObj name="Equation" r:id="rId3" imgW="1447387" imgH="228738" progId="Equation.3">
                  <p:embed/>
                  <p:pic>
                    <p:nvPicPr>
                      <p:cNvPr id="0"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3284984"/>
                        <a:ext cx="3460204" cy="54634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309116478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IEEE 802.11n and 802.11ac</a:t>
            </a:r>
          </a:p>
        </p:txBody>
      </p:sp>
      <p:sp>
        <p:nvSpPr>
          <p:cNvPr id="3" name="内容占位符 2"/>
          <p:cNvSpPr>
            <a:spLocks noGrp="1"/>
          </p:cNvSpPr>
          <p:nvPr>
            <p:ph idx="1"/>
          </p:nvPr>
        </p:nvSpPr>
        <p:spPr/>
        <p:txBody>
          <a:bodyPr>
            <a:normAutofit/>
          </a:bodyPr>
          <a:lstStyle/>
          <a:p>
            <a:r>
              <a:rPr lang="en-CA" sz="2000" dirty="0"/>
              <a:t>IEEE 802.11n</a:t>
            </a:r>
          </a:p>
          <a:p>
            <a:pPr lvl="1">
              <a:spcBef>
                <a:spcPts val="600"/>
              </a:spcBef>
              <a:buFont typeface="Trebuchet MS" panose="020B0603020202020204" pitchFamily="34" charset="0"/>
              <a:buChar char="‐"/>
            </a:pPr>
            <a:r>
              <a:rPr lang="en-CA" sz="1600" dirty="0"/>
              <a:t>Maximum net data rate to 600 Mbps with the use of four spatial streams at a channel width of 40MHz.</a:t>
            </a:r>
          </a:p>
          <a:p>
            <a:pPr lvl="1">
              <a:spcBef>
                <a:spcPts val="600"/>
              </a:spcBef>
              <a:buFont typeface="Trebuchet MS" panose="020B0603020202020204" pitchFamily="34" charset="0"/>
              <a:buChar char="‐"/>
            </a:pPr>
            <a:r>
              <a:rPr lang="en-US" sz="1600" dirty="0"/>
              <a:t>Builds on </a:t>
            </a:r>
            <a:r>
              <a:rPr lang="en-CA" sz="1600" dirty="0"/>
              <a:t>previous 802.11 standards by adding MIMO, and frame aggregation to the MAC layer.</a:t>
            </a:r>
          </a:p>
          <a:p>
            <a:pPr lvl="1">
              <a:spcBef>
                <a:spcPts val="600"/>
              </a:spcBef>
              <a:buFont typeface="Trebuchet MS" panose="020B0603020202020204" pitchFamily="34" charset="0"/>
              <a:buChar char="‐"/>
            </a:pPr>
            <a:r>
              <a:rPr lang="en-CA" sz="1600" dirty="0"/>
              <a:t>Channels operating with a width of 40MHz.</a:t>
            </a:r>
          </a:p>
          <a:p>
            <a:pPr lvl="1">
              <a:spcBef>
                <a:spcPts val="600"/>
              </a:spcBef>
              <a:buFont typeface="Trebuchet MS" panose="020B0603020202020204" pitchFamily="34" charset="0"/>
              <a:buChar char="‐"/>
            </a:pPr>
            <a:r>
              <a:rPr lang="en-CA" sz="1600" dirty="0"/>
              <a:t>It can be enabled in the 5GHz mode, or within the 2.4GHz mode if no interference.</a:t>
            </a:r>
          </a:p>
          <a:p>
            <a:pPr lvl="1"/>
            <a:endParaRPr lang="en-US" dirty="0"/>
          </a:p>
          <a:p>
            <a:r>
              <a:rPr lang="en-US" sz="2000" dirty="0"/>
              <a:t>IEEE 802.11ac	</a:t>
            </a:r>
          </a:p>
          <a:p>
            <a:pPr lvl="1">
              <a:spcBef>
                <a:spcPts val="600"/>
              </a:spcBef>
              <a:buFont typeface="Trebuchet MS" panose="020B0603020202020204" pitchFamily="34" charset="0"/>
              <a:buChar char="‐"/>
            </a:pPr>
            <a:r>
              <a:rPr lang="en-CA" sz="1600" dirty="0"/>
              <a:t>Offers </a:t>
            </a:r>
            <a:r>
              <a:rPr lang="en-CA" sz="1600" dirty="0" err="1"/>
              <a:t>multistation</a:t>
            </a:r>
            <a:r>
              <a:rPr lang="en-CA" sz="1600" dirty="0"/>
              <a:t> WLAN throughput of at least 1Gbps and a single link throughput of at least 500 Mbps.</a:t>
            </a:r>
          </a:p>
          <a:p>
            <a:pPr lvl="1">
              <a:spcBef>
                <a:spcPts val="600"/>
              </a:spcBef>
              <a:buFont typeface="Trebuchet MS" panose="020B0603020202020204" pitchFamily="34" charset="0"/>
              <a:buChar char="‐"/>
            </a:pPr>
            <a:r>
              <a:rPr lang="en-CA" sz="1600" dirty="0"/>
              <a:t>Wider radio bandwidth (up to 160MHz), more MIMO streams (up to 8), multiuser MIMO, and high-density modulation.</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40</a:t>
            </a:fld>
            <a:endParaRPr lang="en-US"/>
          </a:p>
        </p:txBody>
      </p:sp>
    </p:spTree>
    <p:extLst>
      <p:ext uri="{BB962C8B-B14F-4D97-AF65-F5344CB8AC3E}">
        <p14:creationId xmlns:p14="http://schemas.microsoft.com/office/powerpoint/2010/main" val="455696953"/>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620688"/>
            <a:ext cx="8229600" cy="769288"/>
          </a:xfrm>
        </p:spPr>
        <p:txBody>
          <a:bodyPr/>
          <a:lstStyle/>
          <a:p>
            <a:r>
              <a:rPr lang="en-CA" dirty="0"/>
              <a:t>802.11ax (</a:t>
            </a:r>
            <a:r>
              <a:rPr lang="en-CA" dirty="0" err="1"/>
              <a:t>WiFi</a:t>
            </a:r>
            <a:r>
              <a:rPr lang="en-CA" dirty="0"/>
              <a:t> 6)</a:t>
            </a:r>
          </a:p>
        </p:txBody>
      </p:sp>
      <p:sp>
        <p:nvSpPr>
          <p:cNvPr id="3" name="内容占位符 2"/>
          <p:cNvSpPr>
            <a:spLocks noGrp="1"/>
          </p:cNvSpPr>
          <p:nvPr>
            <p:ph idx="1"/>
          </p:nvPr>
        </p:nvSpPr>
        <p:spPr>
          <a:xfrm>
            <a:off x="456246" y="1628800"/>
            <a:ext cx="8364226" cy="3960440"/>
          </a:xfrm>
        </p:spPr>
        <p:txBody>
          <a:bodyPr>
            <a:normAutofit fontScale="92500"/>
          </a:bodyPr>
          <a:lstStyle/>
          <a:p>
            <a:r>
              <a:rPr lang="en-CA" sz="2400" dirty="0"/>
              <a:t>IEEE 802.11ax, the latest WLAN standard:</a:t>
            </a:r>
          </a:p>
          <a:p>
            <a:pPr lvl="1" algn="l">
              <a:spcBef>
                <a:spcPts val="600"/>
              </a:spcBef>
              <a:buFont typeface="Trebuchet MS" panose="020B0603020202020204" pitchFamily="34" charset="0"/>
              <a:buChar char="‐"/>
            </a:pPr>
            <a:r>
              <a:rPr lang="en-US" sz="2400" dirty="0"/>
              <a:t>also known as Wi-Fi 6</a:t>
            </a:r>
          </a:p>
          <a:p>
            <a:pPr lvl="1" algn="l">
              <a:spcBef>
                <a:spcPts val="600"/>
              </a:spcBef>
              <a:buFont typeface="Trebuchet MS" panose="020B0603020202020204" pitchFamily="34" charset="0"/>
              <a:buChar char="‐"/>
            </a:pPr>
            <a:r>
              <a:rPr lang="en-US" sz="2400" dirty="0"/>
              <a:t>succeeds 802.11ac by introducing better power control methods to avoid interference with neighboring networks. </a:t>
            </a:r>
          </a:p>
          <a:p>
            <a:pPr lvl="1" algn="l">
              <a:spcBef>
                <a:spcPts val="600"/>
              </a:spcBef>
              <a:buFont typeface="Trebuchet MS" panose="020B0603020202020204" pitchFamily="34" charset="0"/>
              <a:buChar char="‐"/>
            </a:pPr>
            <a:r>
              <a:rPr lang="en-US" sz="2400" dirty="0"/>
              <a:t>also incorporates OFDMA and down-link MIMO and MU-MIMO</a:t>
            </a:r>
          </a:p>
          <a:p>
            <a:pPr lvl="1" algn="l">
              <a:spcBef>
                <a:spcPts val="600"/>
              </a:spcBef>
              <a:buFont typeface="Trebuchet MS" panose="020B0603020202020204" pitchFamily="34" charset="0"/>
              <a:buChar char="‐"/>
            </a:pPr>
            <a:r>
              <a:rPr lang="en-US" sz="2400" dirty="0"/>
              <a:t>real-world speeds that are roughly 30% faster than 802.11ac</a:t>
            </a:r>
          </a:p>
          <a:p>
            <a:pPr lvl="1" algn="l">
              <a:spcBef>
                <a:spcPts val="600"/>
              </a:spcBef>
              <a:buFont typeface="Trebuchet MS" panose="020B0603020202020204" pitchFamily="34" charset="0"/>
              <a:buChar char="‐"/>
            </a:pPr>
            <a:r>
              <a:rPr lang="en-US" sz="2400" dirty="0"/>
              <a:t>Theoretical maximum transfer speeds up around 10 Gbps</a:t>
            </a:r>
            <a:endParaRPr lang="en-CA" sz="2400"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41</a:t>
            </a:fld>
            <a:endParaRPr lang="en-US"/>
          </a:p>
        </p:txBody>
      </p:sp>
    </p:spTree>
    <p:extLst>
      <p:ext uri="{BB962C8B-B14F-4D97-AF65-F5344CB8AC3E}">
        <p14:creationId xmlns:p14="http://schemas.microsoft.com/office/powerpoint/2010/main" val="186490048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Bluetooth and Short-Range Technologies</a:t>
            </a:r>
          </a:p>
        </p:txBody>
      </p:sp>
      <p:sp>
        <p:nvSpPr>
          <p:cNvPr id="3" name="内容占位符 2"/>
          <p:cNvSpPr>
            <a:spLocks noGrp="1"/>
          </p:cNvSpPr>
          <p:nvPr>
            <p:ph idx="1"/>
          </p:nvPr>
        </p:nvSpPr>
        <p:spPr/>
        <p:txBody>
          <a:bodyPr anchor="ctr">
            <a:normAutofit lnSpcReduction="10000"/>
          </a:bodyPr>
          <a:lstStyle/>
          <a:p>
            <a:r>
              <a:rPr lang="en-CA" i="1" dirty="0"/>
              <a:t>Bluetooth: </a:t>
            </a:r>
            <a:r>
              <a:rPr lang="en-CA" dirty="0"/>
              <a:t>a protocol intended for short-range (</a:t>
            </a:r>
            <a:r>
              <a:rPr lang="en-CA" i="1" dirty="0" err="1"/>
              <a:t>piconet</a:t>
            </a:r>
            <a:r>
              <a:rPr lang="en-CA" dirty="0"/>
              <a:t>) wireless communications.</a:t>
            </a:r>
          </a:p>
          <a:p>
            <a:pPr lvl="1">
              <a:spcBef>
                <a:spcPts val="1200"/>
              </a:spcBef>
              <a:buFont typeface="Trebuchet MS" panose="020B0603020202020204" pitchFamily="34" charset="0"/>
              <a:buChar char="‐"/>
            </a:pPr>
            <a:r>
              <a:rPr lang="en-CA" dirty="0"/>
              <a:t>Uses Frequency Hopping (FH) at the 2.4 GHz ISM band.</a:t>
            </a:r>
          </a:p>
          <a:p>
            <a:pPr lvl="1">
              <a:spcBef>
                <a:spcPts val="1200"/>
              </a:spcBef>
              <a:buFont typeface="Trebuchet MS" panose="020B0603020202020204" pitchFamily="34" charset="0"/>
              <a:buChar char="‐"/>
            </a:pPr>
            <a:r>
              <a:rPr lang="en-CA" dirty="0"/>
              <a:t>Employs a master-slave structure. One master may communicate with up to seven slaves in a </a:t>
            </a:r>
            <a:r>
              <a:rPr lang="en-CA" dirty="0" err="1"/>
              <a:t>piconet</a:t>
            </a:r>
            <a:r>
              <a:rPr lang="en-CA" dirty="0"/>
              <a:t>; all devices share the master’s clock.</a:t>
            </a:r>
          </a:p>
          <a:p>
            <a:pPr lvl="1">
              <a:spcBef>
                <a:spcPts val="1200"/>
              </a:spcBef>
              <a:buFont typeface="Trebuchet MS" panose="020B0603020202020204" pitchFamily="34" charset="0"/>
              <a:buChar char="‐"/>
            </a:pPr>
            <a:r>
              <a:rPr lang="en-CA" dirty="0"/>
              <a:t>Principally designed as a low-bandwidth technology. Yet the transmission speed can be over 700 kbps, within a distance of 10 m.</a:t>
            </a:r>
          </a:p>
          <a:p>
            <a:pPr lvl="1"/>
            <a:endParaRPr lang="en-US" dirty="0"/>
          </a:p>
          <a:p>
            <a:r>
              <a:rPr lang="en-CA" dirty="0"/>
              <a:t>Near Field Communication (NFC) and Wi-Fi Direct.</a:t>
            </a:r>
          </a:p>
          <a:p>
            <a:endParaRPr lang="en-CA" dirty="0"/>
          </a:p>
          <a:p>
            <a:r>
              <a:rPr lang="en-US" dirty="0"/>
              <a:t>Ultra Wide Band (UWB) and cognitive radio.</a:t>
            </a:r>
            <a:endParaRPr lang="en-CA" dirty="0"/>
          </a:p>
          <a:p>
            <a:endParaRPr lang="en-CA" dirty="0"/>
          </a:p>
          <a:p>
            <a:r>
              <a:rPr lang="en-US" dirty="0"/>
              <a:t>Batteryless backscatter communication.</a:t>
            </a: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42</a:t>
            </a:fld>
            <a:endParaRPr lang="en-US"/>
          </a:p>
        </p:txBody>
      </p:sp>
    </p:spTree>
    <p:extLst>
      <p:ext uri="{BB962C8B-B14F-4D97-AF65-F5344CB8AC3E}">
        <p14:creationId xmlns:p14="http://schemas.microsoft.com/office/powerpoint/2010/main" val="78941060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17.3  Multimedia Over Wireless Channels</a:t>
            </a:r>
          </a:p>
        </p:txBody>
      </p:sp>
      <p:sp>
        <p:nvSpPr>
          <p:cNvPr id="3" name="内容占位符 2"/>
          <p:cNvSpPr>
            <a:spLocks noGrp="1"/>
          </p:cNvSpPr>
          <p:nvPr>
            <p:ph idx="1"/>
          </p:nvPr>
        </p:nvSpPr>
        <p:spPr/>
        <p:txBody>
          <a:bodyPr>
            <a:normAutofit/>
          </a:bodyPr>
          <a:lstStyle/>
          <a:p>
            <a:r>
              <a:rPr lang="en-CA" sz="2000" dirty="0"/>
              <a:t>Multimedia communications over wireless is the main driving force toward the new generation of higher speed wireless networks:</a:t>
            </a:r>
          </a:p>
          <a:p>
            <a:pPr lvl="1">
              <a:spcBef>
                <a:spcPts val="1200"/>
              </a:spcBef>
              <a:buFont typeface="Trebuchet MS" panose="020B0603020202020204" pitchFamily="34" charset="0"/>
              <a:buChar char="‐"/>
            </a:pPr>
            <a:r>
              <a:rPr lang="en-CA" dirty="0"/>
              <a:t>Streaming video, videoconferencing, online gaming, collaborative work, slide show presentations, and so on.</a:t>
            </a:r>
          </a:p>
          <a:p>
            <a:pPr marL="457200" lvl="1" indent="0">
              <a:buNone/>
            </a:pPr>
            <a:endParaRPr lang="en-CA" dirty="0"/>
          </a:p>
          <a:p>
            <a:r>
              <a:rPr lang="en-CA" sz="2000" dirty="0"/>
              <a:t>Characteristics of wireless handheld devices worth keeping in mind when designing multimedia transmission:</a:t>
            </a:r>
          </a:p>
          <a:p>
            <a:pPr lvl="1">
              <a:spcBef>
                <a:spcPts val="600"/>
              </a:spcBef>
              <a:buFont typeface="Trebuchet MS" panose="020B0603020202020204" pitchFamily="34" charset="0"/>
              <a:buChar char="‐"/>
            </a:pPr>
            <a:r>
              <a:rPr lang="en-CA" dirty="0"/>
              <a:t>Both the handheld size and battery life limit the processing power and memory – low complexity in encoding and decoding.</a:t>
            </a:r>
          </a:p>
          <a:p>
            <a:pPr lvl="1">
              <a:spcBef>
                <a:spcPts val="600"/>
              </a:spcBef>
              <a:buFont typeface="Trebuchet MS" panose="020B0603020202020204" pitchFamily="34" charset="0"/>
              <a:buChar char="‐"/>
            </a:pPr>
            <a:r>
              <a:rPr lang="en-CA" dirty="0"/>
              <a:t>Due to memory constraints and other reasons, real-time communication will likely be required.</a:t>
            </a:r>
          </a:p>
          <a:p>
            <a:pPr lvl="1">
              <a:spcBef>
                <a:spcPts val="600"/>
              </a:spcBef>
              <a:buFont typeface="Trebuchet MS" panose="020B0603020202020204" pitchFamily="34" charset="0"/>
              <a:buChar char="‐"/>
            </a:pPr>
            <a:r>
              <a:rPr lang="en-CA" dirty="0"/>
              <a:t>Wireless channels have much more interference and much more limited bitrate than wired channels – error-resilient coding and coding efficiency are very important.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43</a:t>
            </a:fld>
            <a:endParaRPr lang="en-US"/>
          </a:p>
        </p:txBody>
      </p:sp>
    </p:spTree>
    <p:extLst>
      <p:ext uri="{BB962C8B-B14F-4D97-AF65-F5344CB8AC3E}">
        <p14:creationId xmlns:p14="http://schemas.microsoft.com/office/powerpoint/2010/main" val="17614717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20688"/>
            <a:ext cx="8229600" cy="769288"/>
          </a:xfrm>
        </p:spPr>
        <p:txBody>
          <a:bodyPr>
            <a:normAutofit fontScale="90000"/>
          </a:bodyPr>
          <a:lstStyle/>
          <a:p>
            <a:r>
              <a:rPr lang="en-CA" dirty="0"/>
              <a:t>3GPP </a:t>
            </a:r>
            <a:r>
              <a:rPr lang="en-CA" dirty="0" err="1"/>
              <a:t>QoS</a:t>
            </a:r>
            <a:r>
              <a:rPr lang="en-CA" dirty="0"/>
              <a:t> Requirements for Multimedia</a:t>
            </a:r>
            <a:br>
              <a:rPr lang="en-CA" dirty="0"/>
            </a:br>
            <a:r>
              <a:rPr lang="en-CA" dirty="0"/>
              <a:t>Transmission</a:t>
            </a:r>
          </a:p>
        </p:txBody>
      </p:sp>
      <p:sp>
        <p:nvSpPr>
          <p:cNvPr id="3" name="内容占位符 2"/>
          <p:cNvSpPr>
            <a:spLocks noGrp="1"/>
          </p:cNvSpPr>
          <p:nvPr>
            <p:ph idx="1"/>
          </p:nvPr>
        </p:nvSpPr>
        <p:spPr/>
        <p:txBody>
          <a:bodyPr anchor="ctr">
            <a:normAutofit/>
          </a:bodyPr>
          <a:lstStyle/>
          <a:p>
            <a:pPr>
              <a:spcBef>
                <a:spcPts val="1200"/>
              </a:spcBef>
            </a:pPr>
            <a:r>
              <a:rPr lang="en-CA" sz="2000" b="1" dirty="0"/>
              <a:t>Synchronization </a:t>
            </a:r>
            <a:r>
              <a:rPr lang="en-CA" sz="2000" dirty="0"/>
              <a:t>— video and audio should be synchronized to within 20 </a:t>
            </a:r>
            <a:r>
              <a:rPr lang="en-CA" sz="2000" dirty="0" err="1"/>
              <a:t>ms.</a:t>
            </a:r>
            <a:endParaRPr lang="en-CA" sz="2000" dirty="0"/>
          </a:p>
          <a:p>
            <a:pPr>
              <a:spcBef>
                <a:spcPts val="1200"/>
              </a:spcBef>
            </a:pPr>
            <a:r>
              <a:rPr lang="en-CA" sz="2000" b="1" dirty="0"/>
              <a:t>Throughput</a:t>
            </a:r>
            <a:r>
              <a:rPr lang="en-CA" sz="2000" dirty="0"/>
              <a:t>. The minimum video bitrate to be supported is 32 kbps. Video rates of 128 kbps, 384 kbps, and above should be supported as well.</a:t>
            </a:r>
          </a:p>
          <a:p>
            <a:pPr>
              <a:spcBef>
                <a:spcPts val="1200"/>
              </a:spcBef>
            </a:pPr>
            <a:r>
              <a:rPr lang="en-CA" sz="2000" b="1" dirty="0"/>
              <a:t>Delay</a:t>
            </a:r>
            <a:r>
              <a:rPr lang="en-CA" sz="2000" dirty="0"/>
              <a:t>. The maximum end-to-end transmission delay is defined to be 400 </a:t>
            </a:r>
            <a:r>
              <a:rPr lang="en-CA" sz="2000" dirty="0" err="1"/>
              <a:t>ms.</a:t>
            </a:r>
            <a:endParaRPr lang="en-CA" sz="2000" dirty="0"/>
          </a:p>
          <a:p>
            <a:pPr>
              <a:spcBef>
                <a:spcPts val="1200"/>
              </a:spcBef>
            </a:pPr>
            <a:r>
              <a:rPr lang="en-CA" sz="2000" b="1" dirty="0"/>
              <a:t>Jitter</a:t>
            </a:r>
            <a:r>
              <a:rPr lang="en-CA" sz="2000" dirty="0"/>
              <a:t>. The maximum delay jitter (maximum difference between the average delay and the 95th percentile of the delay distribution) is 200 </a:t>
            </a:r>
            <a:r>
              <a:rPr lang="en-CA" sz="2000" dirty="0" err="1"/>
              <a:t>ms.</a:t>
            </a:r>
            <a:endParaRPr lang="en-CA" sz="2000" dirty="0"/>
          </a:p>
          <a:p>
            <a:pPr>
              <a:spcBef>
                <a:spcPts val="1200"/>
              </a:spcBef>
            </a:pPr>
            <a:r>
              <a:rPr lang="en-CA" sz="2000" b="1" dirty="0"/>
              <a:t>Error rate</a:t>
            </a:r>
            <a:r>
              <a:rPr lang="en-CA" sz="2000" dirty="0"/>
              <a:t>. A frame error rate of 10</a:t>
            </a:r>
            <a:r>
              <a:rPr lang="en-CA" sz="2000" baseline="30000" dirty="0"/>
              <a:t>−2</a:t>
            </a:r>
            <a:r>
              <a:rPr lang="en-CA" sz="2000" dirty="0"/>
              <a:t> or a bit error rate of 10</a:t>
            </a:r>
            <a:r>
              <a:rPr lang="en-CA" sz="2000" baseline="30000" dirty="0"/>
              <a:t>−3</a:t>
            </a:r>
            <a:r>
              <a:rPr lang="en-CA" sz="2000" dirty="0"/>
              <a:t> should be tolerated.</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44</a:t>
            </a:fld>
            <a:endParaRPr lang="en-US"/>
          </a:p>
        </p:txBody>
      </p:sp>
    </p:spTree>
    <p:extLst>
      <p:ext uri="{BB962C8B-B14F-4D97-AF65-F5344CB8AC3E}">
        <p14:creationId xmlns:p14="http://schemas.microsoft.com/office/powerpoint/2010/main" val="288684579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867775"/>
            <a:ext cx="8229600" cy="769288"/>
          </a:xfrm>
        </p:spPr>
        <p:txBody>
          <a:bodyPr/>
          <a:lstStyle/>
          <a:p>
            <a:r>
              <a:rPr lang="en-CA" dirty="0"/>
              <a:t>Error Detection</a:t>
            </a:r>
          </a:p>
        </p:txBody>
      </p:sp>
      <p:sp>
        <p:nvSpPr>
          <p:cNvPr id="3" name="内容占位符 2"/>
          <p:cNvSpPr>
            <a:spLocks noGrp="1"/>
          </p:cNvSpPr>
          <p:nvPr>
            <p:ph idx="1"/>
          </p:nvPr>
        </p:nvSpPr>
        <p:spPr>
          <a:xfrm>
            <a:off x="457200" y="1412777"/>
            <a:ext cx="8229600" cy="4320480"/>
          </a:xfrm>
        </p:spPr>
        <p:txBody>
          <a:bodyPr anchor="ctr"/>
          <a:lstStyle/>
          <a:p>
            <a:r>
              <a:rPr lang="en-CA" b="1" dirty="0"/>
              <a:t>Error detection </a:t>
            </a:r>
            <a:r>
              <a:rPr lang="en-CA" dirty="0"/>
              <a:t>is to identify errors caused by noise or other impairments during transmission from the sender to the receiver.</a:t>
            </a:r>
          </a:p>
          <a:p>
            <a:endParaRPr lang="en-US" dirty="0"/>
          </a:p>
          <a:p>
            <a:r>
              <a:rPr lang="en-CA" dirty="0"/>
              <a:t>Commonly used error detection tools:</a:t>
            </a:r>
          </a:p>
          <a:p>
            <a:pPr lvl="1">
              <a:buFont typeface="Trebuchet MS" panose="020B0603020202020204" pitchFamily="34" charset="0"/>
              <a:buChar char="‐"/>
            </a:pPr>
            <a:r>
              <a:rPr lang="en-CA" dirty="0"/>
              <a:t>Parity checking.</a:t>
            </a:r>
          </a:p>
          <a:p>
            <a:pPr lvl="1">
              <a:buFont typeface="Trebuchet MS" panose="020B0603020202020204" pitchFamily="34" charset="0"/>
              <a:buChar char="‐"/>
            </a:pPr>
            <a:r>
              <a:rPr lang="en-CA" dirty="0"/>
              <a:t>Checksum.</a:t>
            </a:r>
          </a:p>
          <a:p>
            <a:pPr lvl="1">
              <a:buFont typeface="Trebuchet MS" panose="020B0603020202020204" pitchFamily="34" charset="0"/>
              <a:buChar char="‐"/>
            </a:pPr>
            <a:r>
              <a:rPr lang="en-CA" dirty="0"/>
              <a:t>Cyclic Redundancy Check (</a:t>
            </a:r>
            <a:r>
              <a:rPr lang="en-CA" b="1" dirty="0"/>
              <a:t>CRC</a:t>
            </a:r>
            <a:r>
              <a:rPr lang="en-CA" dirty="0"/>
              <a: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45</a:t>
            </a:fld>
            <a:endParaRPr lang="en-US"/>
          </a:p>
        </p:txBody>
      </p:sp>
    </p:spTree>
    <p:extLst>
      <p:ext uri="{BB962C8B-B14F-4D97-AF65-F5344CB8AC3E}">
        <p14:creationId xmlns:p14="http://schemas.microsoft.com/office/powerpoint/2010/main" val="2185158113"/>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Parity Checking</a:t>
            </a:r>
          </a:p>
        </p:txBody>
      </p:sp>
      <p:sp>
        <p:nvSpPr>
          <p:cNvPr id="3" name="内容占位符 2"/>
          <p:cNvSpPr>
            <a:spLocks noGrp="1"/>
          </p:cNvSpPr>
          <p:nvPr>
            <p:ph idx="1"/>
          </p:nvPr>
        </p:nvSpPr>
        <p:spPr/>
        <p:txBody>
          <a:bodyPr>
            <a:normAutofit/>
          </a:bodyPr>
          <a:lstStyle/>
          <a:p>
            <a:pPr>
              <a:spcBef>
                <a:spcPts val="1800"/>
              </a:spcBef>
            </a:pPr>
            <a:r>
              <a:rPr lang="en-CA" dirty="0"/>
              <a:t>With binary data, errors appear as bit flips, namely 0 to 1, or 1 to 0.</a:t>
            </a:r>
          </a:p>
          <a:p>
            <a:pPr>
              <a:spcBef>
                <a:spcPts val="1800"/>
              </a:spcBef>
            </a:pPr>
            <a:r>
              <a:rPr lang="en-CA" dirty="0"/>
              <a:t>Parity checking adds a parity bit to a source </a:t>
            </a:r>
            <a:r>
              <a:rPr lang="en-CA" dirty="0" err="1"/>
              <a:t>bitstring</a:t>
            </a:r>
            <a:r>
              <a:rPr lang="en-CA" dirty="0"/>
              <a:t> to ensure that the number of set bits (i.e., bits with value 1) in the outcome is even (called even parity) or odd (called odd parity). For example, with even parity checking, a bit 1 should be appended to </a:t>
            </a:r>
            <a:r>
              <a:rPr lang="en-CA" dirty="0" err="1"/>
              <a:t>bitstring</a:t>
            </a:r>
            <a:r>
              <a:rPr lang="en-CA" dirty="0"/>
              <a:t> 10101000, and a bit 0 should be appended to 10101100.</a:t>
            </a:r>
          </a:p>
          <a:p>
            <a:pPr>
              <a:spcBef>
                <a:spcPts val="1800"/>
              </a:spcBef>
            </a:pPr>
            <a:r>
              <a:rPr lang="en-CA" dirty="0"/>
              <a:t>Can be used to detect any single or odd number of errors on the receiver’s side.</a:t>
            </a:r>
            <a:endParaRPr lang="en-US" dirty="0"/>
          </a:p>
          <a:p>
            <a:pPr>
              <a:spcBef>
                <a:spcPts val="1800"/>
              </a:spcBef>
            </a:pPr>
            <a:r>
              <a:rPr lang="en-US" dirty="0"/>
              <a:t>However, cannot detect </a:t>
            </a:r>
            <a:r>
              <a:rPr lang="en-CA" dirty="0"/>
              <a:t>an even number of flipped bits.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46</a:t>
            </a:fld>
            <a:endParaRPr lang="en-US"/>
          </a:p>
        </p:txBody>
      </p:sp>
    </p:spTree>
    <p:extLst>
      <p:ext uri="{BB962C8B-B14F-4D97-AF65-F5344CB8AC3E}">
        <p14:creationId xmlns:p14="http://schemas.microsoft.com/office/powerpoint/2010/main" val="4179826397"/>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764704"/>
            <a:ext cx="8229600" cy="769288"/>
          </a:xfrm>
        </p:spPr>
        <p:txBody>
          <a:bodyPr/>
          <a:lstStyle/>
          <a:p>
            <a:r>
              <a:rPr lang="en-CA" dirty="0"/>
              <a:t>Checksum</a:t>
            </a:r>
          </a:p>
        </p:txBody>
      </p:sp>
      <p:sp>
        <p:nvSpPr>
          <p:cNvPr id="3" name="内容占位符 2"/>
          <p:cNvSpPr>
            <a:spLocks noGrp="1"/>
          </p:cNvSpPr>
          <p:nvPr>
            <p:ph idx="1"/>
          </p:nvPr>
        </p:nvSpPr>
        <p:spPr>
          <a:xfrm>
            <a:off x="465817" y="1268760"/>
            <a:ext cx="8229600" cy="4713387"/>
          </a:xfrm>
        </p:spPr>
        <p:txBody>
          <a:bodyPr anchor="ctr"/>
          <a:lstStyle/>
          <a:p>
            <a:r>
              <a:rPr lang="en-CA" dirty="0"/>
              <a:t>A checksum of an input message is a modular arithmetic sum of all the </a:t>
            </a:r>
            <a:r>
              <a:rPr lang="en-CA" dirty="0" err="1"/>
              <a:t>codewords</a:t>
            </a:r>
            <a:r>
              <a:rPr lang="en-CA" dirty="0"/>
              <a:t> in the message.</a:t>
            </a:r>
          </a:p>
          <a:p>
            <a:endParaRPr lang="en-US" dirty="0"/>
          </a:p>
          <a:p>
            <a:r>
              <a:rPr lang="en-US" dirty="0"/>
              <a:t>Sender appends the checksum to the message; Receiver performs the same sum operation to check whether there is any error.</a:t>
            </a:r>
          </a:p>
          <a:p>
            <a:endParaRPr lang="en-US" dirty="0"/>
          </a:p>
          <a:p>
            <a:r>
              <a:rPr lang="en-US" dirty="0"/>
              <a:t>Implemented in many network protocols, from data link and network layers, to transport and application layers.</a:t>
            </a: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47</a:t>
            </a:fld>
            <a:endParaRPr lang="en-US"/>
          </a:p>
        </p:txBody>
      </p:sp>
    </p:spTree>
    <p:extLst>
      <p:ext uri="{BB962C8B-B14F-4D97-AF65-F5344CB8AC3E}">
        <p14:creationId xmlns:p14="http://schemas.microsoft.com/office/powerpoint/2010/main" val="3880629784"/>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764704"/>
            <a:ext cx="8229600" cy="769288"/>
          </a:xfrm>
        </p:spPr>
        <p:txBody>
          <a:bodyPr/>
          <a:lstStyle/>
          <a:p>
            <a:r>
              <a:rPr lang="en-CA" dirty="0"/>
              <a:t>Internet checksum algorithm (RFC 1071)</a:t>
            </a:r>
          </a:p>
        </p:txBody>
      </p:sp>
      <p:sp>
        <p:nvSpPr>
          <p:cNvPr id="3" name="内容占位符 2"/>
          <p:cNvSpPr>
            <a:spLocks noGrp="1"/>
          </p:cNvSpPr>
          <p:nvPr>
            <p:ph idx="1"/>
          </p:nvPr>
        </p:nvSpPr>
        <p:spPr/>
        <p:txBody>
          <a:bodyPr anchor="ctr">
            <a:normAutofit/>
          </a:bodyPr>
          <a:lstStyle/>
          <a:p>
            <a:pPr marL="457200" indent="-457200">
              <a:spcBef>
                <a:spcPts val="1800"/>
              </a:spcBef>
              <a:buFont typeface="+mj-lt"/>
              <a:buAutoNum type="arabicPeriod"/>
            </a:pPr>
            <a:r>
              <a:rPr lang="en-CA" sz="2000" dirty="0"/>
              <a:t>Pair the bytes of the input data to form 16-bit integers. If there is an odd number of bytes, then append a byte of zero in the end.</a:t>
            </a:r>
          </a:p>
          <a:p>
            <a:pPr marL="457200" indent="-457200">
              <a:spcBef>
                <a:spcPts val="1800"/>
              </a:spcBef>
              <a:buFont typeface="+mj-lt"/>
              <a:buAutoNum type="arabicPeriod"/>
            </a:pPr>
            <a:r>
              <a:rPr lang="en-CA" sz="2000" dirty="0"/>
              <a:t>Calculate the 1’s complement sum of these 16-bit integers. Any overflow encountered during the sum will be wrapped around to the lowest bit.</a:t>
            </a:r>
          </a:p>
          <a:p>
            <a:pPr marL="457200" indent="-457200">
              <a:spcBef>
                <a:spcPts val="1800"/>
              </a:spcBef>
              <a:buFont typeface="+mj-lt"/>
              <a:buAutoNum type="arabicPeriod"/>
            </a:pPr>
            <a:r>
              <a:rPr lang="en-CA" sz="2000" dirty="0"/>
              <a:t>The result serves as the checksum field, which is then appended to the 16-bit integers.</a:t>
            </a:r>
          </a:p>
          <a:p>
            <a:pPr marL="457200" indent="-457200">
              <a:spcBef>
                <a:spcPts val="1800"/>
              </a:spcBef>
              <a:buFont typeface="+mj-lt"/>
              <a:buAutoNum type="arabicPeriod"/>
            </a:pPr>
            <a:r>
              <a:rPr lang="en-CA" sz="2000" dirty="0"/>
              <a:t>On the receiver’s end, the 1’s complement sum is computed over the received 16-bit integers, including the checksum field. Only if all the bits are 1 will the received data be correct.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48</a:t>
            </a:fld>
            <a:endParaRPr lang="en-US"/>
          </a:p>
        </p:txBody>
      </p:sp>
    </p:spTree>
    <p:extLst>
      <p:ext uri="{BB962C8B-B14F-4D97-AF65-F5344CB8AC3E}">
        <p14:creationId xmlns:p14="http://schemas.microsoft.com/office/powerpoint/2010/main" val="778664036"/>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An Example of Checksum</a:t>
            </a:r>
          </a:p>
        </p:txBody>
      </p:sp>
      <p:sp>
        <p:nvSpPr>
          <p:cNvPr id="3" name="内容占位符 2"/>
          <p:cNvSpPr>
            <a:spLocks noGrp="1"/>
          </p:cNvSpPr>
          <p:nvPr>
            <p:ph idx="1"/>
          </p:nvPr>
        </p:nvSpPr>
        <p:spPr/>
        <p:txBody>
          <a:bodyPr/>
          <a:lstStyle/>
          <a:p>
            <a:r>
              <a:rPr lang="en-CA" sz="2000" dirty="0"/>
              <a:t>Suppose we have the following input data: 10111011, 10110101, 10001111, and 00001100. They are </a:t>
            </a:r>
            <a:r>
              <a:rPr lang="en-US" sz="2000" dirty="0"/>
              <a:t>g</a:t>
            </a:r>
            <a:r>
              <a:rPr lang="en-US" altLang="zh-CN" sz="2000" dirty="0"/>
              <a:t>rouped as </a:t>
            </a:r>
            <a:r>
              <a:rPr lang="en-CA" sz="2000" dirty="0"/>
              <a:t>1011101110110101 and 1000111100001100.</a:t>
            </a:r>
          </a:p>
          <a:p>
            <a:pPr>
              <a:spcBef>
                <a:spcPts val="1800"/>
              </a:spcBef>
            </a:pPr>
            <a:r>
              <a:rPr lang="en-CA" dirty="0"/>
              <a:t>The sum of these two 16 bit integers is:</a:t>
            </a:r>
          </a:p>
          <a:p>
            <a:pPr marL="2743200" indent="0" algn="l">
              <a:spcBef>
                <a:spcPts val="1800"/>
              </a:spcBef>
              <a:buNone/>
            </a:pPr>
            <a:r>
              <a:rPr lang="en-CA" dirty="0"/>
              <a:t>   1011101110110101</a:t>
            </a:r>
          </a:p>
          <a:p>
            <a:pPr marL="2587752" indent="0" algn="l">
              <a:buNone/>
            </a:pPr>
            <a:r>
              <a:rPr lang="en-US" dirty="0"/>
              <a:t>   +</a:t>
            </a:r>
            <a:r>
              <a:rPr lang="en-CA" dirty="0"/>
              <a:t>1000111100001100</a:t>
            </a:r>
          </a:p>
          <a:p>
            <a:pPr marL="2743200" indent="0" algn="l">
              <a:buNone/>
            </a:pPr>
            <a:r>
              <a:rPr lang="en-CA" dirty="0"/>
              <a:t>   0100101011000010</a:t>
            </a:r>
            <a:endParaRPr lang="en-US" dirty="0"/>
          </a:p>
          <a:p>
            <a:pPr marL="0" indent="0" algn="ctr">
              <a:buNone/>
            </a:pPr>
            <a:r>
              <a:rPr lang="en-US" dirty="0"/>
              <a:t>      The overflow is wrapped around to the lowest bit.</a:t>
            </a:r>
          </a:p>
          <a:p>
            <a:pPr>
              <a:spcBef>
                <a:spcPts val="1800"/>
              </a:spcBef>
            </a:pPr>
            <a:r>
              <a:rPr lang="en-CA" sz="2000" dirty="0"/>
              <a:t>The 1’s complement is then obtained by converting all the 0s to 1s and all the 1s to 0s. Thus the 1s complement of the above sum becomes 1011010100111101, which is the checksum.</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49</a:t>
            </a:fld>
            <a:endParaRPr lang="en-US"/>
          </a:p>
        </p:txBody>
      </p:sp>
      <p:cxnSp>
        <p:nvCxnSpPr>
          <p:cNvPr id="7" name="直接连接符 6"/>
          <p:cNvCxnSpPr/>
          <p:nvPr/>
        </p:nvCxnSpPr>
        <p:spPr>
          <a:xfrm>
            <a:off x="3131840" y="3933056"/>
            <a:ext cx="2736304" cy="0"/>
          </a:xfrm>
          <a:prstGeom prst="line">
            <a:avLst/>
          </a:prstGeom>
          <a:ln w="28575">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8786086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US" sz="3200" dirty="0"/>
              <a:t>Multipath Fading </a:t>
            </a:r>
            <a:endParaRPr lang="en-CA" sz="3200" dirty="0"/>
          </a:p>
        </p:txBody>
      </p:sp>
      <p:sp>
        <p:nvSpPr>
          <p:cNvPr id="3" name="内容占位符 2"/>
          <p:cNvSpPr>
            <a:spLocks noGrp="1"/>
          </p:cNvSpPr>
          <p:nvPr>
            <p:ph idx="1"/>
          </p:nvPr>
        </p:nvSpPr>
        <p:spPr/>
        <p:txBody>
          <a:bodyPr>
            <a:normAutofit fontScale="92500"/>
          </a:bodyPr>
          <a:lstStyle/>
          <a:p>
            <a:pPr>
              <a:lnSpc>
                <a:spcPct val="110000"/>
              </a:lnSpc>
              <a:spcBef>
                <a:spcPts val="600"/>
              </a:spcBef>
            </a:pPr>
            <a:r>
              <a:rPr lang="en-US" sz="2200" b="1" i="1" dirty="0"/>
              <a:t>Fading</a:t>
            </a:r>
            <a:r>
              <a:rPr lang="en-US" sz="2200" dirty="0"/>
              <a:t>: the received signal power (suddenly) drops due to reflection, refraction, scattering, and diffraction. </a:t>
            </a:r>
            <a:r>
              <a:rPr lang="en-US" dirty="0"/>
              <a:t>A common phenomenon in wireless communications.</a:t>
            </a:r>
            <a:endParaRPr lang="en-US" sz="2200" dirty="0"/>
          </a:p>
          <a:p>
            <a:pPr>
              <a:lnSpc>
                <a:spcPct val="110000"/>
              </a:lnSpc>
              <a:spcBef>
                <a:spcPts val="600"/>
              </a:spcBef>
              <a:buFont typeface="Arial" panose="020B0604020202020204" pitchFamily="34" charset="0"/>
              <a:buChar char="•"/>
            </a:pPr>
            <a:endParaRPr lang="en-US" sz="2200" dirty="0"/>
          </a:p>
          <a:p>
            <a:pPr>
              <a:lnSpc>
                <a:spcPct val="110000"/>
              </a:lnSpc>
              <a:spcBef>
                <a:spcPts val="600"/>
              </a:spcBef>
              <a:buFont typeface="Arial" panose="020B0604020202020204" pitchFamily="34" charset="0"/>
              <a:buChar char="•"/>
            </a:pPr>
            <a:endParaRPr lang="en-US" sz="2200" dirty="0"/>
          </a:p>
          <a:p>
            <a:pPr>
              <a:lnSpc>
                <a:spcPct val="110000"/>
              </a:lnSpc>
              <a:spcBef>
                <a:spcPts val="600"/>
              </a:spcBef>
              <a:buFont typeface="Arial" panose="020B0604020202020204" pitchFamily="34" charset="0"/>
              <a:buChar char="•"/>
            </a:pPr>
            <a:endParaRPr lang="en-US" sz="2200" dirty="0"/>
          </a:p>
          <a:p>
            <a:pPr>
              <a:lnSpc>
                <a:spcPct val="110000"/>
              </a:lnSpc>
              <a:spcBef>
                <a:spcPts val="600"/>
              </a:spcBef>
              <a:buFont typeface="Arial" panose="020B0604020202020204" pitchFamily="34" charset="0"/>
              <a:buChar char="•"/>
            </a:pPr>
            <a:endParaRPr lang="en-US" sz="2200" dirty="0"/>
          </a:p>
          <a:p>
            <a:pPr marL="0" indent="0" algn="ctr">
              <a:lnSpc>
                <a:spcPct val="110000"/>
              </a:lnSpc>
              <a:spcBef>
                <a:spcPts val="600"/>
              </a:spcBef>
              <a:buNone/>
            </a:pPr>
            <a:r>
              <a:rPr lang="en-US" sz="1800" b="1" dirty="0"/>
              <a:t>Fig 17.1: </a:t>
            </a:r>
            <a:r>
              <a:rPr lang="en-US" sz="1800" dirty="0"/>
              <a:t>An example of multipath</a:t>
            </a:r>
          </a:p>
          <a:p>
            <a:pPr>
              <a:lnSpc>
                <a:spcPct val="110000"/>
              </a:lnSpc>
              <a:spcBef>
                <a:spcPts val="600"/>
              </a:spcBef>
              <a:buFont typeface="Arial" panose="020B0604020202020204" pitchFamily="34" charset="0"/>
              <a:buChar char="•"/>
            </a:pPr>
            <a:r>
              <a:rPr lang="en-US" sz="2200" b="1" i="1" dirty="0"/>
              <a:t>Multipath fading </a:t>
            </a:r>
            <a:r>
              <a:rPr lang="en-US" sz="2200" dirty="0"/>
              <a:t>occurs when a signal reaches receiver via multiple paths. </a:t>
            </a:r>
          </a:p>
          <a:p>
            <a:pPr>
              <a:lnSpc>
                <a:spcPct val="110000"/>
              </a:lnSpc>
              <a:spcBef>
                <a:spcPts val="600"/>
              </a:spcBef>
              <a:buFont typeface="Arial" panose="020B0604020202020204" pitchFamily="34" charset="0"/>
              <a:buChar char="•"/>
            </a:pPr>
            <a:r>
              <a:rPr lang="en-US" sz="2200" dirty="0"/>
              <a:t>Multiple instances of signal arrive at different times and phases, and  cancel each other — cause loss of signal and connection.</a:t>
            </a:r>
            <a:endParaRPr lang="en-CA" sz="2200" dirty="0"/>
          </a:p>
          <a:p>
            <a:pPr>
              <a:lnSpc>
                <a:spcPct val="110000"/>
              </a:lnSpc>
              <a:spcBef>
                <a:spcPts val="600"/>
              </a:spcBef>
              <a:buFont typeface="Arial" panose="020B0604020202020204" pitchFamily="34" charset="0"/>
              <a:buChar char="•"/>
            </a:pPr>
            <a:endParaRPr lang="en-CA" sz="2200"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a:t>
            </a:fld>
            <a:endParaRPr lang="en-US" dirty="0"/>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828925" y="2564904"/>
            <a:ext cx="3486150" cy="158115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73567115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867775"/>
            <a:ext cx="8229600" cy="769288"/>
          </a:xfrm>
        </p:spPr>
        <p:txBody>
          <a:bodyPr/>
          <a:lstStyle/>
          <a:p>
            <a:r>
              <a:rPr lang="en-CA" dirty="0"/>
              <a:t>An Example of Checksum (</a:t>
            </a:r>
            <a:r>
              <a:rPr lang="en-CA" dirty="0" err="1"/>
              <a:t>Con’d</a:t>
            </a:r>
            <a:r>
              <a:rPr lang="en-CA" dirty="0"/>
              <a:t>)</a:t>
            </a:r>
          </a:p>
        </p:txBody>
      </p:sp>
      <p:sp>
        <p:nvSpPr>
          <p:cNvPr id="3" name="内容占位符 2"/>
          <p:cNvSpPr>
            <a:spLocks noGrp="1"/>
          </p:cNvSpPr>
          <p:nvPr>
            <p:ph idx="1"/>
          </p:nvPr>
        </p:nvSpPr>
        <p:spPr/>
        <p:txBody>
          <a:bodyPr anchor="ctr"/>
          <a:lstStyle/>
          <a:p>
            <a:r>
              <a:rPr lang="en-CA" dirty="0"/>
              <a:t>The receiver will perform the same grouping and summation for the receive bytes, and then add the received checksum too.</a:t>
            </a:r>
          </a:p>
          <a:p>
            <a:endParaRPr lang="en-US" dirty="0"/>
          </a:p>
          <a:p>
            <a:r>
              <a:rPr lang="en-CA" dirty="0"/>
              <a:t>If there is no error, the outcome should be 1111111111111111. Otherwise, if any bit becomes 0, then errors happen during transmission.</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50</a:t>
            </a:fld>
            <a:endParaRPr lang="en-US"/>
          </a:p>
        </p:txBody>
      </p:sp>
    </p:spTree>
    <p:extLst>
      <p:ext uri="{BB962C8B-B14F-4D97-AF65-F5344CB8AC3E}">
        <p14:creationId xmlns:p14="http://schemas.microsoft.com/office/powerpoint/2010/main" val="358106577"/>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867775"/>
            <a:ext cx="8229600" cy="769288"/>
          </a:xfrm>
        </p:spPr>
        <p:txBody>
          <a:bodyPr/>
          <a:lstStyle/>
          <a:p>
            <a:r>
              <a:rPr lang="en-CA" dirty="0"/>
              <a:t>Cyclic Redundancy Check (CRC)</a:t>
            </a:r>
          </a:p>
        </p:txBody>
      </p:sp>
      <p:sp>
        <p:nvSpPr>
          <p:cNvPr id="3" name="内容占位符 2"/>
          <p:cNvSpPr>
            <a:spLocks noGrp="1"/>
          </p:cNvSpPr>
          <p:nvPr>
            <p:ph idx="1"/>
          </p:nvPr>
        </p:nvSpPr>
        <p:spPr/>
        <p:txBody>
          <a:bodyPr anchor="ctr"/>
          <a:lstStyle/>
          <a:p>
            <a:pPr>
              <a:spcBef>
                <a:spcPts val="2400"/>
              </a:spcBef>
            </a:pPr>
            <a:r>
              <a:rPr lang="en-CA" dirty="0"/>
              <a:t>Divide a binary input by a keyword </a:t>
            </a:r>
            <a:r>
              <a:rPr lang="en-CA" i="1" dirty="0"/>
              <a:t>K </a:t>
            </a:r>
            <a:r>
              <a:rPr lang="en-CA" dirty="0"/>
              <a:t>that is known to both sender and receiver. The remainder </a:t>
            </a:r>
            <a:r>
              <a:rPr lang="en-CA" i="1" dirty="0"/>
              <a:t>R </a:t>
            </a:r>
            <a:r>
              <a:rPr lang="en-CA" dirty="0"/>
              <a:t>after division constitutes the </a:t>
            </a:r>
            <a:r>
              <a:rPr lang="en-CA" i="1" dirty="0"/>
              <a:t>check word </a:t>
            </a:r>
            <a:r>
              <a:rPr lang="en-CA" dirty="0"/>
              <a:t>for the input.</a:t>
            </a:r>
          </a:p>
          <a:p>
            <a:pPr>
              <a:spcBef>
                <a:spcPts val="2400"/>
              </a:spcBef>
            </a:pPr>
            <a:r>
              <a:rPr lang="en-CA" dirty="0"/>
              <a:t>Sender sends both the input data and the check word, and receiver can then check the data by repeating the calculation and verifying whether the remainder is still </a:t>
            </a:r>
            <a:r>
              <a:rPr lang="en-CA" i="1" dirty="0"/>
              <a:t>R</a:t>
            </a:r>
            <a:r>
              <a:rPr lang="en-CA" dirty="0"/>
              <a:t>.</a:t>
            </a:r>
          </a:p>
          <a:p>
            <a:pPr>
              <a:spcBef>
                <a:spcPts val="2400"/>
              </a:spcBef>
            </a:pPr>
            <a:r>
              <a:rPr lang="en-CA" dirty="0"/>
              <a:t>To ensure </a:t>
            </a:r>
            <a:r>
              <a:rPr lang="en-CA" i="1" dirty="0"/>
              <a:t>R </a:t>
            </a:r>
            <a:r>
              <a:rPr lang="en-CA" dirty="0"/>
              <a:t>is fixed to </a:t>
            </a:r>
            <a:r>
              <a:rPr lang="en-CA" i="1" dirty="0"/>
              <a:t>r </a:t>
            </a:r>
            <a:r>
              <a:rPr lang="en-CA" dirty="0"/>
              <a:t>bits (zeros can be padded at the highest bits if needed), the keyword </a:t>
            </a:r>
            <a:r>
              <a:rPr lang="en-CA" i="1" dirty="0"/>
              <a:t>K </a:t>
            </a:r>
            <a:r>
              <a:rPr lang="en-CA" dirty="0"/>
              <a:t>should be of </a:t>
            </a:r>
            <a:r>
              <a:rPr lang="en-CA" i="1" dirty="0"/>
              <a:t>r </a:t>
            </a:r>
            <a:r>
              <a:rPr lang="en-CA" dirty="0"/>
              <a:t>+ 1 bits.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51</a:t>
            </a:fld>
            <a:endParaRPr lang="en-US"/>
          </a:p>
        </p:txBody>
      </p:sp>
    </p:spTree>
    <p:extLst>
      <p:ext uri="{BB962C8B-B14F-4D97-AF65-F5344CB8AC3E}">
        <p14:creationId xmlns:p14="http://schemas.microsoft.com/office/powerpoint/2010/main" val="196991525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CRC Implementation</a:t>
            </a:r>
            <a:endParaRPr lang="en-CA" dirty="0"/>
          </a:p>
        </p:txBody>
      </p:sp>
      <p:sp>
        <p:nvSpPr>
          <p:cNvPr id="3" name="内容占位符 2"/>
          <p:cNvSpPr>
            <a:spLocks noGrp="1"/>
          </p:cNvSpPr>
          <p:nvPr>
            <p:ph idx="1"/>
          </p:nvPr>
        </p:nvSpPr>
        <p:spPr/>
        <p:txBody>
          <a:bodyPr>
            <a:normAutofit fontScale="92500"/>
          </a:bodyPr>
          <a:lstStyle/>
          <a:p>
            <a:r>
              <a:rPr lang="en-CA" dirty="0"/>
              <a:t>Computing the remainder of dividing with modulo-2 in GF(2) (Galois field with two elements):</a:t>
            </a:r>
          </a:p>
          <a:p>
            <a:pPr marL="0" indent="0" algn="ctr">
              <a:spcBef>
                <a:spcPts val="1200"/>
              </a:spcBef>
              <a:buNone/>
            </a:pPr>
            <a:r>
              <a:rPr lang="en-US" dirty="0"/>
              <a:t>0 – 0 = 0 + 0 = 0  </a:t>
            </a:r>
          </a:p>
          <a:p>
            <a:pPr marL="0" indent="0" algn="ctr">
              <a:buNone/>
            </a:pPr>
            <a:r>
              <a:rPr lang="en-US" dirty="0"/>
              <a:t>1 – 0 = 1 + 0 = 1  </a:t>
            </a:r>
            <a:endParaRPr lang="en-CA" dirty="0"/>
          </a:p>
          <a:p>
            <a:pPr marL="0" indent="0" algn="ctr">
              <a:buNone/>
            </a:pPr>
            <a:r>
              <a:rPr lang="en-US" dirty="0"/>
              <a:t>0 – 1 = 0 + 1 = 1  </a:t>
            </a:r>
            <a:endParaRPr lang="en-CA" dirty="0"/>
          </a:p>
          <a:p>
            <a:pPr marL="0" indent="0" algn="ctr">
              <a:buNone/>
            </a:pPr>
            <a:r>
              <a:rPr lang="en-US" dirty="0"/>
              <a:t>1 – 1 = 1 + 1 = 0  </a:t>
            </a:r>
          </a:p>
          <a:p>
            <a:pPr>
              <a:lnSpc>
                <a:spcPct val="110000"/>
              </a:lnSpc>
              <a:spcBef>
                <a:spcPts val="1200"/>
              </a:spcBef>
            </a:pPr>
            <a:r>
              <a:rPr lang="en-CA" dirty="0"/>
              <a:t>Addition and subtraction are identical and both are equivalent to</a:t>
            </a:r>
            <a:r>
              <a:rPr lang="en-CA" i="1" dirty="0"/>
              <a:t> exclusive OR </a:t>
            </a:r>
            <a:r>
              <a:rPr lang="en-CA" dirty="0"/>
              <a:t>(XOR, ⊕). </a:t>
            </a:r>
          </a:p>
          <a:p>
            <a:pPr>
              <a:lnSpc>
                <a:spcPct val="110000"/>
              </a:lnSpc>
              <a:spcBef>
                <a:spcPts val="1200"/>
              </a:spcBef>
            </a:pPr>
            <a:r>
              <a:rPr lang="en-CA" dirty="0"/>
              <a:t>Multiplication and division are the same as in conventional base-2 arithmetic, too, except that, with the XOR operation, any required addition or subtraction is now without carries or borrows. </a:t>
            </a:r>
            <a:r>
              <a:rPr lang="en-US" dirty="0"/>
              <a:t>Make hardware implementation much simpler and faster.</a:t>
            </a:r>
            <a:endParaRPr lang="en-CA" dirty="0"/>
          </a:p>
          <a:p>
            <a:pPr marL="0" indent="0">
              <a:buNone/>
            </a:pPr>
            <a:endParaRPr lang="en-CA" dirty="0"/>
          </a:p>
          <a:p>
            <a:pPr marL="0" indent="0">
              <a:buNone/>
            </a:pP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52</a:t>
            </a:fld>
            <a:endParaRPr lang="en-US"/>
          </a:p>
        </p:txBody>
      </p:sp>
    </p:spTree>
    <p:extLst>
      <p:ext uri="{BB962C8B-B14F-4D97-AF65-F5344CB8AC3E}">
        <p14:creationId xmlns:p14="http://schemas.microsoft.com/office/powerpoint/2010/main" val="1860154280"/>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CRC Implementation (</a:t>
            </a:r>
            <a:r>
              <a:rPr lang="en-US" dirty="0" err="1"/>
              <a:t>Con’d</a:t>
            </a:r>
            <a:r>
              <a:rPr lang="en-US" dirty="0"/>
              <a:t>)</a:t>
            </a:r>
            <a:endParaRPr lang="en-CA" dirty="0"/>
          </a:p>
        </p:txBody>
      </p:sp>
      <p:sp>
        <p:nvSpPr>
          <p:cNvPr id="3" name="内容占位符 2"/>
          <p:cNvSpPr>
            <a:spLocks noGrp="1"/>
          </p:cNvSpPr>
          <p:nvPr>
            <p:ph idx="1"/>
          </p:nvPr>
        </p:nvSpPr>
        <p:spPr>
          <a:xfrm>
            <a:off x="457200" y="1412776"/>
            <a:ext cx="8229600" cy="4824536"/>
          </a:xfrm>
        </p:spPr>
        <p:txBody>
          <a:bodyPr>
            <a:normAutofit/>
          </a:bodyPr>
          <a:lstStyle/>
          <a:p>
            <a:pPr>
              <a:spcBef>
                <a:spcPts val="600"/>
              </a:spcBef>
            </a:pPr>
            <a:r>
              <a:rPr lang="en-CA" sz="2000" dirty="0"/>
              <a:t>Given the message word </a:t>
            </a:r>
            <a:r>
              <a:rPr lang="en-CA" sz="2000" i="1" dirty="0"/>
              <a:t>M</a:t>
            </a:r>
            <a:r>
              <a:rPr lang="en-CA" sz="2000" dirty="0"/>
              <a:t>, and the keyword </a:t>
            </a:r>
            <a:r>
              <a:rPr lang="en-CA" sz="2000" i="1" dirty="0"/>
              <a:t>K</a:t>
            </a:r>
            <a:r>
              <a:rPr lang="en-CA" sz="2000" dirty="0"/>
              <a:t>, we can manually calculate the remainder </a:t>
            </a:r>
            <a:r>
              <a:rPr lang="en-CA" sz="2000" i="1" dirty="0"/>
              <a:t>R </a:t>
            </a:r>
            <a:r>
              <a:rPr lang="en-CA" sz="2000" dirty="0"/>
              <a:t>using conventional long division with modulo-2 arithmetic.</a:t>
            </a:r>
          </a:p>
          <a:p>
            <a:pPr>
              <a:spcBef>
                <a:spcPts val="600"/>
              </a:spcBef>
            </a:pPr>
            <a:r>
              <a:rPr lang="en-CA" sz="2000" dirty="0"/>
              <a:t>We also append </a:t>
            </a:r>
            <a:r>
              <a:rPr lang="en-CA" sz="2000" i="1" dirty="0"/>
              <a:t>r </a:t>
            </a:r>
            <a:r>
              <a:rPr lang="en-CA" sz="2000" dirty="0"/>
              <a:t>zeros to </a:t>
            </a:r>
            <a:r>
              <a:rPr lang="en-CA" sz="2000" i="1" dirty="0"/>
              <a:t>M </a:t>
            </a:r>
            <a:r>
              <a:rPr lang="en-CA" sz="2000" dirty="0"/>
              <a:t>before division, which makes the later verification easier.</a:t>
            </a:r>
          </a:p>
          <a:p>
            <a:pPr>
              <a:spcBef>
                <a:spcPts val="600"/>
              </a:spcBef>
            </a:pPr>
            <a:r>
              <a:rPr lang="en-CA" sz="2000" dirty="0"/>
              <a:t>For example, for </a:t>
            </a:r>
            <a:r>
              <a:rPr lang="en-CA" sz="2000" i="1" dirty="0"/>
              <a:t>M </a:t>
            </a:r>
            <a:r>
              <a:rPr lang="en-CA" sz="2000" dirty="0"/>
              <a:t>= 10111 and </a:t>
            </a:r>
            <a:r>
              <a:rPr lang="en-CA" sz="2000" i="1" dirty="0"/>
              <a:t>K </a:t>
            </a:r>
            <a:r>
              <a:rPr lang="en-CA" sz="2000" dirty="0"/>
              <a:t>= 101, we have</a:t>
            </a:r>
          </a:p>
          <a:p>
            <a:pPr>
              <a:spcBef>
                <a:spcPts val="600"/>
              </a:spcBef>
            </a:pPr>
            <a:endParaRPr lang="en-CA" sz="2000" dirty="0"/>
          </a:p>
          <a:p>
            <a:pPr>
              <a:spcBef>
                <a:spcPts val="600"/>
              </a:spcBef>
            </a:pPr>
            <a:endParaRPr lang="en-CA" sz="2000" dirty="0"/>
          </a:p>
          <a:p>
            <a:pPr>
              <a:spcBef>
                <a:spcPts val="600"/>
              </a:spcBef>
            </a:pPr>
            <a:endParaRPr lang="en-CA" sz="2000" dirty="0"/>
          </a:p>
          <a:p>
            <a:pPr>
              <a:spcBef>
                <a:spcPts val="600"/>
              </a:spcBef>
            </a:pPr>
            <a:endParaRPr lang="en-CA" sz="2000" dirty="0"/>
          </a:p>
          <a:p>
            <a:pPr>
              <a:spcBef>
                <a:spcPts val="600"/>
              </a:spcBef>
            </a:pPr>
            <a:endParaRPr lang="en-CA" sz="2000" dirty="0"/>
          </a:p>
          <a:p>
            <a:pPr>
              <a:spcBef>
                <a:spcPts val="600"/>
              </a:spcBef>
            </a:pPr>
            <a:endParaRPr lang="en-CA" sz="2000" dirty="0"/>
          </a:p>
          <a:p>
            <a:pPr marL="0" indent="0">
              <a:spcBef>
                <a:spcPts val="600"/>
              </a:spcBef>
              <a:buNone/>
            </a:pPr>
            <a:r>
              <a:rPr lang="en-US" altLang="zh-CN" sz="2000" i="1" dirty="0"/>
              <a:t>R </a:t>
            </a:r>
            <a:r>
              <a:rPr lang="en-US" altLang="zh-CN" sz="2000" dirty="0"/>
              <a:t>= 11, which is appended as the check word to the message.</a:t>
            </a:r>
            <a:endParaRPr lang="en-CA" sz="2000"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53</a:t>
            </a:fld>
            <a:endParaRPr lang="en-US"/>
          </a:p>
        </p:txBody>
      </p:sp>
      <p:pic>
        <p:nvPicPr>
          <p:cNvPr id="1026" name="Picture 2" descr="C:\Users\jjyap\Desktop\slide51_pg592longdiv.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491880" y="3519064"/>
            <a:ext cx="1296144" cy="2248866"/>
          </a:xfrm>
          <a:prstGeom prst="rect">
            <a:avLst/>
          </a:prstGeom>
          <a:noFill/>
          <a:extLst>
            <a:ext uri="{909E8E84-426E-40dd-AFC4-6F175D3DCCD1}">
              <a14:hiddenFill xmlns:a14="http://schemas.microsoft.com/office/drawing/2010/main" xmlns="">
                <a:solidFill>
                  <a:srgbClr val="FFFFFF"/>
                </a:solidFill>
              </a14:hiddenFill>
            </a:ext>
          </a:extLst>
        </p:spPr>
      </p:pic>
    </p:spTree>
    <p:extLst>
      <p:ext uri="{BB962C8B-B14F-4D97-AF65-F5344CB8AC3E}">
        <p14:creationId xmlns:p14="http://schemas.microsoft.com/office/powerpoint/2010/main" val="1890936579"/>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CRC Implementation (</a:t>
            </a:r>
            <a:r>
              <a:rPr lang="en-US" dirty="0" err="1"/>
              <a:t>Con’d</a:t>
            </a:r>
            <a:r>
              <a:rPr lang="en-US" dirty="0"/>
              <a:t>)</a:t>
            </a:r>
            <a:endParaRPr lang="en-CA" dirty="0"/>
          </a:p>
        </p:txBody>
      </p:sp>
      <p:sp>
        <p:nvSpPr>
          <p:cNvPr id="3" name="内容占位符 2"/>
          <p:cNvSpPr>
            <a:spLocks noGrp="1"/>
          </p:cNvSpPr>
          <p:nvPr>
            <p:ph idx="1"/>
          </p:nvPr>
        </p:nvSpPr>
        <p:spPr/>
        <p:txBody>
          <a:bodyPr anchor="ctr"/>
          <a:lstStyle/>
          <a:p>
            <a:r>
              <a:rPr lang="en-US" dirty="0"/>
              <a:t>In the above case, </a:t>
            </a:r>
            <a:r>
              <a:rPr lang="en-US" i="1" dirty="0">
                <a:latin typeface="Times New Roman" panose="02020603050405020304" pitchFamily="18" charset="0"/>
                <a:cs typeface="Times New Roman" panose="02020603050405020304" pitchFamily="18" charset="0"/>
              </a:rPr>
              <a:t>M · 2</a:t>
            </a:r>
            <a:r>
              <a:rPr lang="en-US" i="1" baseline="30000" dirty="0">
                <a:latin typeface="Times New Roman" panose="02020603050405020304" pitchFamily="18" charset="0"/>
                <a:cs typeface="Times New Roman" panose="02020603050405020304" pitchFamily="18" charset="0"/>
              </a:rPr>
              <a:t>r</a:t>
            </a:r>
            <a:r>
              <a:rPr lang="en-US" i="1" dirty="0">
                <a:latin typeface="Times New Roman" panose="02020603050405020304" pitchFamily="18" charset="0"/>
                <a:cs typeface="Times New Roman" panose="02020603050405020304" pitchFamily="18" charset="0"/>
              </a:rPr>
              <a:t>⊕R</a:t>
            </a:r>
            <a:r>
              <a:rPr lang="en-US" i="1" dirty="0"/>
              <a:t> </a:t>
            </a:r>
            <a:r>
              <a:rPr lang="en-CA" dirty="0"/>
              <a:t>is perfectly divisible by </a:t>
            </a:r>
            <a:r>
              <a:rPr lang="en-CA" i="1" dirty="0"/>
              <a:t>K </a:t>
            </a:r>
            <a:r>
              <a:rPr lang="en-CA" dirty="0"/>
              <a:t>(leave as an exercise)</a:t>
            </a:r>
            <a:r>
              <a:rPr lang="en-CA" i="1" dirty="0"/>
              <a:t>. </a:t>
            </a:r>
          </a:p>
          <a:p>
            <a:endParaRPr lang="en-CA" dirty="0"/>
          </a:p>
          <a:p>
            <a:r>
              <a:rPr lang="en-US" altLang="zh-CN" dirty="0"/>
              <a:t>Receiver can simply divide </a:t>
            </a:r>
            <a:r>
              <a:rPr lang="en-US" i="1" dirty="0">
                <a:latin typeface="Times New Roman" panose="02020603050405020304" pitchFamily="18" charset="0"/>
                <a:cs typeface="Times New Roman" panose="02020603050405020304" pitchFamily="18" charset="0"/>
              </a:rPr>
              <a:t>M · 2</a:t>
            </a:r>
            <a:r>
              <a:rPr lang="en-US" i="1" baseline="30000" dirty="0">
                <a:latin typeface="Times New Roman" panose="02020603050405020304" pitchFamily="18" charset="0"/>
                <a:cs typeface="Times New Roman" panose="02020603050405020304" pitchFamily="18" charset="0"/>
              </a:rPr>
              <a:t>r</a:t>
            </a:r>
            <a:r>
              <a:rPr lang="en-US" i="1" dirty="0">
                <a:latin typeface="Times New Roman" panose="02020603050405020304" pitchFamily="18" charset="0"/>
                <a:cs typeface="Times New Roman" panose="02020603050405020304" pitchFamily="18" charset="0"/>
              </a:rPr>
              <a:t>⊕R </a:t>
            </a:r>
            <a:r>
              <a:rPr lang="en-CA" dirty="0"/>
              <a:t>by </a:t>
            </a:r>
            <a:r>
              <a:rPr lang="en-CA" i="1" dirty="0"/>
              <a:t>K </a:t>
            </a:r>
            <a:r>
              <a:rPr lang="en-CA" dirty="0"/>
              <a:t>and check whether the remainder is zero or not. If it is zero, then there is no error; otherwise, the error is detected.</a:t>
            </a:r>
          </a:p>
          <a:p>
            <a:endParaRPr lang="en-CA" dirty="0"/>
          </a:p>
          <a:p>
            <a:r>
              <a:rPr lang="en-US" dirty="0"/>
              <a:t>The keyword </a:t>
            </a:r>
            <a:r>
              <a:rPr lang="en-US" i="1" dirty="0"/>
              <a:t>K </a:t>
            </a:r>
            <a:r>
              <a:rPr lang="en-US" dirty="0"/>
              <a:t>comes from a </a:t>
            </a:r>
            <a:r>
              <a:rPr lang="en-US" i="1" dirty="0"/>
              <a:t>generator polynomial </a:t>
            </a:r>
            <a:r>
              <a:rPr lang="en-CA" dirty="0"/>
              <a:t>whose coefficients are the binary bits of the keyword </a:t>
            </a:r>
            <a:r>
              <a:rPr lang="en-CA" i="1" dirty="0"/>
              <a:t>K. </a:t>
            </a:r>
            <a:r>
              <a:rPr lang="en-CA" dirty="0"/>
              <a:t>For example, for </a:t>
            </a:r>
            <a:r>
              <a:rPr lang="en-CA" i="1" dirty="0"/>
              <a:t>K </a:t>
            </a:r>
            <a:r>
              <a:rPr lang="en-CA" dirty="0"/>
              <a:t>= 100101 in the binary format, its polynomial expression is </a:t>
            </a:r>
            <a:r>
              <a:rPr lang="en-CA" i="1" dirty="0">
                <a:latin typeface="Times New Roman" panose="02020603050405020304" pitchFamily="18" charset="0"/>
                <a:cs typeface="Times New Roman" panose="02020603050405020304" pitchFamily="18" charset="0"/>
              </a:rPr>
              <a:t>x</a:t>
            </a:r>
            <a:r>
              <a:rPr lang="en-CA" i="1" baseline="30000" dirty="0">
                <a:latin typeface="Times New Roman" panose="02020603050405020304" pitchFamily="18" charset="0"/>
                <a:cs typeface="Times New Roman" panose="02020603050405020304" pitchFamily="18" charset="0"/>
              </a:rPr>
              <a:t>5</a:t>
            </a:r>
            <a:r>
              <a:rPr lang="en-CA" i="1" dirty="0">
                <a:latin typeface="Times New Roman" panose="02020603050405020304" pitchFamily="18" charset="0"/>
                <a:cs typeface="Times New Roman" panose="02020603050405020304" pitchFamily="18" charset="0"/>
              </a:rPr>
              <a:t> + x</a:t>
            </a:r>
            <a:r>
              <a:rPr lang="en-CA" i="1" baseline="30000" dirty="0">
                <a:latin typeface="Times New Roman" panose="02020603050405020304" pitchFamily="18" charset="0"/>
                <a:cs typeface="Times New Roman" panose="02020603050405020304" pitchFamily="18" charset="0"/>
              </a:rPr>
              <a:t>2</a:t>
            </a:r>
            <a:r>
              <a:rPr lang="en-CA" i="1" dirty="0">
                <a:latin typeface="Times New Roman" panose="02020603050405020304" pitchFamily="18" charset="0"/>
                <a:cs typeface="Times New Roman" panose="02020603050405020304" pitchFamily="18" charset="0"/>
              </a:rPr>
              <a:t> + 1</a:t>
            </a:r>
            <a:r>
              <a:rPr lang="en-CA" dirty="0"/>
              <a: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54</a:t>
            </a:fld>
            <a:endParaRPr lang="en-US"/>
          </a:p>
        </p:txBody>
      </p:sp>
    </p:spTree>
    <p:extLst>
      <p:ext uri="{BB962C8B-B14F-4D97-AF65-F5344CB8AC3E}">
        <p14:creationId xmlns:p14="http://schemas.microsoft.com/office/powerpoint/2010/main" val="3761089591"/>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CRC Implementation (</a:t>
            </a:r>
            <a:r>
              <a:rPr lang="en-US" dirty="0" err="1"/>
              <a:t>Con’d</a:t>
            </a:r>
            <a:r>
              <a:rPr lang="en-US" dirty="0"/>
              <a:t>)</a:t>
            </a:r>
            <a:endParaRPr lang="en-CA" dirty="0"/>
          </a:p>
        </p:txBody>
      </p:sp>
      <p:sp>
        <p:nvSpPr>
          <p:cNvPr id="3" name="内容占位符 2"/>
          <p:cNvSpPr>
            <a:spLocks noGrp="1"/>
          </p:cNvSpPr>
          <p:nvPr>
            <p:ph idx="1"/>
          </p:nvPr>
        </p:nvSpPr>
        <p:spPr/>
        <p:txBody>
          <a:bodyPr/>
          <a:lstStyle/>
          <a:p>
            <a:pPr>
              <a:spcBef>
                <a:spcPts val="1200"/>
              </a:spcBef>
            </a:pPr>
            <a:r>
              <a:rPr lang="en-CA" sz="2000" dirty="0"/>
              <a:t>Choosing a good generator is a nontrivial job.</a:t>
            </a:r>
          </a:p>
          <a:p>
            <a:pPr>
              <a:spcBef>
                <a:spcPts val="1200"/>
              </a:spcBef>
            </a:pPr>
            <a:r>
              <a:rPr lang="en-US" sz="2000" dirty="0"/>
              <a:t>For a well-chosen generator, two facts are known:</a:t>
            </a:r>
          </a:p>
          <a:p>
            <a:pPr lvl="1">
              <a:spcBef>
                <a:spcPts val="1200"/>
              </a:spcBef>
              <a:buFont typeface="Trebuchet MS" panose="020B0603020202020204" pitchFamily="34" charset="0"/>
              <a:buChar char="‐"/>
            </a:pPr>
            <a:r>
              <a:rPr lang="en-CA" dirty="0"/>
              <a:t>If the generator polynomial contains two or more terms, all  single-bit errors can be detected.</a:t>
            </a:r>
          </a:p>
          <a:p>
            <a:pPr lvl="1">
              <a:spcBef>
                <a:spcPts val="1200"/>
              </a:spcBef>
              <a:buFont typeface="Trebuchet MS" panose="020B0603020202020204" pitchFamily="34" charset="0"/>
              <a:buChar char="‐"/>
            </a:pPr>
            <a:r>
              <a:rPr lang="en-CA" sz="1800" dirty="0"/>
              <a:t>An </a:t>
            </a:r>
            <a:r>
              <a:rPr lang="en-CA" sz="1800" i="1" dirty="0"/>
              <a:t>r </a:t>
            </a:r>
            <a:r>
              <a:rPr lang="en-CA" sz="1800" dirty="0"/>
              <a:t>-bit CRC can detect all burst errors of length no more than </a:t>
            </a:r>
            <a:r>
              <a:rPr lang="en-CA" sz="1800" i="1" dirty="0"/>
              <a:t>r </a:t>
            </a:r>
            <a:r>
              <a:rPr lang="en-CA" sz="1800" dirty="0"/>
              <a:t>. Burst means that the first and last bits are in error, and the bits in between may or may not  be in error.</a:t>
            </a:r>
          </a:p>
          <a:p>
            <a:pPr marL="341313" indent="0">
              <a:buNone/>
            </a:pPr>
            <a:endParaRPr lang="en-CA" sz="1800" dirty="0"/>
          </a:p>
          <a:p>
            <a:r>
              <a:rPr lang="en-CA" sz="2000" dirty="0"/>
              <a:t>Standard generators of 8-, 12-, 16-, and 32-bits have been defined in international standards: </a:t>
            </a:r>
          </a:p>
          <a:p>
            <a:pPr lvl="1">
              <a:spcBef>
                <a:spcPts val="1200"/>
              </a:spcBef>
              <a:buFont typeface="Trebuchet MS" panose="020B0603020202020204" pitchFamily="34" charset="0"/>
              <a:buChar char="‐"/>
            </a:pPr>
            <a:r>
              <a:rPr lang="en-CA" dirty="0"/>
              <a:t>For example,</a:t>
            </a:r>
            <a:r>
              <a:rPr lang="en-CA" i="1" dirty="0"/>
              <a:t> GCRC</a:t>
            </a:r>
            <a:r>
              <a:rPr lang="en-CA" dirty="0"/>
              <a:t>−32 = 100000100110000010001110110110111 has been used in many places (e.g., IEEE Internet link-layer protocols, and MPEG-2) since 1975.</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55</a:t>
            </a:fld>
            <a:endParaRPr lang="en-US"/>
          </a:p>
        </p:txBody>
      </p:sp>
    </p:spTree>
    <p:extLst>
      <p:ext uri="{BB962C8B-B14F-4D97-AF65-F5344CB8AC3E}">
        <p14:creationId xmlns:p14="http://schemas.microsoft.com/office/powerpoint/2010/main" val="3566654103"/>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Error Correction</a:t>
            </a:r>
          </a:p>
        </p:txBody>
      </p:sp>
      <p:sp>
        <p:nvSpPr>
          <p:cNvPr id="3" name="内容占位符 2"/>
          <p:cNvSpPr>
            <a:spLocks noGrp="1"/>
          </p:cNvSpPr>
          <p:nvPr>
            <p:ph idx="1"/>
          </p:nvPr>
        </p:nvSpPr>
        <p:spPr/>
        <p:txBody>
          <a:bodyPr>
            <a:normAutofit/>
          </a:bodyPr>
          <a:lstStyle/>
          <a:p>
            <a:r>
              <a:rPr lang="en-US" dirty="0"/>
              <a:t>For real-time multimedia,</a:t>
            </a:r>
            <a:endParaRPr lang="en-CA" dirty="0"/>
          </a:p>
          <a:p>
            <a:pPr lvl="1">
              <a:spcBef>
                <a:spcPts val="600"/>
              </a:spcBef>
              <a:buFont typeface="Trebuchet MS" panose="020B0603020202020204" pitchFamily="34" charset="0"/>
              <a:buChar char="‐"/>
            </a:pPr>
            <a:r>
              <a:rPr lang="en-CA" dirty="0"/>
              <a:t>The delay for retransmission is too long.</a:t>
            </a:r>
          </a:p>
          <a:p>
            <a:pPr lvl="1">
              <a:spcBef>
                <a:spcPts val="600"/>
              </a:spcBef>
              <a:buFont typeface="Trebuchet MS" panose="020B0603020202020204" pitchFamily="34" charset="0"/>
              <a:buChar char="‐"/>
            </a:pPr>
            <a:r>
              <a:rPr lang="en-CA" i="1" dirty="0"/>
              <a:t>Forward Error Correction </a:t>
            </a:r>
            <a:r>
              <a:rPr lang="en-CA" dirty="0"/>
              <a:t>(FEC) is often used instead.</a:t>
            </a:r>
          </a:p>
          <a:p>
            <a:pPr lvl="1"/>
            <a:endParaRPr lang="en-CA" dirty="0"/>
          </a:p>
          <a:p>
            <a:r>
              <a:rPr lang="en-US" dirty="0"/>
              <a:t>FEC </a:t>
            </a:r>
            <a:r>
              <a:rPr lang="en-CA" dirty="0"/>
              <a:t>adds redundant data to a </a:t>
            </a:r>
            <a:r>
              <a:rPr lang="en-CA" dirty="0" err="1"/>
              <a:t>bitstream</a:t>
            </a:r>
            <a:r>
              <a:rPr lang="en-CA" dirty="0"/>
              <a:t> in order to recover some random bit errors in it.</a:t>
            </a:r>
          </a:p>
          <a:p>
            <a:endParaRPr lang="en-US" dirty="0"/>
          </a:p>
          <a:p>
            <a:r>
              <a:rPr lang="en-CA" dirty="0"/>
              <a:t>FEC codes in general fall into two categories:</a:t>
            </a:r>
          </a:p>
          <a:p>
            <a:pPr lvl="1">
              <a:spcBef>
                <a:spcPts val="600"/>
              </a:spcBef>
              <a:buFont typeface="Trebuchet MS" panose="020B0603020202020204" pitchFamily="34" charset="0"/>
              <a:buChar char="‐"/>
            </a:pPr>
            <a:r>
              <a:rPr lang="en-CA" dirty="0"/>
              <a:t>Block codes: apply to a group of bits at once to generate redundancy.</a:t>
            </a:r>
          </a:p>
          <a:p>
            <a:pPr lvl="1">
              <a:spcBef>
                <a:spcPts val="600"/>
              </a:spcBef>
              <a:buFont typeface="Trebuchet MS" panose="020B0603020202020204" pitchFamily="34" charset="0"/>
              <a:buChar char="‐"/>
            </a:pPr>
            <a:r>
              <a:rPr lang="en-CA" dirty="0"/>
              <a:t>Convolutional codes: apply to a string of bits one at a time, and have memory that can store previous bits as well.</a:t>
            </a:r>
            <a:endParaRPr lang="en-US" dirty="0"/>
          </a:p>
          <a:p>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56</a:t>
            </a:fld>
            <a:endParaRPr lang="en-US"/>
          </a:p>
        </p:txBody>
      </p:sp>
    </p:spTree>
    <p:extLst>
      <p:ext uri="{BB962C8B-B14F-4D97-AF65-F5344CB8AC3E}">
        <p14:creationId xmlns:p14="http://schemas.microsoft.com/office/powerpoint/2010/main" val="1901405398"/>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Two-dimensional parity checking</a:t>
            </a:r>
          </a:p>
        </p:txBody>
      </p:sp>
      <p:sp>
        <p:nvSpPr>
          <p:cNvPr id="3" name="内容占位符 2"/>
          <p:cNvSpPr>
            <a:spLocks noGrp="1"/>
          </p:cNvSpPr>
          <p:nvPr>
            <p:ph idx="1"/>
          </p:nvPr>
        </p:nvSpPr>
        <p:spPr/>
        <p:txBody>
          <a:bodyPr/>
          <a:lstStyle/>
          <a:p>
            <a:r>
              <a:rPr lang="en-CA" sz="2000" i="1" dirty="0"/>
              <a:t>Two-dimensional parity checking</a:t>
            </a:r>
            <a:r>
              <a:rPr lang="en-CA" sz="2000" dirty="0"/>
              <a:t>: calculate the parity bit for each </a:t>
            </a:r>
            <a:r>
              <a:rPr lang="en-CA" sz="2000" dirty="0" err="1"/>
              <a:t>bitstring</a:t>
            </a:r>
            <a:r>
              <a:rPr lang="en-CA" sz="2000" dirty="0"/>
              <a:t> of </a:t>
            </a:r>
            <a:r>
              <a:rPr lang="en-CA" sz="2000" i="1" dirty="0"/>
              <a:t>M </a:t>
            </a:r>
            <a:r>
              <a:rPr lang="en-CA" sz="2000" dirty="0"/>
              <a:t>bits, and group every </a:t>
            </a:r>
            <a:r>
              <a:rPr lang="en-CA" sz="2000" i="1" dirty="0"/>
              <a:t>M </a:t>
            </a:r>
            <a:r>
              <a:rPr lang="en-CA" sz="2000" dirty="0" err="1"/>
              <a:t>bitstrings</a:t>
            </a:r>
            <a:r>
              <a:rPr lang="en-CA" sz="2000" dirty="0"/>
              <a:t> to form a matrix and calculate the parity bit of each column of the matrix. </a:t>
            </a:r>
          </a:p>
          <a:p>
            <a:pPr lvl="1">
              <a:buFont typeface="Trebuchet MS" panose="020B0603020202020204" pitchFamily="34" charset="0"/>
              <a:buChar char="‐"/>
            </a:pPr>
            <a:r>
              <a:rPr lang="en-CA" dirty="0"/>
              <a:t>Can both detect and correct errors.</a:t>
            </a:r>
          </a:p>
          <a:p>
            <a:pPr lvl="1">
              <a:buFont typeface="Trebuchet MS" panose="020B0603020202020204" pitchFamily="34" charset="0"/>
              <a:buChar char="‐"/>
            </a:pPr>
            <a:r>
              <a:rPr lang="en-CA" dirty="0"/>
              <a:t>Doubles the amount of parity bits.</a:t>
            </a:r>
          </a:p>
          <a:p>
            <a:pPr lvl="1">
              <a:buFont typeface="Trebuchet MS" panose="020B0603020202020204" pitchFamily="34" charset="0"/>
              <a:buChar char="‐"/>
            </a:pPr>
            <a:r>
              <a:rPr lang="en-CA" dirty="0"/>
              <a:t>If two errors occur in a row, cannot detect them.</a:t>
            </a:r>
          </a:p>
          <a:p>
            <a:endParaRPr lang="en-US" dirty="0"/>
          </a:p>
          <a:p>
            <a:endParaRPr lang="en-US" dirty="0"/>
          </a:p>
          <a:p>
            <a:endParaRPr lang="en-US" dirty="0"/>
          </a:p>
          <a:p>
            <a:endParaRPr lang="en-US"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57</a:t>
            </a:fld>
            <a:endParaRPr lang="en-US"/>
          </a:p>
        </p:txBody>
      </p:sp>
      <p:sp>
        <p:nvSpPr>
          <p:cNvPr id="6" name="矩形 5"/>
          <p:cNvSpPr/>
          <p:nvPr/>
        </p:nvSpPr>
        <p:spPr>
          <a:xfrm>
            <a:off x="683568" y="5517232"/>
            <a:ext cx="7776864" cy="646331"/>
          </a:xfrm>
          <a:prstGeom prst="rect">
            <a:avLst/>
          </a:prstGeom>
        </p:spPr>
        <p:txBody>
          <a:bodyPr wrap="square">
            <a:spAutoFit/>
          </a:bodyPr>
          <a:lstStyle/>
          <a:p>
            <a:pPr algn="just"/>
            <a:r>
              <a:rPr lang="en-CA" b="1" dirty="0">
                <a:latin typeface="Trebuchet MS" panose="020B0603020202020204" pitchFamily="34" charset="0"/>
              </a:rPr>
              <a:t>Fig.17.10: </a:t>
            </a:r>
            <a:r>
              <a:rPr lang="en-CA" dirty="0">
                <a:latin typeface="Trebuchet MS" panose="020B0603020202020204" pitchFamily="34" charset="0"/>
              </a:rPr>
              <a:t>An example of a two-dimensional even parity checking. </a:t>
            </a:r>
            <a:r>
              <a:rPr lang="en-CA" i="1" dirty="0">
                <a:latin typeface="Trebuchet MS" panose="020B0603020202020204" pitchFamily="34" charset="0"/>
              </a:rPr>
              <a:t>Left </a:t>
            </a:r>
            <a:r>
              <a:rPr lang="en-CA" dirty="0">
                <a:latin typeface="Trebuchet MS" panose="020B0603020202020204" pitchFamily="34" charset="0"/>
              </a:rPr>
              <a:t>No error; </a:t>
            </a:r>
            <a:r>
              <a:rPr lang="en-CA" i="1" dirty="0">
                <a:latin typeface="Trebuchet MS" panose="020B0603020202020204" pitchFamily="34" charset="0"/>
              </a:rPr>
              <a:t>Right </a:t>
            </a:r>
            <a:r>
              <a:rPr lang="en-CA" dirty="0">
                <a:latin typeface="Trebuchet MS" panose="020B0603020202020204" pitchFamily="34" charset="0"/>
              </a:rPr>
              <a:t>A single-bit error detected and corrected</a:t>
            </a:r>
          </a:p>
        </p:txBody>
      </p:sp>
      <p:grpSp>
        <p:nvGrpSpPr>
          <p:cNvPr id="23" name="Group 22"/>
          <p:cNvGrpSpPr/>
          <p:nvPr/>
        </p:nvGrpSpPr>
        <p:grpSpPr>
          <a:xfrm>
            <a:off x="2915816" y="3470775"/>
            <a:ext cx="4536504" cy="2075112"/>
            <a:chOff x="2915816" y="3429000"/>
            <a:chExt cx="4536504" cy="2075112"/>
          </a:xfrm>
        </p:grpSpPr>
        <p:sp>
          <p:nvSpPr>
            <p:cNvPr id="21" name="TextBox 20"/>
            <p:cNvSpPr txBox="1"/>
            <p:nvPr/>
          </p:nvSpPr>
          <p:spPr>
            <a:xfrm flipH="1">
              <a:off x="4382035" y="5165558"/>
              <a:ext cx="1368152" cy="338554"/>
            </a:xfrm>
            <a:prstGeom prst="rect">
              <a:avLst/>
            </a:prstGeom>
            <a:noFill/>
          </p:spPr>
          <p:txBody>
            <a:bodyPr wrap="square" rtlCol="0">
              <a:spAutoFit/>
            </a:bodyPr>
            <a:lstStyle/>
            <a:p>
              <a:pPr algn="ctr"/>
              <a:r>
                <a:rPr lang="en-US" sz="1600" dirty="0">
                  <a:solidFill>
                    <a:srgbClr val="FF0000"/>
                  </a:solidFill>
                  <a:latin typeface="Trebuchet MS" panose="020B0603020202020204" pitchFamily="34" charset="0"/>
                </a:rPr>
                <a:t>parity error</a:t>
              </a:r>
              <a:endParaRPr lang="en-CA" sz="1600" dirty="0">
                <a:solidFill>
                  <a:srgbClr val="FF0000"/>
                </a:solidFill>
                <a:latin typeface="Trebuchet MS" panose="020B0603020202020204" pitchFamily="34" charset="0"/>
              </a:endParaRPr>
            </a:p>
          </p:txBody>
        </p:sp>
        <p:pic>
          <p:nvPicPr>
            <p:cNvPr id="1027" name="Picture 3" descr="C:\Users\Jordan\Desktop\Dropbox\USRA_Drew\Fig\ch17\slide55\slide51_fig1710_pg593.png"/>
            <p:cNvPicPr>
              <a:picLocks noChangeAspect="1" noChangeArrowheads="1"/>
            </p:cNvPicPr>
            <p:nvPr/>
          </p:nvPicPr>
          <p:blipFill>
            <a:blip r:embed="rId2" cstate="print"/>
            <a:srcRect/>
            <a:stretch>
              <a:fillRect/>
            </a:stretch>
          </p:blipFill>
          <p:spPr bwMode="auto">
            <a:xfrm>
              <a:off x="2915816" y="3429000"/>
              <a:ext cx="3312368" cy="1881209"/>
            </a:xfrm>
            <a:prstGeom prst="rect">
              <a:avLst/>
            </a:prstGeom>
            <a:noFill/>
          </p:spPr>
        </p:pic>
        <p:sp>
          <p:nvSpPr>
            <p:cNvPr id="18" name="TextBox 17"/>
            <p:cNvSpPr txBox="1"/>
            <p:nvPr/>
          </p:nvSpPr>
          <p:spPr>
            <a:xfrm flipH="1">
              <a:off x="6156176" y="3861048"/>
              <a:ext cx="1296144" cy="338554"/>
            </a:xfrm>
            <a:prstGeom prst="rect">
              <a:avLst/>
            </a:prstGeom>
            <a:noFill/>
          </p:spPr>
          <p:txBody>
            <a:bodyPr wrap="square" rtlCol="0">
              <a:spAutoFit/>
            </a:bodyPr>
            <a:lstStyle/>
            <a:p>
              <a:r>
                <a:rPr lang="en-US" sz="1600" dirty="0">
                  <a:solidFill>
                    <a:srgbClr val="FF0000"/>
                  </a:solidFill>
                  <a:latin typeface="Trebuchet MS" panose="020B0603020202020204" pitchFamily="34" charset="0"/>
                </a:rPr>
                <a:t>parity error</a:t>
              </a:r>
              <a:endParaRPr lang="en-CA" sz="1600" dirty="0">
                <a:solidFill>
                  <a:srgbClr val="FF0000"/>
                </a:solidFill>
                <a:latin typeface="Trebuchet MS" panose="020B0603020202020204" pitchFamily="34" charset="0"/>
              </a:endParaRPr>
            </a:p>
          </p:txBody>
        </p:sp>
      </p:grpSp>
    </p:spTree>
    <p:extLst>
      <p:ext uri="{BB962C8B-B14F-4D97-AF65-F5344CB8AC3E}">
        <p14:creationId xmlns:p14="http://schemas.microsoft.com/office/powerpoint/2010/main" val="252461824"/>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Block Codes</a:t>
            </a:r>
          </a:p>
        </p:txBody>
      </p:sp>
      <p:sp>
        <p:nvSpPr>
          <p:cNvPr id="3" name="内容占位符 2"/>
          <p:cNvSpPr>
            <a:spLocks noGrp="1"/>
          </p:cNvSpPr>
          <p:nvPr>
            <p:ph idx="1"/>
          </p:nvPr>
        </p:nvSpPr>
        <p:spPr>
          <a:xfrm>
            <a:off x="457200" y="1268760"/>
            <a:ext cx="8229600" cy="4713387"/>
          </a:xfrm>
        </p:spPr>
        <p:txBody>
          <a:bodyPr anchor="ctr"/>
          <a:lstStyle/>
          <a:p>
            <a:r>
              <a:rPr lang="en-CA" dirty="0"/>
              <a:t>Block codes take an input of </a:t>
            </a:r>
            <a:r>
              <a:rPr lang="en-CA" i="1" dirty="0"/>
              <a:t>k </a:t>
            </a:r>
            <a:r>
              <a:rPr lang="en-CA" dirty="0"/>
              <a:t>bits and append </a:t>
            </a:r>
            <a:r>
              <a:rPr lang="en-CA" i="1" dirty="0"/>
              <a:t>r </a:t>
            </a:r>
            <a:r>
              <a:rPr lang="en-CA" dirty="0"/>
              <a:t>= </a:t>
            </a:r>
            <a:r>
              <a:rPr lang="en-CA" i="1" dirty="0"/>
              <a:t>n </a:t>
            </a:r>
            <a:r>
              <a:rPr lang="en-CA" dirty="0"/>
              <a:t>− </a:t>
            </a:r>
            <a:r>
              <a:rPr lang="en-CA" i="1" dirty="0"/>
              <a:t>k </a:t>
            </a:r>
            <a:r>
              <a:rPr lang="en-CA" dirty="0"/>
              <a:t>bits of FEC data, resulting in an </a:t>
            </a:r>
            <a:r>
              <a:rPr lang="en-CA" i="1" dirty="0"/>
              <a:t>n</a:t>
            </a:r>
            <a:r>
              <a:rPr lang="en-CA" dirty="0"/>
              <a:t>-bit-long string — referred to as </a:t>
            </a:r>
            <a:r>
              <a:rPr lang="en-CA" i="1" dirty="0"/>
              <a:t>(n, k) </a:t>
            </a:r>
            <a:r>
              <a:rPr lang="en-CA" dirty="0"/>
              <a:t>codes.</a:t>
            </a:r>
          </a:p>
          <a:p>
            <a:endParaRPr lang="en-CA" dirty="0"/>
          </a:p>
          <a:p>
            <a:r>
              <a:rPr lang="en-US" dirty="0"/>
              <a:t>Two </a:t>
            </a:r>
            <a:r>
              <a:rPr lang="en-US" altLang="zh-CN" dirty="0"/>
              <a:t>types of block </a:t>
            </a:r>
            <a:r>
              <a:rPr lang="en-US" dirty="0"/>
              <a:t>codes:</a:t>
            </a:r>
            <a:endParaRPr lang="en-CA" dirty="0"/>
          </a:p>
          <a:p>
            <a:pPr lvl="1">
              <a:spcBef>
                <a:spcPts val="1632"/>
              </a:spcBef>
              <a:buFont typeface="Trebuchet MS" panose="020B0603020202020204" pitchFamily="34" charset="0"/>
              <a:buChar char="‐"/>
            </a:pPr>
            <a:r>
              <a:rPr lang="en-CA" i="1" dirty="0"/>
              <a:t>Linear</a:t>
            </a:r>
            <a:r>
              <a:rPr lang="en-CA" dirty="0"/>
              <a:t> codes</a:t>
            </a:r>
            <a:r>
              <a:rPr lang="en-US" dirty="0"/>
              <a:t> are </a:t>
            </a:r>
            <a:r>
              <a:rPr lang="en-CA" dirty="0"/>
              <a:t>simple to compute but have higher coding overhead than cyclic codes. </a:t>
            </a:r>
            <a:r>
              <a:rPr lang="en-US" dirty="0"/>
              <a:t>F</a:t>
            </a:r>
            <a:r>
              <a:rPr lang="en-US" altLang="zh-CN" dirty="0"/>
              <a:t>or example, </a:t>
            </a:r>
            <a:r>
              <a:rPr lang="en-CA" dirty="0"/>
              <a:t>Hamming codes.</a:t>
            </a:r>
          </a:p>
          <a:p>
            <a:pPr lvl="1">
              <a:spcBef>
                <a:spcPts val="1632"/>
              </a:spcBef>
              <a:buFont typeface="Trebuchet MS" panose="020B0603020202020204" pitchFamily="34" charset="0"/>
              <a:buChar char="‐"/>
            </a:pPr>
            <a:r>
              <a:rPr lang="en-CA" i="1" dirty="0"/>
              <a:t>Cyclic</a:t>
            </a:r>
            <a:r>
              <a:rPr lang="en-CA" dirty="0"/>
              <a:t> codes are stated in terms of generator polynomials of maximum degree equal to the number of source bits. The source bits are the coefficients of the polynomial, and redundancy is generated by multiplying with another polynomial. For example, BCH and RS Codes.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58</a:t>
            </a:fld>
            <a:endParaRPr lang="en-US"/>
          </a:p>
        </p:txBody>
      </p:sp>
    </p:spTree>
    <p:extLst>
      <p:ext uri="{BB962C8B-B14F-4D97-AF65-F5344CB8AC3E}">
        <p14:creationId xmlns:p14="http://schemas.microsoft.com/office/powerpoint/2010/main" val="283781222"/>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a:t>Hamming Codes</a:t>
            </a:r>
            <a:endParaRPr lang="en-CA" dirty="0"/>
          </a:p>
        </p:txBody>
      </p:sp>
      <p:sp>
        <p:nvSpPr>
          <p:cNvPr id="3" name="内容占位符 2"/>
          <p:cNvSpPr>
            <a:spLocks noGrp="1"/>
          </p:cNvSpPr>
          <p:nvPr>
            <p:ph idx="1"/>
          </p:nvPr>
        </p:nvSpPr>
        <p:spPr/>
        <p:txBody>
          <a:bodyPr/>
          <a:lstStyle/>
          <a:p>
            <a:pPr>
              <a:spcBef>
                <a:spcPts val="600"/>
              </a:spcBef>
            </a:pPr>
            <a:r>
              <a:rPr lang="en-CA" sz="2000" i="1" dirty="0"/>
              <a:t>Hamming distance: </a:t>
            </a:r>
            <a:r>
              <a:rPr lang="en-CA" sz="2000" dirty="0"/>
              <a:t>the minimum number of bits between </a:t>
            </a:r>
            <a:r>
              <a:rPr lang="en-CA" sz="2000" i="1" dirty="0"/>
              <a:t>any </a:t>
            </a:r>
            <a:r>
              <a:rPr lang="en-CA" sz="2000" dirty="0"/>
              <a:t>coded strings that need to be changed so as to be identical to another valid string.</a:t>
            </a:r>
          </a:p>
          <a:p>
            <a:pPr lvl="1">
              <a:spcBef>
                <a:spcPts val="600"/>
              </a:spcBef>
              <a:buFont typeface="Trebuchet MS" panose="020B0603020202020204" pitchFamily="34" charset="0"/>
              <a:buChar char="‐"/>
            </a:pPr>
            <a:r>
              <a:rPr lang="en-CA" dirty="0"/>
              <a:t>To detect </a:t>
            </a:r>
            <a:r>
              <a:rPr lang="en-CA" i="1" dirty="0"/>
              <a:t>r </a:t>
            </a:r>
            <a:r>
              <a:rPr lang="en-CA" dirty="0"/>
              <a:t>errors, the Hamming distance has to be at least equal </a:t>
            </a:r>
            <a:r>
              <a:rPr lang="en-CA" i="1" dirty="0"/>
              <a:t>r </a:t>
            </a:r>
            <a:r>
              <a:rPr lang="en-CA" dirty="0"/>
              <a:t>+1.</a:t>
            </a:r>
          </a:p>
          <a:p>
            <a:pPr lvl="1">
              <a:spcBef>
                <a:spcPts val="600"/>
              </a:spcBef>
              <a:buFont typeface="Trebuchet MS" panose="020B0603020202020204" pitchFamily="34" charset="0"/>
              <a:buChar char="‐"/>
            </a:pPr>
            <a:r>
              <a:rPr lang="en-CA" dirty="0"/>
              <a:t>To correct </a:t>
            </a:r>
            <a:r>
              <a:rPr lang="en-CA" i="1" dirty="0"/>
              <a:t>r </a:t>
            </a:r>
            <a:r>
              <a:rPr lang="en-CA" dirty="0"/>
              <a:t>errors, the Hamming distance must be at least 2</a:t>
            </a:r>
            <a:r>
              <a:rPr lang="en-CA" i="1" dirty="0"/>
              <a:t>r </a:t>
            </a:r>
            <a:r>
              <a:rPr lang="en-CA" dirty="0"/>
              <a:t>+ 1.</a:t>
            </a:r>
          </a:p>
          <a:p>
            <a:pPr>
              <a:spcBef>
                <a:spcPts val="600"/>
              </a:spcBef>
            </a:pPr>
            <a:r>
              <a:rPr lang="en-CA" sz="2000" dirty="0"/>
              <a:t>The first block code, the </a:t>
            </a:r>
            <a:r>
              <a:rPr lang="en-CA" sz="2000" i="1" dirty="0"/>
              <a:t>Hamming(7,4)-code</a:t>
            </a:r>
            <a:r>
              <a:rPr lang="en-CA" sz="2000" dirty="0"/>
              <a:t>, was invented in 1950. It encodes 4 data bits into 7 bits by adding 3 parity bits based on a generator matrix </a:t>
            </a:r>
            <a:r>
              <a:rPr lang="en-CA" sz="2000" i="1" dirty="0"/>
              <a:t>G</a:t>
            </a:r>
            <a:r>
              <a:rPr lang="en-CA" sz="2000" dirty="0"/>
              <a:t>, say</a:t>
            </a:r>
            <a:endParaRPr lang="en-US" sz="2000" dirty="0"/>
          </a:p>
          <a:p>
            <a:endParaRPr lang="en-US" dirty="0"/>
          </a:p>
          <a:p>
            <a:pPr marL="0" indent="0">
              <a:buNone/>
            </a:pPr>
            <a:endParaRPr lang="en-CA" dirty="0"/>
          </a:p>
        </p:txBody>
      </p:sp>
      <p:sp>
        <p:nvSpPr>
          <p:cNvPr id="6" name="矩形 5"/>
          <p:cNvSpPr>
            <a:spLocks noRot="1" noChangeAspect="1" noMove="1" noResize="1" noEditPoints="1" noAdjustHandles="1" noChangeArrowheads="1" noChangeShapeType="1" noTextEdit="1"/>
          </p:cNvSpPr>
          <p:nvPr/>
        </p:nvSpPr>
        <p:spPr>
          <a:xfrm>
            <a:off x="3261585" y="4149080"/>
            <a:ext cx="1814471" cy="1905715"/>
          </a:xfrm>
          <a:prstGeom prst="rect">
            <a:avLst/>
          </a:prstGeom>
          <a:blipFill rotWithShape="1">
            <a:blip r:embed="rId2" cstate="print"/>
            <a:stretch>
              <a:fillRect/>
            </a:stretch>
          </a:blipFill>
        </p:spPr>
        <p:txBody>
          <a:bodyPr/>
          <a:lstStyle/>
          <a:p>
            <a:r>
              <a:rPr lang="en-CA" dirty="0">
                <a:noFill/>
                <a:latin typeface="Trebuchet MS" panose="020B0603020202020204" pitchFamily="34" charset="0"/>
              </a:rPr>
              <a:t> </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59</a:t>
            </a:fld>
            <a:endParaRPr lang="en-US"/>
          </a:p>
        </p:txBody>
      </p:sp>
    </p:spTree>
    <p:extLst>
      <p:ext uri="{BB962C8B-B14F-4D97-AF65-F5344CB8AC3E}">
        <p14:creationId xmlns:p14="http://schemas.microsoft.com/office/powerpoint/2010/main" val="7775637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sz="3200" dirty="0">
                <a:solidFill>
                  <a:prstClr val="black"/>
                </a:solidFill>
              </a:rPr>
              <a:t>Multipath Fading </a:t>
            </a:r>
            <a:r>
              <a:rPr lang="en-US" sz="3200" dirty="0"/>
              <a:t>(Cont’d)</a:t>
            </a:r>
            <a:endParaRPr lang="en-CA" sz="3200" dirty="0"/>
          </a:p>
        </p:txBody>
      </p:sp>
      <p:sp>
        <p:nvSpPr>
          <p:cNvPr id="3" name="内容占位符 2"/>
          <p:cNvSpPr>
            <a:spLocks noGrp="1"/>
          </p:cNvSpPr>
          <p:nvPr>
            <p:ph idx="1"/>
          </p:nvPr>
        </p:nvSpPr>
        <p:spPr/>
        <p:txBody>
          <a:bodyPr anchor="ctr">
            <a:normAutofit/>
          </a:bodyPr>
          <a:lstStyle/>
          <a:p>
            <a:r>
              <a:rPr lang="en-CA" i="1" dirty="0"/>
              <a:t>Doppler spread</a:t>
            </a:r>
            <a:r>
              <a:rPr lang="en-CA" dirty="0"/>
              <a:t>: the distribution of the signal power over frequency spectrum.</a:t>
            </a:r>
          </a:p>
          <a:p>
            <a:endParaRPr lang="en-CA" dirty="0"/>
          </a:p>
          <a:p>
            <a:r>
              <a:rPr lang="en-CA" dirty="0"/>
              <a:t>Narrowband signals: </a:t>
            </a:r>
            <a:r>
              <a:rPr lang="en-US" dirty="0"/>
              <a:t>Doppler spread</a:t>
            </a:r>
            <a:r>
              <a:rPr lang="en-CA" dirty="0"/>
              <a:t> is small enough and signal is coherent  </a:t>
            </a:r>
            <a:r>
              <a:rPr lang="en-US" dirty="0"/>
              <a:t>—</a:t>
            </a:r>
            <a:r>
              <a:rPr lang="en-CA" dirty="0"/>
              <a:t> there is only one distinguishable signal at the receiver. </a:t>
            </a:r>
          </a:p>
          <a:p>
            <a:endParaRPr lang="en-CA" dirty="0"/>
          </a:p>
          <a:p>
            <a:r>
              <a:rPr lang="en-US" dirty="0"/>
              <a:t>Wideband signals: </a:t>
            </a:r>
            <a:r>
              <a:rPr lang="en-CA" dirty="0"/>
              <a:t>different frequencies of the signal have different fading paths, and a few distinguishable signal paths are observed at the receiver, separated in time.</a:t>
            </a:r>
          </a:p>
          <a:p>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a:t>
            </a:fld>
            <a:endParaRPr lang="en-US" dirty="0"/>
          </a:p>
        </p:txBody>
      </p:sp>
    </p:spTree>
    <p:extLst>
      <p:ext uri="{BB962C8B-B14F-4D97-AF65-F5344CB8AC3E}">
        <p14:creationId xmlns:p14="http://schemas.microsoft.com/office/powerpoint/2010/main" val="3961831825"/>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Hamming Codes (</a:t>
            </a:r>
            <a:r>
              <a:rPr lang="en-CA" dirty="0" err="1"/>
              <a:t>Con’d</a:t>
            </a:r>
            <a:r>
              <a:rPr lang="en-CA" dirty="0"/>
              <a: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60</a:t>
            </a:fld>
            <a:endParaRPr lang="en-US"/>
          </a:p>
        </p:txBody>
      </p:sp>
      <p:sp>
        <p:nvSpPr>
          <p:cNvPr id="6" name="Content Placeholder 5"/>
          <p:cNvSpPr>
            <a:spLocks noGrp="1"/>
          </p:cNvSpPr>
          <p:nvPr>
            <p:ph idx="1"/>
          </p:nvPr>
        </p:nvSpPr>
        <p:spPr/>
        <p:txBody>
          <a:bodyPr>
            <a:normAutofit/>
          </a:bodyPr>
          <a:lstStyle/>
          <a:p>
            <a:pPr>
              <a:spcBef>
                <a:spcPts val="1200"/>
              </a:spcBef>
            </a:pPr>
            <a:r>
              <a:rPr lang="en-CA" sz="2000" dirty="0"/>
              <a:t>Given an input data p (4 bits as a vector), the output code </a:t>
            </a:r>
            <a:r>
              <a:rPr lang="en-CA" sz="2000" i="1" dirty="0">
                <a:latin typeface="Times New Roman" pitchFamily="18" charset="0"/>
                <a:cs typeface="Times New Roman" pitchFamily="18" charset="0"/>
              </a:rPr>
              <a:t>x</a:t>
            </a:r>
            <a:r>
              <a:rPr lang="en-CA" sz="2000" dirty="0"/>
              <a:t> is obtained by taking the product </a:t>
            </a:r>
            <a:r>
              <a:rPr lang="en-CA" sz="2000" i="1" dirty="0">
                <a:latin typeface="Times New Roman" pitchFamily="18" charset="0"/>
                <a:cs typeface="Times New Roman" pitchFamily="18" charset="0"/>
              </a:rPr>
              <a:t>G</a:t>
            </a:r>
            <a:r>
              <a:rPr lang="en-CA" sz="2000" dirty="0"/>
              <a:t> · </a:t>
            </a:r>
            <a:r>
              <a:rPr lang="en-CA" sz="2000" i="1" dirty="0">
                <a:latin typeface="Times New Roman" pitchFamily="18" charset="0"/>
                <a:cs typeface="Times New Roman" pitchFamily="18" charset="0"/>
              </a:rPr>
              <a:t>p</a:t>
            </a:r>
            <a:r>
              <a:rPr lang="en-CA" sz="2000" dirty="0"/>
              <a:t> and then performing modulo 2. </a:t>
            </a:r>
          </a:p>
          <a:p>
            <a:pPr>
              <a:spcBef>
                <a:spcPts val="1200"/>
              </a:spcBef>
            </a:pPr>
            <a:r>
              <a:rPr lang="en-CA" sz="2000" dirty="0"/>
              <a:t>As an example, for bits 1001, the input vector </a:t>
            </a:r>
            <a:r>
              <a:rPr lang="en-CA" sz="2000" i="1" dirty="0">
                <a:latin typeface="Times New Roman" pitchFamily="18" charset="0"/>
                <a:cs typeface="Times New Roman" pitchFamily="18" charset="0"/>
              </a:rPr>
              <a:t>p</a:t>
            </a:r>
            <a:r>
              <a:rPr lang="en-CA" sz="2000" dirty="0"/>
              <a:t> is (1,0,0,1)</a:t>
            </a:r>
            <a:r>
              <a:rPr lang="en-CA" sz="2000" baseline="30000" dirty="0"/>
              <a:t>T</a:t>
            </a:r>
            <a:r>
              <a:rPr lang="en-CA" sz="2000" dirty="0"/>
              <a:t> the product will be vector (2,2,1,1,0,0,1)</a:t>
            </a:r>
            <a:r>
              <a:rPr lang="en-CA" sz="2000" baseline="30000" dirty="0"/>
              <a:t>T</a:t>
            </a:r>
            <a:r>
              <a:rPr lang="en-CA" sz="2000" dirty="0"/>
              <a:t>, and the encoded output </a:t>
            </a:r>
            <a:r>
              <a:rPr lang="en-CA" sz="2000" i="1" dirty="0">
                <a:latin typeface="Times New Roman" pitchFamily="18" charset="0"/>
                <a:ea typeface="Cambria Math" pitchFamily="18" charset="0"/>
                <a:cs typeface="Times New Roman" pitchFamily="18" charset="0"/>
              </a:rPr>
              <a:t>x</a:t>
            </a:r>
            <a:r>
              <a:rPr lang="en-CA" sz="2000" dirty="0"/>
              <a:t> will be (0,0,1,1,0,0,1)</a:t>
            </a:r>
            <a:r>
              <a:rPr lang="en-CA" sz="2000" baseline="30000" dirty="0"/>
              <a:t>T</a:t>
            </a:r>
            <a:r>
              <a:rPr lang="en-CA" sz="2000" dirty="0"/>
              <a:t> after modulo 2, or a 7-bit data block of 0011001</a:t>
            </a:r>
          </a:p>
          <a:p>
            <a:pPr>
              <a:spcBef>
                <a:spcPts val="1200"/>
              </a:spcBef>
            </a:pPr>
            <a:r>
              <a:rPr lang="en-CA" sz="2000" dirty="0"/>
              <a:t>The Hamming(7,4)-code can detect and correct any single-bit error. To do this, a parity-check matrix </a:t>
            </a:r>
            <a:r>
              <a:rPr lang="en-CA" sz="2000" i="1" dirty="0"/>
              <a:t>H is used</a:t>
            </a:r>
            <a:endParaRPr lang="en-CA" sz="2000" dirty="0"/>
          </a:p>
        </p:txBody>
      </p:sp>
      <p:pic>
        <p:nvPicPr>
          <p:cNvPr id="1026" name="Picture 2" descr="C:\Users\Jordan\Desktop\Dropbox\USRA_Drew\Fig\ch17\slide58\slide58_pg595hamminhcode.png"/>
          <p:cNvPicPr>
            <a:picLocks noChangeAspect="1" noChangeArrowheads="1"/>
          </p:cNvPicPr>
          <p:nvPr/>
        </p:nvPicPr>
        <p:blipFill>
          <a:blip r:embed="rId2" cstate="print"/>
          <a:srcRect/>
          <a:stretch>
            <a:fillRect/>
          </a:stretch>
        </p:blipFill>
        <p:spPr bwMode="auto">
          <a:xfrm>
            <a:off x="3023828" y="4725144"/>
            <a:ext cx="3096344" cy="1289184"/>
          </a:xfrm>
          <a:prstGeom prst="rect">
            <a:avLst/>
          </a:prstGeom>
          <a:noFill/>
        </p:spPr>
      </p:pic>
    </p:spTree>
    <p:extLst>
      <p:ext uri="{BB962C8B-B14F-4D97-AF65-F5344CB8AC3E}">
        <p14:creationId xmlns:p14="http://schemas.microsoft.com/office/powerpoint/2010/main" val="52390793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61</a:t>
            </a:fld>
            <a:endParaRPr lang="en-US" dirty="0"/>
          </a:p>
        </p:txBody>
      </p:sp>
      <p:sp>
        <p:nvSpPr>
          <p:cNvPr id="7" name="Content Placeholder 6"/>
          <p:cNvSpPr>
            <a:spLocks noGrp="1"/>
          </p:cNvSpPr>
          <p:nvPr>
            <p:ph idx="1"/>
          </p:nvPr>
        </p:nvSpPr>
        <p:spPr>
          <a:xfrm>
            <a:off x="457200" y="692696"/>
            <a:ext cx="8229600" cy="5433467"/>
          </a:xfrm>
        </p:spPr>
        <p:txBody>
          <a:bodyPr>
            <a:normAutofit lnSpcReduction="10000"/>
          </a:bodyPr>
          <a:lstStyle/>
          <a:p>
            <a:r>
              <a:rPr lang="en-US" dirty="0"/>
              <a:t>Similar to encoding, we take the product </a:t>
            </a:r>
            <a:r>
              <a:rPr lang="en-US" i="1" dirty="0">
                <a:latin typeface="Times New Roman" panose="02020603050405020304" pitchFamily="18" charset="0"/>
                <a:cs typeface="Times New Roman" panose="02020603050405020304" pitchFamily="18" charset="0"/>
              </a:rPr>
              <a:t>H </a:t>
            </a:r>
            <a:r>
              <a:rPr lang="en-US" dirty="0">
                <a:latin typeface="Times New Roman" panose="02020603050405020304" pitchFamily="18" charset="0"/>
                <a:cs typeface="Times New Roman" panose="02020603050405020304" pitchFamily="18" charset="0"/>
              </a:rPr>
              <a:t>· </a:t>
            </a:r>
            <a:r>
              <a:rPr lang="en-US" i="1" dirty="0">
                <a:latin typeface="Times New Roman" panose="02020603050405020304" pitchFamily="18" charset="0"/>
                <a:cs typeface="Times New Roman" panose="02020603050405020304" pitchFamily="18" charset="0"/>
              </a:rPr>
              <a:t>x</a:t>
            </a:r>
            <a:r>
              <a:rPr lang="en-US" i="1" dirty="0"/>
              <a:t> </a:t>
            </a:r>
            <a:r>
              <a:rPr lang="en-US" dirty="0"/>
              <a:t>with modulo 2, which yields a vector </a:t>
            </a:r>
            <a:r>
              <a:rPr lang="en-US" i="1" dirty="0"/>
              <a:t>z </a:t>
            </a:r>
            <a:r>
              <a:rPr lang="en-US" dirty="0"/>
              <a:t>of length 3. We can treat </a:t>
            </a:r>
            <a:r>
              <a:rPr lang="en-US" i="1" dirty="0"/>
              <a:t>z </a:t>
            </a:r>
            <a:r>
              <a:rPr lang="en-US" dirty="0"/>
              <a:t>as a 3-bit binary number.</a:t>
            </a:r>
          </a:p>
          <a:p>
            <a:pPr lvl="1">
              <a:buFont typeface="Trebuchet MS" panose="020B0603020202020204" pitchFamily="34" charset="0"/>
              <a:buChar char="‐"/>
            </a:pPr>
            <a:r>
              <a:rPr lang="en-US" sz="2000" dirty="0"/>
              <a:t>If it is zero, then there is no error;</a:t>
            </a:r>
          </a:p>
          <a:p>
            <a:pPr lvl="1">
              <a:buFont typeface="Trebuchet MS" panose="020B0603020202020204" pitchFamily="34" charset="0"/>
              <a:buChar char="‐"/>
            </a:pPr>
            <a:r>
              <a:rPr lang="en-US" sz="2000" dirty="0"/>
              <a:t>otherwise, it indicates the location of the error (by checking the corresponding column in </a:t>
            </a:r>
            <a:r>
              <a:rPr lang="en-US" sz="2000" i="1" dirty="0"/>
              <a:t>H</a:t>
            </a:r>
            <a:r>
              <a:rPr lang="en-US" sz="2000" dirty="0"/>
              <a:t>).</a:t>
            </a:r>
          </a:p>
          <a:p>
            <a:endParaRPr lang="en-US" dirty="0"/>
          </a:p>
          <a:p>
            <a:r>
              <a:rPr lang="en-US" dirty="0"/>
              <a:t>For example, for </a:t>
            </a:r>
            <a:r>
              <a:rPr lang="en-US" i="1" dirty="0">
                <a:latin typeface="Times New Roman" panose="02020603050405020304" pitchFamily="18" charset="0"/>
                <a:cs typeface="Times New Roman" panose="02020603050405020304" pitchFamily="18" charset="0"/>
              </a:rPr>
              <a:t>x </a:t>
            </a:r>
            <a:r>
              <a:rPr lang="en-US" dirty="0">
                <a:latin typeface="Times New Roman" panose="02020603050405020304" pitchFamily="18" charset="0"/>
                <a:cs typeface="Times New Roman" panose="02020603050405020304" pitchFamily="18" charset="0"/>
              </a:rPr>
              <a:t>= 0011001</a:t>
            </a:r>
            <a:r>
              <a:rPr lang="en-US" dirty="0"/>
              <a:t>, we have </a:t>
            </a:r>
            <a:r>
              <a:rPr lang="en-US" i="1" dirty="0"/>
              <a:t>z </a:t>
            </a:r>
            <a:r>
              <a:rPr lang="en-US" dirty="0"/>
              <a:t>= 0, i.e., no error; on the other hand, for </a:t>
            </a:r>
            <a:r>
              <a:rPr lang="en-US" i="1" dirty="0">
                <a:latin typeface="Times New Roman" panose="02020603050405020304" pitchFamily="18" charset="0"/>
                <a:cs typeface="Times New Roman" panose="02020603050405020304" pitchFamily="18" charset="0"/>
              </a:rPr>
              <a:t>x</a:t>
            </a:r>
            <a:r>
              <a:rPr lang="en-US" dirty="0">
                <a:latin typeface="Times New Roman" panose="02020603050405020304" pitchFamily="18" charset="0"/>
                <a:cs typeface="Times New Roman" panose="02020603050405020304" pitchFamily="18" charset="0"/>
              </a:rPr>
              <a:t>′ = 0111001</a:t>
            </a:r>
            <a:r>
              <a:rPr lang="en-US" dirty="0"/>
              <a:t>, we have </a:t>
            </a:r>
            <a:r>
              <a:rPr lang="en-US" i="1" dirty="0"/>
              <a:t>z </a:t>
            </a:r>
            <a:r>
              <a:rPr lang="en-US" dirty="0"/>
              <a:t>= 010, which corresponds to the second column of </a:t>
            </a:r>
            <a:r>
              <a:rPr lang="en-US" i="1" dirty="0"/>
              <a:t>H</a:t>
            </a:r>
            <a:r>
              <a:rPr lang="en-US" dirty="0"/>
              <a:t>, indicating bit 2 is erroneous.</a:t>
            </a:r>
          </a:p>
          <a:p>
            <a:endParaRPr lang="en-US" dirty="0"/>
          </a:p>
          <a:p>
            <a:r>
              <a:rPr lang="en-US" dirty="0"/>
              <a:t>Extended Hamming codes can detect up to 2-bit errors or correct 1-bit errors without detection of uncorrected errors. By contrast, the simple 1D parity code can detect only an odd number of bits in error and cannot correct errors.</a:t>
            </a:r>
          </a:p>
          <a:p>
            <a:endParaRPr lang="en-US" dirty="0"/>
          </a:p>
        </p:txBody>
      </p:sp>
    </p:spTree>
    <p:extLst>
      <p:ext uri="{BB962C8B-B14F-4D97-AF65-F5344CB8AC3E}">
        <p14:creationId xmlns:p14="http://schemas.microsoft.com/office/powerpoint/2010/main" val="2467194560"/>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BCH and RS Codes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62</a:t>
            </a:fld>
            <a:endParaRPr lang="en-US" dirty="0"/>
          </a:p>
        </p:txBody>
      </p:sp>
      <p:sp>
        <p:nvSpPr>
          <p:cNvPr id="7" name="Content Placeholder 6"/>
          <p:cNvSpPr>
            <a:spLocks noGrp="1"/>
          </p:cNvSpPr>
          <p:nvPr>
            <p:ph idx="1"/>
          </p:nvPr>
        </p:nvSpPr>
        <p:spPr/>
        <p:txBody>
          <a:bodyPr>
            <a:noAutofit/>
          </a:bodyPr>
          <a:lstStyle/>
          <a:p>
            <a:r>
              <a:rPr lang="en-US" sz="2000" i="1" dirty="0"/>
              <a:t>Bose-</a:t>
            </a:r>
            <a:r>
              <a:rPr lang="en-US" sz="2000" i="1" dirty="0" err="1"/>
              <a:t>Chaudhuri</a:t>
            </a:r>
            <a:r>
              <a:rPr lang="en-US" sz="2000" i="1" dirty="0"/>
              <a:t>-</a:t>
            </a:r>
            <a:r>
              <a:rPr lang="en-US" sz="2000" i="1" dirty="0" err="1"/>
              <a:t>Hocquenghem</a:t>
            </a:r>
            <a:r>
              <a:rPr lang="en-US" sz="2000" i="1" dirty="0"/>
              <a:t> </a:t>
            </a:r>
            <a:r>
              <a:rPr lang="en-US" sz="2000" dirty="0"/>
              <a:t>(BCH) codes: one of the most used classes of cyclic codes.</a:t>
            </a:r>
          </a:p>
          <a:p>
            <a:pPr lvl="1">
              <a:buFont typeface="Trebuchet MS" panose="020B0603020202020204" pitchFamily="34" charset="0"/>
              <a:buChar char="‐"/>
            </a:pPr>
            <a:r>
              <a:rPr lang="en-US" sz="1600" dirty="0"/>
              <a:t>The generator polynomial for BCH is also given over a Galois Field (GF) and is the lowest degree polynomial with roots of </a:t>
            </a:r>
            <a:r>
              <a:rPr lang="en-US" sz="1600" i="1" dirty="0">
                <a:latin typeface="Times New Roman" panose="02020603050405020304" pitchFamily="18" charset="0"/>
                <a:cs typeface="Times New Roman" panose="02020603050405020304" pitchFamily="18" charset="0"/>
              </a:rPr>
              <a:t>α</a:t>
            </a:r>
            <a:r>
              <a:rPr lang="en-US" sz="1600" i="1" dirty="0" err="1">
                <a:latin typeface="Times New Roman" panose="02020603050405020304" pitchFamily="18" charset="0"/>
                <a:cs typeface="Times New Roman" panose="02020603050405020304" pitchFamily="18" charset="0"/>
              </a:rPr>
              <a:t>i</a:t>
            </a:r>
            <a:r>
              <a:rPr lang="en-US" sz="1600" i="1" dirty="0"/>
              <a:t> </a:t>
            </a:r>
            <a:r>
              <a:rPr lang="en-US" sz="1600" dirty="0"/>
              <a:t>, where </a:t>
            </a:r>
            <a:r>
              <a:rPr lang="en-US" sz="1600" i="1" dirty="0">
                <a:latin typeface="Times New Roman" panose="02020603050405020304" pitchFamily="18" charset="0"/>
                <a:cs typeface="Times New Roman" panose="02020603050405020304" pitchFamily="18" charset="0"/>
              </a:rPr>
              <a:t>α</a:t>
            </a:r>
            <a:r>
              <a:rPr lang="en-US" sz="1600" i="1" dirty="0"/>
              <a:t> </a:t>
            </a:r>
            <a:r>
              <a:rPr lang="en-US" sz="1600" dirty="0"/>
              <a:t>is a primitive element of the field and </a:t>
            </a:r>
            <a:r>
              <a:rPr lang="en-US" sz="1600" i="1" dirty="0" err="1">
                <a:latin typeface="Times New Roman" panose="02020603050405020304" pitchFamily="18" charset="0"/>
                <a:cs typeface="Times New Roman" panose="02020603050405020304" pitchFamily="18" charset="0"/>
              </a:rPr>
              <a:t>i</a:t>
            </a:r>
            <a:r>
              <a:rPr lang="en-US" sz="1600" i="1" dirty="0"/>
              <a:t> </a:t>
            </a:r>
            <a:r>
              <a:rPr lang="en-US" sz="1600" dirty="0"/>
              <a:t>goes over the range of 1 to twice the number of bits we wish to correct.</a:t>
            </a:r>
          </a:p>
          <a:p>
            <a:pPr lvl="1">
              <a:buFont typeface="Trebuchet MS" panose="020B0603020202020204" pitchFamily="34" charset="0"/>
              <a:buChar char="‐"/>
            </a:pPr>
            <a:r>
              <a:rPr lang="en-US" sz="1600" dirty="0"/>
              <a:t>BCH codes can be encoded and decoded quickly using integer arithmetic</a:t>
            </a:r>
          </a:p>
          <a:p>
            <a:endParaRPr lang="en-US" sz="2000" dirty="0"/>
          </a:p>
          <a:p>
            <a:r>
              <a:rPr lang="en-US" sz="2000" i="1" dirty="0"/>
              <a:t>Reed–Solomon </a:t>
            </a:r>
            <a:r>
              <a:rPr lang="en-US" sz="2000" dirty="0"/>
              <a:t>(RS) codes: an important subclass of BCH codes that applies to multiple packets.</a:t>
            </a:r>
          </a:p>
          <a:p>
            <a:pPr lvl="1">
              <a:buFont typeface="Trebuchet MS" panose="020B0603020202020204" pitchFamily="34" charset="0"/>
              <a:buChar char="‐"/>
            </a:pPr>
            <a:r>
              <a:rPr lang="en-US" sz="1600" dirty="0"/>
              <a:t>Have a generator polynomial over </a:t>
            </a:r>
            <a:r>
              <a:rPr lang="en-US" sz="1600" dirty="0">
                <a:latin typeface="Times New Roman" panose="02020603050405020304" pitchFamily="18" charset="0"/>
                <a:cs typeface="Times New Roman" panose="02020603050405020304" pitchFamily="18" charset="0"/>
              </a:rPr>
              <a:t>GF(2</a:t>
            </a:r>
            <a:r>
              <a:rPr lang="en-US" sz="1600" i="1" baseline="30000" dirty="0">
                <a:latin typeface="Times New Roman" panose="02020603050405020304" pitchFamily="18" charset="0"/>
                <a:cs typeface="Times New Roman" panose="02020603050405020304" pitchFamily="18" charset="0"/>
              </a:rPr>
              <a:t>m</a:t>
            </a:r>
            <a:r>
              <a:rPr lang="en-US" sz="1600" dirty="0">
                <a:latin typeface="Times New Roman" panose="02020603050405020304" pitchFamily="18" charset="0"/>
                <a:cs typeface="Times New Roman" panose="02020603050405020304" pitchFamily="18" charset="0"/>
              </a:rPr>
              <a:t>)</a:t>
            </a:r>
            <a:r>
              <a:rPr lang="en-US" sz="1600" dirty="0"/>
              <a:t>, with </a:t>
            </a:r>
            <a:r>
              <a:rPr lang="en-US" sz="1600" i="1" dirty="0">
                <a:latin typeface="Times New Roman" panose="02020603050405020304" pitchFamily="18" charset="0"/>
                <a:cs typeface="Times New Roman" panose="02020603050405020304" pitchFamily="18" charset="0"/>
              </a:rPr>
              <a:t>m</a:t>
            </a:r>
            <a:r>
              <a:rPr lang="en-US" sz="1600" i="1" dirty="0"/>
              <a:t> </a:t>
            </a:r>
            <a:r>
              <a:rPr lang="en-US" sz="1600" dirty="0"/>
              <a:t>being the packet size in bits </a:t>
            </a:r>
          </a:p>
          <a:p>
            <a:pPr lvl="1">
              <a:buFont typeface="Trebuchet MS" panose="020B0603020202020204" pitchFamily="34" charset="0"/>
              <a:buChar char="‐"/>
            </a:pPr>
            <a:r>
              <a:rPr lang="en-US" sz="1600" dirty="0"/>
              <a:t>Take a group of </a:t>
            </a:r>
            <a:r>
              <a:rPr lang="en-US" sz="1600" i="1" dirty="0"/>
              <a:t>k </a:t>
            </a:r>
            <a:r>
              <a:rPr lang="en-US" sz="1600" dirty="0"/>
              <a:t>source packets and output </a:t>
            </a:r>
            <a:r>
              <a:rPr lang="en-US" sz="1600" i="1" dirty="0"/>
              <a:t>n </a:t>
            </a:r>
            <a:r>
              <a:rPr lang="en-US" sz="1600" dirty="0"/>
              <a:t>packets with </a:t>
            </a:r>
            <a:r>
              <a:rPr lang="en-US" sz="1600" i="1" dirty="0"/>
              <a:t>r </a:t>
            </a:r>
            <a:r>
              <a:rPr lang="en-US" sz="1600" dirty="0"/>
              <a:t>= </a:t>
            </a:r>
            <a:r>
              <a:rPr lang="en-US" sz="1600" i="1" dirty="0"/>
              <a:t>n </a:t>
            </a:r>
            <a:r>
              <a:rPr lang="en-US" sz="1600" dirty="0"/>
              <a:t>− </a:t>
            </a:r>
            <a:r>
              <a:rPr lang="en-US" sz="1600" i="1" dirty="0"/>
              <a:t>k </a:t>
            </a:r>
            <a:r>
              <a:rPr lang="en-US" sz="1600" dirty="0"/>
              <a:t>redundancy packets</a:t>
            </a:r>
          </a:p>
          <a:p>
            <a:pPr lvl="1">
              <a:buFont typeface="Trebuchet MS" panose="020B0603020202020204" pitchFamily="34" charset="0"/>
              <a:buChar char="‐"/>
            </a:pPr>
            <a:r>
              <a:rPr lang="en-US" sz="1600" dirty="0"/>
              <a:t>Up to </a:t>
            </a:r>
            <a:r>
              <a:rPr lang="en-US" sz="1600" i="1" dirty="0"/>
              <a:t>r </a:t>
            </a:r>
            <a:r>
              <a:rPr lang="en-US" sz="1600" dirty="0"/>
              <a:t>lost packets can be recovered from </a:t>
            </a:r>
            <a:r>
              <a:rPr lang="en-US" sz="1600" i="1" dirty="0"/>
              <a:t>n </a:t>
            </a:r>
            <a:r>
              <a:rPr lang="en-US" sz="1600" dirty="0"/>
              <a:t>coded packets if we know the erasure points.</a:t>
            </a:r>
          </a:p>
          <a:p>
            <a:endParaRPr lang="en-US" sz="2000" dirty="0"/>
          </a:p>
        </p:txBody>
      </p:sp>
    </p:spTree>
    <p:extLst>
      <p:ext uri="{BB962C8B-B14F-4D97-AF65-F5344CB8AC3E}">
        <p14:creationId xmlns:p14="http://schemas.microsoft.com/office/powerpoint/2010/main" val="928429296"/>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20688"/>
            <a:ext cx="8229600" cy="5505475"/>
          </a:xfrm>
        </p:spPr>
        <p:txBody>
          <a:bodyPr>
            <a:normAutofit fontScale="92500"/>
          </a:bodyPr>
          <a:lstStyle/>
          <a:p>
            <a:r>
              <a:rPr lang="en-CA" dirty="0"/>
              <a:t>In RS codes, only      packets can be recovered.</a:t>
            </a:r>
          </a:p>
          <a:p>
            <a:endParaRPr lang="en-CA" dirty="0"/>
          </a:p>
          <a:p>
            <a:r>
              <a:rPr lang="en-US" dirty="0"/>
              <a:t>In the </a:t>
            </a:r>
            <a:r>
              <a:rPr lang="en-CA" dirty="0"/>
              <a:t>packet FEC scenario, the packet itself often contains a sequence number and checksum or CRC in its header. In most cases, a packet with an error is dropped, and we can tell the location of the missing packet from the missing sequence number.</a:t>
            </a:r>
          </a:p>
          <a:p>
            <a:endParaRPr lang="en-CA" dirty="0"/>
          </a:p>
          <a:p>
            <a:r>
              <a:rPr lang="en-CA" dirty="0"/>
              <a:t>RS codes are useful for both storage and transmission over networks. </a:t>
            </a:r>
            <a:r>
              <a:rPr lang="en-US" dirty="0"/>
              <a:t>Possible to detect which packets were received incorrectly and recover them using available redundancy in burst packets losses.</a:t>
            </a:r>
          </a:p>
          <a:p>
            <a:endParaRPr lang="en-US" dirty="0"/>
          </a:p>
          <a:p>
            <a:r>
              <a:rPr lang="en-US" dirty="0"/>
              <a:t>Dis</a:t>
            </a:r>
            <a:r>
              <a:rPr lang="en-CA" dirty="0"/>
              <a:t>advantage of block codes: cannot be selectively applied to certain bits. On the other hand, convolutional codes can do this. More efficient for data where unequal protection is advantageous, such as videos.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63</a:t>
            </a:fld>
            <a:endParaRPr lang="en-US" dirty="0"/>
          </a:p>
        </p:txBody>
      </p:sp>
      <p:graphicFrame>
        <p:nvGraphicFramePr>
          <p:cNvPr id="2" name="Object 1"/>
          <p:cNvGraphicFramePr>
            <a:graphicFrameLocks noChangeAspect="1"/>
          </p:cNvGraphicFramePr>
          <p:nvPr>
            <p:extLst>
              <p:ext uri="{D42A27DB-BD31-4B8C-83A1-F6EECF244321}">
                <p14:modId xmlns:p14="http://schemas.microsoft.com/office/powerpoint/2010/main" val="2809781648"/>
              </p:ext>
            </p:extLst>
          </p:nvPr>
        </p:nvGraphicFramePr>
        <p:xfrm>
          <a:off x="2843808" y="548680"/>
          <a:ext cx="360040" cy="556425"/>
        </p:xfrm>
        <a:graphic>
          <a:graphicData uri="http://schemas.openxmlformats.org/presentationml/2006/ole">
            <mc:AlternateContent xmlns:mc="http://schemas.openxmlformats.org/markup-compatibility/2006">
              <mc:Choice xmlns:v="urn:schemas-microsoft-com:vml" Requires="v">
                <p:oleObj spid="_x0000_s6165" name="Equation" r:id="rId3" imgW="279360" imgH="431640" progId="Equation.3">
                  <p:embed/>
                </p:oleObj>
              </mc:Choice>
              <mc:Fallback>
                <p:oleObj name="Equation" r:id="rId3" imgW="279360" imgH="431640" progId="Equation.3">
                  <p:embed/>
                  <p:pic>
                    <p:nvPicPr>
                      <p:cNvPr id="0" name="Picture 1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43808" y="548680"/>
                        <a:ext cx="360040" cy="556425"/>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2972222895"/>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Convolutional Codes</a:t>
            </a:r>
          </a:p>
        </p:txBody>
      </p:sp>
      <p:sp>
        <p:nvSpPr>
          <p:cNvPr id="3" name="内容占位符 2"/>
          <p:cNvSpPr>
            <a:spLocks noGrp="1"/>
          </p:cNvSpPr>
          <p:nvPr>
            <p:ph idx="1"/>
          </p:nvPr>
        </p:nvSpPr>
        <p:spPr/>
        <p:txBody>
          <a:bodyPr>
            <a:normAutofit/>
          </a:bodyPr>
          <a:lstStyle/>
          <a:p>
            <a:r>
              <a:rPr lang="en-CA" dirty="0"/>
              <a:t>Convolutional FEC codes are defined over generator polynomials as well. </a:t>
            </a:r>
          </a:p>
          <a:p>
            <a:r>
              <a:rPr lang="en-CA" dirty="0"/>
              <a:t>Computed by shifting </a:t>
            </a:r>
            <a:r>
              <a:rPr lang="en-CA" i="1" dirty="0"/>
              <a:t>k </a:t>
            </a:r>
            <a:r>
              <a:rPr lang="en-CA" dirty="0"/>
              <a:t>message bits into a coder that convolves them with the generator polynomial to generate </a:t>
            </a:r>
            <a:r>
              <a:rPr lang="en-CA" i="1" dirty="0"/>
              <a:t>n </a:t>
            </a:r>
            <a:r>
              <a:rPr lang="en-CA" dirty="0"/>
              <a:t>bits. The rate of such code is defined to be </a:t>
            </a:r>
            <a:r>
              <a:rPr lang="en-CA" i="1" dirty="0">
                <a:latin typeface="Times New Roman" panose="02020603050405020304" pitchFamily="18" charset="0"/>
                <a:cs typeface="Times New Roman" panose="02020603050405020304" pitchFamily="18" charset="0"/>
              </a:rPr>
              <a:t>k/n</a:t>
            </a:r>
            <a:r>
              <a:rPr lang="en-CA" dirty="0"/>
              <a:t>.</a:t>
            </a:r>
          </a:p>
          <a:p>
            <a:r>
              <a:rPr lang="en-CA" dirty="0"/>
              <a:t>After producing the </a:t>
            </a:r>
            <a:r>
              <a:rPr lang="en-CA" i="1" dirty="0"/>
              <a:t>n </a:t>
            </a:r>
            <a:r>
              <a:rPr lang="en-CA" dirty="0"/>
              <a:t>bits, some redundancy bits can be deleted (or “punctured”) to decrease the size of </a:t>
            </a:r>
            <a:r>
              <a:rPr lang="en-CA" i="1" dirty="0"/>
              <a:t>n</a:t>
            </a:r>
            <a:r>
              <a:rPr lang="en-CA" dirty="0"/>
              <a:t>, and increase the rate of the code. Such FEC schemes are known as </a:t>
            </a:r>
            <a:r>
              <a:rPr lang="en-CA" i="1" dirty="0"/>
              <a:t>rate compatible punctured convolutional </a:t>
            </a:r>
            <a:r>
              <a:rPr lang="en-CA" dirty="0"/>
              <a:t>(RCPC) codes.</a:t>
            </a:r>
          </a:p>
          <a:p>
            <a:r>
              <a:rPr lang="en-CA" dirty="0"/>
              <a:t>Different amount of FEC can be applied to provide different level of protection, which is known as </a:t>
            </a:r>
            <a:r>
              <a:rPr lang="en-CA" i="1" dirty="0"/>
              <a:t>Unequal Error Protection (UEP)</a:t>
            </a:r>
            <a:r>
              <a:rPr lang="en-CA" dirty="0"/>
              <a: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64</a:t>
            </a:fld>
            <a:endParaRPr lang="en-US" dirty="0"/>
          </a:p>
        </p:txBody>
      </p:sp>
    </p:spTree>
    <p:extLst>
      <p:ext uri="{BB962C8B-B14F-4D97-AF65-F5344CB8AC3E}">
        <p14:creationId xmlns:p14="http://schemas.microsoft.com/office/powerpoint/2010/main" val="356492334"/>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692696"/>
            <a:ext cx="8229600" cy="5433467"/>
          </a:xfrm>
        </p:spPr>
        <p:txBody>
          <a:bodyPr>
            <a:normAutofit fontScale="92500"/>
          </a:bodyPr>
          <a:lstStyle/>
          <a:p>
            <a:pPr>
              <a:spcBef>
                <a:spcPts val="600"/>
              </a:spcBef>
            </a:pPr>
            <a:r>
              <a:rPr lang="en-CA" dirty="0"/>
              <a:t>RCPC puncturing is done after generation of parity information. Knowing the significance of the source bits for video quality, we can apply a different amount of puncturing and hence achieve UEP.</a:t>
            </a:r>
          </a:p>
          <a:p>
            <a:pPr>
              <a:spcBef>
                <a:spcPts val="600"/>
              </a:spcBef>
            </a:pPr>
            <a:endParaRPr lang="en-CA" dirty="0"/>
          </a:p>
          <a:p>
            <a:pPr>
              <a:spcBef>
                <a:spcPts val="600"/>
              </a:spcBef>
            </a:pPr>
            <a:r>
              <a:rPr lang="en-CA" dirty="0"/>
              <a:t>Applying unequal protection using RCPC according to bit significance information results in better video quality (up to 2 dB better) than using RS codes in wireless radio models.</a:t>
            </a:r>
          </a:p>
          <a:p>
            <a:pPr>
              <a:spcBef>
                <a:spcPts val="600"/>
              </a:spcBef>
            </a:pPr>
            <a:endParaRPr lang="en-CA" dirty="0"/>
          </a:p>
          <a:p>
            <a:pPr>
              <a:spcBef>
                <a:spcPts val="600"/>
              </a:spcBef>
            </a:pPr>
            <a:r>
              <a:rPr lang="en-US" dirty="0"/>
              <a:t>For example,</a:t>
            </a:r>
            <a:r>
              <a:rPr lang="en-CA" dirty="0"/>
              <a:t> the Picture layer in a video protocol should get the highest protection, the </a:t>
            </a:r>
            <a:r>
              <a:rPr lang="en-CA" dirty="0" err="1"/>
              <a:t>macroblock</a:t>
            </a:r>
            <a:r>
              <a:rPr lang="en-CA" dirty="0"/>
              <a:t> layer that is more localized will get lower protection, and the DCT coefficients in the block layer can get little protection, or none at all.</a:t>
            </a:r>
          </a:p>
          <a:p>
            <a:pPr>
              <a:spcBef>
                <a:spcPts val="600"/>
              </a:spcBef>
            </a:pPr>
            <a:endParaRPr lang="en-CA" dirty="0"/>
          </a:p>
          <a:p>
            <a:pPr>
              <a:spcBef>
                <a:spcPts val="600"/>
              </a:spcBef>
            </a:pPr>
            <a:r>
              <a:rPr lang="en-CA" dirty="0"/>
              <a:t>Adaptively apply transport coding of the video stream with enough unequal redundancy suitable to channel conditions at the time and </a:t>
            </a:r>
            <a:r>
              <a:rPr lang="en-CA" dirty="0" err="1"/>
              <a:t>QoS</a:t>
            </a:r>
            <a:r>
              <a:rPr lang="en-CA" dirty="0"/>
              <a:t> requested in 3G networks.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65</a:t>
            </a:fld>
            <a:endParaRPr lang="en-US"/>
          </a:p>
        </p:txBody>
      </p:sp>
    </p:spTree>
    <p:extLst>
      <p:ext uri="{BB962C8B-B14F-4D97-AF65-F5344CB8AC3E}">
        <p14:creationId xmlns:p14="http://schemas.microsoft.com/office/powerpoint/2010/main" val="1544561964"/>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Packet Interleaving</a:t>
            </a:r>
          </a:p>
        </p:txBody>
      </p:sp>
      <p:sp>
        <p:nvSpPr>
          <p:cNvPr id="3" name="内容占位符 2"/>
          <p:cNvSpPr>
            <a:spLocks noGrp="1"/>
          </p:cNvSpPr>
          <p:nvPr>
            <p:ph idx="1"/>
          </p:nvPr>
        </p:nvSpPr>
        <p:spPr>
          <a:xfrm>
            <a:off x="457200" y="1268760"/>
            <a:ext cx="8229600" cy="4713387"/>
          </a:xfrm>
        </p:spPr>
        <p:txBody>
          <a:bodyPr anchor="ctr">
            <a:normAutofit/>
          </a:bodyPr>
          <a:lstStyle/>
          <a:p>
            <a:pPr>
              <a:spcBef>
                <a:spcPts val="600"/>
              </a:spcBef>
            </a:pPr>
            <a:r>
              <a:rPr lang="en-CA" i="1" dirty="0"/>
              <a:t>Packet interleaving </a:t>
            </a:r>
            <a:r>
              <a:rPr lang="en-CA" dirty="0"/>
              <a:t>is used</a:t>
            </a:r>
            <a:r>
              <a:rPr lang="en-CA" i="1" dirty="0"/>
              <a:t> </a:t>
            </a:r>
            <a:r>
              <a:rPr lang="en-CA" dirty="0"/>
              <a:t>to increase resilience to burst packet loss.</a:t>
            </a:r>
          </a:p>
          <a:p>
            <a:pPr>
              <a:spcBef>
                <a:spcPts val="600"/>
              </a:spcBef>
            </a:pPr>
            <a:r>
              <a:rPr lang="en-CA" dirty="0"/>
              <a:t>Uses column-major order, instead of transmitting with the original order. The first packet of each of the </a:t>
            </a:r>
            <a:r>
              <a:rPr lang="en-CA" i="1" dirty="0"/>
              <a:t>h </a:t>
            </a:r>
            <a:r>
              <a:rPr lang="en-CA" dirty="0"/>
              <a:t>rows is transmitted first, then the second, and so on. </a:t>
            </a:r>
          </a:p>
          <a:p>
            <a:pPr>
              <a:spcBef>
                <a:spcPts val="600"/>
              </a:spcBef>
            </a:pPr>
            <a:r>
              <a:rPr lang="en-CA" dirty="0"/>
              <a:t>Effectively converts a burst loss to a series of smaller uniform losses across the original rows. Much easier to handle given the enough redundancy in each row. </a:t>
            </a:r>
          </a:p>
          <a:p>
            <a:pPr>
              <a:spcBef>
                <a:spcPts val="600"/>
              </a:spcBef>
            </a:pPr>
            <a:r>
              <a:rPr lang="en-CA" dirty="0"/>
              <a:t>Could tolerate more than </a:t>
            </a:r>
            <a:r>
              <a:rPr lang="en-CA" i="1" dirty="0"/>
              <a:t>r </a:t>
            </a:r>
            <a:r>
              <a:rPr lang="en-CA" dirty="0"/>
              <a:t>erasures with error correction and concealment.</a:t>
            </a:r>
          </a:p>
          <a:p>
            <a:pPr>
              <a:spcBef>
                <a:spcPts val="600"/>
              </a:spcBef>
            </a:pPr>
            <a:r>
              <a:rPr lang="en-CA" dirty="0"/>
              <a:t>Does not increase bandwidth overhead but introduces additional delay.</a:t>
            </a:r>
            <a:endParaRPr lang="en-US"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66</a:t>
            </a:fld>
            <a:endParaRPr lang="en-US"/>
          </a:p>
        </p:txBody>
      </p:sp>
    </p:spTree>
    <p:extLst>
      <p:ext uri="{BB962C8B-B14F-4D97-AF65-F5344CB8AC3E}">
        <p14:creationId xmlns:p14="http://schemas.microsoft.com/office/powerpoint/2010/main" val="2709920744"/>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67</a:t>
            </a:fld>
            <a:endParaRPr lang="en-US"/>
          </a:p>
        </p:txBody>
      </p:sp>
      <p:pic>
        <p:nvPicPr>
          <p:cNvPr id="6" name="Content Placeholder 5" descr="rsinterleaving.png"/>
          <p:cNvPicPr>
            <a:picLocks noGrp="1" noChangeAspect="1"/>
          </p:cNvPicPr>
          <p:nvPr>
            <p:ph idx="1"/>
          </p:nvPr>
        </p:nvPicPr>
        <p:blipFill>
          <a:blip r:embed="rId2" cstate="print"/>
          <a:stretch>
            <a:fillRect/>
          </a:stretch>
        </p:blipFill>
        <p:spPr>
          <a:xfrm>
            <a:off x="2057052" y="980728"/>
            <a:ext cx="5029896" cy="3240360"/>
          </a:xfrm>
          <a:prstGeom prst="rect">
            <a:avLst/>
          </a:prstGeom>
        </p:spPr>
      </p:pic>
      <p:sp>
        <p:nvSpPr>
          <p:cNvPr id="7" name="矩形 6"/>
          <p:cNvSpPr/>
          <p:nvPr/>
        </p:nvSpPr>
        <p:spPr>
          <a:xfrm>
            <a:off x="1043608" y="4521894"/>
            <a:ext cx="7128792" cy="1200329"/>
          </a:xfrm>
          <a:prstGeom prst="rect">
            <a:avLst/>
          </a:prstGeom>
        </p:spPr>
        <p:txBody>
          <a:bodyPr wrap="square">
            <a:spAutoFit/>
          </a:bodyPr>
          <a:lstStyle/>
          <a:p>
            <a:r>
              <a:rPr lang="en-CA" b="1" dirty="0">
                <a:latin typeface="Trebuchet MS" panose="020B0603020202020204" pitchFamily="34" charset="0"/>
              </a:rPr>
              <a:t>Fig. 17.11: </a:t>
            </a:r>
            <a:r>
              <a:rPr lang="en-CA" dirty="0">
                <a:latin typeface="Trebuchet MS" panose="020B0603020202020204" pitchFamily="34" charset="0"/>
              </a:rPr>
              <a:t>Interleaving scheme for redundancy codes. Packets or bits are stored in rows, and redundancy is generated in the last </a:t>
            </a:r>
            <a:r>
              <a:rPr lang="en-CA" i="1" dirty="0">
                <a:latin typeface="Trebuchet MS" panose="020B0603020202020204" pitchFamily="34" charset="0"/>
              </a:rPr>
              <a:t>r </a:t>
            </a:r>
            <a:r>
              <a:rPr lang="en-CA" dirty="0">
                <a:latin typeface="Trebuchet MS" panose="020B0603020202020204" pitchFamily="34" charset="0"/>
              </a:rPr>
              <a:t>columns. The sending order is by columns, </a:t>
            </a:r>
            <a:r>
              <a:rPr lang="en-CA" i="1" dirty="0">
                <a:latin typeface="Trebuchet MS" panose="020B0603020202020204" pitchFamily="34" charset="0"/>
              </a:rPr>
              <a:t>top </a:t>
            </a:r>
            <a:r>
              <a:rPr lang="en-CA" dirty="0">
                <a:latin typeface="Trebuchet MS" panose="020B0603020202020204" pitchFamily="34" charset="0"/>
              </a:rPr>
              <a:t>to </a:t>
            </a:r>
            <a:r>
              <a:rPr lang="en-CA" i="1" dirty="0">
                <a:latin typeface="Trebuchet MS" panose="020B0603020202020204" pitchFamily="34" charset="0"/>
              </a:rPr>
              <a:t>bottom</a:t>
            </a:r>
            <a:r>
              <a:rPr lang="en-CA" dirty="0">
                <a:latin typeface="Trebuchet MS" panose="020B0603020202020204" pitchFamily="34" charset="0"/>
              </a:rPr>
              <a:t>, then </a:t>
            </a:r>
            <a:r>
              <a:rPr lang="en-CA" i="1" dirty="0">
                <a:latin typeface="Trebuchet MS" panose="020B0603020202020204" pitchFamily="34" charset="0"/>
              </a:rPr>
              <a:t>left </a:t>
            </a:r>
            <a:r>
              <a:rPr lang="en-CA" dirty="0">
                <a:latin typeface="Trebuchet MS" panose="020B0603020202020204" pitchFamily="34" charset="0"/>
              </a:rPr>
              <a:t>to </a:t>
            </a:r>
            <a:r>
              <a:rPr lang="en-CA" i="1" dirty="0">
                <a:latin typeface="Trebuchet MS" panose="020B0603020202020204" pitchFamily="34" charset="0"/>
              </a:rPr>
              <a:t>right.</a:t>
            </a:r>
            <a:endParaRPr lang="en-CA" dirty="0">
              <a:latin typeface="Trebuchet MS" panose="020B0603020202020204" pitchFamily="34" charset="0"/>
            </a:endParaRPr>
          </a:p>
        </p:txBody>
      </p:sp>
    </p:spTree>
    <p:extLst>
      <p:ext uri="{BB962C8B-B14F-4D97-AF65-F5344CB8AC3E}">
        <p14:creationId xmlns:p14="http://schemas.microsoft.com/office/powerpoint/2010/main" val="1777533553"/>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Error-Resilient Coding</a:t>
            </a:r>
          </a:p>
        </p:txBody>
      </p:sp>
      <p:sp>
        <p:nvSpPr>
          <p:cNvPr id="3" name="内容占位符 2"/>
          <p:cNvSpPr>
            <a:spLocks noGrp="1"/>
          </p:cNvSpPr>
          <p:nvPr>
            <p:ph idx="1"/>
          </p:nvPr>
        </p:nvSpPr>
        <p:spPr>
          <a:xfrm>
            <a:off x="457200" y="1325257"/>
            <a:ext cx="8229600" cy="4713387"/>
          </a:xfrm>
        </p:spPr>
        <p:txBody>
          <a:bodyPr anchor="ctr"/>
          <a:lstStyle/>
          <a:p>
            <a:pPr>
              <a:spcBef>
                <a:spcPts val="1200"/>
              </a:spcBef>
            </a:pPr>
            <a:r>
              <a:rPr lang="en-CA" b="1" dirty="0"/>
              <a:t>Loss of decoder synchronization</a:t>
            </a:r>
            <a:r>
              <a:rPr lang="en-CA" dirty="0"/>
              <a:t>: for digital video coding, when there is damage to a packet containing variable bit-length data, that error, if unconstrained, will propagate all the way throughout the stream.</a:t>
            </a:r>
          </a:p>
          <a:p>
            <a:pPr>
              <a:spcBef>
                <a:spcPts val="1200"/>
              </a:spcBef>
            </a:pPr>
            <a:r>
              <a:rPr lang="en-CA" dirty="0"/>
              <a:t>Slices reset spatial prediction parameters; differential coding across slice boundaries is not permitted.</a:t>
            </a:r>
          </a:p>
          <a:p>
            <a:pPr>
              <a:spcBef>
                <a:spcPts val="1200"/>
              </a:spcBef>
            </a:pPr>
            <a:r>
              <a:rPr lang="en-CA" dirty="0"/>
              <a:t>Other than synchronization loss, errors in prediction reference frames cause much more damage to the signal quality than errors in frames not used for prediction. Similarly, if the video is scalable, an error at the base layer will deteriorate the quality of  video stream more than in enhancement layers.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68</a:t>
            </a:fld>
            <a:endParaRPr lang="en-US"/>
          </a:p>
        </p:txBody>
      </p:sp>
    </p:spTree>
    <p:extLst>
      <p:ext uri="{BB962C8B-B14F-4D97-AF65-F5344CB8AC3E}">
        <p14:creationId xmlns:p14="http://schemas.microsoft.com/office/powerpoint/2010/main" val="408942522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Reversible Variable-Length Code (RVLC)</a:t>
            </a:r>
          </a:p>
        </p:txBody>
      </p:sp>
      <p:sp>
        <p:nvSpPr>
          <p:cNvPr id="3" name="内容占位符 2"/>
          <p:cNvSpPr>
            <a:spLocks noGrp="1"/>
          </p:cNvSpPr>
          <p:nvPr>
            <p:ph idx="1"/>
          </p:nvPr>
        </p:nvSpPr>
        <p:spPr/>
        <p:txBody>
          <a:bodyPr/>
          <a:lstStyle/>
          <a:p>
            <a:r>
              <a:rPr lang="en-CA" dirty="0"/>
              <a:t>An RVLC makes instantaneous decoding possible both in the forward and backward directions.</a:t>
            </a:r>
          </a:p>
          <a:p>
            <a:endParaRPr lang="en-CA" dirty="0"/>
          </a:p>
          <a:p>
            <a:r>
              <a:rPr lang="en-CA" dirty="0"/>
              <a:t>Random access of a coded stream. Halve the amount of indexing overhead with the same average search time as compared to the standard one-directional VLC.</a:t>
            </a:r>
          </a:p>
          <a:p>
            <a:endParaRPr lang="en-CA" dirty="0"/>
          </a:p>
          <a:p>
            <a:r>
              <a:rPr lang="en-CA" dirty="0"/>
              <a:t>An RVLC, must satisfy the prefix condition for instantaneous forward decoding and also a suffix condition for instantaneous backward decoding. A conventional VLC, say, Huffman coding, satisfies only the prefix condition and can only be decoded from left to right.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69</a:t>
            </a:fld>
            <a:endParaRPr lang="en-US"/>
          </a:p>
        </p:txBody>
      </p:sp>
    </p:spTree>
    <p:extLst>
      <p:ext uri="{BB962C8B-B14F-4D97-AF65-F5344CB8AC3E}">
        <p14:creationId xmlns:p14="http://schemas.microsoft.com/office/powerpoint/2010/main" val="229865443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Narrowband Signal Fading</a:t>
            </a:r>
            <a:endParaRPr lang="en-CA" dirty="0"/>
          </a:p>
        </p:txBody>
      </p:sp>
      <p:sp>
        <p:nvSpPr>
          <p:cNvPr id="3" name="内容占位符 2"/>
          <p:cNvSpPr>
            <a:spLocks noGrp="1"/>
          </p:cNvSpPr>
          <p:nvPr>
            <p:ph idx="1"/>
          </p:nvPr>
        </p:nvSpPr>
        <p:spPr/>
        <p:txBody>
          <a:bodyPr>
            <a:normAutofit lnSpcReduction="10000"/>
          </a:bodyPr>
          <a:lstStyle/>
          <a:p>
            <a:pPr>
              <a:lnSpc>
                <a:spcPct val="110000"/>
              </a:lnSpc>
            </a:pPr>
            <a:r>
              <a:rPr lang="en-CA" sz="2000" dirty="0"/>
              <a:t>For narrowband signals, the most popular models are </a:t>
            </a:r>
            <a:r>
              <a:rPr lang="en-CA" sz="2000" i="1" dirty="0"/>
              <a:t>Rayleigh fading</a:t>
            </a:r>
            <a:r>
              <a:rPr lang="en-CA" sz="2000" b="1" dirty="0"/>
              <a:t> </a:t>
            </a:r>
            <a:r>
              <a:rPr lang="en-CA" sz="2000" dirty="0"/>
              <a:t>and</a:t>
            </a:r>
            <a:r>
              <a:rPr lang="en-CA" sz="2000" b="1" dirty="0"/>
              <a:t> </a:t>
            </a:r>
            <a:r>
              <a:rPr lang="en-CA" sz="2000" i="1" dirty="0" err="1"/>
              <a:t>Rician</a:t>
            </a:r>
            <a:r>
              <a:rPr lang="en-CA" sz="2000" i="1" dirty="0"/>
              <a:t> fading</a:t>
            </a:r>
            <a:r>
              <a:rPr lang="en-CA" sz="2000" dirty="0"/>
              <a:t>.</a:t>
            </a:r>
          </a:p>
          <a:p>
            <a:pPr>
              <a:lnSpc>
                <a:spcPct val="110000"/>
              </a:lnSpc>
            </a:pPr>
            <a:endParaRPr lang="en-CA" sz="2000" dirty="0"/>
          </a:p>
          <a:p>
            <a:pPr>
              <a:lnSpc>
                <a:spcPct val="110000"/>
              </a:lnSpc>
            </a:pPr>
            <a:r>
              <a:rPr lang="en-CA" sz="2000" dirty="0"/>
              <a:t>The Rayleigh model assumes an infinite number of signal paths with </a:t>
            </a:r>
            <a:r>
              <a:rPr lang="en-CA" sz="2000" i="1" dirty="0"/>
              <a:t>non line of sight </a:t>
            </a:r>
            <a:r>
              <a:rPr lang="en-CA" sz="2000" dirty="0"/>
              <a:t>(NLOS) to the receiver. The probability density function  of received signal amplitude  is given by:</a:t>
            </a:r>
          </a:p>
          <a:p>
            <a:pPr marL="0" indent="0" algn="r">
              <a:spcBef>
                <a:spcPts val="3600"/>
              </a:spcBef>
              <a:spcAft>
                <a:spcPts val="3600"/>
              </a:spcAft>
              <a:buNone/>
            </a:pPr>
            <a:r>
              <a:rPr lang="en-CA" sz="2000" dirty="0"/>
              <a:t>		(17.3)</a:t>
            </a:r>
          </a:p>
          <a:p>
            <a:pPr marL="396875" indent="-396875">
              <a:lnSpc>
                <a:spcPct val="110000"/>
              </a:lnSpc>
              <a:buNone/>
            </a:pPr>
            <a:r>
              <a:rPr lang="en-CA" sz="1800" dirty="0"/>
              <a:t>     where </a:t>
            </a:r>
            <a:r>
              <a:rPr lang="el-GR" sz="1800" i="1" dirty="0">
                <a:cs typeface="Times New Roman" pitchFamily="18" charset="0"/>
              </a:rPr>
              <a:t>σ</a:t>
            </a:r>
            <a:r>
              <a:rPr lang="en-CA" sz="1800" dirty="0"/>
              <a:t> is the standard deviation of the probability density function.</a:t>
            </a:r>
          </a:p>
          <a:p>
            <a:pPr marL="396875" indent="-396875">
              <a:lnSpc>
                <a:spcPct val="110000"/>
              </a:lnSpc>
              <a:buNone/>
            </a:pPr>
            <a:endParaRPr lang="en-CA" sz="2000" dirty="0"/>
          </a:p>
          <a:p>
            <a:pPr>
              <a:lnSpc>
                <a:spcPct val="110000"/>
              </a:lnSpc>
            </a:pPr>
            <a:r>
              <a:rPr lang="en-CA" sz="2000" dirty="0"/>
              <a:t>Rayleigh model does provide a good approximation when the number of paths is over 5.</a:t>
            </a:r>
          </a:p>
          <a:p>
            <a:pPr>
              <a:lnSpc>
                <a:spcPct val="110000"/>
              </a:lnSpc>
            </a:pPr>
            <a:endParaRPr lang="en-CA" sz="2000"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a:t>
            </a:fld>
            <a:endParaRPr lang="en-US" dirty="0"/>
          </a:p>
        </p:txBody>
      </p:sp>
      <p:graphicFrame>
        <p:nvGraphicFramePr>
          <p:cNvPr id="6" name="Object 5"/>
          <p:cNvGraphicFramePr>
            <a:graphicFrameLocks noChangeAspect="1"/>
          </p:cNvGraphicFramePr>
          <p:nvPr>
            <p:extLst>
              <p:ext uri="{D42A27DB-BD31-4B8C-83A1-F6EECF244321}">
                <p14:modId xmlns:p14="http://schemas.microsoft.com/office/powerpoint/2010/main" val="3149624753"/>
              </p:ext>
            </p:extLst>
          </p:nvPr>
        </p:nvGraphicFramePr>
        <p:xfrm>
          <a:off x="3423726" y="3501008"/>
          <a:ext cx="2296548" cy="1020688"/>
        </p:xfrm>
        <a:graphic>
          <a:graphicData uri="http://schemas.openxmlformats.org/presentationml/2006/ole">
            <mc:AlternateContent xmlns:mc="http://schemas.openxmlformats.org/markup-compatibility/2006">
              <mc:Choice xmlns:v="urn:schemas-microsoft-com:vml" Requires="v">
                <p:oleObj spid="_x0000_s3107" name="Equation" r:id="rId3" imgW="1028493" imgH="456924" progId="Equation.3">
                  <p:embed/>
                </p:oleObj>
              </mc:Choice>
              <mc:Fallback>
                <p:oleObj name="Equation" r:id="rId3" imgW="1028493" imgH="456924" progId="Equation.3">
                  <p:embed/>
                  <p:pic>
                    <p:nvPicPr>
                      <p:cNvPr id="0" name="Picture 2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423726" y="3501008"/>
                        <a:ext cx="2296548" cy="1020688"/>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896988172"/>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6" name="内容占位符 5"/>
          <p:cNvGraphicFramePr>
            <a:graphicFrameLocks noGrp="1"/>
          </p:cNvGraphicFramePr>
          <p:nvPr>
            <p:ph idx="1"/>
            <p:extLst>
              <p:ext uri="{D42A27DB-BD31-4B8C-83A1-F6EECF244321}">
                <p14:modId xmlns:p14="http://schemas.microsoft.com/office/powerpoint/2010/main" val="2218504704"/>
              </p:ext>
            </p:extLst>
          </p:nvPr>
        </p:nvGraphicFramePr>
        <p:xfrm>
          <a:off x="1367645" y="1628800"/>
          <a:ext cx="6408710" cy="2468880"/>
        </p:xfrm>
        <a:graphic>
          <a:graphicData uri="http://schemas.openxmlformats.org/drawingml/2006/table">
            <a:tbl>
              <a:tblPr firstRow="1" bandRow="1">
                <a:tableStyleId>{5C22544A-7EE6-4342-B048-85BDC9FD1C3A}</a:tableStyleId>
              </a:tblPr>
              <a:tblGrid>
                <a:gridCol w="1281742">
                  <a:extLst>
                    <a:ext uri="{9D8B030D-6E8A-4147-A177-3AD203B41FA5}">
                      <a16:colId xmlns:a16="http://schemas.microsoft.com/office/drawing/2014/main" val="20000"/>
                    </a:ext>
                  </a:extLst>
                </a:gridCol>
                <a:gridCol w="1281742">
                  <a:extLst>
                    <a:ext uri="{9D8B030D-6E8A-4147-A177-3AD203B41FA5}">
                      <a16:colId xmlns:a16="http://schemas.microsoft.com/office/drawing/2014/main" val="20001"/>
                    </a:ext>
                  </a:extLst>
                </a:gridCol>
                <a:gridCol w="1281742">
                  <a:extLst>
                    <a:ext uri="{9D8B030D-6E8A-4147-A177-3AD203B41FA5}">
                      <a16:colId xmlns:a16="http://schemas.microsoft.com/office/drawing/2014/main" val="20002"/>
                    </a:ext>
                  </a:extLst>
                </a:gridCol>
                <a:gridCol w="1281742">
                  <a:extLst>
                    <a:ext uri="{9D8B030D-6E8A-4147-A177-3AD203B41FA5}">
                      <a16:colId xmlns:a16="http://schemas.microsoft.com/office/drawing/2014/main" val="20003"/>
                    </a:ext>
                  </a:extLst>
                </a:gridCol>
                <a:gridCol w="1281742">
                  <a:extLst>
                    <a:ext uri="{9D8B030D-6E8A-4147-A177-3AD203B41FA5}">
                      <a16:colId xmlns:a16="http://schemas.microsoft.com/office/drawing/2014/main" val="20004"/>
                    </a:ext>
                  </a:extLst>
                </a:gridCol>
              </a:tblGrid>
              <a:tr h="365760">
                <a:tc>
                  <a:txBody>
                    <a:bodyPr/>
                    <a:lstStyle/>
                    <a:p>
                      <a:pPr algn="ctr"/>
                      <a:r>
                        <a:rPr lang="en-US" dirty="0">
                          <a:latin typeface="Trebuchet MS" panose="020B0603020202020204" pitchFamily="34" charset="0"/>
                        </a:rPr>
                        <a:t>Symbol</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Probability</a:t>
                      </a:r>
                      <a:endParaRPr lang="en-CA" dirty="0">
                        <a:latin typeface="Trebuchet MS" panose="020B0603020202020204" pitchFamily="34" charset="0"/>
                      </a:endParaRPr>
                    </a:p>
                  </a:txBody>
                  <a:tcPr/>
                </a:tc>
                <a:tc>
                  <a:txBody>
                    <a:bodyPr/>
                    <a:lstStyle/>
                    <a:p>
                      <a:endParaRPr lang="en-US" dirty="0">
                        <a:latin typeface="Trebuchet MS" panose="020B0603020202020204" pitchFamily="34" charset="0"/>
                      </a:endParaRPr>
                    </a:p>
                  </a:txBody>
                  <a:tcPr>
                    <a:blipFill rotWithShape="1">
                      <a:blip r:embed="rId2"/>
                      <a:stretch>
                        <a:fillRect l="-200476" t="-8333" r="-200476" b="-526667"/>
                      </a:stretch>
                    </a:blipFill>
                  </a:tcPr>
                </a:tc>
                <a:tc>
                  <a:txBody>
                    <a:bodyPr/>
                    <a:lstStyle/>
                    <a:p>
                      <a:endParaRPr lang="en-US" dirty="0">
                        <a:latin typeface="Trebuchet MS" panose="020B0603020202020204" pitchFamily="34" charset="0"/>
                      </a:endParaRPr>
                    </a:p>
                  </a:txBody>
                  <a:tcPr>
                    <a:blipFill rotWithShape="1">
                      <a:blip r:embed="rId2"/>
                      <a:stretch>
                        <a:fillRect l="-299052" t="-8333" r="-99526" b="-526667"/>
                      </a:stretch>
                    </a:blipFill>
                  </a:tcPr>
                </a:tc>
                <a:tc>
                  <a:txBody>
                    <a:bodyPr/>
                    <a:lstStyle/>
                    <a:p>
                      <a:endParaRPr lang="en-US" dirty="0">
                        <a:latin typeface="Trebuchet MS" panose="020B0603020202020204" pitchFamily="34" charset="0"/>
                      </a:endParaRPr>
                    </a:p>
                  </a:txBody>
                  <a:tcPr>
                    <a:blipFill rotWithShape="1">
                      <a:blip r:embed="rId2"/>
                      <a:stretch>
                        <a:fillRect l="-400952" t="-8333" b="-526667"/>
                      </a:stretch>
                    </a:blipFill>
                  </a:tcPr>
                </a:tc>
                <a:extLst>
                  <a:ext uri="{0D108BD9-81ED-4DB2-BD59-A6C34878D82A}">
                    <a16:rowId xmlns:a16="http://schemas.microsoft.com/office/drawing/2014/main" val="10000"/>
                  </a:ext>
                </a:extLst>
              </a:tr>
              <a:tr h="365760">
                <a:tc>
                  <a:txBody>
                    <a:bodyPr/>
                    <a:lstStyle/>
                    <a:p>
                      <a:pPr algn="ctr"/>
                      <a:r>
                        <a:rPr lang="en-US" dirty="0">
                          <a:latin typeface="Trebuchet MS" panose="020B0603020202020204" pitchFamily="34" charset="0"/>
                        </a:rPr>
                        <a:t>A</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0.32</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10</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00</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11</a:t>
                      </a:r>
                      <a:endParaRPr lang="en-CA" dirty="0">
                        <a:latin typeface="Trebuchet MS" panose="020B0603020202020204" pitchFamily="34" charset="0"/>
                      </a:endParaRPr>
                    </a:p>
                  </a:txBody>
                  <a:tcPr/>
                </a:tc>
                <a:extLst>
                  <a:ext uri="{0D108BD9-81ED-4DB2-BD59-A6C34878D82A}">
                    <a16:rowId xmlns:a16="http://schemas.microsoft.com/office/drawing/2014/main" val="10001"/>
                  </a:ext>
                </a:extLst>
              </a:tr>
              <a:tr h="365760">
                <a:tc>
                  <a:txBody>
                    <a:bodyPr/>
                    <a:lstStyle/>
                    <a:p>
                      <a:pPr algn="ctr"/>
                      <a:r>
                        <a:rPr lang="en-US" dirty="0">
                          <a:latin typeface="Trebuchet MS" panose="020B0603020202020204" pitchFamily="34" charset="0"/>
                        </a:rPr>
                        <a:t>B</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0.32</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11</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11</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10</a:t>
                      </a:r>
                      <a:endParaRPr lang="en-CA" dirty="0">
                        <a:latin typeface="Trebuchet MS" panose="020B0603020202020204" pitchFamily="34" charset="0"/>
                      </a:endParaRPr>
                    </a:p>
                  </a:txBody>
                  <a:tcPr/>
                </a:tc>
                <a:extLst>
                  <a:ext uri="{0D108BD9-81ED-4DB2-BD59-A6C34878D82A}">
                    <a16:rowId xmlns:a16="http://schemas.microsoft.com/office/drawing/2014/main" val="10002"/>
                  </a:ext>
                </a:extLst>
              </a:tr>
              <a:tr h="365760">
                <a:tc>
                  <a:txBody>
                    <a:bodyPr/>
                    <a:lstStyle/>
                    <a:p>
                      <a:pPr algn="ctr"/>
                      <a:r>
                        <a:rPr lang="en-US" dirty="0">
                          <a:latin typeface="Trebuchet MS" panose="020B0603020202020204" pitchFamily="34" charset="0"/>
                        </a:rPr>
                        <a:t>C</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0.15</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01</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101</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01</a:t>
                      </a:r>
                      <a:endParaRPr lang="en-CA" dirty="0">
                        <a:latin typeface="Trebuchet MS" panose="020B0603020202020204" pitchFamily="34" charset="0"/>
                      </a:endParaRPr>
                    </a:p>
                  </a:txBody>
                  <a:tcPr/>
                </a:tc>
                <a:extLst>
                  <a:ext uri="{0D108BD9-81ED-4DB2-BD59-A6C34878D82A}">
                    <a16:rowId xmlns:a16="http://schemas.microsoft.com/office/drawing/2014/main" val="10003"/>
                  </a:ext>
                </a:extLst>
              </a:tr>
              <a:tr h="365760">
                <a:tc>
                  <a:txBody>
                    <a:bodyPr/>
                    <a:lstStyle/>
                    <a:p>
                      <a:pPr algn="ctr"/>
                      <a:r>
                        <a:rPr lang="en-US" dirty="0">
                          <a:latin typeface="Trebuchet MS" panose="020B0603020202020204" pitchFamily="34" charset="0"/>
                        </a:rPr>
                        <a:t>D</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0.13</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001</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010</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000</a:t>
                      </a:r>
                      <a:endParaRPr lang="en-CA" dirty="0">
                        <a:latin typeface="Trebuchet MS" panose="020B0603020202020204" pitchFamily="34" charset="0"/>
                      </a:endParaRPr>
                    </a:p>
                  </a:txBody>
                  <a:tcPr/>
                </a:tc>
                <a:extLst>
                  <a:ext uri="{0D108BD9-81ED-4DB2-BD59-A6C34878D82A}">
                    <a16:rowId xmlns:a16="http://schemas.microsoft.com/office/drawing/2014/main" val="10004"/>
                  </a:ext>
                </a:extLst>
              </a:tr>
              <a:tr h="365760">
                <a:tc>
                  <a:txBody>
                    <a:bodyPr/>
                    <a:lstStyle/>
                    <a:p>
                      <a:pPr algn="ctr"/>
                      <a:r>
                        <a:rPr lang="en-US" dirty="0">
                          <a:latin typeface="Trebuchet MS" panose="020B0603020202020204" pitchFamily="34" charset="0"/>
                        </a:rPr>
                        <a:t>E</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0.08</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000</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0110</a:t>
                      </a:r>
                      <a:endParaRPr lang="en-CA" dirty="0">
                        <a:latin typeface="Trebuchet MS" panose="020B0603020202020204" pitchFamily="34" charset="0"/>
                      </a:endParaRPr>
                    </a:p>
                  </a:txBody>
                  <a:tcPr/>
                </a:tc>
                <a:tc>
                  <a:txBody>
                    <a:bodyPr/>
                    <a:lstStyle/>
                    <a:p>
                      <a:pPr algn="ctr"/>
                      <a:r>
                        <a:rPr lang="en-US" dirty="0">
                          <a:latin typeface="Trebuchet MS" panose="020B0603020202020204" pitchFamily="34" charset="0"/>
                        </a:rPr>
                        <a:t>00100</a:t>
                      </a:r>
                      <a:endParaRPr lang="en-CA" dirty="0">
                        <a:latin typeface="Trebuchet MS" panose="020B0603020202020204" pitchFamily="34" charset="0"/>
                      </a:endParaRPr>
                    </a:p>
                  </a:txBody>
                  <a:tcPr/>
                </a:tc>
                <a:extLst>
                  <a:ext uri="{0D108BD9-81ED-4DB2-BD59-A6C34878D82A}">
                    <a16:rowId xmlns:a16="http://schemas.microsoft.com/office/drawing/2014/main" val="10005"/>
                  </a:ext>
                </a:extLst>
              </a:tr>
            </a:tbl>
          </a:graphicData>
        </a:graphic>
      </p:graphicFrame>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70</a:t>
            </a:fld>
            <a:endParaRPr lang="en-US"/>
          </a:p>
        </p:txBody>
      </p:sp>
      <p:sp>
        <p:nvSpPr>
          <p:cNvPr id="7" name="矩形 6"/>
          <p:cNvSpPr/>
          <p:nvPr/>
        </p:nvSpPr>
        <p:spPr>
          <a:xfrm>
            <a:off x="1043608" y="908720"/>
            <a:ext cx="7128792" cy="646331"/>
          </a:xfrm>
          <a:prstGeom prst="rect">
            <a:avLst/>
          </a:prstGeom>
        </p:spPr>
        <p:txBody>
          <a:bodyPr wrap="square">
            <a:spAutoFit/>
          </a:bodyPr>
          <a:lstStyle/>
          <a:p>
            <a:pPr algn="ctr"/>
            <a:r>
              <a:rPr lang="en-CA" b="1" dirty="0">
                <a:latin typeface="Trebuchet MS" panose="020B0603020202020204" pitchFamily="34" charset="0"/>
              </a:rPr>
              <a:t>Table 17.2: </a:t>
            </a:r>
            <a:r>
              <a:rPr lang="en-CA" dirty="0">
                <a:latin typeface="Trebuchet MS" panose="020B0603020202020204" pitchFamily="34" charset="0"/>
              </a:rPr>
              <a:t>Huffman code (</a:t>
            </a:r>
            <a:r>
              <a:rPr lang="en-CA" i="1" dirty="0">
                <a:latin typeface="Trebuchet MS" panose="020B0603020202020204" pitchFamily="34" charset="0"/>
              </a:rPr>
              <a:t>C</a:t>
            </a:r>
            <a:r>
              <a:rPr lang="en-CA" dirty="0">
                <a:latin typeface="Trebuchet MS" panose="020B0603020202020204" pitchFamily="34" charset="0"/>
              </a:rPr>
              <a:t>1), Symmetric RVLC (</a:t>
            </a:r>
            <a:r>
              <a:rPr lang="en-CA" i="1" dirty="0">
                <a:latin typeface="Trebuchet MS" panose="020B0603020202020204" pitchFamily="34" charset="0"/>
              </a:rPr>
              <a:t>C</a:t>
            </a:r>
            <a:r>
              <a:rPr lang="en-CA" dirty="0">
                <a:latin typeface="Trebuchet MS" panose="020B0603020202020204" pitchFamily="34" charset="0"/>
              </a:rPr>
              <a:t>2), and Asymmetric RVLC (</a:t>
            </a:r>
            <a:r>
              <a:rPr lang="en-CA" i="1" dirty="0">
                <a:latin typeface="Trebuchet MS" panose="020B0603020202020204" pitchFamily="34" charset="0"/>
              </a:rPr>
              <a:t>C</a:t>
            </a:r>
            <a:r>
              <a:rPr lang="en-CA" dirty="0">
                <a:latin typeface="Trebuchet MS" panose="020B0603020202020204" pitchFamily="34" charset="0"/>
              </a:rPr>
              <a:t>3)</a:t>
            </a:r>
          </a:p>
        </p:txBody>
      </p:sp>
      <p:sp>
        <p:nvSpPr>
          <p:cNvPr id="8" name="矩形 7"/>
          <p:cNvSpPr/>
          <p:nvPr/>
        </p:nvSpPr>
        <p:spPr>
          <a:xfrm>
            <a:off x="539552" y="4437112"/>
            <a:ext cx="8208912" cy="1477328"/>
          </a:xfrm>
          <a:prstGeom prst="rect">
            <a:avLst/>
          </a:prstGeom>
        </p:spPr>
        <p:txBody>
          <a:bodyPr wrap="square">
            <a:spAutoFit/>
          </a:bodyPr>
          <a:lstStyle/>
          <a:p>
            <a:pPr>
              <a:spcBef>
                <a:spcPts val="600"/>
              </a:spcBef>
            </a:pPr>
            <a:r>
              <a:rPr lang="en-CA" dirty="0">
                <a:latin typeface="Trebuchet MS" panose="020B0603020202020204" pitchFamily="34" charset="0"/>
              </a:rPr>
              <a:t>Compared to Huffman coding (average code length of 2</a:t>
            </a:r>
            <a:r>
              <a:rPr lang="en-CA" i="1" dirty="0">
                <a:latin typeface="Trebuchet MS" panose="020B0603020202020204" pitchFamily="34" charset="0"/>
              </a:rPr>
              <a:t>.</a:t>
            </a:r>
            <a:r>
              <a:rPr lang="en-CA" dirty="0">
                <a:latin typeface="Trebuchet MS" panose="020B0603020202020204" pitchFamily="34" charset="0"/>
              </a:rPr>
              <a:t>21), symmetric RVLC has a slightly longer average code length (2</a:t>
            </a:r>
            <a:r>
              <a:rPr lang="en-CA" i="1" dirty="0">
                <a:latin typeface="Trebuchet MS" panose="020B0603020202020204" pitchFamily="34" charset="0"/>
              </a:rPr>
              <a:t>.</a:t>
            </a:r>
            <a:r>
              <a:rPr lang="en-CA" dirty="0">
                <a:latin typeface="Trebuchet MS" panose="020B0603020202020204" pitchFamily="34" charset="0"/>
              </a:rPr>
              <a:t>44). More efficient asymmetric RVLC can also be systematically constructed, which has an average code length of 2</a:t>
            </a:r>
            <a:r>
              <a:rPr lang="en-CA" i="1" dirty="0">
                <a:latin typeface="Trebuchet MS" panose="020B0603020202020204" pitchFamily="34" charset="0"/>
              </a:rPr>
              <a:t>.</a:t>
            </a:r>
            <a:r>
              <a:rPr lang="en-CA" dirty="0">
                <a:latin typeface="Trebuchet MS" panose="020B0603020202020204" pitchFamily="34" charset="0"/>
              </a:rPr>
              <a:t>37. The overhead is acceptable given the potential benefit of bidirectional decoding.</a:t>
            </a:r>
          </a:p>
        </p:txBody>
      </p:sp>
    </p:spTree>
    <p:extLst>
      <p:ext uri="{BB962C8B-B14F-4D97-AF65-F5344CB8AC3E}">
        <p14:creationId xmlns:p14="http://schemas.microsoft.com/office/powerpoint/2010/main" val="3619131861"/>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764704"/>
            <a:ext cx="8229600" cy="769288"/>
          </a:xfrm>
        </p:spPr>
        <p:txBody>
          <a:bodyPr/>
          <a:lstStyle/>
          <a:p>
            <a:r>
              <a:rPr lang="en-CA" dirty="0"/>
              <a:t>Error-Resilient Entropy Coding (EREC)</a:t>
            </a:r>
          </a:p>
        </p:txBody>
      </p:sp>
      <p:sp>
        <p:nvSpPr>
          <p:cNvPr id="3" name="内容占位符 2"/>
          <p:cNvSpPr>
            <a:spLocks noGrp="1"/>
          </p:cNvSpPr>
          <p:nvPr>
            <p:ph idx="1"/>
          </p:nvPr>
        </p:nvSpPr>
        <p:spPr/>
        <p:txBody>
          <a:bodyPr anchor="ctr"/>
          <a:lstStyle/>
          <a:p>
            <a:r>
              <a:rPr lang="en-CA" dirty="0"/>
              <a:t>EREC</a:t>
            </a:r>
            <a:r>
              <a:rPr lang="en-CA" b="1" dirty="0"/>
              <a:t> </a:t>
            </a:r>
            <a:r>
              <a:rPr lang="en-CA" dirty="0"/>
              <a:t>can achieve synchronization after every </a:t>
            </a:r>
            <a:r>
              <a:rPr lang="en-CA" i="1" dirty="0"/>
              <a:t>single </a:t>
            </a:r>
            <a:r>
              <a:rPr lang="en-CA" dirty="0" err="1"/>
              <a:t>macroblock</a:t>
            </a:r>
            <a:r>
              <a:rPr lang="en-CA" dirty="0"/>
              <a:t> (MB), without any of the overhead of the slice headers or GOB headers.</a:t>
            </a:r>
          </a:p>
          <a:p>
            <a:endParaRPr lang="en-CA" dirty="0"/>
          </a:p>
          <a:p>
            <a:r>
              <a:rPr lang="en-CA" dirty="0"/>
              <a:t>Takes entropy-coded, variable-length </a:t>
            </a:r>
            <a:r>
              <a:rPr lang="en-CA" dirty="0" err="1"/>
              <a:t>macroblocks</a:t>
            </a:r>
            <a:r>
              <a:rPr lang="en-CA" dirty="0"/>
              <a:t> and rearranges them in an error-resilient fashion. Can provide graceful degradation.</a:t>
            </a:r>
          </a:p>
          <a:p>
            <a:endParaRPr lang="en-US" dirty="0"/>
          </a:p>
          <a:p>
            <a:r>
              <a:rPr lang="en-CA" dirty="0"/>
              <a:t>Takes a coded </a:t>
            </a:r>
            <a:r>
              <a:rPr lang="en-CA" dirty="0" err="1"/>
              <a:t>bitstream</a:t>
            </a:r>
            <a:r>
              <a:rPr lang="en-CA" dirty="0"/>
              <a:t> of a few blocks and rearranges them so that the beginning of all the blocks is a fixed distance apart.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71</a:t>
            </a:fld>
            <a:endParaRPr lang="en-US"/>
          </a:p>
        </p:txBody>
      </p:sp>
    </p:spTree>
    <p:extLst>
      <p:ext uri="{BB962C8B-B14F-4D97-AF65-F5344CB8AC3E}">
        <p14:creationId xmlns:p14="http://schemas.microsoft.com/office/powerpoint/2010/main" val="1431601741"/>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72</a:t>
            </a:fld>
            <a:endParaRPr lang="en-US"/>
          </a:p>
        </p:txBody>
      </p:sp>
      <p:pic>
        <p:nvPicPr>
          <p:cNvPr id="6" name="Picture 5" descr="erec-enc.png"/>
          <p:cNvPicPr>
            <a:picLocks noChangeAspect="1"/>
          </p:cNvPicPr>
          <p:nvPr/>
        </p:nvPicPr>
        <p:blipFill>
          <a:blip r:embed="rId2" cstate="print"/>
          <a:stretch>
            <a:fillRect/>
          </a:stretch>
        </p:blipFill>
        <p:spPr>
          <a:xfrm>
            <a:off x="1555534" y="908720"/>
            <a:ext cx="6032932" cy="4143404"/>
          </a:xfrm>
          <a:prstGeom prst="rect">
            <a:avLst/>
          </a:prstGeom>
        </p:spPr>
      </p:pic>
      <p:sp>
        <p:nvSpPr>
          <p:cNvPr id="7" name="矩形 6"/>
          <p:cNvSpPr/>
          <p:nvPr/>
        </p:nvSpPr>
        <p:spPr>
          <a:xfrm>
            <a:off x="786810" y="5447399"/>
            <a:ext cx="7560840" cy="430887"/>
          </a:xfrm>
          <a:prstGeom prst="rect">
            <a:avLst/>
          </a:prstGeom>
        </p:spPr>
        <p:txBody>
          <a:bodyPr wrap="square">
            <a:spAutoFit/>
          </a:bodyPr>
          <a:lstStyle/>
          <a:p>
            <a:pPr algn="ctr"/>
            <a:r>
              <a:rPr lang="en-CA" sz="2200" b="1" dirty="0">
                <a:latin typeface="Trebuchet MS" panose="020B0603020202020204" pitchFamily="34" charset="0"/>
              </a:rPr>
              <a:t>Fig. 17.12</a:t>
            </a:r>
            <a:r>
              <a:rPr lang="en-CA" sz="2200" dirty="0">
                <a:latin typeface="Trebuchet MS" panose="020B0603020202020204" pitchFamily="34" charset="0"/>
              </a:rPr>
              <a:t>: Example of </a:t>
            </a:r>
            <a:r>
              <a:rPr lang="en-CA" sz="2200" dirty="0" err="1">
                <a:latin typeface="Trebuchet MS" panose="020B0603020202020204" pitchFamily="34" charset="0"/>
              </a:rPr>
              <a:t>macroblock</a:t>
            </a:r>
            <a:r>
              <a:rPr lang="en-CA" sz="2200" dirty="0">
                <a:latin typeface="Trebuchet MS" panose="020B0603020202020204" pitchFamily="34" charset="0"/>
              </a:rPr>
              <a:t> encoding using EREC</a:t>
            </a:r>
          </a:p>
        </p:txBody>
      </p:sp>
    </p:spTree>
    <p:extLst>
      <p:ext uri="{BB962C8B-B14F-4D97-AF65-F5344CB8AC3E}">
        <p14:creationId xmlns:p14="http://schemas.microsoft.com/office/powerpoint/2010/main" val="3064622956"/>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PROCEDURE EREC Encode</a:t>
            </a:r>
          </a:p>
        </p:txBody>
      </p:sp>
      <p:sp>
        <p:nvSpPr>
          <p:cNvPr id="3" name="内容占位符 2"/>
          <p:cNvSpPr>
            <a:spLocks noGrp="1"/>
          </p:cNvSpPr>
          <p:nvPr>
            <p:ph idx="1"/>
          </p:nvPr>
        </p:nvSpPr>
        <p:spPr/>
        <p:txBody>
          <a:bodyPr>
            <a:normAutofit fontScale="55000" lnSpcReduction="20000"/>
          </a:bodyPr>
          <a:lstStyle/>
          <a:p>
            <a:pPr>
              <a:lnSpc>
                <a:spcPct val="120000"/>
              </a:lnSpc>
            </a:pPr>
            <a:r>
              <a:rPr lang="en-CA" sz="2700" dirty="0"/>
              <a:t>Let </a:t>
            </a:r>
            <a:r>
              <a:rPr lang="en-CA" sz="2700" i="1" dirty="0">
                <a:latin typeface="Times New Roman" pitchFamily="18" charset="0"/>
                <a:cs typeface="Times New Roman" pitchFamily="18" charset="0"/>
              </a:rPr>
              <a:t>k</a:t>
            </a:r>
            <a:r>
              <a:rPr lang="en-CA" sz="2700" dirty="0"/>
              <a:t> be the number of </a:t>
            </a:r>
            <a:r>
              <a:rPr lang="en-CA" sz="2700" dirty="0" err="1"/>
              <a:t>macroblocks</a:t>
            </a:r>
            <a:r>
              <a:rPr lang="en-CA" sz="2700" dirty="0"/>
              <a:t> = the number of slots, </a:t>
            </a:r>
            <a:r>
              <a:rPr lang="en-CA" sz="2700" i="1" dirty="0">
                <a:latin typeface="Times New Roman" pitchFamily="18" charset="0"/>
                <a:cs typeface="Times New Roman" pitchFamily="18" charset="0"/>
              </a:rPr>
              <a:t>l</a:t>
            </a:r>
            <a:r>
              <a:rPr lang="en-CA" sz="2700" dirty="0"/>
              <a:t> be the total bit-length of all the MBs, </a:t>
            </a:r>
            <a:r>
              <a:rPr lang="en-CA" sz="2700" i="1" dirty="0" err="1">
                <a:latin typeface="Times New Roman" pitchFamily="18" charset="0"/>
                <a:cs typeface="Times New Roman" pitchFamily="18" charset="0"/>
              </a:rPr>
              <a:t>mbs</a:t>
            </a:r>
            <a:r>
              <a:rPr lang="en-CA" sz="2700" dirty="0"/>
              <a:t>[ ] be the MBs, </a:t>
            </a:r>
            <a:r>
              <a:rPr lang="en-CA" sz="2700" i="1" dirty="0">
                <a:latin typeface="Times New Roman" pitchFamily="18" charset="0"/>
                <a:cs typeface="Times New Roman" pitchFamily="18" charset="0"/>
              </a:rPr>
              <a:t>slots</a:t>
            </a:r>
            <a:r>
              <a:rPr lang="en-CA" sz="2700" dirty="0"/>
              <a:t>[ ] be the EREC slots, then:</a:t>
            </a:r>
          </a:p>
          <a:p>
            <a:pPr marL="0" indent="341313">
              <a:lnSpc>
                <a:spcPct val="120000"/>
              </a:lnSpc>
              <a:spcBef>
                <a:spcPts val="1200"/>
              </a:spcBef>
              <a:buNone/>
            </a:pPr>
            <a:r>
              <a:rPr lang="en-CA" sz="2400" b="1" dirty="0">
                <a:latin typeface="Courier New" pitchFamily="49" charset="0"/>
                <a:cs typeface="Courier New" pitchFamily="49" charset="0"/>
              </a:rPr>
              <a:t>PROCEDURE 17.1 EREC Encode</a:t>
            </a:r>
          </a:p>
          <a:p>
            <a:pPr marL="0" indent="341313">
              <a:lnSpc>
                <a:spcPct val="120000"/>
              </a:lnSpc>
              <a:buNone/>
            </a:pPr>
            <a:r>
              <a:rPr lang="en-CA" sz="2400" dirty="0">
                <a:solidFill>
                  <a:srgbClr val="0070C0"/>
                </a:solidFill>
                <a:latin typeface="Courier New" pitchFamily="49" charset="0"/>
                <a:cs typeface="Courier New" pitchFamily="49" charset="0"/>
              </a:rPr>
              <a:t>BEGIN</a:t>
            </a:r>
          </a:p>
          <a:p>
            <a:pPr marL="0" indent="341313">
              <a:lnSpc>
                <a:spcPct val="120000"/>
              </a:lnSpc>
              <a:buNone/>
            </a:pPr>
            <a:r>
              <a:rPr lang="en-CA" sz="2400" dirty="0">
                <a:latin typeface="Courier New" pitchFamily="49" charset="0"/>
                <a:cs typeface="Courier New" pitchFamily="49" charset="0"/>
              </a:rPr>
              <a:t>j = 0;</a:t>
            </a:r>
          </a:p>
          <a:p>
            <a:pPr marL="0" indent="341313">
              <a:lnSpc>
                <a:spcPct val="120000"/>
              </a:lnSpc>
              <a:buNone/>
            </a:pPr>
            <a:r>
              <a:rPr lang="en-CA" sz="2400" dirty="0">
                <a:solidFill>
                  <a:srgbClr val="0070C0"/>
                </a:solidFill>
                <a:latin typeface="Courier New" pitchFamily="49" charset="0"/>
                <a:cs typeface="Courier New" pitchFamily="49" charset="0"/>
              </a:rPr>
              <a:t>DO</a:t>
            </a:r>
            <a:r>
              <a:rPr lang="en-CA" sz="2400" dirty="0">
                <a:latin typeface="Courier New" pitchFamily="49" charset="0"/>
                <a:cs typeface="Courier New" pitchFamily="49" charset="0"/>
              </a:rPr>
              <a:t> until l = 0</a:t>
            </a:r>
          </a:p>
          <a:p>
            <a:pPr marL="0" indent="341313">
              <a:lnSpc>
                <a:spcPct val="120000"/>
              </a:lnSpc>
              <a:buNone/>
            </a:pPr>
            <a:r>
              <a:rPr lang="en-CA" sz="2400" dirty="0">
                <a:latin typeface="Courier New" pitchFamily="49" charset="0"/>
                <a:cs typeface="Courier New" pitchFamily="49" charset="0"/>
              </a:rPr>
              <a:t>{</a:t>
            </a:r>
          </a:p>
          <a:p>
            <a:pPr marL="0" indent="341313">
              <a:lnSpc>
                <a:spcPct val="120000"/>
              </a:lnSpc>
              <a:buNone/>
            </a:pPr>
            <a:r>
              <a:rPr lang="en-CA" sz="2400" dirty="0">
                <a:latin typeface="Courier New" pitchFamily="49" charset="0"/>
                <a:cs typeface="Courier New" pitchFamily="49" charset="0"/>
              </a:rPr>
              <a:t>	</a:t>
            </a:r>
            <a:r>
              <a:rPr lang="en-CA" sz="2400" dirty="0">
                <a:solidFill>
                  <a:srgbClr val="0070C0"/>
                </a:solidFill>
                <a:latin typeface="Courier New" pitchFamily="49" charset="0"/>
                <a:cs typeface="Courier New" pitchFamily="49" charset="0"/>
              </a:rPr>
              <a:t>FOR</a:t>
            </a:r>
            <a:r>
              <a:rPr lang="en-CA" sz="2400" dirty="0">
                <a:latin typeface="Courier New" pitchFamily="49" charset="0"/>
                <a:cs typeface="Courier New" pitchFamily="49" charset="0"/>
              </a:rPr>
              <a:t> </a:t>
            </a:r>
            <a:r>
              <a:rPr lang="en-CA" sz="2400" dirty="0" err="1">
                <a:latin typeface="Courier New" pitchFamily="49" charset="0"/>
                <a:cs typeface="Courier New" pitchFamily="49" charset="0"/>
              </a:rPr>
              <a:t>i</a:t>
            </a:r>
            <a:r>
              <a:rPr lang="en-CA" sz="2400" dirty="0">
                <a:latin typeface="Courier New" pitchFamily="49" charset="0"/>
                <a:cs typeface="Courier New" pitchFamily="49" charset="0"/>
              </a:rPr>
              <a:t> = 0 to k - 1</a:t>
            </a:r>
          </a:p>
          <a:p>
            <a:pPr marL="0" indent="341313">
              <a:lnSpc>
                <a:spcPct val="120000"/>
              </a:lnSpc>
              <a:buNone/>
            </a:pPr>
            <a:r>
              <a:rPr lang="en-CA" sz="2400" dirty="0">
                <a:latin typeface="Courier New" pitchFamily="49" charset="0"/>
                <a:cs typeface="Courier New" pitchFamily="49" charset="0"/>
              </a:rPr>
              <a:t>	{</a:t>
            </a:r>
          </a:p>
          <a:p>
            <a:pPr marL="0" indent="341313">
              <a:lnSpc>
                <a:spcPct val="120000"/>
              </a:lnSpc>
              <a:buNone/>
            </a:pPr>
            <a:r>
              <a:rPr lang="en-CA" sz="2400" dirty="0">
                <a:latin typeface="Courier New" pitchFamily="49" charset="0"/>
                <a:cs typeface="Courier New" pitchFamily="49" charset="0"/>
              </a:rPr>
              <a:t>		m = (</a:t>
            </a:r>
            <a:r>
              <a:rPr lang="en-CA" sz="2400" dirty="0" err="1">
                <a:latin typeface="Courier New" pitchFamily="49" charset="0"/>
                <a:cs typeface="Courier New" pitchFamily="49" charset="0"/>
              </a:rPr>
              <a:t>i+j</a:t>
            </a:r>
            <a:r>
              <a:rPr lang="en-CA" sz="2400" dirty="0">
                <a:latin typeface="Courier New" pitchFamily="49" charset="0"/>
                <a:cs typeface="Courier New" pitchFamily="49" charset="0"/>
              </a:rPr>
              <a:t>) mod k;</a:t>
            </a:r>
          </a:p>
          <a:p>
            <a:pPr marL="0" indent="341313">
              <a:lnSpc>
                <a:spcPct val="120000"/>
              </a:lnSpc>
              <a:buNone/>
            </a:pPr>
            <a:r>
              <a:rPr lang="en-CA" sz="2400" dirty="0">
                <a:latin typeface="Courier New" pitchFamily="49" charset="0"/>
                <a:cs typeface="Courier New" pitchFamily="49" charset="0"/>
              </a:rPr>
              <a:t>		Shift as many bits as possible (without overflow) from </a:t>
            </a:r>
            <a:r>
              <a:rPr lang="en-CA" sz="2400" dirty="0" err="1">
                <a:latin typeface="Courier New" pitchFamily="49" charset="0"/>
                <a:cs typeface="Courier New" pitchFamily="49" charset="0"/>
              </a:rPr>
              <a:t>mbs</a:t>
            </a:r>
            <a:r>
              <a:rPr lang="en-CA" sz="2400" dirty="0">
                <a:latin typeface="Courier New" pitchFamily="49" charset="0"/>
                <a:cs typeface="Courier New" pitchFamily="49" charset="0"/>
              </a:rPr>
              <a:t>[</a:t>
            </a:r>
            <a:r>
              <a:rPr lang="en-CA" sz="2400" dirty="0" err="1">
                <a:latin typeface="Courier New" pitchFamily="49" charset="0"/>
                <a:cs typeface="Courier New" pitchFamily="49" charset="0"/>
              </a:rPr>
              <a:t>i</a:t>
            </a:r>
            <a:r>
              <a:rPr lang="en-CA" sz="2400" dirty="0">
                <a:latin typeface="Courier New" pitchFamily="49" charset="0"/>
                <a:cs typeface="Courier New" pitchFamily="49" charset="0"/>
              </a:rPr>
              <a:t>] 		into slots[m];</a:t>
            </a:r>
          </a:p>
          <a:p>
            <a:pPr marL="0" indent="341313">
              <a:lnSpc>
                <a:spcPct val="120000"/>
              </a:lnSpc>
              <a:buNone/>
            </a:pPr>
            <a:r>
              <a:rPr lang="en-CA" sz="2400" dirty="0">
                <a:latin typeface="Courier New" pitchFamily="49" charset="0"/>
                <a:cs typeface="Courier New" pitchFamily="49" charset="0"/>
              </a:rPr>
              <a:t>		</a:t>
            </a:r>
            <a:r>
              <a:rPr lang="en-CA" sz="2400" dirty="0" err="1">
                <a:latin typeface="Courier New" pitchFamily="49" charset="0"/>
                <a:cs typeface="Courier New" pitchFamily="49" charset="0"/>
              </a:rPr>
              <a:t>sb</a:t>
            </a:r>
            <a:r>
              <a:rPr lang="en-CA" sz="2400" dirty="0">
                <a:latin typeface="Courier New" pitchFamily="49" charset="0"/>
                <a:cs typeface="Courier New" pitchFamily="49" charset="0"/>
              </a:rPr>
              <a:t> = number of bits successfully shifted into slots[m] (without 		overflow);</a:t>
            </a:r>
          </a:p>
          <a:p>
            <a:pPr marL="0" indent="341313">
              <a:lnSpc>
                <a:spcPct val="120000"/>
              </a:lnSpc>
              <a:buNone/>
            </a:pPr>
            <a:r>
              <a:rPr lang="en-CA" sz="2400" dirty="0">
                <a:latin typeface="Courier New" pitchFamily="49" charset="0"/>
                <a:cs typeface="Courier New" pitchFamily="49" charset="0"/>
              </a:rPr>
              <a:t>		l = l - </a:t>
            </a:r>
            <a:r>
              <a:rPr lang="en-CA" sz="2400" dirty="0" err="1">
                <a:latin typeface="Courier New" pitchFamily="49" charset="0"/>
                <a:cs typeface="Courier New" pitchFamily="49" charset="0"/>
              </a:rPr>
              <a:t>sb</a:t>
            </a:r>
            <a:r>
              <a:rPr lang="en-CA" sz="2400" dirty="0">
                <a:latin typeface="Courier New" pitchFamily="49" charset="0"/>
                <a:cs typeface="Courier New" pitchFamily="49" charset="0"/>
              </a:rPr>
              <a:t>;</a:t>
            </a:r>
          </a:p>
          <a:p>
            <a:pPr marL="0" indent="341313">
              <a:lnSpc>
                <a:spcPct val="120000"/>
              </a:lnSpc>
              <a:buNone/>
            </a:pPr>
            <a:r>
              <a:rPr lang="en-CA" sz="2400" dirty="0">
                <a:latin typeface="Courier New" pitchFamily="49" charset="0"/>
                <a:cs typeface="Courier New" pitchFamily="49" charset="0"/>
              </a:rPr>
              <a:t>	}</a:t>
            </a:r>
          </a:p>
          <a:p>
            <a:pPr marL="0" indent="341313">
              <a:lnSpc>
                <a:spcPct val="120000"/>
              </a:lnSpc>
              <a:buNone/>
            </a:pPr>
            <a:r>
              <a:rPr lang="en-CA" sz="2400" dirty="0">
                <a:latin typeface="Courier New" pitchFamily="49" charset="0"/>
                <a:cs typeface="Courier New" pitchFamily="49" charset="0"/>
              </a:rPr>
              <a:t>	j = j +1; </a:t>
            </a:r>
            <a:r>
              <a:rPr lang="en-CA" sz="2400" dirty="0">
                <a:solidFill>
                  <a:srgbClr val="00B050"/>
                </a:solidFill>
                <a:latin typeface="Courier New" pitchFamily="49" charset="0"/>
                <a:cs typeface="Courier New" pitchFamily="49" charset="0"/>
              </a:rPr>
              <a:t>// shift the MBs downwards</a:t>
            </a:r>
          </a:p>
          <a:p>
            <a:pPr marL="0" indent="341313">
              <a:lnSpc>
                <a:spcPct val="120000"/>
              </a:lnSpc>
              <a:buNone/>
            </a:pPr>
            <a:r>
              <a:rPr lang="en-CA" sz="2400" dirty="0">
                <a:latin typeface="Courier New" pitchFamily="49" charset="0"/>
                <a:cs typeface="Courier New" pitchFamily="49" charset="0"/>
              </a:rPr>
              <a:t>}</a:t>
            </a:r>
          </a:p>
          <a:p>
            <a:pPr marL="0" indent="341313">
              <a:lnSpc>
                <a:spcPct val="120000"/>
              </a:lnSpc>
              <a:buNone/>
            </a:pPr>
            <a:r>
              <a:rPr lang="en-CA" sz="2400" dirty="0">
                <a:solidFill>
                  <a:srgbClr val="0070C0"/>
                </a:solidFill>
                <a:latin typeface="Courier New" pitchFamily="49" charset="0"/>
                <a:cs typeface="Courier New" pitchFamily="49" charset="0"/>
              </a:rPr>
              <a:t>END</a:t>
            </a:r>
          </a:p>
          <a:p>
            <a:pPr>
              <a:lnSpc>
                <a:spcPct val="120000"/>
              </a:lnSpc>
            </a:pP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73</a:t>
            </a:fld>
            <a:endParaRPr lang="en-US"/>
          </a:p>
        </p:txBody>
      </p:sp>
    </p:spTree>
    <p:extLst>
      <p:ext uri="{BB962C8B-B14F-4D97-AF65-F5344CB8AC3E}">
        <p14:creationId xmlns:p14="http://schemas.microsoft.com/office/powerpoint/2010/main" val="1204470795"/>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74</a:t>
            </a:fld>
            <a:endParaRPr lang="en-US"/>
          </a:p>
        </p:txBody>
      </p:sp>
      <p:pic>
        <p:nvPicPr>
          <p:cNvPr id="6" name="Picture 6" descr="erec-dec.png"/>
          <p:cNvPicPr>
            <a:picLocks noChangeAspect="1"/>
          </p:cNvPicPr>
          <p:nvPr/>
        </p:nvPicPr>
        <p:blipFill>
          <a:blip r:embed="rId2" cstate="print"/>
          <a:stretch>
            <a:fillRect/>
          </a:stretch>
        </p:blipFill>
        <p:spPr>
          <a:xfrm>
            <a:off x="1070503" y="764704"/>
            <a:ext cx="7002995" cy="4071966"/>
          </a:xfrm>
          <a:prstGeom prst="rect">
            <a:avLst/>
          </a:prstGeom>
        </p:spPr>
      </p:pic>
      <p:sp>
        <p:nvSpPr>
          <p:cNvPr id="7" name="矩形 6"/>
          <p:cNvSpPr/>
          <p:nvPr/>
        </p:nvSpPr>
        <p:spPr>
          <a:xfrm>
            <a:off x="750806" y="5445224"/>
            <a:ext cx="7632848" cy="430887"/>
          </a:xfrm>
          <a:prstGeom prst="rect">
            <a:avLst/>
          </a:prstGeom>
        </p:spPr>
        <p:txBody>
          <a:bodyPr wrap="square">
            <a:spAutoFit/>
          </a:bodyPr>
          <a:lstStyle/>
          <a:p>
            <a:r>
              <a:rPr lang="en-CA" sz="2200" b="1" dirty="0">
                <a:latin typeface="Trebuchet MS" panose="020B0603020202020204" pitchFamily="34" charset="0"/>
              </a:rPr>
              <a:t>Fig. 17.13: </a:t>
            </a:r>
            <a:r>
              <a:rPr lang="en-CA" sz="2200" dirty="0">
                <a:latin typeface="Trebuchet MS" panose="020B0603020202020204" pitchFamily="34" charset="0"/>
              </a:rPr>
              <a:t>Example of </a:t>
            </a:r>
            <a:r>
              <a:rPr lang="en-CA" sz="2200" dirty="0" err="1">
                <a:latin typeface="Trebuchet MS" panose="020B0603020202020204" pitchFamily="34" charset="0"/>
              </a:rPr>
              <a:t>macroblock</a:t>
            </a:r>
            <a:r>
              <a:rPr lang="en-CA" sz="2200" dirty="0">
                <a:latin typeface="Trebuchet MS" panose="020B0603020202020204" pitchFamily="34" charset="0"/>
              </a:rPr>
              <a:t> decoding using EREC</a:t>
            </a:r>
          </a:p>
        </p:txBody>
      </p:sp>
    </p:spTree>
    <p:extLst>
      <p:ext uri="{BB962C8B-B14F-4D97-AF65-F5344CB8AC3E}">
        <p14:creationId xmlns:p14="http://schemas.microsoft.com/office/powerpoint/2010/main" val="2032317395"/>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Error Concealment</a:t>
            </a:r>
          </a:p>
        </p:txBody>
      </p:sp>
      <p:sp>
        <p:nvSpPr>
          <p:cNvPr id="3" name="内容占位符 2"/>
          <p:cNvSpPr>
            <a:spLocks noGrp="1"/>
          </p:cNvSpPr>
          <p:nvPr>
            <p:ph idx="1"/>
          </p:nvPr>
        </p:nvSpPr>
        <p:spPr>
          <a:xfrm>
            <a:off x="457200" y="1412777"/>
            <a:ext cx="8229600" cy="4248472"/>
          </a:xfrm>
        </p:spPr>
        <p:txBody>
          <a:bodyPr anchor="ctr"/>
          <a:lstStyle/>
          <a:p>
            <a:r>
              <a:rPr lang="en-CA" b="1" dirty="0"/>
              <a:t>Error concealment</a:t>
            </a:r>
            <a:r>
              <a:rPr lang="en-CA" dirty="0"/>
              <a:t>: techniques used to approximate the lost data on the decoder side, so as to mitigate their negative audio or visual impact.</a:t>
            </a:r>
          </a:p>
          <a:p>
            <a:endParaRPr lang="en-CA" dirty="0"/>
          </a:p>
          <a:p>
            <a:r>
              <a:rPr lang="en-CA" dirty="0"/>
              <a:t>Error concealment techniques apply in the spatial, temporal, or frequency domains, or a combination of them.</a:t>
            </a:r>
          </a:p>
          <a:p>
            <a:endParaRPr lang="en-CA" dirty="0"/>
          </a:p>
          <a:p>
            <a:r>
              <a:rPr lang="en-US" dirty="0"/>
              <a:t>Necessary </a:t>
            </a:r>
            <a:r>
              <a:rPr lang="en-CA" dirty="0"/>
              <a:t>for wireless video communication since the error rates are higher than for wired channels and might even be higher than can be transmitted with appropriate bit protection.</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75</a:t>
            </a:fld>
            <a:endParaRPr lang="en-US"/>
          </a:p>
        </p:txBody>
      </p:sp>
    </p:spTree>
    <p:extLst>
      <p:ext uri="{BB962C8B-B14F-4D97-AF65-F5344CB8AC3E}">
        <p14:creationId xmlns:p14="http://schemas.microsoft.com/office/powerpoint/2010/main" val="1650415296"/>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a:bodyPr>
          <a:lstStyle/>
          <a:p>
            <a:r>
              <a:rPr lang="en-CA" sz="2800" dirty="0"/>
              <a:t>Summary of Techniques for Error Concealment</a:t>
            </a:r>
          </a:p>
        </p:txBody>
      </p:sp>
      <p:sp>
        <p:nvSpPr>
          <p:cNvPr id="3" name="内容占位符 2"/>
          <p:cNvSpPr>
            <a:spLocks noGrp="1"/>
          </p:cNvSpPr>
          <p:nvPr>
            <p:ph idx="1"/>
          </p:nvPr>
        </p:nvSpPr>
        <p:spPr/>
        <p:txBody>
          <a:bodyPr>
            <a:normAutofit fontScale="92500" lnSpcReduction="20000"/>
          </a:bodyPr>
          <a:lstStyle/>
          <a:p>
            <a:pPr>
              <a:lnSpc>
                <a:spcPct val="110000"/>
              </a:lnSpc>
              <a:spcBef>
                <a:spcPts val="1800"/>
              </a:spcBef>
            </a:pPr>
            <a:r>
              <a:rPr lang="en-CA" b="1" dirty="0"/>
              <a:t>Dealing with lost </a:t>
            </a:r>
            <a:r>
              <a:rPr lang="en-CA" b="1" dirty="0" err="1"/>
              <a:t>macroblock</a:t>
            </a:r>
            <a:r>
              <a:rPr lang="en-CA" b="1" dirty="0"/>
              <a:t>(s) </a:t>
            </a:r>
            <a:r>
              <a:rPr lang="en-CA" dirty="0"/>
              <a:t>– A simple and very popular technique for concealment can be used when DCT blocks are damaged but the motion vectors are received correctly.</a:t>
            </a:r>
          </a:p>
          <a:p>
            <a:pPr>
              <a:lnSpc>
                <a:spcPct val="110000"/>
              </a:lnSpc>
              <a:spcBef>
                <a:spcPts val="1800"/>
              </a:spcBef>
            </a:pPr>
            <a:r>
              <a:rPr lang="en-CA" b="1" dirty="0"/>
              <a:t>Combining temporal, spatial and frequency coherences </a:t>
            </a:r>
            <a:r>
              <a:rPr lang="en-CA" dirty="0"/>
              <a:t>– By having rules for estimating missing block coefficients using the received coefficients and neighboring blocks in the same frame, can conceal errors for intra-frames and for frames with damaged motion vector information.</a:t>
            </a:r>
          </a:p>
          <a:p>
            <a:pPr>
              <a:lnSpc>
                <a:spcPct val="110000"/>
              </a:lnSpc>
              <a:spcBef>
                <a:spcPts val="1800"/>
              </a:spcBef>
            </a:pPr>
            <a:r>
              <a:rPr lang="en-CA" b="1" dirty="0"/>
              <a:t>Frequency smoothing for high frequency coefficients </a:t>
            </a:r>
            <a:r>
              <a:rPr lang="en-CA" dirty="0"/>
              <a:t>– The simplest remedy is to set high-frequency coefficients to 0 if they are damaged.</a:t>
            </a:r>
          </a:p>
          <a:p>
            <a:pPr>
              <a:lnSpc>
                <a:spcPct val="110000"/>
              </a:lnSpc>
              <a:spcBef>
                <a:spcPts val="1800"/>
              </a:spcBef>
            </a:pPr>
            <a:r>
              <a:rPr lang="en-CA" b="1" dirty="0"/>
              <a:t>Estimation of lost MVs </a:t>
            </a:r>
            <a:r>
              <a:rPr lang="en-CA" dirty="0"/>
              <a:t>– The loss of motion vectors prevents the decoding of an entire predicted block, so it is important to estimate them well.</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76</a:t>
            </a:fld>
            <a:endParaRPr lang="en-US"/>
          </a:p>
        </p:txBody>
      </p:sp>
    </p:spTree>
    <p:extLst>
      <p:ext uri="{BB962C8B-B14F-4D97-AF65-F5344CB8AC3E}">
        <p14:creationId xmlns:p14="http://schemas.microsoft.com/office/powerpoint/2010/main" val="2377910670"/>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615866"/>
            <a:ext cx="8229600" cy="769288"/>
          </a:xfrm>
        </p:spPr>
        <p:txBody>
          <a:bodyPr/>
          <a:lstStyle/>
          <a:p>
            <a:r>
              <a:rPr lang="en-CA" dirty="0"/>
              <a:t>17.4  Mobility Management</a:t>
            </a:r>
          </a:p>
        </p:txBody>
      </p:sp>
      <p:sp>
        <p:nvSpPr>
          <p:cNvPr id="3" name="内容占位符 2"/>
          <p:cNvSpPr>
            <a:spLocks noGrp="1"/>
          </p:cNvSpPr>
          <p:nvPr>
            <p:ph idx="1"/>
          </p:nvPr>
        </p:nvSpPr>
        <p:spPr>
          <a:xfrm>
            <a:off x="457200" y="1412777"/>
            <a:ext cx="8229600" cy="4464496"/>
          </a:xfrm>
        </p:spPr>
        <p:txBody>
          <a:bodyPr anchor="ctr">
            <a:normAutofit/>
          </a:bodyPr>
          <a:lstStyle/>
          <a:p>
            <a:pPr>
              <a:spcBef>
                <a:spcPts val="1200"/>
              </a:spcBef>
            </a:pPr>
            <a:r>
              <a:rPr lang="en-CA" sz="2000" dirty="0"/>
              <a:t>Mobility is another distinct feature of wireless portable devices.</a:t>
            </a:r>
            <a:endParaRPr lang="en-US" sz="2000" dirty="0"/>
          </a:p>
          <a:p>
            <a:pPr>
              <a:spcBef>
                <a:spcPts val="1200"/>
              </a:spcBef>
            </a:pPr>
            <a:r>
              <a:rPr lang="en-US" sz="2000" dirty="0"/>
              <a:t>Traditional </a:t>
            </a:r>
            <a:r>
              <a:rPr lang="en-CA" sz="2000" dirty="0"/>
              <a:t>TCP/UDP/IP networks were originally designed for communications between fixed ends — many issues need to be resolved to support mobility.</a:t>
            </a:r>
          </a:p>
          <a:p>
            <a:pPr>
              <a:spcBef>
                <a:spcPts val="1200"/>
              </a:spcBef>
            </a:pPr>
            <a:r>
              <a:rPr lang="en-CA" sz="2000" dirty="0"/>
              <a:t>Mobility of a user in a network can be broadly classified into three categories:</a:t>
            </a:r>
          </a:p>
          <a:p>
            <a:pPr lvl="1">
              <a:spcBef>
                <a:spcPts val="1200"/>
              </a:spcBef>
              <a:buFont typeface="Trebuchet MS" panose="020B0603020202020204" pitchFamily="34" charset="0"/>
              <a:buChar char="‐"/>
            </a:pPr>
            <a:r>
              <a:rPr lang="en-CA" i="1" dirty="0"/>
              <a:t>Micromobility </a:t>
            </a:r>
            <a:r>
              <a:rPr lang="en-CA" dirty="0"/>
              <a:t>(intra-subnet mobility), where movement is within a subnet.</a:t>
            </a:r>
          </a:p>
          <a:p>
            <a:pPr lvl="1">
              <a:spcBef>
                <a:spcPts val="1200"/>
              </a:spcBef>
              <a:buFont typeface="Trebuchet MS" panose="020B0603020202020204" pitchFamily="34" charset="0"/>
              <a:buChar char="‐"/>
            </a:pPr>
            <a:r>
              <a:rPr lang="en-CA" i="1" dirty="0" err="1"/>
              <a:t>Macromobility</a:t>
            </a:r>
            <a:r>
              <a:rPr lang="en-CA" i="1" dirty="0"/>
              <a:t> </a:t>
            </a:r>
            <a:r>
              <a:rPr lang="en-CA" dirty="0"/>
              <a:t>(</a:t>
            </a:r>
            <a:r>
              <a:rPr lang="en-CA" dirty="0" err="1"/>
              <a:t>intradomain</a:t>
            </a:r>
            <a:r>
              <a:rPr lang="en-CA" dirty="0"/>
              <a:t> mobility), where movement is across different subnets within a single domain.</a:t>
            </a:r>
          </a:p>
          <a:p>
            <a:pPr lvl="1">
              <a:spcBef>
                <a:spcPts val="1200"/>
              </a:spcBef>
              <a:buFont typeface="Trebuchet MS" panose="020B0603020202020204" pitchFamily="34" charset="0"/>
              <a:buChar char="‐"/>
            </a:pPr>
            <a:r>
              <a:rPr lang="en-CA" dirty="0"/>
              <a:t>Global mobility (</a:t>
            </a:r>
            <a:r>
              <a:rPr lang="en-CA" dirty="0" err="1"/>
              <a:t>interdomain</a:t>
            </a:r>
            <a:r>
              <a:rPr lang="en-CA" dirty="0"/>
              <a:t> mobility), where movement is across different domains in various geographical regions.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77</a:t>
            </a:fld>
            <a:endParaRPr lang="en-US"/>
          </a:p>
        </p:txBody>
      </p:sp>
    </p:spTree>
    <p:extLst>
      <p:ext uri="{BB962C8B-B14F-4D97-AF65-F5344CB8AC3E}">
        <p14:creationId xmlns:p14="http://schemas.microsoft.com/office/powerpoint/2010/main" val="1854463623"/>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836712"/>
            <a:ext cx="8229600" cy="4713387"/>
          </a:xfrm>
        </p:spPr>
        <p:txBody>
          <a:bodyPr/>
          <a:lstStyle/>
          <a:p>
            <a:r>
              <a:rPr lang="en-US" altLang="zh-CN" dirty="0"/>
              <a:t>Broad </a:t>
            </a:r>
            <a:r>
              <a:rPr lang="en-CA" dirty="0"/>
              <a:t>spectrum of device and user mobility, in terms of both range and speed:</a:t>
            </a:r>
          </a:p>
          <a:p>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78</a:t>
            </a:fld>
            <a:endParaRPr lang="en-US"/>
          </a:p>
        </p:txBody>
      </p:sp>
      <p:sp>
        <p:nvSpPr>
          <p:cNvPr id="6" name="矩形 5"/>
          <p:cNvSpPr/>
          <p:nvPr/>
        </p:nvSpPr>
        <p:spPr>
          <a:xfrm>
            <a:off x="1074842" y="5517911"/>
            <a:ext cx="6984776" cy="400110"/>
          </a:xfrm>
          <a:prstGeom prst="rect">
            <a:avLst/>
          </a:prstGeom>
        </p:spPr>
        <p:txBody>
          <a:bodyPr wrap="square">
            <a:spAutoFit/>
          </a:bodyPr>
          <a:lstStyle/>
          <a:p>
            <a:pPr algn="ctr"/>
            <a:r>
              <a:rPr lang="en-CA" sz="2000" b="1" dirty="0">
                <a:latin typeface="Trebuchet MS" panose="020B0603020202020204" pitchFamily="34" charset="0"/>
              </a:rPr>
              <a:t>Fig. 17.14: </a:t>
            </a:r>
            <a:r>
              <a:rPr lang="en-CA" sz="2000" dirty="0">
                <a:latin typeface="Trebuchet MS" panose="020B0603020202020204" pitchFamily="34" charset="0"/>
              </a:rPr>
              <a:t>Real-world mobility range and mobility speed</a:t>
            </a:r>
          </a:p>
        </p:txBody>
      </p:sp>
      <p:pic>
        <p:nvPicPr>
          <p:cNvPr id="2058" name="Picture 10"/>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662113" y="1676400"/>
            <a:ext cx="5819775" cy="3505200"/>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872777740"/>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内容占位符 2"/>
          <p:cNvSpPr>
            <a:spLocks noGrp="1"/>
          </p:cNvSpPr>
          <p:nvPr>
            <p:ph idx="1"/>
          </p:nvPr>
        </p:nvSpPr>
        <p:spPr>
          <a:xfrm>
            <a:off x="457200" y="980728"/>
            <a:ext cx="8229600" cy="4713387"/>
          </a:xfrm>
        </p:spPr>
        <p:txBody>
          <a:bodyPr anchor="ctr"/>
          <a:lstStyle/>
          <a:p>
            <a:pPr>
              <a:spcBef>
                <a:spcPts val="1800"/>
              </a:spcBef>
            </a:pPr>
            <a:r>
              <a:rPr lang="en-CA" i="1" dirty="0"/>
              <a:t>Handoff </a:t>
            </a:r>
            <a:r>
              <a:rPr lang="en-CA" dirty="0"/>
              <a:t>(also known as </a:t>
            </a:r>
            <a:r>
              <a:rPr lang="en-CA" i="1" dirty="0"/>
              <a:t>handover</a:t>
            </a:r>
            <a:r>
              <a:rPr lang="en-CA" dirty="0"/>
              <a:t>) is required to avoid interruption during communication, by which a mobile terminal keeps its connection active when it moves from one network access point to another.</a:t>
            </a:r>
            <a:endParaRPr lang="en-US" dirty="0"/>
          </a:p>
          <a:p>
            <a:pPr>
              <a:spcBef>
                <a:spcPts val="1800"/>
              </a:spcBef>
            </a:pPr>
            <a:r>
              <a:rPr lang="en-CA" i="1" dirty="0"/>
              <a:t>location management </a:t>
            </a:r>
            <a:r>
              <a:rPr lang="en-CA" dirty="0"/>
              <a:t>is also needed to support mobility, which tracks the locations of mobile terminals, and provides such popular location-based services as searching nearby users or media content related to the locations of interest.</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79</a:t>
            </a:fld>
            <a:endParaRPr lang="en-US"/>
          </a:p>
        </p:txBody>
      </p:sp>
    </p:spTree>
    <p:extLst>
      <p:ext uri="{BB962C8B-B14F-4D97-AF65-F5344CB8AC3E}">
        <p14:creationId xmlns:p14="http://schemas.microsoft.com/office/powerpoint/2010/main" val="26387052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Narrowband Signal Fading (</a:t>
            </a:r>
            <a:r>
              <a:rPr lang="en-US" dirty="0" err="1"/>
              <a:t>Con’d</a:t>
            </a:r>
            <a:r>
              <a:rPr lang="en-US" dirty="0"/>
              <a:t>)</a:t>
            </a:r>
            <a:endParaRPr lang="en-CA" dirty="0"/>
          </a:p>
        </p:txBody>
      </p:sp>
      <p:sp>
        <p:nvSpPr>
          <p:cNvPr id="3" name="内容占位符 2"/>
          <p:cNvSpPr>
            <a:spLocks noGrp="1"/>
          </p:cNvSpPr>
          <p:nvPr>
            <p:ph idx="1"/>
          </p:nvPr>
        </p:nvSpPr>
        <p:spPr/>
        <p:txBody>
          <a:bodyPr>
            <a:normAutofit/>
          </a:bodyPr>
          <a:lstStyle/>
          <a:p>
            <a:pPr>
              <a:spcBef>
                <a:spcPts val="1800"/>
              </a:spcBef>
            </a:pPr>
            <a:r>
              <a:rPr lang="en-CA" dirty="0"/>
              <a:t>A Rayleigh fading channel can be approximated using a Markov process with a finite number of states, referred to as a </a:t>
            </a:r>
            <a:r>
              <a:rPr lang="en-CA" i="1" dirty="0"/>
              <a:t>Finite State Markov Channel.</a:t>
            </a:r>
          </a:p>
          <a:p>
            <a:pPr>
              <a:spcBef>
                <a:spcPts val="1800"/>
              </a:spcBef>
            </a:pPr>
            <a:r>
              <a:rPr lang="en-CA" i="1" dirty="0"/>
              <a:t>Gilbert-Elliott model</a:t>
            </a:r>
            <a:r>
              <a:rPr lang="en-CA" dirty="0"/>
              <a:t>: the simplest form with only two states, </a:t>
            </a:r>
            <a:r>
              <a:rPr lang="en-CA" i="1" dirty="0"/>
              <a:t>good</a:t>
            </a:r>
            <a:r>
              <a:rPr lang="en-CA" dirty="0"/>
              <a:t> and </a:t>
            </a:r>
            <a:r>
              <a:rPr lang="en-CA" i="1" dirty="0"/>
              <a:t>bad</a:t>
            </a:r>
            <a:r>
              <a:rPr lang="en-CA" dirty="0"/>
              <a:t> channel conditions.</a:t>
            </a:r>
          </a:p>
          <a:p>
            <a:pPr>
              <a:spcBef>
                <a:spcPts val="1800"/>
              </a:spcBef>
            </a:pPr>
            <a:endParaRPr lang="en-US" dirty="0"/>
          </a:p>
          <a:p>
            <a:pPr marL="0" indent="0" algn="ctr">
              <a:spcBef>
                <a:spcPts val="1800"/>
              </a:spcBef>
              <a:buNone/>
            </a:pPr>
            <a:endParaRPr lang="en-US" sz="1600" dirty="0"/>
          </a:p>
          <a:p>
            <a:pPr marL="0" indent="0" algn="ctr">
              <a:spcBef>
                <a:spcPts val="1800"/>
              </a:spcBef>
              <a:buNone/>
            </a:pPr>
            <a:endParaRPr lang="en-US" sz="1600" dirty="0"/>
          </a:p>
          <a:p>
            <a:pPr marL="0" indent="0" algn="ctr">
              <a:spcBef>
                <a:spcPts val="1800"/>
              </a:spcBef>
              <a:buNone/>
            </a:pPr>
            <a:r>
              <a:rPr lang="en-US" sz="1800" b="1" dirty="0"/>
              <a:t>Fig.17.2:</a:t>
            </a:r>
            <a:r>
              <a:rPr lang="en-US" sz="1800" dirty="0"/>
              <a:t> </a:t>
            </a:r>
            <a:r>
              <a:rPr lang="en-CA" sz="1800" dirty="0"/>
              <a:t>The Gilbert-Elliott two-state Markov chain model </a:t>
            </a:r>
          </a:p>
          <a:p>
            <a:pPr marL="0" indent="0" algn="ctr">
              <a:spcBef>
                <a:spcPts val="600"/>
              </a:spcBef>
              <a:buNone/>
            </a:pPr>
            <a:r>
              <a:rPr lang="en-CA" sz="1800" dirty="0"/>
              <a:t>State 0: </a:t>
            </a:r>
            <a:r>
              <a:rPr lang="en-CA" sz="1800" i="1" dirty="0"/>
              <a:t>Good</a:t>
            </a:r>
            <a:r>
              <a:rPr lang="en-CA" sz="1800" dirty="0"/>
              <a:t>; State 1: </a:t>
            </a:r>
            <a:r>
              <a:rPr lang="en-CA" sz="1800" i="1" dirty="0"/>
              <a:t>Bad</a:t>
            </a:r>
            <a:endParaRPr lang="en-CA" sz="1800"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a:t>
            </a:fld>
            <a:endParaRPr lang="en-US"/>
          </a:p>
        </p:txBody>
      </p:sp>
      <p:pic>
        <p:nvPicPr>
          <p:cNvPr id="1026"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790825" y="3429000"/>
            <a:ext cx="3562350" cy="164782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val="2051591674"/>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Network Layer Mobile IP</a:t>
            </a:r>
          </a:p>
        </p:txBody>
      </p:sp>
      <p:sp>
        <p:nvSpPr>
          <p:cNvPr id="3" name="内容占位符 2"/>
          <p:cNvSpPr>
            <a:spLocks noGrp="1"/>
          </p:cNvSpPr>
          <p:nvPr>
            <p:ph idx="1"/>
          </p:nvPr>
        </p:nvSpPr>
        <p:spPr>
          <a:xfrm>
            <a:off x="457200" y="1268760"/>
            <a:ext cx="8229600" cy="4857403"/>
          </a:xfrm>
        </p:spPr>
        <p:txBody>
          <a:bodyPr anchor="ctr">
            <a:normAutofit fontScale="92500" lnSpcReduction="10000"/>
          </a:bodyPr>
          <a:lstStyle/>
          <a:p>
            <a:pPr>
              <a:lnSpc>
                <a:spcPct val="110000"/>
              </a:lnSpc>
            </a:pPr>
            <a:r>
              <a:rPr lang="en-CA" sz="2400" dirty="0"/>
              <a:t>The most widely used protocol is Mobile IP. </a:t>
            </a:r>
          </a:p>
          <a:p>
            <a:pPr lvl="1">
              <a:lnSpc>
                <a:spcPct val="110000"/>
              </a:lnSpc>
              <a:buFont typeface="Trebuchet MS" pitchFamily="34" charset="0"/>
              <a:buChar char="-"/>
            </a:pPr>
            <a:r>
              <a:rPr lang="en-CA" sz="1700" dirty="0"/>
              <a:t>The Initial version was developed by IETF in 1996. IETF released Mobile IPv4 (RFC3220) and Mobile IPv6 (RFC3775) standards in 2002 and 2004, respectively.</a:t>
            </a:r>
          </a:p>
          <a:p>
            <a:pPr>
              <a:lnSpc>
                <a:spcPct val="110000"/>
              </a:lnSpc>
              <a:spcBef>
                <a:spcPts val="1200"/>
              </a:spcBef>
            </a:pPr>
            <a:r>
              <a:rPr lang="en-CA" sz="2400" dirty="0"/>
              <a:t>The key support offered by Mobile IP is to assign a mobile host two IP addresses: </a:t>
            </a:r>
          </a:p>
          <a:p>
            <a:pPr lvl="1">
              <a:lnSpc>
                <a:spcPct val="110000"/>
              </a:lnSpc>
              <a:buFont typeface="Trebuchet MS" pitchFamily="34" charset="0"/>
              <a:buChar char="-"/>
            </a:pPr>
            <a:r>
              <a:rPr lang="en-US" sz="1700" i="1" dirty="0"/>
              <a:t>Home address </a:t>
            </a:r>
            <a:r>
              <a:rPr lang="en-US" sz="1700" dirty="0"/>
              <a:t>(</a:t>
            </a:r>
            <a:r>
              <a:rPr lang="en-US" sz="1700" dirty="0" err="1"/>
              <a:t>HoA</a:t>
            </a:r>
            <a:r>
              <a:rPr lang="en-US" sz="1700" dirty="0"/>
              <a:t>): </a:t>
            </a:r>
            <a:r>
              <a:rPr lang="en-CA" sz="1700" dirty="0"/>
              <a:t>the fixed address of the </a:t>
            </a:r>
            <a:r>
              <a:rPr lang="en-CA" sz="1700" i="1" dirty="0"/>
              <a:t>mobile node </a:t>
            </a:r>
            <a:r>
              <a:rPr lang="en-CA" sz="1700" dirty="0"/>
              <a:t>(MN).</a:t>
            </a:r>
          </a:p>
          <a:p>
            <a:pPr lvl="1">
              <a:lnSpc>
                <a:spcPct val="110000"/>
              </a:lnSpc>
              <a:buFont typeface="Trebuchet MS" pitchFamily="34" charset="0"/>
              <a:buChar char="-"/>
            </a:pPr>
            <a:r>
              <a:rPr lang="en-CA" sz="1700" i="1" dirty="0"/>
              <a:t>Care-of-address </a:t>
            </a:r>
            <a:r>
              <a:rPr lang="en-CA" sz="1700" dirty="0"/>
              <a:t>(CoA): changes with the IP subnet to which the MN is currently attached.</a:t>
            </a:r>
            <a:endParaRPr lang="en-US" sz="1700" dirty="0"/>
          </a:p>
          <a:p>
            <a:pPr>
              <a:lnSpc>
                <a:spcPct val="110000"/>
              </a:lnSpc>
              <a:spcBef>
                <a:spcPts val="1200"/>
              </a:spcBef>
            </a:pPr>
            <a:r>
              <a:rPr lang="en-CA" sz="2400" dirty="0"/>
              <a:t>Each mobile node has a </a:t>
            </a:r>
            <a:r>
              <a:rPr lang="en-CA" sz="2400" i="1" dirty="0"/>
              <a:t>home agent </a:t>
            </a:r>
            <a:r>
              <a:rPr lang="en-CA" sz="2400" dirty="0"/>
              <a:t>(HA) in its home network, from which it acquires its </a:t>
            </a:r>
            <a:r>
              <a:rPr lang="en-CA" sz="2400" dirty="0" err="1"/>
              <a:t>HoA</a:t>
            </a:r>
            <a:r>
              <a:rPr lang="en-CA" sz="2400" dirty="0"/>
              <a:t>. In Mobile IPv4, the foreign network where the MN currently is attached should have a </a:t>
            </a:r>
            <a:r>
              <a:rPr lang="en-CA" sz="2400" i="1" dirty="0"/>
              <a:t>foreign agent </a:t>
            </a:r>
            <a:r>
              <a:rPr lang="en-CA" sz="2400" dirty="0"/>
              <a:t>(FA), replaced by an </a:t>
            </a:r>
            <a:r>
              <a:rPr lang="en-CA" sz="2400" i="1" dirty="0"/>
              <a:t>access router </a:t>
            </a:r>
            <a:r>
              <a:rPr lang="en-CA" sz="2400" dirty="0"/>
              <a:t>(AR) in Mobile IPv6). The mobile node obtains its CoA from its current FA or AR.</a:t>
            </a: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80</a:t>
            </a:fld>
            <a:endParaRPr lang="en-US"/>
          </a:p>
        </p:txBody>
      </p:sp>
    </p:spTree>
    <p:extLst>
      <p:ext uri="{BB962C8B-B14F-4D97-AF65-F5344CB8AC3E}">
        <p14:creationId xmlns:p14="http://schemas.microsoft.com/office/powerpoint/2010/main" val="1106311519"/>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81</a:t>
            </a:fld>
            <a:endParaRPr lang="en-US"/>
          </a:p>
        </p:txBody>
      </p:sp>
      <p:pic>
        <p:nvPicPr>
          <p:cNvPr id="5122" name="Picture 2"/>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bwMode="auto">
          <a:xfrm>
            <a:off x="1097677" y="1124744"/>
            <a:ext cx="6939105" cy="3312368"/>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1979712" y="5013176"/>
            <a:ext cx="5187639" cy="430887"/>
          </a:xfrm>
          <a:prstGeom prst="rect">
            <a:avLst/>
          </a:prstGeom>
        </p:spPr>
        <p:txBody>
          <a:bodyPr wrap="none">
            <a:spAutoFit/>
          </a:bodyPr>
          <a:lstStyle/>
          <a:p>
            <a:r>
              <a:rPr lang="en-CA" sz="2200" b="1" dirty="0">
                <a:latin typeface="Trebuchet MS" panose="020B0603020202020204" pitchFamily="34" charset="0"/>
              </a:rPr>
              <a:t>Fig. 17.15: </a:t>
            </a:r>
            <a:r>
              <a:rPr lang="en-CA" sz="2200" dirty="0">
                <a:latin typeface="Trebuchet MS" panose="020B0603020202020204" pitchFamily="34" charset="0"/>
              </a:rPr>
              <a:t>The operations in mobile IP</a:t>
            </a:r>
          </a:p>
        </p:txBody>
      </p:sp>
    </p:spTree>
    <p:extLst>
      <p:ext uri="{BB962C8B-B14F-4D97-AF65-F5344CB8AC3E}">
        <p14:creationId xmlns:p14="http://schemas.microsoft.com/office/powerpoint/2010/main" val="349460226"/>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The Operations in Mobile IP (Fig. 17.15)</a:t>
            </a:r>
          </a:p>
        </p:txBody>
      </p:sp>
      <p:sp>
        <p:nvSpPr>
          <p:cNvPr id="3" name="内容占位符 2"/>
          <p:cNvSpPr>
            <a:spLocks noGrp="1"/>
          </p:cNvSpPr>
          <p:nvPr>
            <p:ph idx="1"/>
          </p:nvPr>
        </p:nvSpPr>
        <p:spPr/>
        <p:txBody>
          <a:bodyPr>
            <a:normAutofit fontScale="70000" lnSpcReduction="20000"/>
          </a:bodyPr>
          <a:lstStyle/>
          <a:p>
            <a:pPr marL="457200" indent="-457200">
              <a:lnSpc>
                <a:spcPct val="120000"/>
              </a:lnSpc>
              <a:spcBef>
                <a:spcPts val="1200"/>
              </a:spcBef>
              <a:buFont typeface="+mj-lt"/>
              <a:buAutoNum type="arabicPeriod"/>
            </a:pPr>
            <a:r>
              <a:rPr lang="en-CA" sz="2400" dirty="0"/>
              <a:t>The MN obtains the CoA and informs its HA of the new address by sending a Registration Request message to the HA.</a:t>
            </a:r>
          </a:p>
          <a:p>
            <a:pPr marL="457200" indent="-457200">
              <a:lnSpc>
                <a:spcPct val="120000"/>
              </a:lnSpc>
              <a:spcBef>
                <a:spcPts val="1200"/>
              </a:spcBef>
              <a:buFont typeface="+mj-lt"/>
              <a:buAutoNum type="arabicPeriod"/>
            </a:pPr>
            <a:r>
              <a:rPr lang="en-CA" sz="2400" dirty="0"/>
              <a:t>The HA, upon receiving the message, shall reply to the MN with a Registration Reply message. The HA keeps the binding record of the MN, which is transparent to a </a:t>
            </a:r>
            <a:r>
              <a:rPr lang="en-CA" sz="2400" i="1" dirty="0"/>
              <a:t>correspondent node </a:t>
            </a:r>
            <a:r>
              <a:rPr lang="en-CA" sz="2400" dirty="0"/>
              <a:t>(CN) that intends to communicate with the MN.</a:t>
            </a:r>
          </a:p>
          <a:p>
            <a:pPr marL="457200" indent="-457200">
              <a:lnSpc>
                <a:spcPct val="120000"/>
              </a:lnSpc>
              <a:spcBef>
                <a:spcPts val="1200"/>
              </a:spcBef>
              <a:buFont typeface="+mj-lt"/>
              <a:buAutoNum type="arabicPeriod"/>
            </a:pPr>
            <a:r>
              <a:rPr lang="en-CA" sz="2400" dirty="0"/>
              <a:t>Once a packet from the CN to the MN arrives at the home network, the HA will intercept the packet.</a:t>
            </a:r>
          </a:p>
          <a:p>
            <a:pPr marL="457200" indent="-457200">
              <a:lnSpc>
                <a:spcPct val="120000"/>
              </a:lnSpc>
              <a:spcBef>
                <a:spcPts val="1200"/>
              </a:spcBef>
              <a:buFont typeface="+mj-lt"/>
              <a:buAutoNum type="arabicPeriod"/>
            </a:pPr>
            <a:r>
              <a:rPr lang="en-CA" sz="2400" dirty="0"/>
              <a:t>The HA then forward it to the FA by a tunnel that encapsulates the original packets (with the </a:t>
            </a:r>
            <a:r>
              <a:rPr lang="en-CA" sz="2400" dirty="0" err="1"/>
              <a:t>HoA</a:t>
            </a:r>
            <a:r>
              <a:rPr lang="en-CA" sz="2400" dirty="0"/>
              <a:t> in the headers) into packets with the CoA in the headers. Once the FA receives the tunneled packets, it removes the extra header and delivers it to the MN.</a:t>
            </a:r>
          </a:p>
          <a:p>
            <a:pPr marL="457200" indent="-457200">
              <a:lnSpc>
                <a:spcPct val="120000"/>
              </a:lnSpc>
              <a:spcBef>
                <a:spcPts val="1200"/>
              </a:spcBef>
              <a:buFont typeface="+mj-lt"/>
              <a:buAutoNum type="arabicPeriod"/>
            </a:pPr>
            <a:r>
              <a:rPr lang="en-CA" sz="2400" dirty="0"/>
              <a:t>When the MN wishes to send data back to the CN, the packets are sent directly from the MN to the destination since the CN’s IP address is known by the MN.</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82</a:t>
            </a:fld>
            <a:endParaRPr lang="en-US"/>
          </a:p>
        </p:txBody>
      </p:sp>
    </p:spTree>
    <p:extLst>
      <p:ext uri="{BB962C8B-B14F-4D97-AF65-F5344CB8AC3E}">
        <p14:creationId xmlns:p14="http://schemas.microsoft.com/office/powerpoint/2010/main" val="2139447168"/>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83</a:t>
            </a:fld>
            <a:endParaRPr lang="en-US"/>
          </a:p>
        </p:txBody>
      </p:sp>
      <p:pic>
        <p:nvPicPr>
          <p:cNvPr id="6147" name="Picture 3"/>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2267744" y="989460"/>
            <a:ext cx="4716164" cy="361330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6" name="矩形 5"/>
          <p:cNvSpPr/>
          <p:nvPr/>
        </p:nvSpPr>
        <p:spPr>
          <a:xfrm>
            <a:off x="1948066" y="5229200"/>
            <a:ext cx="5238328" cy="430887"/>
          </a:xfrm>
          <a:prstGeom prst="rect">
            <a:avLst/>
          </a:prstGeom>
        </p:spPr>
        <p:txBody>
          <a:bodyPr wrap="square">
            <a:spAutoFit/>
          </a:bodyPr>
          <a:lstStyle/>
          <a:p>
            <a:pPr algn="ctr"/>
            <a:r>
              <a:rPr lang="en-CA" sz="2200" b="1" dirty="0">
                <a:latin typeface="Trebuchet MS" panose="020B0603020202020204" pitchFamily="34" charset="0"/>
              </a:rPr>
              <a:t>Fig. 17.16: </a:t>
            </a:r>
            <a:r>
              <a:rPr lang="en-CA" sz="2200" dirty="0">
                <a:latin typeface="Trebuchet MS" panose="020B0603020202020204" pitchFamily="34" charset="0"/>
              </a:rPr>
              <a:t>The data path in mobile IP</a:t>
            </a:r>
          </a:p>
        </p:txBody>
      </p:sp>
    </p:spTree>
    <p:extLst>
      <p:ext uri="{BB962C8B-B14F-4D97-AF65-F5344CB8AC3E}">
        <p14:creationId xmlns:p14="http://schemas.microsoft.com/office/powerpoint/2010/main" val="2414775795"/>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27335" y="836712"/>
            <a:ext cx="8229600" cy="769288"/>
          </a:xfrm>
        </p:spPr>
        <p:txBody>
          <a:bodyPr/>
          <a:lstStyle/>
          <a:p>
            <a:r>
              <a:rPr lang="en-CA" dirty="0"/>
              <a:t>Link-Layer Handoff Management</a:t>
            </a:r>
          </a:p>
        </p:txBody>
      </p:sp>
      <p:sp>
        <p:nvSpPr>
          <p:cNvPr id="3" name="内容占位符 2"/>
          <p:cNvSpPr>
            <a:spLocks noGrp="1"/>
          </p:cNvSpPr>
          <p:nvPr>
            <p:ph idx="1"/>
          </p:nvPr>
        </p:nvSpPr>
        <p:spPr>
          <a:xfrm>
            <a:off x="457200" y="1052736"/>
            <a:ext cx="8229600" cy="4713387"/>
          </a:xfrm>
        </p:spPr>
        <p:txBody>
          <a:bodyPr anchor="ctr"/>
          <a:lstStyle/>
          <a:p>
            <a:r>
              <a:rPr lang="en-CA" dirty="0"/>
              <a:t>Link-layer handoff or handover occurs when a mobile device changes its radio channels to minimize interference under the same AP or BS (called </a:t>
            </a:r>
            <a:r>
              <a:rPr lang="en-CA" i="1" dirty="0" err="1"/>
              <a:t>intracell</a:t>
            </a:r>
            <a:r>
              <a:rPr lang="en-CA" i="1" dirty="0"/>
              <a:t> handoff</a:t>
            </a:r>
            <a:r>
              <a:rPr lang="en-CA" dirty="0"/>
              <a:t>) or when it moves into an adjacent cell (called </a:t>
            </a:r>
            <a:r>
              <a:rPr lang="en-CA" i="1" dirty="0" err="1"/>
              <a:t>intercell</a:t>
            </a:r>
            <a:r>
              <a:rPr lang="en-CA" i="1" dirty="0"/>
              <a:t> handoff</a:t>
            </a:r>
            <a:r>
              <a:rPr lang="en-CA" dirty="0"/>
              <a:t>).</a:t>
            </a:r>
          </a:p>
          <a:p>
            <a:endParaRPr lang="en-US" dirty="0"/>
          </a:p>
          <a:p>
            <a:r>
              <a:rPr lang="en-CA" dirty="0"/>
              <a:t>For </a:t>
            </a:r>
            <a:r>
              <a:rPr lang="en-CA" dirty="0" err="1"/>
              <a:t>intercell</a:t>
            </a:r>
            <a:r>
              <a:rPr lang="en-CA" dirty="0"/>
              <a:t> handoff, there are two types of implementations, namely, </a:t>
            </a:r>
            <a:r>
              <a:rPr lang="en-CA" i="1" dirty="0"/>
              <a:t>hard handoff </a:t>
            </a:r>
            <a:r>
              <a:rPr lang="en-CA" dirty="0"/>
              <a:t>and </a:t>
            </a:r>
            <a:r>
              <a:rPr lang="en-CA" i="1" dirty="0"/>
              <a:t>soft handoff</a:t>
            </a:r>
            <a:endParaRPr lang="en-CA" dirty="0"/>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84</a:t>
            </a:fld>
            <a:endParaRPr lang="en-US"/>
          </a:p>
        </p:txBody>
      </p:sp>
    </p:spTree>
    <p:extLst>
      <p:ext uri="{BB962C8B-B14F-4D97-AF65-F5344CB8AC3E}">
        <p14:creationId xmlns:p14="http://schemas.microsoft.com/office/powerpoint/2010/main" val="1475595110"/>
      </p:ext>
    </p:extLst>
  </p:cSld>
  <p:clrMapOvr>
    <a:masterClrMapping/>
  </p:clrMapOvr>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Hard Handoff</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85</a:t>
            </a:fld>
            <a:endParaRPr lang="en-US"/>
          </a:p>
        </p:txBody>
      </p:sp>
      <p:pic>
        <p:nvPicPr>
          <p:cNvPr id="7170" name="Picture 2"/>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328738" y="1628800"/>
            <a:ext cx="6486525" cy="1638300"/>
          </a:xfrm>
          <a:prstGeom prst="rect">
            <a:avLst/>
          </a:prstGeom>
          <a:noFill/>
          <a:ln>
            <a:noFill/>
          </a:ln>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Lst>
        </p:spPr>
      </p:pic>
      <p:sp>
        <p:nvSpPr>
          <p:cNvPr id="6" name="矩形 5"/>
          <p:cNvSpPr/>
          <p:nvPr/>
        </p:nvSpPr>
        <p:spPr>
          <a:xfrm>
            <a:off x="467544" y="3474874"/>
            <a:ext cx="8208912" cy="2462213"/>
          </a:xfrm>
          <a:prstGeom prst="rect">
            <a:avLst/>
          </a:prstGeom>
        </p:spPr>
        <p:txBody>
          <a:bodyPr wrap="square">
            <a:spAutoFit/>
          </a:bodyPr>
          <a:lstStyle/>
          <a:p>
            <a:pPr algn="just">
              <a:lnSpc>
                <a:spcPct val="110000"/>
              </a:lnSpc>
            </a:pPr>
            <a:r>
              <a:rPr lang="en-CA" sz="2000" b="1" dirty="0">
                <a:latin typeface="Trebuchet MS" panose="020B0603020202020204" pitchFamily="34" charset="0"/>
              </a:rPr>
              <a:t>Fig. 17.17: </a:t>
            </a:r>
            <a:r>
              <a:rPr lang="en-CA" sz="2000" dirty="0">
                <a:latin typeface="Trebuchet MS" panose="020B0603020202020204" pitchFamily="34" charset="0"/>
              </a:rPr>
              <a:t>An illustration of hard handoff. Before handoff, the mobile node is connected to BS-A, but the signal strength becomes weaker when it is moving toward BS-B. At a certain time when the signal strength of BS-B is above a threshold (and that of BS-A becomes very weak), a hard handoff decision will be made, such that the connection to BS-A is first broken and the connection to BS-B is then established. (a)</a:t>
            </a:r>
            <a:r>
              <a:rPr lang="en-CA" sz="2000" b="1" dirty="0">
                <a:latin typeface="Trebuchet MS" panose="020B0603020202020204" pitchFamily="34" charset="0"/>
              </a:rPr>
              <a:t> </a:t>
            </a:r>
            <a:r>
              <a:rPr lang="en-CA" sz="2000" dirty="0">
                <a:latin typeface="Trebuchet MS" panose="020B0603020202020204" pitchFamily="34" charset="0"/>
              </a:rPr>
              <a:t>Before hand off and (b)</a:t>
            </a:r>
            <a:r>
              <a:rPr lang="en-CA" sz="2000" b="1" dirty="0">
                <a:latin typeface="Trebuchet MS" panose="020B0603020202020204" pitchFamily="34" charset="0"/>
              </a:rPr>
              <a:t> </a:t>
            </a:r>
            <a:r>
              <a:rPr lang="en-CA" sz="2000" dirty="0">
                <a:latin typeface="Trebuchet MS" panose="020B0603020202020204" pitchFamily="34" charset="0"/>
              </a:rPr>
              <a:t>After hand off</a:t>
            </a:r>
          </a:p>
        </p:txBody>
      </p:sp>
    </p:spTree>
    <p:extLst>
      <p:ext uri="{BB962C8B-B14F-4D97-AF65-F5344CB8AC3E}">
        <p14:creationId xmlns:p14="http://schemas.microsoft.com/office/powerpoint/2010/main" val="1980259140"/>
      </p:ext>
    </p:extLst>
  </p:cSld>
  <p:clrMapOvr>
    <a:masterClrMapping/>
  </p:clrMapOvr>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2430" y="827688"/>
            <a:ext cx="8229600" cy="769288"/>
          </a:xfrm>
        </p:spPr>
        <p:txBody>
          <a:bodyPr/>
          <a:lstStyle/>
          <a:p>
            <a:r>
              <a:rPr lang="en-CA" dirty="0"/>
              <a:t>Drawback of Hard Handoff</a:t>
            </a:r>
          </a:p>
        </p:txBody>
      </p:sp>
      <p:sp>
        <p:nvSpPr>
          <p:cNvPr id="3" name="内容占位符 2"/>
          <p:cNvSpPr>
            <a:spLocks noGrp="1"/>
          </p:cNvSpPr>
          <p:nvPr>
            <p:ph idx="1"/>
          </p:nvPr>
        </p:nvSpPr>
        <p:spPr>
          <a:xfrm>
            <a:off x="529610" y="1340768"/>
            <a:ext cx="8075240" cy="4713387"/>
          </a:xfrm>
        </p:spPr>
        <p:txBody>
          <a:bodyPr anchor="ctr"/>
          <a:lstStyle/>
          <a:p>
            <a:r>
              <a:rPr lang="en-CA" dirty="0"/>
              <a:t>The ongoing session can be temporarily disrupted if the hard handoff fails. Reestablishment is then needed, which may be noticeable to the users and sometimes could fail, causing a session to be terminated abnormally. </a:t>
            </a:r>
          </a:p>
          <a:p>
            <a:endParaRPr lang="en-CA" dirty="0"/>
          </a:p>
          <a:p>
            <a:r>
              <a:rPr lang="en-CA" dirty="0"/>
              <a:t>Also when the mobile stays between BSs, it can bounce back and forth, causing an undesirable </a:t>
            </a:r>
            <a:r>
              <a:rPr lang="en-CA" i="1" dirty="0" err="1"/>
              <a:t>ping-pong</a:t>
            </a:r>
            <a:r>
              <a:rPr lang="en-CA" i="1" dirty="0"/>
              <a:t> </a:t>
            </a:r>
            <a:r>
              <a:rPr lang="en-CA" dirty="0"/>
              <a:t>phenomenon.</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86</a:t>
            </a:fld>
            <a:endParaRPr lang="en-US"/>
          </a:p>
        </p:txBody>
      </p:sp>
    </p:spTree>
    <p:extLst>
      <p:ext uri="{BB962C8B-B14F-4D97-AF65-F5344CB8AC3E}">
        <p14:creationId xmlns:p14="http://schemas.microsoft.com/office/powerpoint/2010/main" val="3407640809"/>
      </p:ext>
    </p:extLst>
  </p:cSld>
  <p:clrMapOvr>
    <a:masterClrMapping/>
  </p:clrMapOvr>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Soft Handoff</a:t>
            </a:r>
            <a:endParaRPr lang="en-CA" dirty="0"/>
          </a:p>
        </p:txBody>
      </p:sp>
      <p:sp>
        <p:nvSpPr>
          <p:cNvPr id="3" name="内容占位符 2"/>
          <p:cNvSpPr>
            <a:spLocks noGrp="1"/>
          </p:cNvSpPr>
          <p:nvPr>
            <p:ph idx="1"/>
          </p:nvPr>
        </p:nvSpPr>
        <p:spPr/>
        <p:txBody>
          <a:bodyPr>
            <a:normAutofit fontScale="92500"/>
          </a:bodyPr>
          <a:lstStyle/>
          <a:p>
            <a:pPr>
              <a:spcBef>
                <a:spcPts val="1200"/>
              </a:spcBef>
            </a:pPr>
            <a:r>
              <a:rPr lang="en-CA" dirty="0"/>
              <a:t>In a soft handoff, the channel in the source cell is retained and used for a while in parallel with the channel in the target cell.</a:t>
            </a:r>
          </a:p>
          <a:p>
            <a:pPr>
              <a:spcBef>
                <a:spcPts val="1200"/>
              </a:spcBef>
            </a:pPr>
            <a:r>
              <a:rPr lang="en-CA" i="1" dirty="0"/>
              <a:t>Make before break: </a:t>
            </a:r>
            <a:r>
              <a:rPr lang="en-CA" dirty="0"/>
              <a:t>the connection to the target is established before the connection to the source is broken. Two connections are used in parallel in a soft handoff.</a:t>
            </a:r>
          </a:p>
          <a:p>
            <a:pPr>
              <a:spcBef>
                <a:spcPts val="1200"/>
              </a:spcBef>
            </a:pPr>
            <a:r>
              <a:rPr lang="en-US" dirty="0"/>
              <a:t>Advantages of soft handoff over hard handoff:</a:t>
            </a:r>
          </a:p>
          <a:p>
            <a:pPr lvl="1">
              <a:spcBef>
                <a:spcPts val="1200"/>
              </a:spcBef>
              <a:buFont typeface="Trebuchet MS" pitchFamily="34" charset="0"/>
              <a:buChar char="-"/>
            </a:pPr>
            <a:r>
              <a:rPr lang="en-CA" dirty="0"/>
              <a:t>The connection to the source cell is broken only when a reliable connection to the target cell has been established — lower chances that the call is terminated abnormally due to failed handoffs; higher reliability of connection.</a:t>
            </a:r>
          </a:p>
          <a:p>
            <a:pPr lvl="1">
              <a:spcBef>
                <a:spcPts val="1200"/>
              </a:spcBef>
              <a:buFont typeface="Trebuchet MS" pitchFamily="34" charset="0"/>
              <a:buChar char="-"/>
            </a:pPr>
            <a:r>
              <a:rPr lang="en-CA" sz="1900" dirty="0"/>
              <a:t>Smooth handoff permits a smooth handoff that is critical to continuous media data flows. Comes at the cost of more complex hardware in the device — capable of receiving and processing several channels in parallel.</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87</a:t>
            </a:fld>
            <a:endParaRPr lang="en-US"/>
          </a:p>
        </p:txBody>
      </p:sp>
    </p:spTree>
    <p:extLst>
      <p:ext uri="{BB962C8B-B14F-4D97-AF65-F5344CB8AC3E}">
        <p14:creationId xmlns:p14="http://schemas.microsoft.com/office/powerpoint/2010/main" val="1443742435"/>
      </p:ext>
    </p:extLst>
  </p:cSld>
  <p:clrMapOvr>
    <a:masterClrMapping/>
  </p:clrMapOvr>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CA" dirty="0"/>
              <a:t>Vertical Handoff</a:t>
            </a:r>
          </a:p>
        </p:txBody>
      </p:sp>
      <p:sp>
        <p:nvSpPr>
          <p:cNvPr id="3" name="内容占位符 2"/>
          <p:cNvSpPr>
            <a:spLocks noGrp="1"/>
          </p:cNvSpPr>
          <p:nvPr>
            <p:ph idx="1"/>
          </p:nvPr>
        </p:nvSpPr>
        <p:spPr/>
        <p:txBody>
          <a:bodyPr>
            <a:normAutofit fontScale="92500"/>
          </a:bodyPr>
          <a:lstStyle/>
          <a:p>
            <a:r>
              <a:rPr lang="en-CA" i="1" dirty="0"/>
              <a:t>Vertical handoff</a:t>
            </a:r>
            <a:r>
              <a:rPr lang="en-CA" dirty="0"/>
              <a:t>: the </a:t>
            </a:r>
            <a:r>
              <a:rPr lang="en-US" altLang="zh-CN" dirty="0"/>
              <a:t>handoff</a:t>
            </a:r>
            <a:r>
              <a:rPr lang="en-CA" dirty="0"/>
              <a:t> between different types of networks. </a:t>
            </a:r>
          </a:p>
          <a:p>
            <a:pPr lvl="1">
              <a:buFont typeface="Trebuchet MS" pitchFamily="34" charset="0"/>
              <a:buChar char="-"/>
            </a:pPr>
            <a:r>
              <a:rPr lang="en-CA" dirty="0"/>
              <a:t>A typical example is between Wi-Fi and cellular networks, as the former is cheaper and fast and the latter is of broader and ubiquitous coverage. Switching between them combines their advantages</a:t>
            </a:r>
            <a:r>
              <a:rPr lang="en-CA" i="1" dirty="0"/>
              <a:t>.</a:t>
            </a:r>
          </a:p>
          <a:p>
            <a:pPr>
              <a:spcBef>
                <a:spcPts val="1200"/>
              </a:spcBef>
            </a:pPr>
            <a:r>
              <a:rPr lang="en-CA" dirty="0"/>
              <a:t>A typical vertical handoff consists three steps:</a:t>
            </a:r>
          </a:p>
          <a:p>
            <a:pPr lvl="1">
              <a:spcBef>
                <a:spcPts val="600"/>
              </a:spcBef>
              <a:buFont typeface="Trebuchet MS" pitchFamily="34" charset="0"/>
              <a:buChar char="-"/>
            </a:pPr>
            <a:r>
              <a:rPr lang="en-CA" i="1" dirty="0"/>
              <a:t>System discovery</a:t>
            </a:r>
            <a:r>
              <a:rPr lang="en-CA" dirty="0"/>
              <a:t>:</a:t>
            </a:r>
            <a:r>
              <a:rPr lang="en-CA" i="1" dirty="0"/>
              <a:t> </a:t>
            </a:r>
            <a:r>
              <a:rPr lang="en-CA" dirty="0"/>
              <a:t>mobile terminal determines which networks can be used.</a:t>
            </a:r>
            <a:endParaRPr lang="en-CA" i="1" dirty="0"/>
          </a:p>
          <a:p>
            <a:pPr lvl="1">
              <a:spcBef>
                <a:spcPts val="1200"/>
              </a:spcBef>
              <a:buFont typeface="Trebuchet MS" pitchFamily="34" charset="0"/>
              <a:buChar char="-"/>
            </a:pPr>
            <a:r>
              <a:rPr lang="en-CA" i="1" dirty="0"/>
              <a:t>Handoff decision</a:t>
            </a:r>
            <a:r>
              <a:rPr lang="en-CA" dirty="0"/>
              <a:t>: mobile terminal determines whether the connections should continue using the current network or be switched to the target network.</a:t>
            </a:r>
          </a:p>
          <a:p>
            <a:pPr lvl="1">
              <a:spcBef>
                <a:spcPts val="1200"/>
              </a:spcBef>
              <a:buFont typeface="Trebuchet MS" pitchFamily="34" charset="0"/>
              <a:buChar char="-"/>
            </a:pPr>
            <a:r>
              <a:rPr lang="en-CA" i="1" dirty="0"/>
              <a:t>Handoff execution</a:t>
            </a:r>
            <a:r>
              <a:rPr lang="en-CA" dirty="0"/>
              <a:t>: connections in the mobile terminal are rerouted from the existing network to the target network in a seamless manner.</a:t>
            </a:r>
          </a:p>
          <a:p>
            <a:pPr>
              <a:spcBef>
                <a:spcPts val="1200"/>
              </a:spcBef>
            </a:pPr>
            <a:r>
              <a:rPr lang="en-CA" dirty="0"/>
              <a:t>Additional support from the transport and application layer with cross-layer optimizations are needed to enable smooth transitions.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88</a:t>
            </a:fld>
            <a:endParaRPr lang="en-US"/>
          </a:p>
        </p:txBody>
      </p:sp>
    </p:spTree>
    <p:extLst>
      <p:ext uri="{BB962C8B-B14F-4D97-AF65-F5344CB8AC3E}">
        <p14:creationId xmlns:p14="http://schemas.microsoft.com/office/powerpoint/2010/main" val="374230186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en-US" dirty="0"/>
              <a:t>Narrowband Signal Fading (</a:t>
            </a:r>
            <a:r>
              <a:rPr lang="en-US" dirty="0" err="1"/>
              <a:t>Con’d</a:t>
            </a:r>
            <a:r>
              <a:rPr lang="en-US" dirty="0"/>
              <a:t>)</a:t>
            </a:r>
            <a:endParaRPr lang="en-CA" dirty="0"/>
          </a:p>
        </p:txBody>
      </p:sp>
      <p:sp>
        <p:nvSpPr>
          <p:cNvPr id="3" name="内容占位符 2"/>
          <p:cNvSpPr>
            <a:spLocks noGrp="1"/>
          </p:cNvSpPr>
          <p:nvPr>
            <p:ph idx="1"/>
          </p:nvPr>
        </p:nvSpPr>
        <p:spPr/>
        <p:txBody>
          <a:bodyPr>
            <a:normAutofit fontScale="92500" lnSpcReduction="10000"/>
          </a:bodyPr>
          <a:lstStyle/>
          <a:p>
            <a:pPr>
              <a:spcBef>
                <a:spcPts val="600"/>
              </a:spcBef>
            </a:pPr>
            <a:r>
              <a:rPr lang="en-CA" dirty="0"/>
              <a:t>A more general model that assumes a LOS is the </a:t>
            </a:r>
            <a:r>
              <a:rPr lang="en-CA" dirty="0" err="1"/>
              <a:t>Rician</a:t>
            </a:r>
            <a:r>
              <a:rPr lang="en-CA" dirty="0"/>
              <a:t> model.</a:t>
            </a:r>
          </a:p>
          <a:p>
            <a:pPr marL="342900" lvl="1" indent="-342900">
              <a:spcBef>
                <a:spcPts val="600"/>
              </a:spcBef>
              <a:buFont typeface="Arial" pitchFamily="34" charset="0"/>
              <a:buChar char="•"/>
            </a:pPr>
            <a:r>
              <a:rPr lang="en-CA" sz="2200" dirty="0">
                <a:cs typeface="Times New Roman" pitchFamily="18" charset="0"/>
              </a:rPr>
              <a:t>Defines a </a:t>
            </a:r>
            <a:r>
              <a:rPr lang="en-CA" sz="2200" i="1" dirty="0">
                <a:latin typeface="Times New Roman"/>
                <a:cs typeface="Times New Roman"/>
              </a:rPr>
              <a:t>K</a:t>
            </a:r>
            <a:r>
              <a:rPr lang="en-CA" sz="2200" i="1" dirty="0">
                <a:cs typeface="Times New Roman" pitchFamily="18" charset="0"/>
              </a:rPr>
              <a:t>-factor </a:t>
            </a:r>
            <a:r>
              <a:rPr lang="en-CA" sz="2200" dirty="0">
                <a:cs typeface="Times New Roman" pitchFamily="18" charset="0"/>
              </a:rPr>
              <a:t>as a ratio of the signal power to the scattered power. </a:t>
            </a:r>
            <a:r>
              <a:rPr lang="en-CA" sz="2200" i="1" dirty="0">
                <a:latin typeface="Times New Roman"/>
                <a:cs typeface="Times New Roman"/>
              </a:rPr>
              <a:t>K</a:t>
            </a:r>
            <a:r>
              <a:rPr lang="en-CA" sz="2200" dirty="0"/>
              <a:t> is the factor by which the LOS signal is greater than the other paths. The </a:t>
            </a:r>
            <a:r>
              <a:rPr lang="en-CA" sz="2200" dirty="0" err="1"/>
              <a:t>Rician</a:t>
            </a:r>
            <a:r>
              <a:rPr lang="en-CA" sz="2200" dirty="0"/>
              <a:t> probability density function </a:t>
            </a:r>
            <a:r>
              <a:rPr lang="en-CA" sz="2200" i="1" dirty="0">
                <a:latin typeface="Times New Roman"/>
                <a:cs typeface="Times New Roman"/>
              </a:rPr>
              <a:t>P</a:t>
            </a:r>
            <a:r>
              <a:rPr lang="en-CA" sz="2200" i="1" baseline="-25000" dirty="0">
                <a:latin typeface="Times New Roman"/>
                <a:cs typeface="Times New Roman"/>
              </a:rPr>
              <a:t>c</a:t>
            </a:r>
            <a:r>
              <a:rPr lang="en-CA" sz="2200" dirty="0"/>
              <a:t> is:</a:t>
            </a:r>
          </a:p>
          <a:p>
            <a:pPr marL="0" lvl="1" indent="0" algn="r">
              <a:spcBef>
                <a:spcPts val="1200"/>
              </a:spcBef>
              <a:spcAft>
                <a:spcPts val="2400"/>
              </a:spcAft>
              <a:buNone/>
            </a:pPr>
            <a:r>
              <a:rPr lang="en-US" sz="2200" b="0" dirty="0"/>
              <a:t>	</a:t>
            </a:r>
          </a:p>
          <a:p>
            <a:pPr marL="0" lvl="1" indent="0" algn="r">
              <a:spcBef>
                <a:spcPts val="1200"/>
              </a:spcBef>
              <a:spcAft>
                <a:spcPts val="2400"/>
              </a:spcAft>
              <a:buNone/>
            </a:pPr>
            <a:r>
              <a:rPr lang="en-CA" sz="2200" dirty="0"/>
              <a:t>	     (17.4)</a:t>
            </a:r>
          </a:p>
          <a:p>
            <a:pPr marL="341313" indent="0">
              <a:buNone/>
            </a:pPr>
            <a:r>
              <a:rPr lang="en-CA" i="1" dirty="0">
                <a:latin typeface="Times New Roman" pitchFamily="18" charset="0"/>
                <a:cs typeface="Times New Roman" pitchFamily="18" charset="0"/>
              </a:rPr>
              <a:t>r</a:t>
            </a:r>
            <a:r>
              <a:rPr lang="en-CA" dirty="0"/>
              <a:t> and </a:t>
            </a:r>
            <a:r>
              <a:rPr lang="el-GR" i="1" dirty="0">
                <a:latin typeface="Times New Roman" pitchFamily="18" charset="0"/>
                <a:cs typeface="Times New Roman" pitchFamily="18" charset="0"/>
              </a:rPr>
              <a:t>σ</a:t>
            </a:r>
            <a:r>
              <a:rPr lang="en-CA" dirty="0"/>
              <a:t> are the signal amplitude and standard deviation respectively, and </a:t>
            </a:r>
            <a:r>
              <a:rPr lang="en-CA" i="1" dirty="0">
                <a:latin typeface="Times New Roman"/>
                <a:cs typeface="Times New Roman"/>
              </a:rPr>
              <a:t>s</a:t>
            </a:r>
            <a:r>
              <a:rPr lang="en-CA" dirty="0"/>
              <a:t> is the LOS signal power. </a:t>
            </a:r>
            <a:r>
              <a:rPr lang="en-CA" i="1" dirty="0">
                <a:latin typeface="Times New Roman" pitchFamily="18" charset="0"/>
                <a:cs typeface="Times New Roman" pitchFamily="18" charset="0"/>
              </a:rPr>
              <a:t>I</a:t>
            </a:r>
            <a:r>
              <a:rPr lang="en-CA" i="1" baseline="-25000" dirty="0">
                <a:latin typeface="Times New Roman" pitchFamily="18" charset="0"/>
                <a:cs typeface="Times New Roman" pitchFamily="18" charset="0"/>
              </a:rPr>
              <a:t>o</a:t>
            </a:r>
            <a:r>
              <a:rPr lang="en-CA" dirty="0"/>
              <a:t> is a modified Bessel function of the first kind with 0 order.</a:t>
            </a:r>
          </a:p>
          <a:p>
            <a:pPr marL="341313" indent="-341313">
              <a:spcBef>
                <a:spcPts val="1800"/>
              </a:spcBef>
            </a:pPr>
            <a:r>
              <a:rPr lang="en-US" dirty="0"/>
              <a:t>When </a:t>
            </a:r>
            <a:r>
              <a:rPr lang="en-US" i="1" dirty="0">
                <a:latin typeface="Times New Roman"/>
                <a:cs typeface="Times New Roman"/>
              </a:rPr>
              <a:t>K</a:t>
            </a:r>
            <a:r>
              <a:rPr lang="en-US" dirty="0">
                <a:latin typeface="Times New Roman"/>
                <a:cs typeface="Times New Roman"/>
              </a:rPr>
              <a:t>=</a:t>
            </a:r>
            <a:r>
              <a:rPr lang="en-US" i="1" dirty="0">
                <a:latin typeface="Times New Roman"/>
                <a:cs typeface="Times New Roman"/>
              </a:rPr>
              <a:t>0</a:t>
            </a:r>
            <a:r>
              <a:rPr lang="en-US" dirty="0"/>
              <a:t>, there is no LOS and the model reduces to a </a:t>
            </a:r>
            <a:r>
              <a:rPr lang="en-CA" dirty="0"/>
              <a:t>Rayleigh distribution; when </a:t>
            </a:r>
            <a:r>
              <a:rPr lang="en-CA" i="1" dirty="0">
                <a:latin typeface="Times New Roman"/>
                <a:cs typeface="Times New Roman"/>
              </a:rPr>
              <a:t>K</a:t>
            </a:r>
            <a:r>
              <a:rPr lang="en-CA" dirty="0">
                <a:latin typeface="Times New Roman"/>
                <a:cs typeface="Times New Roman"/>
              </a:rPr>
              <a:t>=</a:t>
            </a:r>
            <a:r>
              <a:rPr lang="en-CA" i="1" dirty="0">
                <a:latin typeface="Times New Roman"/>
                <a:cs typeface="Times New Roman"/>
              </a:rPr>
              <a:t>∞</a:t>
            </a:r>
            <a:r>
              <a:rPr lang="en-CA" dirty="0"/>
              <a:t>, the model reflects </a:t>
            </a:r>
            <a:r>
              <a:rPr lang="en-CA" i="1" dirty="0"/>
              <a:t>additive white Gaussian noise </a:t>
            </a:r>
            <a:r>
              <a:rPr lang="en-CA" dirty="0"/>
              <a:t>(AWGN)</a:t>
            </a:r>
            <a:r>
              <a:rPr lang="en-CA" i="1" dirty="0"/>
              <a:t> </a:t>
            </a:r>
            <a:r>
              <a:rPr lang="en-CA" dirty="0"/>
              <a:t>conditions.</a:t>
            </a:r>
          </a:p>
        </p:txBody>
      </p:sp>
      <p:sp>
        <p:nvSpPr>
          <p:cNvPr id="4" name="页脚占位符 3"/>
          <p:cNvSpPr>
            <a:spLocks noGrp="1"/>
          </p:cNvSpPr>
          <p:nvPr>
            <p:ph type="ftr" sz="quarter" idx="11"/>
          </p:nvPr>
        </p:nvSpPr>
        <p:spPr/>
        <p:txBody>
          <a:bodyPr/>
          <a:lstStyle/>
          <a:p>
            <a:r>
              <a:rPr lang="en-US"/>
              <a:t>Li, Drew &amp; Liu   © Springer 2021</a:t>
            </a:r>
            <a:endParaRPr lang="en-US" dirty="0"/>
          </a:p>
        </p:txBody>
      </p:sp>
      <p:sp>
        <p:nvSpPr>
          <p:cNvPr id="5" name="灯片编号占位符 4"/>
          <p:cNvSpPr>
            <a:spLocks noGrp="1"/>
          </p:cNvSpPr>
          <p:nvPr>
            <p:ph type="sldNum" sz="quarter" idx="12"/>
          </p:nvPr>
        </p:nvSpPr>
        <p:spPr/>
        <p:txBody>
          <a:bodyPr/>
          <a:lstStyle/>
          <a:p>
            <a:fld id="{0F351D62-525A-4671-8264-CD4617D324B8}" type="slidenum">
              <a:rPr lang="en-US" smtClean="0"/>
              <a:pPr/>
              <a:t>9</a:t>
            </a:fld>
            <a:endParaRPr lang="en-US"/>
          </a:p>
        </p:txBody>
      </p:sp>
      <p:graphicFrame>
        <p:nvGraphicFramePr>
          <p:cNvPr id="6" name="Object 5"/>
          <p:cNvGraphicFramePr>
            <a:graphicFrameLocks noChangeAspect="1"/>
          </p:cNvGraphicFramePr>
          <p:nvPr>
            <p:extLst>
              <p:ext uri="{D42A27DB-BD31-4B8C-83A1-F6EECF244321}">
                <p14:modId xmlns:p14="http://schemas.microsoft.com/office/powerpoint/2010/main" val="2599618201"/>
              </p:ext>
            </p:extLst>
          </p:nvPr>
        </p:nvGraphicFramePr>
        <p:xfrm>
          <a:off x="2123728" y="2924944"/>
          <a:ext cx="5097770" cy="817364"/>
        </p:xfrm>
        <a:graphic>
          <a:graphicData uri="http://schemas.openxmlformats.org/presentationml/2006/ole">
            <mc:AlternateContent xmlns:mc="http://schemas.openxmlformats.org/markup-compatibility/2006">
              <mc:Choice xmlns:v="urn:schemas-microsoft-com:vml" Requires="v">
                <p:oleObj spid="_x0000_s5147" name="Equation" r:id="rId3" imgW="3009600" imgH="482400" progId="Equation.3">
                  <p:embed/>
                </p:oleObj>
              </mc:Choice>
              <mc:Fallback>
                <p:oleObj name="Equation" r:id="rId3" imgW="3009600" imgH="482400" progId="Equation.3">
                  <p:embed/>
                  <p:pic>
                    <p:nvPicPr>
                      <p:cNvPr id="0" name="Picture 17"/>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123728" y="2924944"/>
                        <a:ext cx="5097770" cy="817364"/>
                      </a:xfrm>
                      <a:prstGeom prst="rect">
                        <a:avLst/>
                      </a:prstGeom>
                      <a:noFill/>
                      <a:extLst>
                        <a:ext uri="{909E8E84-426E-40DD-AFC4-6F175D3DCCD1}">
                          <a14:hiddenFill xmlns:a14="http://schemas.microsoft.com/office/drawing/2010/main">
                            <a:solidFill>
                              <a:srgbClr val="FFFFFF"/>
                            </a:solidFill>
                          </a14:hiddenFill>
                        </a:ext>
                      </a:extLst>
                    </p:spPr>
                  </p:pic>
                </p:oleObj>
              </mc:Fallback>
            </mc:AlternateContent>
          </a:graphicData>
        </a:graphic>
      </p:graphicFrame>
    </p:spTree>
    <p:extLst>
      <p:ext uri="{BB962C8B-B14F-4D97-AF65-F5344CB8AC3E}">
        <p14:creationId xmlns:p14="http://schemas.microsoft.com/office/powerpoint/2010/main" val="1930921904"/>
      </p:ext>
    </p:extLst>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2808</TotalTime>
  <Words>8779</Words>
  <Application>Microsoft Office PowerPoint</Application>
  <PresentationFormat>On-screen Show (4:3)</PresentationFormat>
  <Paragraphs>761</Paragraphs>
  <Slides>88</Slides>
  <Notes>0</Notes>
  <HiddenSlides>0</HiddenSlides>
  <MMClips>0</MMClips>
  <ScaleCrop>false</ScaleCrop>
  <HeadingPairs>
    <vt:vector size="8" baseType="variant">
      <vt:variant>
        <vt:lpstr>Fonts Used</vt:lpstr>
      </vt:variant>
      <vt:variant>
        <vt:i4>7</vt:i4>
      </vt:variant>
      <vt:variant>
        <vt:lpstr>Theme</vt:lpstr>
      </vt:variant>
      <vt:variant>
        <vt:i4>1</vt:i4>
      </vt:variant>
      <vt:variant>
        <vt:lpstr>Embedded OLE Servers</vt:lpstr>
      </vt:variant>
      <vt:variant>
        <vt:i4>1</vt:i4>
      </vt:variant>
      <vt:variant>
        <vt:lpstr>Slide Titles</vt:lpstr>
      </vt:variant>
      <vt:variant>
        <vt:i4>88</vt:i4>
      </vt:variant>
    </vt:vector>
  </HeadingPairs>
  <TitlesOfParts>
    <vt:vector size="97" baseType="lpstr">
      <vt:lpstr>Lucida Grande</vt:lpstr>
      <vt:lpstr>Arial</vt:lpstr>
      <vt:lpstr>Calibri</vt:lpstr>
      <vt:lpstr>Courier New</vt:lpstr>
      <vt:lpstr>Times New Roman</vt:lpstr>
      <vt:lpstr>Trebuchet MS</vt:lpstr>
      <vt:lpstr>Wingdings</vt:lpstr>
      <vt:lpstr>1_Office Theme</vt:lpstr>
      <vt:lpstr>Equation</vt:lpstr>
      <vt:lpstr>PowerPoint Presentation</vt:lpstr>
      <vt:lpstr>17.1 Characteristics of Wireless Channels</vt:lpstr>
      <vt:lpstr>Path Loss</vt:lpstr>
      <vt:lpstr>Path Loss (Cont’d)</vt:lpstr>
      <vt:lpstr>Multipath Fading </vt:lpstr>
      <vt:lpstr>Multipath Fading (Cont’d)</vt:lpstr>
      <vt:lpstr>Narrowband Signal Fading</vt:lpstr>
      <vt:lpstr>Narrowband Signal Fading (Con’d)</vt:lpstr>
      <vt:lpstr>Narrowband Signal Fading (Con’d)</vt:lpstr>
      <vt:lpstr>PowerPoint Presentation</vt:lpstr>
      <vt:lpstr>Wideband Signal Fading</vt:lpstr>
      <vt:lpstr>17.2  Wireless Networking Technologies</vt:lpstr>
      <vt:lpstr>1G Cellular Analog Wireless Networks</vt:lpstr>
      <vt:lpstr>2G Cellular Networks: GSM and Narrowband CDMA</vt:lpstr>
      <vt:lpstr>TDMA and GSM</vt:lpstr>
      <vt:lpstr>Data Services in GSM</vt:lpstr>
      <vt:lpstr>CDMA</vt:lpstr>
      <vt:lpstr>Direct Sequence (DS) Spread Spectrum </vt:lpstr>
      <vt:lpstr>DS Spread Spectrum (Con’d) </vt:lpstr>
      <vt:lpstr>DS Spread Spectrum (Con’d) </vt:lpstr>
      <vt:lpstr>PowerPoint Presentation</vt:lpstr>
      <vt:lpstr>3G Cellular Networks: Wideband CDMA</vt:lpstr>
      <vt:lpstr>Wideband CDMA (WCDMA)</vt:lpstr>
      <vt:lpstr>Table 17.1: Evolution from 2G to 3G Wireless Networks</vt:lpstr>
      <vt:lpstr>New Generation of Multimedia Services</vt:lpstr>
      <vt:lpstr>4G Cellular Networks</vt:lpstr>
      <vt:lpstr>4G Cellular Networks</vt:lpstr>
      <vt:lpstr>IMT-Advanced</vt:lpstr>
      <vt:lpstr>3GPP LTE Advanced</vt:lpstr>
      <vt:lpstr>5G Cellular Networks and Beyond</vt:lpstr>
      <vt:lpstr>Evolution from 3G to 5G</vt:lpstr>
      <vt:lpstr>5G Key Technologies</vt:lpstr>
      <vt:lpstr>5G Networks Slicing</vt:lpstr>
      <vt:lpstr>5G Networks Slicing</vt:lpstr>
      <vt:lpstr>Wireless Local Area Networks (WLANs)</vt:lpstr>
      <vt:lpstr>Carrier Sense Multiple Access with  Collision Avoidance (CSMA/CA)</vt:lpstr>
      <vt:lpstr>CSMA/CA (Con’d)</vt:lpstr>
      <vt:lpstr>IEEE 802.11b/g</vt:lpstr>
      <vt:lpstr>IEEE 802.11a</vt:lpstr>
      <vt:lpstr>IEEE 802.11n and 802.11ac</vt:lpstr>
      <vt:lpstr>802.11ax (WiFi 6)</vt:lpstr>
      <vt:lpstr>Bluetooth and Short-Range Technologies</vt:lpstr>
      <vt:lpstr>17.3  Multimedia Over Wireless Channels</vt:lpstr>
      <vt:lpstr>3GPP QoS Requirements for Multimedia Transmission</vt:lpstr>
      <vt:lpstr>Error Detection</vt:lpstr>
      <vt:lpstr>Parity Checking</vt:lpstr>
      <vt:lpstr>Checksum</vt:lpstr>
      <vt:lpstr>Internet checksum algorithm (RFC 1071)</vt:lpstr>
      <vt:lpstr>An Example of Checksum</vt:lpstr>
      <vt:lpstr>An Example of Checksum (Con’d)</vt:lpstr>
      <vt:lpstr>Cyclic Redundancy Check (CRC)</vt:lpstr>
      <vt:lpstr>CRC Implementation</vt:lpstr>
      <vt:lpstr>CRC Implementation (Con’d)</vt:lpstr>
      <vt:lpstr>CRC Implementation (Con’d)</vt:lpstr>
      <vt:lpstr>CRC Implementation (Con’d)</vt:lpstr>
      <vt:lpstr>Error Correction</vt:lpstr>
      <vt:lpstr>Two-dimensional parity checking</vt:lpstr>
      <vt:lpstr>Block Codes</vt:lpstr>
      <vt:lpstr>Hamming Codes</vt:lpstr>
      <vt:lpstr>Hamming Codes (Con’d)</vt:lpstr>
      <vt:lpstr>PowerPoint Presentation</vt:lpstr>
      <vt:lpstr>BCH and RS Codes</vt:lpstr>
      <vt:lpstr>PowerPoint Presentation</vt:lpstr>
      <vt:lpstr>Convolutional Codes</vt:lpstr>
      <vt:lpstr>PowerPoint Presentation</vt:lpstr>
      <vt:lpstr>Packet Interleaving</vt:lpstr>
      <vt:lpstr>PowerPoint Presentation</vt:lpstr>
      <vt:lpstr>Error-Resilient Coding</vt:lpstr>
      <vt:lpstr>Reversible Variable-Length Code (RVLC)</vt:lpstr>
      <vt:lpstr>PowerPoint Presentation</vt:lpstr>
      <vt:lpstr>Error-Resilient Entropy Coding (EREC)</vt:lpstr>
      <vt:lpstr>PowerPoint Presentation</vt:lpstr>
      <vt:lpstr>PROCEDURE EREC Encode</vt:lpstr>
      <vt:lpstr>PowerPoint Presentation</vt:lpstr>
      <vt:lpstr>Error Concealment</vt:lpstr>
      <vt:lpstr>Summary of Techniques for Error Concealment</vt:lpstr>
      <vt:lpstr>17.4  Mobility Management</vt:lpstr>
      <vt:lpstr>PowerPoint Presentation</vt:lpstr>
      <vt:lpstr>PowerPoint Presentation</vt:lpstr>
      <vt:lpstr>Network Layer Mobile IP</vt:lpstr>
      <vt:lpstr>PowerPoint Presentation</vt:lpstr>
      <vt:lpstr>The Operations in Mobile IP (Fig. 17.15)</vt:lpstr>
      <vt:lpstr>PowerPoint Presentation</vt:lpstr>
      <vt:lpstr>Link-Layer Handoff Management</vt:lpstr>
      <vt:lpstr>Hard Handoff</vt:lpstr>
      <vt:lpstr>Drawback of Hard Handoff</vt:lpstr>
      <vt:lpstr>Soft Handoff</vt:lpstr>
      <vt:lpstr>Vertical Handoff</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17 Wireless Networks</dc:title>
  <dc:creator>Jordan Yap</dc:creator>
  <cp:lastModifiedBy>jcliu</cp:lastModifiedBy>
  <cp:revision>852</cp:revision>
  <dcterms:created xsi:type="dcterms:W3CDTF">2008-07-25T05:18:57Z</dcterms:created>
  <dcterms:modified xsi:type="dcterms:W3CDTF">2020-09-07T19:57:26Z</dcterms:modified>
</cp:coreProperties>
</file>