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3" r:id="rId2"/>
    <p:sldId id="257" r:id="rId3"/>
    <p:sldId id="258" r:id="rId4"/>
    <p:sldId id="259" r:id="rId5"/>
    <p:sldId id="267" r:id="rId6"/>
    <p:sldId id="268" r:id="rId7"/>
    <p:sldId id="316" r:id="rId8"/>
    <p:sldId id="270" r:id="rId9"/>
    <p:sldId id="271" r:id="rId10"/>
    <p:sldId id="269" r:id="rId11"/>
    <p:sldId id="281" r:id="rId12"/>
    <p:sldId id="272" r:id="rId13"/>
    <p:sldId id="305" r:id="rId14"/>
    <p:sldId id="273" r:id="rId15"/>
    <p:sldId id="282" r:id="rId16"/>
    <p:sldId id="274" r:id="rId17"/>
    <p:sldId id="284" r:id="rId18"/>
    <p:sldId id="285" r:id="rId19"/>
    <p:sldId id="286" r:id="rId20"/>
    <p:sldId id="311" r:id="rId21"/>
    <p:sldId id="313" r:id="rId22"/>
    <p:sldId id="314" r:id="rId23"/>
    <p:sldId id="317" r:id="rId24"/>
    <p:sldId id="292" r:id="rId25"/>
    <p:sldId id="293" r:id="rId26"/>
    <p:sldId id="294" r:id="rId27"/>
    <p:sldId id="295" r:id="rId28"/>
    <p:sldId id="296" r:id="rId29"/>
    <p:sldId id="297" r:id="rId30"/>
    <p:sldId id="318" r:id="rId31"/>
    <p:sldId id="298" r:id="rId32"/>
    <p:sldId id="306" r:id="rId33"/>
    <p:sldId id="308" r:id="rId34"/>
    <p:sldId id="309" r:id="rId35"/>
    <p:sldId id="310"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774" y="108"/>
      </p:cViewPr>
      <p:guideLst>
        <p:guide orient="horz" pos="2160"/>
        <p:guide pos="2880"/>
      </p:guideLst>
    </p:cSldViewPr>
  </p:slideViewPr>
  <p:notesTextViewPr>
    <p:cViewPr>
      <p:scale>
        <a:sx n="100" d="100"/>
        <a:sy n="100" d="100"/>
      </p:scale>
      <p:origin x="0" y="0"/>
    </p:cViewPr>
  </p:notesTextViewPr>
  <p:notesViewPr>
    <p:cSldViewPr>
      <p:cViewPr varScale="1">
        <p:scale>
          <a:sx n="96" d="100"/>
          <a:sy n="96" d="100"/>
        </p:scale>
        <p:origin x="-35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latin typeface="Trebuchet MS"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C92C86-F094-45FF-8E6C-B859D585EF09}" type="datetimeFigureOut">
              <a:rPr lang="en-CA" smtClean="0">
                <a:latin typeface="Trebuchet MS" pitchFamily="34" charset="0"/>
              </a:rPr>
              <a:pPr/>
              <a:t>2020-06-30</a:t>
            </a:fld>
            <a:endParaRPr lang="en-CA" dirty="0">
              <a:latin typeface="Trebuchet MS"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latin typeface="Trebuchet MS"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E79EE-A761-435C-A5F2-BC4054E45D35}" type="slidenum">
              <a:rPr lang="en-CA" smtClean="0">
                <a:latin typeface="Trebuchet MS" pitchFamily="34" charset="0"/>
              </a:rPr>
              <a:pPr/>
              <a:t>‹#›</a:t>
            </a:fld>
            <a:endParaRPr lang="en-CA" dirty="0">
              <a:latin typeface="Trebuchet MS" pitchFamily="34" charset="0"/>
            </a:endParaRPr>
          </a:p>
        </p:txBody>
      </p:sp>
    </p:spTree>
    <p:extLst>
      <p:ext uri="{BB962C8B-B14F-4D97-AF65-F5344CB8AC3E}">
        <p14:creationId xmlns:p14="http://schemas.microsoft.com/office/powerpoint/2010/main" val="163880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CA"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6129F922-3A45-4708-A280-812866AC914D}" type="datetimeFigureOut">
              <a:rPr lang="en-CA" smtClean="0"/>
              <a:pPr/>
              <a:t>2020-06-30</a:t>
            </a:fld>
            <a:endParaRPr lang="en-CA"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CA"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CA"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2D541623-9352-4AAD-A621-562E90DD87C3}" type="slidenum">
              <a:rPr lang="en-CA" smtClean="0"/>
              <a:pPr/>
              <a:t>‹#›</a:t>
            </a:fld>
            <a:endParaRPr lang="en-CA" dirty="0"/>
          </a:p>
        </p:txBody>
      </p:sp>
    </p:spTree>
    <p:extLst>
      <p:ext uri="{BB962C8B-B14F-4D97-AF65-F5344CB8AC3E}">
        <p14:creationId xmlns:p14="http://schemas.microsoft.com/office/powerpoint/2010/main" val="3479876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Trebuchet MS"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defRPr>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rebuchet MS"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rebuchet MS" pitchFamily="34" charset="0"/>
              </a:defRPr>
            </a:lvl1pPr>
            <a:lvl2pPr>
              <a:defRPr>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lvl1pPr>
              <a:defRPr sz="32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457200" y="1412776"/>
            <a:ext cx="8229600" cy="4713387"/>
          </a:xfrm>
        </p:spPr>
        <p:txBody>
          <a:bodyPr/>
          <a:lstStyle>
            <a:lvl1pPr algn="just">
              <a:buFont typeface="Arial" panose="020B0604020202020204" pitchFamily="34" charset="0"/>
              <a:buChar char="•"/>
              <a:defRPr sz="2200">
                <a:latin typeface="Trebuchet MS" pitchFamily="34" charset="0"/>
              </a:defRPr>
            </a:lvl1pPr>
            <a:lvl2pPr marL="742950" indent="-285750" algn="just">
              <a:buFont typeface="Wingdings" panose="05000000000000000000" pitchFamily="2" charset="2"/>
              <a:buChar char="§"/>
              <a:defRPr sz="1800">
                <a:latin typeface="Trebuchet MS" pitchFamily="34" charset="0"/>
              </a:defRPr>
            </a:lvl2pPr>
            <a:lvl3pPr marL="1200150" indent="-285750" algn="just">
              <a:buFont typeface="Arial" panose="020B0604020202020204" pitchFamily="34" charset="0"/>
              <a:buChar char="•"/>
              <a:defRPr sz="1600">
                <a:latin typeface="Trebuchet MS" pitchFamily="34" charset="0"/>
              </a:defRPr>
            </a:lvl3pPr>
            <a:lvl4pPr algn="just">
              <a:defRPr sz="1400">
                <a:latin typeface="Trebuchet MS" pitchFamily="34" charset="0"/>
              </a:defRPr>
            </a:lvl4pPr>
            <a:lvl5pPr algn="just">
              <a:defRPr sz="1200">
                <a:latin typeface="Trebuchet M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857884" y="6286520"/>
            <a:ext cx="2895600" cy="365125"/>
          </a:xfrm>
        </p:spPr>
        <p:txBody>
          <a:bodyPr/>
          <a:lstStyle>
            <a:lvl1pPr algn="r">
              <a:defRPr i="1">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atin typeface="Trebuchet MS" pitchFamily="34" charset="0"/>
              </a:defRPr>
            </a:lvl1pPr>
          </a:lstStyle>
          <a:p>
            <a:fld id="{0F351D62-525A-4671-8264-CD4617D324B8}" type="slidenum">
              <a:rPr lang="en-US" smtClean="0"/>
              <a:pPr/>
              <a:t>‹#›</a:t>
            </a:fld>
            <a:endParaRPr lang="en-US" dirty="0"/>
          </a:p>
        </p:txBody>
      </p:sp>
      <p:sp>
        <p:nvSpPr>
          <p:cNvPr id="7" name="TextBox 6"/>
          <p:cNvSpPr txBox="1"/>
          <p:nvPr userDrawn="1"/>
        </p:nvSpPr>
        <p:spPr>
          <a:xfrm>
            <a:off x="441951" y="149902"/>
            <a:ext cx="3751733" cy="307777"/>
          </a:xfrm>
          <a:prstGeom prst="rect">
            <a:avLst/>
          </a:prstGeom>
          <a:noFill/>
        </p:spPr>
        <p:txBody>
          <a:bodyPr wrap="none" rtlCol="0">
            <a:spAutoFit/>
          </a:bodyPr>
          <a:lstStyle/>
          <a:p>
            <a:pPr fontAlgn="auto">
              <a:spcBef>
                <a:spcPts val="0"/>
              </a:spcBef>
              <a:spcAft>
                <a:spcPts val="0"/>
              </a:spcAft>
              <a:defRPr/>
            </a:pPr>
            <a:r>
              <a:rPr lang="en-US" sz="1400" i="1" dirty="0">
                <a:latin typeface="+mn-lt"/>
                <a:cs typeface="+mn-cs"/>
              </a:rPr>
              <a:t>Fundamentals of Multimedia 3</a:t>
            </a:r>
            <a:r>
              <a:rPr lang="en-US" sz="1400" i="1" baseline="30000" dirty="0">
                <a:latin typeface="+mn-lt"/>
                <a:cs typeface="+mn-cs"/>
              </a:rPr>
              <a:t>rd </a:t>
            </a:r>
            <a:r>
              <a:rPr lang="en-US" sz="1400" i="1" dirty="0">
                <a:latin typeface="+mn-lt"/>
                <a:cs typeface="+mn-cs"/>
              </a:rPr>
              <a:t>ed., Chapter 19</a:t>
            </a: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rebuchet MS" pitchFamily="34" charset="0"/>
              </a:defRPr>
            </a:lvl1pPr>
            <a:lvl2pPr>
              <a:defRPr sz="2400">
                <a:latin typeface="Trebuchet MS" pitchFamily="34" charset="0"/>
              </a:defRPr>
            </a:lvl2pPr>
            <a:lvl3pPr>
              <a:defRPr sz="2000">
                <a:latin typeface="Trebuchet MS" pitchFamily="34" charset="0"/>
              </a:defRPr>
            </a:lvl3pPr>
            <a:lvl4pPr>
              <a:defRPr sz="1800">
                <a:latin typeface="Trebuchet MS" pitchFamily="34" charset="0"/>
              </a:defRPr>
            </a:lvl4pPr>
            <a:lvl5pPr>
              <a:defRPr sz="1800">
                <a:latin typeface="Trebuchet M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600">
                <a:latin typeface="Trebuchet M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8" name="Footer Placeholder 7"/>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9" name="Slide Number Placeholder 8"/>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3" name="Footer Placeholder 2"/>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4" name="Slide Number Placeholder 3"/>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rebuchet MS"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Trebuchet MS" pitchFamily="34" charset="0"/>
              </a:defRPr>
            </a:lvl1pPr>
            <a:lvl2pPr>
              <a:defRPr sz="2800">
                <a:latin typeface="Trebuchet MS" pitchFamily="34" charset="0"/>
              </a:defRPr>
            </a:lvl2pPr>
            <a:lvl3pPr>
              <a:defRPr sz="2400">
                <a:latin typeface="Trebuchet MS" pitchFamily="34" charset="0"/>
              </a:defRPr>
            </a:lvl3pPr>
            <a:lvl4pPr>
              <a:defRPr sz="2000">
                <a:latin typeface="Trebuchet MS" pitchFamily="34" charset="0"/>
              </a:defRPr>
            </a:lvl4pPr>
            <a:lvl5pPr>
              <a:defRPr sz="2000">
                <a:latin typeface="Trebuchet M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rebuchet MS"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rebuchet M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rebuchet M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Trebuchet MS" pitchFamily="34" charset="0"/>
              </a:defRPr>
            </a:lvl1pPr>
          </a:lstStyle>
          <a:p>
            <a:r>
              <a:rPr lang="en-US" smtClean="0"/>
              <a:t>Li, Drew &amp; Liu   © Springer 2021</a:t>
            </a:r>
            <a:endParaRPr lang="en-US" dirty="0"/>
          </a:p>
        </p:txBody>
      </p:sp>
      <p:sp>
        <p:nvSpPr>
          <p:cNvPr id="7" name="Slide Number Placeholder 6"/>
          <p:cNvSpPr>
            <a:spLocks noGrp="1"/>
          </p:cNvSpPr>
          <p:nvPr>
            <p:ph type="sldNum" sz="quarter" idx="12"/>
          </p:nvPr>
        </p:nvSpPr>
        <p:spPr/>
        <p:txBody>
          <a:bodyPr/>
          <a:lstStyle>
            <a:lvl1pPr>
              <a:defRPr>
                <a:latin typeface="Trebuchet MS" pitchFamily="34" charset="0"/>
              </a:defRPr>
            </a:lvl1pPr>
          </a:lstStyle>
          <a:p>
            <a:fld id="{0F351D62-525A-4671-8264-CD4617D324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200" kern="1200">
          <a:solidFill>
            <a:schemeClr val="tx1"/>
          </a:solidFill>
          <a:latin typeface="Trebuchet MS" pitchFamily="34" charset="0"/>
          <a:ea typeface="+mj-ea"/>
          <a:cs typeface="+mj-cs"/>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2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dirty="0"/>
          </a:p>
        </p:txBody>
      </p:sp>
      <p:sp>
        <p:nvSpPr>
          <p:cNvPr id="6" name="Title 1"/>
          <p:cNvSpPr txBox="1">
            <a:spLocks/>
          </p:cNvSpPr>
          <p:nvPr/>
        </p:nvSpPr>
        <p:spPr>
          <a:xfrm>
            <a:off x="681030" y="1204619"/>
            <a:ext cx="7772400" cy="100024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1" i="0" u="none" strike="noStrike" kern="1200" cap="none" spc="0" normalizeH="0" baseline="0" noProof="0" dirty="0">
                <a:ln>
                  <a:noFill/>
                </a:ln>
                <a:solidFill>
                  <a:schemeClr val="tx1"/>
                </a:solidFill>
                <a:effectLst/>
                <a:uLnTx/>
                <a:uFillTx/>
                <a:latin typeface="Trebuchet MS" pitchFamily="34" charset="0"/>
                <a:ea typeface="+mj-ea"/>
                <a:cs typeface="+mj-cs"/>
              </a:rPr>
              <a:t>Chapter 19</a:t>
            </a:r>
            <a:br>
              <a:rPr kumimoji="0" lang="en-CA" sz="3200" b="1" i="0" u="none" strike="noStrike" kern="1200" cap="none" spc="0" normalizeH="0" baseline="0" noProof="0" dirty="0">
                <a:ln>
                  <a:noFill/>
                </a:ln>
                <a:solidFill>
                  <a:schemeClr val="tx1"/>
                </a:solidFill>
                <a:effectLst/>
                <a:uLnTx/>
                <a:uFillTx/>
                <a:latin typeface="Trebuchet MS" pitchFamily="34" charset="0"/>
                <a:ea typeface="+mj-ea"/>
                <a:cs typeface="+mj-cs"/>
              </a:rPr>
            </a:br>
            <a:r>
              <a:rPr kumimoji="0" lang="en-CA" sz="3200" b="1" i="0" u="none" strike="noStrike" kern="1200" cap="none" spc="0" normalizeH="0" baseline="0" noProof="0" dirty="0">
                <a:ln>
                  <a:noFill/>
                </a:ln>
                <a:solidFill>
                  <a:schemeClr val="tx1"/>
                </a:solidFill>
                <a:effectLst/>
                <a:uLnTx/>
                <a:uFillTx/>
                <a:latin typeface="Trebuchet MS" pitchFamily="34" charset="0"/>
                <a:ea typeface="+mj-ea"/>
                <a:cs typeface="+mj-cs"/>
              </a:rPr>
              <a:t>Social Media Sharing</a:t>
            </a:r>
          </a:p>
        </p:txBody>
      </p:sp>
      <p:sp>
        <p:nvSpPr>
          <p:cNvPr id="7" name="Subtitle 2"/>
          <p:cNvSpPr txBox="1">
            <a:spLocks/>
          </p:cNvSpPr>
          <p:nvPr/>
        </p:nvSpPr>
        <p:spPr>
          <a:xfrm>
            <a:off x="755576" y="2780928"/>
            <a:ext cx="7632848" cy="2664296"/>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r>
              <a:rPr kumimoji="0" lang="en-CA" sz="2600" b="0" i="0" u="none" strike="noStrike" kern="1200" cap="none" spc="0" normalizeH="0" baseline="0" noProof="0" dirty="0">
                <a:ln>
                  <a:noFill/>
                </a:ln>
                <a:solidFill>
                  <a:schemeClr val="tx1"/>
                </a:solidFill>
                <a:effectLst/>
                <a:uLnTx/>
                <a:uFillTx/>
                <a:latin typeface="Trebuchet MS" pitchFamily="34" charset="0"/>
                <a:hlinkClick r:id="rId2" action="ppaction://hlinksldjump"/>
              </a:rPr>
              <a:t>19.1 Representative Social Media Services</a:t>
            </a:r>
            <a:endParaRPr kumimoji="0" lang="en-CA" sz="2600" b="0" i="0" u="none" strike="noStrike" kern="1200" cap="none" spc="0" normalizeH="0" baseline="0" noProof="0" dirty="0">
              <a:ln>
                <a:noFill/>
              </a:ln>
              <a:solidFill>
                <a:schemeClr val="tx1"/>
              </a:solidFill>
              <a:effectLst/>
              <a:uLnTx/>
              <a:uFillTx/>
              <a:latin typeface="Trebuchet MS"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Trebuchet MS" pitchFamily="34" charset="0"/>
                <a:hlinkClick r:id="rId3" action="ppaction://hlinksldjump"/>
              </a:rPr>
              <a:t>19.2 </a:t>
            </a:r>
            <a:r>
              <a:rPr kumimoji="0" lang="en-CA" sz="2600" b="0" i="0" u="none" strike="noStrike" kern="1200" cap="none" spc="0" normalizeH="0" baseline="0" noProof="0" dirty="0">
                <a:ln>
                  <a:noFill/>
                </a:ln>
                <a:solidFill>
                  <a:schemeClr val="tx1"/>
                </a:solidFill>
                <a:effectLst/>
                <a:uLnTx/>
                <a:uFillTx/>
                <a:latin typeface="Trebuchet MS" pitchFamily="34" charset="0"/>
                <a:hlinkClick r:id="rId3" action="ppaction://hlinksldjump"/>
              </a:rPr>
              <a:t>User-Generated Media Content Sharing</a:t>
            </a:r>
            <a:endParaRPr kumimoji="0" lang="en-CA" sz="2600" b="0" i="0" u="none" strike="noStrike" kern="1200" cap="none" spc="0" normalizeH="0" baseline="0" noProof="0" dirty="0">
              <a:ln>
                <a:noFill/>
              </a:ln>
              <a:solidFill>
                <a:schemeClr val="tx1"/>
              </a:solidFill>
              <a:effectLst/>
              <a:uLnTx/>
              <a:uFillTx/>
              <a:latin typeface="Trebuchet MS" pitchFamily="34" charset="0"/>
            </a:endParaRPr>
          </a:p>
          <a:p>
            <a:pPr marR="0" lvl="0" algn="l" defTabSz="914400" rtl="0" eaLnBrk="1" fontAlgn="auto" latinLnBrk="0" hangingPunct="1">
              <a:lnSpc>
                <a:spcPct val="100000"/>
              </a:lnSpc>
              <a:spcBef>
                <a:spcPct val="20000"/>
              </a:spcBef>
              <a:spcAft>
                <a:spcPts val="0"/>
              </a:spcAft>
              <a:buClrTx/>
              <a:buSzTx/>
              <a:tabLst/>
              <a:defRPr/>
            </a:pPr>
            <a:r>
              <a:rPr kumimoji="0" lang="en-US" sz="2600" b="0" i="0" u="none" strike="noStrike" kern="1200" cap="none" spc="0" normalizeH="0" baseline="0" noProof="0" dirty="0">
                <a:ln>
                  <a:noFill/>
                </a:ln>
                <a:solidFill>
                  <a:schemeClr val="tx1"/>
                </a:solidFill>
                <a:effectLst/>
                <a:uLnTx/>
                <a:uFillTx/>
                <a:latin typeface="Trebuchet MS" pitchFamily="34" charset="0"/>
                <a:hlinkClick r:id="rId4" action="ppaction://hlinksldjump"/>
              </a:rPr>
              <a:t>19.3 </a:t>
            </a:r>
            <a:r>
              <a:rPr kumimoji="0" lang="en-CA" sz="2600" b="0" i="0" u="none" strike="noStrike" kern="1200" cap="none" spc="0" normalizeH="0" baseline="0" noProof="0" dirty="0">
                <a:ln>
                  <a:noFill/>
                </a:ln>
                <a:solidFill>
                  <a:schemeClr val="tx1"/>
                </a:solidFill>
                <a:effectLst/>
                <a:uLnTx/>
                <a:uFillTx/>
                <a:latin typeface="Trebuchet MS" pitchFamily="34" charset="0"/>
                <a:hlinkClick r:id="rId4" action="ppaction://hlinksldjump"/>
              </a:rPr>
              <a:t>Media Propagation in Online Social Networks</a:t>
            </a:r>
            <a:endParaRPr kumimoji="0" lang="en-CA" sz="2600" b="0" i="0" u="none" strike="noStrike" kern="1200" cap="none" spc="0" normalizeH="0" baseline="0" noProof="0" dirty="0">
              <a:ln>
                <a:noFill/>
              </a:ln>
              <a:solidFill>
                <a:schemeClr val="tx1"/>
              </a:solidFill>
              <a:effectLst/>
              <a:uLnTx/>
              <a:uFillTx/>
              <a:latin typeface="Trebuchet MS" pitchFamily="34" charset="0"/>
            </a:endParaRPr>
          </a:p>
          <a:p>
            <a:pPr lvl="0">
              <a:spcBef>
                <a:spcPct val="20000"/>
              </a:spcBef>
              <a:defRPr/>
            </a:pPr>
            <a:r>
              <a:rPr lang="en-CA" sz="2600" dirty="0">
                <a:latin typeface="Trebuchet MS" pitchFamily="34" charset="0"/>
                <a:hlinkClick r:id="rId5" action="ppaction://hlinksldjump"/>
              </a:rPr>
              <a:t>19.4 Mobile Video Clip Sharing </a:t>
            </a:r>
          </a:p>
          <a:p>
            <a:pPr lvl="0">
              <a:spcBef>
                <a:spcPct val="20000"/>
              </a:spcBef>
              <a:defRPr/>
            </a:pPr>
            <a:r>
              <a:rPr lang="en-CA" sz="2600" dirty="0">
                <a:latin typeface="Trebuchet MS" pitchFamily="34" charset="0"/>
                <a:hlinkClick r:id="rId5" action="ppaction://hlinksldjump"/>
              </a:rPr>
              <a:t>19.5 Further </a:t>
            </a:r>
            <a:r>
              <a:rPr kumimoji="0" lang="en-CA" sz="2600" b="0" i="0" u="none" strike="noStrike" kern="1200" cap="none" spc="0" normalizeH="0" baseline="0" noProof="0" dirty="0">
                <a:ln>
                  <a:noFill/>
                </a:ln>
                <a:solidFill>
                  <a:schemeClr val="tx1"/>
                </a:solidFill>
                <a:effectLst/>
                <a:uLnTx/>
                <a:uFillTx/>
                <a:latin typeface="Trebuchet MS" pitchFamily="34" charset="0"/>
                <a:hlinkClick r:id="rId5" action="ppaction://hlinksldjump"/>
              </a:rPr>
              <a:t>Exploration</a:t>
            </a:r>
            <a:endParaRPr kumimoji="0" lang="en-CA" sz="2600" b="0" i="0" u="none" strike="noStrike" kern="1200" cap="none" spc="0" normalizeH="0" baseline="0" noProof="0" dirty="0">
              <a:ln>
                <a:noFill/>
              </a:ln>
              <a:solidFill>
                <a:schemeClr val="tx1"/>
              </a:solidFill>
              <a:effectLst/>
              <a:uLnTx/>
              <a:uFillTx/>
              <a:latin typeface="Trebuchet M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733256"/>
            <a:ext cx="8219256" cy="320899"/>
          </a:xfrm>
        </p:spPr>
        <p:txBody>
          <a:bodyPr>
            <a:noAutofit/>
          </a:bodyPr>
          <a:lstStyle/>
          <a:p>
            <a:pPr marL="0" indent="0" algn="ctr">
              <a:buNone/>
            </a:pPr>
            <a:r>
              <a:rPr lang="en-US" sz="1600" b="1" dirty="0" smtClean="0"/>
              <a:t>Fig</a:t>
            </a:r>
            <a:r>
              <a:rPr lang="en-US" sz="1600" b="1" dirty="0"/>
              <a:t>. 19.2: </a:t>
            </a:r>
            <a:r>
              <a:rPr lang="en-US" sz="1600" dirty="0"/>
              <a:t>Length histograms and cumulative distributions for the four top categories</a:t>
            </a:r>
            <a:endParaRPr lang="en-CA" sz="16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10</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741" y="625697"/>
            <a:ext cx="5482519" cy="4937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61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307"/>
            <a:ext cx="8229600" cy="769288"/>
          </a:xfrm>
        </p:spPr>
        <p:txBody>
          <a:bodyPr>
            <a:normAutofit/>
          </a:bodyPr>
          <a:lstStyle/>
          <a:p>
            <a:r>
              <a:rPr lang="en-CA" dirty="0"/>
              <a:t>Characteristics of YouTube Video </a:t>
            </a:r>
            <a:r>
              <a:rPr lang="tr-TR" dirty="0"/>
              <a:t>(</a:t>
            </a:r>
            <a:r>
              <a:rPr lang="tr-TR" dirty="0" err="1"/>
              <a:t>Cont’d</a:t>
            </a:r>
            <a:r>
              <a:rPr lang="tr-TR" dirty="0"/>
              <a:t>)</a:t>
            </a:r>
            <a:r>
              <a:rPr lang="en-CA" dirty="0"/>
              <a:t> </a:t>
            </a:r>
          </a:p>
        </p:txBody>
      </p:sp>
      <p:sp>
        <p:nvSpPr>
          <p:cNvPr id="3" name="内容占位符 2"/>
          <p:cNvSpPr>
            <a:spLocks noGrp="1"/>
          </p:cNvSpPr>
          <p:nvPr>
            <p:ph idx="1"/>
          </p:nvPr>
        </p:nvSpPr>
        <p:spPr>
          <a:xfrm>
            <a:off x="457200" y="1268760"/>
            <a:ext cx="8229600" cy="4713387"/>
          </a:xfrm>
        </p:spPr>
        <p:txBody>
          <a:bodyPr anchor="ctr">
            <a:noAutofit/>
          </a:bodyPr>
          <a:lstStyle/>
          <a:p>
            <a:r>
              <a:rPr lang="en-CA" b="1" dirty="0"/>
              <a:t>Access Patterns</a:t>
            </a:r>
          </a:p>
          <a:p>
            <a:pPr lvl="1">
              <a:spcBef>
                <a:spcPts val="1800"/>
              </a:spcBef>
              <a:buFont typeface="Trebuchet MS" pitchFamily="34" charset="0"/>
              <a:buChar char="-"/>
            </a:pPr>
            <a:r>
              <a:rPr lang="en-US" dirty="0"/>
              <a:t>10% top popular videos account for nearly 80% of views</a:t>
            </a:r>
          </a:p>
          <a:p>
            <a:pPr lvl="1">
              <a:spcBef>
                <a:spcPts val="1800"/>
              </a:spcBef>
              <a:buFont typeface="Trebuchet MS" pitchFamily="34" charset="0"/>
              <a:buChar char="-"/>
            </a:pPr>
            <a:r>
              <a:rPr lang="en-US" dirty="0"/>
              <a:t>60% of videos are watched for less than 20% of their duration</a:t>
            </a:r>
          </a:p>
          <a:p>
            <a:pPr lvl="1">
              <a:spcBef>
                <a:spcPts val="1800"/>
              </a:spcBef>
              <a:buFont typeface="Trebuchet MS" pitchFamily="34" charset="0"/>
              <a:buChar char="-"/>
            </a:pPr>
            <a:r>
              <a:rPr lang="en-US" dirty="0"/>
              <a:t>Only 10% of the videos are watched again on the following day</a:t>
            </a:r>
          </a:p>
          <a:p>
            <a:pPr lvl="1">
              <a:spcBef>
                <a:spcPts val="1800"/>
              </a:spcBef>
              <a:buFont typeface="Trebuchet MS" pitchFamily="34" charset="0"/>
              <a:buChar char="-"/>
            </a:pPr>
            <a:r>
              <a:rPr lang="en-US" dirty="0"/>
              <a:t>Copyrighted videos tend to get most of the views earlier</a:t>
            </a:r>
          </a:p>
          <a:p>
            <a:pPr lvl="1">
              <a:spcBef>
                <a:spcPts val="1800"/>
              </a:spcBef>
              <a:buFont typeface="Trebuchet MS" pitchFamily="34" charset="0"/>
              <a:buChar char="-"/>
            </a:pPr>
            <a:r>
              <a:rPr lang="en-US" dirty="0"/>
              <a:t>Top videos tend to experience sudden bursts of popularity</a:t>
            </a:r>
          </a:p>
          <a:p>
            <a:pPr lvl="1">
              <a:spcBef>
                <a:spcPts val="1800"/>
              </a:spcBef>
              <a:buFont typeface="Trebuchet MS" pitchFamily="34" charset="0"/>
              <a:buChar char="-"/>
            </a:pPr>
            <a:r>
              <a:rPr lang="en-US" dirty="0"/>
              <a:t>Users’ viewing behaviors are affected by both the video quality and their social relations</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11</a:t>
            </a:fld>
            <a:endParaRPr lang="en-US" dirty="0"/>
          </a:p>
        </p:txBody>
      </p:sp>
    </p:spTree>
    <p:extLst>
      <p:ext uri="{BB962C8B-B14F-4D97-AF65-F5344CB8AC3E}">
        <p14:creationId xmlns:p14="http://schemas.microsoft.com/office/powerpoint/2010/main" val="142527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430" y="1011791"/>
            <a:ext cx="8229600" cy="769288"/>
          </a:xfrm>
        </p:spPr>
        <p:txBody>
          <a:bodyPr/>
          <a:lstStyle/>
          <a:p>
            <a:r>
              <a:rPr lang="en-CA" dirty="0"/>
              <a:t>Small-World in YouTube Videos</a:t>
            </a:r>
          </a:p>
        </p:txBody>
      </p:sp>
      <p:sp>
        <p:nvSpPr>
          <p:cNvPr id="3" name="内容占位符 2"/>
          <p:cNvSpPr>
            <a:spLocks noGrp="1"/>
          </p:cNvSpPr>
          <p:nvPr>
            <p:ph idx="1"/>
          </p:nvPr>
        </p:nvSpPr>
        <p:spPr>
          <a:xfrm>
            <a:off x="599233" y="1781079"/>
            <a:ext cx="7935994" cy="3705275"/>
          </a:xfrm>
        </p:spPr>
        <p:txBody>
          <a:bodyPr anchor="ctr">
            <a:noAutofit/>
          </a:bodyPr>
          <a:lstStyle/>
          <a:p>
            <a:pPr>
              <a:spcBef>
                <a:spcPts val="1800"/>
              </a:spcBef>
            </a:pPr>
            <a:r>
              <a:rPr lang="en-CA" sz="2400" dirty="0"/>
              <a:t>In YouTube,</a:t>
            </a:r>
            <a:r>
              <a:rPr lang="en-US" sz="2400" dirty="0"/>
              <a:t> there is a strong correlation between the number of views of a video and that of its top related videos. </a:t>
            </a:r>
          </a:p>
          <a:p>
            <a:pPr lvl="1">
              <a:spcBef>
                <a:spcPts val="1800"/>
              </a:spcBef>
              <a:buFont typeface="Trebuchet MS" pitchFamily="34" charset="0"/>
              <a:buChar char="-"/>
            </a:pPr>
            <a:r>
              <a:rPr lang="en-US" sz="2200" dirty="0" smtClean="0"/>
              <a:t>The graph topology for the network of YouTube videos can be measured by using the related links to form directed edges in a video graph.</a:t>
            </a:r>
            <a:endParaRPr lang="en-US" sz="22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12</a:t>
            </a:fld>
            <a:endParaRPr lang="en-US" dirty="0"/>
          </a:p>
        </p:txBody>
      </p:sp>
    </p:spTree>
    <p:extLst>
      <p:ext uri="{BB962C8B-B14F-4D97-AF65-F5344CB8AC3E}">
        <p14:creationId xmlns:p14="http://schemas.microsoft.com/office/powerpoint/2010/main" val="250900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472608"/>
          </a:xfrm>
        </p:spPr>
        <p:txBody>
          <a:bodyPr>
            <a:noAutofit/>
          </a:bodyPr>
          <a:lstStyle/>
          <a:p>
            <a:pPr>
              <a:spcBef>
                <a:spcPts val="1200"/>
              </a:spcBef>
            </a:pPr>
            <a:r>
              <a:rPr lang="en-US" sz="1900" dirty="0"/>
              <a:t>A small-world network has a large clustering coefficient like a regular graph, but it also has a small characteristic path length like a random graph.</a:t>
            </a:r>
          </a:p>
          <a:p>
            <a:pPr>
              <a:spcBef>
                <a:spcPts val="1200"/>
              </a:spcBef>
            </a:pPr>
            <a:r>
              <a:rPr lang="en-US" sz="1900" dirty="0"/>
              <a:t>The clustering coefficient of a node is the ratio of existing links connecting a node's neighbors to each other to the maximum possible number of such links. The clustering coefficient for the entire network is the average of the clustering coefficients of all the nodes.</a:t>
            </a:r>
          </a:p>
          <a:p>
            <a:pPr>
              <a:spcBef>
                <a:spcPts val="1200"/>
              </a:spcBef>
            </a:pPr>
            <a:r>
              <a:rPr lang="en-US" sz="1900" dirty="0"/>
              <a:t>The characteristic path length is calculated by finding the shortest path between all pairs of nodes, adding them up, and then dividing by the total number of pairs.</a:t>
            </a:r>
          </a:p>
          <a:p>
            <a:pPr>
              <a:spcBef>
                <a:spcPts val="1200"/>
              </a:spcBef>
            </a:pPr>
            <a:r>
              <a:rPr lang="en-US" sz="1900" dirty="0"/>
              <a:t>A random graph is generated based on certain probability distributions. Purely random graphs, built according to the </a:t>
            </a:r>
            <a:r>
              <a:rPr lang="en-US" sz="1900" b="1" dirty="0" err="1"/>
              <a:t>Erdös-Rény</a:t>
            </a:r>
            <a:r>
              <a:rPr lang="en-US" sz="1900" dirty="0" err="1"/>
              <a:t>i</a:t>
            </a:r>
            <a:r>
              <a:rPr lang="en-US" sz="1900" dirty="0"/>
              <a:t> (</a:t>
            </a:r>
            <a:r>
              <a:rPr lang="en-US" sz="1900" b="1" dirty="0"/>
              <a:t>ER</a:t>
            </a:r>
            <a:r>
              <a:rPr lang="en-US" sz="1900" dirty="0"/>
              <a:t>) model, exhibit a small characteristic path length (varying typically as the logarithm of the number of nodes) along with a small clustering coefficient.</a:t>
            </a:r>
          </a:p>
          <a:p>
            <a:pPr>
              <a:spcBef>
                <a:spcPts val="1200"/>
              </a:spcBef>
            </a:pPr>
            <a:r>
              <a:rPr lang="en-US" sz="1900" dirty="0"/>
              <a:t>A regular graph is a graph where each vertex has the same degree.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14</a:t>
            </a:fld>
            <a:endParaRPr lang="en-US" dirty="0"/>
          </a:p>
        </p:txBody>
      </p:sp>
      <p:sp>
        <p:nvSpPr>
          <p:cNvPr id="6" name="矩形 5"/>
          <p:cNvSpPr/>
          <p:nvPr/>
        </p:nvSpPr>
        <p:spPr>
          <a:xfrm>
            <a:off x="1403648" y="5069718"/>
            <a:ext cx="6561476" cy="400110"/>
          </a:xfrm>
          <a:prstGeom prst="rect">
            <a:avLst/>
          </a:prstGeom>
        </p:spPr>
        <p:txBody>
          <a:bodyPr wrap="none">
            <a:spAutoFit/>
          </a:bodyPr>
          <a:lstStyle/>
          <a:p>
            <a:r>
              <a:rPr lang="en-US" sz="2000" b="1" dirty="0">
                <a:latin typeface="Trebuchet MS" pitchFamily="34" charset="0"/>
              </a:rPr>
              <a:t>Fig. 19.3: </a:t>
            </a:r>
            <a:r>
              <a:rPr lang="en-US" sz="2000" dirty="0">
                <a:latin typeface="Trebuchet MS" pitchFamily="34" charset="0"/>
              </a:rPr>
              <a:t>Small-world characteristic of YouTube videos</a:t>
            </a:r>
            <a:endParaRPr lang="en-CA" sz="2000" dirty="0">
              <a:latin typeface="Trebuchet MS" pitchFamily="34" charset="0"/>
            </a:endParaRPr>
          </a:p>
        </p:txBody>
      </p:sp>
      <p:grpSp>
        <p:nvGrpSpPr>
          <p:cNvPr id="7" name="Group 6"/>
          <p:cNvGrpSpPr/>
          <p:nvPr/>
        </p:nvGrpSpPr>
        <p:grpSpPr>
          <a:xfrm>
            <a:off x="588104" y="1544176"/>
            <a:ext cx="7967792" cy="3108960"/>
            <a:chOff x="611560" y="1544176"/>
            <a:chExt cx="7967792" cy="310896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44176"/>
              <a:ext cx="3967370" cy="3108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968" y="1544176"/>
              <a:ext cx="3977384" cy="31089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9992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15</a:t>
            </a:fld>
            <a:endParaRPr lang="en-US" dirty="0"/>
          </a:p>
        </p:txBody>
      </p:sp>
      <p:sp>
        <p:nvSpPr>
          <p:cNvPr id="6" name="矩形 5"/>
          <p:cNvSpPr/>
          <p:nvPr/>
        </p:nvSpPr>
        <p:spPr>
          <a:xfrm>
            <a:off x="992222" y="5301208"/>
            <a:ext cx="7418890" cy="400110"/>
          </a:xfrm>
          <a:prstGeom prst="rect">
            <a:avLst/>
          </a:prstGeom>
        </p:spPr>
        <p:txBody>
          <a:bodyPr wrap="none">
            <a:spAutoFit/>
          </a:bodyPr>
          <a:lstStyle/>
          <a:p>
            <a:r>
              <a:rPr lang="en-US" sz="2000" b="1" dirty="0">
                <a:latin typeface="Trebuchet MS" pitchFamily="34" charset="0"/>
              </a:rPr>
              <a:t>Fig. 19.4: </a:t>
            </a:r>
            <a:r>
              <a:rPr lang="en-US" sz="2000" dirty="0">
                <a:latin typeface="Trebuchet MS" pitchFamily="34" charset="0"/>
              </a:rPr>
              <a:t>Two sample graphs of YouTube videos and their links</a:t>
            </a:r>
            <a:endParaRPr lang="en-CA" sz="2000" dirty="0">
              <a:latin typeface="Trebuchet MS"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222" y="1196752"/>
            <a:ext cx="7159557"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566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648072"/>
          </a:xfrm>
        </p:spPr>
        <p:txBody>
          <a:bodyPr>
            <a:normAutofit/>
          </a:bodyPr>
          <a:lstStyle/>
          <a:p>
            <a:r>
              <a:rPr lang="en-US" dirty="0"/>
              <a:t>YouTube from a Partner’s View</a:t>
            </a:r>
            <a:endParaRPr lang="en-CA" dirty="0"/>
          </a:p>
        </p:txBody>
      </p:sp>
      <p:sp>
        <p:nvSpPr>
          <p:cNvPr id="3" name="内容占位符 2"/>
          <p:cNvSpPr>
            <a:spLocks noGrp="1"/>
          </p:cNvSpPr>
          <p:nvPr>
            <p:ph idx="1"/>
          </p:nvPr>
        </p:nvSpPr>
        <p:spPr>
          <a:xfrm>
            <a:off x="611560" y="1433838"/>
            <a:ext cx="7885278" cy="4713387"/>
          </a:xfrm>
        </p:spPr>
        <p:txBody>
          <a:bodyPr anchor="ctr">
            <a:normAutofit/>
          </a:bodyPr>
          <a:lstStyle/>
          <a:p>
            <a:r>
              <a:rPr lang="en-US" dirty="0"/>
              <a:t>The main source of YouTube’s revenue is from advertisements.</a:t>
            </a:r>
          </a:p>
          <a:p>
            <a:endParaRPr lang="en-US" dirty="0"/>
          </a:p>
          <a:p>
            <a:r>
              <a:rPr lang="en-US" dirty="0"/>
              <a:t>A </a:t>
            </a:r>
            <a:r>
              <a:rPr lang="en-US" i="1" dirty="0"/>
              <a:t>YouTube Partner Program </a:t>
            </a:r>
            <a:r>
              <a:rPr lang="en-US" dirty="0"/>
              <a:t>was introduced to accommodate the content owners with copyrighted videos and popular channels.</a:t>
            </a:r>
          </a:p>
          <a:p>
            <a:endParaRPr lang="en-US" dirty="0"/>
          </a:p>
          <a:p>
            <a:r>
              <a:rPr lang="en-US" dirty="0"/>
              <a:t>The </a:t>
            </a:r>
            <a:r>
              <a:rPr lang="en-US" i="1" dirty="0"/>
              <a:t>Insight Analytics </a:t>
            </a:r>
            <a:r>
              <a:rPr lang="en-US" dirty="0"/>
              <a:t>from YouTube can provide various basic statistics on videos and channels so that the YouTube partners can leverage these statistics to adapt their content deployment and user engagement </a:t>
            </a:r>
            <a:r>
              <a:rPr lang="en-US" dirty="0" smtClean="0"/>
              <a:t>strategies.</a:t>
            </a:r>
            <a:endParaRPr lang="en-US"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16</a:t>
            </a:fld>
            <a:endParaRPr lang="en-US" dirty="0"/>
          </a:p>
        </p:txBody>
      </p:sp>
    </p:spTree>
    <p:extLst>
      <p:ext uri="{BB962C8B-B14F-4D97-AF65-F5344CB8AC3E}">
        <p14:creationId xmlns:p14="http://schemas.microsoft.com/office/powerpoint/2010/main" val="392890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2167" y="867775"/>
            <a:ext cx="8229600" cy="769288"/>
          </a:xfrm>
        </p:spPr>
        <p:txBody>
          <a:bodyPr>
            <a:normAutofit/>
          </a:bodyPr>
          <a:lstStyle/>
          <a:p>
            <a:r>
              <a:rPr lang="en-US" dirty="0"/>
              <a:t>YouTube from a Partner’s View </a:t>
            </a:r>
            <a:r>
              <a:rPr lang="tr-TR" dirty="0"/>
              <a:t>(</a:t>
            </a:r>
            <a:r>
              <a:rPr lang="tr-TR" dirty="0" err="1"/>
              <a:t>Cont’d</a:t>
            </a:r>
            <a:r>
              <a:rPr lang="tr-TR" dirty="0"/>
              <a:t>)</a:t>
            </a:r>
            <a:r>
              <a:rPr lang="en-CA" dirty="0"/>
              <a:t> </a:t>
            </a:r>
          </a:p>
        </p:txBody>
      </p:sp>
      <p:sp>
        <p:nvSpPr>
          <p:cNvPr id="3" name="内容占位符 2"/>
          <p:cNvSpPr>
            <a:spLocks noGrp="1"/>
          </p:cNvSpPr>
          <p:nvPr>
            <p:ph idx="1"/>
          </p:nvPr>
        </p:nvSpPr>
        <p:spPr/>
        <p:txBody>
          <a:bodyPr anchor="ctr">
            <a:noAutofit/>
          </a:bodyPr>
          <a:lstStyle/>
          <a:p>
            <a:r>
              <a:rPr lang="en-US" dirty="0"/>
              <a:t>The </a:t>
            </a:r>
            <a:r>
              <a:rPr lang="en-US" i="1" dirty="0"/>
              <a:t>referral sources </a:t>
            </a:r>
            <a:r>
              <a:rPr lang="en-US" dirty="0"/>
              <a:t>(the last webpages where the viewers come from) can be classified into five categories.</a:t>
            </a:r>
          </a:p>
          <a:p>
            <a:pPr lvl="1">
              <a:spcBef>
                <a:spcPts val="1200"/>
              </a:spcBef>
              <a:buFont typeface="Trebuchet MS" pitchFamily="34" charset="0"/>
              <a:buChar char="-"/>
            </a:pPr>
            <a:r>
              <a:rPr lang="en-US" dirty="0"/>
              <a:t>Suggestion: YouTube’s related video links</a:t>
            </a:r>
          </a:p>
          <a:p>
            <a:pPr lvl="1">
              <a:spcBef>
                <a:spcPts val="1200"/>
              </a:spcBef>
              <a:buFont typeface="Trebuchet MS" pitchFamily="34" charset="0"/>
              <a:buChar char="-"/>
            </a:pPr>
            <a:r>
              <a:rPr lang="en-US" dirty="0"/>
              <a:t>Video Search: YouTube or search results, e.g., from Google</a:t>
            </a:r>
          </a:p>
          <a:p>
            <a:pPr lvl="1">
              <a:spcBef>
                <a:spcPts val="1200"/>
              </a:spcBef>
              <a:buFont typeface="Trebuchet MS" pitchFamily="34" charset="0"/>
              <a:buChar char="-"/>
            </a:pPr>
            <a:r>
              <a:rPr lang="en-US" dirty="0"/>
              <a:t>YouTube Surfing: YouTube pages except related video links and search results</a:t>
            </a:r>
          </a:p>
          <a:p>
            <a:pPr lvl="1">
              <a:spcBef>
                <a:spcPts val="1200"/>
              </a:spcBef>
              <a:buFont typeface="Trebuchet MS" pitchFamily="34" charset="0"/>
              <a:buChar char="-"/>
            </a:pPr>
            <a:r>
              <a:rPr lang="en-US" dirty="0"/>
              <a:t>Social Referral: a link on an external webpage, or the video was embedded on an external webpage</a:t>
            </a:r>
          </a:p>
          <a:p>
            <a:pPr lvl="1">
              <a:spcBef>
                <a:spcPts val="1200"/>
              </a:spcBef>
              <a:buFont typeface="Trebuchet MS" pitchFamily="34" charset="0"/>
              <a:buChar char="-"/>
            </a:pPr>
            <a:r>
              <a:rPr lang="en-US" dirty="0"/>
              <a:t>Non-Social Direct: the viewer navigated directly to the video</a:t>
            </a:r>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17</a:t>
            </a:fld>
            <a:endParaRPr lang="en-US" dirty="0"/>
          </a:p>
        </p:txBody>
      </p:sp>
    </p:spTree>
    <p:extLst>
      <p:ext uri="{BB962C8B-B14F-4D97-AF65-F5344CB8AC3E}">
        <p14:creationId xmlns:p14="http://schemas.microsoft.com/office/powerpoint/2010/main" val="349842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18</a:t>
            </a:fld>
            <a:endParaRPr lang="en-US" dirty="0"/>
          </a:p>
        </p:txBody>
      </p:sp>
      <p:sp>
        <p:nvSpPr>
          <p:cNvPr id="6" name="矩形 5"/>
          <p:cNvSpPr/>
          <p:nvPr/>
        </p:nvSpPr>
        <p:spPr>
          <a:xfrm>
            <a:off x="2108407" y="5575553"/>
            <a:ext cx="5237331" cy="400110"/>
          </a:xfrm>
          <a:prstGeom prst="rect">
            <a:avLst/>
          </a:prstGeom>
        </p:spPr>
        <p:txBody>
          <a:bodyPr wrap="none" anchor="ctr">
            <a:spAutoFit/>
          </a:bodyPr>
          <a:lstStyle/>
          <a:p>
            <a:r>
              <a:rPr lang="en-US" sz="2000" b="1" dirty="0">
                <a:latin typeface="Trebuchet MS" pitchFamily="34" charset="0"/>
              </a:rPr>
              <a:t>Fig. 19.6: </a:t>
            </a:r>
            <a:r>
              <a:rPr lang="en-US" sz="2000" dirty="0">
                <a:latin typeface="Trebuchet MS" pitchFamily="34" charset="0"/>
              </a:rPr>
              <a:t>Breakdown of the referral source</a:t>
            </a:r>
            <a:endParaRPr lang="en-CA" sz="2000" dirty="0">
              <a:latin typeface="Trebuchet MS"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613" y="692696"/>
            <a:ext cx="6720774"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20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YouTube from a Partner’s View </a:t>
            </a:r>
            <a:r>
              <a:rPr lang="tr-TR" dirty="0"/>
              <a:t>(</a:t>
            </a:r>
            <a:r>
              <a:rPr lang="tr-TR" dirty="0" err="1"/>
              <a:t>Cont’d</a:t>
            </a:r>
            <a:r>
              <a:rPr lang="tr-TR" dirty="0"/>
              <a:t>)</a:t>
            </a:r>
            <a:r>
              <a:rPr lang="en-CA" dirty="0"/>
              <a:t> </a:t>
            </a:r>
          </a:p>
        </p:txBody>
      </p:sp>
      <p:sp>
        <p:nvSpPr>
          <p:cNvPr id="3" name="内容占位符 2"/>
          <p:cNvSpPr>
            <a:spLocks noGrp="1"/>
          </p:cNvSpPr>
          <p:nvPr>
            <p:ph idx="1"/>
          </p:nvPr>
        </p:nvSpPr>
        <p:spPr>
          <a:xfrm>
            <a:off x="457200" y="1412776"/>
            <a:ext cx="8229600" cy="1433818"/>
          </a:xfrm>
        </p:spPr>
        <p:txBody>
          <a:bodyPr>
            <a:noAutofit/>
          </a:bodyPr>
          <a:lstStyle/>
          <a:p>
            <a:r>
              <a:rPr lang="en-US" sz="2000" dirty="0"/>
              <a:t>Search results (Video Search) and related videos (Suggestion) are the top sources of views.</a:t>
            </a:r>
          </a:p>
          <a:p>
            <a:r>
              <a:rPr lang="en-US" sz="2000" dirty="0"/>
              <a:t>Although Social Referral is not the top view source, the impact of external website referral cannot simply be ignored.</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CA" sz="2000" dirty="0"/>
          </a:p>
          <a:p>
            <a:endParaRPr lang="en-US" sz="20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19</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856" y="3309955"/>
            <a:ext cx="5947833"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矩形 6"/>
          <p:cNvSpPr/>
          <p:nvPr/>
        </p:nvSpPr>
        <p:spPr>
          <a:xfrm>
            <a:off x="1637674" y="2924944"/>
            <a:ext cx="5868652" cy="338554"/>
          </a:xfrm>
          <a:prstGeom prst="rect">
            <a:avLst/>
          </a:prstGeom>
        </p:spPr>
        <p:txBody>
          <a:bodyPr wrap="square">
            <a:spAutoFit/>
          </a:bodyPr>
          <a:lstStyle/>
          <a:p>
            <a:pPr algn="ctr"/>
            <a:r>
              <a:rPr lang="en-US" sz="1600" b="1" dirty="0">
                <a:latin typeface="Trebuchet MS" pitchFamily="34" charset="0"/>
              </a:rPr>
              <a:t>Table 19.3: </a:t>
            </a:r>
            <a:r>
              <a:rPr lang="en-US" sz="1600" dirty="0">
                <a:latin typeface="Trebuchet MS" pitchFamily="34" charset="0"/>
              </a:rPr>
              <a:t>Summary of top external websites referrers</a:t>
            </a:r>
            <a:endParaRPr lang="en-CA" sz="1600" dirty="0">
              <a:latin typeface="Trebuchet MS" pitchFamily="34" charset="0"/>
            </a:endParaRPr>
          </a:p>
        </p:txBody>
      </p:sp>
    </p:spTree>
    <p:extLst>
      <p:ext uri="{BB962C8B-B14F-4D97-AF65-F5344CB8AC3E}">
        <p14:creationId xmlns:p14="http://schemas.microsoft.com/office/powerpoint/2010/main" val="137841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71480"/>
            <a:ext cx="8363272" cy="769288"/>
          </a:xfrm>
        </p:spPr>
        <p:txBody>
          <a:bodyPr>
            <a:normAutofit/>
          </a:bodyPr>
          <a:lstStyle/>
          <a:p>
            <a:r>
              <a:rPr lang="en-CA" sz="3000" dirty="0"/>
              <a:t>19.1 </a:t>
            </a:r>
            <a:r>
              <a:rPr lang="en-CA" sz="3000" dirty="0" smtClean="0"/>
              <a:t> Representative </a:t>
            </a:r>
            <a:r>
              <a:rPr lang="en-CA" sz="3000" dirty="0"/>
              <a:t>Social Media Services</a:t>
            </a:r>
          </a:p>
        </p:txBody>
      </p:sp>
      <p:sp>
        <p:nvSpPr>
          <p:cNvPr id="3" name="Content Placeholder 2"/>
          <p:cNvSpPr>
            <a:spLocks noGrp="1"/>
          </p:cNvSpPr>
          <p:nvPr>
            <p:ph idx="1"/>
          </p:nvPr>
        </p:nvSpPr>
        <p:spPr/>
        <p:txBody>
          <a:bodyPr>
            <a:normAutofit/>
          </a:bodyPr>
          <a:lstStyle/>
          <a:p>
            <a:pPr marL="457200" indent="-457200"/>
            <a:r>
              <a:rPr lang="en-US" dirty="0"/>
              <a:t>Social media, a group of Internet-based applications based Web 2.0, allow the creation and exchange of user-generated contents.</a:t>
            </a:r>
            <a:endParaRPr lang="en-US" sz="2400" dirty="0"/>
          </a:p>
          <a:p>
            <a:pPr marL="457200" indent="-457200">
              <a:spcBef>
                <a:spcPts val="1800"/>
              </a:spcBef>
            </a:pPr>
            <a:r>
              <a:rPr lang="en-US" dirty="0"/>
              <a:t>Key factors to the success of the new generation of social media:</a:t>
            </a:r>
          </a:p>
          <a:p>
            <a:pPr marL="857250" lvl="1" indent="-457200">
              <a:spcBef>
                <a:spcPts val="1200"/>
              </a:spcBef>
              <a:buFont typeface="Trebuchet MS" pitchFamily="34" charset="0"/>
              <a:buChar char="-"/>
            </a:pPr>
            <a:r>
              <a:rPr lang="en-US" dirty="0"/>
              <a:t>Collective intelligence</a:t>
            </a:r>
          </a:p>
          <a:p>
            <a:pPr marL="857250" lvl="1" indent="-457200">
              <a:spcBef>
                <a:spcPts val="1200"/>
              </a:spcBef>
              <a:buFont typeface="Trebuchet MS" pitchFamily="34" charset="0"/>
              <a:buChar char="-"/>
            </a:pPr>
            <a:r>
              <a:rPr lang="en-US" dirty="0"/>
              <a:t>Rich connections and activities</a:t>
            </a:r>
            <a:endParaRPr lang="en-US" sz="2400" dirty="0"/>
          </a:p>
          <a:p>
            <a:pPr marL="457200" indent="-457200">
              <a:spcBef>
                <a:spcPts val="1800"/>
              </a:spcBef>
            </a:pPr>
            <a:r>
              <a:rPr lang="en-US" dirty="0"/>
              <a:t>Two important social media services:</a:t>
            </a:r>
          </a:p>
          <a:p>
            <a:pPr marL="857250" lvl="1" indent="-457200">
              <a:spcBef>
                <a:spcPts val="1200"/>
              </a:spcBef>
              <a:buFont typeface="Trebuchet MS" pitchFamily="34" charset="0"/>
              <a:buChar char="-"/>
            </a:pPr>
            <a:r>
              <a:rPr lang="en-CA" dirty="0"/>
              <a:t>User-generated content sharing</a:t>
            </a:r>
          </a:p>
          <a:p>
            <a:pPr marL="857250" lvl="1" indent="-457200">
              <a:spcBef>
                <a:spcPts val="1200"/>
              </a:spcBef>
              <a:buFont typeface="Trebuchet MS" pitchFamily="34" charset="0"/>
              <a:buChar char="-"/>
            </a:pPr>
            <a:r>
              <a:rPr lang="en-US" dirty="0"/>
              <a:t>Online social networking</a:t>
            </a:r>
            <a:endParaRPr lang="en-CA" sz="18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Crowdsourced Interactive Livecast</a:t>
            </a:r>
            <a:endParaRPr lang="en-CA" dirty="0"/>
          </a:p>
        </p:txBody>
      </p:sp>
      <p:sp>
        <p:nvSpPr>
          <p:cNvPr id="3" name="内容占位符 2"/>
          <p:cNvSpPr>
            <a:spLocks noGrp="1"/>
          </p:cNvSpPr>
          <p:nvPr>
            <p:ph idx="1"/>
          </p:nvPr>
        </p:nvSpPr>
        <p:spPr>
          <a:xfrm>
            <a:off x="302840" y="18585"/>
            <a:ext cx="8229600" cy="4346520"/>
          </a:xfrm>
        </p:spPr>
        <p:txBody>
          <a:bodyPr anchor="ctr">
            <a:noAutofit/>
          </a:bodyPr>
          <a:lstStyle/>
          <a:p>
            <a:pPr>
              <a:spcBef>
                <a:spcPts val="1800"/>
              </a:spcBef>
            </a:pPr>
            <a:r>
              <a:rPr lang="en-US" dirty="0"/>
              <a:t>Numerous amateur broadcasters stream their own contents to viewers in their channels</a:t>
            </a:r>
          </a:p>
          <a:p>
            <a:pPr lvl="1">
              <a:spcBef>
                <a:spcPts val="600"/>
              </a:spcBef>
            </a:pPr>
            <a:r>
              <a:rPr lang="en-US" dirty="0"/>
              <a:t>Examples: Twitch.tv3 , </a:t>
            </a:r>
            <a:r>
              <a:rPr lang="en-US" dirty="0" err="1"/>
              <a:t>Youtube</a:t>
            </a:r>
            <a:r>
              <a:rPr lang="en-US" dirty="0"/>
              <a:t> Gaming4, Mixer5 , Inke.tv6, etc. </a:t>
            </a:r>
          </a:p>
          <a:p>
            <a:pPr lvl="1">
              <a:spcBef>
                <a:spcPts val="600"/>
              </a:spcBef>
            </a:pPr>
            <a:r>
              <a:rPr lang="en-US" dirty="0"/>
              <a:t>A viewer also interacts with the broadcaster and other viewers within the same channel.</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20</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CF2D129D-AE89-411C-A272-904DA38044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140968"/>
            <a:ext cx="5040560" cy="3027274"/>
          </a:xfrm>
          <a:prstGeom prst="rect">
            <a:avLst/>
          </a:prstGeom>
        </p:spPr>
      </p:pic>
    </p:spTree>
    <p:extLst>
      <p:ext uri="{BB962C8B-B14F-4D97-AF65-F5344CB8AC3E}">
        <p14:creationId xmlns:p14="http://schemas.microsoft.com/office/powerpoint/2010/main" val="374952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648072"/>
          </a:xfrm>
        </p:spPr>
        <p:txBody>
          <a:bodyPr>
            <a:normAutofit/>
          </a:bodyPr>
          <a:lstStyle/>
          <a:p>
            <a:r>
              <a:rPr lang="en-US" dirty="0"/>
              <a:t>Viewer Interactions</a:t>
            </a:r>
            <a:endParaRPr lang="en-CA" dirty="0"/>
          </a:p>
        </p:txBody>
      </p:sp>
      <p:sp>
        <p:nvSpPr>
          <p:cNvPr id="3" name="内容占位符 2"/>
          <p:cNvSpPr>
            <a:spLocks noGrp="1"/>
          </p:cNvSpPr>
          <p:nvPr>
            <p:ph idx="1"/>
          </p:nvPr>
        </p:nvSpPr>
        <p:spPr>
          <a:xfrm>
            <a:off x="523884" y="116632"/>
            <a:ext cx="8229600" cy="3577600"/>
          </a:xfrm>
        </p:spPr>
        <p:txBody>
          <a:bodyPr anchor="ctr">
            <a:noAutofit/>
          </a:bodyPr>
          <a:lstStyle/>
          <a:p>
            <a:pPr>
              <a:spcBef>
                <a:spcPts val="1800"/>
              </a:spcBef>
            </a:pPr>
            <a:r>
              <a:rPr lang="en-US" dirty="0"/>
              <a:t>The viewers of FIFA channels are more active with frequent interactions than GS:GO.</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445454"/>
            <a:ext cx="4824536" cy="3407251"/>
          </a:xfrm>
          <a:prstGeom prst="rect">
            <a:avLst/>
          </a:prstGeom>
        </p:spPr>
      </p:pic>
      <p:sp>
        <p:nvSpPr>
          <p:cNvPr id="8" name="TextBox 7"/>
          <p:cNvSpPr txBox="1"/>
          <p:nvPr/>
        </p:nvSpPr>
        <p:spPr>
          <a:xfrm>
            <a:off x="6083864" y="3539124"/>
            <a:ext cx="2669620" cy="1477328"/>
          </a:xfrm>
          <a:prstGeom prst="rect">
            <a:avLst/>
          </a:prstGeom>
          <a:noFill/>
        </p:spPr>
        <p:txBody>
          <a:bodyPr wrap="square" rtlCol="0">
            <a:spAutoFit/>
          </a:bodyPr>
          <a:lstStyle/>
          <a:p>
            <a:r>
              <a:rPr lang="en-US" b="1" dirty="0" smtClean="0"/>
              <a:t>Fig. 19.8:  </a:t>
            </a:r>
            <a:r>
              <a:rPr lang="en-US" dirty="0" smtClean="0"/>
              <a:t>The distribution of viewer numbers and interaction message numbers of channels in three games.</a:t>
            </a:r>
            <a:endParaRPr lang="en-US" dirty="0"/>
          </a:p>
        </p:txBody>
      </p:sp>
    </p:spTree>
    <p:extLst>
      <p:ext uri="{BB962C8B-B14F-4D97-AF65-F5344CB8AC3E}">
        <p14:creationId xmlns:p14="http://schemas.microsoft.com/office/powerpoint/2010/main" val="38745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Viewing and Interaction Patterns</a:t>
            </a:r>
            <a:endParaRPr lang="en-CA" dirty="0"/>
          </a:p>
        </p:txBody>
      </p:sp>
      <p:sp>
        <p:nvSpPr>
          <p:cNvPr id="3" name="内容占位符 2"/>
          <p:cNvSpPr>
            <a:spLocks noGrp="1"/>
          </p:cNvSpPr>
          <p:nvPr>
            <p:ph idx="1"/>
          </p:nvPr>
        </p:nvSpPr>
        <p:spPr>
          <a:xfrm>
            <a:off x="485469" y="-12463"/>
            <a:ext cx="7974632" cy="3577600"/>
          </a:xfrm>
        </p:spPr>
        <p:txBody>
          <a:bodyPr anchor="ctr">
            <a:noAutofit/>
          </a:bodyPr>
          <a:lstStyle/>
          <a:p>
            <a:pPr>
              <a:spcBef>
                <a:spcPts val="1800"/>
              </a:spcBef>
            </a:pPr>
            <a:r>
              <a:rPr lang="en-US" dirty="0"/>
              <a:t>Watching preference vary with different time periods and/or different channels</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62592"/>
            <a:ext cx="4586818" cy="3372976"/>
          </a:xfrm>
          <a:prstGeom prst="rect">
            <a:avLst/>
          </a:prstGeom>
        </p:spPr>
      </p:pic>
      <p:sp>
        <p:nvSpPr>
          <p:cNvPr id="8" name="TextBox 7"/>
          <p:cNvSpPr txBox="1"/>
          <p:nvPr/>
        </p:nvSpPr>
        <p:spPr>
          <a:xfrm>
            <a:off x="5634030" y="3718866"/>
            <a:ext cx="3078114" cy="1200329"/>
          </a:xfrm>
          <a:prstGeom prst="rect">
            <a:avLst/>
          </a:prstGeom>
          <a:noFill/>
        </p:spPr>
        <p:txBody>
          <a:bodyPr wrap="square" rtlCol="0">
            <a:spAutoFit/>
          </a:bodyPr>
          <a:lstStyle/>
          <a:p>
            <a:r>
              <a:rPr lang="en-US" b="1" dirty="0" smtClean="0"/>
              <a:t>Fig. 19.9: </a:t>
            </a:r>
            <a:r>
              <a:rPr lang="en-US" dirty="0" smtClean="0"/>
              <a:t>The average viewing and interaction numbers of different time periods in a day for two </a:t>
            </a:r>
            <a:r>
              <a:rPr lang="en-US" dirty="0" err="1" smtClean="0"/>
              <a:t>gamecast</a:t>
            </a:r>
            <a:r>
              <a:rPr lang="en-US" dirty="0" smtClean="0"/>
              <a:t> channels.</a:t>
            </a:r>
            <a:endParaRPr lang="en-US" dirty="0"/>
          </a:p>
        </p:txBody>
      </p:sp>
    </p:spTree>
    <p:extLst>
      <p:ext uri="{BB962C8B-B14F-4D97-AF65-F5344CB8AC3E}">
        <p14:creationId xmlns:p14="http://schemas.microsoft.com/office/powerpoint/2010/main" val="82750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Viewer Interactions</a:t>
            </a:r>
            <a:endParaRPr lang="en-CA" dirty="0"/>
          </a:p>
        </p:txBody>
      </p:sp>
      <p:sp>
        <p:nvSpPr>
          <p:cNvPr id="3" name="内容占位符 2"/>
          <p:cNvSpPr>
            <a:spLocks noGrp="1"/>
          </p:cNvSpPr>
          <p:nvPr>
            <p:ph idx="1"/>
          </p:nvPr>
        </p:nvSpPr>
        <p:spPr>
          <a:xfrm>
            <a:off x="436941" y="956124"/>
            <a:ext cx="7736502" cy="2832916"/>
          </a:xfrm>
        </p:spPr>
        <p:txBody>
          <a:bodyPr anchor="ctr">
            <a:noAutofit/>
          </a:bodyPr>
          <a:lstStyle/>
          <a:p>
            <a:pPr>
              <a:spcBef>
                <a:spcPts val="1800"/>
              </a:spcBef>
            </a:pPr>
            <a:r>
              <a:rPr lang="en-US" dirty="0"/>
              <a:t>87% sessions never generating messages and more than 5% sessions having frequent messages (more than 10 messages per viewing). </a:t>
            </a:r>
          </a:p>
          <a:p>
            <a:pPr lvl="1">
              <a:spcBef>
                <a:spcPts val="600"/>
              </a:spcBef>
            </a:pPr>
            <a:r>
              <a:rPr lang="en-US" dirty="0"/>
              <a:t>Viewers with frequent interactions generally prefer low streaming delay.</a:t>
            </a:r>
          </a:p>
          <a:p>
            <a:pPr lvl="1">
              <a:spcBef>
                <a:spcPts val="600"/>
              </a:spcBef>
            </a:pPr>
            <a:r>
              <a:rPr lang="en-US" dirty="0"/>
              <a:t>Silent viewers with less involvement are not so sensitive to delay</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501008"/>
            <a:ext cx="3900347" cy="2657139"/>
          </a:xfrm>
          <a:prstGeom prst="rect">
            <a:avLst/>
          </a:prstGeom>
        </p:spPr>
      </p:pic>
      <p:sp>
        <p:nvSpPr>
          <p:cNvPr id="8" name="TextBox 7"/>
          <p:cNvSpPr txBox="1"/>
          <p:nvPr/>
        </p:nvSpPr>
        <p:spPr>
          <a:xfrm>
            <a:off x="5292079" y="4509120"/>
            <a:ext cx="3394721" cy="923330"/>
          </a:xfrm>
          <a:prstGeom prst="rect">
            <a:avLst/>
          </a:prstGeom>
          <a:noFill/>
        </p:spPr>
        <p:txBody>
          <a:bodyPr wrap="square" rtlCol="0">
            <a:spAutoFit/>
          </a:bodyPr>
          <a:lstStyle/>
          <a:p>
            <a:r>
              <a:rPr lang="en-US" b="1" dirty="0" smtClean="0"/>
              <a:t>Fig. 19.10:  </a:t>
            </a:r>
            <a:r>
              <a:rPr lang="en-US" dirty="0" smtClean="0"/>
              <a:t>The CDF plot of interactive message numbers of each session in different channels.</a:t>
            </a:r>
            <a:endParaRPr lang="en-US" dirty="0"/>
          </a:p>
        </p:txBody>
      </p:sp>
    </p:spTree>
    <p:extLst>
      <p:ext uri="{BB962C8B-B14F-4D97-AF65-F5344CB8AC3E}">
        <p14:creationId xmlns:p14="http://schemas.microsoft.com/office/powerpoint/2010/main" val="256043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430" y="643488"/>
            <a:ext cx="8229600" cy="769288"/>
          </a:xfrm>
        </p:spPr>
        <p:txBody>
          <a:bodyPr>
            <a:normAutofit fontScale="90000"/>
          </a:bodyPr>
          <a:lstStyle/>
          <a:p>
            <a:r>
              <a:rPr lang="en-US" dirty="0"/>
              <a:t>19.3 </a:t>
            </a:r>
            <a:r>
              <a:rPr lang="en-US" dirty="0" smtClean="0"/>
              <a:t> Media </a:t>
            </a:r>
            <a:r>
              <a:rPr lang="en-US" dirty="0"/>
              <a:t>Propagation </a:t>
            </a:r>
            <a:r>
              <a:rPr lang="en-US" dirty="0" smtClean="0"/>
              <a:t>in</a:t>
            </a:r>
            <a:br>
              <a:rPr lang="en-US" dirty="0" smtClean="0"/>
            </a:br>
            <a:r>
              <a:rPr lang="en-US" dirty="0" smtClean="0"/>
              <a:t>Online </a:t>
            </a:r>
            <a:r>
              <a:rPr lang="en-US" dirty="0"/>
              <a:t>Social Networks</a:t>
            </a:r>
            <a:endParaRPr lang="en-CA" dirty="0"/>
          </a:p>
        </p:txBody>
      </p:sp>
      <p:sp>
        <p:nvSpPr>
          <p:cNvPr id="3" name="内容占位符 2"/>
          <p:cNvSpPr>
            <a:spLocks noGrp="1"/>
          </p:cNvSpPr>
          <p:nvPr>
            <p:ph idx="1"/>
          </p:nvPr>
        </p:nvSpPr>
        <p:spPr/>
        <p:txBody>
          <a:bodyPr anchor="ctr">
            <a:noAutofit/>
          </a:bodyPr>
          <a:lstStyle/>
          <a:p>
            <a:pPr>
              <a:spcBef>
                <a:spcPts val="1800"/>
              </a:spcBef>
            </a:pPr>
            <a:r>
              <a:rPr lang="en-US" dirty="0"/>
              <a:t>Video has become an important type of object spreading over social networks, beyond earlier simple text or image object sharing.</a:t>
            </a:r>
          </a:p>
          <a:p>
            <a:pPr>
              <a:spcBef>
                <a:spcPts val="1800"/>
              </a:spcBef>
            </a:pPr>
            <a:r>
              <a:rPr lang="en-US" dirty="0"/>
              <a:t>Video sharing services and social networking services have become highly integrated.</a:t>
            </a:r>
          </a:p>
          <a:p>
            <a:pPr lvl="1">
              <a:spcBef>
                <a:spcPts val="600"/>
              </a:spcBef>
              <a:buFont typeface="Trebuchet MS" pitchFamily="34" charset="0"/>
              <a:buChar char="-"/>
            </a:pPr>
            <a:r>
              <a:rPr lang="en-US" dirty="0"/>
              <a:t>500 years of YouTube video are watched every day on Facebook</a:t>
            </a:r>
          </a:p>
          <a:p>
            <a:pPr lvl="1">
              <a:spcBef>
                <a:spcPts val="1800"/>
              </a:spcBef>
              <a:buFont typeface="Trebuchet MS" pitchFamily="34" charset="0"/>
              <a:buChar char="-"/>
            </a:pPr>
            <a:r>
              <a:rPr lang="en-US" dirty="0"/>
              <a:t>Over 700 YouTube videos are shared on Twitter each minute</a:t>
            </a:r>
          </a:p>
          <a:p>
            <a:pPr>
              <a:spcBef>
                <a:spcPts val="1800"/>
              </a:spcBef>
            </a:pPr>
            <a:r>
              <a:rPr lang="en-US" dirty="0"/>
              <a:t>Significant challenges are presented not only to social networking service management, but also to network traffic engineering and to the resource provisioning of external video sites.</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24</a:t>
            </a:fld>
            <a:endParaRPr lang="en-US" dirty="0"/>
          </a:p>
        </p:txBody>
      </p:sp>
    </p:spTree>
    <p:extLst>
      <p:ext uri="{BB962C8B-B14F-4D97-AF65-F5344CB8AC3E}">
        <p14:creationId xmlns:p14="http://schemas.microsoft.com/office/powerpoint/2010/main" val="287606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Sharing Patterns of Individual Users</a:t>
            </a:r>
            <a:endParaRPr lang="en-CA" dirty="0"/>
          </a:p>
        </p:txBody>
      </p:sp>
      <p:sp>
        <p:nvSpPr>
          <p:cNvPr id="3" name="内容占位符 2"/>
          <p:cNvSpPr>
            <a:spLocks noGrp="1"/>
          </p:cNvSpPr>
          <p:nvPr>
            <p:ph idx="1"/>
          </p:nvPr>
        </p:nvSpPr>
        <p:spPr/>
        <p:txBody>
          <a:bodyPr>
            <a:noAutofit/>
          </a:bodyPr>
          <a:lstStyle/>
          <a:p>
            <a:r>
              <a:rPr lang="en-US" dirty="0"/>
              <a:t>Video object sharing involves both propagation over the online social network and accesses to the external video site</a:t>
            </a:r>
          </a:p>
          <a:p>
            <a:pPr lvl="1">
              <a:buFont typeface="Trebuchet MS" pitchFamily="34" charset="0"/>
              <a:buChar char="-"/>
            </a:pPr>
            <a:r>
              <a:rPr lang="en-US" dirty="0"/>
              <a:t>How often do users initiate video sharing?</a:t>
            </a:r>
          </a:p>
          <a:p>
            <a:pPr lvl="1">
              <a:buFont typeface="Trebuchet MS" pitchFamily="34" charset="0"/>
              <a:buChar char="-"/>
            </a:pPr>
            <a:r>
              <a:rPr lang="en-US" dirty="0"/>
              <a:t>How often do users further share a video upon receiving it?</a:t>
            </a:r>
          </a:p>
          <a:p>
            <a:pPr>
              <a:spcBef>
                <a:spcPts val="1200"/>
              </a:spcBef>
            </a:pPr>
            <a:r>
              <a:rPr lang="en-US" dirty="0"/>
              <a:t>The used dataset*:</a:t>
            </a:r>
          </a:p>
          <a:p>
            <a:pPr lvl="1">
              <a:buFont typeface="Trebuchet MS" pitchFamily="34" charset="0"/>
              <a:buChar char="-"/>
            </a:pPr>
            <a:r>
              <a:rPr lang="en-US" dirty="0"/>
              <a:t>one week long, 12</a:t>
            </a:r>
            <a:r>
              <a:rPr lang="en-US" i="1" dirty="0"/>
              <a:t>.</a:t>
            </a:r>
            <a:r>
              <a:rPr lang="en-US" dirty="0"/>
              <a:t>8 million video sharing events, 115 million viewing events, 827 thousand initiating records</a:t>
            </a:r>
          </a:p>
          <a:p>
            <a:pPr>
              <a:spcBef>
                <a:spcPts val="1200"/>
              </a:spcBef>
            </a:pPr>
            <a:r>
              <a:rPr lang="en-US" dirty="0"/>
              <a:t>Three types of users according to activeness:</a:t>
            </a:r>
          </a:p>
          <a:p>
            <a:pPr lvl="1">
              <a:buFont typeface="Trebuchet MS" pitchFamily="34" charset="0"/>
              <a:buChar char="-"/>
            </a:pPr>
            <a:r>
              <a:rPr lang="en-US" i="1" dirty="0"/>
              <a:t>Spreaders </a:t>
            </a:r>
            <a:r>
              <a:rPr lang="en-US" dirty="0"/>
              <a:t>(SU)</a:t>
            </a:r>
          </a:p>
          <a:p>
            <a:pPr lvl="1">
              <a:buFont typeface="Trebuchet MS" pitchFamily="34" charset="0"/>
              <a:buChar char="-"/>
            </a:pPr>
            <a:r>
              <a:rPr lang="en-US" i="1" dirty="0"/>
              <a:t>Free-riders </a:t>
            </a:r>
            <a:r>
              <a:rPr lang="en-US" dirty="0"/>
              <a:t>(FU)</a:t>
            </a:r>
          </a:p>
          <a:p>
            <a:pPr lvl="1">
              <a:buFont typeface="Trebuchet MS" pitchFamily="34" charset="0"/>
              <a:buChar char="-"/>
            </a:pPr>
            <a:r>
              <a:rPr lang="en-US" i="1" dirty="0"/>
              <a:t>Ordinary users </a:t>
            </a:r>
            <a:r>
              <a:rPr lang="en-US" dirty="0"/>
              <a:t>(OU)</a:t>
            </a:r>
            <a:endParaRPr lang="en-CA" dirty="0"/>
          </a:p>
          <a:p>
            <a:pPr marL="457200" lvl="1" indent="0">
              <a:buNone/>
            </a:pPr>
            <a:endParaRPr lang="en-US" sz="1400" dirty="0"/>
          </a:p>
          <a:p>
            <a:pPr marL="457200" lvl="1" indent="0">
              <a:buNone/>
            </a:pPr>
            <a:r>
              <a:rPr lang="en-US" sz="1400" dirty="0"/>
              <a:t>* The dataset is from X. Cheng, H. Li, J. Liu, “Video sharing propagation in social networks: measurement, modeling, and analysis”.</a:t>
            </a:r>
            <a:endParaRPr lang="en-US" sz="1400" b="1"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25</a:t>
            </a:fld>
            <a:endParaRPr lang="en-US" dirty="0"/>
          </a:p>
        </p:txBody>
      </p:sp>
    </p:spTree>
    <p:extLst>
      <p:ext uri="{BB962C8B-B14F-4D97-AF65-F5344CB8AC3E}">
        <p14:creationId xmlns:p14="http://schemas.microsoft.com/office/powerpoint/2010/main" val="185117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lvl="1"/>
            <a:endParaRPr lang="en-CA" dirty="0"/>
          </a:p>
          <a:p>
            <a:pPr lvl="1"/>
            <a:endParaRPr lang="en-CA" dirty="0"/>
          </a:p>
          <a:p>
            <a:endParaRPr lang="en-US"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26</a:t>
            </a:fld>
            <a:endParaRPr lang="en-US" dirty="0"/>
          </a:p>
        </p:txBody>
      </p:sp>
      <p:sp>
        <p:nvSpPr>
          <p:cNvPr id="7" name="矩形 6"/>
          <p:cNvSpPr/>
          <p:nvPr/>
        </p:nvSpPr>
        <p:spPr>
          <a:xfrm>
            <a:off x="375006" y="5097606"/>
            <a:ext cx="8311794" cy="400110"/>
          </a:xfrm>
          <a:prstGeom prst="rect">
            <a:avLst/>
          </a:prstGeom>
        </p:spPr>
        <p:txBody>
          <a:bodyPr wrap="square">
            <a:spAutoFit/>
          </a:bodyPr>
          <a:lstStyle/>
          <a:p>
            <a:pPr algn="ctr"/>
            <a:r>
              <a:rPr lang="en-US" sz="2000" b="1" dirty="0">
                <a:latin typeface="Trebuchet MS" pitchFamily="34" charset="0"/>
              </a:rPr>
              <a:t>Fig. 19.11: </a:t>
            </a:r>
            <a:r>
              <a:rPr lang="en-US" sz="2000" dirty="0">
                <a:latin typeface="Trebuchet MS" pitchFamily="34" charset="0"/>
              </a:rPr>
              <a:t>Rank distributions of </a:t>
            </a:r>
            <a:r>
              <a:rPr lang="en-US" sz="2000" b="1" dirty="0">
                <a:latin typeface="Trebuchet MS" pitchFamily="34" charset="0"/>
              </a:rPr>
              <a:t>(a) </a:t>
            </a:r>
            <a:r>
              <a:rPr lang="en-US" sz="2000" dirty="0">
                <a:latin typeface="Trebuchet MS" pitchFamily="34" charset="0"/>
              </a:rPr>
              <a:t>Initiated videos </a:t>
            </a:r>
            <a:r>
              <a:rPr lang="en-US" sz="2000" b="1" dirty="0">
                <a:latin typeface="Trebuchet MS" pitchFamily="34" charset="0"/>
              </a:rPr>
              <a:t>(b) </a:t>
            </a:r>
            <a:r>
              <a:rPr lang="en-US" sz="2000" dirty="0">
                <a:latin typeface="Trebuchet MS" pitchFamily="34" charset="0"/>
              </a:rPr>
              <a:t>Shared videos</a:t>
            </a:r>
            <a:endParaRPr lang="en-CA" sz="2000" dirty="0">
              <a:latin typeface="Trebuchet MS"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699" y="1268760"/>
            <a:ext cx="7560603" cy="32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776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Video Propagation Structure and Model</a:t>
            </a:r>
            <a:endParaRPr lang="en-CA" dirty="0"/>
          </a:p>
        </p:txBody>
      </p:sp>
      <p:sp>
        <p:nvSpPr>
          <p:cNvPr id="3" name="内容占位符 2"/>
          <p:cNvSpPr>
            <a:spLocks noGrp="1"/>
          </p:cNvSpPr>
          <p:nvPr>
            <p:ph idx="1"/>
          </p:nvPr>
        </p:nvSpPr>
        <p:spPr/>
        <p:txBody>
          <a:bodyPr>
            <a:noAutofit/>
          </a:bodyPr>
          <a:lstStyle/>
          <a:p>
            <a:r>
              <a:rPr lang="en-US" dirty="0"/>
              <a:t>Two typical propagation structures:</a:t>
            </a:r>
          </a:p>
          <a:p>
            <a:pPr lvl="1">
              <a:buFont typeface="Lucida Grande"/>
              <a:buChar char="-"/>
            </a:pPr>
            <a:r>
              <a:rPr lang="en-US" dirty="0"/>
              <a:t>a moderate depth, but limited branching</a:t>
            </a:r>
          </a:p>
          <a:p>
            <a:pPr lvl="1">
              <a:buFont typeface="Lucida Grande"/>
              <a:buChar char="-"/>
            </a:pPr>
            <a:r>
              <a:rPr lang="en-US" dirty="0"/>
              <a:t>frequently branching at different levels</a:t>
            </a:r>
          </a:p>
          <a:p>
            <a:pPr marL="0" indent="0">
              <a:buNone/>
            </a:pPr>
            <a:endParaRPr lang="en-US"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27</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530515"/>
            <a:ext cx="4813033"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矩形 6"/>
          <p:cNvSpPr/>
          <p:nvPr/>
        </p:nvSpPr>
        <p:spPr>
          <a:xfrm>
            <a:off x="5888832" y="4005064"/>
            <a:ext cx="3168352" cy="1815882"/>
          </a:xfrm>
          <a:prstGeom prst="rect">
            <a:avLst/>
          </a:prstGeom>
        </p:spPr>
        <p:txBody>
          <a:bodyPr wrap="square">
            <a:spAutoFit/>
          </a:bodyPr>
          <a:lstStyle/>
          <a:p>
            <a:r>
              <a:rPr lang="en-US" sz="1600" b="1" dirty="0">
                <a:latin typeface="Trebuchet MS" pitchFamily="34" charset="0"/>
              </a:rPr>
              <a:t>Fig. 19.12: </a:t>
            </a:r>
            <a:r>
              <a:rPr lang="en-US" sz="1600" dirty="0">
                <a:latin typeface="Trebuchet MS" pitchFamily="34" charset="0"/>
              </a:rPr>
              <a:t>Illustration of spreading trees for popular videos. </a:t>
            </a:r>
          </a:p>
          <a:p>
            <a:r>
              <a:rPr lang="en-US" sz="1600" b="1" dirty="0">
                <a:latin typeface="Trebuchet MS" pitchFamily="34" charset="0"/>
              </a:rPr>
              <a:t>(a) </a:t>
            </a:r>
            <a:r>
              <a:rPr lang="en-US" sz="1600" dirty="0">
                <a:latin typeface="Trebuchet MS" pitchFamily="34" charset="0"/>
              </a:rPr>
              <a:t>size = 1093, height = 9 </a:t>
            </a:r>
          </a:p>
          <a:p>
            <a:r>
              <a:rPr lang="en-US" sz="1600" b="1" dirty="0">
                <a:latin typeface="Trebuchet MS" pitchFamily="34" charset="0"/>
              </a:rPr>
              <a:t>(b) </a:t>
            </a:r>
            <a:r>
              <a:rPr lang="en-US" sz="1600" dirty="0">
                <a:latin typeface="Trebuchet MS" pitchFamily="34" charset="0"/>
              </a:rPr>
              <a:t>size = 951, height = 8 </a:t>
            </a:r>
          </a:p>
          <a:p>
            <a:r>
              <a:rPr lang="en-US" sz="1600" b="1" dirty="0">
                <a:latin typeface="Trebuchet MS" pitchFamily="34" charset="0"/>
              </a:rPr>
              <a:t>(c) </a:t>
            </a:r>
            <a:r>
              <a:rPr lang="en-US" sz="1600" dirty="0">
                <a:latin typeface="Trebuchet MS" pitchFamily="34" charset="0"/>
              </a:rPr>
              <a:t>size = 805, height = 30 </a:t>
            </a:r>
          </a:p>
          <a:p>
            <a:r>
              <a:rPr lang="en-US" sz="1600" b="1" dirty="0">
                <a:latin typeface="Trebuchet MS" pitchFamily="34" charset="0"/>
              </a:rPr>
              <a:t>(d) </a:t>
            </a:r>
            <a:r>
              <a:rPr lang="en-US" sz="1600" dirty="0">
                <a:latin typeface="Trebuchet MS" pitchFamily="34" charset="0"/>
              </a:rPr>
              <a:t>size = 126, height = 23</a:t>
            </a:r>
            <a:endParaRPr lang="en-CA" sz="1600" dirty="0">
              <a:latin typeface="Trebuchet MS" pitchFamily="34" charset="0"/>
            </a:endParaRPr>
          </a:p>
        </p:txBody>
      </p:sp>
    </p:spTree>
    <p:extLst>
      <p:ext uri="{BB962C8B-B14F-4D97-AF65-F5344CB8AC3E}">
        <p14:creationId xmlns:p14="http://schemas.microsoft.com/office/powerpoint/2010/main" val="19199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10000"/>
          </a:bodyPr>
          <a:lstStyle/>
          <a:p>
            <a:pPr>
              <a:lnSpc>
                <a:spcPct val="120000"/>
              </a:lnSpc>
            </a:pPr>
            <a:r>
              <a:rPr lang="en-US" b="1" dirty="0"/>
              <a:t>The SIR model (Susceptible-Infectious-Recovered):</a:t>
            </a:r>
          </a:p>
          <a:p>
            <a:pPr lvl="1">
              <a:lnSpc>
                <a:spcPct val="120000"/>
              </a:lnSpc>
            </a:pPr>
            <a:r>
              <a:rPr lang="en-US" dirty="0"/>
              <a:t>At a particular time </a:t>
            </a:r>
            <a:r>
              <a:rPr lang="en-US" i="1" dirty="0">
                <a:latin typeface="Times New Roman" panose="02020603050405020304" pitchFamily="18" charset="0"/>
                <a:cs typeface="Times New Roman" panose="02020603050405020304" pitchFamily="18" charset="0"/>
              </a:rPr>
              <a:t>t</a:t>
            </a:r>
            <a:r>
              <a:rPr lang="en-US" dirty="0"/>
              <a:t>,</a:t>
            </a:r>
          </a:p>
          <a:p>
            <a:pPr lvl="2">
              <a:lnSpc>
                <a:spcPct val="120000"/>
              </a:lnSpc>
              <a:buFont typeface="Trebuchet MS" panose="020B0603020202020204" pitchFamily="34" charset="0"/>
              <a:buChar char="‐"/>
            </a:pP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dirty="0"/>
              <a:t>– The number of individuals not yet infected;</a:t>
            </a:r>
          </a:p>
          <a:p>
            <a:pPr lvl="2">
              <a:lnSpc>
                <a:spcPct val="120000"/>
              </a:lnSpc>
              <a:buFont typeface="Trebuchet MS" panose="020B0603020202020204" pitchFamily="34" charset="0"/>
              <a:buChar char="‐"/>
            </a:pPr>
            <a:r>
              <a:rPr lang="en-US" i="1" dirty="0">
                <a:latin typeface="Times New Roman" panose="02020603050405020304" pitchFamily="18" charset="0"/>
                <a:cs typeface="Times New Roman" panose="02020603050405020304" pitchFamily="18" charset="0"/>
              </a:rPr>
              <a:t>I</a:t>
            </a:r>
            <a:r>
              <a:rPr lang="en-US" dirty="0"/>
              <a:t>(</a:t>
            </a:r>
            <a:r>
              <a:rPr lang="en-US" i="1" dirty="0">
                <a:latin typeface="Times New Roman" panose="02020603050405020304" pitchFamily="18" charset="0"/>
                <a:cs typeface="Times New Roman" panose="02020603050405020304" pitchFamily="18" charset="0"/>
              </a:rPr>
              <a:t>t</a:t>
            </a:r>
            <a:r>
              <a:rPr lang="en-US" dirty="0"/>
              <a:t>) – The number of individuals who have been infected and are capable of spreading the disease to those in the susceptible category;</a:t>
            </a:r>
          </a:p>
          <a:p>
            <a:pPr lvl="2">
              <a:lnSpc>
                <a:spcPct val="120000"/>
              </a:lnSpc>
              <a:buFont typeface="Trebuchet MS" panose="020B0603020202020204" pitchFamily="34" charset="0"/>
              <a:buChar char="‐"/>
            </a:pPr>
            <a:r>
              <a:rPr lang="en-US" i="1" dirty="0">
                <a:latin typeface="Times New Roman" panose="02020603050405020304" pitchFamily="18" charset="0"/>
                <a:cs typeface="Times New Roman" panose="02020603050405020304" pitchFamily="18" charset="0"/>
              </a:rPr>
              <a:t>R</a:t>
            </a:r>
            <a:r>
              <a:rPr lang="en-US" dirty="0"/>
              <a:t>(</a:t>
            </a:r>
            <a:r>
              <a:rPr lang="en-US" i="1" dirty="0">
                <a:latin typeface="Times New Roman" panose="02020603050405020304" pitchFamily="18" charset="0"/>
                <a:cs typeface="Times New Roman" panose="02020603050405020304" pitchFamily="18" charset="0"/>
              </a:rPr>
              <a:t>t</a:t>
            </a:r>
            <a:r>
              <a:rPr lang="en-US" dirty="0"/>
              <a:t>) – The number of individuals who have been infected and then recovered.</a:t>
            </a:r>
          </a:p>
          <a:p>
            <a:pPr>
              <a:lnSpc>
                <a:spcPct val="120000"/>
              </a:lnSpc>
            </a:pPr>
            <a:r>
              <a:rPr lang="en-US" dirty="0"/>
              <a:t>Given transition rate </a:t>
            </a:r>
            <a:r>
              <a:rPr lang="el-GR" dirty="0">
                <a:latin typeface="Times New Roman" panose="02020603050405020304" pitchFamily="18" charset="0"/>
                <a:cs typeface="Times New Roman" panose="02020603050405020304" pitchFamily="18" charset="0"/>
              </a:rPr>
              <a:t>β</a:t>
            </a:r>
            <a:r>
              <a:rPr lang="en-US" dirty="0"/>
              <a:t> from </a:t>
            </a:r>
            <a:r>
              <a:rPr lang="en-US" i="1" dirty="0">
                <a:latin typeface="Times New Roman" panose="02020603050405020304" pitchFamily="18" charset="0"/>
                <a:cs typeface="Times New Roman" panose="02020603050405020304" pitchFamily="18" charset="0"/>
              </a:rPr>
              <a:t>S</a:t>
            </a:r>
            <a:r>
              <a:rPr lang="en-US" dirty="0"/>
              <a:t> to </a:t>
            </a:r>
            <a:r>
              <a:rPr lang="en-US" i="1" dirty="0">
                <a:latin typeface="Times New Roman" panose="02020603050405020304" pitchFamily="18" charset="0"/>
                <a:cs typeface="Times New Roman" panose="02020603050405020304" pitchFamily="18" charset="0"/>
              </a:rPr>
              <a:t>I</a:t>
            </a:r>
            <a:r>
              <a:rPr lang="en-US" dirty="0"/>
              <a:t> and </a:t>
            </a:r>
            <a:r>
              <a:rPr lang="el-GR" dirty="0">
                <a:latin typeface="Times New Roman" panose="02020603050405020304" pitchFamily="18" charset="0"/>
                <a:cs typeface="Times New Roman" panose="02020603050405020304" pitchFamily="18" charset="0"/>
              </a:rPr>
              <a:t>γ</a:t>
            </a:r>
            <a:r>
              <a:rPr lang="en-US" dirty="0"/>
              <a:t> from </a:t>
            </a:r>
            <a:r>
              <a:rPr lang="en-US" i="1" dirty="0">
                <a:latin typeface="Times New Roman" panose="02020603050405020304" pitchFamily="18" charset="0"/>
                <a:cs typeface="Times New Roman" panose="02020603050405020304" pitchFamily="18" charset="0"/>
              </a:rPr>
              <a:t>I</a:t>
            </a:r>
            <a:r>
              <a:rPr lang="en-US" dirty="0"/>
              <a:t> to </a:t>
            </a:r>
            <a:r>
              <a:rPr lang="en-US" i="1" dirty="0">
                <a:latin typeface="Times New Roman" panose="02020603050405020304" pitchFamily="18" charset="0"/>
                <a:cs typeface="Times New Roman" panose="02020603050405020304" pitchFamily="18" charset="0"/>
              </a:rPr>
              <a:t>R</a:t>
            </a:r>
          </a:p>
          <a:p>
            <a:pPr>
              <a:lnSpc>
                <a:spcPct val="120000"/>
              </a:lnSpc>
            </a:pPr>
            <a:endParaRPr lang="en-US" dirty="0"/>
          </a:p>
          <a:p>
            <a:pPr>
              <a:lnSpc>
                <a:spcPct val="120000"/>
              </a:lnSpc>
            </a:pPr>
            <a:endParaRPr lang="en-US" dirty="0"/>
          </a:p>
          <a:p>
            <a:pPr>
              <a:lnSpc>
                <a:spcPct val="120000"/>
              </a:lnSpc>
            </a:pPr>
            <a:r>
              <a:rPr lang="en-US" dirty="0"/>
              <a:t>There is a natural mapping for object sharing propagation:</a:t>
            </a:r>
          </a:p>
          <a:p>
            <a:pPr lvl="1">
              <a:lnSpc>
                <a:spcPct val="120000"/>
              </a:lnSpc>
              <a:buFont typeface="Trebuchet MS" panose="020B0603020202020204" pitchFamily="34" charset="0"/>
              <a:buChar char="‐"/>
            </a:pPr>
            <a:r>
              <a:rPr lang="en-US" dirty="0"/>
              <a:t>All the users in the social networks are Susceptible at the beginning; at a certain time, the users accessing the object are Infectious, indicating that they are able to infect others by sharing the object; they can be Recovered if they choose not to share.</a:t>
            </a:r>
          </a:p>
          <a:p>
            <a:pPr>
              <a:lnSpc>
                <a:spcPct val="120000"/>
              </a:lnSpc>
            </a:pPr>
            <a:endParaRPr lang="en-US" dirty="0"/>
          </a:p>
        </p:txBody>
      </p:sp>
      <p:sp>
        <p:nvSpPr>
          <p:cNvPr id="2" name="标题 1"/>
          <p:cNvSpPr>
            <a:spLocks noGrp="1"/>
          </p:cNvSpPr>
          <p:nvPr>
            <p:ph type="title"/>
          </p:nvPr>
        </p:nvSpPr>
        <p:spPr>
          <a:xfrm>
            <a:off x="279967" y="618717"/>
            <a:ext cx="8574526" cy="769288"/>
          </a:xfrm>
        </p:spPr>
        <p:txBody>
          <a:bodyPr>
            <a:normAutofit fontScale="90000"/>
          </a:bodyPr>
          <a:lstStyle/>
          <a:p>
            <a:r>
              <a:rPr lang="en-US" dirty="0"/>
              <a:t>Video Propagation Structure and </a:t>
            </a:r>
            <a:r>
              <a:rPr lang="en-US" dirty="0" smtClean="0"/>
              <a:t>Model</a:t>
            </a:r>
            <a:r>
              <a:rPr lang="en-CA" dirty="0"/>
              <a:t> </a:t>
            </a:r>
            <a:r>
              <a:rPr lang="tr-TR" dirty="0" smtClean="0"/>
              <a:t>(Cont’d</a:t>
            </a:r>
            <a:r>
              <a:rPr lang="tr-TR" dirty="0"/>
              <a:t>)</a:t>
            </a:r>
            <a:r>
              <a:rPr lang="en-CA" dirty="0"/>
              <a:t> </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76124289"/>
              </p:ext>
            </p:extLst>
          </p:nvPr>
        </p:nvGraphicFramePr>
        <p:xfrm>
          <a:off x="2889250" y="3784600"/>
          <a:ext cx="3340100" cy="571500"/>
        </p:xfrm>
        <a:graphic>
          <a:graphicData uri="http://schemas.openxmlformats.org/presentationml/2006/ole">
            <mc:AlternateContent xmlns:mc="http://schemas.openxmlformats.org/markup-compatibility/2006">
              <mc:Choice xmlns:v="urn:schemas-microsoft-com:vml" Requires="v">
                <p:oleObj spid="_x0000_s1051" name="Equation" r:id="rId3" imgW="2286000" imgH="393480" progId="Equation.3">
                  <p:embed/>
                </p:oleObj>
              </mc:Choice>
              <mc:Fallback>
                <p:oleObj name="Equation" r:id="rId3" imgW="2286000" imgH="3934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3784600"/>
                        <a:ext cx="3340100" cy="571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192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704"/>
            <a:ext cx="8229600" cy="769288"/>
          </a:xfrm>
        </p:spPr>
        <p:txBody>
          <a:bodyPr>
            <a:normAutofit fontScale="90000"/>
          </a:bodyPr>
          <a:lstStyle/>
          <a:p>
            <a:r>
              <a:rPr lang="en-US" dirty="0"/>
              <a:t>Video Propagation Structure and Model</a:t>
            </a:r>
            <a:r>
              <a:rPr lang="en-CA" dirty="0"/>
              <a:t> </a:t>
            </a:r>
            <a:r>
              <a:rPr lang="tr-TR" dirty="0"/>
              <a:t>(</a:t>
            </a:r>
            <a:r>
              <a:rPr lang="tr-TR" dirty="0" err="1"/>
              <a:t>Cont’d</a:t>
            </a:r>
            <a:r>
              <a:rPr lang="tr-TR" dirty="0"/>
              <a:t>)</a:t>
            </a:r>
            <a:r>
              <a:rPr lang="en-CA" dirty="0"/>
              <a:t> </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29</a:t>
            </a:fld>
            <a:endParaRPr lang="en-US" dirty="0"/>
          </a:p>
        </p:txBody>
      </p:sp>
      <p:sp>
        <p:nvSpPr>
          <p:cNvPr id="7" name="Content Placeholder 6"/>
          <p:cNvSpPr>
            <a:spLocks noGrp="1"/>
          </p:cNvSpPr>
          <p:nvPr>
            <p:ph idx="1"/>
          </p:nvPr>
        </p:nvSpPr>
        <p:spPr/>
        <p:txBody>
          <a:bodyPr anchor="ctr"/>
          <a:lstStyle/>
          <a:p>
            <a:r>
              <a:rPr lang="en-US" dirty="0"/>
              <a:t>For video spreading, the mapping is not complete:</a:t>
            </a:r>
          </a:p>
          <a:p>
            <a:pPr lvl="1">
              <a:buFont typeface="Arial" panose="020B0604020202020204" pitchFamily="34" charset="0"/>
              <a:buChar char="•"/>
            </a:pPr>
            <a:r>
              <a:rPr lang="en-US" b="1" dirty="0"/>
              <a:t>Immune (</a:t>
            </a:r>
            <a:r>
              <a:rPr lang="en-US" b="1" dirty="0" err="1"/>
              <a:t>Im</a:t>
            </a:r>
            <a:r>
              <a:rPr lang="en-US" b="1" dirty="0"/>
              <a:t>): </a:t>
            </a:r>
            <a:r>
              <a:rPr lang="en-US" dirty="0"/>
              <a:t>indicating users who choose not to watch the received video, and likely not participate in the spreading as well.</a:t>
            </a:r>
          </a:p>
          <a:p>
            <a:pPr lvl="1">
              <a:buFont typeface="Arial" panose="020B0604020202020204" pitchFamily="34" charset="0"/>
              <a:buChar char="•"/>
            </a:pPr>
            <a:r>
              <a:rPr lang="en-US" b="1" dirty="0"/>
              <a:t>D1 and D2: </a:t>
            </a:r>
            <a:r>
              <a:rPr lang="en-US" dirty="0"/>
              <a:t>two temporary decision stage (users decisions on watch or not, and share or not share)</a:t>
            </a:r>
          </a:p>
          <a:p>
            <a:pPr lvl="1">
              <a:buFont typeface="Arial" panose="020B0604020202020204" pitchFamily="34" charset="0"/>
              <a:buChar char="•"/>
            </a:pPr>
            <a:r>
              <a:rPr lang="en-US" b="1" dirty="0"/>
              <a:t>Permanent (P): </a:t>
            </a:r>
            <a:r>
              <a:rPr lang="en-US" dirty="0"/>
              <a:t>indicating users who have shared the video after watching the video to differentiate the users that are Recovered (Watch, but not share)</a:t>
            </a:r>
          </a:p>
          <a:p>
            <a:endParaRPr lang="en-US" dirty="0"/>
          </a:p>
          <a:p>
            <a:pPr marL="285750" indent="-285750"/>
            <a:r>
              <a:rPr lang="en-US" dirty="0"/>
              <a:t>With the enhanced </a:t>
            </a:r>
            <a:r>
              <a:rPr lang="en-US" i="1" dirty="0">
                <a:latin typeface="Times New Roman" panose="02020603050405020304" pitchFamily="18" charset="0"/>
                <a:cs typeface="Times New Roman" panose="02020603050405020304" pitchFamily="18" charset="0"/>
              </a:rPr>
              <a:t>SI</a:t>
            </a:r>
            <a:r>
              <a:rPr lang="en-US" i="1" baseline="30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RP</a:t>
            </a:r>
            <a:r>
              <a:rPr lang="en-US" i="1" dirty="0">
                <a:cs typeface="Times New Roman" panose="02020603050405020304" pitchFamily="18" charset="0"/>
              </a:rPr>
              <a:t>, </a:t>
            </a:r>
            <a:r>
              <a:rPr lang="en-US" dirty="0">
                <a:cs typeface="Times New Roman" panose="02020603050405020304" pitchFamily="18" charset="0"/>
              </a:rPr>
              <a:t>the probability distributions that characterize the behavior of different types of users (SU, FU, OU) can be inferred from measurement results.</a:t>
            </a:r>
            <a:endParaRPr lang="en-US" i="1" dirty="0">
              <a:cs typeface="Times New Roman" panose="02020603050405020304" pitchFamily="18" charset="0"/>
            </a:endParaRPr>
          </a:p>
        </p:txBody>
      </p:sp>
    </p:spTree>
    <p:extLst>
      <p:ext uri="{BB962C8B-B14F-4D97-AF65-F5344CB8AC3E}">
        <p14:creationId xmlns:p14="http://schemas.microsoft.com/office/powerpoint/2010/main" val="76656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sz="3000" dirty="0"/>
              <a:t>User-Generated Content Sharing</a:t>
            </a:r>
          </a:p>
        </p:txBody>
      </p:sp>
      <p:sp>
        <p:nvSpPr>
          <p:cNvPr id="3" name="内容占位符 2"/>
          <p:cNvSpPr>
            <a:spLocks noGrp="1"/>
          </p:cNvSpPr>
          <p:nvPr>
            <p:ph idx="1"/>
          </p:nvPr>
        </p:nvSpPr>
        <p:spPr>
          <a:xfrm>
            <a:off x="457200" y="1484784"/>
            <a:ext cx="8229600" cy="4641379"/>
          </a:xfrm>
        </p:spPr>
        <p:txBody>
          <a:bodyPr>
            <a:noAutofit/>
          </a:bodyPr>
          <a:lstStyle/>
          <a:p>
            <a:pPr marL="341313" indent="-341313"/>
            <a:r>
              <a:rPr lang="en-CA" sz="2000" b="1" i="1" dirty="0"/>
              <a:t>UGC</a:t>
            </a:r>
            <a:r>
              <a:rPr lang="en-CA" sz="2000" dirty="0"/>
              <a:t> is used for a wide range of applications with different types of media (e.g., </a:t>
            </a:r>
            <a:r>
              <a:rPr lang="en-CA" sz="2000" i="1" dirty="0"/>
              <a:t>text, music, picture, and </a:t>
            </a:r>
            <a:r>
              <a:rPr lang="en-CA" sz="2000" b="1" i="1" dirty="0"/>
              <a:t>video</a:t>
            </a:r>
            <a:r>
              <a:rPr lang="en-CA" sz="2000" dirty="0"/>
              <a:t>). </a:t>
            </a:r>
          </a:p>
          <a:p>
            <a:pPr marL="741363" lvl="1" indent="-341313">
              <a:spcBef>
                <a:spcPts val="600"/>
              </a:spcBef>
              <a:buFont typeface="Trebuchet MS" pitchFamily="34" charset="0"/>
              <a:buChar char="-"/>
            </a:pPr>
            <a:r>
              <a:rPr lang="en-CA" sz="1600" dirty="0"/>
              <a:t>Video data are arguably more difficult for content generation and sharing, given their large size, high bandwidth, and long playback duration.</a:t>
            </a:r>
            <a:endParaRPr lang="en-CA" dirty="0"/>
          </a:p>
          <a:p>
            <a:pPr>
              <a:spcBef>
                <a:spcPts val="1800"/>
              </a:spcBef>
            </a:pPr>
            <a:r>
              <a:rPr lang="en-CA" sz="2000" b="1" dirty="0"/>
              <a:t>YouTube</a:t>
            </a:r>
            <a:r>
              <a:rPr lang="en-CA" sz="2000" dirty="0"/>
              <a:t>: the most significant and successful video sharing website</a:t>
            </a:r>
          </a:p>
          <a:p>
            <a:pPr marL="741363" lvl="1" indent="-341313"/>
            <a:r>
              <a:rPr lang="en-CA" dirty="0"/>
              <a:t>Fast growth (established in 2005):</a:t>
            </a:r>
          </a:p>
          <a:p>
            <a:pPr marL="1198563" lvl="2" indent="-341313"/>
            <a:r>
              <a:rPr lang="en-CA" dirty="0"/>
              <a:t>In 2006: 100 million videos were served per day</a:t>
            </a:r>
          </a:p>
          <a:p>
            <a:pPr marL="1198563" lvl="2" indent="-341313"/>
            <a:r>
              <a:rPr lang="en-CA" dirty="0"/>
              <a:t>By 2020: </a:t>
            </a:r>
          </a:p>
          <a:p>
            <a:pPr marL="1598613" lvl="3" indent="-341313"/>
            <a:r>
              <a:rPr lang="en-CA" dirty="0"/>
              <a:t>Over 2 billion unique users visit YouTube per month</a:t>
            </a:r>
          </a:p>
          <a:p>
            <a:pPr marL="1598613" lvl="3" indent="-341313"/>
            <a:r>
              <a:rPr lang="en-US" dirty="0"/>
              <a:t>500 hours of new videos uploaded every minute</a:t>
            </a:r>
          </a:p>
          <a:p>
            <a:pPr marL="1598613" lvl="3" indent="-341313"/>
            <a:r>
              <a:rPr lang="en-US" dirty="0"/>
              <a:t>Over 70% views are on mobile</a:t>
            </a:r>
            <a:endParaRPr lang="en-CA" dirty="0"/>
          </a:p>
          <a:p>
            <a:pPr marL="741363" lvl="1" indent="-341313"/>
            <a:r>
              <a:rPr lang="en-CA" dirty="0"/>
              <a:t>Highly globalized:</a:t>
            </a:r>
          </a:p>
          <a:p>
            <a:pPr marL="1198563" lvl="2" indent="-341313"/>
            <a:r>
              <a:rPr lang="en-US" dirty="0"/>
              <a:t>91 countries and across 80 languages</a:t>
            </a:r>
          </a:p>
          <a:p>
            <a:pPr marL="1198563" lvl="2" indent="-341313"/>
            <a:r>
              <a:rPr lang="en-US" dirty="0"/>
              <a:t>85% of YouTube traffic comes from outside of the US</a:t>
            </a:r>
            <a:endParaRPr lang="en-CA" sz="22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a:t>
            </a:fld>
            <a:endParaRPr lang="en-US" dirty="0"/>
          </a:p>
        </p:txBody>
      </p:sp>
      <p:pic>
        <p:nvPicPr>
          <p:cNvPr id="1028" name="Picture 4" descr="File:YouTube logo 2013.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976" y="4221088"/>
            <a:ext cx="1293416" cy="5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553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30</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157943"/>
            <a:ext cx="4464496" cy="44462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843937" y="3861048"/>
            <a:ext cx="2808312" cy="1200329"/>
          </a:xfrm>
          <a:prstGeom prst="rect">
            <a:avLst/>
          </a:prstGeom>
          <a:noFill/>
        </p:spPr>
        <p:txBody>
          <a:bodyPr wrap="square" rtlCol="0">
            <a:spAutoFit/>
          </a:bodyPr>
          <a:lstStyle/>
          <a:p>
            <a:r>
              <a:rPr lang="en-US" b="1" dirty="0" smtClean="0"/>
              <a:t>Fig. 19.13: </a:t>
            </a:r>
            <a:r>
              <a:rPr lang="en-US" dirty="0" smtClean="0"/>
              <a:t>The Susceptible-Immune-Infectious-Recovered-Permanent (SI</a:t>
            </a:r>
            <a:r>
              <a:rPr lang="en-US" b="1" baseline="30000" dirty="0" smtClean="0"/>
              <a:t>2</a:t>
            </a:r>
            <a:r>
              <a:rPr lang="en-US" dirty="0" smtClean="0"/>
              <a:t>RP model)</a:t>
            </a:r>
            <a:endParaRPr lang="en-US" dirty="0"/>
          </a:p>
        </p:txBody>
      </p:sp>
    </p:spTree>
    <p:extLst>
      <p:ext uri="{BB962C8B-B14F-4D97-AF65-F5344CB8AC3E}">
        <p14:creationId xmlns:p14="http://schemas.microsoft.com/office/powerpoint/2010/main" val="283507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Video Watching and Sharing Behaviors</a:t>
            </a:r>
            <a:endParaRPr lang="en-CA" dirty="0"/>
          </a:p>
        </p:txBody>
      </p:sp>
      <p:sp>
        <p:nvSpPr>
          <p:cNvPr id="3" name="内容占位符 2"/>
          <p:cNvSpPr>
            <a:spLocks noGrp="1"/>
          </p:cNvSpPr>
          <p:nvPr>
            <p:ph idx="1"/>
          </p:nvPr>
        </p:nvSpPr>
        <p:spPr>
          <a:xfrm>
            <a:off x="457200" y="1268760"/>
            <a:ext cx="8229600" cy="4857403"/>
          </a:xfrm>
        </p:spPr>
        <p:txBody>
          <a:bodyPr>
            <a:noAutofit/>
          </a:bodyPr>
          <a:lstStyle/>
          <a:p>
            <a:r>
              <a:rPr lang="en-US" sz="2000" dirty="0"/>
              <a:t>Users are more likely to browse the contents from friends, and are willing to share their resources to assist friends.</a:t>
            </a:r>
          </a:p>
          <a:p>
            <a:pPr>
              <a:spcBef>
                <a:spcPts val="1200"/>
              </a:spcBef>
            </a:pPr>
            <a:r>
              <a:rPr lang="en-US" sz="2000" dirty="0"/>
              <a:t>Three options upon receiving the video post:</a:t>
            </a:r>
          </a:p>
          <a:p>
            <a:pPr lvl="1">
              <a:spcBef>
                <a:spcPts val="600"/>
              </a:spcBef>
              <a:buFont typeface="Trebuchet MS" pitchFamily="34" charset="0"/>
              <a:buChar char="-"/>
            </a:pPr>
            <a:r>
              <a:rPr lang="en-US" dirty="0"/>
              <a:t>Watches the live video (</a:t>
            </a:r>
            <a:r>
              <a:rPr lang="en-US" i="1" dirty="0"/>
              <a:t>streaming users</a:t>
            </a:r>
            <a:r>
              <a:rPr lang="en-US" dirty="0"/>
              <a:t>);</a:t>
            </a:r>
          </a:p>
          <a:p>
            <a:pPr lvl="1">
              <a:spcBef>
                <a:spcPts val="600"/>
              </a:spcBef>
              <a:buFont typeface="Trebuchet MS" pitchFamily="34" charset="0"/>
              <a:buChar char="-"/>
            </a:pPr>
            <a:r>
              <a:rPr lang="en-US" dirty="0"/>
              <a:t>Download the video and expect to watch it later (</a:t>
            </a:r>
            <a:r>
              <a:rPr lang="en-US" i="1" dirty="0"/>
              <a:t>storage users</a:t>
            </a:r>
            <a:r>
              <a:rPr lang="en-US" dirty="0"/>
              <a:t>);</a:t>
            </a:r>
          </a:p>
          <a:p>
            <a:pPr lvl="1">
              <a:spcBef>
                <a:spcPts val="600"/>
              </a:spcBef>
              <a:buFont typeface="Trebuchet MS" pitchFamily="34" charset="0"/>
              <a:buChar char="-"/>
            </a:pPr>
            <a:r>
              <a:rPr lang="en-US" dirty="0"/>
              <a:t>Shows no interest in the video.</a:t>
            </a:r>
          </a:p>
          <a:p>
            <a:r>
              <a:rPr lang="en-US" sz="2000" dirty="0"/>
              <a:t>Streaming users</a:t>
            </a:r>
          </a:p>
          <a:p>
            <a:pPr lvl="1">
              <a:buFont typeface="Trebuchet MS" pitchFamily="34" charset="0"/>
              <a:buChar char="-"/>
            </a:pPr>
            <a:r>
              <a:rPr lang="en-US" dirty="0"/>
              <a:t>Streaming quality is required (e.g., startup latency and playback continuity)</a:t>
            </a:r>
          </a:p>
          <a:p>
            <a:pPr lvl="1">
              <a:buFont typeface="Trebuchet MS" pitchFamily="34" charset="0"/>
              <a:buChar char="-"/>
            </a:pPr>
            <a:r>
              <a:rPr lang="en-US" dirty="0"/>
              <a:t>Dynamic – users may lose interest and stop watching</a:t>
            </a:r>
          </a:p>
          <a:p>
            <a:r>
              <a:rPr lang="en-US" sz="2000" dirty="0"/>
              <a:t>Storage users</a:t>
            </a:r>
          </a:p>
          <a:p>
            <a:pPr lvl="1">
              <a:spcBef>
                <a:spcPts val="600"/>
              </a:spcBef>
              <a:buFont typeface="Trebuchet MS" pitchFamily="34" charset="0"/>
              <a:buChar char="-"/>
            </a:pPr>
            <a:r>
              <a:rPr lang="en-US" dirty="0"/>
              <a:t>No such concerns as interest nor playback quality until watching the video</a:t>
            </a:r>
          </a:p>
          <a:p>
            <a:pPr lvl="1">
              <a:spcBef>
                <a:spcPts val="600"/>
              </a:spcBef>
              <a:buFont typeface="Trebuchet MS" pitchFamily="34" charset="0"/>
              <a:buChar char="-"/>
            </a:pPr>
            <a:r>
              <a:rPr lang="en-US" dirty="0"/>
              <a:t>Relatively stable – users download the video asynchronously.</a:t>
            </a:r>
          </a:p>
          <a:p>
            <a:endParaRPr lang="en-US" dirty="0"/>
          </a:p>
          <a:p>
            <a:endParaRPr lang="en-US" dirty="0"/>
          </a:p>
          <a:p>
            <a:pPr lvl="1"/>
            <a:endParaRPr lang="en-US" dirty="0"/>
          </a:p>
          <a:p>
            <a:pPr lvl="1"/>
            <a:endParaRPr lang="en-US"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31</a:t>
            </a:fld>
            <a:endParaRPr lang="en-US" dirty="0"/>
          </a:p>
        </p:txBody>
      </p:sp>
    </p:spTree>
    <p:extLst>
      <p:ext uri="{BB962C8B-B14F-4D97-AF65-F5344CB8AC3E}">
        <p14:creationId xmlns:p14="http://schemas.microsoft.com/office/powerpoint/2010/main" val="367597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430" y="764704"/>
            <a:ext cx="8229600" cy="769288"/>
          </a:xfrm>
        </p:spPr>
        <p:txBody>
          <a:bodyPr>
            <a:normAutofit/>
          </a:bodyPr>
          <a:lstStyle/>
          <a:p>
            <a:r>
              <a:rPr lang="en-US" dirty="0"/>
              <a:t>19.4 </a:t>
            </a:r>
            <a:r>
              <a:rPr lang="en-US" dirty="0" smtClean="0"/>
              <a:t> Mobile </a:t>
            </a:r>
            <a:r>
              <a:rPr lang="en-US" dirty="0"/>
              <a:t>Video Clip Sharing</a:t>
            </a:r>
            <a:endParaRPr lang="en-CA" dirty="0"/>
          </a:p>
        </p:txBody>
      </p:sp>
      <p:sp>
        <p:nvSpPr>
          <p:cNvPr id="3" name="内容占位符 2"/>
          <p:cNvSpPr>
            <a:spLocks noGrp="1"/>
          </p:cNvSpPr>
          <p:nvPr>
            <p:ph idx="1"/>
          </p:nvPr>
        </p:nvSpPr>
        <p:spPr>
          <a:xfrm>
            <a:off x="465872" y="836712"/>
            <a:ext cx="8229600" cy="4713387"/>
          </a:xfrm>
        </p:spPr>
        <p:txBody>
          <a:bodyPr anchor="ctr">
            <a:noAutofit/>
          </a:bodyPr>
          <a:lstStyle/>
          <a:p>
            <a:pPr>
              <a:spcBef>
                <a:spcPts val="1800"/>
              </a:spcBef>
            </a:pPr>
            <a:r>
              <a:rPr lang="en-US" dirty="0"/>
              <a:t>New generation video sharing services that use smart mobile terminals to instantly capture and share ultra-short video clips (usually of several seconds).</a:t>
            </a:r>
          </a:p>
          <a:p>
            <a:pPr>
              <a:spcBef>
                <a:spcPts val="1800"/>
              </a:spcBef>
            </a:pPr>
            <a:r>
              <a:rPr lang="en-US" dirty="0"/>
              <a:t>Representatives: Twitter’s Vine, Instagram, Snapchat, </a:t>
            </a:r>
            <a:r>
              <a:rPr lang="en-US" dirty="0" err="1"/>
              <a:t>TikTok</a:t>
            </a:r>
            <a:r>
              <a:rPr lang="en-US" dirty="0"/>
              <a:t>.</a:t>
            </a:r>
          </a:p>
          <a:p>
            <a:pPr lvl="1">
              <a:spcBef>
                <a:spcPts val="1800"/>
              </a:spcBef>
            </a:pPr>
            <a:r>
              <a:rPr lang="en-US" dirty="0"/>
              <a:t> </a:t>
            </a:r>
            <a:r>
              <a:rPr lang="en-US" dirty="0" err="1"/>
              <a:t>TikTok</a:t>
            </a:r>
            <a:r>
              <a:rPr lang="en-US" dirty="0"/>
              <a:t> (known as </a:t>
            </a:r>
            <a:r>
              <a:rPr lang="en-US" dirty="0" err="1"/>
              <a:t>Douyin</a:t>
            </a:r>
            <a:r>
              <a:rPr lang="en-US" dirty="0"/>
              <a:t> in China) has become the 8th most-downloaded app in the past decade.</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32</a:t>
            </a:fld>
            <a:endParaRPr lang="en-US" dirty="0"/>
          </a:p>
        </p:txBody>
      </p:sp>
    </p:spTree>
    <p:extLst>
      <p:ext uri="{BB962C8B-B14F-4D97-AF65-F5344CB8AC3E}">
        <p14:creationId xmlns:p14="http://schemas.microsoft.com/office/powerpoint/2010/main" val="162414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8469" y="731930"/>
            <a:ext cx="8229600" cy="769288"/>
          </a:xfrm>
        </p:spPr>
        <p:txBody>
          <a:bodyPr>
            <a:normAutofit/>
          </a:bodyPr>
          <a:lstStyle/>
          <a:p>
            <a:r>
              <a:rPr lang="en-US" dirty="0"/>
              <a:t>19.4.1 </a:t>
            </a:r>
            <a:r>
              <a:rPr lang="en-US" dirty="0" smtClean="0"/>
              <a:t> Mobile </a:t>
            </a:r>
            <a:r>
              <a:rPr lang="en-US" dirty="0"/>
              <a:t>Interface Characteristics</a:t>
            </a:r>
            <a:endParaRPr lang="en-CA" dirty="0"/>
          </a:p>
        </p:txBody>
      </p:sp>
      <p:sp>
        <p:nvSpPr>
          <p:cNvPr id="3" name="内容占位符 2"/>
          <p:cNvSpPr>
            <a:spLocks noGrp="1"/>
          </p:cNvSpPr>
          <p:nvPr>
            <p:ph idx="1"/>
          </p:nvPr>
        </p:nvSpPr>
        <p:spPr>
          <a:xfrm>
            <a:off x="452430" y="1268760"/>
            <a:ext cx="8229600" cy="4713387"/>
          </a:xfrm>
        </p:spPr>
        <p:txBody>
          <a:bodyPr anchor="ctr">
            <a:noAutofit/>
          </a:bodyPr>
          <a:lstStyle/>
          <a:p>
            <a:pPr>
              <a:spcBef>
                <a:spcPts val="1800"/>
              </a:spcBef>
            </a:pPr>
            <a:r>
              <a:rPr lang="en-US" dirty="0"/>
              <a:t>An instant video clip itself is of only several seconds long, thereby a mobile user can hardly tolerate a long delay,. </a:t>
            </a:r>
          </a:p>
          <a:p>
            <a:pPr>
              <a:spcBef>
                <a:spcPts val="1800"/>
              </a:spcBef>
            </a:pPr>
            <a:r>
              <a:rPr lang="en-US" dirty="0"/>
              <a:t>Solution: Return a playlist of video clips when a user touches the screen to view the updates for certain users, tags, or channels. </a:t>
            </a:r>
          </a:p>
          <a:p>
            <a:pPr>
              <a:spcBef>
                <a:spcPts val="1800"/>
              </a:spcBef>
            </a:pPr>
            <a:r>
              <a:rPr lang="en-US" i="1" dirty="0"/>
              <a:t>Batched view </a:t>
            </a:r>
            <a:r>
              <a:rPr lang="en-US" dirty="0"/>
              <a:t>with scrolling</a:t>
            </a:r>
          </a:p>
          <a:p>
            <a:pPr lvl="1">
              <a:spcBef>
                <a:spcPts val="1800"/>
              </a:spcBef>
            </a:pPr>
            <a:r>
              <a:rPr lang="en-US" dirty="0"/>
              <a:t>A series of user gestures, e.g., click, drag and fling</a:t>
            </a:r>
          </a:p>
          <a:p>
            <a:pPr lvl="1">
              <a:spcBef>
                <a:spcPts val="1800"/>
              </a:spcBef>
            </a:pPr>
            <a:r>
              <a:rPr lang="en-US" dirty="0"/>
              <a:t>Speed, acceleration, and continuity vary depending on user’s input.</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33</a:t>
            </a:fld>
            <a:endParaRPr lang="en-US" dirty="0"/>
          </a:p>
        </p:txBody>
      </p:sp>
    </p:spTree>
    <p:extLst>
      <p:ext uri="{BB962C8B-B14F-4D97-AF65-F5344CB8AC3E}">
        <p14:creationId xmlns:p14="http://schemas.microsoft.com/office/powerpoint/2010/main" val="1299072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19.4.2 </a:t>
            </a:r>
            <a:r>
              <a:rPr lang="en-US" dirty="0" smtClean="0"/>
              <a:t> Video </a:t>
            </a:r>
            <a:r>
              <a:rPr lang="en-US" dirty="0"/>
              <a:t>Clip Popularity</a:t>
            </a:r>
            <a:endParaRPr lang="en-CA" dirty="0"/>
          </a:p>
        </p:txBody>
      </p:sp>
      <p:sp>
        <p:nvSpPr>
          <p:cNvPr id="3" name="内容占位符 2"/>
          <p:cNvSpPr>
            <a:spLocks noGrp="1"/>
          </p:cNvSpPr>
          <p:nvPr>
            <p:ph idx="1"/>
          </p:nvPr>
        </p:nvSpPr>
        <p:spPr>
          <a:xfrm>
            <a:off x="523884" y="476672"/>
            <a:ext cx="8229600" cy="3276040"/>
          </a:xfrm>
        </p:spPr>
        <p:txBody>
          <a:bodyPr anchor="ctr">
            <a:noAutofit/>
          </a:bodyPr>
          <a:lstStyle/>
          <a:p>
            <a:pPr>
              <a:spcBef>
                <a:spcPts val="1800"/>
              </a:spcBef>
            </a:pPr>
            <a:r>
              <a:rPr lang="en-US" dirty="0"/>
              <a:t>popularity of video clips is extremely skewed </a:t>
            </a:r>
          </a:p>
          <a:p>
            <a:pPr lvl="1">
              <a:spcBef>
                <a:spcPts val="1800"/>
              </a:spcBef>
            </a:pPr>
            <a:r>
              <a:rPr lang="en-US" dirty="0"/>
              <a:t>top 5% video clips accounts for more than 99% reposts. </a:t>
            </a:r>
          </a:p>
          <a:p>
            <a:pPr lvl="1">
              <a:spcBef>
                <a:spcPts val="1800"/>
              </a:spcBef>
            </a:pPr>
            <a:r>
              <a:rPr lang="en-US" dirty="0"/>
              <a:t>heavily deviates from the Pareto Principle (or 80-20 rule).</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34</a:t>
            </a:fld>
            <a:endParaRPr lang="en-US" dirty="0"/>
          </a:p>
        </p:txBody>
      </p:sp>
      <p:pic>
        <p:nvPicPr>
          <p:cNvPr id="6" name="Picture 5">
            <a:extLst>
              <a:ext uri="{FF2B5EF4-FFF2-40B4-BE49-F238E27FC236}">
                <a16:creationId xmlns:a16="http://schemas.microsoft.com/office/drawing/2014/main" id="{063C1081-087B-4B32-9B48-188F2F4FFB3A}"/>
              </a:ext>
            </a:extLst>
          </p:cNvPr>
          <p:cNvPicPr>
            <a:picLocks noChangeAspect="1"/>
          </p:cNvPicPr>
          <p:nvPr/>
        </p:nvPicPr>
        <p:blipFill>
          <a:blip r:embed="rId2"/>
          <a:stretch>
            <a:fillRect/>
          </a:stretch>
        </p:blipFill>
        <p:spPr>
          <a:xfrm>
            <a:off x="523884" y="2780928"/>
            <a:ext cx="7668344" cy="3364391"/>
          </a:xfrm>
          <a:prstGeom prst="rect">
            <a:avLst/>
          </a:prstGeom>
        </p:spPr>
      </p:pic>
    </p:spTree>
    <p:extLst>
      <p:ext uri="{BB962C8B-B14F-4D97-AF65-F5344CB8AC3E}">
        <p14:creationId xmlns:p14="http://schemas.microsoft.com/office/powerpoint/2010/main" val="203561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19.4.3 </a:t>
            </a:r>
            <a:r>
              <a:rPr lang="en-US" dirty="0" smtClean="0"/>
              <a:t> Lifespan </a:t>
            </a:r>
            <a:r>
              <a:rPr lang="en-US" dirty="0"/>
              <a:t>and Propagation</a:t>
            </a:r>
            <a:endParaRPr lang="en-CA" dirty="0"/>
          </a:p>
        </p:txBody>
      </p:sp>
      <p:sp>
        <p:nvSpPr>
          <p:cNvPr id="3" name="内容占位符 2"/>
          <p:cNvSpPr>
            <a:spLocks noGrp="1"/>
          </p:cNvSpPr>
          <p:nvPr>
            <p:ph idx="1"/>
          </p:nvPr>
        </p:nvSpPr>
        <p:spPr>
          <a:xfrm>
            <a:off x="629816" y="348732"/>
            <a:ext cx="7974632" cy="3577600"/>
          </a:xfrm>
        </p:spPr>
        <p:txBody>
          <a:bodyPr anchor="ctr">
            <a:noAutofit/>
          </a:bodyPr>
          <a:lstStyle/>
          <a:p>
            <a:pPr>
              <a:spcBef>
                <a:spcPts val="1800"/>
              </a:spcBef>
            </a:pPr>
            <a:r>
              <a:rPr lang="en-US" dirty="0"/>
              <a:t>More than half of the popular video reposts only stay in active for less than 10 days. </a:t>
            </a:r>
          </a:p>
          <a:p>
            <a:pPr lvl="1">
              <a:spcBef>
                <a:spcPts val="1200"/>
              </a:spcBef>
            </a:pPr>
            <a:r>
              <a:rPr lang="en-US" dirty="0"/>
              <a:t>quite different from traditional video sharing services.</a:t>
            </a:r>
          </a:p>
          <a:p>
            <a:pPr lvl="1">
              <a:spcBef>
                <a:spcPts val="1200"/>
              </a:spcBef>
            </a:pPr>
            <a:r>
              <a:rPr lang="en-US" dirty="0"/>
              <a:t> some of YouTube videos can still get views even after one</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35</a:t>
            </a:fld>
            <a:endParaRPr lang="en-US" dirty="0"/>
          </a:p>
        </p:txBody>
      </p:sp>
      <p:pic>
        <p:nvPicPr>
          <p:cNvPr id="7" name="Picture 6">
            <a:extLst>
              <a:ext uri="{FF2B5EF4-FFF2-40B4-BE49-F238E27FC236}">
                <a16:creationId xmlns:a16="http://schemas.microsoft.com/office/drawing/2014/main" id="{945A1913-E93C-4BB6-A880-AE56F00E01D0}"/>
              </a:ext>
            </a:extLst>
          </p:cNvPr>
          <p:cNvPicPr>
            <a:picLocks noChangeAspect="1"/>
          </p:cNvPicPr>
          <p:nvPr/>
        </p:nvPicPr>
        <p:blipFill>
          <a:blip r:embed="rId2"/>
          <a:stretch>
            <a:fillRect/>
          </a:stretch>
        </p:blipFill>
        <p:spPr>
          <a:xfrm>
            <a:off x="802432" y="3084556"/>
            <a:ext cx="7730008" cy="3091032"/>
          </a:xfrm>
          <a:prstGeom prst="rect">
            <a:avLst/>
          </a:prstGeom>
        </p:spPr>
      </p:pic>
    </p:spTree>
    <p:extLst>
      <p:ext uri="{BB962C8B-B14F-4D97-AF65-F5344CB8AC3E}">
        <p14:creationId xmlns:p14="http://schemas.microsoft.com/office/powerpoint/2010/main" val="3522032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229600" cy="769288"/>
          </a:xfrm>
        </p:spPr>
        <p:txBody>
          <a:bodyPr/>
          <a:lstStyle/>
          <a:p>
            <a:r>
              <a:rPr lang="en-US" dirty="0" smtClean="0"/>
              <a:t>19.5  </a:t>
            </a:r>
            <a:r>
              <a:rPr lang="en-US" dirty="0"/>
              <a:t>Further Exploration</a:t>
            </a:r>
          </a:p>
        </p:txBody>
      </p:sp>
      <p:sp>
        <p:nvSpPr>
          <p:cNvPr id="3" name="Content Placeholder 2"/>
          <p:cNvSpPr>
            <a:spLocks noGrp="1"/>
          </p:cNvSpPr>
          <p:nvPr>
            <p:ph idx="1"/>
          </p:nvPr>
        </p:nvSpPr>
        <p:spPr>
          <a:xfrm>
            <a:off x="457200" y="1412777"/>
            <a:ext cx="8229600" cy="4176463"/>
          </a:xfrm>
        </p:spPr>
        <p:txBody>
          <a:bodyPr anchor="ctr"/>
          <a:lstStyle/>
          <a:p>
            <a:pPr>
              <a:lnSpc>
                <a:spcPct val="110000"/>
              </a:lnSpc>
            </a:pPr>
            <a:r>
              <a:rPr lang="en-CA" dirty="0"/>
              <a:t>Research on the social relations and social graphs in the human society has a long history, so does that on disease propagation in epidemiology. </a:t>
            </a:r>
          </a:p>
          <a:p>
            <a:pPr>
              <a:lnSpc>
                <a:spcPct val="110000"/>
              </a:lnSpc>
            </a:pPr>
            <a:endParaRPr lang="en-CA" dirty="0"/>
          </a:p>
          <a:p>
            <a:pPr>
              <a:lnSpc>
                <a:spcPct val="110000"/>
              </a:lnSpc>
            </a:pPr>
            <a:r>
              <a:rPr lang="en-CA" dirty="0"/>
              <a:t>Online social media and social networking however appeared only in very recent years and are still undergoing rapid changes. Research in this field remains in an early stage and many exciting topics are to be explored.</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Online Social Networking</a:t>
            </a:r>
            <a:endParaRPr lang="en-CA" sz="3200" dirty="0"/>
          </a:p>
        </p:txBody>
      </p:sp>
      <p:sp>
        <p:nvSpPr>
          <p:cNvPr id="3" name="内容占位符 2"/>
          <p:cNvSpPr>
            <a:spLocks noGrp="1"/>
          </p:cNvSpPr>
          <p:nvPr>
            <p:ph idx="1"/>
          </p:nvPr>
        </p:nvSpPr>
        <p:spPr/>
        <p:txBody>
          <a:bodyPr>
            <a:normAutofit lnSpcReduction="10000"/>
          </a:bodyPr>
          <a:lstStyle/>
          <a:p>
            <a:pPr marL="347472" indent="-347472">
              <a:spcBef>
                <a:spcPts val="1200"/>
              </a:spcBef>
              <a:buFont typeface="Arial" panose="020B0604020202020204" pitchFamily="34" charset="0"/>
              <a:buChar char="•"/>
            </a:pPr>
            <a:r>
              <a:rPr lang="en-CA" sz="2000" b="1" i="1" dirty="0"/>
              <a:t>OSN</a:t>
            </a:r>
            <a:r>
              <a:rPr lang="en-CA" sz="2000" dirty="0"/>
              <a:t> provides an Internet-based platform to connect people with social relations.</a:t>
            </a:r>
          </a:p>
          <a:p>
            <a:pPr>
              <a:spcBef>
                <a:spcPts val="1200"/>
              </a:spcBef>
            </a:pPr>
            <a:r>
              <a:rPr lang="en-US" sz="2000" dirty="0"/>
              <a:t>Both </a:t>
            </a:r>
            <a:r>
              <a:rPr lang="en-US" sz="2000" b="1" dirty="0"/>
              <a:t>Facebook</a:t>
            </a:r>
            <a:r>
              <a:rPr lang="en-US" sz="2000" dirty="0"/>
              <a:t> and </a:t>
            </a:r>
            <a:r>
              <a:rPr lang="en-US" sz="2000" b="1" dirty="0"/>
              <a:t>Twitter </a:t>
            </a:r>
            <a:r>
              <a:rPr lang="en-CA" sz="2000" dirty="0"/>
              <a:t>support the sharing and propagation of such media objects as </a:t>
            </a:r>
            <a:r>
              <a:rPr lang="en-CA" sz="2000" i="1" dirty="0"/>
              <a:t>pictures, music, and video</a:t>
            </a:r>
            <a:r>
              <a:rPr lang="en-CA" sz="2000" dirty="0"/>
              <a:t> among friends.</a:t>
            </a:r>
          </a:p>
          <a:p>
            <a:pPr>
              <a:spcBef>
                <a:spcPts val="1200"/>
              </a:spcBef>
            </a:pPr>
            <a:endParaRPr lang="en-US" sz="2000" dirty="0"/>
          </a:p>
          <a:p>
            <a:pPr marL="857250" lvl="1" indent="-457200">
              <a:buFont typeface="Arial" panose="020B0604020202020204" pitchFamily="34" charset="0"/>
              <a:buChar char="•"/>
            </a:pPr>
            <a:r>
              <a:rPr lang="en-US" dirty="0"/>
              <a:t>Facebook:</a:t>
            </a:r>
          </a:p>
          <a:p>
            <a:pPr marL="1314450" lvl="2" indent="-457200">
              <a:buFont typeface="Lucida Grande"/>
              <a:buChar char="-"/>
            </a:pPr>
            <a:r>
              <a:rPr lang="en-US" dirty="0"/>
              <a:t>2.5 billion active users.</a:t>
            </a:r>
          </a:p>
          <a:p>
            <a:pPr marL="1314450" lvl="2" indent="-457200">
              <a:buFont typeface="Lucida Grande"/>
              <a:buChar char="-"/>
            </a:pPr>
            <a:r>
              <a:rPr lang="en-US" dirty="0"/>
              <a:t>1.66 billion million of them log on a daily basis.</a:t>
            </a:r>
          </a:p>
          <a:p>
            <a:pPr marL="1314450" lvl="2" indent="-457200">
              <a:buNone/>
            </a:pPr>
            <a:endParaRPr lang="en-US" dirty="0"/>
          </a:p>
          <a:p>
            <a:pPr marL="857250" lvl="1" indent="-457200">
              <a:buFont typeface="Arial" panose="020B0604020202020204" pitchFamily="34" charset="0"/>
              <a:buChar char="•"/>
            </a:pPr>
            <a:r>
              <a:rPr lang="en-US" dirty="0"/>
              <a:t>Twitter:</a:t>
            </a:r>
          </a:p>
          <a:p>
            <a:pPr marL="1314450" lvl="2" indent="-457200">
              <a:buFont typeface="Trebuchet MS" panose="020B0603020202020204" pitchFamily="34" charset="0"/>
              <a:buChar char="‐"/>
            </a:pPr>
            <a:r>
              <a:rPr lang="en-US" dirty="0"/>
              <a:t>A representative of microblog, recently has also begun offering the Vine service, which enables mobile users to create and post video clips up to six seconds long.</a:t>
            </a:r>
          </a:p>
          <a:p>
            <a:pPr marL="1314450" lvl="2" indent="-457200">
              <a:buFont typeface="Trebuchet MS" panose="020B0603020202020204" pitchFamily="34" charset="0"/>
              <a:buChar char="‐"/>
            </a:pPr>
            <a:r>
              <a:rPr lang="en-US" dirty="0"/>
              <a:t>330 million monthly active users.</a:t>
            </a:r>
          </a:p>
          <a:p>
            <a:pPr marL="1314450" lvl="2" indent="-457200">
              <a:buFont typeface="Trebuchet MS" panose="020B0603020202020204" pitchFamily="34" charset="0"/>
              <a:buChar char="‐"/>
            </a:pPr>
            <a:r>
              <a:rPr lang="en-US" dirty="0"/>
              <a:t>145 million daily active users.</a:t>
            </a:r>
          </a:p>
          <a:p>
            <a:pPr marL="461963" indent="0"/>
            <a:endParaRPr lang="en-US" sz="22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4</a:t>
            </a:fld>
            <a:endParaRPr lang="en-US" dirty="0"/>
          </a:p>
        </p:txBody>
      </p:sp>
      <p:pic>
        <p:nvPicPr>
          <p:cNvPr id="2052" name="Picture 4" descr="File:Facebook.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996952"/>
            <a:ext cx="1532159" cy="57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File:Twitter bird logo 2012.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4" y="4022781"/>
            <a:ext cx="668198" cy="5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9116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19.2 </a:t>
            </a:r>
            <a:r>
              <a:rPr lang="en-US" dirty="0" smtClean="0"/>
              <a:t> </a:t>
            </a:r>
            <a:r>
              <a:rPr lang="en-CA" dirty="0" smtClean="0"/>
              <a:t>User-Generated </a:t>
            </a:r>
            <a:r>
              <a:rPr lang="en-CA" dirty="0"/>
              <a:t>Media Content Sharing</a:t>
            </a:r>
          </a:p>
        </p:txBody>
      </p:sp>
      <p:sp>
        <p:nvSpPr>
          <p:cNvPr id="3" name="内容占位符 2"/>
          <p:cNvSpPr>
            <a:spLocks noGrp="1"/>
          </p:cNvSpPr>
          <p:nvPr>
            <p:ph idx="1"/>
          </p:nvPr>
        </p:nvSpPr>
        <p:spPr/>
        <p:txBody>
          <a:bodyPr>
            <a:noAutofit/>
          </a:bodyPr>
          <a:lstStyle/>
          <a:p>
            <a:r>
              <a:rPr lang="en-CA" dirty="0"/>
              <a:t>Understanding the features of social media services is crucial</a:t>
            </a:r>
          </a:p>
          <a:p>
            <a:endParaRPr lang="en-CA" dirty="0"/>
          </a:p>
          <a:p>
            <a:r>
              <a:rPr lang="en-CA" dirty="0"/>
              <a:t>Using YouTube as a </a:t>
            </a:r>
            <a:r>
              <a:rPr lang="en-US" dirty="0"/>
              <a:t>representative*:</a:t>
            </a:r>
          </a:p>
          <a:p>
            <a:pPr lvl="1">
              <a:spcBef>
                <a:spcPts val="1200"/>
              </a:spcBef>
              <a:buFont typeface="Trebuchet MS" pitchFamily="34" charset="0"/>
              <a:buChar char="-"/>
            </a:pPr>
            <a:r>
              <a:rPr lang="en-US" dirty="0"/>
              <a:t>YouTube video Format and Meta-data</a:t>
            </a:r>
          </a:p>
          <a:p>
            <a:pPr lvl="1">
              <a:spcBef>
                <a:spcPts val="1200"/>
              </a:spcBef>
              <a:buFont typeface="Trebuchet MS" pitchFamily="34" charset="0"/>
              <a:buChar char="-"/>
            </a:pPr>
            <a:r>
              <a:rPr lang="en-US" dirty="0"/>
              <a:t>Characteristics of YouTube Video</a:t>
            </a:r>
          </a:p>
          <a:p>
            <a:pPr lvl="1">
              <a:spcBef>
                <a:spcPts val="1200"/>
              </a:spcBef>
              <a:buFont typeface="Trebuchet MS" pitchFamily="34" charset="0"/>
              <a:buChar char="-"/>
            </a:pPr>
            <a:r>
              <a:rPr lang="en-US" dirty="0"/>
              <a:t>Small-World in YouTube Videos</a:t>
            </a:r>
          </a:p>
          <a:p>
            <a:pPr lvl="1">
              <a:spcBef>
                <a:spcPts val="1200"/>
              </a:spcBef>
              <a:buFont typeface="Trebuchet MS" pitchFamily="34" charset="0"/>
              <a:buChar char="-"/>
            </a:pPr>
            <a:r>
              <a:rPr lang="en-US" dirty="0"/>
              <a:t>YouTube from a Partner’s View</a:t>
            </a:r>
          </a:p>
          <a:p>
            <a:pPr lvl="1">
              <a:spcBef>
                <a:spcPts val="1200"/>
              </a:spcBef>
              <a:buFont typeface="Trebuchet MS" pitchFamily="34" charset="0"/>
              <a:buChar char="-"/>
            </a:pPr>
            <a:r>
              <a:rPr lang="en-US" dirty="0"/>
              <a:t>Enhancing UGC Video Sharing</a:t>
            </a:r>
          </a:p>
          <a:p>
            <a:pPr lvl="1">
              <a:buNone/>
            </a:pPr>
            <a:endParaRPr lang="en-US" dirty="0"/>
          </a:p>
          <a:p>
            <a:pPr marL="457200" lvl="1" indent="0">
              <a:buNone/>
            </a:pPr>
            <a:endParaRPr lang="en-US" sz="1400" dirty="0"/>
          </a:p>
          <a:p>
            <a:pPr marL="457200" lvl="1" indent="0">
              <a:buNone/>
            </a:pPr>
            <a:endParaRPr lang="en-US" sz="1400" dirty="0"/>
          </a:p>
          <a:p>
            <a:pPr marL="457200" lvl="1" indent="0">
              <a:buNone/>
            </a:pPr>
            <a:r>
              <a:rPr lang="en-US" sz="1400" dirty="0"/>
              <a:t>* The YouTube dataset is from X. Cheng, J. Liu, C. Dale, “Understanding the characteristics of internet short video sharing: a YouTube-based measurement study”.</a:t>
            </a:r>
          </a:p>
          <a:p>
            <a:pPr marL="457200" lvl="1" indent="0">
              <a:buNone/>
            </a:pPr>
            <a:endParaRPr lang="en-US"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5</a:t>
            </a:fld>
            <a:endParaRPr lang="en-US" dirty="0"/>
          </a:p>
        </p:txBody>
      </p:sp>
    </p:spTree>
    <p:extLst>
      <p:ext uri="{BB962C8B-B14F-4D97-AF65-F5344CB8AC3E}">
        <p14:creationId xmlns:p14="http://schemas.microsoft.com/office/powerpoint/2010/main" val="1103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430" y="764704"/>
            <a:ext cx="8229600" cy="769288"/>
          </a:xfrm>
        </p:spPr>
        <p:txBody>
          <a:bodyPr>
            <a:normAutofit/>
          </a:bodyPr>
          <a:lstStyle/>
          <a:p>
            <a:r>
              <a:rPr lang="en-US" sz="3000" dirty="0"/>
              <a:t>YouTube Video Format and Meta-data</a:t>
            </a:r>
            <a:endParaRPr lang="en-CA" sz="3000" dirty="0"/>
          </a:p>
        </p:txBody>
      </p:sp>
      <p:sp>
        <p:nvSpPr>
          <p:cNvPr id="3" name="内容占位符 2"/>
          <p:cNvSpPr>
            <a:spLocks noGrp="1"/>
          </p:cNvSpPr>
          <p:nvPr>
            <p:ph idx="1"/>
          </p:nvPr>
        </p:nvSpPr>
        <p:spPr>
          <a:xfrm>
            <a:off x="563229" y="1882892"/>
            <a:ext cx="8008002" cy="4425355"/>
          </a:xfrm>
        </p:spPr>
        <p:txBody>
          <a:bodyPr>
            <a:noAutofit/>
          </a:bodyPr>
          <a:lstStyle/>
          <a:p>
            <a:r>
              <a:rPr lang="en-US" sz="2800" b="1" dirty="0" smtClean="0"/>
              <a:t>Format</a:t>
            </a:r>
            <a:r>
              <a:rPr lang="en-US" sz="2800" dirty="0" smtClean="0"/>
              <a:t>:</a:t>
            </a:r>
          </a:p>
          <a:p>
            <a:pPr lvl="1">
              <a:buFont typeface="Trebuchet MS" pitchFamily="34" charset="0"/>
              <a:buChar char="-"/>
            </a:pPr>
            <a:r>
              <a:rPr lang="en-US" sz="2400" dirty="0" smtClean="0"/>
              <a:t>Uploaded </a:t>
            </a:r>
            <a:r>
              <a:rPr lang="en-US" sz="2400" dirty="0"/>
              <a:t>videos in many formats are converted to the .FLV (Adobe Flash Video) format after uploading.</a:t>
            </a:r>
          </a:p>
          <a:p>
            <a:pPr lvl="1">
              <a:buFont typeface="Trebuchet MS" pitchFamily="34" charset="0"/>
              <a:buChar char="-"/>
            </a:pPr>
            <a:r>
              <a:rPr lang="en-US" sz="2400" dirty="0"/>
              <a:t>The H.263 video codec was used earlier, the H.264 video codec was introduced in late 2008 for “high quality”.</a:t>
            </a:r>
          </a:p>
          <a:p>
            <a:pPr lvl="1">
              <a:buFont typeface="Trebuchet MS" pitchFamily="34" charset="0"/>
              <a:buChar char="-"/>
            </a:pPr>
            <a:r>
              <a:rPr lang="en-US" sz="2400" dirty="0"/>
              <a:t>Later added open VP9 codec, 4K/8K resolution, and 360 degree video.</a:t>
            </a:r>
          </a:p>
          <a:p>
            <a:endParaRPr lang="en-US" sz="2800" dirty="0"/>
          </a:p>
          <a:p>
            <a:pPr lvl="1"/>
            <a:endParaRPr lang="en-US" dirty="0"/>
          </a:p>
          <a:p>
            <a:pPr marL="1371600" lvl="3" indent="0">
              <a:buNone/>
            </a:pPr>
            <a:endParaRPr lang="en-US" sz="1200" b="1" dirty="0"/>
          </a:p>
          <a:p>
            <a:pPr marL="1371600" lvl="3" indent="0">
              <a:buNone/>
            </a:pPr>
            <a:r>
              <a:rPr lang="en-US" sz="1200" b="1" dirty="0"/>
              <a:t>					</a:t>
            </a:r>
          </a:p>
          <a:p>
            <a:pPr marL="1371600" lvl="3" indent="0">
              <a:buNone/>
            </a:pPr>
            <a:endParaRPr lang="en-US" b="1" dirty="0"/>
          </a:p>
          <a:p>
            <a:pPr marL="1371600" lvl="3" indent="0">
              <a:buNone/>
            </a:pPr>
            <a:r>
              <a:rPr lang="en-US" b="1" dirty="0"/>
              <a:t>				</a:t>
            </a:r>
            <a:endParaRPr lang="en-US" sz="16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6</a:t>
            </a:fld>
            <a:endParaRPr lang="en-US" dirty="0"/>
          </a:p>
        </p:txBody>
      </p:sp>
    </p:spTree>
    <p:extLst>
      <p:ext uri="{BB962C8B-B14F-4D97-AF65-F5344CB8AC3E}">
        <p14:creationId xmlns:p14="http://schemas.microsoft.com/office/powerpoint/2010/main" val="320404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655192"/>
            <a:ext cx="8496944" cy="613568"/>
          </a:xfrm>
        </p:spPr>
        <p:txBody>
          <a:bodyPr>
            <a:normAutofit/>
          </a:bodyPr>
          <a:lstStyle/>
          <a:p>
            <a:r>
              <a:rPr lang="en-US" sz="3000" dirty="0"/>
              <a:t>YouTube Video Format and </a:t>
            </a:r>
            <a:r>
              <a:rPr lang="en-US" sz="3000" dirty="0" smtClean="0"/>
              <a:t>Meta-data (Cont’d)</a:t>
            </a:r>
            <a:endParaRPr lang="en-CA" sz="3000" dirty="0"/>
          </a:p>
        </p:txBody>
      </p:sp>
      <p:sp>
        <p:nvSpPr>
          <p:cNvPr id="3" name="内容占位符 2"/>
          <p:cNvSpPr>
            <a:spLocks noGrp="1"/>
          </p:cNvSpPr>
          <p:nvPr>
            <p:ph idx="1"/>
          </p:nvPr>
        </p:nvSpPr>
        <p:spPr>
          <a:xfrm>
            <a:off x="457200" y="1340768"/>
            <a:ext cx="8229600" cy="4641379"/>
          </a:xfrm>
        </p:spPr>
        <p:txBody>
          <a:bodyPr>
            <a:noAutofit/>
          </a:bodyPr>
          <a:lstStyle/>
          <a:p>
            <a:r>
              <a:rPr lang="en-US" sz="2800" b="1" dirty="0" smtClean="0"/>
              <a:t>Meta-data</a:t>
            </a:r>
            <a:r>
              <a:rPr lang="en-US" sz="2800" dirty="0"/>
              <a:t>:</a:t>
            </a:r>
          </a:p>
          <a:p>
            <a:pPr lvl="1">
              <a:buFont typeface="Trebuchet MS" pitchFamily="34" charset="0"/>
              <a:buChar char="-"/>
            </a:pPr>
            <a:r>
              <a:rPr lang="en-US" sz="2200" dirty="0"/>
              <a:t>video ID (an 11-digit ID composed of the characters 0–9, a–z, A–Z, -, and _), uploader, date added, category, length, number of views, number of ratings, number of comments, and a list of related videos.</a:t>
            </a:r>
          </a:p>
          <a:p>
            <a:pPr lvl="1"/>
            <a:endParaRPr lang="en-US" dirty="0"/>
          </a:p>
          <a:p>
            <a:pPr lvl="1"/>
            <a:endParaRPr lang="en-US" dirty="0"/>
          </a:p>
          <a:p>
            <a:pPr marL="1371600" lvl="3" indent="0">
              <a:buNone/>
            </a:pPr>
            <a:endParaRPr lang="en-US" sz="1200" b="1" dirty="0"/>
          </a:p>
          <a:p>
            <a:pPr marL="1371600" lvl="3" indent="0">
              <a:buNone/>
            </a:pPr>
            <a:r>
              <a:rPr lang="en-US" sz="1200" b="1" dirty="0"/>
              <a:t>					</a:t>
            </a:r>
          </a:p>
          <a:p>
            <a:pPr marL="1371600" lvl="3" indent="0">
              <a:buNone/>
            </a:pPr>
            <a:endParaRPr lang="en-US" b="1" dirty="0"/>
          </a:p>
          <a:p>
            <a:pPr marL="1371600" lvl="3" indent="0">
              <a:buNone/>
            </a:pPr>
            <a:r>
              <a:rPr lang="en-US" b="1" dirty="0"/>
              <a:t>				</a:t>
            </a:r>
            <a:endParaRPr lang="en-US" sz="1600"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7</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977" y="3493470"/>
            <a:ext cx="4042905" cy="24905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6004368" y="4610839"/>
            <a:ext cx="2602632" cy="1015663"/>
          </a:xfrm>
          <a:prstGeom prst="rect">
            <a:avLst/>
          </a:prstGeom>
        </p:spPr>
        <p:txBody>
          <a:bodyPr wrap="square">
            <a:spAutoFit/>
          </a:bodyPr>
          <a:lstStyle/>
          <a:p>
            <a:r>
              <a:rPr lang="en-US" sz="2000" b="1" dirty="0"/>
              <a:t>Table 19.1: </a:t>
            </a:r>
            <a:r>
              <a:rPr lang="en-US" sz="2000" dirty="0"/>
              <a:t>An example of the meta-data of a YouTube video</a:t>
            </a:r>
          </a:p>
        </p:txBody>
      </p:sp>
    </p:spTree>
    <p:extLst>
      <p:ext uri="{BB962C8B-B14F-4D97-AF65-F5344CB8AC3E}">
        <p14:creationId xmlns:p14="http://schemas.microsoft.com/office/powerpoint/2010/main" val="128602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dirty="0"/>
              <a:t>Characteristics of YouTube Video</a:t>
            </a:r>
          </a:p>
        </p:txBody>
      </p:sp>
      <p:sp>
        <p:nvSpPr>
          <p:cNvPr id="3" name="内容占位符 2"/>
          <p:cNvSpPr>
            <a:spLocks noGrp="1"/>
          </p:cNvSpPr>
          <p:nvPr>
            <p:ph idx="1"/>
          </p:nvPr>
        </p:nvSpPr>
        <p:spPr/>
        <p:txBody>
          <a:bodyPr>
            <a:noAutofit/>
          </a:bodyPr>
          <a:lstStyle/>
          <a:p>
            <a:r>
              <a:rPr lang="en-CA" b="1" dirty="0"/>
              <a:t>Video Category </a:t>
            </a:r>
          </a:p>
          <a:p>
            <a:pPr lvl="1">
              <a:buFont typeface="Trebuchet MS" pitchFamily="34" charset="0"/>
              <a:buChar char="-"/>
            </a:pPr>
            <a:r>
              <a:rPr lang="en-CA" dirty="0"/>
              <a:t>15 categories</a:t>
            </a:r>
          </a:p>
          <a:p>
            <a:pPr lvl="1">
              <a:buFont typeface="Trebuchet MS" pitchFamily="34" charset="0"/>
              <a:buChar char="-"/>
            </a:pPr>
            <a:r>
              <a:rPr lang="en-CA" dirty="0"/>
              <a:t>Highly </a:t>
            </a:r>
            <a:r>
              <a:rPr lang="en-US" dirty="0"/>
              <a:t>skewed distribution: “Entertainment” and “Music” videos constitute half of the entire collection</a:t>
            </a:r>
          </a:p>
          <a:p>
            <a:pPr marL="457200" lvl="1" indent="0">
              <a:buNone/>
            </a:pPr>
            <a:r>
              <a:rPr lang="en-US" dirty="0"/>
              <a:t>                                                                                                 </a:t>
            </a:r>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pPr marL="457200" lvl="1" indent="0">
              <a:buNone/>
            </a:pPr>
            <a:endParaRPr lang="en-US" sz="1400" b="1" dirty="0"/>
          </a:p>
          <a:p>
            <a:endParaRPr lang="en-CA" dirty="0"/>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8</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780928"/>
            <a:ext cx="5039834" cy="33638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6117552" y="5013176"/>
            <a:ext cx="2376264" cy="923330"/>
          </a:xfrm>
          <a:prstGeom prst="rect">
            <a:avLst/>
          </a:prstGeom>
        </p:spPr>
        <p:txBody>
          <a:bodyPr wrap="square">
            <a:spAutoFit/>
          </a:bodyPr>
          <a:lstStyle/>
          <a:p>
            <a:pPr lvl="1"/>
            <a:r>
              <a:rPr lang="en-US" b="1" dirty="0"/>
              <a:t>Table 19.2: </a:t>
            </a:r>
            <a:r>
              <a:rPr lang="en-US" dirty="0"/>
              <a:t>List of YouTube video categories</a:t>
            </a:r>
          </a:p>
        </p:txBody>
      </p:sp>
    </p:spTree>
    <p:extLst>
      <p:ext uri="{BB962C8B-B14F-4D97-AF65-F5344CB8AC3E}">
        <p14:creationId xmlns:p14="http://schemas.microsoft.com/office/powerpoint/2010/main" val="175601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CA" dirty="0"/>
              <a:t>Characteristics of YouTube Video </a:t>
            </a:r>
            <a:r>
              <a:rPr lang="tr-TR" dirty="0"/>
              <a:t>(</a:t>
            </a:r>
            <a:r>
              <a:rPr lang="tr-TR" dirty="0" err="1"/>
              <a:t>Cont’d</a:t>
            </a:r>
            <a:r>
              <a:rPr lang="tr-TR" dirty="0"/>
              <a:t>)</a:t>
            </a:r>
            <a:r>
              <a:rPr lang="en-CA" dirty="0"/>
              <a:t> </a:t>
            </a:r>
          </a:p>
        </p:txBody>
      </p:sp>
      <p:sp>
        <p:nvSpPr>
          <p:cNvPr id="3" name="内容占位符 2"/>
          <p:cNvSpPr>
            <a:spLocks noGrp="1"/>
          </p:cNvSpPr>
          <p:nvPr>
            <p:ph idx="1"/>
          </p:nvPr>
        </p:nvSpPr>
        <p:spPr/>
        <p:txBody>
          <a:bodyPr>
            <a:noAutofit/>
          </a:bodyPr>
          <a:lstStyle/>
          <a:p>
            <a:r>
              <a:rPr lang="en-CA" b="1" dirty="0"/>
              <a:t>Video Length</a:t>
            </a:r>
          </a:p>
          <a:p>
            <a:pPr lvl="1">
              <a:buFont typeface="Lucida Grande"/>
              <a:buChar char="-"/>
            </a:pPr>
            <a:r>
              <a:rPr lang="en-US" dirty="0"/>
              <a:t>The most distinguishing difference from traditional video contents: YouTube mostly comprises short video clips</a:t>
            </a:r>
          </a:p>
        </p:txBody>
      </p:sp>
      <p:sp>
        <p:nvSpPr>
          <p:cNvPr id="4" name="页脚占位符 3"/>
          <p:cNvSpPr>
            <a:spLocks noGrp="1"/>
          </p:cNvSpPr>
          <p:nvPr>
            <p:ph type="ftr" sz="quarter" idx="11"/>
          </p:nvPr>
        </p:nvSpPr>
        <p:spPr/>
        <p:txBody>
          <a:bodyPr/>
          <a:lstStyle/>
          <a:p>
            <a:r>
              <a:rPr lang="en-US" smtClean="0"/>
              <a:t>Li, Drew &amp; Liu   © Springer 2021</a:t>
            </a:r>
            <a:endParaRPr lang="en-US" dirty="0"/>
          </a:p>
        </p:txBody>
      </p:sp>
      <p:sp>
        <p:nvSpPr>
          <p:cNvPr id="5" name="灯片编号占位符 4"/>
          <p:cNvSpPr>
            <a:spLocks noGrp="1"/>
          </p:cNvSpPr>
          <p:nvPr>
            <p:ph type="sldNum" sz="quarter" idx="12"/>
          </p:nvPr>
        </p:nvSpPr>
        <p:spPr/>
        <p:txBody>
          <a:bodyPr/>
          <a:lstStyle/>
          <a:p>
            <a:fld id="{0F351D62-525A-4671-8264-CD4617D324B8}" type="slidenum">
              <a:rPr lang="en-US" smtClean="0"/>
              <a:pPr/>
              <a:t>9</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497569"/>
            <a:ext cx="4614205"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a:off x="6156176" y="4149080"/>
            <a:ext cx="2664296" cy="2031325"/>
          </a:xfrm>
          <a:prstGeom prst="rect">
            <a:avLst/>
          </a:prstGeom>
        </p:spPr>
        <p:txBody>
          <a:bodyPr wrap="square">
            <a:spAutoFit/>
          </a:bodyPr>
          <a:lstStyle/>
          <a:p>
            <a:pPr lvl="1"/>
            <a:r>
              <a:rPr lang="en-US" b="1" dirty="0"/>
              <a:t>Fig. 19.1 </a:t>
            </a:r>
            <a:r>
              <a:rPr lang="en-US" dirty="0"/>
              <a:t>Histogram and cumulative distribution (CDF, the solid line) of YouTube video length</a:t>
            </a:r>
          </a:p>
          <a:p>
            <a:pPr lvl="1"/>
            <a:endParaRPr lang="en-US" dirty="0"/>
          </a:p>
          <a:p>
            <a:pPr lvl="1"/>
            <a:endParaRPr lang="en-CA" dirty="0"/>
          </a:p>
        </p:txBody>
      </p:sp>
    </p:spTree>
    <p:extLst>
      <p:ext uri="{BB962C8B-B14F-4D97-AF65-F5344CB8AC3E}">
        <p14:creationId xmlns:p14="http://schemas.microsoft.com/office/powerpoint/2010/main" val="38108822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10673</TotalTime>
  <Words>2658</Words>
  <Application>Microsoft Office PowerPoint</Application>
  <PresentationFormat>On-screen Show (4:3)</PresentationFormat>
  <Paragraphs>309</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Lucida Grande</vt:lpstr>
      <vt:lpstr>宋体</vt:lpstr>
      <vt:lpstr>Arial</vt:lpstr>
      <vt:lpstr>Calibri</vt:lpstr>
      <vt:lpstr>Times New Roman</vt:lpstr>
      <vt:lpstr>Trebuchet MS</vt:lpstr>
      <vt:lpstr>Wingdings</vt:lpstr>
      <vt:lpstr>1_Office Theme</vt:lpstr>
      <vt:lpstr>Equation</vt:lpstr>
      <vt:lpstr>PowerPoint Presentation</vt:lpstr>
      <vt:lpstr>19.1  Representative Social Media Services</vt:lpstr>
      <vt:lpstr>User-Generated Content Sharing</vt:lpstr>
      <vt:lpstr>Online Social Networking</vt:lpstr>
      <vt:lpstr>19.2  User-Generated Media Content Sharing</vt:lpstr>
      <vt:lpstr>YouTube Video Format and Meta-data</vt:lpstr>
      <vt:lpstr>YouTube Video Format and Meta-data (Cont’d)</vt:lpstr>
      <vt:lpstr>Characteristics of YouTube Video</vt:lpstr>
      <vt:lpstr>Characteristics of YouTube Video (Cont’d) </vt:lpstr>
      <vt:lpstr>PowerPoint Presentation</vt:lpstr>
      <vt:lpstr>Characteristics of YouTube Video (Cont’d) </vt:lpstr>
      <vt:lpstr>Small-World in YouTube Videos</vt:lpstr>
      <vt:lpstr>PowerPoint Presentation</vt:lpstr>
      <vt:lpstr>PowerPoint Presentation</vt:lpstr>
      <vt:lpstr>PowerPoint Presentation</vt:lpstr>
      <vt:lpstr>YouTube from a Partner’s View</vt:lpstr>
      <vt:lpstr>YouTube from a Partner’s View (Cont’d) </vt:lpstr>
      <vt:lpstr>PowerPoint Presentation</vt:lpstr>
      <vt:lpstr>YouTube from a Partner’s View (Cont’d) </vt:lpstr>
      <vt:lpstr>Crowdsourced Interactive Livecast</vt:lpstr>
      <vt:lpstr>Viewer Interactions</vt:lpstr>
      <vt:lpstr>Viewing and Interaction Patterns</vt:lpstr>
      <vt:lpstr>Viewer Interactions</vt:lpstr>
      <vt:lpstr>19.3  Media Propagation in Online Social Networks</vt:lpstr>
      <vt:lpstr>Sharing Patterns of Individual Users</vt:lpstr>
      <vt:lpstr>PowerPoint Presentation</vt:lpstr>
      <vt:lpstr>Video Propagation Structure and Model</vt:lpstr>
      <vt:lpstr>Video Propagation Structure and Model (Cont’d) </vt:lpstr>
      <vt:lpstr>Video Propagation Structure and Model (Cont’d) </vt:lpstr>
      <vt:lpstr>PowerPoint Presentation</vt:lpstr>
      <vt:lpstr>Video Watching and Sharing Behaviors</vt:lpstr>
      <vt:lpstr>19.4  Mobile Video Clip Sharing</vt:lpstr>
      <vt:lpstr>19.4.1  Mobile Interface Characteristics</vt:lpstr>
      <vt:lpstr>19.4.2  Video Clip Popularity</vt:lpstr>
      <vt:lpstr>19.4.3  Lifespan and Propagation</vt:lpstr>
      <vt:lpstr>19.5  Further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Wireless Networks</dc:title>
  <dc:creator>Jordan Yap</dc:creator>
  <cp:lastModifiedBy>Ze-Nian Li</cp:lastModifiedBy>
  <cp:revision>626</cp:revision>
  <dcterms:created xsi:type="dcterms:W3CDTF">2008-07-25T05:18:57Z</dcterms:created>
  <dcterms:modified xsi:type="dcterms:W3CDTF">2020-07-01T00:15:40Z</dcterms:modified>
</cp:coreProperties>
</file>