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3"/>
  </p:notesMasterIdLst>
  <p:handoutMasterIdLst>
    <p:handoutMasterId r:id="rId44"/>
  </p:handoutMasterIdLst>
  <p:sldIdLst>
    <p:sldId id="256"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306" r:id="rId23"/>
    <p:sldId id="307" r:id="rId24"/>
    <p:sldId id="308" r:id="rId25"/>
    <p:sldId id="283" r:id="rId26"/>
    <p:sldId id="309" r:id="rId27"/>
    <p:sldId id="311" r:id="rId28"/>
    <p:sldId id="290" r:id="rId29"/>
    <p:sldId id="320" r:id="rId30"/>
    <p:sldId id="322" r:id="rId31"/>
    <p:sldId id="321" r:id="rId32"/>
    <p:sldId id="312" r:id="rId33"/>
    <p:sldId id="313" r:id="rId34"/>
    <p:sldId id="314" r:id="rId35"/>
    <p:sldId id="317" r:id="rId36"/>
    <p:sldId id="319" r:id="rId37"/>
    <p:sldId id="326" r:id="rId38"/>
    <p:sldId id="325" r:id="rId39"/>
    <p:sldId id="327" r:id="rId40"/>
    <p:sldId id="323" r:id="rId41"/>
    <p:sldId id="324" r:id="rId42"/>
  </p:sldIdLst>
  <p:sldSz cx="9144000" cy="6858000" type="screen4x3"/>
  <p:notesSz cx="6858000" cy="9144000"/>
  <p:custDataLst>
    <p:tags r:id="rId45"/>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Chou" initials="DC" lastIdx="1" clrIdx="0">
    <p:extLst>
      <p:ext uri="{19B8F6BF-5375-455C-9EA6-DF929625EA0E}">
        <p15:presenceInfo xmlns:p15="http://schemas.microsoft.com/office/powerpoint/2012/main" userId="7f688cb3fcfdc6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26" d="100"/>
          <a:sy n="126" d="100"/>
        </p:scale>
        <p:origin x="132" y="2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dirty="0">
              <a:latin typeface="Trebuchet MS"/>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299A7B0-97EC-44E8-8B66-C6DE793DA1D6}" type="datetimeFigureOut">
              <a:rPr lang="en-US">
                <a:latin typeface="Trebuchet MS"/>
              </a:rPr>
              <a:pPr>
                <a:defRPr/>
              </a:pPr>
              <a:t>8/25/2020</a:t>
            </a:fld>
            <a:endParaRPr lang="en-CA" dirty="0">
              <a:latin typeface="Trebuchet MS"/>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dirty="0">
              <a:latin typeface="Trebuchet MS"/>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E10106E-048D-4F24-8B45-39BAFC4B1AC2}" type="slidenum">
              <a:rPr lang="en-CA">
                <a:latin typeface="Trebuchet MS"/>
              </a:rPr>
              <a:pPr>
                <a:defRPr/>
              </a:pPr>
              <a:t>‹#›</a:t>
            </a:fld>
            <a:endParaRPr lang="en-CA" dirty="0">
              <a:latin typeface="Trebuchet MS"/>
            </a:endParaRPr>
          </a:p>
        </p:txBody>
      </p:sp>
    </p:spTree>
    <p:extLst>
      <p:ext uri="{BB962C8B-B14F-4D97-AF65-F5344CB8AC3E}">
        <p14:creationId xmlns:p14="http://schemas.microsoft.com/office/powerpoint/2010/main" val="393625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Trebuchet MS"/>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Trebuchet MS"/>
                <a:cs typeface="+mn-cs"/>
              </a:defRPr>
            </a:lvl1pPr>
          </a:lstStyle>
          <a:p>
            <a:pPr>
              <a:defRPr/>
            </a:pPr>
            <a:fld id="{38F0AF71-AFBA-4898-BB7E-64931ED1E65A}" type="datetimeFigureOut">
              <a:rPr lang="en-US" smtClean="0"/>
              <a:pPr>
                <a:defRPr/>
              </a:pPr>
              <a:t>8/25/2020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Trebuchet MS"/>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Trebuchet MS"/>
                <a:cs typeface="+mn-cs"/>
              </a:defRPr>
            </a:lvl1pPr>
          </a:lstStyle>
          <a:p>
            <a:pPr>
              <a:defRPr/>
            </a:pPr>
            <a:fld id="{42C33A61-AEB2-4008-A9B1-5F2E259018F2}" type="slidenum">
              <a:rPr lang="en-US" smtClean="0"/>
              <a:pPr>
                <a:defRPr/>
              </a:pPr>
              <a:t>‹#›</a:t>
            </a:fld>
            <a:endParaRPr lang="en-US" dirty="0"/>
          </a:p>
        </p:txBody>
      </p:sp>
    </p:spTree>
    <p:extLst>
      <p:ext uri="{BB962C8B-B14F-4D97-AF65-F5344CB8AC3E}">
        <p14:creationId xmlns:p14="http://schemas.microsoft.com/office/powerpoint/2010/main" val="13075519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rebuchet MS"/>
        <a:ea typeface="+mn-ea"/>
        <a:cs typeface="+mn-cs"/>
      </a:defRPr>
    </a:lvl1pPr>
    <a:lvl2pPr marL="457200" algn="l" rtl="0" eaLnBrk="0" fontAlgn="base" hangingPunct="0">
      <a:spcBef>
        <a:spcPct val="30000"/>
      </a:spcBef>
      <a:spcAft>
        <a:spcPct val="0"/>
      </a:spcAft>
      <a:defRPr sz="1200" kern="1200">
        <a:solidFill>
          <a:schemeClr val="tx1"/>
        </a:solidFill>
        <a:latin typeface="Trebuchet MS"/>
        <a:ea typeface="+mn-ea"/>
        <a:cs typeface="+mn-cs"/>
      </a:defRPr>
    </a:lvl2pPr>
    <a:lvl3pPr marL="914400" algn="l" rtl="0" eaLnBrk="0" fontAlgn="base" hangingPunct="0">
      <a:spcBef>
        <a:spcPct val="30000"/>
      </a:spcBef>
      <a:spcAft>
        <a:spcPct val="0"/>
      </a:spcAft>
      <a:defRPr sz="1200" kern="1200">
        <a:solidFill>
          <a:schemeClr val="tx1"/>
        </a:solidFill>
        <a:latin typeface="Trebuchet MS"/>
        <a:ea typeface="+mn-ea"/>
        <a:cs typeface="+mn-cs"/>
      </a:defRPr>
    </a:lvl3pPr>
    <a:lvl4pPr marL="1371600" algn="l" rtl="0" eaLnBrk="0" fontAlgn="base" hangingPunct="0">
      <a:spcBef>
        <a:spcPct val="30000"/>
      </a:spcBef>
      <a:spcAft>
        <a:spcPct val="0"/>
      </a:spcAft>
      <a:defRPr sz="1200" kern="1200">
        <a:solidFill>
          <a:schemeClr val="tx1"/>
        </a:solidFill>
        <a:latin typeface="Trebuchet MS"/>
        <a:ea typeface="+mn-ea"/>
        <a:cs typeface="+mn-cs"/>
      </a:defRPr>
    </a:lvl4pPr>
    <a:lvl5pPr marL="1828800" algn="l" rtl="0" eaLnBrk="0" fontAlgn="base" hangingPunct="0">
      <a:spcBef>
        <a:spcPct val="30000"/>
      </a:spcBef>
      <a:spcAft>
        <a:spcPct val="0"/>
      </a:spcAft>
      <a:defRPr sz="1200" kern="1200">
        <a:solidFill>
          <a:schemeClr val="tx1"/>
        </a:solidFill>
        <a:latin typeface="Trebuchet M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ACDEEF-A311-4552-A7E4-6363DE703D4B}" type="slidenum">
              <a:rPr lang="en-US">
                <a:cs typeface="Arial" charset="0"/>
              </a:rPr>
              <a:pPr fontAlgn="base">
                <a:spcBef>
                  <a:spcPct val="0"/>
                </a:spcBef>
                <a:spcAft>
                  <a:spcPct val="0"/>
                </a:spcAft>
                <a:defRPr/>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A87E34-6715-484B-9D68-470F15ABA6F4}" type="slidenum">
              <a:rPr lang="en-US">
                <a:cs typeface="Arial" charset="0"/>
              </a:rPr>
              <a:pPr fontAlgn="base">
                <a:spcBef>
                  <a:spcPct val="0"/>
                </a:spcBef>
                <a:spcAft>
                  <a:spcPct val="0"/>
                </a:spcAft>
                <a:defRPr/>
              </a:pPr>
              <a:t>10</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1E929A-2648-48A8-A98F-C2C1FAD522D5}" type="slidenum">
              <a:rPr lang="en-US">
                <a:cs typeface="Arial" charset="0"/>
              </a:rPr>
              <a:pPr fontAlgn="base">
                <a:spcBef>
                  <a:spcPct val="0"/>
                </a:spcBef>
                <a:spcAft>
                  <a:spcPct val="0"/>
                </a:spcAft>
                <a:defRPr/>
              </a:pPr>
              <a:t>11</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36F00E-0FD8-44A3-92BF-73C856CD43C2}" type="slidenum">
              <a:rPr lang="en-US">
                <a:cs typeface="Arial" charset="0"/>
              </a:rPr>
              <a:pPr fontAlgn="base">
                <a:spcBef>
                  <a:spcPct val="0"/>
                </a:spcBef>
                <a:spcAft>
                  <a:spcPct val="0"/>
                </a:spcAft>
                <a:defRPr/>
              </a:pPr>
              <a:t>12</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21E367-C836-47A0-883A-0382C988E9FD}" type="slidenum">
              <a:rPr lang="en-US">
                <a:cs typeface="Arial" charset="0"/>
              </a:rPr>
              <a:pPr fontAlgn="base">
                <a:spcBef>
                  <a:spcPct val="0"/>
                </a:spcBef>
                <a:spcAft>
                  <a:spcPct val="0"/>
                </a:spcAft>
                <a:defRPr/>
              </a:pPr>
              <a:t>13</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AEB663-5FF2-49AF-A712-0930859D445D}" type="slidenum">
              <a:rPr lang="en-US">
                <a:cs typeface="Arial" charset="0"/>
              </a:rPr>
              <a:pPr fontAlgn="base">
                <a:spcBef>
                  <a:spcPct val="0"/>
                </a:spcBef>
                <a:spcAft>
                  <a:spcPct val="0"/>
                </a:spcAft>
                <a:defRPr/>
              </a:pPr>
              <a:t>14</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CC712D-BE6C-4452-A7ED-F0677A19A3AE}" type="slidenum">
              <a:rPr lang="en-US">
                <a:cs typeface="Arial" charset="0"/>
              </a:rPr>
              <a:pPr fontAlgn="base">
                <a:spcBef>
                  <a:spcPct val="0"/>
                </a:spcBef>
                <a:spcAft>
                  <a:spcPct val="0"/>
                </a:spcAft>
                <a:defRPr/>
              </a:pPr>
              <a:t>15</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71077E-A282-4386-B8E5-A2EBAB6CA688}" type="slidenum">
              <a:rPr lang="en-US">
                <a:cs typeface="Arial" charset="0"/>
              </a:rPr>
              <a:pPr fontAlgn="base">
                <a:spcBef>
                  <a:spcPct val="0"/>
                </a:spcBef>
                <a:spcAft>
                  <a:spcPct val="0"/>
                </a:spcAft>
                <a:defRPr/>
              </a:pPr>
              <a:t>16</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DAF9D5-D575-43E6-B6BC-6B8988B5C54A}" type="slidenum">
              <a:rPr lang="en-US">
                <a:cs typeface="Arial" charset="0"/>
              </a:rPr>
              <a:pPr fontAlgn="base">
                <a:spcBef>
                  <a:spcPct val="0"/>
                </a:spcBef>
                <a:spcAft>
                  <a:spcPct val="0"/>
                </a:spcAft>
                <a:defRPr/>
              </a:pPr>
              <a:t>17</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C43CD3-4EA9-44DA-B1C7-665D1359C597}" type="slidenum">
              <a:rPr lang="en-US">
                <a:cs typeface="Arial" charset="0"/>
              </a:rPr>
              <a:pPr fontAlgn="base">
                <a:spcBef>
                  <a:spcPct val="0"/>
                </a:spcBef>
                <a:spcAft>
                  <a:spcPct val="0"/>
                </a:spcAft>
                <a:defRPr/>
              </a:pPr>
              <a:t>18</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1BF909-4CC5-4D97-9915-BB9B44A94F54}"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261DF3-A9FF-4DB9-B3AF-93E0D524612C}" type="slidenum">
              <a:rPr lang="en-US">
                <a:cs typeface="Arial" charset="0"/>
              </a:rPr>
              <a:pPr fontAlgn="base">
                <a:spcBef>
                  <a:spcPct val="0"/>
                </a:spcBef>
                <a:spcAft>
                  <a:spcPct val="0"/>
                </a:spcAft>
                <a:defRPr/>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86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2E6CEA-418E-4988-B78D-32ACD5B9089B}" type="slidenum">
              <a:rPr lang="en-US">
                <a:cs typeface="Arial" charset="0"/>
              </a:rPr>
              <a:pPr fontAlgn="base">
                <a:spcBef>
                  <a:spcPct val="0"/>
                </a:spcBef>
                <a:spcAft>
                  <a:spcPct val="0"/>
                </a:spcAft>
                <a:defRPr/>
              </a:pPr>
              <a:t>20</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D220D5-6735-4BB6-8246-C5D63CEF22B7}" type="slidenum">
              <a:rPr lang="en-US">
                <a:cs typeface="Arial" charset="0"/>
              </a:rPr>
              <a:pPr fontAlgn="base">
                <a:spcBef>
                  <a:spcPct val="0"/>
                </a:spcBef>
                <a:spcAft>
                  <a:spcPct val="0"/>
                </a:spcAft>
                <a:defRPr/>
              </a:pPr>
              <a:t>21</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1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69C457F-07E8-4505-8A76-F3AD737C9228}" type="slidenum">
              <a:rPr lang="en-US" sz="1200">
                <a:latin typeface="Trebuchet MS"/>
              </a:rPr>
              <a:pPr algn="r"/>
              <a:t>22</a:t>
            </a:fld>
            <a:endParaRPr lang="en-US" sz="1200" dirty="0">
              <a:latin typeface="Trebuchet M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E4EEE8A-59F1-403D-8C17-BA240E23B887}" type="slidenum">
              <a:rPr lang="en-US" sz="1200">
                <a:latin typeface="Trebuchet MS"/>
              </a:rPr>
              <a:pPr algn="r"/>
              <a:t>23</a:t>
            </a:fld>
            <a:endParaRPr lang="en-US" sz="1200" dirty="0">
              <a:latin typeface="Trebuchet M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9B7E5E-9C7B-4705-AD00-6B4AC5035471}"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734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0EB63D9-9FFE-44DE-A448-B0FBB2A6C859}" type="slidenum">
              <a:rPr lang="en-US" sz="1200">
                <a:latin typeface="Trebuchet MS"/>
              </a:rPr>
              <a:pPr algn="r"/>
              <a:t>26</a:t>
            </a:fld>
            <a:endParaRPr lang="en-US" sz="1200" dirty="0">
              <a:latin typeface="Trebuchet M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17339C1-D4B5-443D-8401-0404C0ED0F9F}" type="slidenum">
              <a:rPr lang="en-US" sz="1200">
                <a:latin typeface="Trebuchet MS"/>
              </a:rPr>
              <a:pPr algn="r"/>
              <a:t>27</a:t>
            </a:fld>
            <a:endParaRPr lang="en-US" sz="1200" dirty="0">
              <a:latin typeface="Trebuchet M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0604DB-28CD-4A78-91BA-F3075F44A646}" type="slidenum">
              <a:rPr lang="en-US">
                <a:cs typeface="Arial" charset="0"/>
              </a:rPr>
              <a:pPr fontAlgn="base">
                <a:spcBef>
                  <a:spcPct val="0"/>
                </a:spcBef>
                <a:spcAft>
                  <a:spcPct val="0"/>
                </a:spcAft>
                <a:defRPr/>
              </a:pPr>
              <a:t>28</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B91A22-5C63-4663-9050-138675AA308A}" type="slidenum">
              <a:rPr lang="en-US">
                <a:cs typeface="Arial" charset="0"/>
              </a:rPr>
              <a:pPr fontAlgn="base">
                <a:spcBef>
                  <a:spcPct val="0"/>
                </a:spcBef>
                <a:spcAft>
                  <a:spcPct val="0"/>
                </a:spcAft>
                <a:defRPr/>
              </a:pPr>
              <a:t>3</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CEECA4-7EFE-4DCD-9F85-87F3272256AF}" type="slidenum">
              <a:rPr lang="en-US">
                <a:cs typeface="Arial" charset="0"/>
              </a:rPr>
              <a:pPr fontAlgn="base">
                <a:spcBef>
                  <a:spcPct val="0"/>
                </a:spcBef>
                <a:spcAft>
                  <a:spcPct val="0"/>
                </a:spcAft>
                <a:defRPr/>
              </a:pPr>
              <a:t>4</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0FB874-93B2-492D-9F02-64F7071E1E13}" type="slidenum">
              <a:rPr lang="en-US">
                <a:cs typeface="Arial" charset="0"/>
              </a:rPr>
              <a:pPr fontAlgn="base">
                <a:spcBef>
                  <a:spcPct val="0"/>
                </a:spcBef>
                <a:spcAft>
                  <a:spcPct val="0"/>
                </a:spcAft>
                <a:defRPr/>
              </a:pPr>
              <a:t>5</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8CEA68-B133-4280-AA50-ED1901BB69EA}" type="slidenum">
              <a:rPr lang="en-US">
                <a:cs typeface="Arial" charset="0"/>
              </a:rPr>
              <a:pPr fontAlgn="base">
                <a:spcBef>
                  <a:spcPct val="0"/>
                </a:spcBef>
                <a:spcAft>
                  <a:spcPct val="0"/>
                </a:spcAft>
                <a:defRPr/>
              </a:pPr>
              <a:t>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0F08B5-DAEC-46F4-B7FD-AB163879F515}" type="slidenum">
              <a:rPr lang="en-US">
                <a:cs typeface="Arial" charset="0"/>
              </a:rPr>
              <a:pPr fontAlgn="base">
                <a:spcBef>
                  <a:spcPct val="0"/>
                </a:spcBef>
                <a:spcAft>
                  <a:spcPct val="0"/>
                </a:spcAft>
                <a:defRPr/>
              </a:pPr>
              <a:t>7</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C62D71-B812-40A1-9F5B-D4EC008E67BA}" type="slidenum">
              <a:rPr lang="en-US">
                <a:cs typeface="Arial" charset="0"/>
              </a:rPr>
              <a:pPr fontAlgn="base">
                <a:spcBef>
                  <a:spcPct val="0"/>
                </a:spcBef>
                <a:spcAft>
                  <a:spcPct val="0"/>
                </a:spcAft>
                <a:defRPr/>
              </a:pPr>
              <a:t>8</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76A1B-76D3-485A-AE8A-60043D25729A}"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6"/>
          <p:cNvSpPr txBox="1"/>
          <p:nvPr/>
        </p:nvSpPr>
        <p:spPr>
          <a:xfrm>
            <a:off x="441325" y="149225"/>
            <a:ext cx="4058341" cy="307777"/>
          </a:xfrm>
          <a:prstGeom prst="rect">
            <a:avLst/>
          </a:prstGeom>
          <a:noFill/>
        </p:spPr>
        <p:txBody>
          <a:bodyPr wrap="none">
            <a:spAutoFit/>
          </a:bodyPr>
          <a:lstStyle/>
          <a:p>
            <a:pPr>
              <a:defRPr/>
            </a:pPr>
            <a:r>
              <a:rPr lang="en-US" sz="1400" i="1" dirty="0">
                <a:latin typeface="Trebuchet MS"/>
              </a:rPr>
              <a:t>Fundamentals of Multimedia, 2</a:t>
            </a:r>
            <a:r>
              <a:rPr lang="en-US" sz="1400" i="1" baseline="30000" dirty="0">
                <a:latin typeface="Trebuchet MS"/>
              </a:rPr>
              <a:t>nd</a:t>
            </a:r>
            <a:r>
              <a:rPr lang="en-US" sz="1400" i="1" dirty="0">
                <a:latin typeface="Trebuchet MS"/>
              </a:rPr>
              <a:t> ed. Chapter 2</a:t>
            </a:r>
          </a:p>
        </p:txBody>
      </p:sp>
      <p:cxnSp>
        <p:nvCxnSpPr>
          <p:cNvPr id="5" name="Straight Connector 13"/>
          <p:cNvCxnSpPr/>
          <p:nvPr/>
        </p:nvCxnSpPr>
        <p:spPr>
          <a:xfrm rot="10800000">
            <a:off x="428625" y="500063"/>
            <a:ext cx="8286750" cy="15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571480"/>
            <a:ext cx="8229600" cy="1000132"/>
          </a:xfrm>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lgn="just">
              <a:buNone/>
              <a:defRPr/>
            </a:lvl1pPr>
            <a:lvl2pPr algn="just">
              <a:buNone/>
              <a:defRPr/>
            </a:lvl2pPr>
            <a:lvl3pPr algn="just">
              <a:defRPr/>
            </a:lvl3pPr>
            <a:lvl4pPr algn="just">
              <a:defRPr/>
            </a:lvl4pPr>
            <a:lvl5pPr algn="ju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1"/>
          </p:nvPr>
        </p:nvSpPr>
        <p:spPr/>
        <p:txBody>
          <a:bodyPr/>
          <a:lstStyle>
            <a:lvl1pPr>
              <a:defRPr/>
            </a:lvl1pPr>
          </a:lstStyle>
          <a:p>
            <a:pPr>
              <a:defRPr/>
            </a:pPr>
            <a:r>
              <a:rPr lang="en-US" smtClean="0"/>
              <a:t>Li, Drew, &amp; Liu   © Springer 2021</a:t>
            </a:r>
            <a:endParaRPr lang="en-US"/>
          </a:p>
        </p:txBody>
      </p:sp>
      <p:sp>
        <p:nvSpPr>
          <p:cNvPr id="8" name="Slide Number Placeholder 5"/>
          <p:cNvSpPr>
            <a:spLocks noGrp="1"/>
          </p:cNvSpPr>
          <p:nvPr>
            <p:ph type="sldNum" sz="quarter" idx="12"/>
          </p:nvPr>
        </p:nvSpPr>
        <p:spPr/>
        <p:txBody>
          <a:bodyPr/>
          <a:lstStyle>
            <a:lvl1pPr algn="ctr">
              <a:defRPr/>
            </a:lvl1pPr>
          </a:lstStyle>
          <a:p>
            <a:pPr>
              <a:defRPr/>
            </a:pPr>
            <a:fld id="{AC23FF0B-011F-44F9-863A-E2E9EF1F56F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674" name="Text Placeholder 2"/>
          <p:cNvSpPr>
            <a:spLocks noGrp="1"/>
          </p:cNvSpPr>
          <p:nvPr>
            <p:ph type="body" idx="1"/>
          </p:nvPr>
        </p:nvSpPr>
        <p:spPr bwMode="auto">
          <a:xfrm>
            <a:off x="468313" y="1700213"/>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5" name="Title Placeholder 1"/>
          <p:cNvSpPr>
            <a:spLocks noGrp="1"/>
          </p:cNvSpPr>
          <p:nvPr>
            <p:ph type="title"/>
          </p:nvPr>
        </p:nvSpPr>
        <p:spPr bwMode="auto">
          <a:xfrm>
            <a:off x="468313" y="5492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 name="Footer Placeholder 4"/>
          <p:cNvSpPr>
            <a:spLocks noGrp="1"/>
          </p:cNvSpPr>
          <p:nvPr>
            <p:ph type="ftr" sz="quarter" idx="3"/>
          </p:nvPr>
        </p:nvSpPr>
        <p:spPr>
          <a:xfrm>
            <a:off x="5867400" y="630872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1200" i="1">
                <a:solidFill>
                  <a:srgbClr val="898989"/>
                </a:solidFill>
                <a:latin typeface="Trebuchet MS"/>
              </a:defRPr>
            </a:lvl1pPr>
          </a:lstStyle>
          <a:p>
            <a:pPr>
              <a:defRPr/>
            </a:pPr>
            <a:r>
              <a:rPr lang="en-US" smtClean="0"/>
              <a:t>Li, Drew, &amp; Liu   © Springer 2021</a:t>
            </a:r>
            <a:endParaRPr lang="en-US" dirty="0"/>
          </a:p>
        </p:txBody>
      </p:sp>
      <p:sp>
        <p:nvSpPr>
          <p:cNvPr id="11" name="Slide Number Placeholder 5"/>
          <p:cNvSpPr>
            <a:spLocks noGrp="1"/>
          </p:cNvSpPr>
          <p:nvPr>
            <p:ph type="sldNum" sz="quarter" idx="4"/>
          </p:nvPr>
        </p:nvSpPr>
        <p:spPr>
          <a:xfrm>
            <a:off x="3500438" y="628650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fld id="{5A38DB5F-9607-4F26-8066-72B2196103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Lst>
  <p:hf hdr="0" dt="0"/>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just"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just"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just"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just"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xml"/><Relationship Id="rId7" Type="http://schemas.openxmlformats.org/officeDocument/2006/relationships/slide" Target="slide2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25.xml"/><Relationship Id="rId5" Type="http://schemas.openxmlformats.org/officeDocument/2006/relationships/slide" Target="slide20.xml"/><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cs.sfu.ca/mmbook/examples/TextColor_src.zip"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www.cs.sfu.ca/mmbook/examples/textcolor.ex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7" name="Slide Number Placeholder 5"/>
          <p:cNvSpPr>
            <a:spLocks noGrp="1"/>
          </p:cNvSpPr>
          <p:nvPr>
            <p:ph type="sldNum" sz="quarter" idx="12"/>
          </p:nvPr>
        </p:nvSpPr>
        <p:spPr/>
        <p:txBody>
          <a:bodyPr/>
          <a:lstStyle/>
          <a:p>
            <a:pPr>
              <a:defRPr/>
            </a:pPr>
            <a:fld id="{2D4ACE3F-F705-40B9-9970-7B6B0CB3B053}" type="slidenum">
              <a:rPr lang="en-US"/>
              <a:pPr>
                <a:defRPr/>
              </a:pPr>
              <a:t>1</a:t>
            </a:fld>
            <a:endParaRPr lang="en-US"/>
          </a:p>
        </p:txBody>
      </p:sp>
      <p:sp>
        <p:nvSpPr>
          <p:cNvPr id="5123" name="Title 1"/>
          <p:cNvSpPr>
            <a:spLocks noGrp="1"/>
          </p:cNvSpPr>
          <p:nvPr>
            <p:ph type="ctrTitle" idx="4294967295"/>
          </p:nvPr>
        </p:nvSpPr>
        <p:spPr>
          <a:xfrm>
            <a:off x="685800" y="1124744"/>
            <a:ext cx="7772400" cy="1470025"/>
          </a:xfrm>
        </p:spPr>
        <p:txBody>
          <a:bodyPr/>
          <a:lstStyle/>
          <a:p>
            <a:pPr eaLnBrk="1" hangingPunct="1"/>
            <a:r>
              <a:rPr lang="en-US" sz="3200" b="1" dirty="0">
                <a:latin typeface="Trebuchet MS"/>
              </a:rPr>
              <a:t>Chapter 2</a:t>
            </a:r>
            <a:br>
              <a:rPr lang="en-US" sz="3200" b="1" dirty="0">
                <a:latin typeface="Trebuchet MS"/>
              </a:rPr>
            </a:br>
            <a:r>
              <a:rPr lang="en-US" sz="3200" b="1" dirty="0">
                <a:latin typeface="Trebuchet MS"/>
              </a:rPr>
              <a:t>A Taste of Multimedia</a:t>
            </a:r>
          </a:p>
        </p:txBody>
      </p:sp>
      <p:sp>
        <p:nvSpPr>
          <p:cNvPr id="5124" name="Subtitle 2"/>
          <p:cNvSpPr>
            <a:spLocks noGrp="1"/>
          </p:cNvSpPr>
          <p:nvPr>
            <p:ph type="subTitle" idx="4294967295"/>
          </p:nvPr>
        </p:nvSpPr>
        <p:spPr>
          <a:xfrm>
            <a:off x="857250" y="2636714"/>
            <a:ext cx="7429500" cy="2428875"/>
          </a:xfrm>
        </p:spPr>
        <p:txBody>
          <a:bodyPr/>
          <a:lstStyle/>
          <a:p>
            <a:pPr marL="0" indent="0" algn="l" eaLnBrk="1" hangingPunct="1">
              <a:buFont typeface="Arial" charset="0"/>
              <a:buNone/>
            </a:pPr>
            <a:r>
              <a:rPr lang="en-CA" sz="2600" dirty="0">
                <a:latin typeface="Trebuchet MS"/>
                <a:hlinkClick r:id="rId3" action="ppaction://hlinksldjump"/>
              </a:rPr>
              <a:t>2.1  Multimedia Tasks and Concerns </a:t>
            </a:r>
            <a:endParaRPr lang="en-CA" sz="2600" dirty="0">
              <a:latin typeface="Trebuchet MS"/>
            </a:endParaRPr>
          </a:p>
          <a:p>
            <a:pPr marL="0" indent="0" algn="l" eaLnBrk="1" hangingPunct="1">
              <a:buFont typeface="Arial" charset="0"/>
              <a:buNone/>
            </a:pPr>
            <a:r>
              <a:rPr lang="en-CA" sz="2600" dirty="0">
                <a:latin typeface="Trebuchet MS"/>
                <a:hlinkClick r:id="rId4" action="ppaction://hlinksldjump"/>
              </a:rPr>
              <a:t>2.2  Multimedia Presentation </a:t>
            </a:r>
            <a:endParaRPr lang="en-CA" sz="2600" dirty="0">
              <a:latin typeface="Trebuchet MS"/>
            </a:endParaRPr>
          </a:p>
          <a:p>
            <a:pPr marL="0" indent="0" algn="l" eaLnBrk="1" hangingPunct="1">
              <a:buFont typeface="Arial" charset="0"/>
              <a:buNone/>
            </a:pPr>
            <a:r>
              <a:rPr lang="en-CA" sz="2600" dirty="0">
                <a:latin typeface="Trebuchet MS"/>
                <a:hlinkClick r:id="rId5" action="ppaction://hlinksldjump"/>
              </a:rPr>
              <a:t>2.3  Data Compression </a:t>
            </a:r>
            <a:endParaRPr lang="en-CA" sz="2600" dirty="0">
              <a:latin typeface="Trebuchet MS"/>
            </a:endParaRPr>
          </a:p>
          <a:p>
            <a:pPr marL="0" indent="0" algn="l" eaLnBrk="1" hangingPunct="1">
              <a:buFont typeface="Arial" charset="0"/>
              <a:buNone/>
            </a:pPr>
            <a:r>
              <a:rPr lang="en-CA" sz="2600" dirty="0">
                <a:latin typeface="Trebuchet MS"/>
                <a:hlinkClick r:id="rId6" action="ppaction://hlinksldjump"/>
              </a:rPr>
              <a:t>2.4  Multimedia Production </a:t>
            </a:r>
            <a:endParaRPr lang="en-CA" sz="2600" dirty="0">
              <a:latin typeface="Trebuchet MS"/>
            </a:endParaRPr>
          </a:p>
          <a:p>
            <a:pPr marL="0" indent="0" algn="l" eaLnBrk="1" hangingPunct="1">
              <a:buFont typeface="Arial" charset="0"/>
              <a:buNone/>
            </a:pPr>
            <a:r>
              <a:rPr lang="en-CA" sz="2600" dirty="0">
                <a:latin typeface="Trebuchet MS"/>
                <a:hlinkClick r:id="rId7" action="ppaction://hlinksldjump"/>
              </a:rPr>
              <a:t>2.5  Multimedia Sharing and Distribution </a:t>
            </a:r>
            <a:endParaRPr lang="en-CA" sz="2600" dirty="0">
              <a:latin typeface="Trebuchet MS"/>
            </a:endParaRPr>
          </a:p>
          <a:p>
            <a:pPr marL="0" indent="0" algn="l" eaLnBrk="1" hangingPunct="1">
              <a:buFont typeface="Arial" charset="0"/>
              <a:buNone/>
            </a:pPr>
            <a:r>
              <a:rPr lang="en-CA" sz="2600" dirty="0">
                <a:latin typeface="Trebuchet MS"/>
                <a:hlinkClick r:id="rId8" action="ppaction://hlinksldjump"/>
              </a:rPr>
              <a:t>2.6  Some Useful Editing and Authoring Tools</a:t>
            </a:r>
            <a:endParaRPr lang="en-US" sz="2600" dirty="0">
              <a:latin typeface="Trebuchet MS"/>
            </a:endParaRPr>
          </a:p>
        </p:txBody>
      </p:sp>
      <p:cxnSp>
        <p:nvCxnSpPr>
          <p:cNvPr id="8" name="Straight Connector 7"/>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16" name="Slide Number Placeholder 5"/>
          <p:cNvSpPr>
            <a:spLocks noGrp="1"/>
          </p:cNvSpPr>
          <p:nvPr>
            <p:ph type="sldNum" sz="quarter" idx="12"/>
          </p:nvPr>
        </p:nvSpPr>
        <p:spPr/>
        <p:txBody>
          <a:bodyPr/>
          <a:lstStyle/>
          <a:p>
            <a:pPr>
              <a:defRPr/>
            </a:pPr>
            <a:fld id="{83A3CA5F-4D5F-44A4-9737-27492786087B}" type="slidenum">
              <a:rPr lang="en-US"/>
              <a:pPr>
                <a:defRPr/>
              </a:pPr>
              <a:t>10</a:t>
            </a:fld>
            <a:endParaRPr lang="en-US"/>
          </a:p>
        </p:txBody>
      </p:sp>
      <p:sp>
        <p:nvSpPr>
          <p:cNvPr id="23555" name="Title 1"/>
          <p:cNvSpPr>
            <a:spLocks noGrp="1"/>
          </p:cNvSpPr>
          <p:nvPr>
            <p:ph type="title"/>
          </p:nvPr>
        </p:nvSpPr>
        <p:spPr>
          <a:xfrm>
            <a:off x="457200" y="571500"/>
            <a:ext cx="8229600" cy="1000125"/>
          </a:xfrm>
        </p:spPr>
        <p:txBody>
          <a:bodyPr/>
          <a:lstStyle/>
          <a:p>
            <a:pPr eaLnBrk="1" hangingPunct="1"/>
            <a:r>
              <a:rPr lang="en-US" sz="3200" dirty="0">
                <a:latin typeface="Trebuchet MS"/>
              </a:rPr>
              <a:t>Video Transitions</a:t>
            </a:r>
          </a:p>
        </p:txBody>
      </p:sp>
      <p:sp>
        <p:nvSpPr>
          <p:cNvPr id="23556" name="Subtitle 2"/>
          <p:cNvSpPr>
            <a:spLocks noGrp="1"/>
          </p:cNvSpPr>
          <p:nvPr>
            <p:ph idx="1"/>
          </p:nvPr>
        </p:nvSpPr>
        <p:spPr/>
        <p:txBody>
          <a:bodyPr/>
          <a:lstStyle/>
          <a:p>
            <a:pPr algn="l" eaLnBrk="1" hangingPunct="1">
              <a:buFont typeface="Arial"/>
              <a:buChar char="•"/>
            </a:pPr>
            <a:r>
              <a:rPr lang="en-CA" sz="2400" b="1" dirty="0">
                <a:latin typeface="Trebuchet MS"/>
              </a:rPr>
              <a:t>Video transitions</a:t>
            </a:r>
            <a:r>
              <a:rPr lang="en-CA" sz="2400" dirty="0">
                <a:latin typeface="Trebuchet MS"/>
              </a:rPr>
              <a:t>: to signal “scene changes”.</a:t>
            </a:r>
          </a:p>
          <a:p>
            <a:pPr algn="l" eaLnBrk="1" hangingPunct="1"/>
            <a:endParaRPr lang="en-CA" sz="2400" dirty="0">
              <a:latin typeface="Trebuchet MS"/>
            </a:endParaRPr>
          </a:p>
          <a:p>
            <a:pPr algn="l" eaLnBrk="1" hangingPunct="1">
              <a:buFont typeface="Arial"/>
              <a:buChar char="•"/>
            </a:pPr>
            <a:r>
              <a:rPr lang="en-CA" sz="2400" dirty="0">
                <a:latin typeface="Trebuchet MS"/>
              </a:rPr>
              <a:t>Many different types of transitions:</a:t>
            </a:r>
          </a:p>
          <a:p>
            <a:pPr marL="457200" indent="-457200" algn="l" eaLnBrk="1" hangingPunct="1">
              <a:buFont typeface="+mj-lt"/>
              <a:buAutoNum type="arabicPeriod"/>
            </a:pPr>
            <a:r>
              <a:rPr lang="en-CA" sz="2400" b="1" dirty="0">
                <a:latin typeface="Trebuchet MS"/>
              </a:rPr>
              <a:t>Cut</a:t>
            </a:r>
            <a:r>
              <a:rPr lang="en-CA" sz="2400" dirty="0">
                <a:latin typeface="Trebuchet MS"/>
              </a:rPr>
              <a:t>: an abrupt change of image contents  formed by abutting two video frames consecutively. This is the simplest and most frequently used video transition.</a:t>
            </a:r>
          </a:p>
          <a:p>
            <a:pPr algn="l" eaLnBrk="1" hangingPunct="1"/>
            <a:endParaRPr lang="en-US" sz="2400"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9D0BF213-45D7-4F42-ADF3-BEAB7A0E9D30}" type="slidenum">
              <a:rPr lang="en-US" sz="1200">
                <a:solidFill>
                  <a:schemeClr val="tx1">
                    <a:tint val="75000"/>
                  </a:schemeClr>
                </a:solidFill>
                <a:latin typeface="+mn-lt"/>
                <a:cs typeface="+mn-cs"/>
              </a:rPr>
              <a:pPr algn="ctr" fontAlgn="auto">
                <a:spcBef>
                  <a:spcPts val="0"/>
                </a:spcBef>
                <a:spcAft>
                  <a:spcPts val="0"/>
                </a:spcAft>
                <a:defRPr/>
              </a:pPr>
              <a:t>10</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3559" name="Picture 10" descr="cut9.bmp"/>
          <p:cNvPicPr>
            <a:picLocks noChangeAspect="1"/>
          </p:cNvPicPr>
          <p:nvPr/>
        </p:nvPicPr>
        <p:blipFill>
          <a:blip r:embed="rId3" cstate="print"/>
          <a:srcRect/>
          <a:stretch>
            <a:fillRect/>
          </a:stretch>
        </p:blipFill>
        <p:spPr bwMode="auto">
          <a:xfrm>
            <a:off x="7884368" y="4797152"/>
            <a:ext cx="847725" cy="636588"/>
          </a:xfrm>
          <a:prstGeom prst="rect">
            <a:avLst/>
          </a:prstGeom>
          <a:noFill/>
          <a:ln w="9525">
            <a:noFill/>
            <a:miter lim="800000"/>
            <a:headEnd/>
            <a:tailEnd/>
          </a:ln>
        </p:spPr>
      </p:pic>
      <p:pic>
        <p:nvPicPr>
          <p:cNvPr id="23560" name="Picture 11" descr="cut1.bmp"/>
          <p:cNvPicPr>
            <a:picLocks noChangeAspect="1"/>
          </p:cNvPicPr>
          <p:nvPr/>
        </p:nvPicPr>
        <p:blipFill>
          <a:blip r:embed="rId4" cstate="print"/>
          <a:srcRect/>
          <a:stretch>
            <a:fillRect/>
          </a:stretch>
        </p:blipFill>
        <p:spPr bwMode="auto">
          <a:xfrm>
            <a:off x="395536" y="4797152"/>
            <a:ext cx="847725" cy="636588"/>
          </a:xfrm>
          <a:prstGeom prst="rect">
            <a:avLst/>
          </a:prstGeom>
          <a:noFill/>
          <a:ln w="9525">
            <a:noFill/>
            <a:miter lim="800000"/>
            <a:headEnd/>
            <a:tailEnd/>
          </a:ln>
        </p:spPr>
      </p:pic>
      <p:pic>
        <p:nvPicPr>
          <p:cNvPr id="23561" name="Picture 12" descr="cut2.bmp"/>
          <p:cNvPicPr>
            <a:picLocks noChangeAspect="1"/>
          </p:cNvPicPr>
          <p:nvPr/>
        </p:nvPicPr>
        <p:blipFill>
          <a:blip r:embed="rId5" cstate="print"/>
          <a:srcRect/>
          <a:stretch>
            <a:fillRect/>
          </a:stretch>
        </p:blipFill>
        <p:spPr bwMode="auto">
          <a:xfrm>
            <a:off x="1331640" y="4797152"/>
            <a:ext cx="847725" cy="636588"/>
          </a:xfrm>
          <a:prstGeom prst="rect">
            <a:avLst/>
          </a:prstGeom>
          <a:noFill/>
          <a:ln w="9525">
            <a:noFill/>
            <a:miter lim="800000"/>
            <a:headEnd/>
            <a:tailEnd/>
          </a:ln>
        </p:spPr>
      </p:pic>
      <p:pic>
        <p:nvPicPr>
          <p:cNvPr id="23562" name="Picture 13" descr="cut3.bmp"/>
          <p:cNvPicPr>
            <a:picLocks noChangeAspect="1"/>
          </p:cNvPicPr>
          <p:nvPr/>
        </p:nvPicPr>
        <p:blipFill>
          <a:blip r:embed="rId5" cstate="print"/>
          <a:srcRect/>
          <a:stretch>
            <a:fillRect/>
          </a:stretch>
        </p:blipFill>
        <p:spPr bwMode="auto">
          <a:xfrm>
            <a:off x="2267744" y="4797152"/>
            <a:ext cx="847725" cy="636588"/>
          </a:xfrm>
          <a:prstGeom prst="rect">
            <a:avLst/>
          </a:prstGeom>
          <a:noFill/>
          <a:ln w="9525">
            <a:noFill/>
            <a:miter lim="800000"/>
            <a:headEnd/>
            <a:tailEnd/>
          </a:ln>
        </p:spPr>
      </p:pic>
      <p:pic>
        <p:nvPicPr>
          <p:cNvPr id="23563" name="Picture 14" descr="cut4.bmp"/>
          <p:cNvPicPr>
            <a:picLocks noChangeAspect="1"/>
          </p:cNvPicPr>
          <p:nvPr/>
        </p:nvPicPr>
        <p:blipFill>
          <a:blip r:embed="rId5" cstate="print"/>
          <a:srcRect/>
          <a:stretch>
            <a:fillRect/>
          </a:stretch>
        </p:blipFill>
        <p:spPr bwMode="auto">
          <a:xfrm>
            <a:off x="3203848" y="4797152"/>
            <a:ext cx="847725" cy="636588"/>
          </a:xfrm>
          <a:prstGeom prst="rect">
            <a:avLst/>
          </a:prstGeom>
          <a:noFill/>
          <a:ln w="9525">
            <a:noFill/>
            <a:miter lim="800000"/>
            <a:headEnd/>
            <a:tailEnd/>
          </a:ln>
        </p:spPr>
      </p:pic>
      <p:pic>
        <p:nvPicPr>
          <p:cNvPr id="23564" name="Picture 15" descr="cut5.bmp"/>
          <p:cNvPicPr>
            <a:picLocks noChangeAspect="1"/>
          </p:cNvPicPr>
          <p:nvPr/>
        </p:nvPicPr>
        <p:blipFill>
          <a:blip r:embed="rId6" cstate="print"/>
          <a:srcRect/>
          <a:stretch>
            <a:fillRect/>
          </a:stretch>
        </p:blipFill>
        <p:spPr bwMode="auto">
          <a:xfrm>
            <a:off x="4139952" y="4797152"/>
            <a:ext cx="847725" cy="636588"/>
          </a:xfrm>
          <a:prstGeom prst="rect">
            <a:avLst/>
          </a:prstGeom>
          <a:noFill/>
          <a:ln w="9525">
            <a:noFill/>
            <a:miter lim="800000"/>
            <a:headEnd/>
            <a:tailEnd/>
          </a:ln>
        </p:spPr>
      </p:pic>
      <p:pic>
        <p:nvPicPr>
          <p:cNvPr id="23565" name="Picture 16" descr="cut6.bmp"/>
          <p:cNvPicPr>
            <a:picLocks noChangeAspect="1"/>
          </p:cNvPicPr>
          <p:nvPr/>
        </p:nvPicPr>
        <p:blipFill>
          <a:blip r:embed="rId6" cstate="print"/>
          <a:srcRect/>
          <a:stretch>
            <a:fillRect/>
          </a:stretch>
        </p:blipFill>
        <p:spPr bwMode="auto">
          <a:xfrm>
            <a:off x="5076056" y="4797152"/>
            <a:ext cx="847725" cy="636588"/>
          </a:xfrm>
          <a:prstGeom prst="rect">
            <a:avLst/>
          </a:prstGeom>
          <a:noFill/>
          <a:ln w="9525">
            <a:noFill/>
            <a:miter lim="800000"/>
            <a:headEnd/>
            <a:tailEnd/>
          </a:ln>
        </p:spPr>
      </p:pic>
      <p:pic>
        <p:nvPicPr>
          <p:cNvPr id="23566" name="Picture 17" descr="cut7.bmp"/>
          <p:cNvPicPr>
            <a:picLocks noChangeAspect="1"/>
          </p:cNvPicPr>
          <p:nvPr/>
        </p:nvPicPr>
        <p:blipFill>
          <a:blip r:embed="rId7" cstate="print"/>
          <a:srcRect/>
          <a:stretch>
            <a:fillRect/>
          </a:stretch>
        </p:blipFill>
        <p:spPr bwMode="auto">
          <a:xfrm>
            <a:off x="6012160" y="4797152"/>
            <a:ext cx="847725" cy="636588"/>
          </a:xfrm>
          <a:prstGeom prst="rect">
            <a:avLst/>
          </a:prstGeom>
          <a:noFill/>
          <a:ln w="9525">
            <a:noFill/>
            <a:miter lim="800000"/>
            <a:headEnd/>
            <a:tailEnd/>
          </a:ln>
        </p:spPr>
      </p:pic>
      <p:pic>
        <p:nvPicPr>
          <p:cNvPr id="23567" name="Picture 18" descr="cut8.bmp"/>
          <p:cNvPicPr>
            <a:picLocks noChangeAspect="1"/>
          </p:cNvPicPr>
          <p:nvPr/>
        </p:nvPicPr>
        <p:blipFill>
          <a:blip r:embed="rId3" cstate="print"/>
          <a:srcRect/>
          <a:stretch>
            <a:fillRect/>
          </a:stretch>
        </p:blipFill>
        <p:spPr bwMode="auto">
          <a:xfrm>
            <a:off x="6948264" y="4797152"/>
            <a:ext cx="847725" cy="6365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15" name="Slide Number Placeholder 5"/>
          <p:cNvSpPr>
            <a:spLocks noGrp="1"/>
          </p:cNvSpPr>
          <p:nvPr>
            <p:ph type="sldNum" sz="quarter" idx="12"/>
          </p:nvPr>
        </p:nvSpPr>
        <p:spPr/>
        <p:txBody>
          <a:bodyPr/>
          <a:lstStyle/>
          <a:p>
            <a:pPr>
              <a:defRPr/>
            </a:pPr>
            <a:fld id="{9A479C49-AB10-4125-AA45-CD8C9392A90F}" type="slidenum">
              <a:rPr lang="en-US"/>
              <a:pPr>
                <a:defRPr/>
              </a:pPr>
              <a:t>11</a:t>
            </a:fld>
            <a:endParaRPr lang="en-US"/>
          </a:p>
        </p:txBody>
      </p:sp>
      <p:sp>
        <p:nvSpPr>
          <p:cNvPr id="3" name="Subtitle 2"/>
          <p:cNvSpPr>
            <a:spLocks noGrp="1"/>
          </p:cNvSpPr>
          <p:nvPr>
            <p:ph idx="1"/>
          </p:nvPr>
        </p:nvSpPr>
        <p:spPr>
          <a:xfrm>
            <a:off x="457200" y="714375"/>
            <a:ext cx="8229600" cy="5411788"/>
          </a:xfrm>
        </p:spPr>
        <p:txBody>
          <a:bodyPr rtlCol="0" anchor="ctr">
            <a:normAutofit/>
          </a:bodyPr>
          <a:lstStyle/>
          <a:p>
            <a:pPr algn="l" eaLnBrk="1" fontAlgn="auto" hangingPunct="1">
              <a:spcAft>
                <a:spcPts val="0"/>
              </a:spcAft>
              <a:buFont typeface="Arial" pitchFamily="34" charset="0"/>
              <a:buNone/>
              <a:defRPr/>
            </a:pPr>
            <a:r>
              <a:rPr lang="en-CA" sz="2400" dirty="0">
                <a:latin typeface="Trebuchet MS"/>
                <a:ea typeface="Trebuchet MS"/>
                <a:cs typeface="Trebuchet MS"/>
              </a:rPr>
              <a:t>2. </a:t>
            </a:r>
            <a:r>
              <a:rPr lang="en-CA" sz="2400" b="1" dirty="0">
                <a:latin typeface="Trebuchet MS"/>
                <a:ea typeface="Trebuchet MS"/>
                <a:cs typeface="Trebuchet MS"/>
              </a:rPr>
              <a:t>Wipe</a:t>
            </a:r>
            <a:r>
              <a:rPr lang="en-CA" sz="2400" dirty="0">
                <a:latin typeface="Trebuchet MS"/>
                <a:ea typeface="Trebuchet MS"/>
                <a:cs typeface="Trebuchet MS"/>
              </a:rPr>
              <a:t>: a replacement of the pixels in a region of the viewport with those from another video. Wipes can be left-to-right, right-to-left, vertical, horizontal, like an iris opening, swept out like the hands of a clock, etc.</a:t>
            </a:r>
          </a:p>
          <a:p>
            <a:pPr algn="l" eaLnBrk="1" fontAlgn="auto" hangingPunct="1">
              <a:spcAft>
                <a:spcPts val="0"/>
              </a:spcAft>
              <a:buFont typeface="Arial" pitchFamily="34" charset="0"/>
              <a:buNone/>
              <a:defRPr/>
            </a:pPr>
            <a:endParaRPr lang="en-CA" sz="2400" dirty="0">
              <a:latin typeface="Trebuchet MS"/>
              <a:ea typeface="Trebuchet MS"/>
              <a:cs typeface="Trebuchet MS"/>
            </a:endParaRPr>
          </a:p>
          <a:p>
            <a:pPr algn="l" eaLnBrk="1" fontAlgn="auto" hangingPunct="1">
              <a:spcAft>
                <a:spcPts val="0"/>
              </a:spcAft>
              <a:buFont typeface="Arial" pitchFamily="34" charset="0"/>
              <a:buNone/>
              <a:defRPr/>
            </a:pPr>
            <a:endParaRPr lang="en-CA" sz="2400" dirty="0">
              <a:latin typeface="Trebuchet MS"/>
              <a:ea typeface="Trebuchet MS"/>
              <a:cs typeface="Trebuchet MS"/>
            </a:endParaRPr>
          </a:p>
          <a:p>
            <a:pPr algn="l" eaLnBrk="1" fontAlgn="auto" hangingPunct="1">
              <a:spcAft>
                <a:spcPts val="0"/>
              </a:spcAft>
              <a:buFont typeface="Arial" pitchFamily="34" charset="0"/>
              <a:buNone/>
              <a:defRPr/>
            </a:pPr>
            <a:endParaRPr lang="en-CA" sz="2400" dirty="0">
              <a:latin typeface="Trebuchet MS"/>
              <a:ea typeface="Trebuchet MS"/>
              <a:cs typeface="Trebuchet MS"/>
            </a:endParaRPr>
          </a:p>
          <a:p>
            <a:pPr algn="l" eaLnBrk="1" fontAlgn="auto" hangingPunct="1">
              <a:spcAft>
                <a:spcPts val="0"/>
              </a:spcAft>
              <a:buFont typeface="Arial" pitchFamily="34" charset="0"/>
              <a:buNone/>
              <a:defRPr/>
            </a:pPr>
            <a:r>
              <a:rPr lang="en-CA" sz="2400" dirty="0">
                <a:latin typeface="Trebuchet MS"/>
                <a:ea typeface="Trebuchet MS"/>
                <a:cs typeface="Trebuchet MS"/>
              </a:rPr>
              <a:t>3. </a:t>
            </a:r>
            <a:r>
              <a:rPr lang="en-CA" sz="2400" b="1" dirty="0">
                <a:latin typeface="Trebuchet MS"/>
                <a:ea typeface="Trebuchet MS"/>
                <a:cs typeface="Trebuchet MS"/>
              </a:rPr>
              <a:t>Dissolve</a:t>
            </a:r>
            <a:r>
              <a:rPr lang="en-CA" sz="2400" dirty="0">
                <a:latin typeface="Trebuchet MS"/>
                <a:ea typeface="Trebuchet MS"/>
                <a:cs typeface="Trebuchet MS"/>
              </a:rPr>
              <a:t>: replaces every pixel with a mixture over  time of the two videos, gradually replacing the first by the second. Most dissolves can be classified as two types: </a:t>
            </a:r>
            <a:r>
              <a:rPr lang="en-CA" sz="2400" b="1" dirty="0">
                <a:latin typeface="Trebuchet MS"/>
                <a:ea typeface="Trebuchet MS"/>
                <a:cs typeface="Trebuchet MS"/>
              </a:rPr>
              <a:t>cross </a:t>
            </a:r>
            <a:r>
              <a:rPr lang="en-US" sz="2400" b="1" dirty="0">
                <a:latin typeface="Trebuchet MS"/>
                <a:ea typeface="Trebuchet MS"/>
                <a:cs typeface="Trebuchet MS"/>
              </a:rPr>
              <a:t>dissolve </a:t>
            </a:r>
            <a:r>
              <a:rPr lang="en-US" sz="2400" dirty="0">
                <a:latin typeface="Trebuchet MS"/>
                <a:ea typeface="Trebuchet MS"/>
                <a:cs typeface="Trebuchet MS"/>
              </a:rPr>
              <a:t>and </a:t>
            </a:r>
            <a:r>
              <a:rPr lang="en-US" sz="2400" b="1" dirty="0">
                <a:latin typeface="Trebuchet MS"/>
                <a:ea typeface="Trebuchet MS"/>
                <a:cs typeface="Trebuchet MS"/>
              </a:rPr>
              <a:t>dither dissolve</a:t>
            </a:r>
            <a:r>
              <a:rPr lang="en-US" sz="2400" dirty="0">
                <a:latin typeface="Trebuchet MS"/>
                <a:ea typeface="Trebuchet MS"/>
                <a:cs typeface="Trebuchet MS"/>
              </a:rPr>
              <a:t>.</a:t>
            </a: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9C56C6AD-8B29-497C-A6D8-C35D06101F92}" type="slidenum">
              <a:rPr lang="en-US" sz="1200">
                <a:solidFill>
                  <a:schemeClr val="tx1">
                    <a:tint val="75000"/>
                  </a:schemeClr>
                </a:solidFill>
                <a:latin typeface="+mn-lt"/>
                <a:cs typeface="+mn-cs"/>
              </a:rPr>
              <a:pPr algn="ctr" fontAlgn="auto">
                <a:spcBef>
                  <a:spcPts val="0"/>
                </a:spcBef>
                <a:spcAft>
                  <a:spcPts val="0"/>
                </a:spcAft>
                <a:defRPr/>
              </a:pPr>
              <a:t>11</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5606" name="Picture 28" descr="wipe9.bmp"/>
          <p:cNvPicPr>
            <a:picLocks noChangeAspect="1"/>
          </p:cNvPicPr>
          <p:nvPr/>
        </p:nvPicPr>
        <p:blipFill>
          <a:blip r:embed="rId3" cstate="print"/>
          <a:srcRect/>
          <a:stretch>
            <a:fillRect/>
          </a:stretch>
        </p:blipFill>
        <p:spPr bwMode="auto">
          <a:xfrm>
            <a:off x="6948264" y="3068960"/>
            <a:ext cx="857250" cy="642938"/>
          </a:xfrm>
          <a:prstGeom prst="rect">
            <a:avLst/>
          </a:prstGeom>
          <a:noFill/>
          <a:ln w="9525">
            <a:noFill/>
            <a:miter lim="800000"/>
            <a:headEnd/>
            <a:tailEnd/>
          </a:ln>
        </p:spPr>
      </p:pic>
      <p:pic>
        <p:nvPicPr>
          <p:cNvPr id="25607" name="Picture 29" descr="wipe1.bmp"/>
          <p:cNvPicPr>
            <a:picLocks noChangeAspect="1"/>
          </p:cNvPicPr>
          <p:nvPr/>
        </p:nvPicPr>
        <p:blipFill>
          <a:blip r:embed="rId4" cstate="print"/>
          <a:srcRect/>
          <a:stretch>
            <a:fillRect/>
          </a:stretch>
        </p:blipFill>
        <p:spPr bwMode="auto">
          <a:xfrm>
            <a:off x="395536" y="3068960"/>
            <a:ext cx="857250" cy="642938"/>
          </a:xfrm>
          <a:prstGeom prst="rect">
            <a:avLst/>
          </a:prstGeom>
          <a:noFill/>
          <a:ln w="9525">
            <a:noFill/>
            <a:miter lim="800000"/>
            <a:headEnd/>
            <a:tailEnd/>
          </a:ln>
        </p:spPr>
      </p:pic>
      <p:pic>
        <p:nvPicPr>
          <p:cNvPr id="25608" name="Picture 30" descr="wipe2.bmp"/>
          <p:cNvPicPr>
            <a:picLocks noChangeAspect="1"/>
          </p:cNvPicPr>
          <p:nvPr/>
        </p:nvPicPr>
        <p:blipFill>
          <a:blip r:embed="rId5" cstate="print"/>
          <a:srcRect/>
          <a:stretch>
            <a:fillRect/>
          </a:stretch>
        </p:blipFill>
        <p:spPr bwMode="auto">
          <a:xfrm>
            <a:off x="1331640" y="3068960"/>
            <a:ext cx="857250" cy="642938"/>
          </a:xfrm>
          <a:prstGeom prst="rect">
            <a:avLst/>
          </a:prstGeom>
          <a:noFill/>
          <a:ln w="9525">
            <a:noFill/>
            <a:miter lim="800000"/>
            <a:headEnd/>
            <a:tailEnd/>
          </a:ln>
        </p:spPr>
      </p:pic>
      <p:pic>
        <p:nvPicPr>
          <p:cNvPr id="25609" name="Picture 31" descr="wipe3.bmp"/>
          <p:cNvPicPr>
            <a:picLocks noChangeAspect="1"/>
          </p:cNvPicPr>
          <p:nvPr/>
        </p:nvPicPr>
        <p:blipFill>
          <a:blip r:embed="rId6" cstate="print"/>
          <a:srcRect/>
          <a:stretch>
            <a:fillRect/>
          </a:stretch>
        </p:blipFill>
        <p:spPr bwMode="auto">
          <a:xfrm>
            <a:off x="2267744" y="3068960"/>
            <a:ext cx="857250" cy="642938"/>
          </a:xfrm>
          <a:prstGeom prst="rect">
            <a:avLst/>
          </a:prstGeom>
          <a:noFill/>
          <a:ln w="9525">
            <a:noFill/>
            <a:miter lim="800000"/>
            <a:headEnd/>
            <a:tailEnd/>
          </a:ln>
        </p:spPr>
      </p:pic>
      <p:pic>
        <p:nvPicPr>
          <p:cNvPr id="25610" name="Picture 32" descr="wipe4.bmp"/>
          <p:cNvPicPr>
            <a:picLocks noChangeAspect="1"/>
          </p:cNvPicPr>
          <p:nvPr/>
        </p:nvPicPr>
        <p:blipFill>
          <a:blip r:embed="rId7" cstate="print"/>
          <a:srcRect/>
          <a:stretch>
            <a:fillRect/>
          </a:stretch>
        </p:blipFill>
        <p:spPr bwMode="auto">
          <a:xfrm>
            <a:off x="3203848" y="3068960"/>
            <a:ext cx="857250" cy="642938"/>
          </a:xfrm>
          <a:prstGeom prst="rect">
            <a:avLst/>
          </a:prstGeom>
          <a:noFill/>
          <a:ln w="9525">
            <a:noFill/>
            <a:miter lim="800000"/>
            <a:headEnd/>
            <a:tailEnd/>
          </a:ln>
        </p:spPr>
      </p:pic>
      <p:pic>
        <p:nvPicPr>
          <p:cNvPr id="25611" name="Picture 33" descr="wipe5.bmp"/>
          <p:cNvPicPr>
            <a:picLocks noChangeAspect="1"/>
          </p:cNvPicPr>
          <p:nvPr/>
        </p:nvPicPr>
        <p:blipFill>
          <a:blip r:embed="rId8" cstate="print"/>
          <a:srcRect/>
          <a:stretch>
            <a:fillRect/>
          </a:stretch>
        </p:blipFill>
        <p:spPr bwMode="auto">
          <a:xfrm>
            <a:off x="4139952" y="3068960"/>
            <a:ext cx="857250" cy="642938"/>
          </a:xfrm>
          <a:prstGeom prst="rect">
            <a:avLst/>
          </a:prstGeom>
          <a:noFill/>
          <a:ln w="9525">
            <a:noFill/>
            <a:miter lim="800000"/>
            <a:headEnd/>
            <a:tailEnd/>
          </a:ln>
        </p:spPr>
      </p:pic>
      <p:pic>
        <p:nvPicPr>
          <p:cNvPr id="25612" name="Picture 34" descr="wipe6.bmp"/>
          <p:cNvPicPr>
            <a:picLocks noChangeAspect="1"/>
          </p:cNvPicPr>
          <p:nvPr/>
        </p:nvPicPr>
        <p:blipFill>
          <a:blip r:embed="rId9" cstate="print"/>
          <a:srcRect/>
          <a:stretch>
            <a:fillRect/>
          </a:stretch>
        </p:blipFill>
        <p:spPr bwMode="auto">
          <a:xfrm>
            <a:off x="5076056" y="3068960"/>
            <a:ext cx="857250" cy="642938"/>
          </a:xfrm>
          <a:prstGeom prst="rect">
            <a:avLst/>
          </a:prstGeom>
          <a:noFill/>
          <a:ln w="9525">
            <a:noFill/>
            <a:miter lim="800000"/>
            <a:headEnd/>
            <a:tailEnd/>
          </a:ln>
        </p:spPr>
      </p:pic>
      <p:pic>
        <p:nvPicPr>
          <p:cNvPr id="25613" name="Picture 35" descr="wipe7.bmp"/>
          <p:cNvPicPr>
            <a:picLocks noChangeAspect="1"/>
          </p:cNvPicPr>
          <p:nvPr/>
        </p:nvPicPr>
        <p:blipFill>
          <a:blip r:embed="rId9" cstate="print"/>
          <a:srcRect/>
          <a:stretch>
            <a:fillRect/>
          </a:stretch>
        </p:blipFill>
        <p:spPr bwMode="auto">
          <a:xfrm>
            <a:off x="6012160" y="3068960"/>
            <a:ext cx="857250" cy="642938"/>
          </a:xfrm>
          <a:prstGeom prst="rect">
            <a:avLst/>
          </a:prstGeom>
          <a:noFill/>
          <a:ln w="9525">
            <a:noFill/>
            <a:miter lim="800000"/>
            <a:headEnd/>
            <a:tailEnd/>
          </a:ln>
        </p:spPr>
      </p:pic>
      <p:pic>
        <p:nvPicPr>
          <p:cNvPr id="25614" name="Picture 36" descr="wipe8.bmp"/>
          <p:cNvPicPr>
            <a:picLocks noChangeAspect="1"/>
          </p:cNvPicPr>
          <p:nvPr/>
        </p:nvPicPr>
        <p:blipFill>
          <a:blip r:embed="rId3" cstate="print"/>
          <a:srcRect/>
          <a:stretch>
            <a:fillRect/>
          </a:stretch>
        </p:blipFill>
        <p:spPr bwMode="auto">
          <a:xfrm>
            <a:off x="7884368" y="3068960"/>
            <a:ext cx="857250" cy="64293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9" name="Slide Number Placeholder 5"/>
          <p:cNvSpPr>
            <a:spLocks noGrp="1"/>
          </p:cNvSpPr>
          <p:nvPr>
            <p:ph type="sldNum" sz="quarter" idx="12"/>
          </p:nvPr>
        </p:nvSpPr>
        <p:spPr/>
        <p:txBody>
          <a:bodyPr/>
          <a:lstStyle/>
          <a:p>
            <a:pPr>
              <a:defRPr/>
            </a:pPr>
            <a:fld id="{E787F616-72CE-4D52-9D87-93C4CB16277E}" type="slidenum">
              <a:rPr lang="en-US"/>
              <a:pPr>
                <a:defRPr/>
              </a:pPr>
              <a:t>12</a:t>
            </a:fld>
            <a:endParaRPr lang="en-US"/>
          </a:p>
        </p:txBody>
      </p:sp>
      <p:sp>
        <p:nvSpPr>
          <p:cNvPr id="1032" name="Title 1"/>
          <p:cNvSpPr>
            <a:spLocks noGrp="1"/>
          </p:cNvSpPr>
          <p:nvPr>
            <p:ph type="title"/>
          </p:nvPr>
        </p:nvSpPr>
        <p:spPr>
          <a:xfrm>
            <a:off x="457200" y="571500"/>
            <a:ext cx="8229600" cy="1000125"/>
          </a:xfrm>
        </p:spPr>
        <p:txBody>
          <a:bodyPr/>
          <a:lstStyle/>
          <a:p>
            <a:pPr eaLnBrk="1" hangingPunct="1"/>
            <a:r>
              <a:rPr lang="en-US" sz="3200" dirty="0">
                <a:latin typeface="Trebuchet MS"/>
              </a:rPr>
              <a:t>Type I: Cross Dissolve</a:t>
            </a:r>
          </a:p>
        </p:txBody>
      </p:sp>
      <p:sp>
        <p:nvSpPr>
          <p:cNvPr id="3" name="Subtitle 2"/>
          <p:cNvSpPr>
            <a:spLocks noGrp="1"/>
          </p:cNvSpPr>
          <p:nvPr>
            <p:ph idx="1"/>
          </p:nvPr>
        </p:nvSpPr>
        <p:spPr/>
        <p:txBody>
          <a:bodyPr rtlCol="0">
            <a:normAutofit fontScale="85000" lnSpcReduction="20000"/>
          </a:bodyPr>
          <a:lstStyle/>
          <a:p>
            <a:pPr marL="420300" indent="-457200" algn="l" eaLnBrk="1" fontAlgn="auto" hangingPunct="1">
              <a:spcBef>
                <a:spcPts val="655"/>
              </a:spcBef>
              <a:spcAft>
                <a:spcPts val="0"/>
              </a:spcAft>
              <a:buFont typeface="Arial"/>
              <a:buChar char="•"/>
              <a:tabLst>
                <a:tab pos="273050" algn="l"/>
              </a:tabLst>
              <a:defRPr/>
            </a:pPr>
            <a:r>
              <a:rPr lang="en-CA" dirty="0">
                <a:latin typeface="Trebuchet MS"/>
                <a:ea typeface="Trebuchet MS"/>
                <a:cs typeface="Trebuchet MS"/>
              </a:rPr>
              <a:t>Every pixel is affected gradually. It can be defined by:</a:t>
            </a:r>
          </a:p>
          <a:p>
            <a:pPr algn="l" eaLnBrk="1" fontAlgn="auto" hangingPunct="1">
              <a:spcAft>
                <a:spcPts val="0"/>
              </a:spcAft>
              <a:buFont typeface="Arial" pitchFamily="34" charset="0"/>
              <a:buNone/>
              <a:tabLst>
                <a:tab pos="273050" algn="l"/>
              </a:tabLst>
              <a:defRPr/>
            </a:pPr>
            <a:endParaRPr lang="en-CA" dirty="0">
              <a:latin typeface="Trebuchet MS"/>
              <a:ea typeface="Trebuchet MS"/>
              <a:cs typeface="Trebuchet MS"/>
            </a:endParaRPr>
          </a:p>
          <a:p>
            <a:pPr algn="r" eaLnBrk="1" fontAlgn="auto" hangingPunct="1">
              <a:spcAft>
                <a:spcPts val="0"/>
              </a:spcAft>
              <a:buFont typeface="Arial" pitchFamily="34" charset="0"/>
              <a:buNone/>
              <a:tabLst>
                <a:tab pos="273050" algn="l"/>
              </a:tabLst>
              <a:defRPr/>
            </a:pPr>
            <a:r>
              <a:rPr lang="en-CA" dirty="0">
                <a:latin typeface="Trebuchet MS"/>
                <a:ea typeface="Trebuchet MS"/>
                <a:cs typeface="Trebuchet MS"/>
              </a:rPr>
              <a:t>(2.2)</a:t>
            </a:r>
          </a:p>
          <a:p>
            <a:pPr algn="l" eaLnBrk="1" fontAlgn="auto" hangingPunct="1">
              <a:spcAft>
                <a:spcPts val="0"/>
              </a:spcAft>
              <a:buFont typeface="Arial" pitchFamily="34" charset="0"/>
              <a:buNone/>
              <a:tabLst>
                <a:tab pos="273050" algn="l"/>
              </a:tabLst>
              <a:defRPr/>
            </a:pPr>
            <a:endParaRPr lang="en-CA" dirty="0">
              <a:latin typeface="Trebuchet MS"/>
              <a:ea typeface="Trebuchet MS"/>
              <a:cs typeface="Trebuchet MS"/>
            </a:endParaRPr>
          </a:p>
          <a:p>
            <a:pPr marL="270000" algn="l" eaLnBrk="1" fontAlgn="auto" hangingPunct="1">
              <a:spcAft>
                <a:spcPts val="0"/>
              </a:spcAft>
              <a:buFont typeface="Arial" pitchFamily="34" charset="0"/>
              <a:buNone/>
              <a:tabLst>
                <a:tab pos="273050" algn="l"/>
              </a:tabLst>
              <a:defRPr/>
            </a:pPr>
            <a:r>
              <a:rPr lang="en-CA" dirty="0">
                <a:latin typeface="Trebuchet MS"/>
                <a:ea typeface="Trebuchet MS"/>
                <a:cs typeface="Trebuchet MS"/>
              </a:rPr>
              <a:t>	where </a:t>
            </a:r>
            <a:r>
              <a:rPr lang="en-CA" b="1" dirty="0">
                <a:latin typeface="Trebuchet MS"/>
                <a:ea typeface="Trebuchet MS"/>
                <a:cs typeface="Trebuchet MS"/>
              </a:rPr>
              <a:t>A</a:t>
            </a:r>
            <a:r>
              <a:rPr lang="en-CA" dirty="0">
                <a:latin typeface="Trebuchet MS"/>
                <a:ea typeface="Trebuchet MS"/>
                <a:cs typeface="Trebuchet MS"/>
              </a:rPr>
              <a:t> and </a:t>
            </a:r>
            <a:r>
              <a:rPr lang="en-CA" b="1" dirty="0">
                <a:latin typeface="Trebuchet MS"/>
                <a:ea typeface="Trebuchet MS"/>
                <a:cs typeface="Trebuchet MS"/>
              </a:rPr>
              <a:t>B</a:t>
            </a:r>
            <a:r>
              <a:rPr lang="en-CA" dirty="0">
                <a:latin typeface="Trebuchet MS"/>
                <a:ea typeface="Trebuchet MS"/>
                <a:cs typeface="Trebuchet MS"/>
              </a:rPr>
              <a:t> are the color 3-vectors for video </a:t>
            </a:r>
            <a:r>
              <a:rPr lang="en-CA" b="1" dirty="0">
                <a:latin typeface="Trebuchet MS"/>
                <a:ea typeface="Trebuchet MS"/>
                <a:cs typeface="Trebuchet MS"/>
              </a:rPr>
              <a:t>A</a:t>
            </a:r>
            <a:r>
              <a:rPr lang="en-CA" dirty="0">
                <a:latin typeface="Trebuchet MS"/>
                <a:ea typeface="Trebuchet MS"/>
                <a:cs typeface="Trebuchet MS"/>
              </a:rPr>
              <a:t> and video </a:t>
            </a:r>
            <a:r>
              <a:rPr lang="en-CA" b="1" dirty="0">
                <a:latin typeface="Trebuchet MS"/>
                <a:ea typeface="Trebuchet MS"/>
                <a:cs typeface="Trebuchet MS"/>
              </a:rPr>
              <a:t>B</a:t>
            </a:r>
            <a:r>
              <a:rPr lang="en-CA" dirty="0">
                <a:latin typeface="Trebuchet MS"/>
                <a:ea typeface="Trebuchet MS"/>
                <a:cs typeface="Trebuchet MS"/>
              </a:rPr>
              <a:t>. Here, </a:t>
            </a:r>
            <a:r>
              <a:rPr lang="el-GR" i="1" dirty="0">
                <a:latin typeface="Trebuchet MS"/>
                <a:ea typeface="Trebuchet MS"/>
                <a:cs typeface="Trebuchet MS"/>
              </a:rPr>
              <a:t>α</a:t>
            </a:r>
            <a:r>
              <a:rPr lang="en-CA" dirty="0">
                <a:latin typeface="Trebuchet MS"/>
                <a:ea typeface="Trebuchet MS"/>
                <a:cs typeface="Trebuchet MS"/>
              </a:rPr>
              <a:t>(</a:t>
            </a:r>
            <a:r>
              <a:rPr lang="en-CA" i="1" dirty="0">
                <a:latin typeface="Trebuchet MS"/>
                <a:ea typeface="Trebuchet MS"/>
                <a:cs typeface="Trebuchet MS"/>
              </a:rPr>
              <a:t>t</a:t>
            </a:r>
            <a:r>
              <a:rPr lang="en-CA" dirty="0">
                <a:latin typeface="Trebuchet MS"/>
                <a:ea typeface="Trebuchet MS"/>
                <a:cs typeface="Trebuchet MS"/>
              </a:rPr>
              <a:t>) is a transition function, which is often </a:t>
            </a:r>
            <a:r>
              <a:rPr lang="en-US" dirty="0">
                <a:latin typeface="Trebuchet MS"/>
                <a:ea typeface="Trebuchet MS"/>
                <a:cs typeface="Trebuchet MS"/>
              </a:rPr>
              <a:t>linear:</a:t>
            </a:r>
          </a:p>
          <a:p>
            <a:pPr algn="l" eaLnBrk="1" fontAlgn="auto" hangingPunct="1">
              <a:spcAft>
                <a:spcPts val="0"/>
              </a:spcAft>
              <a:buFont typeface="Arial" pitchFamily="34" charset="0"/>
              <a:buNone/>
              <a:defRPr/>
            </a:pPr>
            <a:endParaRPr lang="en-US" dirty="0">
              <a:latin typeface="Trebuchet MS"/>
              <a:ea typeface="Trebuchet MS"/>
              <a:cs typeface="Trebuchet MS"/>
            </a:endParaRPr>
          </a:p>
          <a:p>
            <a:pPr algn="r" eaLnBrk="1" fontAlgn="auto" hangingPunct="1">
              <a:spcAft>
                <a:spcPts val="0"/>
              </a:spcAft>
              <a:buFont typeface="Arial" pitchFamily="34" charset="0"/>
              <a:buNone/>
              <a:defRPr/>
            </a:pPr>
            <a:r>
              <a:rPr lang="en-US" dirty="0">
                <a:latin typeface="Trebuchet MS"/>
                <a:ea typeface="Trebuchet MS"/>
                <a:cs typeface="Trebuchet MS"/>
              </a:rPr>
              <a:t>(2.3)</a:t>
            </a:r>
          </a:p>
          <a:p>
            <a:pPr algn="r" eaLnBrk="1" fontAlgn="auto" hangingPunct="1">
              <a:spcAft>
                <a:spcPts val="0"/>
              </a:spcAft>
              <a:buFont typeface="Arial" pitchFamily="34" charset="0"/>
              <a:buNone/>
              <a:defRPr/>
            </a:pPr>
            <a:r>
              <a:rPr lang="en-US" dirty="0">
                <a:latin typeface="Trebuchet MS"/>
                <a:ea typeface="Trebuchet MS"/>
                <a:cs typeface="Trebuchet MS"/>
              </a:rPr>
              <a:t> </a:t>
            </a: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EE62EA86-1BDB-417C-BECC-0837978E87B8}" type="slidenum">
              <a:rPr lang="en-US" sz="1200">
                <a:solidFill>
                  <a:schemeClr val="tx1">
                    <a:tint val="75000"/>
                  </a:schemeClr>
                </a:solidFill>
                <a:latin typeface="+mn-lt"/>
                <a:cs typeface="+mn-cs"/>
              </a:rPr>
              <a:pPr algn="ctr" fontAlgn="auto">
                <a:spcBef>
                  <a:spcPts val="0"/>
                </a:spcBef>
                <a:spcAft>
                  <a:spcPts val="0"/>
                </a:spcAft>
                <a:defRPr/>
              </a:pPr>
              <a:t>12</a:t>
            </a:fld>
            <a:endParaRPr lang="en-US" sz="1200" dirty="0">
              <a:solidFill>
                <a:schemeClr val="tx1">
                  <a:tint val="75000"/>
                </a:schemeClr>
              </a:solidFill>
              <a:latin typeface="+mn-lt"/>
              <a:cs typeface="+mn-cs"/>
            </a:endParaRPr>
          </a:p>
        </p:txBody>
      </p:sp>
      <p:graphicFrame>
        <p:nvGraphicFramePr>
          <p:cNvPr id="1028" name="Object 4"/>
          <p:cNvGraphicFramePr>
            <a:graphicFrameLocks noChangeAspect="1"/>
          </p:cNvGraphicFramePr>
          <p:nvPr/>
        </p:nvGraphicFramePr>
        <p:xfrm>
          <a:off x="2714625" y="2714625"/>
          <a:ext cx="3781425" cy="500063"/>
        </p:xfrm>
        <a:graphic>
          <a:graphicData uri="http://schemas.openxmlformats.org/presentationml/2006/ole">
            <mc:AlternateContent xmlns:mc="http://schemas.openxmlformats.org/markup-compatibility/2006">
              <mc:Choice xmlns:v="urn:schemas-microsoft-com:vml" Requires="v">
                <p:oleObj spid="_x0000_s1213" name="Equation" r:id="rId4" imgW="1536126" imgH="203384" progId="">
                  <p:embed/>
                </p:oleObj>
              </mc:Choice>
              <mc:Fallback>
                <p:oleObj name="Equation" r:id="rId4" imgW="1536126" imgH="203384" progId="">
                  <p:embed/>
                  <p:pic>
                    <p:nvPicPr>
                      <p:cNvPr id="0" name="Picture 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2714625"/>
                        <a:ext cx="3781425"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5"/>
          <p:cNvGraphicFramePr>
            <a:graphicFrameLocks noChangeAspect="1"/>
          </p:cNvGraphicFramePr>
          <p:nvPr/>
        </p:nvGraphicFramePr>
        <p:xfrm>
          <a:off x="2843213" y="5157788"/>
          <a:ext cx="3473450" cy="500062"/>
        </p:xfrm>
        <a:graphic>
          <a:graphicData uri="http://schemas.openxmlformats.org/presentationml/2006/ole">
            <mc:AlternateContent xmlns:mc="http://schemas.openxmlformats.org/markup-compatibility/2006">
              <mc:Choice xmlns:v="urn:schemas-microsoft-com:vml" Requires="v">
                <p:oleObj spid="_x0000_s1214" name="Equation" r:id="rId6" imgW="1587385" imgH="228738" progId="">
                  <p:embed/>
                </p:oleObj>
              </mc:Choice>
              <mc:Fallback>
                <p:oleObj name="Equation" r:id="rId6" imgW="1587385" imgH="228738" progId="">
                  <p:embed/>
                  <p:pic>
                    <p:nvPicPr>
                      <p:cNvPr id="0" name="Picture 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5157788"/>
                        <a:ext cx="3473450" cy="500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16" name="Slide Number Placeholder 5"/>
          <p:cNvSpPr>
            <a:spLocks noGrp="1"/>
          </p:cNvSpPr>
          <p:nvPr>
            <p:ph type="sldNum" sz="quarter" idx="12"/>
          </p:nvPr>
        </p:nvSpPr>
        <p:spPr/>
        <p:txBody>
          <a:bodyPr/>
          <a:lstStyle/>
          <a:p>
            <a:pPr>
              <a:defRPr/>
            </a:pPr>
            <a:fld id="{5189E589-73C8-4591-871F-552A6350EB43}" type="slidenum">
              <a:rPr lang="en-US"/>
              <a:pPr>
                <a:defRPr/>
              </a:pPr>
              <a:t>13</a:t>
            </a:fld>
            <a:endParaRPr lang="en-US"/>
          </a:p>
        </p:txBody>
      </p:sp>
      <p:sp>
        <p:nvSpPr>
          <p:cNvPr id="30723" name="Title 1"/>
          <p:cNvSpPr>
            <a:spLocks noGrp="1"/>
          </p:cNvSpPr>
          <p:nvPr>
            <p:ph type="title"/>
          </p:nvPr>
        </p:nvSpPr>
        <p:spPr>
          <a:xfrm>
            <a:off x="457200" y="571500"/>
            <a:ext cx="8229600" cy="1000125"/>
          </a:xfrm>
        </p:spPr>
        <p:txBody>
          <a:bodyPr/>
          <a:lstStyle/>
          <a:p>
            <a:pPr eaLnBrk="1" hangingPunct="1"/>
            <a:r>
              <a:rPr lang="en-US" sz="3200" dirty="0">
                <a:latin typeface="Trebuchet MS"/>
              </a:rPr>
              <a:t>Type II: Dither Dissolve</a:t>
            </a:r>
          </a:p>
        </p:txBody>
      </p:sp>
      <p:sp>
        <p:nvSpPr>
          <p:cNvPr id="30724" name="Subtitle 2"/>
          <p:cNvSpPr>
            <a:spLocks noGrp="1"/>
          </p:cNvSpPr>
          <p:nvPr>
            <p:ph idx="1"/>
          </p:nvPr>
        </p:nvSpPr>
        <p:spPr/>
        <p:txBody>
          <a:bodyPr/>
          <a:lstStyle/>
          <a:p>
            <a:pPr marL="234000" algn="l" eaLnBrk="1" hangingPunct="1">
              <a:tabLst>
                <a:tab pos="273050" algn="l"/>
              </a:tabLst>
            </a:pPr>
            <a:endParaRPr lang="en-CA" sz="2400" dirty="0">
              <a:latin typeface="Trebuchet MS"/>
            </a:endParaRPr>
          </a:p>
          <a:p>
            <a:pPr algn="l" eaLnBrk="1" hangingPunct="1">
              <a:buFont typeface="Arial"/>
              <a:buChar char="•"/>
              <a:tabLst>
                <a:tab pos="273050" algn="l"/>
              </a:tabLst>
            </a:pPr>
            <a:r>
              <a:rPr lang="en-CA" sz="2400" dirty="0">
                <a:latin typeface="Trebuchet MS"/>
              </a:rPr>
              <a:t>Determined by </a:t>
            </a:r>
            <a:r>
              <a:rPr lang="el-GR" sz="2400" i="1" dirty="0">
                <a:latin typeface="Trebuchet MS"/>
                <a:cs typeface="Trebuchet MS"/>
              </a:rPr>
              <a:t>α</a:t>
            </a:r>
            <a:r>
              <a:rPr lang="en-CA" sz="2400" dirty="0">
                <a:latin typeface="Trebuchet MS"/>
              </a:rPr>
              <a:t>(</a:t>
            </a:r>
            <a:r>
              <a:rPr lang="en-CA" sz="2400" i="1" dirty="0">
                <a:latin typeface="Trebuchet MS"/>
                <a:cs typeface="Trebuchet MS"/>
              </a:rPr>
              <a:t>t</a:t>
            </a:r>
            <a:r>
              <a:rPr lang="en-CA" sz="2400" dirty="0">
                <a:latin typeface="Trebuchet MS"/>
              </a:rPr>
              <a:t>), increasingly more and more pixels in video A will abruptly (instead of  gradually as in Type </a:t>
            </a:r>
            <a:r>
              <a:rPr lang="en-CA" sz="2400" dirty="0">
                <a:latin typeface="Trebuchet MS"/>
                <a:cs typeface="Trebuchet MS"/>
              </a:rPr>
              <a:t>I</a:t>
            </a:r>
            <a:r>
              <a:rPr lang="en-CA" sz="2400" dirty="0">
                <a:latin typeface="Trebuchet MS"/>
              </a:rPr>
              <a:t>) </a:t>
            </a:r>
            <a:r>
              <a:rPr lang="en-US" sz="2400" dirty="0">
                <a:latin typeface="Trebuchet MS"/>
              </a:rPr>
              <a:t>change to video B.</a:t>
            </a:r>
          </a:p>
          <a:p>
            <a:pPr algn="l" eaLnBrk="1" hangingPunct="1">
              <a:tabLst>
                <a:tab pos="273050" algn="l"/>
              </a:tabLst>
            </a:pPr>
            <a:endParaRPr lang="en-US" sz="2400" dirty="0">
              <a:latin typeface="Trebuchet MS"/>
            </a:endParaRPr>
          </a:p>
          <a:p>
            <a:pPr algn="l" eaLnBrk="1" hangingPunct="1">
              <a:tabLst>
                <a:tab pos="273050" algn="l"/>
              </a:tabLst>
            </a:pPr>
            <a:endParaRPr lang="en-US" sz="2400"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BF87B4D1-C2F7-437E-8666-AAFB8A55706E}" type="slidenum">
              <a:rPr lang="en-US" sz="1200">
                <a:solidFill>
                  <a:schemeClr val="tx1">
                    <a:tint val="75000"/>
                  </a:schemeClr>
                </a:solidFill>
                <a:latin typeface="+mn-lt"/>
                <a:cs typeface="+mn-cs"/>
              </a:rPr>
              <a:pPr algn="ctr" fontAlgn="auto">
                <a:spcBef>
                  <a:spcPts val="0"/>
                </a:spcBef>
                <a:spcAft>
                  <a:spcPts val="0"/>
                </a:spcAft>
                <a:defRPr/>
              </a:pPr>
              <a:t>13</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30727" name="Picture 7" descr="ditherdissolve9.bmp"/>
          <p:cNvPicPr>
            <a:picLocks noChangeAspect="1"/>
          </p:cNvPicPr>
          <p:nvPr/>
        </p:nvPicPr>
        <p:blipFill>
          <a:blip r:embed="rId3" cstate="print"/>
          <a:srcRect/>
          <a:stretch>
            <a:fillRect/>
          </a:stretch>
        </p:blipFill>
        <p:spPr bwMode="auto">
          <a:xfrm>
            <a:off x="7786688" y="3861048"/>
            <a:ext cx="866775" cy="649287"/>
          </a:xfrm>
          <a:prstGeom prst="rect">
            <a:avLst/>
          </a:prstGeom>
          <a:noFill/>
          <a:ln w="9525">
            <a:noFill/>
            <a:miter lim="800000"/>
            <a:headEnd/>
            <a:tailEnd/>
          </a:ln>
        </p:spPr>
      </p:pic>
      <p:pic>
        <p:nvPicPr>
          <p:cNvPr id="30728" name="Picture 8" descr="ditherdissolve1.bmp"/>
          <p:cNvPicPr>
            <a:picLocks noChangeAspect="1"/>
          </p:cNvPicPr>
          <p:nvPr/>
        </p:nvPicPr>
        <p:blipFill>
          <a:blip r:embed="rId4" cstate="print"/>
          <a:srcRect/>
          <a:stretch>
            <a:fillRect/>
          </a:stretch>
        </p:blipFill>
        <p:spPr bwMode="auto">
          <a:xfrm>
            <a:off x="357188" y="3861048"/>
            <a:ext cx="866775" cy="649287"/>
          </a:xfrm>
          <a:prstGeom prst="rect">
            <a:avLst/>
          </a:prstGeom>
          <a:noFill/>
          <a:ln w="9525">
            <a:noFill/>
            <a:miter lim="800000"/>
            <a:headEnd/>
            <a:tailEnd/>
          </a:ln>
        </p:spPr>
      </p:pic>
      <p:pic>
        <p:nvPicPr>
          <p:cNvPr id="30729" name="Picture 9" descr="ditherdissolve2.bmp"/>
          <p:cNvPicPr>
            <a:picLocks noChangeAspect="1"/>
          </p:cNvPicPr>
          <p:nvPr/>
        </p:nvPicPr>
        <p:blipFill>
          <a:blip r:embed="rId5" cstate="print"/>
          <a:srcRect/>
          <a:stretch>
            <a:fillRect/>
          </a:stretch>
        </p:blipFill>
        <p:spPr bwMode="auto">
          <a:xfrm>
            <a:off x="1285875" y="3861048"/>
            <a:ext cx="866775" cy="649287"/>
          </a:xfrm>
          <a:prstGeom prst="rect">
            <a:avLst/>
          </a:prstGeom>
          <a:noFill/>
          <a:ln w="9525">
            <a:noFill/>
            <a:miter lim="800000"/>
            <a:headEnd/>
            <a:tailEnd/>
          </a:ln>
        </p:spPr>
      </p:pic>
      <p:pic>
        <p:nvPicPr>
          <p:cNvPr id="30730" name="Picture 10" descr="ditherdissolve3.bmp"/>
          <p:cNvPicPr>
            <a:picLocks noChangeAspect="1"/>
          </p:cNvPicPr>
          <p:nvPr/>
        </p:nvPicPr>
        <p:blipFill>
          <a:blip r:embed="rId6" cstate="print"/>
          <a:srcRect/>
          <a:stretch>
            <a:fillRect/>
          </a:stretch>
        </p:blipFill>
        <p:spPr bwMode="auto">
          <a:xfrm>
            <a:off x="2214563" y="3861048"/>
            <a:ext cx="866775" cy="649287"/>
          </a:xfrm>
          <a:prstGeom prst="rect">
            <a:avLst/>
          </a:prstGeom>
          <a:noFill/>
          <a:ln w="9525">
            <a:noFill/>
            <a:miter lim="800000"/>
            <a:headEnd/>
            <a:tailEnd/>
          </a:ln>
        </p:spPr>
      </p:pic>
      <p:pic>
        <p:nvPicPr>
          <p:cNvPr id="30731" name="Picture 11" descr="ditherdissolve4.bmp"/>
          <p:cNvPicPr>
            <a:picLocks noChangeAspect="1"/>
          </p:cNvPicPr>
          <p:nvPr/>
        </p:nvPicPr>
        <p:blipFill>
          <a:blip r:embed="rId7" cstate="print"/>
          <a:srcRect/>
          <a:stretch>
            <a:fillRect/>
          </a:stretch>
        </p:blipFill>
        <p:spPr bwMode="auto">
          <a:xfrm>
            <a:off x="3143250" y="3861048"/>
            <a:ext cx="866775" cy="649287"/>
          </a:xfrm>
          <a:prstGeom prst="rect">
            <a:avLst/>
          </a:prstGeom>
          <a:noFill/>
          <a:ln w="9525">
            <a:noFill/>
            <a:miter lim="800000"/>
            <a:headEnd/>
            <a:tailEnd/>
          </a:ln>
        </p:spPr>
      </p:pic>
      <p:pic>
        <p:nvPicPr>
          <p:cNvPr id="30732" name="Picture 12" descr="ditherdissolve5.bmp"/>
          <p:cNvPicPr>
            <a:picLocks noChangeAspect="1"/>
          </p:cNvPicPr>
          <p:nvPr/>
        </p:nvPicPr>
        <p:blipFill>
          <a:blip r:embed="rId8" cstate="print"/>
          <a:srcRect/>
          <a:stretch>
            <a:fillRect/>
          </a:stretch>
        </p:blipFill>
        <p:spPr bwMode="auto">
          <a:xfrm>
            <a:off x="4071938" y="3861048"/>
            <a:ext cx="866775" cy="649287"/>
          </a:xfrm>
          <a:prstGeom prst="rect">
            <a:avLst/>
          </a:prstGeom>
          <a:noFill/>
          <a:ln w="9525">
            <a:noFill/>
            <a:miter lim="800000"/>
            <a:headEnd/>
            <a:tailEnd/>
          </a:ln>
        </p:spPr>
      </p:pic>
      <p:pic>
        <p:nvPicPr>
          <p:cNvPr id="30733" name="Picture 13" descr="ditherdissolve6.bmp"/>
          <p:cNvPicPr>
            <a:picLocks noChangeAspect="1"/>
          </p:cNvPicPr>
          <p:nvPr/>
        </p:nvPicPr>
        <p:blipFill>
          <a:blip r:embed="rId9" cstate="print"/>
          <a:srcRect/>
          <a:stretch>
            <a:fillRect/>
          </a:stretch>
        </p:blipFill>
        <p:spPr bwMode="auto">
          <a:xfrm>
            <a:off x="5000625" y="3861048"/>
            <a:ext cx="866775" cy="649287"/>
          </a:xfrm>
          <a:prstGeom prst="rect">
            <a:avLst/>
          </a:prstGeom>
          <a:noFill/>
          <a:ln w="9525">
            <a:noFill/>
            <a:miter lim="800000"/>
            <a:headEnd/>
            <a:tailEnd/>
          </a:ln>
        </p:spPr>
      </p:pic>
      <p:pic>
        <p:nvPicPr>
          <p:cNvPr id="30734" name="Picture 14" descr="ditherdissolve7.bmp"/>
          <p:cNvPicPr>
            <a:picLocks noChangeAspect="1"/>
          </p:cNvPicPr>
          <p:nvPr/>
        </p:nvPicPr>
        <p:blipFill>
          <a:blip r:embed="rId9" cstate="print"/>
          <a:srcRect/>
          <a:stretch>
            <a:fillRect/>
          </a:stretch>
        </p:blipFill>
        <p:spPr bwMode="auto">
          <a:xfrm>
            <a:off x="5929313" y="3861048"/>
            <a:ext cx="866775" cy="649287"/>
          </a:xfrm>
          <a:prstGeom prst="rect">
            <a:avLst/>
          </a:prstGeom>
          <a:noFill/>
          <a:ln w="9525">
            <a:noFill/>
            <a:miter lim="800000"/>
            <a:headEnd/>
            <a:tailEnd/>
          </a:ln>
        </p:spPr>
      </p:pic>
      <p:pic>
        <p:nvPicPr>
          <p:cNvPr id="30735" name="Picture 15" descr="ditherdissolve8.bmp"/>
          <p:cNvPicPr>
            <a:picLocks noChangeAspect="1"/>
          </p:cNvPicPr>
          <p:nvPr/>
        </p:nvPicPr>
        <p:blipFill>
          <a:blip r:embed="rId3" cstate="print"/>
          <a:srcRect/>
          <a:stretch>
            <a:fillRect/>
          </a:stretch>
        </p:blipFill>
        <p:spPr bwMode="auto">
          <a:xfrm>
            <a:off x="6858000" y="3861048"/>
            <a:ext cx="866775" cy="64928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6" name="Slide Number Placeholder 5"/>
          <p:cNvSpPr>
            <a:spLocks noGrp="1"/>
          </p:cNvSpPr>
          <p:nvPr>
            <p:ph type="sldNum" sz="quarter" idx="12"/>
          </p:nvPr>
        </p:nvSpPr>
        <p:spPr/>
        <p:txBody>
          <a:bodyPr/>
          <a:lstStyle/>
          <a:p>
            <a:pPr>
              <a:defRPr/>
            </a:pPr>
            <a:fld id="{32D841CB-7680-4699-833D-E7CC99CDCF74}" type="slidenum">
              <a:rPr lang="en-US"/>
              <a:pPr>
                <a:defRPr/>
              </a:pPr>
              <a:t>14</a:t>
            </a:fld>
            <a:endParaRPr lang="en-US"/>
          </a:p>
        </p:txBody>
      </p:sp>
      <p:sp>
        <p:nvSpPr>
          <p:cNvPr id="32771" name="Subtitle 2"/>
          <p:cNvSpPr>
            <a:spLocks noGrp="1"/>
          </p:cNvSpPr>
          <p:nvPr>
            <p:ph idx="1"/>
          </p:nvPr>
        </p:nvSpPr>
        <p:spPr>
          <a:xfrm>
            <a:off x="457200" y="714375"/>
            <a:ext cx="8229600" cy="5411788"/>
          </a:xfrm>
        </p:spPr>
        <p:txBody>
          <a:bodyPr anchor="ctr"/>
          <a:lstStyle/>
          <a:p>
            <a:pPr marL="384300" indent="-457200" algn="l" eaLnBrk="1" hangingPunct="1">
              <a:buFont typeface="Arial"/>
              <a:buChar char="•"/>
              <a:tabLst>
                <a:tab pos="273050" algn="l"/>
              </a:tabLst>
            </a:pPr>
            <a:r>
              <a:rPr lang="en-CA" sz="2800" dirty="0">
                <a:latin typeface="Trebuchet MS"/>
              </a:rPr>
              <a:t>Fade-in and fade-out are special types of Type I dissolve: video A or B is black (or white).  Wipes are special forms of Type II dissolve in which changing pixels follow a particular </a:t>
            </a:r>
            <a:r>
              <a:rPr lang="en-US" sz="2800" dirty="0">
                <a:latin typeface="Trebuchet MS"/>
              </a:rPr>
              <a:t>geometric pattern.</a:t>
            </a:r>
          </a:p>
          <a:p>
            <a:pPr algn="l" eaLnBrk="1" hangingPunct="1">
              <a:tabLst>
                <a:tab pos="273050" algn="l"/>
              </a:tabLst>
            </a:pPr>
            <a:endParaRPr lang="en-US" sz="2800" dirty="0">
              <a:latin typeface="Trebuchet MS"/>
            </a:endParaRPr>
          </a:p>
          <a:p>
            <a:pPr marL="384300" indent="-457200" algn="l" eaLnBrk="1" hangingPunct="1">
              <a:buFont typeface="Arial"/>
              <a:buChar char="•"/>
              <a:tabLst>
                <a:tab pos="273050" algn="l"/>
              </a:tabLst>
            </a:pPr>
            <a:r>
              <a:rPr lang="en-CA" sz="2800" dirty="0">
                <a:latin typeface="Trebuchet MS"/>
              </a:rPr>
              <a:t>Build-your-own-transition: Suppose we wish to build a special type of wipe which slides one video out while another video slides in to replace it: a </a:t>
            </a:r>
            <a:r>
              <a:rPr lang="en-CA" sz="2800" i="1" dirty="0">
                <a:latin typeface="Trebuchet MS"/>
              </a:rPr>
              <a:t>slide</a:t>
            </a:r>
            <a:r>
              <a:rPr lang="en-CA" sz="2800" dirty="0">
                <a:latin typeface="Trebuchet MS"/>
              </a:rPr>
              <a:t> (or </a:t>
            </a:r>
            <a:r>
              <a:rPr lang="en-CA" sz="2800" i="1" dirty="0">
                <a:latin typeface="Trebuchet MS"/>
              </a:rPr>
              <a:t>push</a:t>
            </a:r>
            <a:r>
              <a:rPr lang="en-CA" sz="2800" dirty="0">
                <a:latin typeface="Trebuchet MS"/>
              </a:rPr>
              <a:t>).</a:t>
            </a:r>
            <a:endParaRPr lang="en-US" sz="2800" b="1"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424231B8-29ED-42DD-8D7A-7F9FB8DE4375}" type="slidenum">
              <a:rPr lang="en-US" sz="1200">
                <a:solidFill>
                  <a:schemeClr val="tx1">
                    <a:tint val="75000"/>
                  </a:schemeClr>
                </a:solidFill>
                <a:latin typeface="+mn-lt"/>
                <a:cs typeface="+mn-cs"/>
              </a:rPr>
              <a:pPr algn="ctr" fontAlgn="auto">
                <a:spcBef>
                  <a:spcPts val="0"/>
                </a:spcBef>
                <a:spcAft>
                  <a:spcPts val="0"/>
                </a:spcAft>
                <a:defRPr/>
              </a:pPr>
              <a:t>14</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9" name="Slide Number Placeholder 5"/>
          <p:cNvSpPr>
            <a:spLocks noGrp="1"/>
          </p:cNvSpPr>
          <p:nvPr>
            <p:ph type="sldNum" sz="quarter" idx="12"/>
          </p:nvPr>
        </p:nvSpPr>
        <p:spPr/>
        <p:txBody>
          <a:bodyPr/>
          <a:lstStyle/>
          <a:p>
            <a:pPr>
              <a:defRPr/>
            </a:pPr>
            <a:fld id="{3F79413A-72F8-4A2A-9872-60FD0DE86A19}" type="slidenum">
              <a:rPr lang="en-US"/>
              <a:pPr>
                <a:defRPr/>
              </a:pPr>
              <a:t>15</a:t>
            </a:fld>
            <a:endParaRPr lang="en-US"/>
          </a:p>
        </p:txBody>
      </p:sp>
      <p:sp>
        <p:nvSpPr>
          <p:cNvPr id="3" name="Subtitle 2"/>
          <p:cNvSpPr>
            <a:spLocks noGrp="1"/>
          </p:cNvSpPr>
          <p:nvPr>
            <p:ph idx="1"/>
          </p:nvPr>
        </p:nvSpPr>
        <p:spPr>
          <a:xfrm>
            <a:off x="457200" y="642938"/>
            <a:ext cx="8229600" cy="5483225"/>
          </a:xfrm>
        </p:spPr>
        <p:txBody>
          <a:bodyPr anchor="ctr">
            <a:normAutofit fontScale="92500" lnSpcReduction="20000"/>
          </a:bodyPr>
          <a:lstStyle/>
          <a:p>
            <a:pPr marL="971550" lvl="1" indent="-514350" algn="l" eaLnBrk="1" hangingPunct="1">
              <a:lnSpc>
                <a:spcPct val="110000"/>
              </a:lnSpc>
              <a:buFont typeface="Arial" charset="0"/>
              <a:buAutoNum type="alphaLcParenBoth"/>
              <a:tabLst>
                <a:tab pos="539750" algn="l"/>
              </a:tabLst>
              <a:defRPr/>
            </a:pPr>
            <a:r>
              <a:rPr lang="en-CA" sz="2600" dirty="0">
                <a:latin typeface="Trebuchet MS"/>
                <a:ea typeface="Trebuchet MS"/>
                <a:cs typeface="Trebuchet MS"/>
              </a:rPr>
              <a:t>Unlike a wipe, we want each video frame not be held in place, but instead move progressively farther into (out of) </a:t>
            </a:r>
            <a:r>
              <a:rPr lang="en-US" sz="2600" dirty="0">
                <a:latin typeface="Trebuchet MS"/>
                <a:ea typeface="Trebuchet MS"/>
                <a:cs typeface="Trebuchet MS"/>
              </a:rPr>
              <a:t>the viewport.</a:t>
            </a:r>
          </a:p>
          <a:p>
            <a:pPr marL="971550" lvl="1" indent="-514350" algn="l" eaLnBrk="1" hangingPunct="1">
              <a:lnSpc>
                <a:spcPct val="110000"/>
              </a:lnSpc>
              <a:tabLst>
                <a:tab pos="539750" algn="l"/>
              </a:tabLst>
              <a:defRPr/>
            </a:pPr>
            <a:endParaRPr lang="en-CA" sz="2600" dirty="0">
              <a:latin typeface="Trebuchet MS"/>
              <a:ea typeface="Trebuchet MS"/>
              <a:cs typeface="Trebuchet MS"/>
            </a:endParaRPr>
          </a:p>
          <a:p>
            <a:pPr marL="971550" lvl="1" indent="-514350" algn="l" eaLnBrk="1" hangingPunct="1">
              <a:lnSpc>
                <a:spcPct val="110000"/>
              </a:lnSpc>
              <a:tabLst>
                <a:tab pos="539750" algn="l"/>
              </a:tabLst>
              <a:defRPr/>
            </a:pPr>
            <a:r>
              <a:rPr lang="en-CA" sz="2600" dirty="0">
                <a:latin typeface="Trebuchet MS"/>
                <a:ea typeface="Trebuchet MS"/>
                <a:cs typeface="Trebuchet MS"/>
              </a:rPr>
              <a:t>(b) Suppose we wish to slide </a:t>
            </a:r>
            <a:r>
              <a:rPr lang="en-CA" sz="2600" dirty="0" err="1">
                <a:latin typeface="Trebuchet MS"/>
                <a:ea typeface="Trebuchet MS"/>
                <a:cs typeface="Trebuchet MS"/>
              </a:rPr>
              <a:t>Video</a:t>
            </a:r>
            <a:r>
              <a:rPr lang="en-CA" sz="2600" baseline="-25000" dirty="0" err="1">
                <a:latin typeface="Trebuchet MS"/>
                <a:ea typeface="Trebuchet MS"/>
                <a:cs typeface="Trebuchet MS"/>
              </a:rPr>
              <a:t>L</a:t>
            </a:r>
            <a:r>
              <a:rPr lang="en-CA" sz="2600" dirty="0">
                <a:latin typeface="Trebuchet MS"/>
                <a:ea typeface="Trebuchet MS"/>
                <a:cs typeface="Trebuchet MS"/>
              </a:rPr>
              <a:t> in from the left, and push out </a:t>
            </a:r>
            <a:r>
              <a:rPr lang="en-CA" sz="2600" dirty="0" err="1">
                <a:latin typeface="Trebuchet MS"/>
                <a:ea typeface="Trebuchet MS"/>
                <a:cs typeface="Trebuchet MS"/>
              </a:rPr>
              <a:t>Video</a:t>
            </a:r>
            <a:r>
              <a:rPr lang="en-CA" sz="2600" i="1" baseline="-25000" dirty="0" err="1">
                <a:latin typeface="Trebuchet MS"/>
                <a:ea typeface="Trebuchet MS"/>
                <a:cs typeface="Trebuchet MS"/>
              </a:rPr>
              <a:t>R</a:t>
            </a:r>
            <a:r>
              <a:rPr lang="en-CA" sz="2600" dirty="0">
                <a:latin typeface="Trebuchet MS"/>
                <a:ea typeface="Trebuchet MS"/>
                <a:cs typeface="Trebuchet MS"/>
              </a:rPr>
              <a:t>. Figure 2.6 shows this process:</a:t>
            </a:r>
          </a:p>
          <a:p>
            <a:pPr algn="l" eaLnBrk="1" hangingPunct="1">
              <a:lnSpc>
                <a:spcPct val="110000"/>
              </a:lnSpc>
              <a:tabLst>
                <a:tab pos="539750" algn="l"/>
              </a:tabLst>
              <a:defRPr/>
            </a:pPr>
            <a:endParaRPr lang="en-CA" sz="3000" dirty="0">
              <a:latin typeface="Trebuchet MS"/>
              <a:ea typeface="Trebuchet MS"/>
              <a:cs typeface="Trebuchet MS"/>
            </a:endParaRPr>
          </a:p>
          <a:p>
            <a:pPr algn="l" eaLnBrk="1" hangingPunct="1">
              <a:lnSpc>
                <a:spcPct val="110000"/>
              </a:lnSpc>
              <a:tabLst>
                <a:tab pos="539750" algn="l"/>
              </a:tabLst>
              <a:defRPr/>
            </a:pPr>
            <a:endParaRPr lang="en-CA" sz="3000" dirty="0">
              <a:latin typeface="Trebuchet MS"/>
              <a:ea typeface="Trebuchet MS"/>
              <a:cs typeface="Trebuchet MS"/>
            </a:endParaRPr>
          </a:p>
          <a:p>
            <a:pPr algn="l" eaLnBrk="1" hangingPunct="1">
              <a:lnSpc>
                <a:spcPct val="110000"/>
              </a:lnSpc>
              <a:tabLst>
                <a:tab pos="539750" algn="l"/>
              </a:tabLst>
              <a:defRPr/>
            </a:pPr>
            <a:endParaRPr lang="en-CA" sz="3000" dirty="0">
              <a:latin typeface="Trebuchet MS"/>
              <a:ea typeface="Trebuchet MS"/>
              <a:cs typeface="Trebuchet MS"/>
            </a:endParaRPr>
          </a:p>
          <a:p>
            <a:pPr algn="l" eaLnBrk="1" hangingPunct="1">
              <a:lnSpc>
                <a:spcPct val="110000"/>
              </a:lnSpc>
              <a:tabLst>
                <a:tab pos="539750" algn="l"/>
              </a:tabLst>
              <a:defRPr/>
            </a:pPr>
            <a:endParaRPr lang="en-CA" sz="3000" b="1" dirty="0">
              <a:latin typeface="Trebuchet MS"/>
              <a:ea typeface="Trebuchet MS"/>
              <a:cs typeface="Trebuchet MS"/>
            </a:endParaRPr>
          </a:p>
          <a:p>
            <a:pPr eaLnBrk="1" hangingPunct="1">
              <a:lnSpc>
                <a:spcPct val="110000"/>
              </a:lnSpc>
              <a:tabLst>
                <a:tab pos="539750" algn="l"/>
              </a:tabLst>
              <a:defRPr/>
            </a:pPr>
            <a:endParaRPr lang="en-CA" sz="3000" b="1" dirty="0">
              <a:latin typeface="Trebuchet MS"/>
              <a:ea typeface="Trebuchet MS"/>
              <a:cs typeface="Trebuchet MS"/>
            </a:endParaRPr>
          </a:p>
          <a:p>
            <a:pPr eaLnBrk="1" hangingPunct="1">
              <a:lnSpc>
                <a:spcPct val="110000"/>
              </a:lnSpc>
              <a:tabLst>
                <a:tab pos="539750" algn="l"/>
              </a:tabLst>
              <a:defRPr/>
            </a:pPr>
            <a:r>
              <a:rPr lang="en-CA" sz="2600" b="1" dirty="0">
                <a:latin typeface="Trebuchet MS"/>
                <a:ea typeface="Trebuchet MS"/>
                <a:cs typeface="Trebuchet MS"/>
              </a:rPr>
              <a:t>Fig. 2.6</a:t>
            </a:r>
            <a:r>
              <a:rPr lang="en-CA" sz="2600" dirty="0">
                <a:latin typeface="Trebuchet MS"/>
                <a:ea typeface="Trebuchet MS"/>
                <a:cs typeface="Trebuchet MS"/>
              </a:rPr>
              <a:t>: (a): </a:t>
            </a:r>
            <a:r>
              <a:rPr lang="en-CA" sz="2600" dirty="0" err="1">
                <a:latin typeface="Trebuchet MS"/>
                <a:ea typeface="Trebuchet MS"/>
                <a:cs typeface="Trebuchet MS"/>
              </a:rPr>
              <a:t>Video</a:t>
            </a:r>
            <a:r>
              <a:rPr lang="en-CA" sz="2600" i="1" baseline="-25000" dirty="0" err="1">
                <a:latin typeface="Trebuchet MS"/>
                <a:ea typeface="Trebuchet MS"/>
                <a:cs typeface="Trebuchet MS"/>
              </a:rPr>
              <a:t>L</a:t>
            </a:r>
            <a:r>
              <a:rPr lang="en-CA" sz="2600" dirty="0">
                <a:latin typeface="Trebuchet MS"/>
                <a:ea typeface="Trebuchet MS"/>
                <a:cs typeface="Trebuchet MS"/>
              </a:rPr>
              <a:t>. (b): </a:t>
            </a:r>
            <a:r>
              <a:rPr lang="en-CA" sz="2600" dirty="0" err="1">
                <a:latin typeface="Trebuchet MS"/>
                <a:ea typeface="Trebuchet MS"/>
                <a:cs typeface="Trebuchet MS"/>
              </a:rPr>
              <a:t>Video</a:t>
            </a:r>
            <a:r>
              <a:rPr lang="en-CA" sz="2600" i="1" baseline="-25000" dirty="0" err="1">
                <a:latin typeface="Trebuchet MS"/>
                <a:ea typeface="Trebuchet MS"/>
                <a:cs typeface="Trebuchet MS"/>
              </a:rPr>
              <a:t>R</a:t>
            </a:r>
            <a:r>
              <a:rPr lang="en-CA" sz="2600" dirty="0">
                <a:latin typeface="Trebuchet MS"/>
                <a:ea typeface="Trebuchet MS"/>
                <a:cs typeface="Trebuchet MS"/>
              </a:rPr>
              <a:t>. (c): </a:t>
            </a:r>
            <a:r>
              <a:rPr lang="en-CA" sz="2600" dirty="0" err="1">
                <a:latin typeface="Trebuchet MS"/>
                <a:ea typeface="Trebuchet MS"/>
                <a:cs typeface="Trebuchet MS"/>
              </a:rPr>
              <a:t>Video</a:t>
            </a:r>
            <a:r>
              <a:rPr lang="en-CA" sz="2600" i="1" baseline="-25000" dirty="0" err="1">
                <a:latin typeface="Trebuchet MS"/>
                <a:ea typeface="Trebuchet MS"/>
                <a:cs typeface="Trebuchet MS"/>
              </a:rPr>
              <a:t>L</a:t>
            </a:r>
            <a:r>
              <a:rPr lang="en-CA" sz="2600" dirty="0">
                <a:latin typeface="Trebuchet MS"/>
                <a:ea typeface="Trebuchet MS"/>
                <a:cs typeface="Trebuchet MS"/>
              </a:rPr>
              <a:t> sliding into place </a:t>
            </a:r>
            <a:r>
              <a:rPr lang="en-US" sz="2600" dirty="0">
                <a:latin typeface="Trebuchet MS"/>
                <a:ea typeface="Trebuchet MS"/>
                <a:cs typeface="Trebuchet MS"/>
              </a:rPr>
              <a:t>and pushing out </a:t>
            </a:r>
            <a:r>
              <a:rPr lang="en-US" sz="2600" dirty="0" err="1">
                <a:latin typeface="Trebuchet MS"/>
                <a:ea typeface="Trebuchet MS"/>
                <a:cs typeface="Trebuchet MS"/>
              </a:rPr>
              <a:t>Video</a:t>
            </a:r>
            <a:r>
              <a:rPr lang="en-US" sz="2600" i="1" baseline="-25000" dirty="0" err="1">
                <a:latin typeface="Trebuchet MS"/>
                <a:ea typeface="Trebuchet MS"/>
                <a:cs typeface="Trebuchet MS"/>
              </a:rPr>
              <a:t>R</a:t>
            </a:r>
            <a:r>
              <a:rPr lang="en-US" sz="2600" dirty="0">
                <a:latin typeface="Trebuchet MS"/>
                <a:ea typeface="Trebuchet MS"/>
                <a:cs typeface="Trebuchet MS"/>
              </a:rPr>
              <a:t>.</a:t>
            </a: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83E60E72-7EAD-4E5C-882D-88BECE1EDF3E}" type="slidenum">
              <a:rPr lang="en-US" sz="1200">
                <a:solidFill>
                  <a:schemeClr val="tx1">
                    <a:tint val="75000"/>
                  </a:schemeClr>
                </a:solidFill>
                <a:latin typeface="+mn-lt"/>
                <a:cs typeface="+mn-cs"/>
              </a:rPr>
              <a:pPr algn="ctr" fontAlgn="auto">
                <a:spcBef>
                  <a:spcPts val="0"/>
                </a:spcBef>
                <a:spcAft>
                  <a:spcPts val="0"/>
                </a:spcAft>
                <a:defRPr/>
              </a:pPr>
              <a:t>15</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34822" name="Picture 5" descr="grandeetang.bmp"/>
          <p:cNvPicPr>
            <a:picLocks noChangeAspect="1"/>
          </p:cNvPicPr>
          <p:nvPr/>
        </p:nvPicPr>
        <p:blipFill>
          <a:blip r:embed="rId3" cstate="print"/>
          <a:srcRect/>
          <a:stretch>
            <a:fillRect/>
          </a:stretch>
        </p:blipFill>
        <p:spPr bwMode="auto">
          <a:xfrm>
            <a:off x="571500" y="3140968"/>
            <a:ext cx="2500313" cy="1720850"/>
          </a:xfrm>
          <a:prstGeom prst="rect">
            <a:avLst/>
          </a:prstGeom>
          <a:noFill/>
          <a:ln w="9525">
            <a:noFill/>
            <a:miter lim="800000"/>
            <a:headEnd/>
            <a:tailEnd/>
          </a:ln>
        </p:spPr>
      </p:pic>
      <p:pic>
        <p:nvPicPr>
          <p:cNvPr id="34823" name="Picture 9" descr="grandanse.bmp"/>
          <p:cNvPicPr>
            <a:picLocks noChangeAspect="1"/>
          </p:cNvPicPr>
          <p:nvPr/>
        </p:nvPicPr>
        <p:blipFill>
          <a:blip r:embed="rId4" cstate="print"/>
          <a:srcRect/>
          <a:stretch>
            <a:fillRect/>
          </a:stretch>
        </p:blipFill>
        <p:spPr bwMode="auto">
          <a:xfrm>
            <a:off x="3286125" y="3140968"/>
            <a:ext cx="2520950" cy="1746250"/>
          </a:xfrm>
          <a:prstGeom prst="rect">
            <a:avLst/>
          </a:prstGeom>
          <a:noFill/>
          <a:ln w="9525">
            <a:noFill/>
            <a:miter lim="800000"/>
            <a:headEnd/>
            <a:tailEnd/>
          </a:ln>
        </p:spPr>
      </p:pic>
      <p:pic>
        <p:nvPicPr>
          <p:cNvPr id="34824" name="Picture 10" descr="slidevideo.bmp"/>
          <p:cNvPicPr>
            <a:picLocks noChangeAspect="1"/>
          </p:cNvPicPr>
          <p:nvPr/>
        </p:nvPicPr>
        <p:blipFill>
          <a:blip r:embed="rId5" cstate="print"/>
          <a:srcRect/>
          <a:stretch>
            <a:fillRect/>
          </a:stretch>
        </p:blipFill>
        <p:spPr bwMode="auto">
          <a:xfrm>
            <a:off x="5929313" y="3140968"/>
            <a:ext cx="2581275" cy="1752600"/>
          </a:xfrm>
          <a:prstGeom prst="rect">
            <a:avLst/>
          </a:prstGeom>
          <a:noFill/>
          <a:ln w="9525">
            <a:noFill/>
            <a:miter lim="800000"/>
            <a:headEnd/>
            <a:tailEnd/>
          </a:ln>
        </p:spPr>
      </p:pic>
      <p:sp>
        <p:nvSpPr>
          <p:cNvPr id="2" name="TextBox 1"/>
          <p:cNvSpPr txBox="1"/>
          <p:nvPr/>
        </p:nvSpPr>
        <p:spPr>
          <a:xfrm>
            <a:off x="1535906" y="4861818"/>
            <a:ext cx="571500" cy="369332"/>
          </a:xfrm>
          <a:prstGeom prst="rect">
            <a:avLst/>
          </a:prstGeom>
          <a:noFill/>
        </p:spPr>
        <p:txBody>
          <a:bodyPr wrap="square" rtlCol="0">
            <a:spAutoFit/>
          </a:bodyPr>
          <a:lstStyle/>
          <a:p>
            <a:pPr algn="ctr"/>
            <a:r>
              <a:rPr lang="en-US" dirty="0"/>
              <a:t>(a)</a:t>
            </a:r>
          </a:p>
        </p:txBody>
      </p:sp>
      <p:sp>
        <p:nvSpPr>
          <p:cNvPr id="11" name="TextBox 10"/>
          <p:cNvSpPr txBox="1"/>
          <p:nvPr/>
        </p:nvSpPr>
        <p:spPr>
          <a:xfrm>
            <a:off x="4260850" y="4861818"/>
            <a:ext cx="571500" cy="369332"/>
          </a:xfrm>
          <a:prstGeom prst="rect">
            <a:avLst/>
          </a:prstGeom>
          <a:noFill/>
        </p:spPr>
        <p:txBody>
          <a:bodyPr wrap="square" rtlCol="0">
            <a:spAutoFit/>
          </a:bodyPr>
          <a:lstStyle/>
          <a:p>
            <a:pPr algn="ctr"/>
            <a:r>
              <a:rPr lang="en-US" dirty="0"/>
              <a:t>(b)</a:t>
            </a:r>
          </a:p>
        </p:txBody>
      </p:sp>
      <p:sp>
        <p:nvSpPr>
          <p:cNvPr id="12" name="TextBox 11"/>
          <p:cNvSpPr txBox="1"/>
          <p:nvPr/>
        </p:nvSpPr>
        <p:spPr>
          <a:xfrm>
            <a:off x="6934200" y="4861818"/>
            <a:ext cx="571500" cy="369332"/>
          </a:xfrm>
          <a:prstGeom prst="rect">
            <a:avLst/>
          </a:prstGeom>
          <a:noFill/>
        </p:spPr>
        <p:txBody>
          <a:bodyPr wrap="square" rtlCol="0">
            <a:spAutoFit/>
          </a:bodyPr>
          <a:lstStyle/>
          <a:p>
            <a:pPr algn="ctr"/>
            <a:r>
              <a:rPr lang="en-US" dirty="0"/>
              <a:t>(c)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F065E078-EEC1-4BBE-8FF3-A0DF3F53A59D}" type="slidenum">
              <a:rPr lang="en-US"/>
              <a:pPr>
                <a:defRPr/>
              </a:pPr>
              <a:t>16</a:t>
            </a:fld>
            <a:endParaRPr lang="en-US"/>
          </a:p>
        </p:txBody>
      </p:sp>
      <p:sp>
        <p:nvSpPr>
          <p:cNvPr id="36867" name="Title 1"/>
          <p:cNvSpPr>
            <a:spLocks noGrp="1"/>
          </p:cNvSpPr>
          <p:nvPr>
            <p:ph type="title"/>
          </p:nvPr>
        </p:nvSpPr>
        <p:spPr>
          <a:xfrm>
            <a:off x="457200" y="571500"/>
            <a:ext cx="8229600" cy="1000125"/>
          </a:xfrm>
        </p:spPr>
        <p:txBody>
          <a:bodyPr/>
          <a:lstStyle/>
          <a:p>
            <a:pPr eaLnBrk="1" hangingPunct="1"/>
            <a:r>
              <a:rPr lang="en-US" sz="3200" dirty="0">
                <a:latin typeface="Trebuchet MS"/>
              </a:rPr>
              <a:t>Slide Transition (Cont’d)</a:t>
            </a:r>
          </a:p>
        </p:txBody>
      </p:sp>
      <p:sp>
        <p:nvSpPr>
          <p:cNvPr id="36868" name="Subtitle 2"/>
          <p:cNvSpPr>
            <a:spLocks noGrp="1"/>
          </p:cNvSpPr>
          <p:nvPr>
            <p:ph idx="1"/>
          </p:nvPr>
        </p:nvSpPr>
        <p:spPr>
          <a:xfrm>
            <a:off x="443199" y="1592261"/>
            <a:ext cx="8229600" cy="4525962"/>
          </a:xfrm>
        </p:spPr>
        <p:txBody>
          <a:bodyPr anchor="ctr"/>
          <a:lstStyle/>
          <a:p>
            <a:pPr marL="234000" algn="l" eaLnBrk="1" hangingPunct="1">
              <a:buFont typeface="Arial"/>
              <a:buChar char="•"/>
              <a:tabLst>
                <a:tab pos="539750" algn="l"/>
              </a:tabLst>
            </a:pPr>
            <a:r>
              <a:rPr lang="en-CA" sz="2400" dirty="0">
                <a:latin typeface="Trebuchet MS"/>
                <a:ea typeface="Trebuchet MS"/>
                <a:cs typeface="Trebuchet MS"/>
              </a:rPr>
              <a:t>As time goes by, the horizontal location </a:t>
            </a:r>
            <a:r>
              <a:rPr lang="en-CA" sz="2400" i="1" dirty="0" err="1">
                <a:latin typeface="Times New Roman"/>
                <a:ea typeface="Trebuchet MS"/>
                <a:cs typeface="Times New Roman"/>
              </a:rPr>
              <a:t>x</a:t>
            </a:r>
            <a:r>
              <a:rPr lang="en-CA" sz="2400" i="1" baseline="-25000" dirty="0" err="1">
                <a:latin typeface="Times New Roman"/>
                <a:ea typeface="Trebuchet MS"/>
                <a:cs typeface="Times New Roman"/>
              </a:rPr>
              <a:t>T</a:t>
            </a:r>
            <a:r>
              <a:rPr lang="en-CA" sz="2400" dirty="0">
                <a:latin typeface="Trebuchet MS"/>
                <a:ea typeface="Trebuchet MS"/>
                <a:cs typeface="Trebuchet MS"/>
              </a:rPr>
              <a:t> for the transition boundary moves across the viewport from </a:t>
            </a:r>
            <a:r>
              <a:rPr lang="en-CA" sz="2400" i="1" dirty="0" err="1">
                <a:latin typeface="Times New Roman"/>
                <a:ea typeface="Trebuchet MS"/>
                <a:cs typeface="Times New Roman"/>
              </a:rPr>
              <a:t>x</a:t>
            </a:r>
            <a:r>
              <a:rPr lang="en-CA" sz="2400" i="1" baseline="-25000" dirty="0" err="1">
                <a:latin typeface="Times New Roman"/>
                <a:ea typeface="Trebuchet MS"/>
                <a:cs typeface="Times New Roman"/>
              </a:rPr>
              <a:t>T</a:t>
            </a:r>
            <a:r>
              <a:rPr lang="en-CA" sz="2400" dirty="0">
                <a:latin typeface="Times New Roman"/>
                <a:ea typeface="Trebuchet MS"/>
                <a:cs typeface="Times New Roman"/>
              </a:rPr>
              <a:t> = 0</a:t>
            </a:r>
            <a:r>
              <a:rPr lang="en-CA" sz="2400" dirty="0">
                <a:latin typeface="Trebuchet MS"/>
                <a:ea typeface="Trebuchet MS"/>
                <a:cs typeface="Trebuchet MS"/>
              </a:rPr>
              <a:t> at </a:t>
            </a:r>
            <a:r>
              <a:rPr lang="en-CA" sz="2400" i="1" dirty="0">
                <a:latin typeface="Times New Roman"/>
                <a:ea typeface="Trebuchet MS"/>
                <a:cs typeface="Times New Roman"/>
              </a:rPr>
              <a:t>t</a:t>
            </a:r>
            <a:r>
              <a:rPr lang="en-CA" sz="2400" dirty="0">
                <a:latin typeface="Times New Roman"/>
                <a:ea typeface="Trebuchet MS"/>
                <a:cs typeface="Times New Roman"/>
              </a:rPr>
              <a:t> = 0 </a:t>
            </a:r>
            <a:r>
              <a:rPr lang="en-CA" sz="2400" dirty="0">
                <a:latin typeface="Trebuchet MS"/>
                <a:ea typeface="Trebuchet MS"/>
                <a:cs typeface="Trebuchet MS"/>
              </a:rPr>
              <a:t>to </a:t>
            </a:r>
            <a:r>
              <a:rPr lang="en-CA" sz="2400" i="1" dirty="0" err="1">
                <a:latin typeface="Times New Roman"/>
                <a:ea typeface="Trebuchet MS"/>
                <a:cs typeface="Times New Roman"/>
              </a:rPr>
              <a:t>x</a:t>
            </a:r>
            <a:r>
              <a:rPr lang="en-CA" sz="2400" i="1" baseline="-25000" dirty="0" err="1">
                <a:latin typeface="Times New Roman"/>
                <a:ea typeface="Trebuchet MS"/>
                <a:cs typeface="Times New Roman"/>
              </a:rPr>
              <a:t>T</a:t>
            </a:r>
            <a:r>
              <a:rPr lang="en-CA" sz="2400" dirty="0">
                <a:latin typeface="Times New Roman"/>
                <a:ea typeface="Trebuchet MS"/>
                <a:cs typeface="Times New Roman"/>
              </a:rPr>
              <a:t> = </a:t>
            </a:r>
            <a:r>
              <a:rPr lang="en-CA" sz="2400" i="1" dirty="0" err="1">
                <a:latin typeface="Times New Roman"/>
                <a:ea typeface="Trebuchet MS"/>
                <a:cs typeface="Times New Roman"/>
              </a:rPr>
              <a:t>x</a:t>
            </a:r>
            <a:r>
              <a:rPr lang="en-CA" sz="2400" i="1" baseline="-25000" dirty="0" err="1">
                <a:latin typeface="Times New Roman"/>
                <a:ea typeface="Trebuchet MS"/>
                <a:cs typeface="Times New Roman"/>
              </a:rPr>
              <a:t>max</a:t>
            </a:r>
            <a:r>
              <a:rPr lang="en-CA" sz="2400" baseline="-25000" dirty="0">
                <a:latin typeface="Times New Roman"/>
                <a:ea typeface="Trebuchet MS"/>
                <a:cs typeface="Times New Roman"/>
              </a:rPr>
              <a:t> </a:t>
            </a:r>
            <a:r>
              <a:rPr lang="en-CA" sz="2400" dirty="0">
                <a:latin typeface="Trebuchet MS"/>
                <a:ea typeface="Trebuchet MS"/>
                <a:cs typeface="Trebuchet MS"/>
              </a:rPr>
              <a:t>at </a:t>
            </a:r>
            <a:r>
              <a:rPr lang="en-CA" sz="2400" i="1" dirty="0">
                <a:latin typeface="Times"/>
                <a:ea typeface="Trebuchet MS"/>
                <a:cs typeface="Times"/>
              </a:rPr>
              <a:t>t</a:t>
            </a:r>
            <a:r>
              <a:rPr lang="en-CA" sz="2400" dirty="0">
                <a:latin typeface="Times"/>
                <a:ea typeface="Trebuchet MS"/>
                <a:cs typeface="Times"/>
              </a:rPr>
              <a:t> = </a:t>
            </a:r>
            <a:r>
              <a:rPr lang="en-CA" sz="2400" i="1" dirty="0" err="1">
                <a:latin typeface="Times"/>
                <a:ea typeface="Trebuchet MS"/>
                <a:cs typeface="Times"/>
              </a:rPr>
              <a:t>t</a:t>
            </a:r>
            <a:r>
              <a:rPr lang="en-CA" sz="2400" i="1" baseline="-25000" dirty="0" err="1">
                <a:latin typeface="Times"/>
                <a:ea typeface="Trebuchet MS"/>
                <a:cs typeface="Times"/>
              </a:rPr>
              <a:t>max</a:t>
            </a:r>
            <a:r>
              <a:rPr lang="en-CA" sz="2400" dirty="0">
                <a:latin typeface="Trebuchet MS"/>
                <a:ea typeface="Trebuchet MS"/>
                <a:cs typeface="Trebuchet MS"/>
              </a:rPr>
              <a:t>. Therefore, for a transition that is linear in time, </a:t>
            </a:r>
          </a:p>
          <a:p>
            <a:pPr algn="ctr" eaLnBrk="1" hangingPunct="1">
              <a:tabLst>
                <a:tab pos="539750" algn="l"/>
              </a:tabLst>
            </a:pPr>
            <a:r>
              <a:rPr lang="en-CA" sz="2400" i="1" dirty="0">
                <a:latin typeface="Trebuchet MS"/>
                <a:ea typeface="Trebuchet MS"/>
                <a:cs typeface="Trebuchet MS"/>
              </a:rPr>
              <a:t>	</a:t>
            </a:r>
            <a:r>
              <a:rPr lang="en-CA" sz="2400" i="1" dirty="0" err="1">
                <a:latin typeface="Times New Roman"/>
                <a:ea typeface="Trebuchet MS"/>
                <a:cs typeface="Times New Roman"/>
              </a:rPr>
              <a:t>x</a:t>
            </a:r>
            <a:r>
              <a:rPr lang="en-CA" sz="2400" i="1" baseline="-25000" dirty="0" err="1">
                <a:latin typeface="Times New Roman"/>
                <a:ea typeface="Trebuchet MS"/>
                <a:cs typeface="Times New Roman"/>
              </a:rPr>
              <a:t>T</a:t>
            </a:r>
            <a:r>
              <a:rPr lang="en-CA" sz="2400" baseline="-25000" dirty="0">
                <a:latin typeface="Times New Roman"/>
                <a:ea typeface="Trebuchet MS"/>
                <a:cs typeface="Times New Roman"/>
              </a:rPr>
              <a:t> </a:t>
            </a:r>
            <a:r>
              <a:rPr lang="en-CA" sz="2400" dirty="0">
                <a:latin typeface="Times New Roman"/>
                <a:ea typeface="Trebuchet MS"/>
                <a:cs typeface="Times New Roman"/>
              </a:rPr>
              <a:t>= (</a:t>
            </a:r>
            <a:r>
              <a:rPr lang="en-CA" sz="2400" i="1" dirty="0">
                <a:latin typeface="Times New Roman"/>
                <a:ea typeface="Trebuchet MS"/>
                <a:cs typeface="Times New Roman"/>
              </a:rPr>
              <a:t>t</a:t>
            </a:r>
            <a:r>
              <a:rPr lang="en-CA" sz="2400" dirty="0">
                <a:latin typeface="Times New Roman"/>
                <a:ea typeface="Trebuchet MS"/>
                <a:cs typeface="Times New Roman"/>
              </a:rPr>
              <a:t>/</a:t>
            </a:r>
            <a:r>
              <a:rPr lang="en-CA" sz="2400" i="1" dirty="0" err="1">
                <a:latin typeface="Times New Roman"/>
                <a:ea typeface="Trebuchet MS"/>
                <a:cs typeface="Times New Roman"/>
              </a:rPr>
              <a:t>t</a:t>
            </a:r>
            <a:r>
              <a:rPr lang="en-CA" sz="2400" i="1" baseline="-25000" dirty="0" err="1">
                <a:latin typeface="Times New Roman"/>
                <a:ea typeface="Trebuchet MS"/>
                <a:cs typeface="Times New Roman"/>
              </a:rPr>
              <a:t>max</a:t>
            </a:r>
            <a:r>
              <a:rPr lang="en-CA" sz="2400" dirty="0">
                <a:latin typeface="Times New Roman"/>
                <a:ea typeface="Trebuchet MS"/>
                <a:cs typeface="Times New Roman"/>
              </a:rPr>
              <a:t>)</a:t>
            </a:r>
            <a:r>
              <a:rPr lang="en-CA" sz="2400" i="1" dirty="0" err="1">
                <a:latin typeface="Times New Roman"/>
                <a:ea typeface="Trebuchet MS"/>
                <a:cs typeface="Times New Roman"/>
              </a:rPr>
              <a:t>x</a:t>
            </a:r>
            <a:r>
              <a:rPr lang="en-CA" sz="2400" i="1" baseline="-25000" dirty="0" err="1">
                <a:latin typeface="Times New Roman"/>
                <a:ea typeface="Trebuchet MS"/>
                <a:cs typeface="Times New Roman"/>
              </a:rPr>
              <a:t>max</a:t>
            </a:r>
            <a:endParaRPr lang="en-CA" sz="2400" dirty="0">
              <a:latin typeface="Times New Roman"/>
              <a:ea typeface="Trebuchet MS"/>
              <a:cs typeface="Times New Roman"/>
            </a:endParaRPr>
          </a:p>
          <a:p>
            <a:pPr marL="234000" algn="l" eaLnBrk="1" hangingPunct="1">
              <a:spcBef>
                <a:spcPts val="0"/>
              </a:spcBef>
              <a:tabLst>
                <a:tab pos="539750" algn="l"/>
              </a:tabLst>
            </a:pPr>
            <a:endParaRPr lang="en-CA" sz="2400" dirty="0">
              <a:latin typeface="Trebuchet MS"/>
              <a:ea typeface="Trebuchet MS"/>
              <a:cs typeface="Trebuchet MS"/>
            </a:endParaRPr>
          </a:p>
          <a:p>
            <a:pPr marL="234000" algn="l" eaLnBrk="1" hangingPunct="1">
              <a:buFont typeface="Arial"/>
              <a:buChar char="•"/>
              <a:tabLst>
                <a:tab pos="539750" algn="l"/>
              </a:tabLst>
            </a:pPr>
            <a:r>
              <a:rPr lang="en-CA" sz="2400" dirty="0">
                <a:latin typeface="Trebuchet MS"/>
                <a:ea typeface="Trebuchet MS"/>
                <a:cs typeface="Trebuchet MS"/>
              </a:rPr>
              <a:t>So for any time </a:t>
            </a:r>
            <a:r>
              <a:rPr lang="en-CA" sz="2400" i="1" dirty="0">
                <a:latin typeface="Trebuchet MS"/>
                <a:ea typeface="Trebuchet MS"/>
                <a:cs typeface="Trebuchet MS"/>
              </a:rPr>
              <a:t>t</a:t>
            </a:r>
            <a:r>
              <a:rPr lang="en-CA" sz="2400" dirty="0">
                <a:latin typeface="Trebuchet MS"/>
                <a:ea typeface="Trebuchet MS"/>
                <a:cs typeface="Trebuchet MS"/>
              </a:rPr>
              <a:t> the situation is as shown in Fig. 2.7 (a).  Let’s assume that dependence on </a:t>
            </a:r>
            <a:r>
              <a:rPr lang="en-CA" sz="2400" i="1" dirty="0">
                <a:latin typeface="Trebuchet MS"/>
                <a:ea typeface="Trebuchet MS"/>
                <a:cs typeface="Trebuchet MS"/>
              </a:rPr>
              <a:t>y</a:t>
            </a:r>
            <a:r>
              <a:rPr lang="en-CA" sz="2400" dirty="0">
                <a:latin typeface="Trebuchet MS"/>
                <a:ea typeface="Trebuchet MS"/>
                <a:cs typeface="Trebuchet MS"/>
              </a:rPr>
              <a:t> is implicit since we use the same </a:t>
            </a:r>
            <a:r>
              <a:rPr lang="en-CA" sz="2400" i="1" dirty="0">
                <a:latin typeface="Trebuchet MS"/>
                <a:ea typeface="Trebuchet MS"/>
                <a:cs typeface="Trebuchet MS"/>
              </a:rPr>
              <a:t>y</a:t>
            </a:r>
            <a:r>
              <a:rPr lang="en-CA" sz="2400" dirty="0">
                <a:latin typeface="Trebuchet MS"/>
                <a:ea typeface="Trebuchet MS"/>
                <a:cs typeface="Trebuchet MS"/>
              </a:rPr>
              <a:t> as in the source video. Then for the red channel (and similarly for the green and blue), </a:t>
            </a:r>
            <a:r>
              <a:rPr lang="en-CA" sz="2400" i="1" dirty="0">
                <a:latin typeface="Times New Roman" panose="02020603050405020304" pitchFamily="18" charset="0"/>
                <a:ea typeface="Trebuchet MS"/>
                <a:cs typeface="Times New Roman" panose="02020603050405020304" pitchFamily="18" charset="0"/>
              </a:rPr>
              <a:t>R</a:t>
            </a:r>
            <a:r>
              <a:rPr lang="en-CA" sz="2400" dirty="0">
                <a:latin typeface="Times New Roman" panose="02020603050405020304" pitchFamily="18" charset="0"/>
                <a:ea typeface="Trebuchet MS"/>
                <a:cs typeface="Times New Roman" panose="02020603050405020304" pitchFamily="18" charset="0"/>
              </a:rPr>
              <a:t> = </a:t>
            </a:r>
            <a:r>
              <a:rPr lang="en-CA" sz="2400" i="1" dirty="0">
                <a:latin typeface="Times New Roman" panose="02020603050405020304" pitchFamily="18" charset="0"/>
                <a:ea typeface="Trebuchet MS"/>
                <a:cs typeface="Times New Roman" panose="02020603050405020304" pitchFamily="18" charset="0"/>
              </a:rPr>
              <a:t>R</a:t>
            </a:r>
            <a:r>
              <a:rPr lang="en-CA" sz="2400" dirty="0">
                <a:latin typeface="Times New Roman" panose="02020603050405020304" pitchFamily="18" charset="0"/>
                <a:ea typeface="Trebuchet MS"/>
                <a:cs typeface="Times New Roman" panose="02020603050405020304" pitchFamily="18" charset="0"/>
              </a:rPr>
              <a:t>(</a:t>
            </a:r>
            <a:r>
              <a:rPr lang="en-CA" sz="2400" i="1" dirty="0">
                <a:latin typeface="Times New Roman" panose="02020603050405020304" pitchFamily="18" charset="0"/>
                <a:ea typeface="Trebuchet MS"/>
                <a:cs typeface="Times New Roman" panose="02020603050405020304" pitchFamily="18" charset="0"/>
              </a:rPr>
              <a:t>x</a:t>
            </a:r>
            <a:r>
              <a:rPr lang="en-CA" sz="2400" dirty="0">
                <a:latin typeface="Times New Roman" panose="02020603050405020304" pitchFamily="18" charset="0"/>
                <a:ea typeface="Trebuchet MS"/>
                <a:cs typeface="Times New Roman" panose="02020603050405020304" pitchFamily="18" charset="0"/>
              </a:rPr>
              <a:t>, </a:t>
            </a:r>
            <a:r>
              <a:rPr lang="en-CA" sz="2400" i="1" dirty="0">
                <a:latin typeface="Times New Roman" panose="02020603050405020304" pitchFamily="18" charset="0"/>
                <a:ea typeface="Trebuchet MS"/>
                <a:cs typeface="Times New Roman" panose="02020603050405020304" pitchFamily="18" charset="0"/>
              </a:rPr>
              <a:t>t</a:t>
            </a:r>
            <a:r>
              <a:rPr lang="en-CA" sz="2400" dirty="0">
                <a:latin typeface="Times New Roman" panose="02020603050405020304" pitchFamily="18" charset="0"/>
                <a:ea typeface="Trebuchet MS"/>
                <a:cs typeface="Times New Roman" panose="02020603050405020304" pitchFamily="18" charset="0"/>
              </a:rPr>
              <a:t>)</a:t>
            </a:r>
            <a:r>
              <a:rPr lang="en-CA" sz="2400" dirty="0">
                <a:latin typeface="Trebuchet MS"/>
                <a:ea typeface="Trebuchet MS"/>
                <a:cs typeface="Trebuchet MS"/>
              </a:rPr>
              <a:t>.</a:t>
            </a:r>
          </a:p>
          <a:p>
            <a:pPr algn="l" eaLnBrk="1" hangingPunct="1">
              <a:tabLst>
                <a:tab pos="539750" algn="l"/>
              </a:tabLst>
            </a:pPr>
            <a:endParaRPr lang="en-US" sz="2400" dirty="0">
              <a:latin typeface="Trebuchet MS"/>
              <a:ea typeface="Trebuchet MS"/>
              <a:cs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5B116D80-EDF2-49E0-8C43-32486A3B5C96}" type="slidenum">
              <a:rPr lang="en-US" sz="1200">
                <a:solidFill>
                  <a:schemeClr val="tx1">
                    <a:tint val="75000"/>
                  </a:schemeClr>
                </a:solidFill>
                <a:latin typeface="+mn-lt"/>
                <a:cs typeface="+mn-cs"/>
              </a:rPr>
              <a:pPr algn="ctr" fontAlgn="auto">
                <a:spcBef>
                  <a:spcPts val="0"/>
                </a:spcBef>
                <a:spcAft>
                  <a:spcPts val="0"/>
                </a:spcAft>
                <a:defRPr/>
              </a:pPr>
              <a:t>16</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6" name="Slide Number Placeholder 5"/>
          <p:cNvSpPr>
            <a:spLocks noGrp="1"/>
          </p:cNvSpPr>
          <p:nvPr>
            <p:ph type="sldNum" sz="quarter" idx="12"/>
          </p:nvPr>
        </p:nvSpPr>
        <p:spPr/>
        <p:txBody>
          <a:bodyPr/>
          <a:lstStyle/>
          <a:p>
            <a:pPr>
              <a:defRPr/>
            </a:pPr>
            <a:fld id="{9DAFBC5D-5982-4892-8A24-6B42482018DD}" type="slidenum">
              <a:rPr lang="en-US"/>
              <a:pPr>
                <a:defRPr/>
              </a:pPr>
              <a:t>17</a:t>
            </a:fld>
            <a:endParaRPr lang="en-US"/>
          </a:p>
        </p:txBody>
      </p:sp>
      <p:sp>
        <p:nvSpPr>
          <p:cNvPr id="38915" name="Subtitle 2"/>
          <p:cNvSpPr>
            <a:spLocks noGrp="1"/>
          </p:cNvSpPr>
          <p:nvPr>
            <p:ph idx="1"/>
          </p:nvPr>
        </p:nvSpPr>
        <p:spPr>
          <a:xfrm>
            <a:off x="457200" y="642938"/>
            <a:ext cx="8229600" cy="5483225"/>
          </a:xfrm>
        </p:spPr>
        <p:txBody>
          <a:bodyPr anchor="ctr"/>
          <a:lstStyle/>
          <a:p>
            <a:pPr marL="234000" algn="l" eaLnBrk="1" hangingPunct="1">
              <a:buFont typeface="Arial"/>
              <a:buChar char="•"/>
              <a:tabLst>
                <a:tab pos="273050" algn="l"/>
              </a:tabLst>
            </a:pPr>
            <a:r>
              <a:rPr lang="en-CA" sz="2400" dirty="0">
                <a:latin typeface="Trebuchet MS"/>
              </a:rPr>
              <a:t>Suppose that we have determined that pixels should  come from </a:t>
            </a:r>
            <a:r>
              <a:rPr lang="en-CA" sz="2400" dirty="0" err="1">
                <a:latin typeface="Trebuchet MS"/>
              </a:rPr>
              <a:t>Video</a:t>
            </a:r>
            <a:r>
              <a:rPr lang="en-CA" sz="2400" i="1" baseline="-25000" dirty="0" err="1">
                <a:latin typeface="Trebuchet MS"/>
                <a:cs typeface="Trebuchet MS"/>
              </a:rPr>
              <a:t>L</a:t>
            </a:r>
            <a:r>
              <a:rPr lang="en-CA" sz="2400" dirty="0">
                <a:latin typeface="Trebuchet MS"/>
              </a:rPr>
              <a:t>. </a:t>
            </a:r>
          </a:p>
          <a:p>
            <a:pPr marL="234000" algn="l" eaLnBrk="1" hangingPunct="1">
              <a:tabLst>
                <a:tab pos="273050" algn="l"/>
              </a:tabLst>
            </a:pPr>
            <a:r>
              <a:rPr lang="en-CA" sz="2400" dirty="0">
                <a:latin typeface="Trebuchet MS"/>
              </a:rPr>
              <a:t>	Then the </a:t>
            </a:r>
            <a:r>
              <a:rPr lang="en-CA" sz="2400" i="1" dirty="0">
                <a:latin typeface="Trebuchet MS"/>
                <a:cs typeface="Trebuchet MS"/>
              </a:rPr>
              <a:t>x</a:t>
            </a:r>
            <a:r>
              <a:rPr lang="en-CA" sz="2400" dirty="0">
                <a:latin typeface="Trebuchet MS"/>
              </a:rPr>
              <a:t>-position </a:t>
            </a:r>
            <a:r>
              <a:rPr lang="en-CA" sz="2400" i="1" dirty="0" err="1">
                <a:latin typeface="Times New Roman" panose="02020603050405020304" pitchFamily="18" charset="0"/>
                <a:cs typeface="Times New Roman" panose="02020603050405020304" pitchFamily="18" charset="0"/>
              </a:rPr>
              <a:t>x</a:t>
            </a:r>
            <a:r>
              <a:rPr lang="en-CA" sz="2400" i="1" baseline="-25000" dirty="0" err="1">
                <a:latin typeface="Times New Roman" panose="02020603050405020304" pitchFamily="18" charset="0"/>
                <a:cs typeface="Times New Roman" panose="02020603050405020304" pitchFamily="18" charset="0"/>
              </a:rPr>
              <a:t>L</a:t>
            </a:r>
            <a:r>
              <a:rPr lang="en-CA" sz="2400" dirty="0">
                <a:latin typeface="Trebuchet MS"/>
              </a:rPr>
              <a:t> in the unmoving video should be, </a:t>
            </a:r>
            <a:r>
              <a:rPr lang="en-CA" sz="2400" i="1" dirty="0" err="1">
                <a:latin typeface="Times New Roman" panose="02020603050405020304" pitchFamily="18" charset="0"/>
                <a:cs typeface="Times New Roman" panose="02020603050405020304" pitchFamily="18" charset="0"/>
              </a:rPr>
              <a:t>x</a:t>
            </a:r>
            <a:r>
              <a:rPr lang="en-CA" sz="2400" i="1" baseline="-25000" dirty="0" err="1">
                <a:latin typeface="Times New Roman" panose="02020603050405020304" pitchFamily="18" charset="0"/>
                <a:cs typeface="Times New Roman" panose="02020603050405020304" pitchFamily="18" charset="0"/>
              </a:rPr>
              <a:t>L</a:t>
            </a:r>
            <a:r>
              <a:rPr lang="en-CA" sz="2400" dirty="0">
                <a:latin typeface="Times New Roman" panose="02020603050405020304" pitchFamily="18" charset="0"/>
                <a:cs typeface="Times New Roman" panose="02020603050405020304" pitchFamily="18" charset="0"/>
              </a:rPr>
              <a:t> = </a:t>
            </a:r>
            <a:r>
              <a:rPr lang="en-CA" sz="2400" i="1" dirty="0">
                <a:latin typeface="Times New Roman" panose="02020603050405020304" pitchFamily="18" charset="0"/>
                <a:cs typeface="Times New Roman" panose="02020603050405020304" pitchFamily="18" charset="0"/>
              </a:rPr>
              <a:t>x</a:t>
            </a:r>
            <a:r>
              <a:rPr lang="en-CA" sz="2400" dirty="0">
                <a:latin typeface="Times New Roman" panose="02020603050405020304" pitchFamily="18" charset="0"/>
                <a:cs typeface="Times New Roman" panose="02020603050405020304" pitchFamily="18" charset="0"/>
              </a:rPr>
              <a:t> + (</a:t>
            </a:r>
            <a:r>
              <a:rPr lang="en-CA" sz="2400" i="1" dirty="0" err="1">
                <a:latin typeface="Times New Roman" panose="02020603050405020304" pitchFamily="18" charset="0"/>
                <a:cs typeface="Times New Roman" panose="02020603050405020304" pitchFamily="18" charset="0"/>
              </a:rPr>
              <a:t>x</a:t>
            </a:r>
            <a:r>
              <a:rPr lang="en-CA" sz="2400" i="1" baseline="-25000" dirty="0" err="1">
                <a:latin typeface="Times New Roman" panose="02020603050405020304" pitchFamily="18" charset="0"/>
                <a:cs typeface="Times New Roman" panose="02020603050405020304" pitchFamily="18" charset="0"/>
              </a:rPr>
              <a:t>max</a:t>
            </a:r>
            <a:r>
              <a:rPr lang="en-CA" sz="2400" dirty="0">
                <a:latin typeface="Times New Roman" panose="02020603050405020304" pitchFamily="18" charset="0"/>
                <a:cs typeface="Times New Roman" panose="02020603050405020304" pitchFamily="18" charset="0"/>
              </a:rPr>
              <a:t> − </a:t>
            </a:r>
            <a:r>
              <a:rPr lang="en-CA" sz="2400" i="1" dirty="0" err="1">
                <a:latin typeface="Times New Roman" panose="02020603050405020304" pitchFamily="18" charset="0"/>
                <a:cs typeface="Times New Roman" panose="02020603050405020304" pitchFamily="18" charset="0"/>
              </a:rPr>
              <a:t>x</a:t>
            </a:r>
            <a:r>
              <a:rPr lang="en-CA" sz="2400" i="1" baseline="-25000" dirty="0" err="1">
                <a:latin typeface="Times New Roman" panose="02020603050405020304" pitchFamily="18" charset="0"/>
                <a:cs typeface="Times New Roman" panose="02020603050405020304" pitchFamily="18" charset="0"/>
              </a:rPr>
              <a:t>T</a:t>
            </a:r>
            <a:r>
              <a:rPr lang="en-CA" sz="2400" dirty="0">
                <a:latin typeface="Times New Roman" panose="02020603050405020304" pitchFamily="18" charset="0"/>
                <a:cs typeface="Times New Roman" panose="02020603050405020304" pitchFamily="18" charset="0"/>
              </a:rPr>
              <a:t>)</a:t>
            </a:r>
            <a:r>
              <a:rPr lang="en-CA" sz="2400" dirty="0">
                <a:latin typeface="Trebuchet MS" panose="020B0603020202020204" pitchFamily="34" charset="0"/>
                <a:cs typeface="Times New Roman" panose="02020603050405020304" pitchFamily="18" charset="0"/>
              </a:rPr>
              <a:t>,</a:t>
            </a:r>
            <a:r>
              <a:rPr lang="en-CA" sz="2400" dirty="0">
                <a:latin typeface="Trebuchet MS" panose="020B0603020202020204" pitchFamily="34" charset="0"/>
              </a:rPr>
              <a:t>where</a:t>
            </a:r>
            <a:r>
              <a:rPr lang="en-CA" sz="2400" dirty="0">
                <a:latin typeface="Trebuchet MS"/>
              </a:rPr>
              <a:t> </a:t>
            </a:r>
            <a:r>
              <a:rPr lang="en-CA" sz="2400" i="1" dirty="0">
                <a:latin typeface="Times New Roman" panose="02020603050405020304" pitchFamily="18" charset="0"/>
                <a:cs typeface="Times New Roman" panose="02020603050405020304" pitchFamily="18" charset="0"/>
              </a:rPr>
              <a:t>x</a:t>
            </a:r>
            <a:r>
              <a:rPr lang="en-CA" sz="2400" dirty="0">
                <a:latin typeface="Trebuchet MS"/>
              </a:rPr>
              <a:t> is the position we are trying to fill in the viewport, </a:t>
            </a:r>
            <a:r>
              <a:rPr lang="en-CA" sz="2400" i="1" dirty="0" err="1">
                <a:latin typeface="Times New Roman" panose="02020603050405020304" pitchFamily="18" charset="0"/>
                <a:cs typeface="Times New Roman" panose="02020603050405020304" pitchFamily="18" charset="0"/>
              </a:rPr>
              <a:t>x</a:t>
            </a:r>
            <a:r>
              <a:rPr lang="en-CA" sz="2400" i="1" baseline="-25000" dirty="0" err="1">
                <a:latin typeface="Times New Roman" panose="02020603050405020304" pitchFamily="18" charset="0"/>
                <a:cs typeface="Times New Roman" panose="02020603050405020304" pitchFamily="18" charset="0"/>
              </a:rPr>
              <a:t>T</a:t>
            </a:r>
            <a:r>
              <a:rPr lang="en-CA" sz="2400" dirty="0">
                <a:latin typeface="Trebuchet MS"/>
              </a:rPr>
              <a:t> is the position in the viewport that the transition boundary has reached, and </a:t>
            </a:r>
            <a:r>
              <a:rPr lang="en-CA" sz="2400" i="1" dirty="0" err="1">
                <a:latin typeface="Times New Roman" panose="02020603050405020304" pitchFamily="18" charset="0"/>
                <a:cs typeface="Times New Roman" panose="02020603050405020304" pitchFamily="18" charset="0"/>
              </a:rPr>
              <a:t>x</a:t>
            </a:r>
            <a:r>
              <a:rPr lang="en-CA" sz="2400" i="1" baseline="-25000" dirty="0" err="1">
                <a:latin typeface="Times New Roman" panose="02020603050405020304" pitchFamily="18" charset="0"/>
                <a:cs typeface="Times New Roman" panose="02020603050405020304" pitchFamily="18" charset="0"/>
              </a:rPr>
              <a:t>max</a:t>
            </a:r>
            <a:r>
              <a:rPr lang="en-CA" sz="2400" dirty="0">
                <a:latin typeface="Trebuchet MS"/>
              </a:rPr>
              <a:t> is the maximum pixel position for any frame.</a:t>
            </a:r>
          </a:p>
          <a:p>
            <a:pPr algn="l" eaLnBrk="1" hangingPunct="1">
              <a:tabLst>
                <a:tab pos="273050" algn="l"/>
              </a:tabLst>
            </a:pPr>
            <a:endParaRPr lang="en-CA" sz="2400" dirty="0">
              <a:latin typeface="Trebuchet MS"/>
            </a:endParaRPr>
          </a:p>
          <a:p>
            <a:pPr marL="234000" algn="l" eaLnBrk="1" hangingPunct="1">
              <a:buFont typeface="Arial"/>
              <a:buChar char="•"/>
              <a:tabLst>
                <a:tab pos="273050" algn="l"/>
              </a:tabLst>
            </a:pPr>
            <a:r>
              <a:rPr lang="en-CA" sz="2400" dirty="0">
                <a:latin typeface="Trebuchet MS"/>
              </a:rPr>
              <a:t>From Fig. 2.7(b), we can calculate the position </a:t>
            </a:r>
            <a:r>
              <a:rPr lang="en-CA" sz="2400" i="1" dirty="0" err="1">
                <a:latin typeface="Times New Roman" panose="02020603050405020304" pitchFamily="18" charset="0"/>
                <a:cs typeface="Times New Roman" panose="02020603050405020304" pitchFamily="18" charset="0"/>
              </a:rPr>
              <a:t>x</a:t>
            </a:r>
            <a:r>
              <a:rPr lang="en-CA" sz="2400" i="1" baseline="-25000" dirty="0" err="1">
                <a:latin typeface="Times New Roman" panose="02020603050405020304" pitchFamily="18" charset="0"/>
                <a:cs typeface="Times New Roman" panose="02020603050405020304" pitchFamily="18" charset="0"/>
              </a:rPr>
              <a:t>L</a:t>
            </a:r>
            <a:r>
              <a:rPr lang="en-CA" sz="2400" dirty="0">
                <a:latin typeface="Trebuchet MS"/>
              </a:rPr>
              <a:t> in </a:t>
            </a:r>
            <a:r>
              <a:rPr lang="en-CA" sz="2400" dirty="0" err="1">
                <a:latin typeface="Trebuchet MS"/>
              </a:rPr>
              <a:t>Video</a:t>
            </a:r>
            <a:r>
              <a:rPr lang="en-CA" sz="2400" i="1" baseline="-25000" dirty="0" err="1">
                <a:latin typeface="Trebuchet MS"/>
                <a:cs typeface="Trebuchet MS"/>
              </a:rPr>
              <a:t>L</a:t>
            </a:r>
            <a:r>
              <a:rPr lang="en-CA" sz="2400" i="1" dirty="0" err="1">
                <a:latin typeface="Trebuchet MS"/>
                <a:cs typeface="Trebuchet MS"/>
              </a:rPr>
              <a:t>’</a:t>
            </a:r>
            <a:r>
              <a:rPr lang="en-CA" sz="2400" dirty="0" err="1">
                <a:latin typeface="Trebuchet MS"/>
              </a:rPr>
              <a:t>s</a:t>
            </a:r>
            <a:r>
              <a:rPr lang="en-CA" sz="2400" dirty="0">
                <a:latin typeface="Trebuchet MS"/>
              </a:rPr>
              <a:t> coordinate system as the sum of the distance </a:t>
            </a:r>
            <a:r>
              <a:rPr lang="en-CA" sz="2400" i="1" dirty="0">
                <a:latin typeface="Trebuchet MS"/>
                <a:cs typeface="Trebuchet MS"/>
              </a:rPr>
              <a:t>x</a:t>
            </a:r>
            <a:r>
              <a:rPr lang="en-CA" sz="2400" dirty="0">
                <a:latin typeface="Trebuchet MS"/>
              </a:rPr>
              <a:t>, in the view</a:t>
            </a:r>
            <a:r>
              <a:rPr lang="en-US" sz="2400" dirty="0">
                <a:latin typeface="Trebuchet MS"/>
              </a:rPr>
              <a:t>port, plus the difference </a:t>
            </a:r>
            <a:r>
              <a:rPr lang="en-US" sz="2400" i="1" dirty="0" err="1">
                <a:latin typeface="Times New Roman" panose="02020603050405020304" pitchFamily="18" charset="0"/>
                <a:cs typeface="Times New Roman" panose="02020603050405020304" pitchFamily="18" charset="0"/>
              </a:rPr>
              <a:t>x</a:t>
            </a:r>
            <a:r>
              <a:rPr lang="en-US" sz="2400" i="1" baseline="-25000" dirty="0" err="1">
                <a:latin typeface="Times New Roman" panose="02020603050405020304" pitchFamily="18" charset="0"/>
                <a:cs typeface="Times New Roman" panose="02020603050405020304" pitchFamily="18" charset="0"/>
              </a:rPr>
              <a:t>max</a:t>
            </a:r>
            <a:r>
              <a:rPr lang="en-US" sz="2400"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x</a:t>
            </a:r>
            <a:r>
              <a:rPr lang="en-US" sz="2400" i="1" baseline="-25000" dirty="0" err="1">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a:t>
            </a:r>
            <a:r>
              <a:rPr lang="en-US" sz="2400" dirty="0">
                <a:latin typeface="Trebuchet MS"/>
              </a:rPr>
              <a:t>.</a:t>
            </a:r>
            <a:endParaRPr lang="en-US" sz="2400" b="1"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B60FEA0B-F48A-4AC3-A1D2-8FEC0DF80552}" type="slidenum">
              <a:rPr lang="en-US" sz="1200">
                <a:solidFill>
                  <a:schemeClr val="tx1">
                    <a:tint val="75000"/>
                  </a:schemeClr>
                </a:solidFill>
                <a:latin typeface="+mn-lt"/>
                <a:cs typeface="+mn-cs"/>
              </a:rPr>
              <a:pPr algn="ctr" fontAlgn="auto">
                <a:spcBef>
                  <a:spcPts val="0"/>
                </a:spcBef>
                <a:spcAft>
                  <a:spcPts val="0"/>
                </a:spcAft>
                <a:defRPr/>
              </a:pPr>
              <a:t>17</a:t>
            </a:fld>
            <a:endParaRPr lang="en-US" sz="1200" dirty="0">
              <a:solidFill>
                <a:schemeClr val="tx1">
                  <a:tint val="75000"/>
                </a:schemeClr>
              </a:solidFill>
              <a:latin typeface="+mn-lt"/>
              <a:cs typeface="+mn-cs"/>
            </a:endParaRPr>
          </a:p>
        </p:txBody>
      </p:sp>
      <p:cxnSp>
        <p:nvCxnSpPr>
          <p:cNvPr id="8" name="Straight Connector 7"/>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604CF161-D00A-432B-9C13-F655C9A3B515}" type="slidenum">
              <a:rPr lang="en-US"/>
              <a:pPr>
                <a:defRPr/>
              </a:pPr>
              <a:t>18</a:t>
            </a:fld>
            <a:endParaRPr lang="en-US"/>
          </a:p>
        </p:txBody>
      </p:sp>
      <p:pic>
        <p:nvPicPr>
          <p:cNvPr id="40963" name="Picture 5" descr="transition.bmp"/>
          <p:cNvPicPr>
            <a:picLocks noChangeAspect="1"/>
          </p:cNvPicPr>
          <p:nvPr/>
        </p:nvPicPr>
        <p:blipFill>
          <a:blip r:embed="rId3" cstate="print"/>
          <a:srcRect/>
          <a:stretch>
            <a:fillRect/>
          </a:stretch>
        </p:blipFill>
        <p:spPr bwMode="auto">
          <a:xfrm>
            <a:off x="2250282" y="549275"/>
            <a:ext cx="4643437" cy="4699000"/>
          </a:xfrm>
          <a:prstGeom prst="rect">
            <a:avLst/>
          </a:prstGeom>
          <a:noFill/>
          <a:ln w="9525">
            <a:noFill/>
            <a:miter lim="800000"/>
            <a:headEnd/>
            <a:tailEnd/>
          </a:ln>
        </p:spPr>
      </p:pic>
      <p:sp>
        <p:nvSpPr>
          <p:cNvPr id="40964" name="Subtitle 2"/>
          <p:cNvSpPr>
            <a:spLocks noGrp="1"/>
          </p:cNvSpPr>
          <p:nvPr>
            <p:ph idx="1"/>
          </p:nvPr>
        </p:nvSpPr>
        <p:spPr>
          <a:xfrm>
            <a:off x="539552" y="5013176"/>
            <a:ext cx="7848103" cy="1357014"/>
          </a:xfrm>
        </p:spPr>
        <p:txBody>
          <a:bodyPr/>
          <a:lstStyle/>
          <a:p>
            <a:pPr algn="l" eaLnBrk="1" hangingPunct="1">
              <a:lnSpc>
                <a:spcPct val="80000"/>
              </a:lnSpc>
            </a:pPr>
            <a:r>
              <a:rPr lang="en-CA" sz="2000" b="1" dirty="0">
                <a:latin typeface="Trebuchet MS"/>
                <a:cs typeface="Trebuchet MS"/>
              </a:rPr>
              <a:t>Fig. 2.7</a:t>
            </a:r>
            <a:r>
              <a:rPr lang="en-CA" sz="2000" dirty="0">
                <a:latin typeface="Trebuchet MS"/>
                <a:cs typeface="Trebuchet MS"/>
              </a:rPr>
              <a:t>:</a:t>
            </a:r>
          </a:p>
          <a:p>
            <a:pPr marL="457200" indent="-457200" algn="l" eaLnBrk="1" hangingPunct="1">
              <a:lnSpc>
                <a:spcPct val="80000"/>
              </a:lnSpc>
              <a:buFont typeface="+mj-lt"/>
              <a:buAutoNum type="alphaLcParenR"/>
            </a:pPr>
            <a:r>
              <a:rPr lang="en-CA" sz="2000" dirty="0">
                <a:latin typeface="Trebuchet MS"/>
                <a:cs typeface="Trebuchet MS"/>
              </a:rPr>
              <a:t>Geometry of </a:t>
            </a:r>
            <a:r>
              <a:rPr lang="en-CA" sz="2000" dirty="0" err="1">
                <a:latin typeface="Trebuchet MS"/>
                <a:cs typeface="Trebuchet MS"/>
              </a:rPr>
              <a:t>Video</a:t>
            </a:r>
            <a:r>
              <a:rPr lang="en-CA" sz="2000" baseline="-25000" dirty="0" err="1">
                <a:latin typeface="Trebuchet MS"/>
                <a:cs typeface="Trebuchet MS"/>
              </a:rPr>
              <a:t>L</a:t>
            </a:r>
            <a:r>
              <a:rPr lang="en-CA" sz="2000" dirty="0">
                <a:latin typeface="Trebuchet MS"/>
                <a:cs typeface="Trebuchet MS"/>
              </a:rPr>
              <a:t> pushing out </a:t>
            </a:r>
            <a:r>
              <a:rPr lang="en-CA" sz="2000" dirty="0" err="1">
                <a:latin typeface="Trebuchet MS"/>
                <a:cs typeface="Trebuchet MS"/>
              </a:rPr>
              <a:t>Video</a:t>
            </a:r>
            <a:r>
              <a:rPr lang="en-CA" sz="2000" baseline="-25000" dirty="0" err="1">
                <a:latin typeface="Trebuchet MS"/>
                <a:cs typeface="Trebuchet MS"/>
              </a:rPr>
              <a:t>R</a:t>
            </a:r>
            <a:r>
              <a:rPr lang="en-CA" sz="2000" dirty="0">
                <a:latin typeface="Trebuchet MS"/>
                <a:cs typeface="Trebuchet MS"/>
              </a:rPr>
              <a:t>.</a:t>
            </a:r>
          </a:p>
          <a:p>
            <a:pPr marL="457200" indent="-457200" algn="l" eaLnBrk="1" hangingPunct="1">
              <a:lnSpc>
                <a:spcPct val="80000"/>
              </a:lnSpc>
              <a:buFont typeface="+mj-lt"/>
              <a:buAutoNum type="alphaLcParenR"/>
            </a:pPr>
            <a:r>
              <a:rPr lang="en-CA" sz="2000" dirty="0">
                <a:latin typeface="Trebuchet MS"/>
                <a:cs typeface="Trebuchet MS"/>
              </a:rPr>
              <a:t>Calculating position in </a:t>
            </a:r>
            <a:r>
              <a:rPr lang="en-CA" sz="2000" dirty="0" err="1">
                <a:latin typeface="Trebuchet MS"/>
                <a:cs typeface="Trebuchet MS"/>
              </a:rPr>
              <a:t>Video</a:t>
            </a:r>
            <a:r>
              <a:rPr lang="en-CA" sz="2000" baseline="-25000" dirty="0" err="1">
                <a:latin typeface="Trebuchet MS"/>
                <a:cs typeface="Trebuchet MS"/>
              </a:rPr>
              <a:t>L</a:t>
            </a:r>
            <a:r>
              <a:rPr lang="en-CA" sz="2000" dirty="0">
                <a:latin typeface="Trebuchet MS"/>
                <a:cs typeface="Trebuchet MS"/>
              </a:rPr>
              <a:t> from where pixels are copied to the viewport.</a:t>
            </a:r>
            <a:endParaRPr lang="en-US" sz="2000" b="1" dirty="0">
              <a:latin typeface="Trebuchet MS"/>
              <a:cs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A553791D-5DCE-4706-BF01-AF39EF44C421}" type="slidenum">
              <a:rPr lang="en-US" sz="1200">
                <a:solidFill>
                  <a:schemeClr val="tx1">
                    <a:tint val="75000"/>
                  </a:schemeClr>
                </a:solidFill>
                <a:latin typeface="+mn-lt"/>
                <a:cs typeface="+mn-cs"/>
              </a:rPr>
              <a:pPr algn="ctr" fontAlgn="auto">
                <a:spcBef>
                  <a:spcPts val="0"/>
                </a:spcBef>
                <a:spcAft>
                  <a:spcPts val="0"/>
                </a:spcAft>
                <a:defRPr/>
              </a:pPr>
              <a:t>18</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10" name="Slide Number Placeholder 5"/>
          <p:cNvSpPr>
            <a:spLocks noGrp="1"/>
          </p:cNvSpPr>
          <p:nvPr>
            <p:ph type="sldNum" sz="quarter" idx="12"/>
          </p:nvPr>
        </p:nvSpPr>
        <p:spPr/>
        <p:txBody>
          <a:bodyPr/>
          <a:lstStyle/>
          <a:p>
            <a:pPr>
              <a:defRPr/>
            </a:pPr>
            <a:fld id="{3EA00754-5F2E-4F9C-8226-B77484B27B80}" type="slidenum">
              <a:rPr lang="en-US"/>
              <a:pPr>
                <a:defRPr/>
              </a:pPr>
              <a:t>19</a:t>
            </a:fld>
            <a:endParaRPr lang="en-US"/>
          </a:p>
        </p:txBody>
      </p:sp>
      <p:sp>
        <p:nvSpPr>
          <p:cNvPr id="43011" name="Title 1"/>
          <p:cNvSpPr>
            <a:spLocks noGrp="1"/>
          </p:cNvSpPr>
          <p:nvPr>
            <p:ph type="title"/>
          </p:nvPr>
        </p:nvSpPr>
        <p:spPr>
          <a:xfrm>
            <a:off x="457200" y="571500"/>
            <a:ext cx="8229600" cy="1000125"/>
          </a:xfrm>
        </p:spPr>
        <p:txBody>
          <a:bodyPr/>
          <a:lstStyle/>
          <a:p>
            <a:pPr eaLnBrk="1" hangingPunct="1"/>
            <a:r>
              <a:rPr lang="en-US" sz="3200" dirty="0">
                <a:latin typeface="Trebuchet MS"/>
              </a:rPr>
              <a:t>Slide Transition (Cont’d)</a:t>
            </a:r>
          </a:p>
        </p:txBody>
      </p:sp>
      <p:sp>
        <p:nvSpPr>
          <p:cNvPr id="43012" name="Subtitle 2"/>
          <p:cNvSpPr>
            <a:spLocks noGrp="1"/>
          </p:cNvSpPr>
          <p:nvPr>
            <p:ph idx="1"/>
          </p:nvPr>
        </p:nvSpPr>
        <p:spPr>
          <a:xfrm>
            <a:off x="457200" y="1700213"/>
            <a:ext cx="8229600" cy="1368747"/>
          </a:xfrm>
        </p:spPr>
        <p:txBody>
          <a:bodyPr/>
          <a:lstStyle/>
          <a:p>
            <a:pPr marL="234000" algn="l" eaLnBrk="1" hangingPunct="1">
              <a:spcBef>
                <a:spcPts val="0"/>
              </a:spcBef>
              <a:buFont typeface="Arial"/>
              <a:buChar char="•"/>
            </a:pPr>
            <a:r>
              <a:rPr lang="en-CA" sz="2400" dirty="0">
                <a:latin typeface="Trebuchet MS"/>
                <a:ea typeface="Trebuchet MS"/>
                <a:cs typeface="Trebuchet MS"/>
              </a:rPr>
              <a:t>Substituting the fact that the transition moves linearly with time, </a:t>
            </a:r>
            <a:r>
              <a:rPr lang="en-CA" sz="2400" i="1" dirty="0" err="1">
                <a:latin typeface="Times New Roman" panose="02020603050405020304" pitchFamily="18" charset="0"/>
                <a:ea typeface="Trebuchet MS"/>
                <a:cs typeface="Times New Roman" panose="02020603050405020304" pitchFamily="18" charset="0"/>
              </a:rPr>
              <a:t>x</a:t>
            </a:r>
            <a:r>
              <a:rPr lang="en-CA" sz="2400" i="1" baseline="-25000" dirty="0" err="1">
                <a:latin typeface="Times New Roman" panose="02020603050405020304" pitchFamily="18" charset="0"/>
                <a:ea typeface="Trebuchet MS"/>
                <a:cs typeface="Times New Roman" panose="02020603050405020304" pitchFamily="18" charset="0"/>
              </a:rPr>
              <a:t>T</a:t>
            </a:r>
            <a:r>
              <a:rPr lang="en-CA" sz="2400" dirty="0">
                <a:latin typeface="Times New Roman" panose="02020603050405020304" pitchFamily="18" charset="0"/>
                <a:ea typeface="Trebuchet MS"/>
                <a:cs typeface="Times New Roman" panose="02020603050405020304" pitchFamily="18" charset="0"/>
              </a:rPr>
              <a:t> = </a:t>
            </a:r>
            <a:r>
              <a:rPr lang="en-CA" sz="2400" i="1" dirty="0" err="1">
                <a:latin typeface="Times New Roman" panose="02020603050405020304" pitchFamily="18" charset="0"/>
                <a:ea typeface="Trebuchet MS"/>
                <a:cs typeface="Times New Roman" panose="02020603050405020304" pitchFamily="18" charset="0"/>
              </a:rPr>
              <a:t>x</a:t>
            </a:r>
            <a:r>
              <a:rPr lang="en-CA" sz="2400" i="1" baseline="-25000" dirty="0" err="1">
                <a:latin typeface="Times New Roman" panose="02020603050405020304" pitchFamily="18" charset="0"/>
                <a:ea typeface="Trebuchet MS"/>
                <a:cs typeface="Times New Roman" panose="02020603050405020304" pitchFamily="18" charset="0"/>
              </a:rPr>
              <a:t>max</a:t>
            </a:r>
            <a:r>
              <a:rPr lang="en-CA" sz="2400" dirty="0">
                <a:latin typeface="Times New Roman" panose="02020603050405020304" pitchFamily="18" charset="0"/>
                <a:ea typeface="Trebuchet MS"/>
                <a:cs typeface="Times New Roman" panose="02020603050405020304" pitchFamily="18" charset="0"/>
              </a:rPr>
              <a:t>(</a:t>
            </a:r>
            <a:r>
              <a:rPr lang="en-CA" sz="2400" i="1" dirty="0">
                <a:latin typeface="Times New Roman" panose="02020603050405020304" pitchFamily="18" charset="0"/>
                <a:ea typeface="Trebuchet MS"/>
                <a:cs typeface="Times New Roman" panose="02020603050405020304" pitchFamily="18" charset="0"/>
              </a:rPr>
              <a:t>t</a:t>
            </a:r>
            <a:r>
              <a:rPr lang="en-CA" sz="2400" dirty="0">
                <a:latin typeface="Times New Roman" panose="02020603050405020304" pitchFamily="18" charset="0"/>
                <a:ea typeface="Trebuchet MS"/>
                <a:cs typeface="Times New Roman" panose="02020603050405020304" pitchFamily="18" charset="0"/>
              </a:rPr>
              <a:t>/</a:t>
            </a:r>
            <a:r>
              <a:rPr lang="en-CA" sz="2400" i="1" dirty="0" err="1">
                <a:latin typeface="Times New Roman" panose="02020603050405020304" pitchFamily="18" charset="0"/>
                <a:ea typeface="Trebuchet MS"/>
                <a:cs typeface="Times New Roman" panose="02020603050405020304" pitchFamily="18" charset="0"/>
              </a:rPr>
              <a:t>t</a:t>
            </a:r>
            <a:r>
              <a:rPr lang="en-CA" sz="2400" i="1" baseline="-25000" dirty="0" err="1">
                <a:latin typeface="Times New Roman" panose="02020603050405020304" pitchFamily="18" charset="0"/>
                <a:ea typeface="Trebuchet MS"/>
                <a:cs typeface="Times New Roman" panose="02020603050405020304" pitchFamily="18" charset="0"/>
              </a:rPr>
              <a:t>max</a:t>
            </a:r>
            <a:r>
              <a:rPr lang="en-CA" sz="2400" dirty="0">
                <a:latin typeface="Times New Roman" panose="02020603050405020304" pitchFamily="18" charset="0"/>
                <a:ea typeface="Trebuchet MS"/>
                <a:cs typeface="Times New Roman" panose="02020603050405020304" pitchFamily="18" charset="0"/>
              </a:rPr>
              <a:t>)</a:t>
            </a:r>
            <a:r>
              <a:rPr lang="en-CA" sz="2400" dirty="0">
                <a:latin typeface="Trebuchet MS" panose="020B0603020202020204" pitchFamily="34" charset="0"/>
                <a:ea typeface="Trebuchet MS"/>
                <a:cs typeface="Times New Roman" panose="02020603050405020304" pitchFamily="18" charset="0"/>
              </a:rPr>
              <a:t>,</a:t>
            </a:r>
            <a:r>
              <a:rPr lang="en-CA" sz="2400" dirty="0">
                <a:latin typeface="Times New Roman" panose="02020603050405020304" pitchFamily="18" charset="0"/>
                <a:ea typeface="Trebuchet MS"/>
                <a:cs typeface="Times New Roman" panose="02020603050405020304" pitchFamily="18" charset="0"/>
              </a:rPr>
              <a:t> </a:t>
            </a:r>
            <a:r>
              <a:rPr lang="en-CA" sz="2400" dirty="0">
                <a:latin typeface="Trebuchet MS"/>
                <a:ea typeface="Trebuchet MS"/>
                <a:cs typeface="Trebuchet MS"/>
              </a:rPr>
              <a:t>a </a:t>
            </a:r>
            <a:r>
              <a:rPr lang="en-CA" sz="2400" dirty="0" err="1">
                <a:latin typeface="Trebuchet MS"/>
                <a:ea typeface="Trebuchet MS"/>
                <a:cs typeface="Trebuchet MS"/>
              </a:rPr>
              <a:t>pseudocode</a:t>
            </a:r>
            <a:r>
              <a:rPr lang="en-CA" sz="2400" dirty="0">
                <a:latin typeface="Trebuchet MS"/>
                <a:ea typeface="Trebuchet MS"/>
                <a:cs typeface="Trebuchet MS"/>
              </a:rPr>
              <a:t> solution in shown in </a:t>
            </a:r>
            <a:r>
              <a:rPr lang="en-US" sz="2400" dirty="0">
                <a:latin typeface="Trebuchet MS"/>
                <a:ea typeface="Trebuchet MS"/>
                <a:cs typeface="Trebuchet MS"/>
              </a:rPr>
              <a:t>Fig. 2.8.</a:t>
            </a: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C1A2D523-C54F-4009-9BCB-A4DB211042D8}" type="slidenum">
              <a:rPr lang="en-US" sz="1200">
                <a:solidFill>
                  <a:schemeClr val="tx1">
                    <a:tint val="75000"/>
                  </a:schemeClr>
                </a:solidFill>
                <a:latin typeface="+mn-lt"/>
                <a:cs typeface="+mn-cs"/>
              </a:rPr>
              <a:pPr algn="ctr" fontAlgn="auto">
                <a:spcBef>
                  <a:spcPts val="0"/>
                </a:spcBef>
                <a:spcAft>
                  <a:spcPts val="0"/>
                </a:spcAft>
                <a:defRPr/>
              </a:pPr>
              <a:t>19</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7650" name="Picture 2" descr="C:\Users\Jordan\Desktop\Dropbox\USRA_Drew\Fig\ch2_slide19_fig2.8\fig2.8.png"/>
          <p:cNvPicPr>
            <a:picLocks noChangeAspect="1" noChangeArrowheads="1"/>
          </p:cNvPicPr>
          <p:nvPr/>
        </p:nvPicPr>
        <p:blipFill>
          <a:blip r:embed="rId3" cstate="print"/>
          <a:srcRect/>
          <a:stretch>
            <a:fillRect/>
          </a:stretch>
        </p:blipFill>
        <p:spPr bwMode="auto">
          <a:xfrm>
            <a:off x="791580" y="3284984"/>
            <a:ext cx="7560840" cy="248195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78ABD685-65D0-440E-B206-E4154EEEDA41}" type="slidenum">
              <a:rPr lang="en-US"/>
              <a:pPr>
                <a:defRPr/>
              </a:pPr>
              <a:t>2</a:t>
            </a:fld>
            <a:endParaRPr lang="en-US"/>
          </a:p>
        </p:txBody>
      </p:sp>
      <p:sp>
        <p:nvSpPr>
          <p:cNvPr id="7171" name="Title 1"/>
          <p:cNvSpPr>
            <a:spLocks noGrp="1"/>
          </p:cNvSpPr>
          <p:nvPr>
            <p:ph type="title"/>
          </p:nvPr>
        </p:nvSpPr>
        <p:spPr>
          <a:xfrm>
            <a:off x="457200" y="571500"/>
            <a:ext cx="8229600" cy="1000125"/>
          </a:xfrm>
        </p:spPr>
        <p:txBody>
          <a:bodyPr/>
          <a:lstStyle/>
          <a:p>
            <a:pPr eaLnBrk="1" hangingPunct="1"/>
            <a:r>
              <a:rPr lang="en-US" sz="3200" dirty="0">
                <a:latin typeface="Trebuchet MS"/>
              </a:rPr>
              <a:t>2.1 </a:t>
            </a:r>
            <a:r>
              <a:rPr lang="en-CA" sz="3200" dirty="0">
                <a:latin typeface="Trebuchet MS"/>
              </a:rPr>
              <a:t>Multimedia Tasks and Concerns </a:t>
            </a:r>
            <a:endParaRPr lang="en-US" sz="3200" dirty="0">
              <a:latin typeface="Trebuchet MS"/>
            </a:endParaRPr>
          </a:p>
        </p:txBody>
      </p:sp>
      <p:sp>
        <p:nvSpPr>
          <p:cNvPr id="3" name="Subtitle 2"/>
          <p:cNvSpPr>
            <a:spLocks noGrp="1"/>
          </p:cNvSpPr>
          <p:nvPr>
            <p:ph idx="1"/>
          </p:nvPr>
        </p:nvSpPr>
        <p:spPr>
          <a:xfrm>
            <a:off x="528131" y="1484784"/>
            <a:ext cx="8229600" cy="4514279"/>
          </a:xfrm>
        </p:spPr>
        <p:txBody>
          <a:bodyPr anchor="ctr">
            <a:normAutofit fontScale="92500" lnSpcReduction="10000"/>
          </a:bodyPr>
          <a:lstStyle/>
          <a:p>
            <a:pPr marL="342000" algn="l" eaLnBrk="1" hangingPunct="1">
              <a:lnSpc>
                <a:spcPct val="110000"/>
              </a:lnSpc>
              <a:buFont typeface="Arial"/>
              <a:buChar char="•"/>
              <a:tabLst>
                <a:tab pos="539750" algn="l"/>
              </a:tabLst>
              <a:defRPr/>
            </a:pPr>
            <a:r>
              <a:rPr lang="en-CA" sz="2000" dirty="0">
                <a:latin typeface="Trebuchet MS"/>
              </a:rPr>
              <a:t>More basic concerns will impact multimedia as it now appears in products e.g., we expect impact from Computer Vision:  a camera owner might be encouraged to think like a computer scientist and ask: </a:t>
            </a:r>
          </a:p>
          <a:p>
            <a:pPr lvl="1" algn="l" eaLnBrk="1" hangingPunct="1">
              <a:spcBef>
                <a:spcPts val="1200"/>
              </a:spcBef>
              <a:buFont typeface="Lucida Grande"/>
              <a:buChar char="-"/>
              <a:tabLst>
                <a:tab pos="539750" algn="l"/>
              </a:tabLst>
              <a:defRPr/>
            </a:pPr>
            <a:r>
              <a:rPr lang="en-CA" sz="1900" dirty="0">
                <a:latin typeface="Trebuchet MS"/>
              </a:rPr>
              <a:t>“What is going on in an image?”</a:t>
            </a:r>
            <a:endParaRPr lang="en-CA" sz="1900" i="1" dirty="0">
              <a:latin typeface="Trebuchet MS"/>
            </a:endParaRPr>
          </a:p>
          <a:p>
            <a:pPr lvl="2" algn="l" eaLnBrk="1" hangingPunct="1">
              <a:spcBef>
                <a:spcPts val="1200"/>
              </a:spcBef>
              <a:buFont typeface="Lucida Grande"/>
              <a:buChar char="-"/>
              <a:tabLst>
                <a:tab pos="539750" algn="l"/>
              </a:tabLst>
              <a:defRPr/>
            </a:pPr>
            <a:r>
              <a:rPr lang="en-CA" sz="1900" dirty="0">
                <a:latin typeface="Trebuchet MS"/>
              </a:rPr>
              <a:t>A less high-level question is “Where has this image been taken?”</a:t>
            </a:r>
            <a:r>
              <a:rPr lang="en-CA" sz="1900" b="1" dirty="0">
                <a:latin typeface="Trebuchet MS"/>
              </a:rPr>
              <a:t> </a:t>
            </a:r>
            <a:r>
              <a:rPr lang="en-CA" sz="1900" b="1" i="1" dirty="0">
                <a:latin typeface="Trebuchet MS"/>
              </a:rPr>
              <a:t>(scene recognition)</a:t>
            </a:r>
            <a:r>
              <a:rPr lang="en-CA" sz="1900" b="1" dirty="0">
                <a:latin typeface="Trebuchet MS"/>
              </a:rPr>
              <a:t> </a:t>
            </a:r>
            <a:endParaRPr lang="en-CA" sz="1900" dirty="0">
              <a:latin typeface="Trebuchet MS"/>
            </a:endParaRPr>
          </a:p>
          <a:p>
            <a:pPr lvl="1" algn="l" eaLnBrk="1" hangingPunct="1">
              <a:spcBef>
                <a:spcPts val="1200"/>
              </a:spcBef>
              <a:buFont typeface="Lucida Grande"/>
              <a:buChar char="-"/>
              <a:tabLst>
                <a:tab pos="539750" algn="l"/>
              </a:tabLst>
              <a:defRPr/>
            </a:pPr>
            <a:r>
              <a:rPr lang="en-CA" sz="1900" dirty="0">
                <a:latin typeface="Trebuchet MS"/>
              </a:rPr>
              <a:t>“Does the image contain a particular object?” </a:t>
            </a:r>
            <a:r>
              <a:rPr lang="en-CA" sz="1900" b="1" i="1" dirty="0">
                <a:latin typeface="Trebuchet MS"/>
              </a:rPr>
              <a:t>(object classification)</a:t>
            </a:r>
            <a:r>
              <a:rPr lang="en-CA" sz="1900" b="1" dirty="0">
                <a:latin typeface="Trebuchet MS"/>
              </a:rPr>
              <a:t> </a:t>
            </a:r>
            <a:endParaRPr lang="en-CA" sz="1900" dirty="0">
              <a:latin typeface="Trebuchet MS"/>
            </a:endParaRPr>
          </a:p>
          <a:p>
            <a:pPr lvl="1" algn="l" eaLnBrk="1" hangingPunct="1">
              <a:spcBef>
                <a:spcPts val="1200"/>
              </a:spcBef>
              <a:buFont typeface="Lucida Grande"/>
              <a:buChar char="-"/>
              <a:tabLst>
                <a:tab pos="539750" algn="l"/>
              </a:tabLst>
              <a:defRPr/>
            </a:pPr>
            <a:r>
              <a:rPr lang="en-CA" sz="1900" dirty="0">
                <a:latin typeface="Trebuchet MS"/>
              </a:rPr>
              <a:t>“Where is an object of interest?” </a:t>
            </a:r>
            <a:r>
              <a:rPr lang="en-CA" sz="1900" b="1" i="1" dirty="0">
                <a:latin typeface="Trebuchet MS"/>
              </a:rPr>
              <a:t>(object detection)</a:t>
            </a:r>
            <a:endParaRPr lang="en-CA" sz="1900" dirty="0">
              <a:latin typeface="Trebuchet MS"/>
            </a:endParaRPr>
          </a:p>
          <a:p>
            <a:pPr lvl="1" algn="l" eaLnBrk="1" hangingPunct="1">
              <a:spcBef>
                <a:spcPts val="1200"/>
              </a:spcBef>
              <a:buFont typeface="Lucida Grande"/>
              <a:buChar char="-"/>
              <a:tabLst>
                <a:tab pos="539750" algn="l"/>
              </a:tabLst>
              <a:defRPr/>
            </a:pPr>
            <a:r>
              <a:rPr lang="en-CA" sz="1900" dirty="0">
                <a:latin typeface="Trebuchet MS"/>
              </a:rPr>
              <a:t>“Which object does each pixel belong to?” </a:t>
            </a:r>
            <a:r>
              <a:rPr lang="en-CA" sz="1900" b="1" i="1" dirty="0">
                <a:latin typeface="Trebuchet MS"/>
              </a:rPr>
              <a:t>(image segmentation)</a:t>
            </a:r>
            <a:r>
              <a:rPr lang="en-CA" sz="1900" b="1" dirty="0">
                <a:latin typeface="Trebuchet MS"/>
              </a:rPr>
              <a:t> </a:t>
            </a:r>
          </a:p>
          <a:p>
            <a:pPr algn="l" eaLnBrk="1" hangingPunct="1">
              <a:lnSpc>
                <a:spcPct val="90000"/>
              </a:lnSpc>
              <a:tabLst>
                <a:tab pos="539750" algn="l"/>
              </a:tabLst>
              <a:defRPr/>
            </a:pPr>
            <a:endParaRPr lang="en-CA" sz="2000" b="1" dirty="0">
              <a:latin typeface="Trebuchet MS"/>
            </a:endParaRPr>
          </a:p>
          <a:p>
            <a:pPr algn="l" eaLnBrk="1" hangingPunct="1">
              <a:lnSpc>
                <a:spcPct val="110000"/>
              </a:lnSpc>
              <a:tabLst>
                <a:tab pos="539750" algn="l"/>
              </a:tabLst>
              <a:defRPr/>
            </a:pPr>
            <a:r>
              <a:rPr lang="en-CA" sz="2000" dirty="0">
                <a:latin typeface="Trebuchet MS"/>
              </a:rPr>
              <a:t>== a classic Computer Vision hierarchy of high-level to detailed description of an image, with scene recognition at the top and image segmentation at the bottom.</a:t>
            </a:r>
            <a:endParaRPr lang="en-US" sz="2000"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4826B922-B2FE-485F-8482-99AEBB19C101}" type="slidenum">
              <a:rPr lang="en-US" sz="1200">
                <a:solidFill>
                  <a:schemeClr val="tx1">
                    <a:tint val="75000"/>
                  </a:schemeClr>
                </a:solidFill>
                <a:latin typeface="+mn-lt"/>
                <a:cs typeface="+mn-cs"/>
              </a:rPr>
              <a:pPr algn="ctr" fontAlgn="auto">
                <a:spcBef>
                  <a:spcPts val="0"/>
                </a:spcBef>
                <a:spcAft>
                  <a:spcPts val="0"/>
                </a:spcAft>
                <a:defRPr/>
              </a:pPr>
              <a:t>2</a:t>
            </a:fld>
            <a:endParaRPr lang="en-US" sz="1200" dirty="0">
              <a:solidFill>
                <a:schemeClr val="tx1">
                  <a:tint val="75000"/>
                </a:schemeClr>
              </a:solidFill>
              <a:latin typeface="+mn-lt"/>
              <a:cs typeface="+mn-cs"/>
            </a:endParaRPr>
          </a:p>
        </p:txBody>
      </p:sp>
      <p:cxnSp>
        <p:nvCxnSpPr>
          <p:cNvPr id="9" name="Straight Connector 8"/>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ED5A05FE-0CFA-4E53-9F12-6C49B7926611}" type="slidenum">
              <a:rPr lang="en-US"/>
              <a:pPr>
                <a:defRPr/>
              </a:pPr>
              <a:t>20</a:t>
            </a:fld>
            <a:endParaRPr lang="en-US"/>
          </a:p>
        </p:txBody>
      </p:sp>
      <p:sp>
        <p:nvSpPr>
          <p:cNvPr id="45059" name="Title 1"/>
          <p:cNvSpPr>
            <a:spLocks noGrp="1"/>
          </p:cNvSpPr>
          <p:nvPr>
            <p:ph type="title"/>
          </p:nvPr>
        </p:nvSpPr>
        <p:spPr>
          <a:xfrm>
            <a:off x="457200" y="571500"/>
            <a:ext cx="8229600" cy="1000125"/>
          </a:xfrm>
        </p:spPr>
        <p:txBody>
          <a:bodyPr/>
          <a:lstStyle/>
          <a:p>
            <a:pPr eaLnBrk="1" hangingPunct="1"/>
            <a:r>
              <a:rPr lang="en-US" sz="3200" dirty="0">
                <a:solidFill>
                  <a:schemeClr val="bg1"/>
                </a:solidFill>
                <a:latin typeface="Trebuchet MS"/>
              </a:rPr>
              <a:t>2.3 Data Compression</a:t>
            </a: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7CBF3DA1-4D58-4E01-916B-96D117E7DAD7}" type="slidenum">
              <a:rPr lang="en-US" sz="1200">
                <a:solidFill>
                  <a:schemeClr val="tx1">
                    <a:tint val="75000"/>
                  </a:schemeClr>
                </a:solidFill>
                <a:latin typeface="+mn-lt"/>
                <a:cs typeface="+mn-cs"/>
              </a:rPr>
              <a:pPr algn="ctr" fontAlgn="auto">
                <a:spcBef>
                  <a:spcPts val="0"/>
                </a:spcBef>
                <a:spcAft>
                  <a:spcPts val="0"/>
                </a:spcAft>
                <a:defRPr/>
              </a:pPr>
              <a:t>20</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8674" name="Picture 2" descr="C:\Users\Jordan\Desktop\Dropbox\USRA_Drew\Fig\ch2_slide20_table2.1\table2.1.png"/>
          <p:cNvPicPr>
            <a:picLocks noChangeAspect="1" noChangeArrowheads="1"/>
          </p:cNvPicPr>
          <p:nvPr/>
        </p:nvPicPr>
        <p:blipFill>
          <a:blip r:embed="rId3" cstate="print"/>
          <a:srcRect/>
          <a:stretch>
            <a:fillRect/>
          </a:stretch>
        </p:blipFill>
        <p:spPr bwMode="auto">
          <a:xfrm>
            <a:off x="1512968" y="908720"/>
            <a:ext cx="6108540" cy="446984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7E7C1266-0B3F-49AA-88F7-0BE37C57632D}" type="slidenum">
              <a:rPr lang="en-US"/>
              <a:pPr>
                <a:defRPr/>
              </a:pPr>
              <a:t>21</a:t>
            </a:fld>
            <a:endParaRPr lang="en-US"/>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6A9FB280-48D6-4CE9-95F9-87C4F20370DE}" type="slidenum">
              <a:rPr lang="en-US" sz="1200">
                <a:solidFill>
                  <a:schemeClr val="tx1">
                    <a:tint val="75000"/>
                  </a:schemeClr>
                </a:solidFill>
                <a:latin typeface="+mn-lt"/>
                <a:cs typeface="+mn-cs"/>
              </a:rPr>
              <a:pPr algn="ctr" fontAlgn="auto">
                <a:spcBef>
                  <a:spcPts val="0"/>
                </a:spcBef>
                <a:spcAft>
                  <a:spcPts val="0"/>
                </a:spcAft>
                <a:defRPr/>
              </a:pPr>
              <a:t>21</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7110" name="Rectangle 8"/>
          <p:cNvSpPr>
            <a:spLocks noChangeArrowheads="1"/>
          </p:cNvSpPr>
          <p:nvPr/>
        </p:nvSpPr>
        <p:spPr bwMode="auto">
          <a:xfrm>
            <a:off x="578932" y="4723517"/>
            <a:ext cx="7976611" cy="1200329"/>
          </a:xfrm>
          <a:prstGeom prst="rect">
            <a:avLst/>
          </a:prstGeom>
          <a:noFill/>
          <a:ln w="9525">
            <a:noFill/>
            <a:miter lim="800000"/>
            <a:headEnd/>
            <a:tailEnd/>
          </a:ln>
        </p:spPr>
        <p:txBody>
          <a:bodyPr wrap="square">
            <a:spAutoFit/>
          </a:bodyPr>
          <a:lstStyle/>
          <a:p>
            <a:r>
              <a:rPr lang="en-US" sz="2400" b="1" dirty="0">
                <a:latin typeface="Trebuchet MS"/>
                <a:ea typeface="Trebuchet MS"/>
                <a:cs typeface="Trebuchet MS"/>
              </a:rPr>
              <a:t>Fig. 2.9</a:t>
            </a:r>
            <a:r>
              <a:rPr lang="en-US" sz="2400" dirty="0">
                <a:latin typeface="Trebuchet MS"/>
                <a:ea typeface="Trebuchet MS"/>
                <a:cs typeface="Trebuchet MS"/>
              </a:rPr>
              <a:t>: JPEG compression: (a) original uncompressed image; (b) JPEG compression with Quality Factor </a:t>
            </a:r>
            <a:r>
              <a:rPr lang="en-US" sz="2400" i="1" dirty="0" err="1" smtClean="0">
                <a:latin typeface="Trebuchet MS"/>
                <a:ea typeface="Trebuchet MS"/>
                <a:cs typeface="Trebuchet MS"/>
              </a:rPr>
              <a:t>qf</a:t>
            </a:r>
            <a:r>
              <a:rPr lang="en-US" sz="2400" i="1" dirty="0" smtClean="0">
                <a:latin typeface="Trebuchet MS"/>
                <a:ea typeface="Trebuchet MS"/>
                <a:cs typeface="Trebuchet MS"/>
              </a:rPr>
              <a:t> </a:t>
            </a:r>
            <a:r>
              <a:rPr lang="en-US" sz="2400" dirty="0" smtClean="0">
                <a:latin typeface="Trebuchet MS"/>
                <a:ea typeface="Trebuchet MS"/>
                <a:cs typeface="Trebuchet MS"/>
              </a:rPr>
              <a:t>= 75 </a:t>
            </a:r>
            <a:r>
              <a:rPr lang="en-US" sz="2400" dirty="0">
                <a:latin typeface="Trebuchet MS"/>
                <a:ea typeface="Trebuchet MS"/>
                <a:cs typeface="Trebuchet MS"/>
              </a:rPr>
              <a:t>(the typical default).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102057"/>
            <a:ext cx="8121272" cy="325880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960055F5-19E2-4A1F-BABD-EF04491FF721}" type="slidenum">
              <a:rPr lang="en-US"/>
              <a:pPr>
                <a:defRPr/>
              </a:pPr>
              <a:t>22</a:t>
            </a:fld>
            <a:endParaRPr lang="en-US"/>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B5FBAE7B-1416-43F5-9FF5-EA25367301E4}" type="slidenum">
              <a:rPr lang="en-US" sz="1200">
                <a:solidFill>
                  <a:schemeClr val="tx1">
                    <a:tint val="75000"/>
                  </a:schemeClr>
                </a:solidFill>
                <a:latin typeface="+mn-lt"/>
                <a:cs typeface="+mn-cs"/>
              </a:rPr>
              <a:pPr algn="ctr" fontAlgn="auto">
                <a:spcBef>
                  <a:spcPts val="0"/>
                </a:spcBef>
                <a:spcAft>
                  <a:spcPts val="0"/>
                </a:spcAft>
                <a:defRPr/>
              </a:pPr>
              <a:t>22</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9157" name="Rectangle 5"/>
          <p:cNvSpPr>
            <a:spLocks noChangeArrowheads="1"/>
          </p:cNvSpPr>
          <p:nvPr/>
        </p:nvSpPr>
        <p:spPr bwMode="auto">
          <a:xfrm>
            <a:off x="684213" y="4724400"/>
            <a:ext cx="7776219" cy="830997"/>
          </a:xfrm>
          <a:prstGeom prst="rect">
            <a:avLst/>
          </a:prstGeom>
          <a:noFill/>
          <a:ln w="9525">
            <a:noFill/>
            <a:miter lim="800000"/>
            <a:headEnd/>
            <a:tailEnd/>
          </a:ln>
        </p:spPr>
        <p:txBody>
          <a:bodyPr wrap="square">
            <a:spAutoFit/>
          </a:bodyPr>
          <a:lstStyle/>
          <a:p>
            <a:r>
              <a:rPr lang="en-US" sz="2400" b="1" dirty="0">
                <a:latin typeface="Trebuchet MS"/>
                <a:ea typeface="Trebuchet MS"/>
                <a:cs typeface="Trebuchet MS"/>
              </a:rPr>
              <a:t>Fig. 2.9</a:t>
            </a:r>
            <a:r>
              <a:rPr lang="en-US" sz="2400" dirty="0">
                <a:latin typeface="Trebuchet MS"/>
                <a:ea typeface="Trebuchet MS"/>
                <a:cs typeface="Trebuchet MS"/>
              </a:rPr>
              <a:t>: JPEG compression:  (c) </a:t>
            </a:r>
            <a:r>
              <a:rPr lang="en-US" sz="2400" dirty="0" smtClean="0">
                <a:latin typeface="Trebuchet MS"/>
                <a:ea typeface="Trebuchet MS"/>
                <a:cs typeface="Trebuchet MS"/>
              </a:rPr>
              <a:t>Quality Factor </a:t>
            </a:r>
            <a:r>
              <a:rPr lang="en-US" sz="2400" i="1" dirty="0" err="1" smtClean="0">
                <a:latin typeface="Trebuchet MS"/>
                <a:ea typeface="Trebuchet MS"/>
                <a:cs typeface="Trebuchet MS"/>
              </a:rPr>
              <a:t>qf</a:t>
            </a:r>
            <a:r>
              <a:rPr lang="en-US" sz="2400" i="1" dirty="0" smtClean="0">
                <a:latin typeface="Trebuchet MS"/>
                <a:ea typeface="Trebuchet MS"/>
                <a:cs typeface="Trebuchet MS"/>
              </a:rPr>
              <a:t> </a:t>
            </a:r>
            <a:r>
              <a:rPr lang="en-US" sz="2400" dirty="0" smtClean="0">
                <a:latin typeface="Trebuchet MS"/>
                <a:ea typeface="Trebuchet MS"/>
                <a:cs typeface="Trebuchet MS"/>
              </a:rPr>
              <a:t>= 25 </a:t>
            </a:r>
            <a:r>
              <a:rPr lang="en-US" sz="2400" dirty="0">
                <a:latin typeface="Trebuchet MS"/>
                <a:ea typeface="Trebuchet MS"/>
                <a:cs typeface="Trebuchet MS"/>
              </a:rPr>
              <a:t>and (d) </a:t>
            </a:r>
            <a:r>
              <a:rPr lang="en-US" sz="2400" dirty="0" smtClean="0">
                <a:latin typeface="Trebuchet MS"/>
                <a:ea typeface="Trebuchet MS"/>
                <a:cs typeface="Trebuchet MS"/>
              </a:rPr>
              <a:t>Quality Factor </a:t>
            </a:r>
            <a:r>
              <a:rPr lang="en-US" sz="2400" i="1" dirty="0" err="1" smtClean="0">
                <a:latin typeface="Trebuchet MS"/>
                <a:ea typeface="Trebuchet MS"/>
                <a:cs typeface="Trebuchet MS"/>
              </a:rPr>
              <a:t>qf</a:t>
            </a:r>
            <a:r>
              <a:rPr lang="en-US" sz="2400" i="1" dirty="0" smtClean="0">
                <a:latin typeface="Trebuchet MS"/>
                <a:ea typeface="Trebuchet MS"/>
                <a:cs typeface="Trebuchet MS"/>
              </a:rPr>
              <a:t> </a:t>
            </a:r>
            <a:r>
              <a:rPr lang="en-US" sz="2400" dirty="0" smtClean="0">
                <a:latin typeface="Trebuchet MS"/>
                <a:ea typeface="Trebuchet MS"/>
                <a:cs typeface="Trebuchet MS"/>
              </a:rPr>
              <a:t>= 5</a:t>
            </a:r>
            <a:r>
              <a:rPr lang="en-US" sz="2400" dirty="0">
                <a:latin typeface="Trebuchet MS"/>
                <a:ea typeface="Trebuchet MS"/>
                <a:cs typeface="Trebuchet MS"/>
              </a:rPr>
              <a:t>.</a:t>
            </a:r>
          </a:p>
        </p:txBody>
      </p:sp>
      <p:pic>
        <p:nvPicPr>
          <p:cNvPr id="49158" name="Picture 7"/>
          <p:cNvPicPr>
            <a:picLocks noChangeAspect="1" noChangeArrowheads="1"/>
          </p:cNvPicPr>
          <p:nvPr/>
        </p:nvPicPr>
        <p:blipFill>
          <a:blip r:embed="rId3" cstate="print"/>
          <a:srcRect/>
          <a:stretch>
            <a:fillRect/>
          </a:stretch>
        </p:blipFill>
        <p:spPr bwMode="auto">
          <a:xfrm>
            <a:off x="521089" y="1138788"/>
            <a:ext cx="8097361" cy="32220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C4DFAB71-C85E-4DB7-87EB-7BA8C5AF826A}" type="slidenum">
              <a:rPr lang="en-US"/>
              <a:pPr>
                <a:defRPr/>
              </a:pPr>
              <a:t>23</a:t>
            </a:fld>
            <a:endParaRPr lang="en-US"/>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2A3AB4EB-F682-4B05-8B9D-4DD82222DCC6}" type="slidenum">
              <a:rPr lang="en-US" sz="1200">
                <a:solidFill>
                  <a:schemeClr val="tx1">
                    <a:tint val="75000"/>
                  </a:schemeClr>
                </a:solidFill>
                <a:latin typeface="+mn-lt"/>
                <a:cs typeface="+mn-cs"/>
              </a:rPr>
              <a:pPr algn="ctr" fontAlgn="auto">
                <a:spcBef>
                  <a:spcPts val="0"/>
                </a:spcBef>
                <a:spcAft>
                  <a:spcPts val="0"/>
                </a:spcAft>
                <a:defRPr/>
              </a:pPr>
              <a:t>23</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86818" y="1340768"/>
            <a:ext cx="7560840" cy="1200329"/>
          </a:xfrm>
          <a:prstGeom prst="rect">
            <a:avLst/>
          </a:prstGeom>
          <a:noFill/>
        </p:spPr>
        <p:txBody>
          <a:bodyPr wrap="square" rtlCol="0">
            <a:spAutoFit/>
          </a:bodyPr>
          <a:lstStyle/>
          <a:p>
            <a:r>
              <a:rPr lang="en-US" sz="2400" b="1" dirty="0" smtClean="0">
                <a:latin typeface="Trebuchet MS" panose="020B0603020202020204" pitchFamily="34" charset="0"/>
              </a:rPr>
              <a:t>Table 2.2: </a:t>
            </a:r>
            <a:r>
              <a:rPr lang="en-US" sz="2400" dirty="0" smtClean="0">
                <a:latin typeface="Trebuchet MS" panose="020B0603020202020204" pitchFamily="34" charset="0"/>
              </a:rPr>
              <a:t>JPEG file sizes (bytes) and percentage size of data for JPEG compression with Quality Factor </a:t>
            </a:r>
            <a:r>
              <a:rPr lang="en-US" sz="2400" i="1" dirty="0" err="1" smtClean="0">
                <a:latin typeface="Trebuchet MS" panose="020B0603020202020204" pitchFamily="34" charset="0"/>
              </a:rPr>
              <a:t>qf</a:t>
            </a:r>
            <a:r>
              <a:rPr lang="en-US" sz="2400" dirty="0" smtClean="0">
                <a:latin typeface="Trebuchet MS" panose="020B0603020202020204" pitchFamily="34" charset="0"/>
              </a:rPr>
              <a:t> = 75, 25, and 5.</a:t>
            </a:r>
            <a:endParaRPr lang="en-US" sz="2400" dirty="0">
              <a:latin typeface="Trebuchet MS" panose="020B0603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068960"/>
            <a:ext cx="7740352" cy="17026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11B57280-0D27-40DE-B7DB-59183A373E32}" type="slidenum">
              <a:rPr lang="en-US"/>
              <a:pPr>
                <a:defRPr/>
              </a:pPr>
              <a:t>24</a:t>
            </a:fld>
            <a:endParaRPr lang="en-US"/>
          </a:p>
        </p:txBody>
      </p:sp>
      <p:sp>
        <p:nvSpPr>
          <p:cNvPr id="53251" name="Rectangle 4"/>
          <p:cNvSpPr>
            <a:spLocks noChangeArrowheads="1"/>
          </p:cNvSpPr>
          <p:nvPr/>
        </p:nvSpPr>
        <p:spPr bwMode="auto">
          <a:xfrm>
            <a:off x="341784" y="620713"/>
            <a:ext cx="8460432" cy="1938992"/>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dirty="0">
                <a:latin typeface="Trebuchet MS"/>
                <a:ea typeface="Trebuchet MS"/>
                <a:cs typeface="Trebuchet MS"/>
              </a:rPr>
              <a:t>How expensive image and video processing is in terms of CPU cycles? </a:t>
            </a:r>
          </a:p>
          <a:p>
            <a:pPr marL="342900" indent="-342900">
              <a:buFont typeface="Arial" panose="020B0604020202020204" pitchFamily="34" charset="0"/>
              <a:buChar char="•"/>
            </a:pPr>
            <a:endParaRPr lang="en-US" sz="2400" dirty="0">
              <a:latin typeface="Trebuchet MS"/>
              <a:ea typeface="Trebuchet MS"/>
              <a:cs typeface="Trebuchet MS"/>
            </a:endParaRPr>
          </a:p>
          <a:p>
            <a:pPr marL="342900" indent="-342900">
              <a:buFont typeface="Arial" panose="020B0604020202020204" pitchFamily="34" charset="0"/>
              <a:buChar char="•"/>
            </a:pPr>
            <a:r>
              <a:rPr lang="en-US" sz="2400" dirty="0">
                <a:latin typeface="Trebuchet MS"/>
                <a:ea typeface="Trebuchet MS"/>
                <a:cs typeface="Trebuchet MS"/>
              </a:rPr>
              <a:t>Suppose we have an image whose pixels we wish to darken, by a factor of 2:</a:t>
            </a:r>
          </a:p>
        </p:txBody>
      </p:sp>
      <p:sp>
        <p:nvSpPr>
          <p:cNvPr id="53253" name="Rectangle 10"/>
          <p:cNvSpPr>
            <a:spLocks noChangeArrowheads="1"/>
          </p:cNvSpPr>
          <p:nvPr/>
        </p:nvSpPr>
        <p:spPr bwMode="auto">
          <a:xfrm>
            <a:off x="605502" y="5652077"/>
            <a:ext cx="8163780" cy="430887"/>
          </a:xfrm>
          <a:prstGeom prst="rect">
            <a:avLst/>
          </a:prstGeom>
          <a:noFill/>
          <a:ln w="9525">
            <a:noFill/>
            <a:miter lim="800000"/>
            <a:headEnd/>
            <a:tailEnd/>
          </a:ln>
        </p:spPr>
        <p:txBody>
          <a:bodyPr wrap="square">
            <a:spAutoFit/>
          </a:bodyPr>
          <a:lstStyle/>
          <a:p>
            <a:r>
              <a:rPr lang="en-US" sz="2200" dirty="0">
                <a:latin typeface="Trebuchet MS"/>
                <a:ea typeface="Trebuchet MS"/>
                <a:cs typeface="Trebuchet MS"/>
              </a:rPr>
              <a:t>On a RISC machine, 12 instructions per pixel, i.e., per 3 bytes.</a:t>
            </a:r>
          </a:p>
        </p:txBody>
      </p:sp>
      <p:pic>
        <p:nvPicPr>
          <p:cNvPr id="29698" name="Picture 2" descr="C:\Users\Jordan\Desktop\Dropbox\USRA_Drew\Fig\ch2_slide24_Algo2.1\algo21.png"/>
          <p:cNvPicPr>
            <a:picLocks noChangeAspect="1" noChangeArrowheads="1"/>
          </p:cNvPicPr>
          <p:nvPr/>
        </p:nvPicPr>
        <p:blipFill>
          <a:blip r:embed="rId2" cstate="print"/>
          <a:srcRect/>
          <a:stretch>
            <a:fillRect/>
          </a:stretch>
        </p:blipFill>
        <p:spPr bwMode="auto">
          <a:xfrm>
            <a:off x="1056897" y="3026518"/>
            <a:ext cx="7030206" cy="2220840"/>
          </a:xfrm>
          <a:prstGeom prst="rect">
            <a:avLst/>
          </a:prstGeom>
          <a:noFill/>
        </p:spPr>
      </p:pic>
      <p:cxnSp>
        <p:nvCxnSpPr>
          <p:cNvPr id="10" name="Straight Connector 9"/>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605AD37C-5433-4209-AEE6-71B8C6B8391B}" type="slidenum">
              <a:rPr lang="en-US"/>
              <a:pPr>
                <a:defRPr/>
              </a:pPr>
              <a:t>25</a:t>
            </a:fld>
            <a:endParaRPr lang="en-US"/>
          </a:p>
        </p:txBody>
      </p:sp>
      <p:sp>
        <p:nvSpPr>
          <p:cNvPr id="54275" name="Title 1"/>
          <p:cNvSpPr>
            <a:spLocks noGrp="1"/>
          </p:cNvSpPr>
          <p:nvPr>
            <p:ph type="title"/>
          </p:nvPr>
        </p:nvSpPr>
        <p:spPr>
          <a:xfrm>
            <a:off x="468313" y="980728"/>
            <a:ext cx="8229600" cy="568672"/>
          </a:xfrm>
        </p:spPr>
        <p:txBody>
          <a:bodyPr/>
          <a:lstStyle/>
          <a:p>
            <a:pPr eaLnBrk="1" hangingPunct="1"/>
            <a:r>
              <a:rPr lang="en-US" sz="3600" dirty="0">
                <a:latin typeface="Trebuchet MS"/>
              </a:rPr>
              <a:t>2.4 </a:t>
            </a:r>
            <a:r>
              <a:rPr lang="en-US" sz="3600" dirty="0" smtClean="0">
                <a:latin typeface="Trebuchet MS"/>
              </a:rPr>
              <a:t> Multimedia </a:t>
            </a:r>
            <a:r>
              <a:rPr lang="en-US" sz="3600" dirty="0">
                <a:latin typeface="Trebuchet MS"/>
              </a:rPr>
              <a:t>Production</a:t>
            </a:r>
          </a:p>
        </p:txBody>
      </p:sp>
      <p:sp>
        <p:nvSpPr>
          <p:cNvPr id="54276" name="Subtitle 2"/>
          <p:cNvSpPr>
            <a:spLocks noGrp="1"/>
          </p:cNvSpPr>
          <p:nvPr>
            <p:ph idx="1"/>
          </p:nvPr>
        </p:nvSpPr>
        <p:spPr>
          <a:xfrm>
            <a:off x="468313" y="1628801"/>
            <a:ext cx="8229600" cy="3888432"/>
          </a:xfrm>
        </p:spPr>
        <p:txBody>
          <a:bodyPr anchor="ctr"/>
          <a:lstStyle/>
          <a:p>
            <a:pPr marL="342000" algn="l" eaLnBrk="1" hangingPunct="1">
              <a:buFont typeface="Arial" charset="0"/>
              <a:buChar char="•"/>
              <a:tabLst>
                <a:tab pos="539750" algn="l"/>
              </a:tabLst>
            </a:pPr>
            <a:r>
              <a:rPr lang="en-CA" sz="2800" dirty="0">
                <a:latin typeface="Trebuchet MS"/>
              </a:rPr>
              <a:t>Multimedia production can easily involve an art director, graphic designer, production artist, producer, project manager, writer, user interface designer, sound designer, videographer, and 3D and 2D animators, as well as programmers.</a:t>
            </a:r>
            <a:endParaRPr lang="en-US" sz="2800"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B25560EC-BD8B-4054-AF99-293C9275CFA9}" type="slidenum">
              <a:rPr lang="en-US" sz="1200">
                <a:solidFill>
                  <a:schemeClr val="tx1">
                    <a:tint val="75000"/>
                  </a:schemeClr>
                </a:solidFill>
                <a:latin typeface="+mn-lt"/>
                <a:cs typeface="+mn-cs"/>
              </a:rPr>
              <a:pPr algn="ctr" fontAlgn="auto">
                <a:spcBef>
                  <a:spcPts val="0"/>
                </a:spcBef>
                <a:spcAft>
                  <a:spcPts val="0"/>
                </a:spcAft>
                <a:defRPr/>
              </a:pPr>
              <a:t>25</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A1344E05-56AB-443B-A035-008C23EF79FC}" type="slidenum">
              <a:rPr lang="en-US"/>
              <a:pPr>
                <a:defRPr/>
              </a:pPr>
              <a:t>26</a:t>
            </a:fld>
            <a:endParaRPr lang="en-US"/>
          </a:p>
        </p:txBody>
      </p:sp>
      <p:sp>
        <p:nvSpPr>
          <p:cNvPr id="56323" name="Title 1"/>
          <p:cNvSpPr>
            <a:spLocks noGrp="1"/>
          </p:cNvSpPr>
          <p:nvPr>
            <p:ph type="title" idx="4294967295"/>
          </p:nvPr>
        </p:nvSpPr>
        <p:spPr>
          <a:xfrm>
            <a:off x="179388" y="548680"/>
            <a:ext cx="8964612" cy="1000125"/>
          </a:xfrm>
        </p:spPr>
        <p:txBody>
          <a:bodyPr/>
          <a:lstStyle/>
          <a:p>
            <a:pPr eaLnBrk="1" hangingPunct="1"/>
            <a:r>
              <a:rPr lang="en-US" sz="3200" b="1" dirty="0">
                <a:latin typeface="Trebuchet MS"/>
              </a:rPr>
              <a:t>2.5 Multimedia Sharing and Distribution</a:t>
            </a: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47315756-C0A2-44D8-B58D-0ED8618DAB31}" type="slidenum">
              <a:rPr lang="en-US" sz="1200">
                <a:solidFill>
                  <a:schemeClr val="tx1">
                    <a:tint val="75000"/>
                  </a:schemeClr>
                </a:solidFill>
                <a:latin typeface="+mn-lt"/>
                <a:cs typeface="+mn-cs"/>
              </a:rPr>
              <a:pPr algn="ctr" fontAlgn="auto">
                <a:spcBef>
                  <a:spcPts val="0"/>
                </a:spcBef>
                <a:spcAft>
                  <a:spcPts val="0"/>
                </a:spcAft>
                <a:defRPr/>
              </a:pPr>
              <a:t>26</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228159" y="1884926"/>
            <a:ext cx="2717986" cy="3970318"/>
          </a:xfrm>
          <a:prstGeom prst="rect">
            <a:avLst/>
          </a:prstGeom>
        </p:spPr>
        <p:txBody>
          <a:bodyPr wrap="square">
            <a:spAutoFit/>
          </a:bodyPr>
          <a:lstStyle/>
          <a:p>
            <a:pPr>
              <a:spcBef>
                <a:spcPct val="50000"/>
              </a:spcBef>
            </a:pPr>
            <a:r>
              <a:rPr lang="en-US" b="1" dirty="0">
                <a:latin typeface="Trebuchet MS"/>
                <a:ea typeface="Trebuchet MS"/>
                <a:cs typeface="Trebuchet MS"/>
              </a:rPr>
              <a:t>Fig. 2.10: </a:t>
            </a:r>
            <a:r>
              <a:rPr lang="en-US" dirty="0">
                <a:latin typeface="Trebuchet MS"/>
                <a:ea typeface="Trebuchet MS"/>
                <a:cs typeface="Trebuchet MS"/>
              </a:rPr>
              <a:t>The webpage for uploading a YouTube video. The video, titled “Edison Phonograph Multimedia Textbook 3rd Edition” is open to all users (Privacy settings: Public) and can be searched in the YouTube homepage using the title or tags. Note that the video thumbnails are automatically generated by YouTube.</a:t>
            </a:r>
          </a:p>
        </p:txBody>
      </p:sp>
      <p:graphicFrame>
        <p:nvGraphicFramePr>
          <p:cNvPr id="2" name="Object 1">
            <a:extLst>
              <a:ext uri="{FF2B5EF4-FFF2-40B4-BE49-F238E27FC236}">
                <a16:creationId xmlns:a16="http://schemas.microsoft.com/office/drawing/2014/main" id="{9F544D12-F6D6-474B-9281-33851D00E4E2}"/>
              </a:ext>
            </a:extLst>
          </p:cNvPr>
          <p:cNvGraphicFramePr>
            <a:graphicFrameLocks noChangeAspect="1"/>
          </p:cNvGraphicFramePr>
          <p:nvPr>
            <p:extLst>
              <p:ext uri="{D42A27DB-BD31-4B8C-83A1-F6EECF244321}">
                <p14:modId xmlns:p14="http://schemas.microsoft.com/office/powerpoint/2010/main" val="665993629"/>
              </p:ext>
            </p:extLst>
          </p:nvPr>
        </p:nvGraphicFramePr>
        <p:xfrm>
          <a:off x="285750" y="1633660"/>
          <a:ext cx="5942409" cy="4039815"/>
        </p:xfrm>
        <a:graphic>
          <a:graphicData uri="http://schemas.openxmlformats.org/presentationml/2006/ole">
            <mc:AlternateContent xmlns:mc="http://schemas.openxmlformats.org/markup-compatibility/2006">
              <mc:Choice xmlns:v="urn:schemas-microsoft-com:vml" Requires="v">
                <p:oleObj spid="_x0000_s2060" name="Image" r:id="rId4" imgW="17688600" imgH="12025080" progId="Photoshop.Image.9">
                  <p:embed/>
                </p:oleObj>
              </mc:Choice>
              <mc:Fallback>
                <p:oleObj name="Image" r:id="rId4" imgW="17688600" imgH="12025080" progId="Photoshop.Image.9">
                  <p:embed/>
                  <p:pic>
                    <p:nvPicPr>
                      <p:cNvPr id="0" name=""/>
                      <p:cNvPicPr/>
                      <p:nvPr/>
                    </p:nvPicPr>
                    <p:blipFill>
                      <a:blip r:embed="rId5"/>
                      <a:stretch>
                        <a:fillRect/>
                      </a:stretch>
                    </p:blipFill>
                    <p:spPr>
                      <a:xfrm>
                        <a:off x="285750" y="1633660"/>
                        <a:ext cx="5942409" cy="4039815"/>
                      </a:xfrm>
                      <a:prstGeom prst="rect">
                        <a:avLst/>
                      </a:prstGeom>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6" name="Slide Number Placeholder 5"/>
          <p:cNvSpPr>
            <a:spLocks noGrp="1"/>
          </p:cNvSpPr>
          <p:nvPr>
            <p:ph type="sldNum" sz="quarter" idx="12"/>
          </p:nvPr>
        </p:nvSpPr>
        <p:spPr/>
        <p:txBody>
          <a:bodyPr/>
          <a:lstStyle/>
          <a:p>
            <a:pPr>
              <a:defRPr/>
            </a:pPr>
            <a:fld id="{BD465C4F-6F41-4F86-8E40-D1396BABAA66}" type="slidenum">
              <a:rPr lang="en-US"/>
              <a:pPr>
                <a:defRPr/>
              </a:pPr>
              <a:t>27</a:t>
            </a:fld>
            <a:endParaRPr lang="en-US"/>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F458860A-CD90-4FE4-BCD1-004A9A41748F}" type="slidenum">
              <a:rPr lang="en-US" sz="1200">
                <a:solidFill>
                  <a:schemeClr val="tx1">
                    <a:tint val="75000"/>
                  </a:schemeClr>
                </a:solidFill>
                <a:latin typeface="+mn-lt"/>
                <a:cs typeface="+mn-cs"/>
              </a:rPr>
              <a:pPr algn="ctr" fontAlgn="auto">
                <a:spcBef>
                  <a:spcPts val="0"/>
                </a:spcBef>
                <a:spcAft>
                  <a:spcPts val="0"/>
                </a:spcAft>
                <a:defRPr/>
              </a:pPr>
              <a:t>27</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5907262" y="2987017"/>
            <a:ext cx="2950988" cy="2246769"/>
          </a:xfrm>
          <a:prstGeom prst="rect">
            <a:avLst/>
          </a:prstGeom>
          <a:noFill/>
          <a:ln w="9525">
            <a:noFill/>
            <a:miter lim="800000"/>
            <a:headEnd/>
            <a:tailEnd/>
          </a:ln>
        </p:spPr>
        <p:txBody>
          <a:bodyPr wrap="square">
            <a:spAutoFit/>
          </a:bodyPr>
          <a:lstStyle/>
          <a:p>
            <a:pPr>
              <a:spcBef>
                <a:spcPct val="50000"/>
              </a:spcBef>
            </a:pPr>
            <a:r>
              <a:rPr lang="en-US" sz="2000" b="1" dirty="0">
                <a:latin typeface="Trebuchet MS"/>
                <a:ea typeface="Trebuchet MS"/>
                <a:cs typeface="Trebuchet MS"/>
              </a:rPr>
              <a:t>Fig. 2.11: </a:t>
            </a:r>
            <a:r>
              <a:rPr lang="en-US" sz="2000" dirty="0">
                <a:latin typeface="Trebuchet MS"/>
                <a:ea typeface="Trebuchet MS"/>
                <a:cs typeface="Trebuchet MS"/>
              </a:rPr>
              <a:t>The YouTube page for the video uploaded. The list of related videos are shown on the right side, and users can post their comments, as well.</a:t>
            </a:r>
          </a:p>
        </p:txBody>
      </p:sp>
      <p:pic>
        <p:nvPicPr>
          <p:cNvPr id="2" name="Picture 1">
            <a:extLst>
              <a:ext uri="{FF2B5EF4-FFF2-40B4-BE49-F238E27FC236}">
                <a16:creationId xmlns:a16="http://schemas.microsoft.com/office/drawing/2014/main" id="{D1361BB2-3143-4F5D-B58B-23AFFB0452D5}"/>
              </a:ext>
            </a:extLst>
          </p:cNvPr>
          <p:cNvPicPr>
            <a:picLocks noChangeAspect="1"/>
          </p:cNvPicPr>
          <p:nvPr/>
        </p:nvPicPr>
        <p:blipFill>
          <a:blip r:embed="rId3"/>
          <a:stretch>
            <a:fillRect/>
          </a:stretch>
        </p:blipFill>
        <p:spPr>
          <a:xfrm>
            <a:off x="323528" y="1066342"/>
            <a:ext cx="5383458" cy="394683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9" name="Slide Number Placeholder 5"/>
          <p:cNvSpPr>
            <a:spLocks noGrp="1"/>
          </p:cNvSpPr>
          <p:nvPr>
            <p:ph type="sldNum" sz="quarter" idx="12"/>
          </p:nvPr>
        </p:nvSpPr>
        <p:spPr/>
        <p:txBody>
          <a:bodyPr/>
          <a:lstStyle/>
          <a:p>
            <a:pPr>
              <a:defRPr/>
            </a:pPr>
            <a:fld id="{C67C7D8D-B95F-4F8F-BE9B-ECCECBF8F084}" type="slidenum">
              <a:rPr lang="en-US"/>
              <a:pPr>
                <a:defRPr/>
              </a:pPr>
              <a:t>28</a:t>
            </a:fld>
            <a:endParaRPr lang="en-US"/>
          </a:p>
        </p:txBody>
      </p:sp>
      <p:sp>
        <p:nvSpPr>
          <p:cNvPr id="76803" name="Title 1"/>
          <p:cNvSpPr>
            <a:spLocks noGrp="1"/>
          </p:cNvSpPr>
          <p:nvPr>
            <p:ph type="title"/>
          </p:nvPr>
        </p:nvSpPr>
        <p:spPr>
          <a:xfrm>
            <a:off x="457200" y="571500"/>
            <a:ext cx="8229600" cy="1000125"/>
          </a:xfrm>
        </p:spPr>
        <p:txBody>
          <a:bodyPr/>
          <a:lstStyle/>
          <a:p>
            <a:pPr eaLnBrk="1" hangingPunct="1"/>
            <a:r>
              <a:rPr lang="en-CA" sz="2900" dirty="0">
                <a:latin typeface="Trebuchet MS"/>
              </a:rPr>
              <a:t>2.6 Some Useful Editing and Authoring Tools</a:t>
            </a:r>
            <a:endParaRPr lang="en-US" sz="2900" dirty="0">
              <a:latin typeface="Trebuchet MS"/>
            </a:endParaRPr>
          </a:p>
        </p:txBody>
      </p:sp>
      <p:sp>
        <p:nvSpPr>
          <p:cNvPr id="3" name="Subtitle 2"/>
          <p:cNvSpPr>
            <a:spLocks noGrp="1"/>
          </p:cNvSpPr>
          <p:nvPr>
            <p:ph idx="1"/>
          </p:nvPr>
        </p:nvSpPr>
        <p:spPr/>
        <p:txBody>
          <a:bodyPr>
            <a:normAutofit/>
          </a:bodyPr>
          <a:lstStyle/>
          <a:p>
            <a:pPr marL="234000" algn="l" eaLnBrk="1" hangingPunct="1">
              <a:lnSpc>
                <a:spcPct val="80000"/>
              </a:lnSpc>
              <a:buFont typeface="Arial"/>
              <a:buChar char="•"/>
              <a:tabLst>
                <a:tab pos="177800" algn="l"/>
              </a:tabLst>
            </a:pPr>
            <a:r>
              <a:rPr lang="en-CA" sz="2400" dirty="0">
                <a:latin typeface="Trebuchet MS"/>
                <a:ea typeface="Trebuchet MS"/>
                <a:cs typeface="Trebuchet MS"/>
              </a:rPr>
              <a:t>One needs real vehicles for showing understanding principles 	of and creating multimedia. And straight programming in C++ or Java is not always the best way of showing your </a:t>
            </a:r>
            <a:r>
              <a:rPr lang="en-US" sz="2400" dirty="0">
                <a:latin typeface="Trebuchet MS"/>
                <a:ea typeface="Trebuchet MS"/>
                <a:cs typeface="Trebuchet MS"/>
              </a:rPr>
              <a:t>knowledge and creativity.</a:t>
            </a:r>
          </a:p>
          <a:p>
            <a:pPr algn="l" eaLnBrk="1" hangingPunct="1">
              <a:lnSpc>
                <a:spcPct val="80000"/>
              </a:lnSpc>
              <a:tabLst>
                <a:tab pos="177800" algn="l"/>
              </a:tabLst>
            </a:pPr>
            <a:endParaRPr lang="en-US" sz="2400" dirty="0">
              <a:latin typeface="Trebuchet MS"/>
              <a:ea typeface="Trebuchet MS"/>
              <a:cs typeface="Trebuchet MS"/>
            </a:endParaRPr>
          </a:p>
          <a:p>
            <a:pPr algn="l" eaLnBrk="1" hangingPunct="1">
              <a:lnSpc>
                <a:spcPct val="80000"/>
              </a:lnSpc>
              <a:buFont typeface="Arial"/>
              <a:buChar char="•"/>
              <a:tabLst>
                <a:tab pos="177800" algn="l"/>
              </a:tabLst>
            </a:pPr>
            <a:r>
              <a:rPr lang="en-CA" sz="2400" dirty="0">
                <a:latin typeface="Trebuchet MS"/>
                <a:ea typeface="Trebuchet MS"/>
                <a:cs typeface="Trebuchet MS"/>
              </a:rPr>
              <a:t>Some popular authoring tools include the following:</a:t>
            </a:r>
          </a:p>
          <a:p>
            <a:pPr lvl="2" algn="l" eaLnBrk="1" hangingPunct="1">
              <a:lnSpc>
                <a:spcPct val="80000"/>
              </a:lnSpc>
              <a:buFont typeface="Trebuchet MS" pitchFamily="34" charset="0"/>
              <a:buChar char="-"/>
              <a:tabLst>
                <a:tab pos="177800" algn="l"/>
              </a:tabLst>
            </a:pPr>
            <a:r>
              <a:rPr lang="en-US" sz="2200" b="1" dirty="0">
                <a:latin typeface="Trebuchet MS"/>
                <a:ea typeface="Trebuchet MS"/>
                <a:cs typeface="Trebuchet MS"/>
              </a:rPr>
              <a:t>Adobe Premiere </a:t>
            </a:r>
          </a:p>
          <a:p>
            <a:pPr lvl="2" algn="l" eaLnBrk="1" hangingPunct="1">
              <a:lnSpc>
                <a:spcPct val="80000"/>
              </a:lnSpc>
              <a:buFont typeface="Trebuchet MS" pitchFamily="34" charset="0"/>
              <a:buChar char="-"/>
              <a:tabLst>
                <a:tab pos="177800" algn="l"/>
              </a:tabLst>
            </a:pPr>
            <a:r>
              <a:rPr lang="en-US" altLang="zh-CN" sz="2200" b="1" dirty="0">
                <a:latin typeface="Trebuchet MS"/>
                <a:ea typeface="Trebuchet MS"/>
                <a:cs typeface="Trebuchet MS"/>
              </a:rPr>
              <a:t>HTML5 Canvas</a:t>
            </a:r>
            <a:endParaRPr lang="en-US" sz="2200" b="1" dirty="0">
              <a:latin typeface="Trebuchet MS"/>
              <a:ea typeface="Trebuchet MS"/>
              <a:cs typeface="Trebuchet MS"/>
            </a:endParaRPr>
          </a:p>
          <a:p>
            <a:pPr lvl="2" algn="l" eaLnBrk="1" hangingPunct="1">
              <a:lnSpc>
                <a:spcPct val="80000"/>
              </a:lnSpc>
              <a:buFont typeface="Trebuchet MS" pitchFamily="34" charset="0"/>
              <a:buChar char="-"/>
              <a:tabLst>
                <a:tab pos="177800" algn="l"/>
              </a:tabLst>
            </a:pPr>
            <a:r>
              <a:rPr lang="en-US" sz="2200" b="1" dirty="0">
                <a:latin typeface="Trebuchet MS"/>
                <a:ea typeface="Trebuchet MS"/>
                <a:cs typeface="Trebuchet MS"/>
              </a:rPr>
              <a:t>Adobe </a:t>
            </a:r>
            <a:r>
              <a:rPr lang="en-CA" sz="2200" b="1" dirty="0">
                <a:latin typeface="Trebuchet MS"/>
                <a:ea typeface="Trebuchet MS"/>
                <a:cs typeface="Trebuchet MS"/>
              </a:rPr>
              <a:t>Director </a:t>
            </a:r>
          </a:p>
          <a:p>
            <a:pPr lvl="2" algn="l" eaLnBrk="1" hangingPunct="1">
              <a:lnSpc>
                <a:spcPct val="80000"/>
              </a:lnSpc>
              <a:buFont typeface="Trebuchet MS" pitchFamily="34" charset="0"/>
              <a:buChar char="-"/>
              <a:tabLst>
                <a:tab pos="177800" algn="l"/>
              </a:tabLst>
            </a:pPr>
            <a:r>
              <a:rPr lang="en-US" sz="2200" b="1" dirty="0">
                <a:latin typeface="Trebuchet MS"/>
                <a:ea typeface="Trebuchet MS"/>
                <a:cs typeface="Trebuchet MS"/>
              </a:rPr>
              <a:t>Adobe XD</a:t>
            </a:r>
          </a:p>
          <a:p>
            <a:pPr algn="l" eaLnBrk="1" hangingPunct="1">
              <a:lnSpc>
                <a:spcPct val="80000"/>
              </a:lnSpc>
              <a:tabLst>
                <a:tab pos="177800" algn="l"/>
              </a:tabLst>
            </a:pPr>
            <a:endParaRPr lang="en-US" sz="2400" dirty="0">
              <a:latin typeface="Trebuchet MS"/>
              <a:ea typeface="Trebuchet MS"/>
              <a:cs typeface="Trebuchet MS"/>
            </a:endParaRPr>
          </a:p>
          <a:p>
            <a:pPr algn="l" eaLnBrk="1" hangingPunct="1">
              <a:lnSpc>
                <a:spcPct val="80000"/>
              </a:lnSpc>
              <a:buFont typeface="Arial"/>
              <a:buChar char="•"/>
              <a:tabLst>
                <a:tab pos="177800" algn="l"/>
              </a:tabLst>
            </a:pPr>
            <a:r>
              <a:rPr lang="en-CA" sz="2400" b="1" dirty="0">
                <a:latin typeface="Trebuchet MS"/>
                <a:ea typeface="Trebuchet MS"/>
                <a:cs typeface="Trebuchet MS"/>
              </a:rPr>
              <a:t>Hint for studying this section</a:t>
            </a:r>
            <a:r>
              <a:rPr lang="en-CA" sz="2400" dirty="0">
                <a:latin typeface="Trebuchet MS"/>
                <a:ea typeface="Trebuchet MS"/>
                <a:cs typeface="Trebuchet MS"/>
              </a:rPr>
              <a:t>: Hands-on work in a laptop or Lab environment, with reference to the text.</a:t>
            </a:r>
            <a:endParaRPr lang="en-US" sz="2400" dirty="0">
              <a:latin typeface="Trebuchet MS"/>
              <a:ea typeface="Trebuchet MS"/>
              <a:cs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7FDC56B1-F56A-4BFC-A130-C6AAC2FF2CDD}" type="slidenum">
              <a:rPr lang="en-US" sz="1200">
                <a:solidFill>
                  <a:schemeClr val="tx1">
                    <a:tint val="75000"/>
                  </a:schemeClr>
                </a:solidFill>
                <a:latin typeface="+mn-lt"/>
                <a:cs typeface="+mn-cs"/>
              </a:rPr>
              <a:pPr algn="ctr" fontAlgn="auto">
                <a:spcBef>
                  <a:spcPts val="0"/>
                </a:spcBef>
                <a:spcAft>
                  <a:spcPts val="0"/>
                </a:spcAft>
                <a:defRPr/>
              </a:pPr>
              <a:t>28</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F417C-3E31-45CA-9E7E-026028A38172}"/>
              </a:ext>
            </a:extLst>
          </p:cNvPr>
          <p:cNvSpPr>
            <a:spLocks noGrp="1"/>
          </p:cNvSpPr>
          <p:nvPr>
            <p:ph type="title"/>
          </p:nvPr>
        </p:nvSpPr>
        <p:spPr>
          <a:xfrm>
            <a:off x="457200" y="571480"/>
            <a:ext cx="8229600" cy="769288"/>
          </a:xfrm>
        </p:spPr>
        <p:txBody>
          <a:bodyPr/>
          <a:lstStyle/>
          <a:p>
            <a:r>
              <a:rPr lang="en-US" altLang="zh-CN" sz="3600" dirty="0">
                <a:latin typeface="Trebuchet MS"/>
              </a:rPr>
              <a:t>Adobe Premiere</a:t>
            </a:r>
            <a:endParaRPr lang="en-CA" sz="3600" dirty="0">
              <a:latin typeface="Trebuchet MS"/>
            </a:endParaRPr>
          </a:p>
        </p:txBody>
      </p:sp>
      <p:sp>
        <p:nvSpPr>
          <p:cNvPr id="3" name="内容占位符 2">
            <a:extLst>
              <a:ext uri="{FF2B5EF4-FFF2-40B4-BE49-F238E27FC236}">
                <a16:creationId xmlns:a16="http://schemas.microsoft.com/office/drawing/2014/main" id="{41BD86BD-5554-483E-9D84-644FE39BFC4C}"/>
              </a:ext>
            </a:extLst>
          </p:cNvPr>
          <p:cNvSpPr>
            <a:spLocks noGrp="1"/>
          </p:cNvSpPr>
          <p:nvPr>
            <p:ph idx="1"/>
          </p:nvPr>
        </p:nvSpPr>
        <p:spPr>
          <a:xfrm>
            <a:off x="678806" y="1360419"/>
            <a:ext cx="7776864" cy="1310496"/>
          </a:xfrm>
        </p:spPr>
        <p:txBody>
          <a:bodyPr/>
          <a:lstStyle/>
          <a:p>
            <a:pPr marL="457200" indent="-457200" algn="l">
              <a:buFont typeface="Arial" panose="020B0604020202020204" pitchFamily="34" charset="0"/>
              <a:buChar char="•"/>
            </a:pPr>
            <a:r>
              <a:rPr lang="en-CA" sz="2400" dirty="0" smtClean="0">
                <a:latin typeface="Trebuchet MS"/>
              </a:rPr>
              <a:t>Used for video editing and exporting. Features a “score” authoring metaphor, placing video clips in horizontal tracks that resemble a musical score. </a:t>
            </a:r>
            <a:endParaRPr lang="en-CA" sz="2400" dirty="0">
              <a:latin typeface="Trebuchet MS"/>
            </a:endParaRPr>
          </a:p>
        </p:txBody>
      </p:sp>
      <p:sp>
        <p:nvSpPr>
          <p:cNvPr id="4" name="页脚占位符 3">
            <a:extLst>
              <a:ext uri="{FF2B5EF4-FFF2-40B4-BE49-F238E27FC236}">
                <a16:creationId xmlns:a16="http://schemas.microsoft.com/office/drawing/2014/main" id="{607FBB42-B4C2-411D-8CA7-527464F8A3B0}"/>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85746135-72E2-4A1C-AD85-595A77903C68}"/>
              </a:ext>
            </a:extLst>
          </p:cNvPr>
          <p:cNvSpPr>
            <a:spLocks noGrp="1"/>
          </p:cNvSpPr>
          <p:nvPr>
            <p:ph type="sldNum" sz="quarter" idx="12"/>
          </p:nvPr>
        </p:nvSpPr>
        <p:spPr/>
        <p:txBody>
          <a:bodyPr/>
          <a:lstStyle/>
          <a:p>
            <a:pPr>
              <a:defRPr/>
            </a:pPr>
            <a:fld id="{AC23FF0B-011F-44F9-863A-E2E9EF1F56F8}" type="slidenum">
              <a:rPr lang="en-US" smtClean="0"/>
              <a:pPr>
                <a:defRPr/>
              </a:pPr>
              <a:t>29</a:t>
            </a:fld>
            <a:endParaRPr lang="en-US"/>
          </a:p>
        </p:txBody>
      </p:sp>
      <p:sp>
        <p:nvSpPr>
          <p:cNvPr id="8" name="Rectangle 4">
            <a:extLst>
              <a:ext uri="{FF2B5EF4-FFF2-40B4-BE49-F238E27FC236}">
                <a16:creationId xmlns:a16="http://schemas.microsoft.com/office/drawing/2014/main" id="{C1A074F1-FEB2-4138-8465-25D00D42676E}"/>
              </a:ext>
            </a:extLst>
          </p:cNvPr>
          <p:cNvSpPr>
            <a:spLocks noChangeArrowheads="1"/>
          </p:cNvSpPr>
          <p:nvPr/>
        </p:nvSpPr>
        <p:spPr bwMode="auto">
          <a:xfrm>
            <a:off x="6466930" y="4624635"/>
            <a:ext cx="2304256" cy="707886"/>
          </a:xfrm>
          <a:prstGeom prst="rect">
            <a:avLst/>
          </a:prstGeom>
          <a:noFill/>
          <a:ln w="9525">
            <a:noFill/>
            <a:miter lim="800000"/>
            <a:headEnd/>
            <a:tailEnd/>
          </a:ln>
        </p:spPr>
        <p:txBody>
          <a:bodyPr wrap="square">
            <a:spAutoFit/>
          </a:bodyPr>
          <a:lstStyle/>
          <a:p>
            <a:pPr>
              <a:spcBef>
                <a:spcPct val="50000"/>
              </a:spcBef>
            </a:pPr>
            <a:r>
              <a:rPr lang="en-US" sz="2000" b="1" dirty="0">
                <a:latin typeface="Trebuchet MS"/>
                <a:ea typeface="Trebuchet MS"/>
                <a:cs typeface="Trebuchet MS"/>
              </a:rPr>
              <a:t>Fig. 2.12: Adobe Premiere Screen.</a:t>
            </a:r>
            <a:endParaRPr lang="en-US" sz="2000" dirty="0">
              <a:latin typeface="Trebuchet MS"/>
              <a:ea typeface="Trebuchet MS"/>
              <a:cs typeface="Trebuchet MS"/>
            </a:endParaRPr>
          </a:p>
        </p:txBody>
      </p:sp>
      <p:pic>
        <p:nvPicPr>
          <p:cNvPr id="6" name="Picture 5">
            <a:extLst>
              <a:ext uri="{FF2B5EF4-FFF2-40B4-BE49-F238E27FC236}">
                <a16:creationId xmlns:a16="http://schemas.microsoft.com/office/drawing/2014/main" id="{A623CB17-9F29-4088-AA61-B7EF182FACC3}"/>
              </a:ext>
            </a:extLst>
          </p:cNvPr>
          <p:cNvPicPr>
            <a:picLocks noChangeAspect="1"/>
          </p:cNvPicPr>
          <p:nvPr/>
        </p:nvPicPr>
        <p:blipFill>
          <a:blip r:embed="rId2"/>
          <a:stretch>
            <a:fillRect/>
          </a:stretch>
        </p:blipFill>
        <p:spPr>
          <a:xfrm>
            <a:off x="1115616" y="2754960"/>
            <a:ext cx="5112568" cy="3408798"/>
          </a:xfrm>
          <a:prstGeom prst="rect">
            <a:avLst/>
          </a:prstGeom>
        </p:spPr>
      </p:pic>
    </p:spTree>
    <p:extLst>
      <p:ext uri="{BB962C8B-B14F-4D97-AF65-F5344CB8AC3E}">
        <p14:creationId xmlns:p14="http://schemas.microsoft.com/office/powerpoint/2010/main" val="3420176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79AC25E3-8BAF-4CBE-8A44-60D3ACEF461A}" type="slidenum">
              <a:rPr lang="en-US"/>
              <a:pPr>
                <a:defRPr/>
              </a:pPr>
              <a:t>3</a:t>
            </a:fld>
            <a:endParaRPr lang="en-US"/>
          </a:p>
        </p:txBody>
      </p:sp>
      <p:sp>
        <p:nvSpPr>
          <p:cNvPr id="9219" name="Title 1"/>
          <p:cNvSpPr>
            <a:spLocks noGrp="1"/>
          </p:cNvSpPr>
          <p:nvPr>
            <p:ph type="title"/>
          </p:nvPr>
        </p:nvSpPr>
        <p:spPr>
          <a:xfrm>
            <a:off x="457200" y="571500"/>
            <a:ext cx="8229600" cy="1000125"/>
          </a:xfrm>
        </p:spPr>
        <p:txBody>
          <a:bodyPr/>
          <a:lstStyle/>
          <a:p>
            <a:pPr eaLnBrk="1" hangingPunct="1"/>
            <a:r>
              <a:rPr lang="en-US" sz="3200" dirty="0">
                <a:latin typeface="Trebuchet MS"/>
              </a:rPr>
              <a:t>2.2 </a:t>
            </a:r>
            <a:r>
              <a:rPr lang="en-US" sz="3200" dirty="0" smtClean="0">
                <a:latin typeface="Trebuchet MS"/>
              </a:rPr>
              <a:t> Multimedia </a:t>
            </a:r>
            <a:r>
              <a:rPr lang="en-US" sz="3200" dirty="0">
                <a:latin typeface="Trebuchet MS"/>
              </a:rPr>
              <a:t>Presentation</a:t>
            </a:r>
          </a:p>
        </p:txBody>
      </p:sp>
      <p:sp>
        <p:nvSpPr>
          <p:cNvPr id="9220" name="Subtitle 2"/>
          <p:cNvSpPr>
            <a:spLocks noGrp="1"/>
          </p:cNvSpPr>
          <p:nvPr>
            <p:ph idx="1"/>
          </p:nvPr>
        </p:nvSpPr>
        <p:spPr>
          <a:xfrm>
            <a:off x="508474" y="1484784"/>
            <a:ext cx="8229600" cy="4525962"/>
          </a:xfrm>
        </p:spPr>
        <p:txBody>
          <a:bodyPr anchor="ctr"/>
          <a:lstStyle/>
          <a:p>
            <a:pPr algn="l" eaLnBrk="1" hangingPunct="1">
              <a:lnSpc>
                <a:spcPct val="80000"/>
              </a:lnSpc>
              <a:buFont typeface="Arial"/>
              <a:buChar char="•"/>
              <a:tabLst>
                <a:tab pos="449263" algn="l"/>
              </a:tabLst>
            </a:pPr>
            <a:r>
              <a:rPr lang="en-CA" sz="2400" b="1" dirty="0">
                <a:latin typeface="Trebuchet MS"/>
              </a:rPr>
              <a:t>Graphics Styles</a:t>
            </a:r>
            <a:r>
              <a:rPr lang="en-CA" sz="2400" dirty="0">
                <a:latin typeface="Trebuchet MS"/>
              </a:rPr>
              <a:t>: Human visual dynamics impact how pre</a:t>
            </a:r>
            <a:r>
              <a:rPr lang="en-US" sz="2400" dirty="0" err="1">
                <a:latin typeface="Trebuchet MS"/>
              </a:rPr>
              <a:t>sentations</a:t>
            </a:r>
            <a:r>
              <a:rPr lang="en-US" sz="2400" dirty="0">
                <a:latin typeface="Trebuchet MS"/>
              </a:rPr>
              <a:t> must be constructed.</a:t>
            </a:r>
          </a:p>
          <a:p>
            <a:pPr algn="l" eaLnBrk="1" hangingPunct="1">
              <a:lnSpc>
                <a:spcPct val="80000"/>
              </a:lnSpc>
              <a:buFont typeface="Arial"/>
              <a:buChar char="•"/>
              <a:tabLst>
                <a:tab pos="449263" algn="l"/>
              </a:tabLst>
            </a:pPr>
            <a:endParaRPr lang="en-US" sz="2400" dirty="0">
              <a:latin typeface="Trebuchet MS"/>
            </a:endParaRPr>
          </a:p>
          <a:p>
            <a:pPr marL="857250" lvl="1" indent="-457200" algn="l" eaLnBrk="1" hangingPunct="1">
              <a:lnSpc>
                <a:spcPct val="80000"/>
              </a:lnSpc>
              <a:buFont typeface="+mj-lt"/>
              <a:buAutoNum type="alphaLcParenR"/>
              <a:tabLst>
                <a:tab pos="449263" algn="l"/>
              </a:tabLst>
            </a:pPr>
            <a:r>
              <a:rPr lang="en-CA" sz="2200" b="1" dirty="0">
                <a:latin typeface="Trebuchet MS"/>
              </a:rPr>
              <a:t>Color principles and guidelines</a:t>
            </a:r>
            <a:r>
              <a:rPr lang="en-CA" sz="2200" dirty="0">
                <a:latin typeface="Trebuchet MS"/>
              </a:rPr>
              <a:t>: Some color schemes and art styles are best combined with a certain theme or style. A general hint is to not use </a:t>
            </a:r>
            <a:r>
              <a:rPr lang="en-CA" sz="2200" i="1" dirty="0">
                <a:latin typeface="Trebuchet MS"/>
              </a:rPr>
              <a:t>too many </a:t>
            </a:r>
            <a:r>
              <a:rPr lang="en-CA" sz="2200" dirty="0">
                <a:latin typeface="Trebuchet MS"/>
              </a:rPr>
              <a:t>colors, as </a:t>
            </a:r>
            <a:r>
              <a:rPr lang="en-US" sz="2200" dirty="0">
                <a:latin typeface="Trebuchet MS"/>
              </a:rPr>
              <a:t>this can be distracting.</a:t>
            </a:r>
          </a:p>
          <a:p>
            <a:pPr marL="857250" lvl="1" indent="-457200" algn="l" eaLnBrk="1" hangingPunct="1">
              <a:lnSpc>
                <a:spcPct val="80000"/>
              </a:lnSpc>
              <a:buFont typeface="+mj-lt"/>
              <a:buAutoNum type="alphaLcParenR"/>
              <a:tabLst>
                <a:tab pos="449263" algn="l"/>
              </a:tabLst>
            </a:pPr>
            <a:endParaRPr lang="en-US" sz="2200" dirty="0">
              <a:latin typeface="Trebuchet MS"/>
            </a:endParaRPr>
          </a:p>
          <a:p>
            <a:pPr marL="857250" lvl="1" indent="-457200" algn="l" eaLnBrk="1" hangingPunct="1">
              <a:lnSpc>
                <a:spcPct val="80000"/>
              </a:lnSpc>
              <a:buFont typeface="+mj-lt"/>
              <a:buAutoNum type="alphaLcParenR"/>
              <a:tabLst>
                <a:tab pos="449263" algn="l"/>
              </a:tabLst>
            </a:pPr>
            <a:r>
              <a:rPr lang="en-US" sz="2200" b="1" dirty="0">
                <a:latin typeface="Trebuchet MS"/>
              </a:rPr>
              <a:t>Fonts</a:t>
            </a:r>
            <a:r>
              <a:rPr lang="en-US" sz="2200" dirty="0">
                <a:latin typeface="Trebuchet MS"/>
              </a:rPr>
              <a:t>: For effective visual communication in a </a:t>
            </a:r>
            <a:r>
              <a:rPr lang="en-US" sz="2200" dirty="0" err="1">
                <a:latin typeface="Trebuchet MS"/>
              </a:rPr>
              <a:t>presenta</a:t>
            </a:r>
            <a:r>
              <a:rPr lang="en-CA" sz="2200" dirty="0" err="1">
                <a:latin typeface="Trebuchet MS"/>
              </a:rPr>
              <a:t>tion</a:t>
            </a:r>
            <a:r>
              <a:rPr lang="en-CA" sz="2200" dirty="0">
                <a:latin typeface="Trebuchet MS"/>
              </a:rPr>
              <a:t>, it is best to use large fonts (i.e., 18 to 36 points), and no more than 6 to 8 lines per screen (</a:t>
            </a:r>
            <a:r>
              <a:rPr lang="en-CA" sz="2200" i="1" dirty="0">
                <a:latin typeface="Trebuchet MS"/>
              </a:rPr>
              <a:t>fewer than on this screen</a:t>
            </a:r>
            <a:r>
              <a:rPr lang="en-CA" sz="2200" dirty="0">
                <a:latin typeface="Trebuchet MS"/>
              </a:rPr>
              <a:t>!). Fig. 2.1 shows a comparison of two screen </a:t>
            </a:r>
            <a:r>
              <a:rPr lang="en-US" sz="2200" dirty="0">
                <a:latin typeface="Trebuchet MS"/>
              </a:rPr>
              <a:t>projections:</a:t>
            </a: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106E4726-A513-4E2E-B8F0-B3F949AB7785}" type="slidenum">
              <a:rPr lang="en-US" sz="1200">
                <a:solidFill>
                  <a:schemeClr val="tx1">
                    <a:tint val="75000"/>
                  </a:schemeClr>
                </a:solidFill>
                <a:latin typeface="+mn-lt"/>
                <a:cs typeface="+mn-cs"/>
              </a:rPr>
              <a:pPr algn="ctr" fontAlgn="auto">
                <a:spcBef>
                  <a:spcPts val="0"/>
                </a:spcBef>
                <a:spcAft>
                  <a:spcPts val="0"/>
                </a:spcAft>
                <a:defRPr/>
              </a:pPr>
              <a:t>3</a:t>
            </a:fld>
            <a:endParaRPr lang="en-US" sz="1200" dirty="0">
              <a:solidFill>
                <a:schemeClr val="tx1">
                  <a:tint val="75000"/>
                </a:schemeClr>
              </a:solidFill>
              <a:latin typeface="+mn-lt"/>
              <a:cs typeface="+mn-cs"/>
            </a:endParaRPr>
          </a:p>
        </p:txBody>
      </p:sp>
      <p:cxnSp>
        <p:nvCxnSpPr>
          <p:cNvPr id="9" name="Straight Connector 8"/>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F417C-3E31-45CA-9E7E-026028A38172}"/>
              </a:ext>
            </a:extLst>
          </p:cNvPr>
          <p:cNvSpPr>
            <a:spLocks noGrp="1"/>
          </p:cNvSpPr>
          <p:nvPr>
            <p:ph type="title"/>
          </p:nvPr>
        </p:nvSpPr>
        <p:spPr>
          <a:xfrm>
            <a:off x="440523" y="692696"/>
            <a:ext cx="8229600" cy="647767"/>
          </a:xfrm>
        </p:spPr>
        <p:txBody>
          <a:bodyPr/>
          <a:lstStyle/>
          <a:p>
            <a:r>
              <a:rPr lang="en-US" altLang="zh-CN" sz="3600" dirty="0">
                <a:latin typeface="Trebuchet MS"/>
              </a:rPr>
              <a:t>Adobe Premiere</a:t>
            </a:r>
            <a:endParaRPr lang="en-CA" sz="3600" dirty="0">
              <a:latin typeface="Trebuchet MS"/>
            </a:endParaRPr>
          </a:p>
        </p:txBody>
      </p:sp>
      <p:sp>
        <p:nvSpPr>
          <p:cNvPr id="3" name="内容占位符 2">
            <a:extLst>
              <a:ext uri="{FF2B5EF4-FFF2-40B4-BE49-F238E27FC236}">
                <a16:creationId xmlns:a16="http://schemas.microsoft.com/office/drawing/2014/main" id="{41BD86BD-5554-483E-9D84-644FE39BFC4C}"/>
              </a:ext>
            </a:extLst>
          </p:cNvPr>
          <p:cNvSpPr>
            <a:spLocks noGrp="1"/>
          </p:cNvSpPr>
          <p:nvPr>
            <p:ph idx="1"/>
          </p:nvPr>
        </p:nvSpPr>
        <p:spPr>
          <a:xfrm>
            <a:off x="827584" y="1422507"/>
            <a:ext cx="7371837" cy="1286413"/>
          </a:xfrm>
        </p:spPr>
        <p:txBody>
          <a:bodyPr/>
          <a:lstStyle/>
          <a:p>
            <a:pPr marL="457200" indent="-457200" algn="l">
              <a:buFont typeface="Arial" panose="020B0604020202020204" pitchFamily="34" charset="0"/>
              <a:buChar char="•"/>
            </a:pPr>
            <a:r>
              <a:rPr lang="en-CA" sz="2400" dirty="0">
                <a:latin typeface="Trebuchet MS"/>
              </a:rPr>
              <a:t>As a professional video editor, Premiere offers many controls for exporting and compressing the final product.</a:t>
            </a:r>
          </a:p>
        </p:txBody>
      </p:sp>
      <p:sp>
        <p:nvSpPr>
          <p:cNvPr id="4" name="页脚占位符 3">
            <a:extLst>
              <a:ext uri="{FF2B5EF4-FFF2-40B4-BE49-F238E27FC236}">
                <a16:creationId xmlns:a16="http://schemas.microsoft.com/office/drawing/2014/main" id="{607FBB42-B4C2-411D-8CA7-527464F8A3B0}"/>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85746135-72E2-4A1C-AD85-595A77903C68}"/>
              </a:ext>
            </a:extLst>
          </p:cNvPr>
          <p:cNvSpPr>
            <a:spLocks noGrp="1"/>
          </p:cNvSpPr>
          <p:nvPr>
            <p:ph type="sldNum" sz="quarter" idx="12"/>
          </p:nvPr>
        </p:nvSpPr>
        <p:spPr/>
        <p:txBody>
          <a:bodyPr/>
          <a:lstStyle/>
          <a:p>
            <a:pPr>
              <a:defRPr/>
            </a:pPr>
            <a:fld id="{AC23FF0B-011F-44F9-863A-E2E9EF1F56F8}" type="slidenum">
              <a:rPr lang="en-US" smtClean="0"/>
              <a:pPr>
                <a:defRPr/>
              </a:pPr>
              <a:t>30</a:t>
            </a:fld>
            <a:endParaRPr lang="en-US"/>
          </a:p>
        </p:txBody>
      </p:sp>
      <p:sp>
        <p:nvSpPr>
          <p:cNvPr id="8" name="Rectangle 4">
            <a:extLst>
              <a:ext uri="{FF2B5EF4-FFF2-40B4-BE49-F238E27FC236}">
                <a16:creationId xmlns:a16="http://schemas.microsoft.com/office/drawing/2014/main" id="{C1A074F1-FEB2-4138-8465-25D00D42676E}"/>
              </a:ext>
            </a:extLst>
          </p:cNvPr>
          <p:cNvSpPr>
            <a:spLocks noChangeArrowheads="1"/>
          </p:cNvSpPr>
          <p:nvPr/>
        </p:nvSpPr>
        <p:spPr bwMode="auto">
          <a:xfrm>
            <a:off x="6389626" y="4725144"/>
            <a:ext cx="2275067" cy="1015663"/>
          </a:xfrm>
          <a:prstGeom prst="rect">
            <a:avLst/>
          </a:prstGeom>
          <a:noFill/>
          <a:ln w="9525">
            <a:noFill/>
            <a:miter lim="800000"/>
            <a:headEnd/>
            <a:tailEnd/>
          </a:ln>
        </p:spPr>
        <p:txBody>
          <a:bodyPr wrap="square">
            <a:spAutoFit/>
          </a:bodyPr>
          <a:lstStyle/>
          <a:p>
            <a:pPr>
              <a:spcBef>
                <a:spcPct val="50000"/>
              </a:spcBef>
            </a:pPr>
            <a:r>
              <a:rPr lang="en-US" sz="2000" b="1" dirty="0">
                <a:latin typeface="Trebuchet MS"/>
                <a:ea typeface="Trebuchet MS"/>
                <a:cs typeface="Trebuchet MS"/>
              </a:rPr>
              <a:t>Fig. </a:t>
            </a:r>
            <a:r>
              <a:rPr lang="en-US" sz="2000" b="1" dirty="0" smtClean="0">
                <a:latin typeface="Trebuchet MS"/>
                <a:ea typeface="Trebuchet MS"/>
                <a:cs typeface="Trebuchet MS"/>
              </a:rPr>
              <a:t>2.13: </a:t>
            </a:r>
            <a:r>
              <a:rPr lang="en-US" sz="2000" b="1" dirty="0">
                <a:latin typeface="Trebuchet MS"/>
                <a:ea typeface="Trebuchet MS"/>
                <a:cs typeface="Trebuchet MS"/>
              </a:rPr>
              <a:t>Adobe Premiere export </a:t>
            </a:r>
            <a:r>
              <a:rPr lang="en-US" sz="2000" b="1" dirty="0" smtClean="0">
                <a:latin typeface="Trebuchet MS"/>
                <a:ea typeface="Trebuchet MS"/>
                <a:cs typeface="Trebuchet MS"/>
              </a:rPr>
              <a:t>setting screen.</a:t>
            </a:r>
            <a:endParaRPr lang="en-US" sz="2000" dirty="0">
              <a:latin typeface="Trebuchet MS"/>
              <a:ea typeface="Trebuchet MS"/>
              <a:cs typeface="Trebuchet M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896" y="2708920"/>
            <a:ext cx="4536504" cy="3383476"/>
          </a:xfrm>
          <a:prstGeom prst="rect">
            <a:avLst/>
          </a:prstGeom>
        </p:spPr>
      </p:pic>
    </p:spTree>
    <p:extLst>
      <p:ext uri="{BB962C8B-B14F-4D97-AF65-F5344CB8AC3E}">
        <p14:creationId xmlns:p14="http://schemas.microsoft.com/office/powerpoint/2010/main" val="4252597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F417C-3E31-45CA-9E7E-026028A38172}"/>
              </a:ext>
            </a:extLst>
          </p:cNvPr>
          <p:cNvSpPr>
            <a:spLocks noGrp="1"/>
          </p:cNvSpPr>
          <p:nvPr>
            <p:ph type="title"/>
          </p:nvPr>
        </p:nvSpPr>
        <p:spPr/>
        <p:txBody>
          <a:bodyPr/>
          <a:lstStyle/>
          <a:p>
            <a:r>
              <a:rPr lang="en-US" altLang="zh-CN" sz="3600" dirty="0">
                <a:latin typeface="Trebuchet MS"/>
              </a:rPr>
              <a:t>Adobe Premiere</a:t>
            </a:r>
            <a:endParaRPr lang="en-CA" sz="3600" dirty="0">
              <a:latin typeface="Trebuchet MS"/>
            </a:endParaRPr>
          </a:p>
        </p:txBody>
      </p:sp>
      <p:sp>
        <p:nvSpPr>
          <p:cNvPr id="3" name="内容占位符 2">
            <a:extLst>
              <a:ext uri="{FF2B5EF4-FFF2-40B4-BE49-F238E27FC236}">
                <a16:creationId xmlns:a16="http://schemas.microsoft.com/office/drawing/2014/main" id="{41BD86BD-5554-483E-9D84-644FE39BFC4C}"/>
              </a:ext>
            </a:extLst>
          </p:cNvPr>
          <p:cNvSpPr>
            <a:spLocks noGrp="1"/>
          </p:cNvSpPr>
          <p:nvPr>
            <p:ph idx="1"/>
          </p:nvPr>
        </p:nvSpPr>
        <p:spPr>
          <a:xfrm>
            <a:off x="587333" y="1484784"/>
            <a:ext cx="7848871" cy="1310533"/>
          </a:xfrm>
        </p:spPr>
        <p:txBody>
          <a:bodyPr/>
          <a:lstStyle/>
          <a:p>
            <a:pPr marL="457200" indent="-457200" algn="l">
              <a:buFont typeface="Arial" panose="020B0604020202020204" pitchFamily="34" charset="0"/>
              <a:buChar char="•"/>
            </a:pPr>
            <a:r>
              <a:rPr lang="en-CA" sz="2600" dirty="0">
                <a:latin typeface="Trebuchet MS"/>
              </a:rPr>
              <a:t>Premiere allows imports of .</a:t>
            </a:r>
            <a:r>
              <a:rPr lang="en-CA" sz="2600" dirty="0" err="1">
                <a:latin typeface="Trebuchet MS"/>
              </a:rPr>
              <a:t>psd</a:t>
            </a:r>
            <a:r>
              <a:rPr lang="en-CA" sz="2600" dirty="0">
                <a:latin typeface="Trebuchet MS"/>
              </a:rPr>
              <a:t> (Photoshop files), which can have alpha channels which can crop specific pixel in the picture.</a:t>
            </a:r>
          </a:p>
        </p:txBody>
      </p:sp>
      <p:sp>
        <p:nvSpPr>
          <p:cNvPr id="4" name="页脚占位符 3">
            <a:extLst>
              <a:ext uri="{FF2B5EF4-FFF2-40B4-BE49-F238E27FC236}">
                <a16:creationId xmlns:a16="http://schemas.microsoft.com/office/drawing/2014/main" id="{607FBB42-B4C2-411D-8CA7-527464F8A3B0}"/>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85746135-72E2-4A1C-AD85-595A77903C68}"/>
              </a:ext>
            </a:extLst>
          </p:cNvPr>
          <p:cNvSpPr>
            <a:spLocks noGrp="1"/>
          </p:cNvSpPr>
          <p:nvPr>
            <p:ph type="sldNum" sz="quarter" idx="12"/>
          </p:nvPr>
        </p:nvSpPr>
        <p:spPr/>
        <p:txBody>
          <a:bodyPr/>
          <a:lstStyle/>
          <a:p>
            <a:pPr>
              <a:defRPr/>
            </a:pPr>
            <a:fld id="{AC23FF0B-011F-44F9-863A-E2E9EF1F56F8}" type="slidenum">
              <a:rPr lang="en-US" smtClean="0"/>
              <a:pPr>
                <a:defRPr/>
              </a:pPr>
              <a:t>31</a:t>
            </a:fld>
            <a:endParaRPr lang="en-US" dirty="0"/>
          </a:p>
        </p:txBody>
      </p:sp>
      <p:sp>
        <p:nvSpPr>
          <p:cNvPr id="8" name="Rectangle 4">
            <a:extLst>
              <a:ext uri="{FF2B5EF4-FFF2-40B4-BE49-F238E27FC236}">
                <a16:creationId xmlns:a16="http://schemas.microsoft.com/office/drawing/2014/main" id="{C1A074F1-FEB2-4138-8465-25D00D42676E}"/>
              </a:ext>
            </a:extLst>
          </p:cNvPr>
          <p:cNvSpPr>
            <a:spLocks noChangeArrowheads="1"/>
          </p:cNvSpPr>
          <p:nvPr/>
        </p:nvSpPr>
        <p:spPr bwMode="auto">
          <a:xfrm>
            <a:off x="1876176" y="5733256"/>
            <a:ext cx="5460831" cy="430887"/>
          </a:xfrm>
          <a:prstGeom prst="rect">
            <a:avLst/>
          </a:prstGeom>
          <a:noFill/>
          <a:ln w="9525">
            <a:noFill/>
            <a:miter lim="800000"/>
            <a:headEnd/>
            <a:tailEnd/>
          </a:ln>
        </p:spPr>
        <p:txBody>
          <a:bodyPr wrap="square">
            <a:spAutoFit/>
          </a:bodyPr>
          <a:lstStyle/>
          <a:p>
            <a:pPr algn="ctr">
              <a:spcBef>
                <a:spcPct val="50000"/>
              </a:spcBef>
            </a:pPr>
            <a:r>
              <a:rPr lang="en-US" sz="2200" b="1" dirty="0" smtClean="0">
                <a:latin typeface="Trebuchet MS"/>
                <a:ea typeface="Trebuchet MS"/>
                <a:cs typeface="Trebuchet MS"/>
              </a:rPr>
              <a:t>Fig. 2.14: Adobe Premiere clip viewer.</a:t>
            </a:r>
            <a:endParaRPr lang="en-US" sz="2200" dirty="0">
              <a:latin typeface="Trebuchet MS"/>
              <a:ea typeface="Trebuchet MS"/>
              <a:cs typeface="Trebuchet MS"/>
            </a:endParaRPr>
          </a:p>
        </p:txBody>
      </p:sp>
      <p:pic>
        <p:nvPicPr>
          <p:cNvPr id="6" name="Picture 5">
            <a:extLst>
              <a:ext uri="{FF2B5EF4-FFF2-40B4-BE49-F238E27FC236}">
                <a16:creationId xmlns:a16="http://schemas.microsoft.com/office/drawing/2014/main" id="{058CFA2F-AD99-4D47-87D9-24A7F31F2CD5}"/>
              </a:ext>
            </a:extLst>
          </p:cNvPr>
          <p:cNvPicPr>
            <a:picLocks noChangeAspect="1"/>
          </p:cNvPicPr>
          <p:nvPr/>
        </p:nvPicPr>
        <p:blipFill>
          <a:blip r:embed="rId2"/>
          <a:stretch>
            <a:fillRect/>
          </a:stretch>
        </p:blipFill>
        <p:spPr>
          <a:xfrm>
            <a:off x="528064" y="3180485"/>
            <a:ext cx="3950333" cy="2287847"/>
          </a:xfrm>
          <a:prstGeom prst="rect">
            <a:avLst/>
          </a:prstGeom>
        </p:spPr>
      </p:pic>
      <p:pic>
        <p:nvPicPr>
          <p:cNvPr id="7" name="Picture 6">
            <a:extLst>
              <a:ext uri="{FF2B5EF4-FFF2-40B4-BE49-F238E27FC236}">
                <a16:creationId xmlns:a16="http://schemas.microsoft.com/office/drawing/2014/main" id="{25EB82E3-C56C-479F-956B-98BFE1F91293}"/>
              </a:ext>
            </a:extLst>
          </p:cNvPr>
          <p:cNvPicPr>
            <a:picLocks noChangeAspect="1"/>
          </p:cNvPicPr>
          <p:nvPr/>
        </p:nvPicPr>
        <p:blipFill>
          <a:blip r:embed="rId3"/>
          <a:stretch>
            <a:fillRect/>
          </a:stretch>
        </p:blipFill>
        <p:spPr>
          <a:xfrm>
            <a:off x="4606592" y="3195885"/>
            <a:ext cx="3929552" cy="2257048"/>
          </a:xfrm>
          <a:prstGeom prst="rect">
            <a:avLst/>
          </a:prstGeom>
        </p:spPr>
      </p:pic>
    </p:spTree>
    <p:extLst>
      <p:ext uri="{BB962C8B-B14F-4D97-AF65-F5344CB8AC3E}">
        <p14:creationId xmlns:p14="http://schemas.microsoft.com/office/powerpoint/2010/main" val="2276154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F417C-3E31-45CA-9E7E-026028A38172}"/>
              </a:ext>
            </a:extLst>
          </p:cNvPr>
          <p:cNvSpPr>
            <a:spLocks noGrp="1"/>
          </p:cNvSpPr>
          <p:nvPr>
            <p:ph type="title"/>
          </p:nvPr>
        </p:nvSpPr>
        <p:spPr>
          <a:xfrm>
            <a:off x="457200" y="692696"/>
            <a:ext cx="8229600" cy="878916"/>
          </a:xfrm>
        </p:spPr>
        <p:txBody>
          <a:bodyPr/>
          <a:lstStyle/>
          <a:p>
            <a:r>
              <a:rPr lang="en-US" altLang="zh-CN" sz="3600" dirty="0">
                <a:latin typeface="Trebuchet MS"/>
              </a:rPr>
              <a:t>HTML5 Canvas</a:t>
            </a:r>
            <a:endParaRPr lang="en-CA" sz="3600" dirty="0">
              <a:latin typeface="Trebuchet MS"/>
            </a:endParaRPr>
          </a:p>
        </p:txBody>
      </p:sp>
      <p:sp>
        <p:nvSpPr>
          <p:cNvPr id="3" name="内容占位符 2">
            <a:extLst>
              <a:ext uri="{FF2B5EF4-FFF2-40B4-BE49-F238E27FC236}">
                <a16:creationId xmlns:a16="http://schemas.microsoft.com/office/drawing/2014/main" id="{41BD86BD-5554-483E-9D84-644FE39BFC4C}"/>
              </a:ext>
            </a:extLst>
          </p:cNvPr>
          <p:cNvSpPr>
            <a:spLocks noGrp="1"/>
          </p:cNvSpPr>
          <p:nvPr>
            <p:ph idx="1"/>
          </p:nvPr>
        </p:nvSpPr>
        <p:spPr/>
        <p:txBody>
          <a:bodyPr/>
          <a:lstStyle/>
          <a:p>
            <a:pPr marL="457200" indent="-457200">
              <a:buFont typeface="Arial" panose="020B0604020202020204" pitchFamily="34" charset="0"/>
              <a:buChar char="•"/>
            </a:pPr>
            <a:r>
              <a:rPr lang="en-CA" sz="2800" dirty="0">
                <a:latin typeface="Trebuchet MS"/>
              </a:rPr>
              <a:t>HTML5 canvas is an element used to draw animated graphics on a webpage. </a:t>
            </a:r>
          </a:p>
          <a:p>
            <a:pPr marL="457200" indent="-457200">
              <a:buFont typeface="Arial" panose="020B0604020202020204" pitchFamily="34" charset="0"/>
              <a:buChar char="•"/>
            </a:pPr>
            <a:r>
              <a:rPr lang="en-CA" sz="2800" dirty="0">
                <a:latin typeface="Trebuchet MS"/>
              </a:rPr>
              <a:t>The &lt;canvas&gt; element is a container for graphics. </a:t>
            </a:r>
          </a:p>
          <a:p>
            <a:pPr marL="857250" lvl="1" indent="-457200">
              <a:buFont typeface="Arial" panose="020B0604020202020204" pitchFamily="34" charset="0"/>
              <a:buChar char="•"/>
            </a:pPr>
            <a:r>
              <a:rPr lang="en-CA" sz="2400" dirty="0">
                <a:latin typeface="Trebuchet MS"/>
              </a:rPr>
              <a:t>A rectangular area that generated by HTML code with width and height attributes. </a:t>
            </a:r>
          </a:p>
          <a:p>
            <a:pPr marL="857250" lvl="1" indent="-457200">
              <a:buFont typeface="Arial" panose="020B0604020202020204" pitchFamily="34" charset="0"/>
              <a:buChar char="•"/>
            </a:pPr>
            <a:r>
              <a:rPr lang="en-CA" sz="2400" dirty="0">
                <a:latin typeface="Trebuchet MS"/>
              </a:rPr>
              <a:t>Using JavaScript, we can actually draw the graphical objects.</a:t>
            </a:r>
          </a:p>
        </p:txBody>
      </p:sp>
      <p:sp>
        <p:nvSpPr>
          <p:cNvPr id="4" name="页脚占位符 3">
            <a:extLst>
              <a:ext uri="{FF2B5EF4-FFF2-40B4-BE49-F238E27FC236}">
                <a16:creationId xmlns:a16="http://schemas.microsoft.com/office/drawing/2014/main" id="{607FBB42-B4C2-411D-8CA7-527464F8A3B0}"/>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85746135-72E2-4A1C-AD85-595A77903C68}"/>
              </a:ext>
            </a:extLst>
          </p:cNvPr>
          <p:cNvSpPr>
            <a:spLocks noGrp="1"/>
          </p:cNvSpPr>
          <p:nvPr>
            <p:ph type="sldNum" sz="quarter" idx="12"/>
          </p:nvPr>
        </p:nvSpPr>
        <p:spPr/>
        <p:txBody>
          <a:bodyPr/>
          <a:lstStyle/>
          <a:p>
            <a:pPr>
              <a:defRPr/>
            </a:pPr>
            <a:fld id="{AC23FF0B-011F-44F9-863A-E2E9EF1F56F8}" type="slidenum">
              <a:rPr lang="en-US" smtClean="0"/>
              <a:pPr>
                <a:defRPr/>
              </a:pPr>
              <a:t>32</a:t>
            </a:fld>
            <a:endParaRPr lang="en-US"/>
          </a:p>
        </p:txBody>
      </p:sp>
    </p:spTree>
    <p:extLst>
      <p:ext uri="{BB962C8B-B14F-4D97-AF65-F5344CB8AC3E}">
        <p14:creationId xmlns:p14="http://schemas.microsoft.com/office/powerpoint/2010/main" val="4102350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3AC400-DEDE-4B41-BCBC-AA45D0B216D6}"/>
              </a:ext>
            </a:extLst>
          </p:cNvPr>
          <p:cNvSpPr>
            <a:spLocks noGrp="1"/>
          </p:cNvSpPr>
          <p:nvPr>
            <p:ph type="title"/>
          </p:nvPr>
        </p:nvSpPr>
        <p:spPr/>
        <p:txBody>
          <a:bodyPr/>
          <a:lstStyle/>
          <a:p>
            <a:r>
              <a:rPr lang="en-CA" sz="3600" dirty="0">
                <a:latin typeface="Trebuchet MS"/>
              </a:rPr>
              <a:t>Create a Canvas</a:t>
            </a:r>
          </a:p>
        </p:txBody>
      </p:sp>
      <p:sp>
        <p:nvSpPr>
          <p:cNvPr id="3" name="内容占位符 2">
            <a:extLst>
              <a:ext uri="{FF2B5EF4-FFF2-40B4-BE49-F238E27FC236}">
                <a16:creationId xmlns:a16="http://schemas.microsoft.com/office/drawing/2014/main" id="{EB89B894-5373-4BFB-93A9-F8C62BD739DC}"/>
              </a:ext>
            </a:extLst>
          </p:cNvPr>
          <p:cNvSpPr>
            <a:spLocks noGrp="1"/>
          </p:cNvSpPr>
          <p:nvPr>
            <p:ph idx="1"/>
          </p:nvPr>
        </p:nvSpPr>
        <p:spPr/>
        <p:txBody>
          <a:bodyPr/>
          <a:lstStyle/>
          <a:p>
            <a:pPr marL="400050" lvl="1" indent="0"/>
            <a:r>
              <a:rPr lang="en-CA" sz="1800" dirty="0">
                <a:solidFill>
                  <a:srgbClr val="00B050"/>
                </a:solidFill>
                <a:latin typeface="Trebuchet MS" panose="020B0603020202020204" pitchFamily="34" charset="0"/>
              </a:rPr>
              <a:t>&lt;canvas</a:t>
            </a:r>
            <a:r>
              <a:rPr lang="en-CA" sz="1800" dirty="0">
                <a:latin typeface="Trebuchet MS" panose="020B0603020202020204" pitchFamily="34" charset="0"/>
              </a:rPr>
              <a:t> </a:t>
            </a:r>
            <a:r>
              <a:rPr lang="en-CA" sz="1800" dirty="0">
                <a:solidFill>
                  <a:srgbClr val="0070C0"/>
                </a:solidFill>
                <a:latin typeface="Trebuchet MS" panose="020B0603020202020204" pitchFamily="34" charset="0"/>
              </a:rPr>
              <a:t>id</a:t>
            </a:r>
            <a:r>
              <a:rPr lang="en-CA" sz="1800" dirty="0">
                <a:latin typeface="Trebuchet MS" panose="020B0603020202020204" pitchFamily="34" charset="0"/>
              </a:rPr>
              <a:t>=</a:t>
            </a:r>
            <a:r>
              <a:rPr lang="en-CA" sz="1800" dirty="0">
                <a:solidFill>
                  <a:srgbClr val="C00000"/>
                </a:solidFill>
                <a:latin typeface="Trebuchet MS" panose="020B0603020202020204" pitchFamily="34" charset="0"/>
              </a:rPr>
              <a:t>“canvas”</a:t>
            </a:r>
            <a:r>
              <a:rPr lang="en-CA" sz="1800" dirty="0">
                <a:latin typeface="Trebuchet MS" panose="020B0603020202020204" pitchFamily="34" charset="0"/>
              </a:rPr>
              <a:t> </a:t>
            </a:r>
            <a:r>
              <a:rPr lang="en-CA" sz="1800" dirty="0">
                <a:solidFill>
                  <a:srgbClr val="0070C0"/>
                </a:solidFill>
                <a:latin typeface="Trebuchet MS" panose="020B0603020202020204" pitchFamily="34" charset="0"/>
              </a:rPr>
              <a:t>width</a:t>
            </a:r>
            <a:r>
              <a:rPr lang="en-CA" sz="1800" dirty="0">
                <a:latin typeface="Trebuchet MS" panose="020B0603020202020204" pitchFamily="34" charset="0"/>
              </a:rPr>
              <a:t>=</a:t>
            </a:r>
            <a:r>
              <a:rPr lang="en-CA" sz="1800" dirty="0">
                <a:solidFill>
                  <a:srgbClr val="C00000"/>
                </a:solidFill>
                <a:latin typeface="Trebuchet MS" panose="020B0603020202020204" pitchFamily="34" charset="0"/>
              </a:rPr>
              <a:t>“300”</a:t>
            </a:r>
            <a:r>
              <a:rPr lang="en-CA" sz="1800" dirty="0">
                <a:latin typeface="Trebuchet MS" panose="020B0603020202020204" pitchFamily="34" charset="0"/>
              </a:rPr>
              <a:t> </a:t>
            </a:r>
            <a:r>
              <a:rPr lang="en-CA" sz="1800" dirty="0">
                <a:solidFill>
                  <a:srgbClr val="0070C0"/>
                </a:solidFill>
                <a:latin typeface="Trebuchet MS" panose="020B0603020202020204" pitchFamily="34" charset="0"/>
              </a:rPr>
              <a:t>height</a:t>
            </a:r>
            <a:r>
              <a:rPr lang="en-CA" sz="1800" dirty="0">
                <a:latin typeface="Trebuchet MS" panose="020B0603020202020204" pitchFamily="34" charset="0"/>
              </a:rPr>
              <a:t>=</a:t>
            </a:r>
            <a:r>
              <a:rPr lang="en-CA" sz="1800" dirty="0">
                <a:solidFill>
                  <a:srgbClr val="C00000"/>
                </a:solidFill>
                <a:latin typeface="Trebuchet MS" panose="020B0603020202020204" pitchFamily="34" charset="0"/>
              </a:rPr>
              <a:t>“300”</a:t>
            </a:r>
            <a:r>
              <a:rPr lang="en-CA" sz="1800" dirty="0">
                <a:latin typeface="Trebuchet MS" panose="020B0603020202020204" pitchFamily="34" charset="0"/>
              </a:rPr>
              <a:t> style=</a:t>
            </a:r>
            <a:r>
              <a:rPr lang="en-CA" sz="1800" dirty="0">
                <a:solidFill>
                  <a:srgbClr val="C00000"/>
                </a:solidFill>
                <a:latin typeface="Trebuchet MS" panose="020B0603020202020204" pitchFamily="34" charset="0"/>
              </a:rPr>
              <a:t>“background-color: red”</a:t>
            </a:r>
            <a:r>
              <a:rPr lang="en-CA" sz="1800" dirty="0">
                <a:solidFill>
                  <a:srgbClr val="00B050"/>
                </a:solidFill>
                <a:latin typeface="Trebuchet MS" panose="020B0603020202020204" pitchFamily="34" charset="0"/>
              </a:rPr>
              <a:t>&gt;</a:t>
            </a:r>
            <a:r>
              <a:rPr lang="en-CA" sz="1800" dirty="0">
                <a:solidFill>
                  <a:srgbClr val="C00000"/>
                </a:solidFill>
                <a:latin typeface="Trebuchet MS" panose="020B0603020202020204" pitchFamily="34" charset="0"/>
              </a:rPr>
              <a:t> </a:t>
            </a:r>
            <a:r>
              <a:rPr lang="en-CA" sz="1800" dirty="0">
                <a:solidFill>
                  <a:srgbClr val="00B050"/>
                </a:solidFill>
                <a:latin typeface="Trebuchet MS" panose="020B0603020202020204" pitchFamily="34" charset="0"/>
              </a:rPr>
              <a:t>&lt;/canvas&gt;</a:t>
            </a:r>
          </a:p>
          <a:p>
            <a:pPr marL="400050" lvl="1" indent="0"/>
            <a:endParaRPr lang="en-CA" sz="1800" dirty="0">
              <a:solidFill>
                <a:srgbClr val="00B050"/>
              </a:solidFill>
              <a:latin typeface="Trebuchet MS" panose="020B0603020202020204" pitchFamily="34" charset="0"/>
            </a:endParaRPr>
          </a:p>
          <a:p>
            <a:pPr marL="400050" lvl="1" indent="0"/>
            <a:r>
              <a:rPr lang="en-CA" sz="1800" dirty="0">
                <a:solidFill>
                  <a:srgbClr val="7030A0"/>
                </a:solidFill>
                <a:latin typeface="Trebuchet MS" panose="020B0603020202020204" pitchFamily="34" charset="0"/>
              </a:rPr>
              <a:t>var</a:t>
            </a:r>
            <a:r>
              <a:rPr lang="en-CA" sz="1800" dirty="0">
                <a:latin typeface="Trebuchet MS" panose="020B0603020202020204" pitchFamily="34" charset="0"/>
              </a:rPr>
              <a:t> </a:t>
            </a:r>
            <a:r>
              <a:rPr lang="en-CA" sz="1800" dirty="0">
                <a:solidFill>
                  <a:srgbClr val="0070C0"/>
                </a:solidFill>
                <a:latin typeface="Trebuchet MS" panose="020B0603020202020204" pitchFamily="34" charset="0"/>
              </a:rPr>
              <a:t>canvas</a:t>
            </a:r>
            <a:r>
              <a:rPr lang="en-CA" sz="1800" dirty="0">
                <a:latin typeface="Trebuchet MS" panose="020B0603020202020204" pitchFamily="34" charset="0"/>
              </a:rPr>
              <a:t> </a:t>
            </a:r>
            <a:r>
              <a:rPr lang="en-CA" sz="1800" dirty="0">
                <a:solidFill>
                  <a:srgbClr val="C00000"/>
                </a:solidFill>
                <a:latin typeface="Trebuchet MS" panose="020B0603020202020204" pitchFamily="34" charset="0"/>
              </a:rPr>
              <a:t>=</a:t>
            </a:r>
            <a:r>
              <a:rPr lang="en-CA" sz="1800" dirty="0">
                <a:latin typeface="Trebuchet MS" panose="020B0603020202020204" pitchFamily="34" charset="0"/>
              </a:rPr>
              <a:t> </a:t>
            </a:r>
            <a:r>
              <a:rPr lang="en-CA" sz="1800" dirty="0" err="1">
                <a:latin typeface="Trebuchet MS" panose="020B0603020202020204" pitchFamily="34" charset="0"/>
              </a:rPr>
              <a:t>document.getElementById</a:t>
            </a:r>
            <a:r>
              <a:rPr lang="en-CA" sz="1800" dirty="0">
                <a:latin typeface="Trebuchet MS" panose="020B0603020202020204" pitchFamily="34" charset="0"/>
              </a:rPr>
              <a:t>(</a:t>
            </a:r>
            <a:r>
              <a:rPr lang="en-CA" sz="1800" dirty="0">
                <a:solidFill>
                  <a:srgbClr val="C00000"/>
                </a:solidFill>
                <a:latin typeface="Trebuchet MS" panose="020B0603020202020204" pitchFamily="34" charset="0"/>
              </a:rPr>
              <a:t>‘canvas’</a:t>
            </a:r>
            <a:r>
              <a:rPr lang="en-CA" sz="1800" dirty="0">
                <a:latin typeface="Trebuchet MS" panose="020B0603020202020204" pitchFamily="34" charset="0"/>
              </a:rPr>
              <a:t>);</a:t>
            </a:r>
          </a:p>
          <a:p>
            <a:pPr marL="400050" lvl="1" indent="0"/>
            <a:r>
              <a:rPr lang="en-CA" sz="1800" dirty="0">
                <a:solidFill>
                  <a:srgbClr val="7030A0"/>
                </a:solidFill>
                <a:latin typeface="Trebuchet MS" panose="020B0603020202020204" pitchFamily="34" charset="0"/>
              </a:rPr>
              <a:t>var</a:t>
            </a:r>
            <a:r>
              <a:rPr lang="en-CA" sz="1800" dirty="0">
                <a:latin typeface="Trebuchet MS" panose="020B0603020202020204" pitchFamily="34" charset="0"/>
              </a:rPr>
              <a:t> </a:t>
            </a:r>
            <a:r>
              <a:rPr lang="en-CA" sz="1800" dirty="0" err="1">
                <a:solidFill>
                  <a:srgbClr val="0070C0"/>
                </a:solidFill>
                <a:latin typeface="Trebuchet MS" panose="020B0603020202020204" pitchFamily="34" charset="0"/>
              </a:rPr>
              <a:t>ctx</a:t>
            </a:r>
            <a:r>
              <a:rPr lang="en-CA" sz="1800" dirty="0">
                <a:latin typeface="Trebuchet MS" panose="020B0603020202020204" pitchFamily="34" charset="0"/>
              </a:rPr>
              <a:t> </a:t>
            </a:r>
            <a:r>
              <a:rPr lang="en-CA" sz="1800" dirty="0">
                <a:solidFill>
                  <a:srgbClr val="C00000"/>
                </a:solidFill>
                <a:latin typeface="Trebuchet MS" panose="020B0603020202020204" pitchFamily="34" charset="0"/>
              </a:rPr>
              <a:t>=</a:t>
            </a:r>
            <a:r>
              <a:rPr lang="en-CA" sz="1800" dirty="0">
                <a:latin typeface="Trebuchet MS" panose="020B0603020202020204" pitchFamily="34" charset="0"/>
              </a:rPr>
              <a:t> </a:t>
            </a:r>
            <a:r>
              <a:rPr lang="en-CA" sz="1800" dirty="0" err="1">
                <a:latin typeface="Trebuchet MS" panose="020B0603020202020204" pitchFamily="34" charset="0"/>
              </a:rPr>
              <a:t>canvas.getContext</a:t>
            </a:r>
            <a:r>
              <a:rPr lang="en-CA" sz="1800" dirty="0">
                <a:latin typeface="Trebuchet MS" panose="020B0603020202020204" pitchFamily="34" charset="0"/>
              </a:rPr>
              <a:t>(</a:t>
            </a:r>
            <a:r>
              <a:rPr lang="en-CA" sz="1800" dirty="0">
                <a:solidFill>
                  <a:srgbClr val="C00000"/>
                </a:solidFill>
                <a:latin typeface="Trebuchet MS" panose="020B0603020202020204" pitchFamily="34" charset="0"/>
              </a:rPr>
              <a:t>‘2d’</a:t>
            </a:r>
            <a:r>
              <a:rPr lang="en-CA" sz="1800" dirty="0">
                <a:latin typeface="Trebuchet MS" panose="020B0603020202020204" pitchFamily="34" charset="0"/>
              </a:rPr>
              <a:t>);</a:t>
            </a:r>
          </a:p>
          <a:p>
            <a:pPr marL="0" indent="0"/>
            <a:endParaRPr lang="en-CA" sz="2000" dirty="0">
              <a:solidFill>
                <a:srgbClr val="00B050"/>
              </a:solidFill>
              <a:latin typeface="Trebuchet MS" panose="020B0603020202020204" pitchFamily="34" charset="0"/>
            </a:endParaRPr>
          </a:p>
          <a:p>
            <a:pPr marL="457200" indent="-457200">
              <a:buFont typeface="Arial" panose="020B0604020202020204" pitchFamily="34" charset="0"/>
              <a:buChar char="•"/>
            </a:pPr>
            <a:r>
              <a:rPr lang="en-CA" sz="2400" dirty="0">
                <a:latin typeface="Trebuchet MS" panose="020B0603020202020204" pitchFamily="34" charset="0"/>
              </a:rPr>
              <a:t>The background color is transparent by default; here we make it red to be visible.</a:t>
            </a:r>
          </a:p>
          <a:p>
            <a:pPr marL="457200" indent="-457200">
              <a:buFont typeface="Arial" panose="020B0604020202020204" pitchFamily="34" charset="0"/>
              <a:buChar char="•"/>
            </a:pPr>
            <a:r>
              <a:rPr lang="en-CA" sz="2400" dirty="0">
                <a:latin typeface="Trebuchet MS" panose="020B0603020202020204" pitchFamily="34" charset="0"/>
              </a:rPr>
              <a:t>The canvas is filled by grids, acting as an x-y coordinate system. </a:t>
            </a:r>
          </a:p>
          <a:p>
            <a:pPr marL="457200" indent="-457200">
              <a:buFont typeface="Arial" panose="020B0604020202020204" pitchFamily="34" charset="0"/>
              <a:buChar char="•"/>
            </a:pPr>
            <a:endParaRPr lang="en-CA" sz="2400" dirty="0">
              <a:latin typeface="Trebuchet MS" panose="020B0603020202020204" pitchFamily="34" charset="0"/>
            </a:endParaRPr>
          </a:p>
          <a:p>
            <a:pPr marL="457200" indent="-457200">
              <a:buFont typeface="Arial" panose="020B0604020202020204" pitchFamily="34" charset="0"/>
              <a:buChar char="•"/>
            </a:pPr>
            <a:endParaRPr lang="en-CA" dirty="0">
              <a:latin typeface="Trebuchet MS" panose="020B0603020202020204" pitchFamily="34" charset="0"/>
            </a:endParaRPr>
          </a:p>
          <a:p>
            <a:pPr marL="0" indent="0"/>
            <a:endParaRPr lang="en-CA" dirty="0"/>
          </a:p>
        </p:txBody>
      </p:sp>
      <p:sp>
        <p:nvSpPr>
          <p:cNvPr id="4" name="页脚占位符 3">
            <a:extLst>
              <a:ext uri="{FF2B5EF4-FFF2-40B4-BE49-F238E27FC236}">
                <a16:creationId xmlns:a16="http://schemas.microsoft.com/office/drawing/2014/main" id="{9DE366E6-8844-4F3C-9723-683C4C50304C}"/>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F4EF8057-A8DA-4828-900E-6C8A902E9976}"/>
              </a:ext>
            </a:extLst>
          </p:cNvPr>
          <p:cNvSpPr>
            <a:spLocks noGrp="1"/>
          </p:cNvSpPr>
          <p:nvPr>
            <p:ph type="sldNum" sz="quarter" idx="12"/>
          </p:nvPr>
        </p:nvSpPr>
        <p:spPr/>
        <p:txBody>
          <a:bodyPr/>
          <a:lstStyle/>
          <a:p>
            <a:pPr>
              <a:defRPr/>
            </a:pPr>
            <a:fld id="{AC23FF0B-011F-44F9-863A-E2E9EF1F56F8}" type="slidenum">
              <a:rPr lang="en-US" smtClean="0"/>
              <a:pPr>
                <a:defRPr/>
              </a:pPr>
              <a:t>33</a:t>
            </a:fld>
            <a:endParaRPr lang="en-US"/>
          </a:p>
        </p:txBody>
      </p:sp>
    </p:spTree>
    <p:extLst>
      <p:ext uri="{BB962C8B-B14F-4D97-AF65-F5344CB8AC3E}">
        <p14:creationId xmlns:p14="http://schemas.microsoft.com/office/powerpoint/2010/main" val="112302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E65240-43AA-4AE6-9023-FCC4A3DB6B9B}"/>
              </a:ext>
            </a:extLst>
          </p:cNvPr>
          <p:cNvSpPr>
            <a:spLocks noGrp="1"/>
          </p:cNvSpPr>
          <p:nvPr>
            <p:ph type="title"/>
          </p:nvPr>
        </p:nvSpPr>
        <p:spPr/>
        <p:txBody>
          <a:bodyPr/>
          <a:lstStyle/>
          <a:p>
            <a:r>
              <a:rPr lang="en-CA" sz="3600" dirty="0">
                <a:latin typeface="Trebuchet MS"/>
              </a:rPr>
              <a:t>Draw Graphical Objects</a:t>
            </a:r>
          </a:p>
        </p:txBody>
      </p:sp>
      <p:sp>
        <p:nvSpPr>
          <p:cNvPr id="3" name="内容占位符 2">
            <a:extLst>
              <a:ext uri="{FF2B5EF4-FFF2-40B4-BE49-F238E27FC236}">
                <a16:creationId xmlns:a16="http://schemas.microsoft.com/office/drawing/2014/main" id="{6121159B-1BF5-4561-9E1C-38018937E4C7}"/>
              </a:ext>
            </a:extLst>
          </p:cNvPr>
          <p:cNvSpPr>
            <a:spLocks noGrp="1"/>
          </p:cNvSpPr>
          <p:nvPr>
            <p:ph idx="1"/>
          </p:nvPr>
        </p:nvSpPr>
        <p:spPr/>
        <p:txBody>
          <a:bodyPr/>
          <a:lstStyle/>
          <a:p>
            <a:pPr marL="457200" indent="-457200">
              <a:buFont typeface="Arial" panose="020B0604020202020204" pitchFamily="34" charset="0"/>
              <a:buChar char="•"/>
            </a:pPr>
            <a:r>
              <a:rPr lang="en-CA" sz="2400" dirty="0">
                <a:latin typeface="Trebuchet MS" panose="020B0603020202020204" pitchFamily="34" charset="0"/>
              </a:rPr>
              <a:t>You can draw simple shapes, text, images, path or other objects on the canvas.</a:t>
            </a:r>
          </a:p>
          <a:p>
            <a:pPr marL="457200" indent="-457200">
              <a:buFont typeface="Arial" panose="020B0604020202020204" pitchFamily="34" charset="0"/>
              <a:buChar char="•"/>
            </a:pPr>
            <a:endParaRPr lang="en-CA" sz="2400" dirty="0">
              <a:latin typeface="Trebuchet MS" panose="020B0603020202020204" pitchFamily="34" charset="0"/>
            </a:endParaRPr>
          </a:p>
          <a:p>
            <a:pPr marL="914400" lvl="2" indent="0">
              <a:buNone/>
            </a:pPr>
            <a:r>
              <a:rPr lang="en-CA" sz="2000" dirty="0">
                <a:solidFill>
                  <a:schemeClr val="accent6">
                    <a:lumMod val="50000"/>
                  </a:schemeClr>
                </a:solidFill>
                <a:latin typeface="Trebuchet MS" panose="020B0603020202020204" pitchFamily="34" charset="0"/>
              </a:rPr>
              <a:t>// a rectangle with filled color</a:t>
            </a:r>
          </a:p>
          <a:p>
            <a:pPr marL="914400" lvl="2" indent="0">
              <a:buNone/>
            </a:pPr>
            <a:r>
              <a:rPr lang="en-CA" sz="2000" dirty="0" err="1">
                <a:latin typeface="Trebuchet MS" panose="020B0603020202020204" pitchFamily="34" charset="0"/>
              </a:rPr>
              <a:t>ctx.fillRect</a:t>
            </a:r>
            <a:r>
              <a:rPr lang="en-CA" sz="2000" dirty="0">
                <a:latin typeface="Trebuchet MS" panose="020B0603020202020204" pitchFamily="34" charset="0"/>
              </a:rPr>
              <a:t>(x, y, width, height)</a:t>
            </a:r>
          </a:p>
          <a:p>
            <a:pPr lvl="2"/>
            <a:endParaRPr lang="en-CA" sz="2000" dirty="0">
              <a:latin typeface="Trebuchet MS" panose="020B0603020202020204" pitchFamily="34" charset="0"/>
            </a:endParaRPr>
          </a:p>
          <a:p>
            <a:pPr marL="914400" lvl="2" indent="0">
              <a:buNone/>
            </a:pPr>
            <a:r>
              <a:rPr lang="en-CA" sz="2000" dirty="0">
                <a:solidFill>
                  <a:schemeClr val="accent6">
                    <a:lumMod val="50000"/>
                  </a:schemeClr>
                </a:solidFill>
                <a:latin typeface="Trebuchet MS" panose="020B0603020202020204" pitchFamily="34" charset="0"/>
              </a:rPr>
              <a:t>// a rectangle with border</a:t>
            </a:r>
          </a:p>
          <a:p>
            <a:pPr marL="914400" lvl="2" indent="0">
              <a:buNone/>
            </a:pPr>
            <a:r>
              <a:rPr lang="en-CA" sz="2000" dirty="0" err="1">
                <a:latin typeface="Trebuchet MS" panose="020B0603020202020204" pitchFamily="34" charset="0"/>
              </a:rPr>
              <a:t>ctx.strokeRect</a:t>
            </a:r>
            <a:r>
              <a:rPr lang="en-CA" sz="2000" dirty="0">
                <a:latin typeface="Trebuchet MS" panose="020B0603020202020204" pitchFamily="34" charset="0"/>
              </a:rPr>
              <a:t>(x, y, width, height)</a:t>
            </a:r>
          </a:p>
          <a:p>
            <a:pPr lvl="2"/>
            <a:endParaRPr lang="en-CA" sz="2000" dirty="0">
              <a:latin typeface="Trebuchet MS" panose="020B0603020202020204" pitchFamily="34" charset="0"/>
            </a:endParaRPr>
          </a:p>
          <a:p>
            <a:pPr marL="914400" lvl="2" indent="0">
              <a:buNone/>
            </a:pPr>
            <a:r>
              <a:rPr lang="en-CA" sz="2000" dirty="0">
                <a:solidFill>
                  <a:schemeClr val="accent6">
                    <a:lumMod val="50000"/>
                  </a:schemeClr>
                </a:solidFill>
                <a:latin typeface="Trebuchet MS" panose="020B0603020202020204" pitchFamily="34" charset="0"/>
              </a:rPr>
              <a:t>// clear a rectangle area</a:t>
            </a:r>
          </a:p>
          <a:p>
            <a:pPr marL="914400" lvl="2" indent="0">
              <a:buNone/>
            </a:pPr>
            <a:r>
              <a:rPr lang="en-CA" sz="2000" dirty="0" err="1">
                <a:latin typeface="Trebuchet MS" panose="020B0603020202020204" pitchFamily="34" charset="0"/>
              </a:rPr>
              <a:t>ctx.clearRect</a:t>
            </a:r>
            <a:r>
              <a:rPr lang="en-CA" sz="2000" dirty="0">
                <a:latin typeface="Trebuchet MS" panose="020B0603020202020204" pitchFamily="34" charset="0"/>
              </a:rPr>
              <a:t>(x, y, width, height)</a:t>
            </a:r>
          </a:p>
          <a:p>
            <a:pPr marL="1257300" lvl="2" indent="-457200">
              <a:buFont typeface="Arial" panose="020B0604020202020204" pitchFamily="34" charset="0"/>
              <a:buChar char="•"/>
            </a:pPr>
            <a:endParaRPr lang="en-CA" sz="2000" dirty="0">
              <a:latin typeface="Trebuchet MS" panose="020B0603020202020204" pitchFamily="34" charset="0"/>
            </a:endParaRPr>
          </a:p>
          <a:p>
            <a:pPr marL="457200" indent="-457200">
              <a:buFont typeface="Arial" panose="020B0604020202020204" pitchFamily="34" charset="0"/>
              <a:buChar char="•"/>
            </a:pPr>
            <a:endParaRPr lang="en-CA" sz="2800" dirty="0">
              <a:latin typeface="Trebuchet MS" panose="020B0603020202020204" pitchFamily="34" charset="0"/>
            </a:endParaRPr>
          </a:p>
          <a:p>
            <a:pPr marL="0" indent="0"/>
            <a:endParaRPr lang="en-CA" sz="2800" dirty="0"/>
          </a:p>
        </p:txBody>
      </p:sp>
      <p:sp>
        <p:nvSpPr>
          <p:cNvPr id="4" name="页脚占位符 3">
            <a:extLst>
              <a:ext uri="{FF2B5EF4-FFF2-40B4-BE49-F238E27FC236}">
                <a16:creationId xmlns:a16="http://schemas.microsoft.com/office/drawing/2014/main" id="{3678E327-303C-4104-B193-35F487BA5BA5}"/>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E3FFF8D4-0809-4F45-BB24-98A019FDD3C9}"/>
              </a:ext>
            </a:extLst>
          </p:cNvPr>
          <p:cNvSpPr>
            <a:spLocks noGrp="1"/>
          </p:cNvSpPr>
          <p:nvPr>
            <p:ph type="sldNum" sz="quarter" idx="12"/>
          </p:nvPr>
        </p:nvSpPr>
        <p:spPr/>
        <p:txBody>
          <a:bodyPr/>
          <a:lstStyle/>
          <a:p>
            <a:pPr>
              <a:defRPr/>
            </a:pPr>
            <a:fld id="{AC23FF0B-011F-44F9-863A-E2E9EF1F56F8}" type="slidenum">
              <a:rPr lang="en-US" smtClean="0"/>
              <a:pPr>
                <a:defRPr/>
              </a:pPr>
              <a:t>34</a:t>
            </a:fld>
            <a:endParaRPr lang="en-US"/>
          </a:p>
        </p:txBody>
      </p:sp>
      <p:pic>
        <p:nvPicPr>
          <p:cNvPr id="6" name="Picture 5">
            <a:extLst>
              <a:ext uri="{FF2B5EF4-FFF2-40B4-BE49-F238E27FC236}">
                <a16:creationId xmlns:a16="http://schemas.microsoft.com/office/drawing/2014/main" id="{B7641B84-9FA5-44B4-BD35-7569C328BB03}"/>
              </a:ext>
            </a:extLst>
          </p:cNvPr>
          <p:cNvPicPr>
            <a:picLocks noChangeAspect="1"/>
          </p:cNvPicPr>
          <p:nvPr/>
        </p:nvPicPr>
        <p:blipFill>
          <a:blip r:embed="rId2"/>
          <a:stretch>
            <a:fillRect/>
          </a:stretch>
        </p:blipFill>
        <p:spPr>
          <a:xfrm>
            <a:off x="5445880" y="2708920"/>
            <a:ext cx="3317120" cy="1753551"/>
          </a:xfrm>
          <a:prstGeom prst="rect">
            <a:avLst/>
          </a:prstGeom>
        </p:spPr>
      </p:pic>
    </p:spTree>
    <p:extLst>
      <p:ext uri="{BB962C8B-B14F-4D97-AF65-F5344CB8AC3E}">
        <p14:creationId xmlns:p14="http://schemas.microsoft.com/office/powerpoint/2010/main" val="898389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CEB391-D7C0-4D28-8214-3957D0B58278}"/>
              </a:ext>
            </a:extLst>
          </p:cNvPr>
          <p:cNvSpPr>
            <a:spLocks noGrp="1"/>
          </p:cNvSpPr>
          <p:nvPr>
            <p:ph type="title"/>
          </p:nvPr>
        </p:nvSpPr>
        <p:spPr/>
        <p:txBody>
          <a:bodyPr/>
          <a:lstStyle/>
          <a:p>
            <a:r>
              <a:rPr lang="en-CA" sz="3600" dirty="0">
                <a:latin typeface="Trebuchet MS" panose="020B0603020202020204" pitchFamily="34" charset="0"/>
              </a:rPr>
              <a:t>Transform and Animation</a:t>
            </a:r>
          </a:p>
        </p:txBody>
      </p:sp>
      <p:sp>
        <p:nvSpPr>
          <p:cNvPr id="3" name="内容占位符 2">
            <a:extLst>
              <a:ext uri="{FF2B5EF4-FFF2-40B4-BE49-F238E27FC236}">
                <a16:creationId xmlns:a16="http://schemas.microsoft.com/office/drawing/2014/main" id="{0BACAE3A-31BB-4AF3-BFC9-54756181D0E1}"/>
              </a:ext>
            </a:extLst>
          </p:cNvPr>
          <p:cNvSpPr>
            <a:spLocks noGrp="1"/>
          </p:cNvSpPr>
          <p:nvPr>
            <p:ph idx="1"/>
          </p:nvPr>
        </p:nvSpPr>
        <p:spPr/>
        <p:txBody>
          <a:bodyPr/>
          <a:lstStyle/>
          <a:p>
            <a:pPr marL="457200" indent="-457200">
              <a:buFont typeface="Arial" panose="020B0604020202020204" pitchFamily="34" charset="0"/>
              <a:buChar char="•"/>
            </a:pPr>
            <a:r>
              <a:rPr lang="en-CA" sz="2800" dirty="0">
                <a:latin typeface="Trebuchet MS" panose="020B0603020202020204" pitchFamily="34" charset="0"/>
              </a:rPr>
              <a:t>The shapes of the graphics can be transformed by </a:t>
            </a:r>
          </a:p>
          <a:p>
            <a:pPr marL="857250" lvl="1" indent="-457200">
              <a:lnSpc>
                <a:spcPct val="150000"/>
              </a:lnSpc>
              <a:buFont typeface="Arial" panose="020B0604020202020204" pitchFamily="34" charset="0"/>
              <a:buChar char="•"/>
            </a:pPr>
            <a:r>
              <a:rPr lang="en-CA" sz="2400" dirty="0">
                <a:latin typeface="Trebuchet MS" panose="020B0603020202020204" pitchFamily="34" charset="0"/>
              </a:rPr>
              <a:t>Translate</a:t>
            </a:r>
          </a:p>
          <a:p>
            <a:pPr marL="857250" lvl="1" indent="-457200">
              <a:lnSpc>
                <a:spcPct val="150000"/>
              </a:lnSpc>
              <a:buFont typeface="Arial" panose="020B0604020202020204" pitchFamily="34" charset="0"/>
              <a:buChar char="•"/>
            </a:pPr>
            <a:r>
              <a:rPr lang="en-CA" sz="2400" dirty="0">
                <a:latin typeface="Trebuchet MS" panose="020B0603020202020204" pitchFamily="34" charset="0"/>
              </a:rPr>
              <a:t>Rotate </a:t>
            </a:r>
          </a:p>
          <a:p>
            <a:pPr marL="857250" lvl="1" indent="-457200">
              <a:lnSpc>
                <a:spcPct val="150000"/>
              </a:lnSpc>
              <a:buFont typeface="Arial" panose="020B0604020202020204" pitchFamily="34" charset="0"/>
              <a:buChar char="•"/>
            </a:pPr>
            <a:r>
              <a:rPr lang="en-CA" sz="2400" dirty="0">
                <a:latin typeface="Trebuchet MS" panose="020B0603020202020204" pitchFamily="34" charset="0"/>
              </a:rPr>
              <a:t>Scale </a:t>
            </a:r>
          </a:p>
        </p:txBody>
      </p:sp>
      <p:sp>
        <p:nvSpPr>
          <p:cNvPr id="4" name="页脚占位符 3">
            <a:extLst>
              <a:ext uri="{FF2B5EF4-FFF2-40B4-BE49-F238E27FC236}">
                <a16:creationId xmlns:a16="http://schemas.microsoft.com/office/drawing/2014/main" id="{A6F9DFB6-F13A-4697-99E3-5FAEB2CEEBE0}"/>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C540C171-5342-41A1-9624-8FD34E495D64}"/>
              </a:ext>
            </a:extLst>
          </p:cNvPr>
          <p:cNvSpPr>
            <a:spLocks noGrp="1"/>
          </p:cNvSpPr>
          <p:nvPr>
            <p:ph type="sldNum" sz="quarter" idx="12"/>
          </p:nvPr>
        </p:nvSpPr>
        <p:spPr/>
        <p:txBody>
          <a:bodyPr/>
          <a:lstStyle/>
          <a:p>
            <a:pPr>
              <a:defRPr/>
            </a:pPr>
            <a:fld id="{AC23FF0B-011F-44F9-863A-E2E9EF1F56F8}" type="slidenum">
              <a:rPr lang="en-US" smtClean="0"/>
              <a:pPr>
                <a:defRPr/>
              </a:pPr>
              <a:t>35</a:t>
            </a:fld>
            <a:endParaRPr lang="en-US"/>
          </a:p>
        </p:txBody>
      </p:sp>
    </p:spTree>
    <p:extLst>
      <p:ext uri="{BB962C8B-B14F-4D97-AF65-F5344CB8AC3E}">
        <p14:creationId xmlns:p14="http://schemas.microsoft.com/office/powerpoint/2010/main" val="4200118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56AC2-3F70-4275-9C81-223FA0C98EAC}"/>
              </a:ext>
            </a:extLst>
          </p:cNvPr>
          <p:cNvSpPr>
            <a:spLocks noGrp="1"/>
          </p:cNvSpPr>
          <p:nvPr>
            <p:ph type="title"/>
          </p:nvPr>
        </p:nvSpPr>
        <p:spPr/>
        <p:txBody>
          <a:bodyPr/>
          <a:lstStyle/>
          <a:p>
            <a:r>
              <a:rPr lang="en-CA" sz="3600" dirty="0">
                <a:latin typeface="Trebuchet MS" panose="020B0603020202020204" pitchFamily="34" charset="0"/>
              </a:rPr>
              <a:t>Steps to Create an Animation</a:t>
            </a:r>
          </a:p>
        </p:txBody>
      </p:sp>
      <p:sp>
        <p:nvSpPr>
          <p:cNvPr id="3" name="内容占位符 2">
            <a:extLst>
              <a:ext uri="{FF2B5EF4-FFF2-40B4-BE49-F238E27FC236}">
                <a16:creationId xmlns:a16="http://schemas.microsoft.com/office/drawing/2014/main" id="{24FE55ED-7E70-4B4B-89FC-22EF679E82C7}"/>
              </a:ext>
            </a:extLst>
          </p:cNvPr>
          <p:cNvSpPr>
            <a:spLocks noGrp="1"/>
          </p:cNvSpPr>
          <p:nvPr>
            <p:ph idx="1"/>
          </p:nvPr>
        </p:nvSpPr>
        <p:spPr>
          <a:xfrm>
            <a:off x="755575" y="1700213"/>
            <a:ext cx="7942337" cy="4525962"/>
          </a:xfrm>
        </p:spPr>
        <p:txBody>
          <a:bodyPr/>
          <a:lstStyle/>
          <a:p>
            <a:pPr>
              <a:lnSpc>
                <a:spcPct val="200000"/>
              </a:lnSpc>
            </a:pPr>
            <a:r>
              <a:rPr lang="en-CA" sz="2400" dirty="0">
                <a:latin typeface="Trebuchet MS" panose="020B0603020202020204" pitchFamily="34" charset="0"/>
              </a:rPr>
              <a:t>1. clear the canvas: </a:t>
            </a:r>
            <a:r>
              <a:rPr lang="en-CA" sz="2400" dirty="0" err="1">
                <a:solidFill>
                  <a:srgbClr val="00B050"/>
                </a:solidFill>
                <a:latin typeface="Trebuchet MS" panose="020B0603020202020204" pitchFamily="34" charset="0"/>
                <a:cs typeface="Adobe Devanagari" panose="02040503050201020203" pitchFamily="18" charset="0"/>
              </a:rPr>
              <a:t>ctx.clearRect</a:t>
            </a:r>
            <a:r>
              <a:rPr lang="en-CA" sz="2400" dirty="0">
                <a:solidFill>
                  <a:srgbClr val="00B050"/>
                </a:solidFill>
                <a:latin typeface="Trebuchet MS" panose="020B0603020202020204" pitchFamily="34" charset="0"/>
                <a:cs typeface="Adobe Devanagari" panose="02040503050201020203" pitchFamily="18" charset="0"/>
              </a:rPr>
              <a:t>(x, y, width, height)</a:t>
            </a:r>
          </a:p>
          <a:p>
            <a:pPr>
              <a:lnSpc>
                <a:spcPct val="200000"/>
              </a:lnSpc>
            </a:pPr>
            <a:r>
              <a:rPr lang="en-CA" sz="2400" dirty="0">
                <a:latin typeface="Trebuchet MS" panose="020B0603020202020204" pitchFamily="34" charset="0"/>
              </a:rPr>
              <a:t>2. save the current state of canvas: </a:t>
            </a:r>
            <a:r>
              <a:rPr lang="en-CA" sz="2400" dirty="0" err="1">
                <a:solidFill>
                  <a:srgbClr val="00B050"/>
                </a:solidFill>
                <a:latin typeface="Trebuchet MS" panose="020B0603020202020204" pitchFamily="34" charset="0"/>
                <a:cs typeface="Adobe Devanagari" panose="02040503050201020203" pitchFamily="18" charset="0"/>
              </a:rPr>
              <a:t>ctx.save</a:t>
            </a:r>
            <a:r>
              <a:rPr lang="en-CA" sz="2400" dirty="0">
                <a:solidFill>
                  <a:srgbClr val="00B050"/>
                </a:solidFill>
                <a:latin typeface="Trebuchet MS" panose="020B0603020202020204" pitchFamily="34" charset="0"/>
                <a:cs typeface="Adobe Devanagari" panose="02040503050201020203" pitchFamily="18" charset="0"/>
              </a:rPr>
              <a:t>()</a:t>
            </a:r>
          </a:p>
          <a:p>
            <a:pPr>
              <a:lnSpc>
                <a:spcPct val="200000"/>
              </a:lnSpc>
            </a:pPr>
            <a:r>
              <a:rPr lang="en-CA" sz="2400" dirty="0">
                <a:latin typeface="Trebuchet MS" panose="020B0603020202020204" pitchFamily="34" charset="0"/>
              </a:rPr>
              <a:t>3. draw the graphics</a:t>
            </a:r>
          </a:p>
          <a:p>
            <a:pPr>
              <a:lnSpc>
                <a:spcPct val="200000"/>
              </a:lnSpc>
            </a:pPr>
            <a:r>
              <a:rPr lang="en-CA" sz="2400" dirty="0">
                <a:latin typeface="Trebuchet MS" panose="020B0603020202020204" pitchFamily="34" charset="0"/>
              </a:rPr>
              <a:t>4. restore the canvas state: </a:t>
            </a:r>
            <a:r>
              <a:rPr lang="en-CA" sz="2400" dirty="0" err="1">
                <a:solidFill>
                  <a:srgbClr val="00B050"/>
                </a:solidFill>
                <a:latin typeface="Trebuchet MS" panose="020B0603020202020204" pitchFamily="34" charset="0"/>
                <a:cs typeface="Adobe Devanagari" panose="02040503050201020203" pitchFamily="18" charset="0"/>
              </a:rPr>
              <a:t>ctx.restore</a:t>
            </a:r>
            <a:r>
              <a:rPr lang="en-CA" sz="2400" dirty="0">
                <a:solidFill>
                  <a:srgbClr val="00B050"/>
                </a:solidFill>
                <a:latin typeface="Trebuchet MS" panose="020B0603020202020204" pitchFamily="34" charset="0"/>
                <a:cs typeface="Adobe Devanagari" panose="02040503050201020203" pitchFamily="18" charset="0"/>
              </a:rPr>
              <a:t>()</a:t>
            </a:r>
          </a:p>
        </p:txBody>
      </p:sp>
      <p:sp>
        <p:nvSpPr>
          <p:cNvPr id="4" name="页脚占位符 3">
            <a:extLst>
              <a:ext uri="{FF2B5EF4-FFF2-40B4-BE49-F238E27FC236}">
                <a16:creationId xmlns:a16="http://schemas.microsoft.com/office/drawing/2014/main" id="{88AD52C8-51DD-4FD8-A90A-9FD06B31189B}"/>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EA8D26A7-DC56-4053-A684-3360AE39D01B}"/>
              </a:ext>
            </a:extLst>
          </p:cNvPr>
          <p:cNvSpPr>
            <a:spLocks noGrp="1"/>
          </p:cNvSpPr>
          <p:nvPr>
            <p:ph type="sldNum" sz="quarter" idx="12"/>
          </p:nvPr>
        </p:nvSpPr>
        <p:spPr/>
        <p:txBody>
          <a:bodyPr/>
          <a:lstStyle/>
          <a:p>
            <a:pPr>
              <a:defRPr/>
            </a:pPr>
            <a:fld id="{AC23FF0B-011F-44F9-863A-E2E9EF1F56F8}" type="slidenum">
              <a:rPr lang="en-US" smtClean="0"/>
              <a:pPr>
                <a:defRPr/>
              </a:pPr>
              <a:t>36</a:t>
            </a:fld>
            <a:endParaRPr lang="en-US"/>
          </a:p>
        </p:txBody>
      </p:sp>
    </p:spTree>
    <p:extLst>
      <p:ext uri="{BB962C8B-B14F-4D97-AF65-F5344CB8AC3E}">
        <p14:creationId xmlns:p14="http://schemas.microsoft.com/office/powerpoint/2010/main" val="2426651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56AC2-3F70-4275-9C81-223FA0C98EAC}"/>
              </a:ext>
            </a:extLst>
          </p:cNvPr>
          <p:cNvSpPr>
            <a:spLocks noGrp="1"/>
          </p:cNvSpPr>
          <p:nvPr>
            <p:ph type="title"/>
          </p:nvPr>
        </p:nvSpPr>
        <p:spPr/>
        <p:txBody>
          <a:bodyPr/>
          <a:lstStyle/>
          <a:p>
            <a:r>
              <a:rPr lang="en-CA" sz="3600" dirty="0">
                <a:latin typeface="Trebuchet MS" panose="020B0603020202020204" pitchFamily="34" charset="0"/>
              </a:rPr>
              <a:t>Adobe Director</a:t>
            </a:r>
          </a:p>
        </p:txBody>
      </p:sp>
      <p:sp>
        <p:nvSpPr>
          <p:cNvPr id="3" name="内容占位符 2">
            <a:extLst>
              <a:ext uri="{FF2B5EF4-FFF2-40B4-BE49-F238E27FC236}">
                <a16:creationId xmlns:a16="http://schemas.microsoft.com/office/drawing/2014/main" id="{24FE55ED-7E70-4B4B-89FC-22EF679E82C7}"/>
              </a:ext>
            </a:extLst>
          </p:cNvPr>
          <p:cNvSpPr>
            <a:spLocks noGrp="1"/>
          </p:cNvSpPr>
          <p:nvPr>
            <p:ph idx="1"/>
          </p:nvPr>
        </p:nvSpPr>
        <p:spPr>
          <a:xfrm>
            <a:off x="662236" y="1484784"/>
            <a:ext cx="7927032" cy="1025929"/>
          </a:xfrm>
        </p:spPr>
        <p:txBody>
          <a:bodyPr/>
          <a:lstStyle/>
          <a:p>
            <a:pPr marL="457200" indent="-457200">
              <a:buFont typeface="Arial" panose="020B0604020202020204" pitchFamily="34" charset="0"/>
              <a:buChar char="•"/>
            </a:pPr>
            <a:r>
              <a:rPr lang="en-US" sz="2600" dirty="0"/>
              <a:t>Director is a complete environment for creating interactive “movies”. </a:t>
            </a:r>
          </a:p>
          <a:p>
            <a:pPr marL="457200" indent="-457200">
              <a:buFont typeface="Arial" panose="020B0604020202020204" pitchFamily="34" charset="0"/>
              <a:buChar char="•"/>
            </a:pPr>
            <a:endParaRPr lang="en-US" dirty="0"/>
          </a:p>
        </p:txBody>
      </p:sp>
      <p:sp>
        <p:nvSpPr>
          <p:cNvPr id="4" name="页脚占位符 3">
            <a:extLst>
              <a:ext uri="{FF2B5EF4-FFF2-40B4-BE49-F238E27FC236}">
                <a16:creationId xmlns:a16="http://schemas.microsoft.com/office/drawing/2014/main" id="{88AD52C8-51DD-4FD8-A90A-9FD06B31189B}"/>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EA8D26A7-DC56-4053-A684-3360AE39D01B}"/>
              </a:ext>
            </a:extLst>
          </p:cNvPr>
          <p:cNvSpPr>
            <a:spLocks noGrp="1"/>
          </p:cNvSpPr>
          <p:nvPr>
            <p:ph type="sldNum" sz="quarter" idx="12"/>
          </p:nvPr>
        </p:nvSpPr>
        <p:spPr/>
        <p:txBody>
          <a:bodyPr/>
          <a:lstStyle/>
          <a:p>
            <a:pPr>
              <a:defRPr/>
            </a:pPr>
            <a:fld id="{AC23FF0B-011F-44F9-863A-E2E9EF1F56F8}" type="slidenum">
              <a:rPr lang="en-US" smtClean="0"/>
              <a:pPr>
                <a:defRPr/>
              </a:pPr>
              <a:t>37</a:t>
            </a:fld>
            <a:endParaRPr lang="en-US"/>
          </a:p>
        </p:txBody>
      </p:sp>
      <p:pic>
        <p:nvPicPr>
          <p:cNvPr id="6" name="Picture 5">
            <a:extLst>
              <a:ext uri="{FF2B5EF4-FFF2-40B4-BE49-F238E27FC236}">
                <a16:creationId xmlns:a16="http://schemas.microsoft.com/office/drawing/2014/main" id="{38EAE1BC-92C7-4716-AE88-DB2FF1B346BA}"/>
              </a:ext>
            </a:extLst>
          </p:cNvPr>
          <p:cNvPicPr>
            <a:picLocks noChangeAspect="1"/>
          </p:cNvPicPr>
          <p:nvPr/>
        </p:nvPicPr>
        <p:blipFill>
          <a:blip r:embed="rId2"/>
          <a:stretch>
            <a:fillRect/>
          </a:stretch>
        </p:blipFill>
        <p:spPr>
          <a:xfrm>
            <a:off x="888528" y="2515937"/>
            <a:ext cx="7474448" cy="3598981"/>
          </a:xfrm>
          <a:prstGeom prst="rect">
            <a:avLst/>
          </a:prstGeom>
        </p:spPr>
      </p:pic>
    </p:spTree>
    <p:extLst>
      <p:ext uri="{BB962C8B-B14F-4D97-AF65-F5344CB8AC3E}">
        <p14:creationId xmlns:p14="http://schemas.microsoft.com/office/powerpoint/2010/main" val="1512066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56AC2-3F70-4275-9C81-223FA0C98EAC}"/>
              </a:ext>
            </a:extLst>
          </p:cNvPr>
          <p:cNvSpPr>
            <a:spLocks noGrp="1"/>
          </p:cNvSpPr>
          <p:nvPr>
            <p:ph type="title"/>
          </p:nvPr>
        </p:nvSpPr>
        <p:spPr/>
        <p:txBody>
          <a:bodyPr/>
          <a:lstStyle/>
          <a:p>
            <a:r>
              <a:rPr lang="en-CA" sz="3600" dirty="0">
                <a:latin typeface="Trebuchet MS" panose="020B0603020202020204" pitchFamily="34" charset="0"/>
              </a:rPr>
              <a:t>Director Windows</a:t>
            </a:r>
          </a:p>
        </p:txBody>
      </p:sp>
      <p:sp>
        <p:nvSpPr>
          <p:cNvPr id="3" name="内容占位符 2">
            <a:extLst>
              <a:ext uri="{FF2B5EF4-FFF2-40B4-BE49-F238E27FC236}">
                <a16:creationId xmlns:a16="http://schemas.microsoft.com/office/drawing/2014/main" id="{24FE55ED-7E70-4B4B-89FC-22EF679E82C7}"/>
              </a:ext>
            </a:extLst>
          </p:cNvPr>
          <p:cNvSpPr>
            <a:spLocks noGrp="1"/>
          </p:cNvSpPr>
          <p:nvPr>
            <p:ph idx="1"/>
          </p:nvPr>
        </p:nvSpPr>
        <p:spPr>
          <a:xfrm>
            <a:off x="512862" y="1571612"/>
            <a:ext cx="8091586" cy="4525962"/>
          </a:xfrm>
        </p:spPr>
        <p:txBody>
          <a:bodyPr/>
          <a:lstStyle/>
          <a:p>
            <a:pPr marL="457200" indent="-457200">
              <a:buFont typeface="Arial" panose="020B0604020202020204" pitchFamily="34" charset="0"/>
              <a:buChar char="•"/>
            </a:pPr>
            <a:r>
              <a:rPr lang="en-US" sz="2600" dirty="0" smtClean="0"/>
              <a:t>Main window</a:t>
            </a:r>
          </a:p>
          <a:p>
            <a:pPr marL="857250" lvl="1" indent="-457200">
              <a:buFont typeface="Arial" panose="020B0604020202020204" pitchFamily="34" charset="0"/>
              <a:buChar char="•"/>
            </a:pPr>
            <a:r>
              <a:rPr lang="en-US" sz="2600" dirty="0" smtClean="0"/>
              <a:t>Stage, on which the action takes place.</a:t>
            </a:r>
          </a:p>
          <a:p>
            <a:pPr marL="457200" indent="-457200">
              <a:buFont typeface="Arial" panose="020B0604020202020204" pitchFamily="34" charset="0"/>
              <a:buChar char="•"/>
            </a:pPr>
            <a:r>
              <a:rPr lang="en-US" sz="2600" dirty="0" smtClean="0"/>
              <a:t>Cast window</a:t>
            </a:r>
          </a:p>
          <a:p>
            <a:pPr marL="857250" lvl="1" indent="-457200">
              <a:buFont typeface="Arial" panose="020B0604020202020204" pitchFamily="34" charset="0"/>
              <a:buChar char="•"/>
            </a:pPr>
            <a:r>
              <a:rPr lang="en-US" sz="2600" dirty="0" smtClean="0"/>
              <a:t>Consists of resources a movie may use, such as bitmaps, sounds, vector-graphics shapes, Flash movies, digital videos, and scripts.</a:t>
            </a:r>
          </a:p>
          <a:p>
            <a:pPr marL="457200" indent="-457200">
              <a:buFont typeface="Arial" panose="020B0604020202020204" pitchFamily="34" charset="0"/>
              <a:buChar char="•"/>
            </a:pPr>
            <a:r>
              <a:rPr lang="en-US" sz="2600" dirty="0" smtClean="0"/>
              <a:t>Score window</a:t>
            </a:r>
          </a:p>
          <a:p>
            <a:pPr marL="857250" lvl="1" indent="-457200">
              <a:buFont typeface="Arial" panose="020B0604020202020204" pitchFamily="34" charset="0"/>
              <a:buChar char="•"/>
            </a:pPr>
            <a:r>
              <a:rPr lang="en-US" sz="2600" dirty="0" smtClean="0"/>
              <a:t>Organized in horizontal lines, each for one of the sprites, and vertical frames.</a:t>
            </a:r>
            <a:endParaRPr lang="en-US" sz="2600" dirty="0"/>
          </a:p>
        </p:txBody>
      </p:sp>
      <p:sp>
        <p:nvSpPr>
          <p:cNvPr id="4" name="页脚占位符 3">
            <a:extLst>
              <a:ext uri="{FF2B5EF4-FFF2-40B4-BE49-F238E27FC236}">
                <a16:creationId xmlns:a16="http://schemas.microsoft.com/office/drawing/2014/main" id="{88AD52C8-51DD-4FD8-A90A-9FD06B31189B}"/>
              </a:ext>
            </a:extLst>
          </p:cNvPr>
          <p:cNvSpPr>
            <a:spLocks noGrp="1"/>
          </p:cNvSpPr>
          <p:nvPr>
            <p:ph type="ftr" sz="quarter" idx="11"/>
          </p:nvPr>
        </p:nvSpPr>
        <p:spPr/>
        <p:txBody>
          <a:bodyPr/>
          <a:lstStyle/>
          <a:p>
            <a:pPr>
              <a:defRPr/>
            </a:pPr>
            <a:r>
              <a:rPr lang="en-US" smtClean="0"/>
              <a:t>Li, Drew, &amp; Liu   © Springer 2021</a:t>
            </a:r>
            <a:endParaRPr lang="en-US" dirty="0"/>
          </a:p>
        </p:txBody>
      </p:sp>
      <p:sp>
        <p:nvSpPr>
          <p:cNvPr id="5" name="灯片编号占位符 4">
            <a:extLst>
              <a:ext uri="{FF2B5EF4-FFF2-40B4-BE49-F238E27FC236}">
                <a16:creationId xmlns:a16="http://schemas.microsoft.com/office/drawing/2014/main" id="{EA8D26A7-DC56-4053-A684-3360AE39D01B}"/>
              </a:ext>
            </a:extLst>
          </p:cNvPr>
          <p:cNvSpPr>
            <a:spLocks noGrp="1"/>
          </p:cNvSpPr>
          <p:nvPr>
            <p:ph type="sldNum" sz="quarter" idx="12"/>
          </p:nvPr>
        </p:nvSpPr>
        <p:spPr/>
        <p:txBody>
          <a:bodyPr/>
          <a:lstStyle/>
          <a:p>
            <a:pPr>
              <a:defRPr/>
            </a:pPr>
            <a:fld id="{AC23FF0B-011F-44F9-863A-E2E9EF1F56F8}" type="slidenum">
              <a:rPr lang="en-US" smtClean="0"/>
              <a:pPr>
                <a:defRPr/>
              </a:pPr>
              <a:t>38</a:t>
            </a:fld>
            <a:endParaRPr lang="en-US" dirty="0"/>
          </a:p>
        </p:txBody>
      </p:sp>
    </p:spTree>
    <p:extLst>
      <p:ext uri="{BB962C8B-B14F-4D97-AF65-F5344CB8AC3E}">
        <p14:creationId xmlns:p14="http://schemas.microsoft.com/office/powerpoint/2010/main" val="2863925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156AC2-3F70-4275-9C81-223FA0C98EAC}"/>
              </a:ext>
            </a:extLst>
          </p:cNvPr>
          <p:cNvSpPr>
            <a:spLocks noGrp="1"/>
          </p:cNvSpPr>
          <p:nvPr>
            <p:ph type="title"/>
          </p:nvPr>
        </p:nvSpPr>
        <p:spPr>
          <a:xfrm>
            <a:off x="457200" y="571480"/>
            <a:ext cx="8229600" cy="697280"/>
          </a:xfrm>
        </p:spPr>
        <p:txBody>
          <a:bodyPr/>
          <a:lstStyle/>
          <a:p>
            <a:r>
              <a:rPr lang="en-CA" sz="3600" dirty="0">
                <a:latin typeface="Trebuchet MS" panose="020B0603020202020204" pitchFamily="34" charset="0"/>
              </a:rPr>
              <a:t>Animation</a:t>
            </a:r>
          </a:p>
        </p:txBody>
      </p:sp>
      <p:sp>
        <p:nvSpPr>
          <p:cNvPr id="3" name="内容占位符 2">
            <a:extLst>
              <a:ext uri="{FF2B5EF4-FFF2-40B4-BE49-F238E27FC236}">
                <a16:creationId xmlns:a16="http://schemas.microsoft.com/office/drawing/2014/main" id="{24FE55ED-7E70-4B4B-89FC-22EF679E82C7}"/>
              </a:ext>
            </a:extLst>
          </p:cNvPr>
          <p:cNvSpPr>
            <a:spLocks noGrp="1"/>
          </p:cNvSpPr>
          <p:nvPr>
            <p:ph idx="1"/>
          </p:nvPr>
        </p:nvSpPr>
        <p:spPr>
          <a:xfrm>
            <a:off x="530196" y="1276482"/>
            <a:ext cx="8019578" cy="1872208"/>
          </a:xfrm>
        </p:spPr>
        <p:txBody>
          <a:bodyPr/>
          <a:lstStyle/>
          <a:p>
            <a:pPr marL="457200" indent="-457200">
              <a:buFont typeface="Arial" panose="020B0604020202020204" pitchFamily="34" charset="0"/>
              <a:buChar char="•"/>
            </a:pPr>
            <a:r>
              <a:rPr lang="en-US" sz="2400" dirty="0"/>
              <a:t>Animation is created by showing slightly different images over time. </a:t>
            </a:r>
          </a:p>
          <a:p>
            <a:pPr marL="857250" lvl="1" indent="-457200">
              <a:buFont typeface="Arial" panose="020B0604020202020204" pitchFamily="34" charset="0"/>
              <a:buChar char="•"/>
            </a:pPr>
            <a:r>
              <a:rPr lang="en-US" sz="2000" dirty="0"/>
              <a:t>Using different cast members in different frames. </a:t>
            </a:r>
          </a:p>
          <a:p>
            <a:pPr marL="857250" lvl="1" indent="-457200">
              <a:buFont typeface="Arial" panose="020B0604020202020204" pitchFamily="34" charset="0"/>
              <a:buChar char="•"/>
            </a:pPr>
            <a:r>
              <a:rPr lang="en-US" sz="2000" dirty="0"/>
              <a:t>To control this process more easily, Director permits combining many cast members into a single sprite.</a:t>
            </a:r>
          </a:p>
        </p:txBody>
      </p:sp>
      <p:sp>
        <p:nvSpPr>
          <p:cNvPr id="4" name="页脚占位符 3">
            <a:extLst>
              <a:ext uri="{FF2B5EF4-FFF2-40B4-BE49-F238E27FC236}">
                <a16:creationId xmlns:a16="http://schemas.microsoft.com/office/drawing/2014/main" id="{88AD52C8-51DD-4FD8-A90A-9FD06B31189B}"/>
              </a:ext>
            </a:extLst>
          </p:cNvPr>
          <p:cNvSpPr>
            <a:spLocks noGrp="1"/>
          </p:cNvSpPr>
          <p:nvPr>
            <p:ph type="ftr" sz="quarter" idx="11"/>
          </p:nvPr>
        </p:nvSpPr>
        <p:spPr/>
        <p:txBody>
          <a:bodyPr/>
          <a:lstStyle/>
          <a:p>
            <a:pPr>
              <a:defRPr/>
            </a:pPr>
            <a:r>
              <a:rPr lang="en-US" smtClean="0"/>
              <a:t>Li, Drew, &amp; Liu   © Springer 2021</a:t>
            </a:r>
            <a:endParaRPr lang="en-US" dirty="0"/>
          </a:p>
        </p:txBody>
      </p:sp>
      <p:sp>
        <p:nvSpPr>
          <p:cNvPr id="5" name="灯片编号占位符 4">
            <a:extLst>
              <a:ext uri="{FF2B5EF4-FFF2-40B4-BE49-F238E27FC236}">
                <a16:creationId xmlns:a16="http://schemas.microsoft.com/office/drawing/2014/main" id="{EA8D26A7-DC56-4053-A684-3360AE39D01B}"/>
              </a:ext>
            </a:extLst>
          </p:cNvPr>
          <p:cNvSpPr>
            <a:spLocks noGrp="1"/>
          </p:cNvSpPr>
          <p:nvPr>
            <p:ph type="sldNum" sz="quarter" idx="12"/>
          </p:nvPr>
        </p:nvSpPr>
        <p:spPr/>
        <p:txBody>
          <a:bodyPr/>
          <a:lstStyle/>
          <a:p>
            <a:pPr>
              <a:defRPr/>
            </a:pPr>
            <a:fld id="{AC23FF0B-011F-44F9-863A-E2E9EF1F56F8}" type="slidenum">
              <a:rPr lang="en-US" smtClean="0"/>
              <a:pPr>
                <a:defRPr/>
              </a:pPr>
              <a:t>39</a:t>
            </a:fld>
            <a:endParaRPr lang="en-US" dirty="0"/>
          </a:p>
        </p:txBody>
      </p:sp>
      <p:pic>
        <p:nvPicPr>
          <p:cNvPr id="6" name="Picture 5">
            <a:extLst>
              <a:ext uri="{FF2B5EF4-FFF2-40B4-BE49-F238E27FC236}">
                <a16:creationId xmlns:a16="http://schemas.microsoft.com/office/drawing/2014/main" id="{DFDFD525-AA26-4E94-996C-EA47579C8887}"/>
              </a:ext>
            </a:extLst>
          </p:cNvPr>
          <p:cNvPicPr>
            <a:picLocks noChangeAspect="1"/>
          </p:cNvPicPr>
          <p:nvPr/>
        </p:nvPicPr>
        <p:blipFill>
          <a:blip r:embed="rId2"/>
          <a:stretch>
            <a:fillRect/>
          </a:stretch>
        </p:blipFill>
        <p:spPr>
          <a:xfrm>
            <a:off x="971137" y="3311810"/>
            <a:ext cx="4197103" cy="2974690"/>
          </a:xfrm>
          <a:prstGeom prst="rect">
            <a:avLst/>
          </a:prstGeom>
        </p:spPr>
      </p:pic>
      <p:sp>
        <p:nvSpPr>
          <p:cNvPr id="7" name="内容占位符 2">
            <a:extLst>
              <a:ext uri="{FF2B5EF4-FFF2-40B4-BE49-F238E27FC236}">
                <a16:creationId xmlns:a16="http://schemas.microsoft.com/office/drawing/2014/main" id="{E42948C4-87A5-4340-99D4-BBF28E7EFB26}"/>
              </a:ext>
            </a:extLst>
          </p:cNvPr>
          <p:cNvSpPr txBox="1">
            <a:spLocks/>
          </p:cNvSpPr>
          <p:nvPr/>
        </p:nvSpPr>
        <p:spPr bwMode="auto">
          <a:xfrm>
            <a:off x="5401602" y="3673891"/>
            <a:ext cx="3333935" cy="26126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0"/>
              </a:spcAft>
              <a:buFont typeface="Arial" charset="0"/>
              <a:buNone/>
              <a:defRPr sz="3200" kern="1200">
                <a:solidFill>
                  <a:schemeClr val="tx1"/>
                </a:solidFill>
                <a:latin typeface="Arial" charset="0"/>
                <a:ea typeface="+mn-ea"/>
                <a:cs typeface="+mn-cs"/>
              </a:defRPr>
            </a:lvl1pPr>
            <a:lvl2pPr marL="742950" indent="-285750" algn="just" rtl="0" eaLnBrk="0" fontAlgn="base" hangingPunct="0">
              <a:spcBef>
                <a:spcPct val="20000"/>
              </a:spcBef>
              <a:spcAft>
                <a:spcPct val="0"/>
              </a:spcAft>
              <a:buFont typeface="Arial" charset="0"/>
              <a:buNone/>
              <a:defRPr sz="2800" kern="1200">
                <a:solidFill>
                  <a:schemeClr val="tx1"/>
                </a:solidFill>
                <a:latin typeface="Arial" charset="0"/>
                <a:ea typeface="+mn-ea"/>
                <a:cs typeface="+mn-cs"/>
              </a:defRPr>
            </a:lvl2pPr>
            <a:lvl3pPr marL="1143000" indent="-228600" algn="just"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just"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just"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600" b="1" dirty="0" smtClean="0"/>
              <a:t>Fig. 2.17</a:t>
            </a:r>
            <a:r>
              <a:rPr lang="en-US" sz="1600" b="1" dirty="0"/>
              <a:t>: </a:t>
            </a:r>
            <a:r>
              <a:rPr lang="en-US" sz="1600" dirty="0"/>
              <a:t>A </a:t>
            </a:r>
            <a:r>
              <a:rPr lang="en-US" sz="1600" dirty="0" err="1"/>
              <a:t>tweened</a:t>
            </a:r>
            <a:r>
              <a:rPr lang="en-US" sz="1600" dirty="0"/>
              <a:t> sprite. Because several instances may be used for a single cast member, each instance is called a sprite. Typically, cast members are raw media, whereas sprites are objects that control where, when, and how cast members appear on the stage and in the movie.</a:t>
            </a:r>
          </a:p>
          <a:p>
            <a:endParaRPr lang="en-US" sz="900" dirty="0"/>
          </a:p>
        </p:txBody>
      </p:sp>
    </p:spTree>
    <p:extLst>
      <p:ext uri="{BB962C8B-B14F-4D97-AF65-F5344CB8AC3E}">
        <p14:creationId xmlns:p14="http://schemas.microsoft.com/office/powerpoint/2010/main" val="1504747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9" name="Slide Number Placeholder 5"/>
          <p:cNvSpPr>
            <a:spLocks noGrp="1"/>
          </p:cNvSpPr>
          <p:nvPr>
            <p:ph type="sldNum" sz="quarter" idx="12"/>
          </p:nvPr>
        </p:nvSpPr>
        <p:spPr/>
        <p:txBody>
          <a:bodyPr/>
          <a:lstStyle/>
          <a:p>
            <a:pPr>
              <a:defRPr/>
            </a:pPr>
            <a:fld id="{3F314C1C-1D15-443C-A5F1-61234D53E392}" type="slidenum">
              <a:rPr lang="en-US"/>
              <a:pPr>
                <a:defRPr/>
              </a:pPr>
              <a:t>4</a:t>
            </a:fld>
            <a:endParaRPr lang="en-US"/>
          </a:p>
        </p:txBody>
      </p:sp>
      <p:sp>
        <p:nvSpPr>
          <p:cNvPr id="11267" name="Subtitle 2"/>
          <p:cNvSpPr>
            <a:spLocks noGrp="1"/>
          </p:cNvSpPr>
          <p:nvPr>
            <p:ph idx="1"/>
          </p:nvPr>
        </p:nvSpPr>
        <p:spPr>
          <a:xfrm>
            <a:off x="467544" y="4941168"/>
            <a:ext cx="8229600" cy="1285602"/>
          </a:xfrm>
        </p:spPr>
        <p:txBody>
          <a:bodyPr anchor="ctr"/>
          <a:lstStyle/>
          <a:p>
            <a:pPr algn="ctr" eaLnBrk="1" hangingPunct="1">
              <a:lnSpc>
                <a:spcPct val="90000"/>
              </a:lnSpc>
              <a:tabLst>
                <a:tab pos="404813" algn="l"/>
              </a:tabLst>
            </a:pPr>
            <a:r>
              <a:rPr lang="en-CA" sz="2600" dirty="0">
                <a:latin typeface="Trebuchet MS"/>
                <a:cs typeface="Trebuchet MS"/>
              </a:rPr>
              <a:t>Fig. 2.1: Colours and fonts [from Ron Vetter].</a:t>
            </a:r>
            <a:endParaRPr lang="en-US" sz="2600" dirty="0">
              <a:latin typeface="Trebuchet MS"/>
              <a:cs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BDC5658F-B112-4543-A541-78C1FB623DCF}" type="slidenum">
              <a:rPr lang="en-US" sz="1200">
                <a:solidFill>
                  <a:schemeClr val="tx1">
                    <a:tint val="75000"/>
                  </a:schemeClr>
                </a:solidFill>
                <a:latin typeface="+mn-lt"/>
                <a:cs typeface="+mn-cs"/>
              </a:rPr>
              <a:pPr algn="ctr" fontAlgn="auto">
                <a:spcBef>
                  <a:spcPts val="0"/>
                </a:spcBef>
                <a:spcAft>
                  <a:spcPts val="0"/>
                </a:spcAft>
                <a:defRPr/>
              </a:pPr>
              <a:t>4</a:t>
            </a:fld>
            <a:endParaRPr lang="en-US" sz="1200" dirty="0">
              <a:solidFill>
                <a:schemeClr val="tx1">
                  <a:tint val="75000"/>
                </a:schemeClr>
              </a:solidFill>
              <a:latin typeface="+mn-lt"/>
              <a:cs typeface="+mn-cs"/>
            </a:endParaRPr>
          </a:p>
        </p:txBody>
      </p:sp>
      <p:grpSp>
        <p:nvGrpSpPr>
          <p:cNvPr id="11" name="Group 10"/>
          <p:cNvGrpSpPr/>
          <p:nvPr/>
        </p:nvGrpSpPr>
        <p:grpSpPr>
          <a:xfrm>
            <a:off x="560326" y="1628800"/>
            <a:ext cx="8023348" cy="2862081"/>
            <a:chOff x="539551" y="1628800"/>
            <a:chExt cx="8023348" cy="2862081"/>
          </a:xfrm>
        </p:grpSpPr>
        <p:pic>
          <p:nvPicPr>
            <p:cNvPr id="11270" name="Picture 9" descr="vetterscrn1RGB.bmp"/>
            <p:cNvPicPr>
              <a:picLocks noChangeAspect="1"/>
            </p:cNvPicPr>
            <p:nvPr/>
          </p:nvPicPr>
          <p:blipFill>
            <a:blip r:embed="rId3" cstate="print"/>
            <a:srcRect/>
            <a:stretch>
              <a:fillRect/>
            </a:stretch>
          </p:blipFill>
          <p:spPr bwMode="auto">
            <a:xfrm>
              <a:off x="539551" y="1628801"/>
              <a:ext cx="3784827" cy="2862080"/>
            </a:xfrm>
            <a:prstGeom prst="rect">
              <a:avLst/>
            </a:prstGeom>
            <a:noFill/>
            <a:ln w="9525">
              <a:noFill/>
              <a:miter lim="800000"/>
              <a:headEnd/>
              <a:tailEnd/>
            </a:ln>
          </p:spPr>
        </p:pic>
        <p:pic>
          <p:nvPicPr>
            <p:cNvPr id="11271" name="Picture 10" descr="vetterscrn2RGB.bmp"/>
            <p:cNvPicPr>
              <a:picLocks noChangeAspect="1"/>
            </p:cNvPicPr>
            <p:nvPr/>
          </p:nvPicPr>
          <p:blipFill>
            <a:blip r:embed="rId4" cstate="print"/>
            <a:srcRect/>
            <a:stretch>
              <a:fillRect/>
            </a:stretch>
          </p:blipFill>
          <p:spPr bwMode="auto">
            <a:xfrm>
              <a:off x="4788024" y="1628800"/>
              <a:ext cx="3774875" cy="2854971"/>
            </a:xfrm>
            <a:prstGeom prst="rect">
              <a:avLst/>
            </a:prstGeom>
            <a:noFill/>
            <a:ln w="9525">
              <a:noFill/>
              <a:miter lim="800000"/>
              <a:headEnd/>
              <a:tailEnd/>
            </a:ln>
          </p:spPr>
        </p:pic>
      </p:grpSp>
      <p:cxnSp>
        <p:nvCxnSpPr>
          <p:cNvPr id="10" name="Straight Connector 9"/>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9F417C-3E31-45CA-9E7E-026028A38172}"/>
              </a:ext>
            </a:extLst>
          </p:cNvPr>
          <p:cNvSpPr>
            <a:spLocks noGrp="1"/>
          </p:cNvSpPr>
          <p:nvPr>
            <p:ph type="title"/>
          </p:nvPr>
        </p:nvSpPr>
        <p:spPr>
          <a:xfrm>
            <a:off x="457200" y="571480"/>
            <a:ext cx="8229600" cy="769288"/>
          </a:xfrm>
        </p:spPr>
        <p:txBody>
          <a:bodyPr/>
          <a:lstStyle/>
          <a:p>
            <a:r>
              <a:rPr lang="en-US" altLang="zh-CN" sz="3600" dirty="0">
                <a:latin typeface="Trebuchet MS"/>
              </a:rPr>
              <a:t>Adobe XD</a:t>
            </a:r>
            <a:endParaRPr lang="en-CA" sz="3600" dirty="0">
              <a:latin typeface="Trebuchet MS"/>
            </a:endParaRPr>
          </a:p>
        </p:txBody>
      </p:sp>
      <p:sp>
        <p:nvSpPr>
          <p:cNvPr id="3" name="内容占位符 2">
            <a:extLst>
              <a:ext uri="{FF2B5EF4-FFF2-40B4-BE49-F238E27FC236}">
                <a16:creationId xmlns:a16="http://schemas.microsoft.com/office/drawing/2014/main" id="{41BD86BD-5554-483E-9D84-644FE39BFC4C}"/>
              </a:ext>
            </a:extLst>
          </p:cNvPr>
          <p:cNvSpPr>
            <a:spLocks noGrp="1"/>
          </p:cNvSpPr>
          <p:nvPr>
            <p:ph idx="1"/>
          </p:nvPr>
        </p:nvSpPr>
        <p:spPr>
          <a:xfrm>
            <a:off x="611560" y="1484784"/>
            <a:ext cx="7920879" cy="1008707"/>
          </a:xfrm>
        </p:spPr>
        <p:txBody>
          <a:bodyPr/>
          <a:lstStyle/>
          <a:p>
            <a:pPr marL="457200" indent="-457200" algn="l">
              <a:buFont typeface="Arial" panose="020B0604020202020204" pitchFamily="34" charset="0"/>
              <a:buChar char="•"/>
            </a:pPr>
            <a:r>
              <a:rPr lang="en-CA" sz="2400" dirty="0">
                <a:latin typeface="Trebuchet MS"/>
              </a:rPr>
              <a:t>Used for making prototypes of websites and mobile apps without any code.</a:t>
            </a:r>
          </a:p>
        </p:txBody>
      </p:sp>
      <p:sp>
        <p:nvSpPr>
          <p:cNvPr id="4" name="页脚占位符 3">
            <a:extLst>
              <a:ext uri="{FF2B5EF4-FFF2-40B4-BE49-F238E27FC236}">
                <a16:creationId xmlns:a16="http://schemas.microsoft.com/office/drawing/2014/main" id="{607FBB42-B4C2-411D-8CA7-527464F8A3B0}"/>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灯片编号占位符 4">
            <a:extLst>
              <a:ext uri="{FF2B5EF4-FFF2-40B4-BE49-F238E27FC236}">
                <a16:creationId xmlns:a16="http://schemas.microsoft.com/office/drawing/2014/main" id="{85746135-72E2-4A1C-AD85-595A77903C68}"/>
              </a:ext>
            </a:extLst>
          </p:cNvPr>
          <p:cNvSpPr>
            <a:spLocks noGrp="1"/>
          </p:cNvSpPr>
          <p:nvPr>
            <p:ph type="sldNum" sz="quarter" idx="12"/>
          </p:nvPr>
        </p:nvSpPr>
        <p:spPr/>
        <p:txBody>
          <a:bodyPr/>
          <a:lstStyle/>
          <a:p>
            <a:pPr>
              <a:defRPr/>
            </a:pPr>
            <a:fld id="{AC23FF0B-011F-44F9-863A-E2E9EF1F56F8}" type="slidenum">
              <a:rPr lang="en-US" smtClean="0"/>
              <a:pPr>
                <a:defRPr/>
              </a:pPr>
              <a:t>40</a:t>
            </a:fld>
            <a:endParaRPr lang="en-US"/>
          </a:p>
        </p:txBody>
      </p:sp>
      <p:sp>
        <p:nvSpPr>
          <p:cNvPr id="8" name="Rectangle 4">
            <a:extLst>
              <a:ext uri="{FF2B5EF4-FFF2-40B4-BE49-F238E27FC236}">
                <a16:creationId xmlns:a16="http://schemas.microsoft.com/office/drawing/2014/main" id="{C1A074F1-FEB2-4138-8465-25D00D42676E}"/>
              </a:ext>
            </a:extLst>
          </p:cNvPr>
          <p:cNvSpPr>
            <a:spLocks noChangeArrowheads="1"/>
          </p:cNvSpPr>
          <p:nvPr/>
        </p:nvSpPr>
        <p:spPr bwMode="auto">
          <a:xfrm>
            <a:off x="6814592" y="3645024"/>
            <a:ext cx="1872208" cy="936104"/>
          </a:xfrm>
          <a:prstGeom prst="rect">
            <a:avLst/>
          </a:prstGeom>
          <a:noFill/>
          <a:ln w="9525">
            <a:noFill/>
            <a:miter lim="800000"/>
            <a:headEnd/>
            <a:tailEnd/>
          </a:ln>
        </p:spPr>
        <p:txBody>
          <a:bodyPr wrap="square">
            <a:spAutoFit/>
          </a:bodyPr>
          <a:lstStyle/>
          <a:p>
            <a:pPr>
              <a:spcBef>
                <a:spcPct val="50000"/>
              </a:spcBef>
            </a:pPr>
            <a:r>
              <a:rPr lang="en-US" b="1" dirty="0">
                <a:latin typeface="Trebuchet MS"/>
                <a:ea typeface="Trebuchet MS"/>
                <a:cs typeface="Trebuchet MS"/>
              </a:rPr>
              <a:t>Fig. 2.18: The Design Mode in Adobe XD.</a:t>
            </a:r>
            <a:endParaRPr lang="en-US" dirty="0">
              <a:latin typeface="Trebuchet MS"/>
              <a:ea typeface="Trebuchet MS"/>
              <a:cs typeface="Trebuchet MS"/>
            </a:endParaRPr>
          </a:p>
        </p:txBody>
      </p:sp>
      <p:pic>
        <p:nvPicPr>
          <p:cNvPr id="9" name="Picture 8">
            <a:extLst>
              <a:ext uri="{FF2B5EF4-FFF2-40B4-BE49-F238E27FC236}">
                <a16:creationId xmlns:a16="http://schemas.microsoft.com/office/drawing/2014/main" id="{A045A71F-C209-470F-AB45-B53544C095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115"/>
          <a:stretch/>
        </p:blipFill>
        <p:spPr>
          <a:xfrm>
            <a:off x="1115616" y="2637507"/>
            <a:ext cx="5389445" cy="3445128"/>
          </a:xfrm>
          <a:prstGeom prst="rect">
            <a:avLst/>
          </a:prstGeom>
        </p:spPr>
      </p:pic>
    </p:spTree>
    <p:extLst>
      <p:ext uri="{BB962C8B-B14F-4D97-AF65-F5344CB8AC3E}">
        <p14:creationId xmlns:p14="http://schemas.microsoft.com/office/powerpoint/2010/main" val="961063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8F2-12A7-4221-BF82-1210B56606CD}"/>
              </a:ext>
            </a:extLst>
          </p:cNvPr>
          <p:cNvSpPr>
            <a:spLocks noGrp="1"/>
          </p:cNvSpPr>
          <p:nvPr>
            <p:ph type="title"/>
          </p:nvPr>
        </p:nvSpPr>
        <p:spPr>
          <a:xfrm>
            <a:off x="457200" y="571480"/>
            <a:ext cx="8229600" cy="757284"/>
          </a:xfrm>
        </p:spPr>
        <p:txBody>
          <a:bodyPr/>
          <a:lstStyle/>
          <a:p>
            <a:r>
              <a:rPr lang="en-CA" sz="3600" dirty="0">
                <a:latin typeface="Trebuchet MS" panose="020B0603020202020204" pitchFamily="34" charset="0"/>
              </a:rPr>
              <a:t>Adobe XD</a:t>
            </a:r>
          </a:p>
        </p:txBody>
      </p:sp>
      <p:sp>
        <p:nvSpPr>
          <p:cNvPr id="3" name="Content Placeholder 2">
            <a:extLst>
              <a:ext uri="{FF2B5EF4-FFF2-40B4-BE49-F238E27FC236}">
                <a16:creationId xmlns:a16="http://schemas.microsoft.com/office/drawing/2014/main" id="{5C1C924B-FEB1-4E6D-B8B1-E4274CD7EACF}"/>
              </a:ext>
            </a:extLst>
          </p:cNvPr>
          <p:cNvSpPr>
            <a:spLocks noGrp="1"/>
          </p:cNvSpPr>
          <p:nvPr>
            <p:ph idx="1"/>
          </p:nvPr>
        </p:nvSpPr>
        <p:spPr>
          <a:xfrm>
            <a:off x="683568" y="1330332"/>
            <a:ext cx="8208912" cy="1552605"/>
          </a:xfrm>
        </p:spPr>
        <p:txBody>
          <a:bodyPr/>
          <a:lstStyle/>
          <a:p>
            <a:pPr marL="457200" indent="-457200" algn="l">
              <a:buFont typeface="Arial" panose="020B0604020202020204" pitchFamily="34" charset="0"/>
              <a:buChar char="•"/>
            </a:pPr>
            <a:r>
              <a:rPr lang="en-CA" sz="2400" dirty="0">
                <a:latin typeface="Trebuchet MS" panose="020B0603020202020204" pitchFamily="34" charset="0"/>
              </a:rPr>
              <a:t>Screens are linked by making elements clickable, giving the “feel” of a real app.</a:t>
            </a:r>
          </a:p>
          <a:p>
            <a:pPr marL="457200" indent="-457200" algn="l">
              <a:buFont typeface="Arial" panose="020B0604020202020204" pitchFamily="34" charset="0"/>
              <a:buChar char="•"/>
            </a:pPr>
            <a:r>
              <a:rPr lang="en-CA" sz="2400" dirty="0">
                <a:latin typeface="Trebuchet MS" panose="020B0603020202020204" pitchFamily="34" charset="0"/>
              </a:rPr>
              <a:t>This is commonly used for UI design to be finalized before sent for programming.</a:t>
            </a:r>
          </a:p>
        </p:txBody>
      </p:sp>
      <p:sp>
        <p:nvSpPr>
          <p:cNvPr id="4" name="Footer Placeholder 3">
            <a:extLst>
              <a:ext uri="{FF2B5EF4-FFF2-40B4-BE49-F238E27FC236}">
                <a16:creationId xmlns:a16="http://schemas.microsoft.com/office/drawing/2014/main" id="{5C48300F-0382-4D00-A624-9ED178D15172}"/>
              </a:ext>
            </a:extLst>
          </p:cNvPr>
          <p:cNvSpPr>
            <a:spLocks noGrp="1"/>
          </p:cNvSpPr>
          <p:nvPr>
            <p:ph type="ftr" sz="quarter" idx="11"/>
          </p:nvPr>
        </p:nvSpPr>
        <p:spPr/>
        <p:txBody>
          <a:bodyPr/>
          <a:lstStyle/>
          <a:p>
            <a:pPr>
              <a:defRPr/>
            </a:pPr>
            <a:r>
              <a:rPr lang="en-US" smtClean="0"/>
              <a:t>Li, Drew, &amp; Liu   © Springer 2021</a:t>
            </a:r>
            <a:endParaRPr lang="en-US"/>
          </a:p>
        </p:txBody>
      </p:sp>
      <p:sp>
        <p:nvSpPr>
          <p:cNvPr id="5" name="Slide Number Placeholder 4">
            <a:extLst>
              <a:ext uri="{FF2B5EF4-FFF2-40B4-BE49-F238E27FC236}">
                <a16:creationId xmlns:a16="http://schemas.microsoft.com/office/drawing/2014/main" id="{84994733-146B-44C4-82DD-84E84209C62D}"/>
              </a:ext>
            </a:extLst>
          </p:cNvPr>
          <p:cNvSpPr>
            <a:spLocks noGrp="1"/>
          </p:cNvSpPr>
          <p:nvPr>
            <p:ph type="sldNum" sz="quarter" idx="12"/>
          </p:nvPr>
        </p:nvSpPr>
        <p:spPr/>
        <p:txBody>
          <a:bodyPr/>
          <a:lstStyle/>
          <a:p>
            <a:pPr>
              <a:defRPr/>
            </a:pPr>
            <a:fld id="{AC23FF0B-011F-44F9-863A-E2E9EF1F56F8}" type="slidenum">
              <a:rPr lang="en-US" smtClean="0"/>
              <a:pPr>
                <a:defRPr/>
              </a:pPr>
              <a:t>41</a:t>
            </a:fld>
            <a:endParaRPr lang="en-US"/>
          </a:p>
        </p:txBody>
      </p:sp>
      <p:pic>
        <p:nvPicPr>
          <p:cNvPr id="7" name="Picture 6">
            <a:extLst>
              <a:ext uri="{FF2B5EF4-FFF2-40B4-BE49-F238E27FC236}">
                <a16:creationId xmlns:a16="http://schemas.microsoft.com/office/drawing/2014/main" id="{81928240-AB69-4357-8D3F-51B0278D66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08"/>
          <a:stretch/>
        </p:blipFill>
        <p:spPr>
          <a:xfrm>
            <a:off x="1259632" y="3140968"/>
            <a:ext cx="4735580" cy="2995801"/>
          </a:xfrm>
          <a:prstGeom prst="rect">
            <a:avLst/>
          </a:prstGeom>
          <a:ln>
            <a:solidFill>
              <a:schemeClr val="tx1"/>
            </a:solidFill>
          </a:ln>
          <a:effectLst>
            <a:outerShdw blurRad="50800" dist="38100" dir="5400000" algn="t" rotWithShape="0">
              <a:prstClr val="black">
                <a:alpha val="40000"/>
              </a:prstClr>
            </a:outerShdw>
          </a:effectLst>
        </p:spPr>
      </p:pic>
      <p:sp>
        <p:nvSpPr>
          <p:cNvPr id="8" name="Rectangle 4">
            <a:extLst>
              <a:ext uri="{FF2B5EF4-FFF2-40B4-BE49-F238E27FC236}">
                <a16:creationId xmlns:a16="http://schemas.microsoft.com/office/drawing/2014/main" id="{E6D6CBD5-DF0A-47F3-95B0-34885CDB55F6}"/>
              </a:ext>
            </a:extLst>
          </p:cNvPr>
          <p:cNvSpPr>
            <a:spLocks noChangeArrowheads="1"/>
          </p:cNvSpPr>
          <p:nvPr/>
        </p:nvSpPr>
        <p:spPr bwMode="auto">
          <a:xfrm>
            <a:off x="6454551" y="4437112"/>
            <a:ext cx="2232249" cy="1015663"/>
          </a:xfrm>
          <a:prstGeom prst="rect">
            <a:avLst/>
          </a:prstGeom>
          <a:noFill/>
          <a:ln w="9525">
            <a:noFill/>
            <a:miter lim="800000"/>
            <a:headEnd/>
            <a:tailEnd/>
          </a:ln>
        </p:spPr>
        <p:txBody>
          <a:bodyPr wrap="square">
            <a:spAutoFit/>
          </a:bodyPr>
          <a:lstStyle/>
          <a:p>
            <a:pPr>
              <a:spcBef>
                <a:spcPct val="50000"/>
              </a:spcBef>
            </a:pPr>
            <a:r>
              <a:rPr lang="en-US" sz="2000" b="1" dirty="0">
                <a:latin typeface="Trebuchet MS"/>
                <a:ea typeface="Trebuchet MS"/>
                <a:cs typeface="Trebuchet MS"/>
              </a:rPr>
              <a:t>Fig. 2.20: The Prototype Mode in Adobe XD.</a:t>
            </a:r>
            <a:endParaRPr lang="en-US" sz="2000" dirty="0">
              <a:latin typeface="Trebuchet MS"/>
              <a:ea typeface="Trebuchet MS"/>
              <a:cs typeface="Trebuchet MS"/>
            </a:endParaRPr>
          </a:p>
        </p:txBody>
      </p:sp>
    </p:spTree>
    <p:extLst>
      <p:ext uri="{BB962C8B-B14F-4D97-AF65-F5344CB8AC3E}">
        <p14:creationId xmlns:p14="http://schemas.microsoft.com/office/powerpoint/2010/main" val="3245416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6" name="Slide Number Placeholder 5"/>
          <p:cNvSpPr>
            <a:spLocks noGrp="1"/>
          </p:cNvSpPr>
          <p:nvPr>
            <p:ph type="sldNum" sz="quarter" idx="12"/>
          </p:nvPr>
        </p:nvSpPr>
        <p:spPr/>
        <p:txBody>
          <a:bodyPr/>
          <a:lstStyle/>
          <a:p>
            <a:pPr>
              <a:defRPr/>
            </a:pPr>
            <a:fld id="{16A0A5D6-16C6-4815-AA46-970F2E97DEB0}" type="slidenum">
              <a:rPr lang="en-US"/>
              <a:pPr>
                <a:defRPr/>
              </a:pPr>
              <a:t>5</a:t>
            </a:fld>
            <a:endParaRPr lang="en-US"/>
          </a:p>
        </p:txBody>
      </p:sp>
      <p:sp>
        <p:nvSpPr>
          <p:cNvPr id="13315" name="Subtitle 2"/>
          <p:cNvSpPr>
            <a:spLocks noGrp="1"/>
          </p:cNvSpPr>
          <p:nvPr>
            <p:ph idx="1"/>
          </p:nvPr>
        </p:nvSpPr>
        <p:spPr>
          <a:xfrm>
            <a:off x="468313" y="1160475"/>
            <a:ext cx="8229600" cy="4932822"/>
          </a:xfrm>
        </p:spPr>
        <p:txBody>
          <a:bodyPr/>
          <a:lstStyle/>
          <a:p>
            <a:pPr marL="857250" lvl="1" indent="-457200" algn="l" eaLnBrk="1" hangingPunct="1">
              <a:lnSpc>
                <a:spcPct val="80000"/>
              </a:lnSpc>
              <a:buFont typeface="+mj-lt"/>
              <a:buAutoNum type="alphaLcParenR" startAt="3"/>
              <a:tabLst>
                <a:tab pos="449263" algn="l"/>
              </a:tabLst>
            </a:pPr>
            <a:r>
              <a:rPr lang="en-CA" sz="2200" b="1" dirty="0">
                <a:latin typeface="Trebuchet MS"/>
              </a:rPr>
              <a:t>A color contrast program</a:t>
            </a:r>
            <a:r>
              <a:rPr lang="en-CA" sz="2200" dirty="0">
                <a:latin typeface="Trebuchet MS"/>
              </a:rPr>
              <a:t>: If the text color is some triple (R,G,B), a legible color for the background is that color subtracted from the maximum (here assuming max=1):</a:t>
            </a:r>
          </a:p>
          <a:p>
            <a:pPr algn="l" eaLnBrk="1" hangingPunct="1">
              <a:lnSpc>
                <a:spcPct val="80000"/>
              </a:lnSpc>
              <a:tabLst>
                <a:tab pos="449263" algn="l"/>
              </a:tabLst>
            </a:pPr>
            <a:endParaRPr lang="en-CA" sz="2400" dirty="0">
              <a:latin typeface="Trebuchet MS"/>
            </a:endParaRPr>
          </a:p>
          <a:p>
            <a:pPr algn="l" eaLnBrk="1" hangingPunct="1">
              <a:lnSpc>
                <a:spcPct val="80000"/>
              </a:lnSpc>
              <a:tabLst>
                <a:tab pos="449263" algn="l"/>
              </a:tabLst>
            </a:pPr>
            <a:r>
              <a:rPr lang="en-CA" sz="2400" dirty="0">
                <a:latin typeface="Trebuchet MS"/>
              </a:rPr>
              <a:t>		</a:t>
            </a:r>
            <a:r>
              <a:rPr lang="pt-BR" sz="2400" dirty="0">
                <a:latin typeface="Trebuchet MS"/>
              </a:rPr>
              <a:t>		</a:t>
            </a:r>
            <a:r>
              <a:rPr lang="pt-BR" sz="2400" dirty="0">
                <a:latin typeface="Trebuchet MS"/>
                <a:cs typeface="Trebuchet MS"/>
              </a:rPr>
              <a:t>(</a:t>
            </a:r>
            <a:r>
              <a:rPr lang="pt-BR" sz="2400" i="1" dirty="0">
                <a:latin typeface="Trebuchet MS"/>
                <a:cs typeface="Trebuchet MS"/>
              </a:rPr>
              <a:t>R</a:t>
            </a:r>
            <a:r>
              <a:rPr lang="pt-BR" sz="2400" dirty="0">
                <a:latin typeface="Trebuchet MS"/>
                <a:cs typeface="Trebuchet MS"/>
              </a:rPr>
              <a:t>, </a:t>
            </a:r>
            <a:r>
              <a:rPr lang="pt-BR" sz="2400" i="1" dirty="0">
                <a:latin typeface="Trebuchet MS"/>
                <a:cs typeface="Trebuchet MS"/>
              </a:rPr>
              <a:t>G</a:t>
            </a:r>
            <a:r>
              <a:rPr lang="pt-BR" sz="2400" dirty="0">
                <a:latin typeface="Trebuchet MS"/>
                <a:cs typeface="Trebuchet MS"/>
              </a:rPr>
              <a:t>, </a:t>
            </a:r>
            <a:r>
              <a:rPr lang="pt-BR" sz="2400" i="1" dirty="0">
                <a:latin typeface="Trebuchet MS"/>
                <a:cs typeface="Trebuchet MS"/>
              </a:rPr>
              <a:t>B</a:t>
            </a:r>
            <a:r>
              <a:rPr lang="pt-BR" sz="2400" dirty="0">
                <a:latin typeface="Trebuchet MS"/>
                <a:cs typeface="Trebuchet MS"/>
              </a:rPr>
              <a:t>) </a:t>
            </a:r>
            <a:r>
              <a:rPr lang="pt-BR" sz="2400" dirty="0">
                <a:latin typeface="Trebuchet MS"/>
                <a:cs typeface="Trebuchet MS"/>
                <a:sym typeface="Wingdings" pitchFamily="2" charset="2"/>
              </a:rPr>
              <a:t></a:t>
            </a:r>
            <a:r>
              <a:rPr lang="pt-BR" sz="2400" dirty="0">
                <a:latin typeface="Trebuchet MS"/>
                <a:cs typeface="Trebuchet MS"/>
              </a:rPr>
              <a:t> (1 − </a:t>
            </a:r>
            <a:r>
              <a:rPr lang="pt-BR" sz="2400" i="1" dirty="0">
                <a:latin typeface="Trebuchet MS"/>
                <a:cs typeface="Trebuchet MS"/>
              </a:rPr>
              <a:t>R</a:t>
            </a:r>
            <a:r>
              <a:rPr lang="pt-BR" sz="2400" dirty="0">
                <a:latin typeface="Trebuchet MS"/>
                <a:cs typeface="Trebuchet MS"/>
              </a:rPr>
              <a:t>, 1 − </a:t>
            </a:r>
            <a:r>
              <a:rPr lang="pt-BR" sz="2400" i="1" dirty="0">
                <a:latin typeface="Trebuchet MS"/>
                <a:cs typeface="Trebuchet MS"/>
              </a:rPr>
              <a:t>G</a:t>
            </a:r>
            <a:r>
              <a:rPr lang="pt-BR" sz="2400" dirty="0">
                <a:latin typeface="Trebuchet MS"/>
                <a:cs typeface="Trebuchet MS"/>
              </a:rPr>
              <a:t>, 1 − </a:t>
            </a:r>
            <a:r>
              <a:rPr lang="pt-BR" sz="2400" i="1" dirty="0">
                <a:latin typeface="Trebuchet MS"/>
                <a:cs typeface="Trebuchet MS"/>
              </a:rPr>
              <a:t>B</a:t>
            </a:r>
            <a:r>
              <a:rPr lang="pt-BR" sz="2400" dirty="0">
                <a:latin typeface="Trebuchet MS"/>
                <a:cs typeface="Trebuchet MS"/>
              </a:rPr>
              <a:t>)</a:t>
            </a:r>
            <a:r>
              <a:rPr lang="pt-BR" sz="2400" dirty="0">
                <a:latin typeface="Trebuchet MS"/>
              </a:rPr>
              <a:t> 		(2.1)</a:t>
            </a:r>
          </a:p>
          <a:p>
            <a:pPr algn="l" eaLnBrk="1" hangingPunct="1">
              <a:lnSpc>
                <a:spcPct val="80000"/>
              </a:lnSpc>
              <a:tabLst>
                <a:tab pos="449263" algn="l"/>
              </a:tabLst>
            </a:pPr>
            <a:endParaRPr lang="pt-BR" sz="2400" dirty="0">
              <a:latin typeface="Trebuchet MS"/>
            </a:endParaRPr>
          </a:p>
          <a:p>
            <a:pPr algn="l" eaLnBrk="1" hangingPunct="1">
              <a:lnSpc>
                <a:spcPct val="80000"/>
              </a:lnSpc>
              <a:buFont typeface="Arial"/>
              <a:buChar char="•"/>
              <a:tabLst>
                <a:tab pos="449263" algn="l"/>
              </a:tabLst>
            </a:pPr>
            <a:r>
              <a:rPr lang="en-CA" sz="2400" dirty="0">
                <a:latin typeface="Trebuchet MS"/>
              </a:rPr>
              <a:t>Some color combinations are more pleasing than others; e.g., a pink background and forest green foreground, or a green background and mauve foreground. </a:t>
            </a:r>
          </a:p>
          <a:p>
            <a:pPr algn="l" eaLnBrk="1" hangingPunct="1">
              <a:lnSpc>
                <a:spcPct val="80000"/>
              </a:lnSpc>
              <a:buFont typeface="Arial"/>
              <a:buChar char="•"/>
              <a:tabLst>
                <a:tab pos="449263" algn="l"/>
              </a:tabLst>
            </a:pPr>
            <a:endParaRPr lang="en-CA" sz="2400" dirty="0">
              <a:latin typeface="Trebuchet MS"/>
            </a:endParaRPr>
          </a:p>
          <a:p>
            <a:pPr algn="l" eaLnBrk="1" hangingPunct="1">
              <a:lnSpc>
                <a:spcPct val="80000"/>
              </a:lnSpc>
              <a:buFont typeface="Arial"/>
              <a:buChar char="•"/>
              <a:tabLst>
                <a:tab pos="449263" algn="l"/>
              </a:tabLst>
            </a:pPr>
            <a:r>
              <a:rPr lang="en-CA" sz="2400" dirty="0">
                <a:latin typeface="Trebuchet MS"/>
              </a:rPr>
              <a:t>Fig. 2.2 shows a small </a:t>
            </a:r>
            <a:r>
              <a:rPr lang="en-US" altLang="zh-CN" sz="2400" dirty="0">
                <a:latin typeface="Trebuchet MS"/>
              </a:rPr>
              <a:t>Java</a:t>
            </a:r>
            <a:r>
              <a:rPr lang="en-CA" sz="2400" dirty="0">
                <a:latin typeface="Trebuchet MS"/>
              </a:rPr>
              <a:t> program in opera</a:t>
            </a:r>
            <a:r>
              <a:rPr lang="en-US" sz="2400" dirty="0" err="1">
                <a:latin typeface="Trebuchet MS"/>
              </a:rPr>
              <a:t>tion</a:t>
            </a:r>
            <a:r>
              <a:rPr lang="en-US" sz="2400" dirty="0">
                <a:latin typeface="Trebuchet MS"/>
              </a:rPr>
              <a:t>:</a:t>
            </a:r>
          </a:p>
          <a:p>
            <a:pPr lvl="1" algn="l" eaLnBrk="1" hangingPunct="1">
              <a:lnSpc>
                <a:spcPct val="80000"/>
              </a:lnSpc>
              <a:buFont typeface="Wingdings" pitchFamily="2" charset="2"/>
              <a:buChar char="à"/>
              <a:tabLst>
                <a:tab pos="449263" algn="l"/>
              </a:tabLst>
            </a:pPr>
            <a:r>
              <a:rPr lang="en-US" sz="2200" dirty="0">
                <a:latin typeface="Trebuchet MS"/>
                <a:hlinkClick r:id="rId3"/>
              </a:rPr>
              <a:t>Link to TextColor src.zip</a:t>
            </a:r>
            <a:endParaRPr lang="en-US" sz="2200" dirty="0">
              <a:latin typeface="Trebuchet MS"/>
            </a:endParaRPr>
          </a:p>
          <a:p>
            <a:pPr marL="457200" lvl="1" indent="0" algn="l" eaLnBrk="1" hangingPunct="1">
              <a:lnSpc>
                <a:spcPct val="80000"/>
              </a:lnSpc>
              <a:tabLst>
                <a:tab pos="449263" algn="l"/>
              </a:tabLst>
            </a:pPr>
            <a:endParaRPr lang="en-US" sz="2200" dirty="0">
              <a:latin typeface="Trebuchet MS"/>
            </a:endParaRPr>
          </a:p>
          <a:p>
            <a:pPr lvl="1" algn="l" eaLnBrk="1" hangingPunct="1">
              <a:lnSpc>
                <a:spcPct val="80000"/>
              </a:lnSpc>
              <a:buFont typeface="Wingdings" pitchFamily="2" charset="2"/>
              <a:buChar char="à"/>
              <a:tabLst>
                <a:tab pos="449263" algn="l"/>
              </a:tabLst>
            </a:pPr>
            <a:r>
              <a:rPr lang="en-US" sz="2200" dirty="0">
                <a:latin typeface="Trebuchet MS"/>
                <a:hlinkClick r:id="rId4"/>
              </a:rPr>
              <a:t>Link to textcolor.exe</a:t>
            </a:r>
            <a:endParaRPr lang="en-US" sz="2200" b="1"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D1874B4F-496D-46D8-9B84-D605C1F4F573}" type="slidenum">
              <a:rPr lang="en-US" sz="1200">
                <a:solidFill>
                  <a:schemeClr val="tx1">
                    <a:tint val="75000"/>
                  </a:schemeClr>
                </a:solidFill>
                <a:latin typeface="+mn-lt"/>
                <a:cs typeface="+mn-cs"/>
              </a:rPr>
              <a:pPr algn="ctr" fontAlgn="auto">
                <a:spcBef>
                  <a:spcPts val="0"/>
                </a:spcBef>
                <a:spcAft>
                  <a:spcPts val="0"/>
                </a:spcAft>
                <a:defRPr/>
              </a:pPr>
              <a:t>5</a:t>
            </a:fld>
            <a:endParaRPr lang="en-US" sz="1200" dirty="0">
              <a:solidFill>
                <a:schemeClr val="tx1">
                  <a:tint val="75000"/>
                </a:schemeClr>
              </a:solidFill>
              <a:latin typeface="+mn-lt"/>
              <a:cs typeface="+mn-cs"/>
            </a:endParaRPr>
          </a:p>
        </p:txBody>
      </p:sp>
      <p:cxnSp>
        <p:nvCxnSpPr>
          <p:cNvPr id="8" name="Straight Connector 7"/>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8" name="Slide Number Placeholder 5"/>
          <p:cNvSpPr>
            <a:spLocks noGrp="1"/>
          </p:cNvSpPr>
          <p:nvPr>
            <p:ph type="sldNum" sz="quarter" idx="12"/>
          </p:nvPr>
        </p:nvSpPr>
        <p:spPr/>
        <p:txBody>
          <a:bodyPr/>
          <a:lstStyle/>
          <a:p>
            <a:pPr>
              <a:defRPr/>
            </a:pPr>
            <a:fld id="{961C18A8-B808-47C9-ABBC-C85E627EA26F}" type="slidenum">
              <a:rPr lang="en-US"/>
              <a:pPr>
                <a:defRPr/>
              </a:pPr>
              <a:t>6</a:t>
            </a:fld>
            <a:endParaRPr lang="en-US"/>
          </a:p>
        </p:txBody>
      </p:sp>
      <p:sp>
        <p:nvSpPr>
          <p:cNvPr id="15363" name="Subtitle 2"/>
          <p:cNvSpPr>
            <a:spLocks noGrp="1"/>
          </p:cNvSpPr>
          <p:nvPr>
            <p:ph idx="1"/>
          </p:nvPr>
        </p:nvSpPr>
        <p:spPr>
          <a:xfrm>
            <a:off x="323528" y="5229200"/>
            <a:ext cx="8424935" cy="864096"/>
          </a:xfrm>
        </p:spPr>
        <p:txBody>
          <a:bodyPr/>
          <a:lstStyle/>
          <a:p>
            <a:pPr algn="ctr" eaLnBrk="1" hangingPunct="1">
              <a:tabLst>
                <a:tab pos="360363" algn="l"/>
              </a:tabLst>
            </a:pPr>
            <a:r>
              <a:rPr lang="en-US" sz="2400" b="1" dirty="0">
                <a:latin typeface="Trebuchet MS"/>
                <a:cs typeface="Trebuchet MS"/>
              </a:rPr>
              <a:t>Fig. 2.2</a:t>
            </a:r>
            <a:r>
              <a:rPr lang="en-US" sz="2400" dirty="0">
                <a:latin typeface="Trebuchet MS"/>
                <a:cs typeface="Trebuchet MS"/>
              </a:rPr>
              <a:t>: Program to investigate colors and readability.</a:t>
            </a:r>
            <a:endParaRPr lang="en-US" sz="2400" b="1" dirty="0">
              <a:latin typeface="Trebuchet MS"/>
              <a:cs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F7A1964D-95E8-4B03-B792-F5C39E047955}" type="slidenum">
              <a:rPr lang="en-US" sz="1200">
                <a:solidFill>
                  <a:schemeClr val="tx1">
                    <a:tint val="75000"/>
                  </a:schemeClr>
                </a:solidFill>
                <a:latin typeface="+mn-lt"/>
                <a:cs typeface="+mn-cs"/>
              </a:rPr>
              <a:pPr algn="ctr" fontAlgn="auto">
                <a:spcBef>
                  <a:spcPts val="0"/>
                </a:spcBef>
                <a:spcAft>
                  <a:spcPts val="0"/>
                </a:spcAft>
                <a:defRPr/>
              </a:pPr>
              <a:t>6</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screenshot of a cell phone&#10;&#10;Description automatically generated">
            <a:extLst>
              <a:ext uri="{FF2B5EF4-FFF2-40B4-BE49-F238E27FC236}">
                <a16:creationId xmlns:a16="http://schemas.microsoft.com/office/drawing/2014/main" id="{CD5E7353-1A03-404A-9AB1-5B8CEFD3F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334" y="745686"/>
            <a:ext cx="5287807" cy="42903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10" name="Slide Number Placeholder 5"/>
          <p:cNvSpPr>
            <a:spLocks noGrp="1"/>
          </p:cNvSpPr>
          <p:nvPr>
            <p:ph type="sldNum" sz="quarter" idx="12"/>
          </p:nvPr>
        </p:nvSpPr>
        <p:spPr/>
        <p:txBody>
          <a:bodyPr/>
          <a:lstStyle/>
          <a:p>
            <a:pPr>
              <a:defRPr/>
            </a:pPr>
            <a:fld id="{3E9E9446-2949-4580-B48E-631FED60A1CE}" type="slidenum">
              <a:rPr lang="en-US"/>
              <a:pPr>
                <a:defRPr/>
              </a:pPr>
              <a:t>7</a:t>
            </a:fld>
            <a:endParaRPr lang="en-US"/>
          </a:p>
        </p:txBody>
      </p:sp>
      <p:sp>
        <p:nvSpPr>
          <p:cNvPr id="17411" name="Subtitle 2"/>
          <p:cNvSpPr>
            <a:spLocks noGrp="1"/>
          </p:cNvSpPr>
          <p:nvPr>
            <p:ph idx="1"/>
          </p:nvPr>
        </p:nvSpPr>
        <p:spPr>
          <a:xfrm>
            <a:off x="468313" y="5672138"/>
            <a:ext cx="8229600" cy="554037"/>
          </a:xfrm>
        </p:spPr>
        <p:txBody>
          <a:bodyPr/>
          <a:lstStyle/>
          <a:p>
            <a:pPr algn="ctr" eaLnBrk="1" hangingPunct="1">
              <a:tabLst>
                <a:tab pos="360363" algn="l"/>
              </a:tabLst>
            </a:pPr>
            <a:r>
              <a:rPr lang="en-US" sz="2400" b="1" dirty="0">
                <a:latin typeface="Trebuchet MS"/>
                <a:cs typeface="Trebuchet MS"/>
              </a:rPr>
              <a:t>Fig. 2.3</a:t>
            </a:r>
            <a:r>
              <a:rPr lang="en-US" sz="2400" dirty="0">
                <a:latin typeface="Trebuchet MS"/>
                <a:cs typeface="Trebuchet MS"/>
              </a:rPr>
              <a:t>: </a:t>
            </a:r>
            <a:r>
              <a:rPr lang="en-US" sz="2400" dirty="0" err="1">
                <a:latin typeface="Trebuchet MS"/>
                <a:cs typeface="Trebuchet MS"/>
              </a:rPr>
              <a:t>Colour</a:t>
            </a:r>
            <a:r>
              <a:rPr lang="en-US" sz="2400" dirty="0">
                <a:latin typeface="Trebuchet MS"/>
                <a:cs typeface="Trebuchet MS"/>
              </a:rPr>
              <a:t> wheel</a:t>
            </a:r>
            <a:endParaRPr lang="en-US" sz="2400" b="1" dirty="0">
              <a:latin typeface="Trebuchet MS"/>
              <a:cs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0ACA1307-654A-4882-B3B2-F7507D0097C7}" type="slidenum">
              <a:rPr lang="en-US" sz="1200">
                <a:solidFill>
                  <a:schemeClr val="tx1">
                    <a:tint val="75000"/>
                  </a:schemeClr>
                </a:solidFill>
                <a:latin typeface="+mn-lt"/>
                <a:cs typeface="+mn-cs"/>
              </a:rPr>
              <a:pPr algn="ctr" fontAlgn="auto">
                <a:spcBef>
                  <a:spcPts val="0"/>
                </a:spcBef>
                <a:spcAft>
                  <a:spcPts val="0"/>
                </a:spcAft>
                <a:defRPr/>
              </a:pPr>
              <a:t>7</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7414" name="Subtitle 2"/>
          <p:cNvSpPr txBox="1">
            <a:spLocks/>
          </p:cNvSpPr>
          <p:nvPr/>
        </p:nvSpPr>
        <p:spPr bwMode="auto">
          <a:xfrm>
            <a:off x="357188" y="571500"/>
            <a:ext cx="8572500" cy="857250"/>
          </a:xfrm>
          <a:prstGeom prst="rect">
            <a:avLst/>
          </a:prstGeom>
          <a:noFill/>
          <a:ln w="9525">
            <a:noFill/>
            <a:miter lim="800000"/>
            <a:headEnd/>
            <a:tailEnd/>
          </a:ln>
        </p:spPr>
        <p:txBody>
          <a:bodyPr/>
          <a:lstStyle/>
          <a:p>
            <a:pPr algn="ctr">
              <a:lnSpc>
                <a:spcPct val="90000"/>
              </a:lnSpc>
              <a:spcBef>
                <a:spcPct val="20000"/>
              </a:spcBef>
              <a:buFont typeface="Arial" charset="0"/>
              <a:buNone/>
              <a:tabLst>
                <a:tab pos="360363" algn="l"/>
              </a:tabLst>
            </a:pPr>
            <a:r>
              <a:rPr lang="en-US" sz="2400" dirty="0">
                <a:latin typeface="Trebuchet MS"/>
              </a:rPr>
              <a:t>- Fig. 2.3, shows a “</a:t>
            </a:r>
            <a:r>
              <a:rPr lang="en-US" sz="2400" dirty="0" err="1">
                <a:latin typeface="Trebuchet MS"/>
              </a:rPr>
              <a:t>colour</a:t>
            </a:r>
            <a:r>
              <a:rPr lang="en-US" sz="2400" dirty="0">
                <a:latin typeface="Trebuchet MS"/>
              </a:rPr>
              <a:t> wheel”, with opposite colors equal to (1-R, 1-G, 1-B)</a:t>
            </a:r>
            <a:endParaRPr lang="en-US" sz="2400" b="1" dirty="0">
              <a:latin typeface="Trebuchet MS"/>
            </a:endParaRPr>
          </a:p>
        </p:txBody>
      </p:sp>
      <p:pic>
        <p:nvPicPr>
          <p:cNvPr id="17415" name="Picture 9" descr="colorwheel512.bmp"/>
          <p:cNvPicPr>
            <a:picLocks noChangeAspect="1"/>
          </p:cNvPicPr>
          <p:nvPr/>
        </p:nvPicPr>
        <p:blipFill>
          <a:blip r:embed="rId3" cstate="print"/>
          <a:srcRect/>
          <a:stretch>
            <a:fillRect/>
          </a:stretch>
        </p:blipFill>
        <p:spPr bwMode="auto">
          <a:xfrm>
            <a:off x="2743498" y="1628800"/>
            <a:ext cx="3657004" cy="365700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10" name="Slide Number Placeholder 5"/>
          <p:cNvSpPr>
            <a:spLocks noGrp="1"/>
          </p:cNvSpPr>
          <p:nvPr>
            <p:ph type="sldNum" sz="quarter" idx="12"/>
          </p:nvPr>
        </p:nvSpPr>
        <p:spPr/>
        <p:txBody>
          <a:bodyPr/>
          <a:lstStyle/>
          <a:p>
            <a:pPr>
              <a:defRPr/>
            </a:pPr>
            <a:fld id="{BDF3BE91-F434-443C-BDCC-83ABE762046B}" type="slidenum">
              <a:rPr lang="en-US"/>
              <a:pPr>
                <a:defRPr/>
              </a:pPr>
              <a:t>8</a:t>
            </a:fld>
            <a:endParaRPr lang="en-US"/>
          </a:p>
        </p:txBody>
      </p:sp>
      <p:sp>
        <p:nvSpPr>
          <p:cNvPr id="19459" name="Title 1"/>
          <p:cNvSpPr>
            <a:spLocks noGrp="1"/>
          </p:cNvSpPr>
          <p:nvPr>
            <p:ph type="title"/>
          </p:nvPr>
        </p:nvSpPr>
        <p:spPr>
          <a:xfrm>
            <a:off x="457200" y="571500"/>
            <a:ext cx="8229600" cy="1000125"/>
          </a:xfrm>
        </p:spPr>
        <p:txBody>
          <a:bodyPr/>
          <a:lstStyle/>
          <a:p>
            <a:pPr eaLnBrk="1" hangingPunct="1"/>
            <a:r>
              <a:rPr lang="en-US" sz="3200" dirty="0">
                <a:latin typeface="Trebuchet MS"/>
              </a:rPr>
              <a:t>Sprite Animation</a:t>
            </a:r>
          </a:p>
        </p:txBody>
      </p:sp>
      <p:sp>
        <p:nvSpPr>
          <p:cNvPr id="19460" name="Subtitle 2"/>
          <p:cNvSpPr>
            <a:spLocks noGrp="1"/>
          </p:cNvSpPr>
          <p:nvPr>
            <p:ph idx="1"/>
          </p:nvPr>
        </p:nvSpPr>
        <p:spPr>
          <a:xfrm>
            <a:off x="468313" y="1700213"/>
            <a:ext cx="8229600" cy="1296739"/>
          </a:xfrm>
        </p:spPr>
        <p:txBody>
          <a:bodyPr/>
          <a:lstStyle/>
          <a:p>
            <a:pPr algn="l" eaLnBrk="1" hangingPunct="1">
              <a:lnSpc>
                <a:spcPct val="80000"/>
              </a:lnSpc>
              <a:buFont typeface="Arial"/>
              <a:buChar char="•"/>
            </a:pPr>
            <a:r>
              <a:rPr lang="en-CA" sz="2400" b="1" dirty="0">
                <a:latin typeface="Trebuchet MS"/>
                <a:ea typeface="Trebuchet MS"/>
                <a:cs typeface="Trebuchet MS"/>
              </a:rPr>
              <a:t>The basic idea</a:t>
            </a:r>
            <a:r>
              <a:rPr lang="en-CA" sz="2400" dirty="0">
                <a:latin typeface="Trebuchet MS"/>
                <a:ea typeface="Trebuchet MS"/>
                <a:cs typeface="Trebuchet MS"/>
              </a:rPr>
              <a:t>: Suppose we have an animation figure, as in Fig. 2.4 (a). Now create a 1-bit mask </a:t>
            </a:r>
            <a:r>
              <a:rPr lang="en-CA" sz="2400" i="1" dirty="0">
                <a:latin typeface="Trebuchet MS"/>
                <a:ea typeface="Trebuchet MS"/>
                <a:cs typeface="Trebuchet MS"/>
              </a:rPr>
              <a:t>M</a:t>
            </a:r>
            <a:r>
              <a:rPr lang="en-CA" sz="2400" dirty="0">
                <a:latin typeface="Trebuchet MS"/>
                <a:ea typeface="Trebuchet MS"/>
                <a:cs typeface="Trebuchet MS"/>
              </a:rPr>
              <a:t>, as in Fig. 2.4 (b), black on white, and accompanying sprite </a:t>
            </a:r>
            <a:r>
              <a:rPr lang="en-CA" sz="2400" i="1" dirty="0">
                <a:latin typeface="Trebuchet MS"/>
                <a:ea typeface="Trebuchet MS"/>
                <a:cs typeface="Trebuchet MS"/>
              </a:rPr>
              <a:t>S</a:t>
            </a:r>
            <a:r>
              <a:rPr lang="en-CA" sz="2400" dirty="0">
                <a:latin typeface="Trebuchet MS"/>
                <a:ea typeface="Trebuchet MS"/>
                <a:cs typeface="Trebuchet MS"/>
              </a:rPr>
              <a:t>, as in Fig. 2.4 </a:t>
            </a:r>
            <a:r>
              <a:rPr lang="en-US" sz="2400" dirty="0">
                <a:latin typeface="Trebuchet MS"/>
                <a:ea typeface="Trebuchet MS"/>
                <a:cs typeface="Trebuchet MS"/>
              </a:rPr>
              <a:t>(c).</a:t>
            </a:r>
          </a:p>
          <a:p>
            <a:pPr algn="l" eaLnBrk="1" hangingPunct="1">
              <a:lnSpc>
                <a:spcPct val="80000"/>
              </a:lnSpc>
            </a:pPr>
            <a:endParaRPr lang="en-US" sz="2400" dirty="0">
              <a:latin typeface="Trebuchet MS"/>
            </a:endParaRPr>
          </a:p>
          <a:p>
            <a:pPr eaLnBrk="1" hangingPunct="1">
              <a:lnSpc>
                <a:spcPct val="80000"/>
              </a:lnSpc>
            </a:pPr>
            <a:endParaRPr lang="en-CA" sz="2400" dirty="0">
              <a:latin typeface="Trebuchet MS"/>
            </a:endParaRPr>
          </a:p>
          <a:p>
            <a:pPr eaLnBrk="1" hangingPunct="1">
              <a:lnSpc>
                <a:spcPct val="80000"/>
              </a:lnSpc>
            </a:pPr>
            <a:endParaRPr lang="en-CA" sz="2400" dirty="0">
              <a:latin typeface="Trebuchet MS"/>
            </a:endParaRPr>
          </a:p>
          <a:p>
            <a:pPr eaLnBrk="1" hangingPunct="1">
              <a:lnSpc>
                <a:spcPct val="80000"/>
              </a:lnSpc>
            </a:pPr>
            <a:endParaRPr lang="en-CA" sz="2400" dirty="0">
              <a:latin typeface="Trebuchet MS"/>
            </a:endParaRPr>
          </a:p>
          <a:p>
            <a:pPr eaLnBrk="1" hangingPunct="1">
              <a:lnSpc>
                <a:spcPct val="80000"/>
              </a:lnSpc>
            </a:pPr>
            <a:endParaRPr lang="en-CA" sz="2400"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03B93673-0A2A-4B19-AC70-513CBC2D0127}" type="slidenum">
              <a:rPr lang="en-US" sz="1200">
                <a:solidFill>
                  <a:schemeClr val="tx1">
                    <a:tint val="75000"/>
                  </a:schemeClr>
                </a:solidFill>
                <a:latin typeface="+mn-lt"/>
                <a:cs typeface="+mn-cs"/>
              </a:rPr>
              <a:pPr algn="ctr" fontAlgn="auto">
                <a:spcBef>
                  <a:spcPts val="0"/>
                </a:spcBef>
                <a:spcAft>
                  <a:spcPts val="0"/>
                </a:spcAft>
                <a:defRPr/>
              </a:pPr>
              <a:t>8</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9463" name="Picture 7" descr="sprite1.bmp"/>
          <p:cNvPicPr>
            <a:picLocks noChangeAspect="1"/>
          </p:cNvPicPr>
          <p:nvPr/>
        </p:nvPicPr>
        <p:blipFill>
          <a:blip r:embed="rId3" cstate="print"/>
          <a:srcRect/>
          <a:stretch>
            <a:fillRect/>
          </a:stretch>
        </p:blipFill>
        <p:spPr bwMode="auto">
          <a:xfrm>
            <a:off x="2483768" y="3213546"/>
            <a:ext cx="1047750" cy="1295400"/>
          </a:xfrm>
          <a:prstGeom prst="rect">
            <a:avLst/>
          </a:prstGeom>
          <a:noFill/>
          <a:ln w="9525">
            <a:noFill/>
            <a:miter lim="800000"/>
            <a:headEnd/>
            <a:tailEnd/>
          </a:ln>
        </p:spPr>
      </p:pic>
      <p:pic>
        <p:nvPicPr>
          <p:cNvPr id="19464" name="Picture 8" descr="sprite2.bmp"/>
          <p:cNvPicPr>
            <a:picLocks noChangeAspect="1"/>
          </p:cNvPicPr>
          <p:nvPr/>
        </p:nvPicPr>
        <p:blipFill>
          <a:blip r:embed="rId4" cstate="print"/>
          <a:srcRect/>
          <a:stretch>
            <a:fillRect/>
          </a:stretch>
        </p:blipFill>
        <p:spPr bwMode="auto">
          <a:xfrm>
            <a:off x="4230688" y="3427859"/>
            <a:ext cx="704850" cy="1066800"/>
          </a:xfrm>
          <a:prstGeom prst="rect">
            <a:avLst/>
          </a:prstGeom>
          <a:noFill/>
          <a:ln w="9525">
            <a:noFill/>
            <a:miter lim="800000"/>
            <a:headEnd/>
            <a:tailEnd/>
          </a:ln>
        </p:spPr>
      </p:pic>
      <p:pic>
        <p:nvPicPr>
          <p:cNvPr id="19465" name="Picture 9" descr="sprite3.bmp"/>
          <p:cNvPicPr>
            <a:picLocks noChangeAspect="1"/>
          </p:cNvPicPr>
          <p:nvPr/>
        </p:nvPicPr>
        <p:blipFill>
          <a:blip r:embed="rId5" cstate="print"/>
          <a:srcRect/>
          <a:stretch>
            <a:fillRect/>
          </a:stretch>
        </p:blipFill>
        <p:spPr bwMode="auto">
          <a:xfrm>
            <a:off x="5715000" y="3284984"/>
            <a:ext cx="1047750" cy="1295400"/>
          </a:xfrm>
          <a:prstGeom prst="rect">
            <a:avLst/>
          </a:prstGeom>
          <a:noFill/>
          <a:ln w="9525">
            <a:noFill/>
            <a:miter lim="800000"/>
            <a:headEnd/>
            <a:tailEnd/>
          </a:ln>
        </p:spPr>
      </p:pic>
      <p:sp>
        <p:nvSpPr>
          <p:cNvPr id="2" name="TextBox 1"/>
          <p:cNvSpPr txBox="1"/>
          <p:nvPr/>
        </p:nvSpPr>
        <p:spPr>
          <a:xfrm>
            <a:off x="2774252" y="4581128"/>
            <a:ext cx="466782" cy="369332"/>
          </a:xfrm>
          <a:prstGeom prst="rect">
            <a:avLst/>
          </a:prstGeom>
          <a:noFill/>
        </p:spPr>
        <p:txBody>
          <a:bodyPr wrap="none" rtlCol="0">
            <a:spAutoFit/>
          </a:bodyPr>
          <a:lstStyle/>
          <a:p>
            <a:r>
              <a:rPr lang="en-US" dirty="0"/>
              <a:t>(a)</a:t>
            </a:r>
          </a:p>
        </p:txBody>
      </p:sp>
      <p:sp>
        <p:nvSpPr>
          <p:cNvPr id="12" name="TextBox 11"/>
          <p:cNvSpPr txBox="1"/>
          <p:nvPr/>
        </p:nvSpPr>
        <p:spPr>
          <a:xfrm>
            <a:off x="4349722" y="4581128"/>
            <a:ext cx="466782" cy="369332"/>
          </a:xfrm>
          <a:prstGeom prst="rect">
            <a:avLst/>
          </a:prstGeom>
          <a:noFill/>
        </p:spPr>
        <p:txBody>
          <a:bodyPr wrap="none" rtlCol="0">
            <a:spAutoFit/>
          </a:bodyPr>
          <a:lstStyle/>
          <a:p>
            <a:r>
              <a:rPr lang="en-US" dirty="0"/>
              <a:t>(b)</a:t>
            </a:r>
          </a:p>
        </p:txBody>
      </p:sp>
      <p:sp>
        <p:nvSpPr>
          <p:cNvPr id="13" name="TextBox 12"/>
          <p:cNvSpPr txBox="1"/>
          <p:nvPr/>
        </p:nvSpPr>
        <p:spPr>
          <a:xfrm>
            <a:off x="6011965" y="4581128"/>
            <a:ext cx="453820" cy="369332"/>
          </a:xfrm>
          <a:prstGeom prst="rect">
            <a:avLst/>
          </a:prstGeom>
          <a:noFill/>
        </p:spPr>
        <p:txBody>
          <a:bodyPr wrap="none" rtlCol="0">
            <a:spAutoFit/>
          </a:bodyPr>
          <a:lstStyle/>
          <a:p>
            <a:r>
              <a:rPr lang="en-US" dirty="0"/>
              <a:t>(c)</a:t>
            </a:r>
          </a:p>
        </p:txBody>
      </p:sp>
      <p:sp>
        <p:nvSpPr>
          <p:cNvPr id="3" name="TextBox 2"/>
          <p:cNvSpPr txBox="1"/>
          <p:nvPr/>
        </p:nvSpPr>
        <p:spPr>
          <a:xfrm>
            <a:off x="467544" y="5009779"/>
            <a:ext cx="8208912" cy="1138773"/>
          </a:xfrm>
          <a:prstGeom prst="rect">
            <a:avLst/>
          </a:prstGeom>
          <a:noFill/>
        </p:spPr>
        <p:txBody>
          <a:bodyPr wrap="square" rtlCol="0" anchor="ctr">
            <a:spAutoFit/>
          </a:bodyPr>
          <a:lstStyle/>
          <a:p>
            <a:pPr algn="ctr" eaLnBrk="1" hangingPunct="1">
              <a:lnSpc>
                <a:spcPct val="80000"/>
              </a:lnSpc>
            </a:pPr>
            <a:endParaRPr lang="en-CA" sz="2000" dirty="0">
              <a:latin typeface="Trebuchet MS"/>
            </a:endParaRPr>
          </a:p>
          <a:p>
            <a:pPr algn="ctr" eaLnBrk="1" hangingPunct="1">
              <a:lnSpc>
                <a:spcPct val="80000"/>
              </a:lnSpc>
            </a:pPr>
            <a:r>
              <a:rPr lang="en-CA" sz="2000" b="1" dirty="0">
                <a:latin typeface="Trebuchet MS"/>
                <a:cs typeface="Trebuchet MS"/>
              </a:rPr>
              <a:t>Fig. 2.4: </a:t>
            </a:r>
            <a:r>
              <a:rPr lang="en-CA" sz="2000" dirty="0">
                <a:latin typeface="Trebuchet MS"/>
                <a:cs typeface="Trebuchet MS"/>
              </a:rPr>
              <a:t>Sprite creation: Original, mask image </a:t>
            </a:r>
            <a:r>
              <a:rPr lang="en-CA" sz="2000" i="1" dirty="0">
                <a:latin typeface="Trebuchet MS"/>
                <a:cs typeface="Trebuchet MS"/>
              </a:rPr>
              <a:t>M</a:t>
            </a:r>
            <a:r>
              <a:rPr lang="en-CA" sz="2000" dirty="0">
                <a:latin typeface="Trebuchet MS"/>
                <a:cs typeface="Trebuchet MS"/>
              </a:rPr>
              <a:t>, and sprite </a:t>
            </a:r>
            <a:r>
              <a:rPr lang="en-CA" sz="2000" i="1" dirty="0">
                <a:latin typeface="Trebuchet MS"/>
                <a:cs typeface="Trebuchet MS"/>
              </a:rPr>
              <a:t>S</a:t>
            </a:r>
            <a:r>
              <a:rPr lang="en-CA" sz="2000" dirty="0">
                <a:latin typeface="Trebuchet MS"/>
                <a:cs typeface="Trebuchet MS"/>
              </a:rPr>
              <a:t> </a:t>
            </a:r>
          </a:p>
          <a:p>
            <a:pPr algn="ctr" eaLnBrk="1" hangingPunct="1">
              <a:lnSpc>
                <a:spcPct val="80000"/>
              </a:lnSpc>
            </a:pPr>
            <a:r>
              <a:rPr lang="en-CA" sz="2000" dirty="0">
                <a:latin typeface="Trebuchet MS"/>
                <a:cs typeface="Trebuchet MS"/>
              </a:rPr>
              <a:t>(</a:t>
            </a:r>
            <a:r>
              <a:rPr lang="en-CA" sz="2000" i="1" dirty="0">
                <a:latin typeface="Trebuchet MS"/>
                <a:cs typeface="Trebuchet MS"/>
              </a:rPr>
              <a:t>“Duke” figure courtesy of Sun Microsystems</a:t>
            </a:r>
            <a:r>
              <a:rPr lang="en-CA" sz="2000" dirty="0">
                <a:latin typeface="Trebuchet MS"/>
                <a:cs typeface="Trebuchet MS"/>
              </a:rPr>
              <a:t>.)</a:t>
            </a:r>
            <a:endParaRPr lang="en-US" sz="2000" b="1" dirty="0">
              <a:latin typeface="Trebuchet MS"/>
              <a:cs typeface="Trebuchet MS"/>
            </a:endParaRPr>
          </a:p>
          <a:p>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4"/>
          <p:cNvSpPr>
            <a:spLocks noGrp="1"/>
          </p:cNvSpPr>
          <p:nvPr>
            <p:ph type="ftr" sz="quarter" idx="11"/>
          </p:nvPr>
        </p:nvSpPr>
        <p:spPr bwMode="auto">
          <a:noFill/>
          <a:ln>
            <a:miter lim="800000"/>
            <a:headEnd/>
            <a:tailEnd/>
          </a:ln>
        </p:spPr>
        <p:txBody>
          <a:bodyPr/>
          <a:lstStyle/>
          <a:p>
            <a:r>
              <a:rPr lang="en-US" smtClean="0"/>
              <a:t>Li, Drew, &amp; Liu   © Springer 2021</a:t>
            </a:r>
            <a:endParaRPr lang="en-US"/>
          </a:p>
        </p:txBody>
      </p:sp>
      <p:sp>
        <p:nvSpPr>
          <p:cNvPr id="11" name="Slide Number Placeholder 5"/>
          <p:cNvSpPr>
            <a:spLocks noGrp="1"/>
          </p:cNvSpPr>
          <p:nvPr>
            <p:ph type="sldNum" sz="quarter" idx="12"/>
          </p:nvPr>
        </p:nvSpPr>
        <p:spPr/>
        <p:txBody>
          <a:bodyPr/>
          <a:lstStyle/>
          <a:p>
            <a:pPr>
              <a:defRPr/>
            </a:pPr>
            <a:fld id="{FB1033B2-234C-4026-927D-1B408922EBCE}" type="slidenum">
              <a:rPr lang="en-US"/>
              <a:pPr>
                <a:defRPr/>
              </a:pPr>
              <a:t>9</a:t>
            </a:fld>
            <a:endParaRPr lang="en-US"/>
          </a:p>
        </p:txBody>
      </p:sp>
      <p:sp>
        <p:nvSpPr>
          <p:cNvPr id="21507" name="Subtitle 2"/>
          <p:cNvSpPr>
            <a:spLocks noGrp="1"/>
          </p:cNvSpPr>
          <p:nvPr>
            <p:ph idx="1"/>
          </p:nvPr>
        </p:nvSpPr>
        <p:spPr>
          <a:xfrm>
            <a:off x="457200" y="642939"/>
            <a:ext cx="8229600" cy="1201886"/>
          </a:xfrm>
        </p:spPr>
        <p:txBody>
          <a:bodyPr/>
          <a:lstStyle/>
          <a:p>
            <a:pPr algn="l" eaLnBrk="1" hangingPunct="1">
              <a:lnSpc>
                <a:spcPct val="90000"/>
              </a:lnSpc>
              <a:buFont typeface="Arial"/>
              <a:buChar char="•"/>
            </a:pPr>
            <a:r>
              <a:rPr lang="en-CA" sz="2400" dirty="0">
                <a:latin typeface="Trebuchet MS"/>
              </a:rPr>
              <a:t>We can overlay the sprite on a colored background </a:t>
            </a:r>
            <a:r>
              <a:rPr lang="en-CA" sz="2400" i="1" dirty="0">
                <a:latin typeface="Trebuchet MS"/>
                <a:cs typeface="Trebuchet MS"/>
              </a:rPr>
              <a:t>B</a:t>
            </a:r>
            <a:r>
              <a:rPr lang="en-CA" sz="2400" dirty="0">
                <a:latin typeface="Trebuchet MS"/>
              </a:rPr>
              <a:t>, as in Fig. 2.5 (a) by first </a:t>
            </a:r>
            <a:r>
              <a:rPr lang="en-CA" sz="2400" b="1" dirty="0" err="1">
                <a:latin typeface="Trebuchet MS"/>
              </a:rPr>
              <a:t>AND</a:t>
            </a:r>
            <a:r>
              <a:rPr lang="en-CA" sz="2400" dirty="0" err="1">
                <a:latin typeface="Trebuchet MS"/>
              </a:rPr>
              <a:t>ing</a:t>
            </a:r>
            <a:r>
              <a:rPr lang="en-CA" sz="2400" dirty="0">
                <a:latin typeface="Trebuchet MS"/>
              </a:rPr>
              <a:t> </a:t>
            </a:r>
            <a:r>
              <a:rPr lang="en-CA" sz="2400" i="1" dirty="0">
                <a:latin typeface="Trebuchet MS"/>
                <a:cs typeface="Trebuchet MS"/>
              </a:rPr>
              <a:t>B</a:t>
            </a:r>
            <a:r>
              <a:rPr lang="en-CA" sz="2400" dirty="0">
                <a:latin typeface="Trebuchet MS"/>
              </a:rPr>
              <a:t> and </a:t>
            </a:r>
            <a:r>
              <a:rPr lang="en-CA" sz="2400" i="1" dirty="0">
                <a:latin typeface="Trebuchet MS"/>
                <a:cs typeface="Trebuchet MS"/>
              </a:rPr>
              <a:t>M</a:t>
            </a:r>
            <a:r>
              <a:rPr lang="en-CA" sz="2400" dirty="0">
                <a:latin typeface="Trebuchet MS"/>
              </a:rPr>
              <a:t>, and then </a:t>
            </a:r>
            <a:r>
              <a:rPr lang="en-CA" sz="2400" b="1" dirty="0" err="1">
                <a:latin typeface="Trebuchet MS"/>
              </a:rPr>
              <a:t>OR</a:t>
            </a:r>
            <a:r>
              <a:rPr lang="en-CA" sz="2400" dirty="0" err="1">
                <a:latin typeface="Trebuchet MS"/>
              </a:rPr>
              <a:t>ing</a:t>
            </a:r>
            <a:r>
              <a:rPr lang="en-CA" sz="2400" dirty="0">
                <a:latin typeface="Trebuchet MS"/>
              </a:rPr>
              <a:t> the result with </a:t>
            </a:r>
            <a:r>
              <a:rPr lang="en-CA" sz="2400" i="1" dirty="0">
                <a:latin typeface="Trebuchet MS"/>
                <a:cs typeface="Trebuchet MS"/>
              </a:rPr>
              <a:t>S</a:t>
            </a:r>
            <a:r>
              <a:rPr lang="en-CA" sz="2400" dirty="0">
                <a:latin typeface="Trebuchet MS"/>
              </a:rPr>
              <a:t>, with final result as in Fig. 2.5 (e).</a:t>
            </a:r>
            <a:endParaRPr lang="en-CA" sz="2400" b="1" dirty="0">
              <a:latin typeface="Trebuchet MS"/>
            </a:endParaRPr>
          </a:p>
          <a:p>
            <a:pPr algn="l" eaLnBrk="1" hangingPunct="1">
              <a:lnSpc>
                <a:spcPct val="90000"/>
              </a:lnSpc>
            </a:pPr>
            <a:endParaRPr lang="en-CA" sz="2400" b="1" dirty="0">
              <a:latin typeface="Trebuchet MS"/>
            </a:endParaRPr>
          </a:p>
          <a:p>
            <a:pPr algn="l" eaLnBrk="1" hangingPunct="1">
              <a:lnSpc>
                <a:spcPct val="90000"/>
              </a:lnSpc>
            </a:pPr>
            <a:endParaRPr lang="en-CA" sz="2400" b="1" dirty="0">
              <a:latin typeface="Trebuchet MS"/>
            </a:endParaRPr>
          </a:p>
          <a:p>
            <a:pPr algn="l" eaLnBrk="1" hangingPunct="1">
              <a:lnSpc>
                <a:spcPct val="90000"/>
              </a:lnSpc>
            </a:pPr>
            <a:endParaRPr lang="en-CA" sz="2400" b="1" dirty="0">
              <a:latin typeface="Trebuchet MS"/>
            </a:endParaRPr>
          </a:p>
          <a:p>
            <a:pPr algn="l" eaLnBrk="1" hangingPunct="1">
              <a:lnSpc>
                <a:spcPct val="90000"/>
              </a:lnSpc>
            </a:pPr>
            <a:endParaRPr lang="en-CA" sz="2400" dirty="0">
              <a:latin typeface="Trebuchet MS"/>
            </a:endParaRPr>
          </a:p>
          <a:p>
            <a:pPr algn="l" eaLnBrk="1" hangingPunct="1">
              <a:lnSpc>
                <a:spcPct val="90000"/>
              </a:lnSpc>
            </a:pPr>
            <a:endParaRPr lang="en-CA" sz="2400" dirty="0">
              <a:latin typeface="Trebuchet MS"/>
            </a:endParaRPr>
          </a:p>
          <a:p>
            <a:pPr algn="l" eaLnBrk="1" hangingPunct="1">
              <a:lnSpc>
                <a:spcPct val="90000"/>
              </a:lnSpc>
            </a:pPr>
            <a:endParaRPr lang="en-CA" sz="2400" dirty="0">
              <a:latin typeface="Trebuchet MS"/>
            </a:endParaRPr>
          </a:p>
          <a:p>
            <a:pPr algn="l" eaLnBrk="1" hangingPunct="1">
              <a:lnSpc>
                <a:spcPct val="90000"/>
              </a:lnSpc>
            </a:pPr>
            <a:endParaRPr lang="en-CA" sz="2400" dirty="0">
              <a:latin typeface="Trebuchet MS"/>
            </a:endParaRPr>
          </a:p>
          <a:p>
            <a:pPr algn="l" eaLnBrk="1" hangingPunct="1">
              <a:lnSpc>
                <a:spcPct val="90000"/>
              </a:lnSpc>
            </a:pPr>
            <a:endParaRPr lang="en-CA" sz="2400" dirty="0">
              <a:latin typeface="Trebuchet MS"/>
            </a:endParaRPr>
          </a:p>
        </p:txBody>
      </p:sp>
      <p:sp>
        <p:nvSpPr>
          <p:cNvPr id="4" name="Slide Number Placeholder 3"/>
          <p:cNvSpPr txBox="1">
            <a:spLocks noGrp="1"/>
          </p:cNvSpPr>
          <p:nvPr/>
        </p:nvSpPr>
        <p:spPr>
          <a:xfrm>
            <a:off x="3500438" y="6286500"/>
            <a:ext cx="2133600" cy="365125"/>
          </a:xfrm>
          <a:prstGeom prst="rect">
            <a:avLst/>
          </a:prstGeom>
          <a:noFill/>
        </p:spPr>
        <p:txBody>
          <a:bodyPr anchor="ctr"/>
          <a:lstStyle/>
          <a:p>
            <a:pPr algn="ctr" fontAlgn="auto">
              <a:spcBef>
                <a:spcPts val="0"/>
              </a:spcBef>
              <a:spcAft>
                <a:spcPts val="0"/>
              </a:spcAft>
              <a:defRPr/>
            </a:pPr>
            <a:fld id="{922A18AB-3362-484D-96E8-38C4E051283B}" type="slidenum">
              <a:rPr lang="en-US" sz="1200">
                <a:solidFill>
                  <a:schemeClr val="tx1">
                    <a:tint val="75000"/>
                  </a:schemeClr>
                </a:solidFill>
                <a:latin typeface="+mn-lt"/>
                <a:cs typeface="+mn-cs"/>
              </a:rPr>
              <a:pPr algn="ctr" fontAlgn="auto">
                <a:spcBef>
                  <a:spcPts val="0"/>
                </a:spcBef>
                <a:spcAft>
                  <a:spcPts val="0"/>
                </a:spcAft>
                <a:defRPr/>
              </a:pPr>
              <a:t>9</a:t>
            </a:fld>
            <a:endParaRPr lang="en-US" sz="1200" dirty="0">
              <a:solidFill>
                <a:schemeClr val="tx1">
                  <a:tint val="75000"/>
                </a:schemeClr>
              </a:solidFill>
              <a:latin typeface="+mn-lt"/>
              <a:cs typeface="+mn-cs"/>
            </a:endParaRPr>
          </a:p>
        </p:txBody>
      </p:sp>
      <p:cxnSp>
        <p:nvCxnSpPr>
          <p:cNvPr id="7" name="Straight Connector 6"/>
          <p:cNvCxnSpPr/>
          <p:nvPr/>
        </p:nvCxnSpPr>
        <p:spPr>
          <a:xfrm rot="10800000">
            <a:off x="285750" y="6286500"/>
            <a:ext cx="85725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21510" name="Picture 9" descr="sprite4.bmp"/>
          <p:cNvPicPr>
            <a:picLocks noChangeAspect="1"/>
          </p:cNvPicPr>
          <p:nvPr/>
        </p:nvPicPr>
        <p:blipFill>
          <a:blip r:embed="rId3" cstate="print"/>
          <a:srcRect/>
          <a:stretch>
            <a:fillRect/>
          </a:stretch>
        </p:blipFill>
        <p:spPr bwMode="auto">
          <a:xfrm>
            <a:off x="1906588" y="1916832"/>
            <a:ext cx="1698625" cy="1285875"/>
          </a:xfrm>
          <a:prstGeom prst="rect">
            <a:avLst/>
          </a:prstGeom>
          <a:noFill/>
          <a:ln w="9525">
            <a:noFill/>
            <a:miter lim="800000"/>
            <a:headEnd/>
            <a:tailEnd/>
          </a:ln>
        </p:spPr>
      </p:pic>
      <p:pic>
        <p:nvPicPr>
          <p:cNvPr id="21511" name="Picture 11" descr="sprite6.bmp"/>
          <p:cNvPicPr>
            <a:picLocks noChangeAspect="1"/>
          </p:cNvPicPr>
          <p:nvPr/>
        </p:nvPicPr>
        <p:blipFill>
          <a:blip r:embed="rId4" cstate="print"/>
          <a:srcRect/>
          <a:stretch>
            <a:fillRect/>
          </a:stretch>
        </p:blipFill>
        <p:spPr bwMode="auto">
          <a:xfrm>
            <a:off x="5429250" y="1916832"/>
            <a:ext cx="1785938" cy="1352550"/>
          </a:xfrm>
          <a:prstGeom prst="rect">
            <a:avLst/>
          </a:prstGeom>
          <a:noFill/>
          <a:ln w="9525">
            <a:noFill/>
            <a:miter lim="800000"/>
            <a:headEnd/>
            <a:tailEnd/>
          </a:ln>
        </p:spPr>
      </p:pic>
      <p:pic>
        <p:nvPicPr>
          <p:cNvPr id="21512" name="Picture 12" descr="sprite7.bmp"/>
          <p:cNvPicPr>
            <a:picLocks noChangeAspect="1"/>
          </p:cNvPicPr>
          <p:nvPr/>
        </p:nvPicPr>
        <p:blipFill>
          <a:blip r:embed="rId5" cstate="print"/>
          <a:srcRect/>
          <a:stretch>
            <a:fillRect/>
          </a:stretch>
        </p:blipFill>
        <p:spPr bwMode="auto">
          <a:xfrm>
            <a:off x="3071813" y="3801021"/>
            <a:ext cx="1047750" cy="1295400"/>
          </a:xfrm>
          <a:prstGeom prst="rect">
            <a:avLst/>
          </a:prstGeom>
          <a:noFill/>
          <a:ln w="9525">
            <a:noFill/>
            <a:miter lim="800000"/>
            <a:headEnd/>
            <a:tailEnd/>
          </a:ln>
        </p:spPr>
      </p:pic>
      <p:pic>
        <p:nvPicPr>
          <p:cNvPr id="21513" name="Picture 13" descr="sprite8.bmp"/>
          <p:cNvPicPr>
            <a:picLocks noChangeAspect="1"/>
          </p:cNvPicPr>
          <p:nvPr/>
        </p:nvPicPr>
        <p:blipFill>
          <a:blip r:embed="rId6" cstate="print"/>
          <a:srcRect/>
          <a:stretch>
            <a:fillRect/>
          </a:stretch>
        </p:blipFill>
        <p:spPr bwMode="auto">
          <a:xfrm>
            <a:off x="4714875" y="3789040"/>
            <a:ext cx="1714500" cy="1298575"/>
          </a:xfrm>
          <a:prstGeom prst="rect">
            <a:avLst/>
          </a:prstGeom>
          <a:noFill/>
          <a:ln w="9525">
            <a:noFill/>
            <a:miter lim="800000"/>
            <a:headEnd/>
            <a:tailEnd/>
          </a:ln>
        </p:spPr>
      </p:pic>
      <p:pic>
        <p:nvPicPr>
          <p:cNvPr id="21514" name="Picture 8" descr="sprite2.bmp"/>
          <p:cNvPicPr>
            <a:picLocks noChangeAspect="1"/>
          </p:cNvPicPr>
          <p:nvPr/>
        </p:nvPicPr>
        <p:blipFill>
          <a:blip r:embed="rId7" cstate="print"/>
          <a:srcRect/>
          <a:stretch>
            <a:fillRect/>
          </a:stretch>
        </p:blipFill>
        <p:spPr bwMode="auto">
          <a:xfrm>
            <a:off x="4140200" y="1978744"/>
            <a:ext cx="704850" cy="1066800"/>
          </a:xfrm>
          <a:prstGeom prst="rect">
            <a:avLst/>
          </a:prstGeom>
          <a:noFill/>
          <a:ln w="9525">
            <a:noFill/>
            <a:miter lim="800000"/>
            <a:headEnd/>
            <a:tailEnd/>
          </a:ln>
        </p:spPr>
      </p:pic>
      <p:sp>
        <p:nvSpPr>
          <p:cNvPr id="2" name="TextBox 1"/>
          <p:cNvSpPr txBox="1"/>
          <p:nvPr/>
        </p:nvSpPr>
        <p:spPr>
          <a:xfrm>
            <a:off x="1151620" y="5445224"/>
            <a:ext cx="6840760" cy="1015663"/>
          </a:xfrm>
          <a:prstGeom prst="rect">
            <a:avLst/>
          </a:prstGeom>
          <a:noFill/>
        </p:spPr>
        <p:txBody>
          <a:bodyPr wrap="square" rtlCol="0" anchor="ctr">
            <a:spAutoFit/>
          </a:bodyPr>
          <a:lstStyle/>
          <a:p>
            <a:r>
              <a:rPr lang="en-CA" sz="2000" b="1" dirty="0">
                <a:latin typeface="Trebuchet MS"/>
              </a:rPr>
              <a:t>Fig. 2.5: </a:t>
            </a:r>
            <a:r>
              <a:rPr lang="en-CA" sz="2000" dirty="0">
                <a:latin typeface="Trebuchet MS"/>
              </a:rPr>
              <a:t>Sprite animation: (a): Background </a:t>
            </a:r>
            <a:r>
              <a:rPr lang="en-CA" sz="2000" i="1" dirty="0">
                <a:latin typeface="Trebuchet MS"/>
                <a:cs typeface="Trebuchet MS"/>
              </a:rPr>
              <a:t>B</a:t>
            </a:r>
            <a:r>
              <a:rPr lang="en-CA" sz="2000" dirty="0">
                <a:latin typeface="Trebuchet MS"/>
              </a:rPr>
              <a:t>. (b): Mask </a:t>
            </a:r>
            <a:r>
              <a:rPr lang="en-CA" sz="2000" i="1" dirty="0">
                <a:latin typeface="Trebuchet MS"/>
                <a:cs typeface="Trebuchet MS"/>
              </a:rPr>
              <a:t>M</a:t>
            </a:r>
            <a:r>
              <a:rPr lang="en-CA" sz="2000" dirty="0">
                <a:latin typeface="Trebuchet MS"/>
              </a:rPr>
              <a:t> </a:t>
            </a:r>
          </a:p>
          <a:p>
            <a:r>
              <a:rPr lang="en-CA" sz="2000" dirty="0">
                <a:latin typeface="Trebuchet MS"/>
              </a:rPr>
              <a:t>(c): </a:t>
            </a:r>
            <a:r>
              <a:rPr lang="en-CA" sz="2000" i="1" dirty="0">
                <a:latin typeface="Trebuchet MS"/>
                <a:cs typeface="Trebuchet MS"/>
              </a:rPr>
              <a:t>B</a:t>
            </a:r>
            <a:r>
              <a:rPr lang="en-CA" sz="2000" dirty="0">
                <a:latin typeface="Trebuchet MS"/>
              </a:rPr>
              <a:t> </a:t>
            </a:r>
            <a:r>
              <a:rPr lang="en-CA" sz="2000" b="1" dirty="0">
                <a:latin typeface="Trebuchet MS"/>
              </a:rPr>
              <a:t>AND</a:t>
            </a:r>
            <a:r>
              <a:rPr lang="en-CA" sz="2000" dirty="0">
                <a:latin typeface="Trebuchet MS"/>
              </a:rPr>
              <a:t> </a:t>
            </a:r>
            <a:r>
              <a:rPr lang="en-CA" sz="2000" i="1" dirty="0">
                <a:latin typeface="Trebuchet MS"/>
                <a:cs typeface="Trebuchet MS"/>
              </a:rPr>
              <a:t>M</a:t>
            </a:r>
            <a:r>
              <a:rPr lang="en-CA" sz="2000" dirty="0">
                <a:latin typeface="Trebuchet MS"/>
              </a:rPr>
              <a:t>.   (d): Sprite </a:t>
            </a:r>
            <a:r>
              <a:rPr lang="en-CA" sz="2000" i="1" dirty="0">
                <a:latin typeface="Trebuchet MS"/>
                <a:cs typeface="Trebuchet MS"/>
              </a:rPr>
              <a:t>S</a:t>
            </a:r>
            <a:r>
              <a:rPr lang="en-CA" sz="2000" dirty="0">
                <a:latin typeface="Trebuchet MS"/>
              </a:rPr>
              <a:t>   (e): </a:t>
            </a:r>
            <a:r>
              <a:rPr lang="en-CA" sz="2000" i="1" dirty="0">
                <a:latin typeface="Trebuchet MS"/>
                <a:cs typeface="Trebuchet MS"/>
              </a:rPr>
              <a:t>B</a:t>
            </a:r>
            <a:r>
              <a:rPr lang="en-CA" sz="2000" dirty="0">
                <a:latin typeface="Trebuchet MS"/>
              </a:rPr>
              <a:t> </a:t>
            </a:r>
            <a:r>
              <a:rPr lang="en-CA" sz="2000" b="1" dirty="0">
                <a:latin typeface="Trebuchet MS"/>
              </a:rPr>
              <a:t>AND</a:t>
            </a:r>
            <a:r>
              <a:rPr lang="en-CA" sz="2000" dirty="0">
                <a:latin typeface="Trebuchet MS"/>
              </a:rPr>
              <a:t> </a:t>
            </a:r>
            <a:r>
              <a:rPr lang="en-CA" sz="2000" i="1" dirty="0">
                <a:latin typeface="Trebuchet MS"/>
                <a:cs typeface="Trebuchet MS"/>
              </a:rPr>
              <a:t>M</a:t>
            </a:r>
            <a:r>
              <a:rPr lang="en-CA" sz="2000" dirty="0">
                <a:latin typeface="Trebuchet MS"/>
              </a:rPr>
              <a:t> </a:t>
            </a:r>
            <a:r>
              <a:rPr lang="en-CA" sz="2000" b="1" dirty="0">
                <a:latin typeface="Trebuchet MS"/>
              </a:rPr>
              <a:t>OR</a:t>
            </a:r>
            <a:r>
              <a:rPr lang="en-CA" sz="2000" dirty="0">
                <a:latin typeface="Trebuchet MS"/>
              </a:rPr>
              <a:t> </a:t>
            </a:r>
            <a:r>
              <a:rPr lang="en-CA" sz="2000" i="1" dirty="0">
                <a:latin typeface="Trebuchet MS"/>
                <a:cs typeface="Trebuchet MS"/>
              </a:rPr>
              <a:t>S</a:t>
            </a:r>
            <a:endParaRPr lang="en-US" sz="2000" i="1" dirty="0">
              <a:latin typeface="Trebuchet MS"/>
              <a:cs typeface="Trebuchet MS"/>
            </a:endParaRPr>
          </a:p>
          <a:p>
            <a:endParaRPr lang="en-US" sz="2000" dirty="0"/>
          </a:p>
        </p:txBody>
      </p:sp>
      <p:sp>
        <p:nvSpPr>
          <p:cNvPr id="3" name="TextBox 2"/>
          <p:cNvSpPr txBox="1"/>
          <p:nvPr/>
        </p:nvSpPr>
        <p:spPr>
          <a:xfrm>
            <a:off x="2411760" y="3212976"/>
            <a:ext cx="491374" cy="369332"/>
          </a:xfrm>
          <a:prstGeom prst="rect">
            <a:avLst/>
          </a:prstGeom>
          <a:noFill/>
        </p:spPr>
        <p:txBody>
          <a:bodyPr wrap="square" rtlCol="0">
            <a:spAutoFit/>
          </a:bodyPr>
          <a:lstStyle/>
          <a:p>
            <a:r>
              <a:rPr lang="en-US" dirty="0"/>
              <a:t>(a)</a:t>
            </a:r>
          </a:p>
        </p:txBody>
      </p:sp>
      <p:sp>
        <p:nvSpPr>
          <p:cNvPr id="14" name="TextBox 13"/>
          <p:cNvSpPr txBox="1"/>
          <p:nvPr/>
        </p:nvSpPr>
        <p:spPr>
          <a:xfrm>
            <a:off x="4283968" y="3212976"/>
            <a:ext cx="504056" cy="369332"/>
          </a:xfrm>
          <a:prstGeom prst="rect">
            <a:avLst/>
          </a:prstGeom>
          <a:noFill/>
        </p:spPr>
        <p:txBody>
          <a:bodyPr wrap="square" rtlCol="0">
            <a:spAutoFit/>
          </a:bodyPr>
          <a:lstStyle/>
          <a:p>
            <a:r>
              <a:rPr lang="en-US" dirty="0"/>
              <a:t>(b)</a:t>
            </a:r>
          </a:p>
        </p:txBody>
      </p:sp>
      <p:sp>
        <p:nvSpPr>
          <p:cNvPr id="15" name="TextBox 14"/>
          <p:cNvSpPr txBox="1"/>
          <p:nvPr/>
        </p:nvSpPr>
        <p:spPr>
          <a:xfrm>
            <a:off x="6156176" y="3212976"/>
            <a:ext cx="504056" cy="369332"/>
          </a:xfrm>
          <a:prstGeom prst="rect">
            <a:avLst/>
          </a:prstGeom>
          <a:noFill/>
        </p:spPr>
        <p:txBody>
          <a:bodyPr wrap="square" rtlCol="0">
            <a:spAutoFit/>
          </a:bodyPr>
          <a:lstStyle/>
          <a:p>
            <a:r>
              <a:rPr lang="en-US" dirty="0"/>
              <a:t>(c)</a:t>
            </a:r>
          </a:p>
        </p:txBody>
      </p:sp>
      <p:sp>
        <p:nvSpPr>
          <p:cNvPr id="16" name="TextBox 15"/>
          <p:cNvSpPr txBox="1"/>
          <p:nvPr/>
        </p:nvSpPr>
        <p:spPr>
          <a:xfrm>
            <a:off x="3347864" y="5085184"/>
            <a:ext cx="504056" cy="369332"/>
          </a:xfrm>
          <a:prstGeom prst="rect">
            <a:avLst/>
          </a:prstGeom>
          <a:noFill/>
        </p:spPr>
        <p:txBody>
          <a:bodyPr wrap="square" rtlCol="0">
            <a:spAutoFit/>
          </a:bodyPr>
          <a:lstStyle/>
          <a:p>
            <a:r>
              <a:rPr lang="en-US" dirty="0"/>
              <a:t>(d)</a:t>
            </a:r>
          </a:p>
        </p:txBody>
      </p:sp>
      <p:sp>
        <p:nvSpPr>
          <p:cNvPr id="17" name="TextBox 16"/>
          <p:cNvSpPr txBox="1"/>
          <p:nvPr/>
        </p:nvSpPr>
        <p:spPr>
          <a:xfrm>
            <a:off x="5364088" y="5085184"/>
            <a:ext cx="504056" cy="369332"/>
          </a:xfrm>
          <a:prstGeom prst="rect">
            <a:avLst/>
          </a:prstGeom>
          <a:noFill/>
        </p:spPr>
        <p:txBody>
          <a:bodyPr wrap="square" rtlCol="0">
            <a:spAutoFit/>
          </a:bodyPr>
          <a:lstStyle/>
          <a:p>
            <a:r>
              <a:rPr lang="en-US" dirty="0"/>
              <a:t>(e)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RSTPETER@OKII9FVF81V8GRBC" val="307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3314</TotalTime>
  <Words>2679</Words>
  <Application>Microsoft Office PowerPoint</Application>
  <PresentationFormat>On-screen Show (4:3)</PresentationFormat>
  <Paragraphs>336</Paragraphs>
  <Slides>41</Slides>
  <Notes>27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52" baseType="lpstr">
      <vt:lpstr>Lucida Grande</vt:lpstr>
      <vt:lpstr>Adobe Devanagari</vt:lpstr>
      <vt:lpstr>Arial</vt:lpstr>
      <vt:lpstr>Calibri</vt:lpstr>
      <vt:lpstr>Times</vt:lpstr>
      <vt:lpstr>Times New Roman</vt:lpstr>
      <vt:lpstr>Trebuchet MS</vt:lpstr>
      <vt:lpstr>Wingdings</vt:lpstr>
      <vt:lpstr>1_Office Theme</vt:lpstr>
      <vt:lpstr>Equation</vt:lpstr>
      <vt:lpstr>Image</vt:lpstr>
      <vt:lpstr>Chapter 2 A Taste of Multimedia</vt:lpstr>
      <vt:lpstr>2.1 Multimedia Tasks and Concerns </vt:lpstr>
      <vt:lpstr>2.2  Multimedia Presentation</vt:lpstr>
      <vt:lpstr>PowerPoint Presentation</vt:lpstr>
      <vt:lpstr>PowerPoint Presentation</vt:lpstr>
      <vt:lpstr>PowerPoint Presentation</vt:lpstr>
      <vt:lpstr>PowerPoint Presentation</vt:lpstr>
      <vt:lpstr>Sprite Animation</vt:lpstr>
      <vt:lpstr>PowerPoint Presentation</vt:lpstr>
      <vt:lpstr>Video Transitions</vt:lpstr>
      <vt:lpstr>PowerPoint Presentation</vt:lpstr>
      <vt:lpstr>Type I: Cross Dissolve</vt:lpstr>
      <vt:lpstr>Type II: Dither Dissolve</vt:lpstr>
      <vt:lpstr>PowerPoint Presentation</vt:lpstr>
      <vt:lpstr>PowerPoint Presentation</vt:lpstr>
      <vt:lpstr>Slide Transition (Cont’d)</vt:lpstr>
      <vt:lpstr>PowerPoint Presentation</vt:lpstr>
      <vt:lpstr>PowerPoint Presentation</vt:lpstr>
      <vt:lpstr>Slide Transition (Cont’d)</vt:lpstr>
      <vt:lpstr>2.3 Data Compression</vt:lpstr>
      <vt:lpstr>PowerPoint Presentation</vt:lpstr>
      <vt:lpstr>PowerPoint Presentation</vt:lpstr>
      <vt:lpstr>PowerPoint Presentation</vt:lpstr>
      <vt:lpstr>PowerPoint Presentation</vt:lpstr>
      <vt:lpstr>2.4  Multimedia Production</vt:lpstr>
      <vt:lpstr>2.5 Multimedia Sharing and Distribution</vt:lpstr>
      <vt:lpstr>PowerPoint Presentation</vt:lpstr>
      <vt:lpstr>2.6 Some Useful Editing and Authoring Tools</vt:lpstr>
      <vt:lpstr>Adobe Premiere</vt:lpstr>
      <vt:lpstr>Adobe Premiere</vt:lpstr>
      <vt:lpstr>Adobe Premiere</vt:lpstr>
      <vt:lpstr>HTML5 Canvas</vt:lpstr>
      <vt:lpstr>Create a Canvas</vt:lpstr>
      <vt:lpstr>Draw Graphical Objects</vt:lpstr>
      <vt:lpstr>Transform and Animation</vt:lpstr>
      <vt:lpstr>Steps to Create an Animation</vt:lpstr>
      <vt:lpstr>Adobe Director</vt:lpstr>
      <vt:lpstr>Director Windows</vt:lpstr>
      <vt:lpstr>Animation</vt:lpstr>
      <vt:lpstr>Adobe XD</vt:lpstr>
      <vt:lpstr>Adobe XD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Multimedia Authoring and Tools</dc:title>
  <dc:creator>Jordan Yap</dc:creator>
  <cp:lastModifiedBy>Ze-Nian Li</cp:lastModifiedBy>
  <cp:revision>234</cp:revision>
  <dcterms:created xsi:type="dcterms:W3CDTF">2008-06-09T02:56:22Z</dcterms:created>
  <dcterms:modified xsi:type="dcterms:W3CDTF">2020-08-26T00:08:04Z</dcterms:modified>
</cp:coreProperties>
</file>