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2"/>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30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302" r:id="rId42"/>
    <p:sldId id="301" r:id="rId43"/>
    <p:sldId id="308" r:id="rId44"/>
    <p:sldId id="297" r:id="rId45"/>
    <p:sldId id="309" r:id="rId46"/>
    <p:sldId id="299" r:id="rId47"/>
    <p:sldId id="300" r:id="rId48"/>
    <p:sldId id="305" r:id="rId49"/>
    <p:sldId id="306" r:id="rId50"/>
    <p:sldId id="307" r:id="rId5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9" autoAdjust="0"/>
    <p:restoredTop sz="96627" autoAdjust="0"/>
  </p:normalViewPr>
  <p:slideViewPr>
    <p:cSldViewPr>
      <p:cViewPr varScale="1">
        <p:scale>
          <a:sx n="129" d="100"/>
          <a:sy n="129" d="100"/>
        </p:scale>
        <p:origin x="13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24D95224-B692-4FA8-BD23-6274DF9EE94E}" type="slidenum">
              <a:rPr lang="en-US"/>
              <a:pPr>
                <a:defRPr/>
              </a:pPr>
              <a:t>‹#›</a:t>
            </a:fld>
            <a:endParaRPr lang="en-US"/>
          </a:p>
        </p:txBody>
      </p:sp>
    </p:spTree>
    <p:extLst>
      <p:ext uri="{BB962C8B-B14F-4D97-AF65-F5344CB8AC3E}">
        <p14:creationId xmlns:p14="http://schemas.microsoft.com/office/powerpoint/2010/main" val="3934339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6894431C-84FF-4CA2-8A0D-1B99E2B23089}" type="slidenum">
              <a:rPr lang="en-US" smtClean="0">
                <a:cs typeface="Arial" charset="0"/>
              </a:rPr>
              <a:pPr/>
              <a:t>1</a:t>
            </a:fld>
            <a:endParaRPr lang="en-US" smtClean="0">
              <a:cs typeface="Arial"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7"/>
          <p:cNvCxnSpPr/>
          <p:nvPr/>
        </p:nvCxnSpPr>
        <p:spPr>
          <a:xfrm rot="10800000">
            <a:off x="428625" y="6215063"/>
            <a:ext cx="8286750" cy="1587"/>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3"/>
          <p:cNvSpPr txBox="1"/>
          <p:nvPr userDrawn="1"/>
        </p:nvSpPr>
        <p:spPr>
          <a:xfrm>
            <a:off x="441325" y="149225"/>
            <a:ext cx="4058341" cy="307777"/>
          </a:xfrm>
          <a:prstGeom prst="rect">
            <a:avLst/>
          </a:prstGeom>
          <a:noFill/>
        </p:spPr>
        <p:txBody>
          <a:bodyPr wrap="none">
            <a:spAutoFit/>
          </a:bodyPr>
          <a:lstStyle/>
          <a:p>
            <a:pPr>
              <a:defRPr/>
            </a:pPr>
            <a:r>
              <a:rPr lang="en-US" sz="1400" i="1" dirty="0">
                <a:latin typeface="Trebuchet MS"/>
              </a:rPr>
              <a:t>Fundamentals of Multimedia, </a:t>
            </a:r>
            <a:r>
              <a:rPr lang="en-US" sz="1400" i="1" dirty="0" smtClean="0">
                <a:latin typeface="Trebuchet MS"/>
              </a:rPr>
              <a:t>3</a:t>
            </a:r>
            <a:r>
              <a:rPr lang="en-US" sz="1400" i="1" baseline="30000" dirty="0" smtClean="0">
                <a:latin typeface="Trebuchet MS"/>
              </a:rPr>
              <a:t>rd</a:t>
            </a:r>
            <a:r>
              <a:rPr lang="en-US" sz="1400" i="1" dirty="0" smtClean="0">
                <a:latin typeface="Trebuchet MS"/>
              </a:rPr>
              <a:t> </a:t>
            </a:r>
            <a:r>
              <a:rPr lang="en-US" sz="1400" i="1" dirty="0">
                <a:latin typeface="Trebuchet MS"/>
              </a:rPr>
              <a:t>ed. Chapter 3</a:t>
            </a:r>
          </a:p>
        </p:txBody>
      </p:sp>
      <p:cxnSp>
        <p:nvCxnSpPr>
          <p:cNvPr id="6" name="Straight Connector 4"/>
          <p:cNvCxnSpPr/>
          <p:nvPr userDrawn="1"/>
        </p:nvCxnSpPr>
        <p:spPr>
          <a:xfrm rot="10800000">
            <a:off x="428625" y="500063"/>
            <a:ext cx="828675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571480"/>
            <a:ext cx="8229600" cy="1000132"/>
          </a:xfrm>
        </p:spPr>
        <p:txBody>
          <a:bodyPr>
            <a:normAutofit/>
          </a:bodyPr>
          <a:lstStyle>
            <a:lvl1pPr>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just">
              <a:buNone/>
              <a:defRPr/>
            </a:lvl1pPr>
            <a:lvl2pPr algn="just">
              <a:buNone/>
              <a:defRPr/>
            </a:lvl2pPr>
            <a:lvl3pPr algn="just">
              <a:defRPr/>
            </a:lvl3pPr>
            <a:lvl4pPr algn="just">
              <a:defRPr/>
            </a:lvl4pPr>
            <a:lvl5pPr algn="ju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1"/>
          </p:nvPr>
        </p:nvSpPr>
        <p:spPr/>
        <p:txBody>
          <a:bodyPr/>
          <a:lstStyle>
            <a:lvl1pPr>
              <a:defRPr>
                <a:latin typeface="+mj-lt"/>
              </a:defRPr>
            </a:lvl1pPr>
          </a:lstStyle>
          <a:p>
            <a:pPr>
              <a:defRPr/>
            </a:pPr>
            <a:r>
              <a:rPr lang="en-US" smtClean="0"/>
              <a:t>Li, Drew, &amp; Liu   © Springer 2021</a:t>
            </a:r>
            <a:endParaRPr lang="en-US" dirty="0"/>
          </a:p>
        </p:txBody>
      </p:sp>
      <p:sp>
        <p:nvSpPr>
          <p:cNvPr id="9" name="Slide Number Placeholder 5"/>
          <p:cNvSpPr>
            <a:spLocks noGrp="1"/>
          </p:cNvSpPr>
          <p:nvPr>
            <p:ph type="sldNum" sz="quarter" idx="12"/>
          </p:nvPr>
        </p:nvSpPr>
        <p:spPr/>
        <p:txBody>
          <a:bodyPr/>
          <a:lstStyle>
            <a:lvl1pPr algn="ctr">
              <a:defRPr/>
            </a:lvl1pPr>
          </a:lstStyle>
          <a:p>
            <a:pPr>
              <a:defRPr/>
            </a:pPr>
            <a:fld id="{979A4BFF-E77C-44A4-9F30-B66EBB6C0EE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4034" name="Text Placeholder 2"/>
          <p:cNvSpPr>
            <a:spLocks noGrp="1"/>
          </p:cNvSpPr>
          <p:nvPr>
            <p:ph type="body" idx="1"/>
          </p:nvPr>
        </p:nvSpPr>
        <p:spPr bwMode="auto">
          <a:xfrm>
            <a:off x="468313"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035" name="Title Placeholder 1"/>
          <p:cNvSpPr>
            <a:spLocks noGrp="1"/>
          </p:cNvSpPr>
          <p:nvPr>
            <p:ph type="title"/>
          </p:nvPr>
        </p:nvSpPr>
        <p:spPr bwMode="auto">
          <a:xfrm>
            <a:off x="468313" y="4762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 name="Footer Placeholder 4"/>
          <p:cNvSpPr>
            <a:spLocks noGrp="1"/>
          </p:cNvSpPr>
          <p:nvPr>
            <p:ph type="ftr" sz="quarter" idx="3"/>
          </p:nvPr>
        </p:nvSpPr>
        <p:spPr>
          <a:xfrm>
            <a:off x="5857875" y="628650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200" i="1">
                <a:solidFill>
                  <a:srgbClr val="898989"/>
                </a:solidFill>
                <a:latin typeface="Trebuchet MS"/>
              </a:defRPr>
            </a:lvl1pPr>
          </a:lstStyle>
          <a:p>
            <a:pPr>
              <a:defRPr/>
            </a:pPr>
            <a:r>
              <a:rPr lang="en-US" smtClean="0"/>
              <a:t>Li, Drew, &amp; Liu   © Springer 2021</a:t>
            </a:r>
            <a:endParaRPr lang="en-US" dirty="0"/>
          </a:p>
        </p:txBody>
      </p:sp>
      <p:sp>
        <p:nvSpPr>
          <p:cNvPr id="13" name="Slide Number Placeholder 5"/>
          <p:cNvSpPr>
            <a:spLocks noGrp="1"/>
          </p:cNvSpPr>
          <p:nvPr>
            <p:ph type="sldNum" sz="quarter" idx="4"/>
          </p:nvPr>
        </p:nvSpPr>
        <p:spPr>
          <a:xfrm>
            <a:off x="3500438" y="6286500"/>
            <a:ext cx="2133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fld id="{A39323FD-09AD-4317-81C6-7C9C32F5787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Lst>
  <p:hf hdr="0" dt="0"/>
  <p:txStyles>
    <p:titleStyle>
      <a:lvl1pPr algn="ctr" rtl="0" eaLnBrk="0" fontAlgn="base" hangingPunct="0">
        <a:spcBef>
          <a:spcPct val="0"/>
        </a:spcBef>
        <a:spcAft>
          <a:spcPct val="0"/>
        </a:spcAft>
        <a:defRPr sz="4000" b="1" kern="1200">
          <a:solidFill>
            <a:schemeClr val="tx1"/>
          </a:solidFill>
          <a:latin typeface="Arial" charset="0"/>
          <a:ea typeface="+mj-ea"/>
          <a:cs typeface="+mj-cs"/>
        </a:defRPr>
      </a:lvl1pPr>
      <a:lvl2pPr algn="ctr" rtl="0" eaLnBrk="0" fontAlgn="base" hangingPunct="0">
        <a:spcBef>
          <a:spcPct val="0"/>
        </a:spcBef>
        <a:spcAft>
          <a:spcPct val="0"/>
        </a:spcAft>
        <a:defRPr sz="4000" b="1">
          <a:solidFill>
            <a:schemeClr val="tx1"/>
          </a:solidFill>
          <a:latin typeface="Arial" charset="0"/>
        </a:defRPr>
      </a:lvl2pPr>
      <a:lvl3pPr algn="ctr" rtl="0" eaLnBrk="0" fontAlgn="base" hangingPunct="0">
        <a:spcBef>
          <a:spcPct val="0"/>
        </a:spcBef>
        <a:spcAft>
          <a:spcPct val="0"/>
        </a:spcAft>
        <a:defRPr sz="4000" b="1">
          <a:solidFill>
            <a:schemeClr val="tx1"/>
          </a:solidFill>
          <a:latin typeface="Arial" charset="0"/>
        </a:defRPr>
      </a:lvl3pPr>
      <a:lvl4pPr algn="ctr" rtl="0" eaLnBrk="0" fontAlgn="base" hangingPunct="0">
        <a:spcBef>
          <a:spcPct val="0"/>
        </a:spcBef>
        <a:spcAft>
          <a:spcPct val="0"/>
        </a:spcAft>
        <a:defRPr sz="4000" b="1">
          <a:solidFill>
            <a:schemeClr val="tx1"/>
          </a:solidFill>
          <a:latin typeface="Arial" charset="0"/>
        </a:defRPr>
      </a:lvl4pPr>
      <a:lvl5pPr algn="ctr" rtl="0" eaLnBrk="0" fontAlgn="base" hangingPunct="0">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just"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just"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just"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just"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just"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slide" Target="slide29.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20.png"/><Relationship Id="rId5" Type="http://schemas.openxmlformats.org/officeDocument/2006/relationships/oleObject" Target="../embeddings/oleObject8.bin"/><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7" name="Slide Number Placeholder 5"/>
          <p:cNvSpPr>
            <a:spLocks noGrp="1"/>
          </p:cNvSpPr>
          <p:nvPr>
            <p:ph type="sldNum" sz="quarter" idx="12"/>
          </p:nvPr>
        </p:nvSpPr>
        <p:spPr/>
        <p:txBody>
          <a:bodyPr/>
          <a:lstStyle/>
          <a:p>
            <a:pPr>
              <a:defRPr/>
            </a:pPr>
            <a:fld id="{D8C88650-AFB7-46DB-BEEF-D889250CDC3A}" type="slidenum">
              <a:rPr lang="en-US"/>
              <a:pPr>
                <a:defRPr/>
              </a:pPr>
              <a:t>1</a:t>
            </a:fld>
            <a:endParaRPr lang="en-US" dirty="0"/>
          </a:p>
        </p:txBody>
      </p:sp>
      <p:sp>
        <p:nvSpPr>
          <p:cNvPr id="4098" name="Rectangle 2"/>
          <p:cNvSpPr>
            <a:spLocks noGrp="1" noChangeArrowheads="1"/>
          </p:cNvSpPr>
          <p:nvPr>
            <p:ph type="ctrTitle" idx="4294967295"/>
          </p:nvPr>
        </p:nvSpPr>
        <p:spPr>
          <a:xfrm>
            <a:off x="535112" y="1628800"/>
            <a:ext cx="8064251" cy="1359024"/>
          </a:xfrm>
        </p:spPr>
        <p:txBody>
          <a:bodyPr rtlCol="0">
            <a:noAutofit/>
          </a:bodyPr>
          <a:lstStyle/>
          <a:p>
            <a:pPr eaLnBrk="1" fontAlgn="auto" hangingPunct="1">
              <a:spcAft>
                <a:spcPts val="0"/>
              </a:spcAft>
              <a:defRPr/>
            </a:pPr>
            <a:r>
              <a:rPr lang="en-US" sz="3200" dirty="0">
                <a:latin typeface="Trebuchet MS"/>
                <a:ea typeface="Trebuchet MS"/>
                <a:cs typeface="Trebuchet MS"/>
              </a:rPr>
              <a:t>Chapter 3</a:t>
            </a:r>
            <a:br>
              <a:rPr lang="en-US" sz="3200" dirty="0">
                <a:latin typeface="Trebuchet MS"/>
                <a:ea typeface="Trebuchet MS"/>
                <a:cs typeface="Trebuchet MS"/>
              </a:rPr>
            </a:br>
            <a:r>
              <a:rPr lang="en-US" sz="3200" dirty="0">
                <a:latin typeface="Trebuchet MS"/>
                <a:ea typeface="Trebuchet MS"/>
                <a:cs typeface="Trebuchet MS"/>
              </a:rPr>
              <a:t>Graphics and Image Data Representations</a:t>
            </a:r>
            <a:br>
              <a:rPr lang="en-US" sz="3200" dirty="0">
                <a:latin typeface="Trebuchet MS"/>
                <a:ea typeface="Trebuchet MS"/>
                <a:cs typeface="Trebuchet MS"/>
              </a:rPr>
            </a:br>
            <a:endParaRPr lang="en-US" sz="3200" dirty="0">
              <a:latin typeface="Trebuchet MS"/>
              <a:ea typeface="Trebuchet MS"/>
              <a:cs typeface="Trebuchet MS"/>
            </a:endParaRPr>
          </a:p>
        </p:txBody>
      </p:sp>
      <p:sp>
        <p:nvSpPr>
          <p:cNvPr id="28676" name="Rectangle 3"/>
          <p:cNvSpPr>
            <a:spLocks noGrp="1" noChangeArrowheads="1"/>
          </p:cNvSpPr>
          <p:nvPr>
            <p:ph type="subTitle" idx="4294967295"/>
          </p:nvPr>
        </p:nvSpPr>
        <p:spPr>
          <a:xfrm>
            <a:off x="1143000" y="3285828"/>
            <a:ext cx="6858000" cy="1752600"/>
          </a:xfrm>
        </p:spPr>
        <p:txBody>
          <a:bodyPr/>
          <a:lstStyle/>
          <a:p>
            <a:pPr marL="0" indent="0" algn="l" eaLnBrk="1" hangingPunct="1">
              <a:spcBef>
                <a:spcPct val="50000"/>
              </a:spcBef>
              <a:buFont typeface="Arial" charset="0"/>
              <a:buNone/>
            </a:pPr>
            <a:r>
              <a:rPr lang="en-US" sz="2800" dirty="0" smtClean="0">
                <a:latin typeface="Trebuchet MS"/>
                <a:hlinkClick r:id="rId3" action="ppaction://hlinksldjump"/>
              </a:rPr>
              <a:t>3.1  Graphics and Image Data Types</a:t>
            </a:r>
            <a:endParaRPr lang="en-US" sz="2800" dirty="0" smtClean="0">
              <a:latin typeface="Trebuchet MS"/>
            </a:endParaRPr>
          </a:p>
          <a:p>
            <a:pPr marL="0" indent="0" algn="l" eaLnBrk="1" hangingPunct="1">
              <a:spcBef>
                <a:spcPct val="50000"/>
              </a:spcBef>
              <a:buFont typeface="Arial" charset="0"/>
              <a:buNone/>
            </a:pPr>
            <a:r>
              <a:rPr lang="en-US" sz="2800" dirty="0" smtClean="0">
                <a:latin typeface="Trebuchet MS"/>
                <a:hlinkClick r:id="rId4" action="ppaction://hlinksldjump"/>
              </a:rPr>
              <a:t>3.2  Popular File Formats</a:t>
            </a:r>
            <a:endParaRPr lang="en-US" sz="2800" dirty="0" smtClean="0">
              <a:latin typeface="Trebuchet MS"/>
            </a:endParaRPr>
          </a:p>
          <a:p>
            <a:pPr marL="0" indent="0" algn="l" eaLnBrk="1" hangingPunct="1">
              <a:spcBef>
                <a:spcPct val="50000"/>
              </a:spcBef>
              <a:buFont typeface="Arial" charset="0"/>
              <a:buNone/>
            </a:pPr>
            <a:endParaRPr lang="en-US" sz="2400" dirty="0" smtClean="0">
              <a:latin typeface="Trebuchet MS"/>
            </a:endParaRPr>
          </a:p>
          <a:p>
            <a:pPr marL="0" indent="0" algn="ctr" eaLnBrk="1" hangingPunct="1">
              <a:buFont typeface="Arial" charset="0"/>
              <a:buNone/>
            </a:pPr>
            <a:endParaRPr lang="en-US" sz="2400" dirty="0" smtClean="0">
              <a:latin typeface="Trebuchet MS"/>
            </a:endParaRPr>
          </a:p>
        </p:txBody>
      </p:sp>
      <p:sp>
        <p:nvSpPr>
          <p:cNvPr id="5" name="Slide Number Placeholder 5"/>
          <p:cNvSpPr txBox="1">
            <a:spLocks noGrp="1"/>
          </p:cNvSpPr>
          <p:nvPr/>
        </p:nvSpPr>
        <p:spPr>
          <a:xfrm>
            <a:off x="3500438" y="6286500"/>
            <a:ext cx="2133600" cy="365125"/>
          </a:xfrm>
          <a:prstGeom prst="rect">
            <a:avLst/>
          </a:prstGeom>
          <a:noFill/>
        </p:spPr>
        <p:txBody>
          <a:bodyPr anchor="ctr"/>
          <a:lstStyle/>
          <a:p>
            <a:pPr algn="ctr">
              <a:defRPr/>
            </a:pPr>
            <a:fld id="{810CF8E8-E629-421D-AC42-3065801EDA87}" type="slidenum">
              <a:rPr lang="en-US" sz="1200">
                <a:solidFill>
                  <a:schemeClr val="tx1">
                    <a:tint val="75000"/>
                  </a:schemeClr>
                </a:solidFill>
                <a:cs typeface="+mn-cs"/>
              </a:rPr>
              <a:pPr algn="ctr">
                <a:defRPr/>
              </a:pPr>
              <a:t>1</a:t>
            </a:fld>
            <a:endParaRPr lang="en-US" sz="1200">
              <a:solidFill>
                <a:schemeClr val="tx1">
                  <a:tint val="75000"/>
                </a:schemeClr>
              </a:solidFill>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8" name="Slide Number Placeholder 5"/>
          <p:cNvSpPr>
            <a:spLocks noGrp="1"/>
          </p:cNvSpPr>
          <p:nvPr>
            <p:ph type="sldNum" sz="quarter" idx="12"/>
          </p:nvPr>
        </p:nvSpPr>
        <p:spPr/>
        <p:txBody>
          <a:bodyPr/>
          <a:lstStyle/>
          <a:p>
            <a:pPr>
              <a:defRPr/>
            </a:pPr>
            <a:fld id="{19ACB021-0BAE-45C0-908B-47BFB281A1CF}" type="slidenum">
              <a:rPr lang="en-US"/>
              <a:pPr>
                <a:defRPr/>
              </a:pPr>
              <a:t>10</a:t>
            </a:fld>
            <a:endParaRPr lang="en-US" dirty="0"/>
          </a:p>
        </p:txBody>
      </p:sp>
      <p:sp>
        <p:nvSpPr>
          <p:cNvPr id="2053" name="Rectangle 2"/>
          <p:cNvSpPr>
            <a:spLocks noGrp="1" noChangeArrowheads="1"/>
          </p:cNvSpPr>
          <p:nvPr>
            <p:ph type="title"/>
          </p:nvPr>
        </p:nvSpPr>
        <p:spPr>
          <a:xfrm>
            <a:off x="685800" y="548680"/>
            <a:ext cx="7772400" cy="822920"/>
          </a:xfrm>
        </p:spPr>
        <p:txBody>
          <a:bodyPr>
            <a:normAutofit/>
          </a:bodyPr>
          <a:lstStyle/>
          <a:p>
            <a:pPr eaLnBrk="1" hangingPunct="1"/>
            <a:r>
              <a:rPr lang="en-US" sz="3200" dirty="0" smtClean="0">
                <a:latin typeface="Trebuchet MS"/>
              </a:rPr>
              <a:t>Dithering</a:t>
            </a:r>
          </a:p>
        </p:txBody>
      </p:sp>
      <p:sp>
        <p:nvSpPr>
          <p:cNvPr id="2054" name="Rectangle 3"/>
          <p:cNvSpPr>
            <a:spLocks noGrp="1" noChangeArrowheads="1"/>
          </p:cNvSpPr>
          <p:nvPr>
            <p:ph idx="1"/>
          </p:nvPr>
        </p:nvSpPr>
        <p:spPr>
          <a:xfrm>
            <a:off x="685800" y="1219200"/>
            <a:ext cx="7772400" cy="4419600"/>
          </a:xfrm>
        </p:spPr>
        <p:txBody>
          <a:bodyPr/>
          <a:lstStyle/>
          <a:p>
            <a:pPr marL="533400" indent="-533400" eaLnBrk="1" hangingPunct="1">
              <a:buFont typeface="Arial" charset="0"/>
              <a:buChar char="•"/>
            </a:pPr>
            <a:r>
              <a:rPr lang="en-US" sz="2000" b="1" dirty="0" smtClean="0">
                <a:latin typeface="Trebuchet MS"/>
              </a:rPr>
              <a:t>Dithering </a:t>
            </a:r>
            <a:r>
              <a:rPr lang="en-US" sz="2000" dirty="0" smtClean="0">
                <a:latin typeface="Trebuchet MS"/>
              </a:rPr>
              <a:t>is used to calculate patterns of dots such that values from 0 to 255 correspond to patterns that are more and more filled at darker pixel values, for printing on a 1-bit printer.</a:t>
            </a:r>
          </a:p>
          <a:p>
            <a:pPr marL="533400" indent="-533400" eaLnBrk="1" hangingPunct="1">
              <a:buFontTx/>
              <a:buNone/>
            </a:pPr>
            <a:endParaRPr lang="en-US" sz="800" dirty="0" smtClean="0">
              <a:latin typeface="Trebuchet MS"/>
            </a:endParaRPr>
          </a:p>
          <a:p>
            <a:pPr marL="533400" indent="-533400" eaLnBrk="1" hangingPunct="1">
              <a:buFont typeface="Arial" charset="0"/>
              <a:buChar char="•"/>
            </a:pPr>
            <a:r>
              <a:rPr lang="en-US" sz="2000" dirty="0" smtClean="0">
                <a:latin typeface="Trebuchet MS"/>
              </a:rPr>
              <a:t>The main strategy is to replace a pixel value by a larger pattern, say  2 x 2 or 4 x 4, such that the number of printed dots approximates the varying-sized disks of ink used in analog, in </a:t>
            </a:r>
            <a:r>
              <a:rPr lang="en-US" sz="2000" b="1" dirty="0" smtClean="0">
                <a:latin typeface="Trebuchet MS"/>
              </a:rPr>
              <a:t>halftone printing </a:t>
            </a:r>
            <a:r>
              <a:rPr lang="en-US" sz="2000" dirty="0" smtClean="0">
                <a:latin typeface="Trebuchet MS"/>
              </a:rPr>
              <a:t>(e.g., for newspaper photos).</a:t>
            </a:r>
          </a:p>
          <a:p>
            <a:pPr marL="914400" lvl="1" indent="-457200" eaLnBrk="1" hangingPunct="1">
              <a:spcBef>
                <a:spcPts val="1032"/>
              </a:spcBef>
              <a:buFontTx/>
              <a:buAutoNum type="arabicPeriod"/>
            </a:pPr>
            <a:r>
              <a:rPr lang="en-US" sz="1800" dirty="0" smtClean="0">
                <a:latin typeface="Trebuchet MS"/>
              </a:rPr>
              <a:t>Half-tone printing is an analog process that uses smaller or larger filled circles of black ink to represent shading, for newspaper printing.</a:t>
            </a:r>
          </a:p>
          <a:p>
            <a:pPr marL="914400" lvl="1" indent="-457200" eaLnBrk="1" hangingPunct="1">
              <a:spcBef>
                <a:spcPts val="1032"/>
              </a:spcBef>
              <a:buFontTx/>
              <a:buAutoNum type="arabicPeriod"/>
            </a:pPr>
            <a:r>
              <a:rPr lang="en-US" sz="1800" dirty="0" smtClean="0">
                <a:latin typeface="Trebuchet MS"/>
              </a:rPr>
              <a:t>For example, if we use a 2 x 2 </a:t>
            </a:r>
            <a:r>
              <a:rPr lang="en-US" sz="1800" b="1" dirty="0" smtClean="0">
                <a:latin typeface="Trebuchet MS"/>
              </a:rPr>
              <a:t>dither matrix:</a:t>
            </a:r>
          </a:p>
        </p:txBody>
      </p:sp>
      <p:sp>
        <p:nvSpPr>
          <p:cNvPr id="9" name="Slide Number Placeholder 5"/>
          <p:cNvSpPr txBox="1">
            <a:spLocks noGrp="1"/>
          </p:cNvSpPr>
          <p:nvPr/>
        </p:nvSpPr>
        <p:spPr>
          <a:xfrm>
            <a:off x="3500438" y="6286500"/>
            <a:ext cx="2133600" cy="365125"/>
          </a:xfrm>
          <a:prstGeom prst="rect">
            <a:avLst/>
          </a:prstGeom>
          <a:noFill/>
        </p:spPr>
        <p:txBody>
          <a:bodyPr anchor="ctr"/>
          <a:lstStyle/>
          <a:p>
            <a:pPr algn="ctr">
              <a:defRPr/>
            </a:pPr>
            <a:fld id="{C61A40F4-4DF9-4F9A-8B23-BD0A73AF3D8A}" type="slidenum">
              <a:rPr lang="en-US" sz="1200">
                <a:solidFill>
                  <a:schemeClr val="tx1">
                    <a:tint val="75000"/>
                  </a:schemeClr>
                </a:solidFill>
                <a:cs typeface="+mn-cs"/>
              </a:rPr>
              <a:pPr algn="ctr">
                <a:defRPr/>
              </a:pPr>
              <a:t>10</a:t>
            </a:fld>
            <a:endParaRPr lang="en-US" sz="1200">
              <a:solidFill>
                <a:schemeClr val="tx1">
                  <a:tint val="75000"/>
                </a:schemeClr>
              </a:solidFill>
              <a:cs typeface="+mn-cs"/>
            </a:endParaRPr>
          </a:p>
        </p:txBody>
      </p:sp>
      <p:graphicFrame>
        <p:nvGraphicFramePr>
          <p:cNvPr id="2050" name="Object 4"/>
          <p:cNvGraphicFramePr>
            <a:graphicFrameLocks noChangeAspect="1"/>
          </p:cNvGraphicFramePr>
          <p:nvPr>
            <p:extLst>
              <p:ext uri="{D42A27DB-BD31-4B8C-83A1-F6EECF244321}">
                <p14:modId xmlns:p14="http://schemas.microsoft.com/office/powerpoint/2010/main" val="2331111415"/>
              </p:ext>
            </p:extLst>
          </p:nvPr>
        </p:nvGraphicFramePr>
        <p:xfrm>
          <a:off x="4067944" y="5373216"/>
          <a:ext cx="1003300" cy="719138"/>
        </p:xfrm>
        <a:graphic>
          <a:graphicData uri="http://schemas.openxmlformats.org/presentationml/2006/ole">
            <mc:AlternateContent xmlns:mc="http://schemas.openxmlformats.org/markup-compatibility/2006">
              <mc:Choice xmlns:v="urn:schemas-microsoft-com:vml" Requires="v">
                <p:oleObj spid="_x0000_s2138" name="Image" r:id="rId3" imgW="2768254" imgH="1980952" progId="">
                  <p:embed/>
                </p:oleObj>
              </mc:Choice>
              <mc:Fallback>
                <p:oleObj name="Image" r:id="rId3" imgW="2768254" imgH="1980952" progId="">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5373216"/>
                        <a:ext cx="100330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6" name="Slide Number Placeholder 5"/>
          <p:cNvSpPr>
            <a:spLocks noGrp="1"/>
          </p:cNvSpPr>
          <p:nvPr>
            <p:ph type="sldNum" sz="quarter" idx="12"/>
          </p:nvPr>
        </p:nvSpPr>
        <p:spPr/>
        <p:txBody>
          <a:bodyPr/>
          <a:lstStyle/>
          <a:p>
            <a:pPr>
              <a:defRPr/>
            </a:pPr>
            <a:fld id="{17E65A84-F890-467D-9B7A-C506CFF1B2DF}" type="slidenum">
              <a:rPr lang="en-US"/>
              <a:pPr>
                <a:defRPr/>
              </a:pPr>
              <a:t>11</a:t>
            </a:fld>
            <a:endParaRPr lang="en-US" dirty="0"/>
          </a:p>
        </p:txBody>
      </p:sp>
      <p:sp>
        <p:nvSpPr>
          <p:cNvPr id="17411" name="Rectangle 3"/>
          <p:cNvSpPr>
            <a:spLocks noGrp="1" noChangeArrowheads="1"/>
          </p:cNvSpPr>
          <p:nvPr>
            <p:ph idx="1"/>
          </p:nvPr>
        </p:nvSpPr>
        <p:spPr>
          <a:xfrm>
            <a:off x="685800" y="1219200"/>
            <a:ext cx="7772400" cy="4648200"/>
          </a:xfrm>
        </p:spPr>
        <p:txBody>
          <a:bodyPr/>
          <a:lstStyle/>
          <a:p>
            <a:pPr marL="0" lvl="1" indent="-533400" eaLnBrk="1" hangingPunct="1">
              <a:buFontTx/>
              <a:buNone/>
            </a:pPr>
            <a:r>
              <a:rPr lang="en-US" sz="1800" dirty="0" smtClean="0">
                <a:latin typeface="Trebuchet MS"/>
                <a:ea typeface="Trebuchet MS"/>
                <a:cs typeface="Trebuchet MS"/>
              </a:rPr>
              <a:t>we can first re-map image values in 0..255 into the new range 0..4 by (integer) dividing by 256/5. Then, e.g., if the pixel value is 0 we print nothing, in a 2 x 2 area of printer output. But if the pixel value is 4 we print all four dots.</a:t>
            </a:r>
          </a:p>
          <a:p>
            <a:pPr marL="609600" indent="-609600" eaLnBrk="1" hangingPunct="1"/>
            <a:endParaRPr lang="en-US" sz="2000" dirty="0" smtClean="0">
              <a:latin typeface="Trebuchet MS"/>
              <a:ea typeface="Trebuchet MS"/>
              <a:cs typeface="Trebuchet MS"/>
            </a:endParaRPr>
          </a:p>
          <a:p>
            <a:pPr marL="609600" indent="-609600" eaLnBrk="1" hangingPunct="1">
              <a:buFont typeface="Arial" charset="0"/>
              <a:buChar char="•"/>
            </a:pPr>
            <a:r>
              <a:rPr lang="en-US" sz="2000" dirty="0" smtClean="0">
                <a:latin typeface="Trebuchet MS"/>
                <a:ea typeface="Trebuchet MS"/>
                <a:cs typeface="Trebuchet MS"/>
              </a:rPr>
              <a:t>The rule is:</a:t>
            </a:r>
          </a:p>
          <a:p>
            <a:pPr marL="990600" lvl="1" indent="-533400" eaLnBrk="1" hangingPunct="1">
              <a:buFontTx/>
              <a:buNone/>
            </a:pPr>
            <a:r>
              <a:rPr lang="en-US" sz="2000" dirty="0" smtClean="0">
                <a:latin typeface="Trebuchet MS"/>
                <a:ea typeface="Trebuchet MS"/>
                <a:cs typeface="Trebuchet MS"/>
              </a:rPr>
              <a:t>	If the intensity is &gt; the dither matrix entry then print an on dot at that entry location: replace each pixel by an </a:t>
            </a:r>
            <a:r>
              <a:rPr lang="en-US" sz="2000" i="1" dirty="0" smtClean="0">
                <a:latin typeface="Trebuchet MS"/>
                <a:ea typeface="Trebuchet MS"/>
                <a:cs typeface="Trebuchet MS"/>
              </a:rPr>
              <a:t>n x n </a:t>
            </a:r>
            <a:r>
              <a:rPr lang="en-US" sz="2000" dirty="0" smtClean="0">
                <a:latin typeface="Trebuchet MS"/>
                <a:ea typeface="Trebuchet MS"/>
                <a:cs typeface="Trebuchet MS"/>
              </a:rPr>
              <a:t>matrix of dots.</a:t>
            </a:r>
          </a:p>
          <a:p>
            <a:pPr marL="609600" indent="-609600" eaLnBrk="1" hangingPunct="1"/>
            <a:endParaRPr lang="en-US" sz="2000" dirty="0" smtClean="0">
              <a:latin typeface="Trebuchet MS"/>
              <a:ea typeface="Trebuchet MS"/>
              <a:cs typeface="Trebuchet MS"/>
            </a:endParaRPr>
          </a:p>
          <a:p>
            <a:pPr marL="609600" indent="-609600" eaLnBrk="1" hangingPunct="1">
              <a:buFont typeface="Arial" charset="0"/>
              <a:buChar char="•"/>
            </a:pPr>
            <a:r>
              <a:rPr lang="en-US" sz="2000" dirty="0" smtClean="0">
                <a:latin typeface="Trebuchet MS"/>
                <a:ea typeface="Trebuchet MS"/>
                <a:cs typeface="Trebuchet MS"/>
              </a:rPr>
              <a:t>Note that the image size may be much larger, for a dithered image, since replacing each pixel by a 4 x 4 array of dots, makes an image 16 times as large.</a:t>
            </a:r>
          </a:p>
          <a:p>
            <a:pPr marL="609600" indent="-609600" eaLnBrk="1" hangingPunct="1"/>
            <a:endParaRPr lang="en-US" sz="2000" dirty="0" smtClean="0">
              <a:latin typeface="Trebuchet MS"/>
              <a:ea typeface="Trebuchet MS"/>
              <a:cs typeface="Trebuchet MS"/>
            </a:endParaRPr>
          </a:p>
        </p:txBody>
      </p:sp>
      <p:sp>
        <p:nvSpPr>
          <p:cNvPr id="8" name="Slide Number Placeholder 5"/>
          <p:cNvSpPr txBox="1">
            <a:spLocks noGrp="1"/>
          </p:cNvSpPr>
          <p:nvPr/>
        </p:nvSpPr>
        <p:spPr>
          <a:xfrm>
            <a:off x="3500438" y="6286500"/>
            <a:ext cx="2133600" cy="365125"/>
          </a:xfrm>
          <a:prstGeom prst="rect">
            <a:avLst/>
          </a:prstGeom>
          <a:noFill/>
        </p:spPr>
        <p:txBody>
          <a:bodyPr anchor="ctr"/>
          <a:lstStyle/>
          <a:p>
            <a:pPr algn="ctr">
              <a:defRPr/>
            </a:pPr>
            <a:fld id="{C4D810C9-0D3D-460A-8E3F-1B670245035E}" type="slidenum">
              <a:rPr lang="en-US" sz="1200">
                <a:solidFill>
                  <a:schemeClr val="tx1">
                    <a:tint val="75000"/>
                  </a:schemeClr>
                </a:solidFill>
                <a:cs typeface="+mn-cs"/>
              </a:rPr>
              <a:pPr algn="ctr">
                <a:defRPr/>
              </a:pPr>
              <a:t>11</a:t>
            </a:fld>
            <a:endParaRPr lang="en-US" sz="1200">
              <a:solidFill>
                <a:schemeClr val="tx1">
                  <a:tint val="75000"/>
                </a:schemeClr>
              </a:solidFill>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7" name="Slide Number Placeholder 5"/>
          <p:cNvSpPr>
            <a:spLocks noGrp="1"/>
          </p:cNvSpPr>
          <p:nvPr>
            <p:ph type="sldNum" sz="quarter" idx="12"/>
          </p:nvPr>
        </p:nvSpPr>
        <p:spPr/>
        <p:txBody>
          <a:bodyPr/>
          <a:lstStyle/>
          <a:p>
            <a:pPr>
              <a:defRPr/>
            </a:pPr>
            <a:fld id="{8F7DA939-A13E-40A6-9F58-CC39BFC97131}" type="slidenum">
              <a:rPr lang="en-US"/>
              <a:pPr>
                <a:defRPr/>
              </a:pPr>
              <a:t>12</a:t>
            </a:fld>
            <a:endParaRPr lang="en-US" dirty="0"/>
          </a:p>
        </p:txBody>
      </p:sp>
      <p:sp>
        <p:nvSpPr>
          <p:cNvPr id="3077" name="Rectangle 3"/>
          <p:cNvSpPr>
            <a:spLocks noGrp="1" noChangeArrowheads="1"/>
          </p:cNvSpPr>
          <p:nvPr>
            <p:ph idx="1"/>
          </p:nvPr>
        </p:nvSpPr>
        <p:spPr>
          <a:xfrm>
            <a:off x="685800" y="838200"/>
            <a:ext cx="7772400" cy="5257800"/>
          </a:xfrm>
        </p:spPr>
        <p:txBody>
          <a:bodyPr/>
          <a:lstStyle/>
          <a:p>
            <a:pPr eaLnBrk="1" hangingPunct="1">
              <a:buFont typeface="Arial" charset="0"/>
              <a:buChar char="•"/>
            </a:pPr>
            <a:r>
              <a:rPr lang="en-US" sz="2000" dirty="0" smtClean="0">
                <a:latin typeface="Trebuchet MS"/>
              </a:rPr>
              <a:t>A clever trick can get around this problem. Suppose we wish to use a larger, 4 x 4 dither matrix, such as</a:t>
            </a:r>
          </a:p>
          <a:p>
            <a:pPr eaLnBrk="1" hangingPunct="1">
              <a:buFontTx/>
              <a:buNone/>
            </a:pPr>
            <a:r>
              <a:rPr lang="en-US" sz="2000" dirty="0" smtClean="0">
                <a:latin typeface="Trebuchet MS"/>
              </a:rPr>
              <a:t>				</a:t>
            </a:r>
          </a:p>
          <a:p>
            <a:pPr eaLnBrk="1" hangingPunct="1">
              <a:buFontTx/>
              <a:buNone/>
            </a:pPr>
            <a:endParaRPr lang="en-US" sz="2000" dirty="0" smtClean="0">
              <a:latin typeface="Trebuchet MS"/>
            </a:endParaRPr>
          </a:p>
          <a:p>
            <a:pPr eaLnBrk="1" hangingPunct="1">
              <a:buFontTx/>
              <a:buNone/>
            </a:pPr>
            <a:endParaRPr lang="en-US" sz="2000" dirty="0" smtClean="0">
              <a:latin typeface="Trebuchet MS"/>
            </a:endParaRPr>
          </a:p>
          <a:p>
            <a:pPr eaLnBrk="1" hangingPunct="1">
              <a:buFontTx/>
              <a:buNone/>
            </a:pPr>
            <a:endParaRPr lang="en-US" sz="2000" dirty="0" smtClean="0">
              <a:latin typeface="Trebuchet MS"/>
            </a:endParaRPr>
          </a:p>
          <a:p>
            <a:pPr eaLnBrk="1" hangingPunct="1">
              <a:buFontTx/>
              <a:buNone/>
            </a:pPr>
            <a:endParaRPr lang="en-US" sz="2000" dirty="0" smtClean="0">
              <a:latin typeface="Trebuchet MS"/>
            </a:endParaRPr>
          </a:p>
          <a:p>
            <a:pPr eaLnBrk="1" hangingPunct="1">
              <a:buFont typeface="Arial" charset="0"/>
              <a:buChar char="•"/>
            </a:pPr>
            <a:r>
              <a:rPr lang="en-US" sz="2000" dirty="0" smtClean="0">
                <a:latin typeface="Trebuchet MS"/>
              </a:rPr>
              <a:t>An </a:t>
            </a:r>
            <a:r>
              <a:rPr lang="en-US" sz="2000" b="1" dirty="0" smtClean="0">
                <a:latin typeface="Trebuchet MS"/>
              </a:rPr>
              <a:t>ordered dither </a:t>
            </a:r>
            <a:r>
              <a:rPr lang="en-US" sz="2000" dirty="0" smtClean="0">
                <a:latin typeface="Trebuchet MS"/>
              </a:rPr>
              <a:t>consists of turning on the printer out-put bit for a pixel if the intensity level is greater than the particular matrix element just at that pixel position.</a:t>
            </a:r>
          </a:p>
          <a:p>
            <a:pPr eaLnBrk="1" hangingPunct="1"/>
            <a:endParaRPr lang="en-US" sz="2000" dirty="0" smtClean="0">
              <a:latin typeface="Trebuchet MS"/>
            </a:endParaRPr>
          </a:p>
          <a:p>
            <a:pPr eaLnBrk="1" hangingPunct="1">
              <a:buFont typeface="Arial" charset="0"/>
              <a:buChar char="•"/>
            </a:pPr>
            <a:r>
              <a:rPr lang="en-US" sz="2000" dirty="0" smtClean="0">
                <a:latin typeface="Trebuchet MS"/>
              </a:rPr>
              <a:t>Fig. 3.4 (a) shows a grayscale image of “Lena”. The ordered-dither version is shown as Fig. 3.4 (b), with a detail of Lena's right eye in Fig. 3.4 (c).</a:t>
            </a:r>
          </a:p>
          <a:p>
            <a:pPr eaLnBrk="1" hangingPunct="1"/>
            <a:endParaRPr lang="en-US" sz="2000" dirty="0" smtClean="0">
              <a:latin typeface="Trebuchet MS"/>
            </a:endParaRPr>
          </a:p>
        </p:txBody>
      </p:sp>
      <p:sp>
        <p:nvSpPr>
          <p:cNvPr id="6" name="Slide Number Placeholder 5"/>
          <p:cNvSpPr txBox="1">
            <a:spLocks noGrp="1"/>
          </p:cNvSpPr>
          <p:nvPr/>
        </p:nvSpPr>
        <p:spPr>
          <a:xfrm>
            <a:off x="3500438" y="6286500"/>
            <a:ext cx="2133600" cy="365125"/>
          </a:xfrm>
          <a:prstGeom prst="rect">
            <a:avLst/>
          </a:prstGeom>
          <a:noFill/>
        </p:spPr>
        <p:txBody>
          <a:bodyPr anchor="ctr"/>
          <a:lstStyle/>
          <a:p>
            <a:pPr algn="ctr">
              <a:defRPr/>
            </a:pPr>
            <a:fld id="{284511B1-977E-4889-B19D-BC5BF2A59E0F}" type="slidenum">
              <a:rPr lang="en-US" sz="1200">
                <a:solidFill>
                  <a:schemeClr val="tx1">
                    <a:tint val="75000"/>
                  </a:schemeClr>
                </a:solidFill>
                <a:cs typeface="+mn-cs"/>
              </a:rPr>
              <a:pPr algn="ctr">
                <a:defRPr/>
              </a:pPr>
              <a:t>12</a:t>
            </a:fld>
            <a:endParaRPr lang="en-US" sz="1200">
              <a:solidFill>
                <a:schemeClr val="tx1">
                  <a:tint val="75000"/>
                </a:schemeClr>
              </a:solidFill>
              <a:cs typeface="+mn-cs"/>
            </a:endParaRPr>
          </a:p>
        </p:txBody>
      </p:sp>
      <p:graphicFrame>
        <p:nvGraphicFramePr>
          <p:cNvPr id="3074" name="Object 4"/>
          <p:cNvGraphicFramePr>
            <a:graphicFrameLocks noChangeAspect="1"/>
          </p:cNvGraphicFramePr>
          <p:nvPr>
            <p:extLst>
              <p:ext uri="{D42A27DB-BD31-4B8C-83A1-F6EECF244321}">
                <p14:modId xmlns:p14="http://schemas.microsoft.com/office/powerpoint/2010/main" val="3182532227"/>
              </p:ext>
            </p:extLst>
          </p:nvPr>
        </p:nvGraphicFramePr>
        <p:xfrm>
          <a:off x="3347864" y="1772816"/>
          <a:ext cx="2438400" cy="1295400"/>
        </p:xfrm>
        <a:graphic>
          <a:graphicData uri="http://schemas.openxmlformats.org/presentationml/2006/ole">
            <mc:AlternateContent xmlns:mc="http://schemas.openxmlformats.org/markup-compatibility/2006">
              <mc:Choice xmlns:v="urn:schemas-microsoft-com:vml" Requires="v">
                <p:oleObj spid="_x0000_s3162" name="Image" r:id="rId3" imgW="6450794" imgH="3428571" progId="">
                  <p:embed/>
                </p:oleObj>
              </mc:Choice>
              <mc:Fallback>
                <p:oleObj name="Image" r:id="rId3" imgW="6450794" imgH="3428571" progId="">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1772816"/>
                        <a:ext cx="2438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7" name="Slide Number Placeholder 5"/>
          <p:cNvSpPr>
            <a:spLocks noGrp="1"/>
          </p:cNvSpPr>
          <p:nvPr>
            <p:ph type="sldNum" sz="quarter" idx="12"/>
          </p:nvPr>
        </p:nvSpPr>
        <p:spPr/>
        <p:txBody>
          <a:bodyPr/>
          <a:lstStyle/>
          <a:p>
            <a:pPr>
              <a:defRPr/>
            </a:pPr>
            <a:fld id="{F28E9E00-D607-4143-93C2-37F0BAFD228F}" type="slidenum">
              <a:rPr lang="en-US"/>
              <a:pPr>
                <a:defRPr/>
              </a:pPr>
              <a:t>13</a:t>
            </a:fld>
            <a:endParaRPr lang="en-US" dirty="0"/>
          </a:p>
        </p:txBody>
      </p:sp>
      <p:sp>
        <p:nvSpPr>
          <p:cNvPr id="20483" name="Rectangle 3"/>
          <p:cNvSpPr>
            <a:spLocks noGrp="1" noChangeArrowheads="1"/>
          </p:cNvSpPr>
          <p:nvPr>
            <p:ph idx="1"/>
          </p:nvPr>
        </p:nvSpPr>
        <p:spPr>
          <a:xfrm>
            <a:off x="528937" y="1101905"/>
            <a:ext cx="7772400" cy="794792"/>
          </a:xfrm>
        </p:spPr>
        <p:txBody>
          <a:bodyPr/>
          <a:lstStyle/>
          <a:p>
            <a:pPr eaLnBrk="1" hangingPunct="1">
              <a:buFont typeface="Arial" charset="0"/>
              <a:buChar char="•"/>
            </a:pPr>
            <a:r>
              <a:rPr lang="en-US" sz="2200" dirty="0" smtClean="0">
                <a:latin typeface="Trebuchet MS" panose="020B0603020202020204" pitchFamily="34" charset="0"/>
              </a:rPr>
              <a:t>An algorithm for Ordered </a:t>
            </a:r>
            <a:r>
              <a:rPr lang="en-US" sz="2200" dirty="0">
                <a:latin typeface="Trebuchet MS" panose="020B0603020202020204" pitchFamily="34" charset="0"/>
              </a:rPr>
              <a:t>D</a:t>
            </a:r>
            <a:r>
              <a:rPr lang="en-US" sz="2200" dirty="0" smtClean="0">
                <a:latin typeface="Trebuchet MS" panose="020B0603020202020204" pitchFamily="34" charset="0"/>
              </a:rPr>
              <a:t>ither with </a:t>
            </a:r>
            <a:r>
              <a:rPr lang="en-US" sz="2200" i="1" dirty="0" smtClean="0">
                <a:latin typeface="Trebuchet MS" panose="020B0603020202020204" pitchFamily="34" charset="0"/>
                <a:cs typeface="Times New Roman" pitchFamily="18" charset="0"/>
              </a:rPr>
              <a:t>n</a:t>
            </a:r>
            <a:r>
              <a:rPr lang="en-US" sz="2200" i="1" dirty="0" smtClean="0">
                <a:latin typeface="Trebuchet MS" panose="020B0603020202020204" pitchFamily="34" charset="0"/>
              </a:rPr>
              <a:t> x </a:t>
            </a:r>
            <a:r>
              <a:rPr lang="en-US" sz="2200" i="1" dirty="0" smtClean="0">
                <a:latin typeface="Trebuchet MS" panose="020B0603020202020204" pitchFamily="34" charset="0"/>
                <a:cs typeface="Times New Roman" pitchFamily="18" charset="0"/>
              </a:rPr>
              <a:t>n </a:t>
            </a:r>
            <a:r>
              <a:rPr lang="en-US" sz="2200" dirty="0" smtClean="0">
                <a:latin typeface="Trebuchet MS" panose="020B0603020202020204" pitchFamily="34" charset="0"/>
              </a:rPr>
              <a:t>dither matrix:</a:t>
            </a:r>
          </a:p>
        </p:txBody>
      </p:sp>
      <p:sp>
        <p:nvSpPr>
          <p:cNvPr id="5" name="Slide Number Placeholder 5"/>
          <p:cNvSpPr txBox="1">
            <a:spLocks noGrp="1"/>
          </p:cNvSpPr>
          <p:nvPr/>
        </p:nvSpPr>
        <p:spPr>
          <a:xfrm>
            <a:off x="3500438" y="6286500"/>
            <a:ext cx="2133600" cy="365125"/>
          </a:xfrm>
          <a:prstGeom prst="rect">
            <a:avLst/>
          </a:prstGeom>
          <a:noFill/>
        </p:spPr>
        <p:txBody>
          <a:bodyPr anchor="ctr"/>
          <a:lstStyle/>
          <a:p>
            <a:pPr algn="ctr">
              <a:defRPr/>
            </a:pPr>
            <a:fld id="{46CF7209-1648-42C6-B3C9-0F3C0E38752D}" type="slidenum">
              <a:rPr lang="en-US" sz="1200">
                <a:solidFill>
                  <a:schemeClr val="tx1">
                    <a:tint val="75000"/>
                  </a:schemeClr>
                </a:solidFill>
                <a:cs typeface="+mn-cs"/>
              </a:rPr>
              <a:pPr algn="ctr">
                <a:defRPr/>
              </a:pPr>
              <a:t>13</a:t>
            </a:fld>
            <a:endParaRPr lang="en-US" sz="1200">
              <a:solidFill>
                <a:schemeClr val="tx1">
                  <a:tint val="75000"/>
                </a:schemeClr>
              </a:solidFill>
              <a:cs typeface="+mn-cs"/>
            </a:endParaRPr>
          </a:p>
        </p:txBody>
      </p:sp>
      <p:pic>
        <p:nvPicPr>
          <p:cNvPr id="23553" name="Picture 1" descr="C:\Users\Jordan\Desktop\Dropbox\USRA_Drew\Fig\Algo3.1\test.png"/>
          <p:cNvPicPr>
            <a:picLocks noChangeAspect="1" noChangeArrowheads="1"/>
          </p:cNvPicPr>
          <p:nvPr/>
        </p:nvPicPr>
        <p:blipFill>
          <a:blip r:embed="rId2" cstate="print"/>
          <a:srcRect/>
          <a:stretch>
            <a:fillRect/>
          </a:stretch>
        </p:blipFill>
        <p:spPr bwMode="auto">
          <a:xfrm>
            <a:off x="528937" y="2060848"/>
            <a:ext cx="8086126" cy="305068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12" name="Slide Number Placeholder 5"/>
          <p:cNvSpPr>
            <a:spLocks noGrp="1"/>
          </p:cNvSpPr>
          <p:nvPr>
            <p:ph type="sldNum" sz="quarter" idx="12"/>
          </p:nvPr>
        </p:nvSpPr>
        <p:spPr/>
        <p:txBody>
          <a:bodyPr/>
          <a:lstStyle/>
          <a:p>
            <a:pPr>
              <a:defRPr/>
            </a:pPr>
            <a:fld id="{814F07D5-BE7A-4C12-8040-D9B3DF84BC06}" type="slidenum">
              <a:rPr lang="en-US"/>
              <a:pPr>
                <a:defRPr/>
              </a:pPr>
              <a:t>14</a:t>
            </a:fld>
            <a:endParaRPr lang="en-US" dirty="0"/>
          </a:p>
        </p:txBody>
      </p:sp>
      <p:sp>
        <p:nvSpPr>
          <p:cNvPr id="21507" name="Rectangle 3"/>
          <p:cNvSpPr>
            <a:spLocks noGrp="1" noChangeArrowheads="1"/>
          </p:cNvSpPr>
          <p:nvPr>
            <p:ph idx="1"/>
          </p:nvPr>
        </p:nvSpPr>
        <p:spPr>
          <a:xfrm>
            <a:off x="681038" y="3718446"/>
            <a:ext cx="7772400" cy="2466975"/>
          </a:xfrm>
        </p:spPr>
        <p:txBody>
          <a:bodyPr/>
          <a:lstStyle/>
          <a:p>
            <a:pPr algn="ctr" eaLnBrk="1" hangingPunct="1">
              <a:buFontTx/>
              <a:buNone/>
            </a:pPr>
            <a:r>
              <a:rPr lang="en-US" sz="2400" b="1" dirty="0" smtClean="0">
                <a:latin typeface="Trebuchet MS" panose="020B0603020202020204" pitchFamily="34" charset="0"/>
                <a:cs typeface="Times New Roman" pitchFamily="18" charset="0"/>
              </a:rPr>
              <a:t>Fig. 3.4</a:t>
            </a:r>
            <a:r>
              <a:rPr lang="en-US" sz="2400" dirty="0" smtClean="0">
                <a:latin typeface="Trebuchet MS" panose="020B0603020202020204" pitchFamily="34" charset="0"/>
                <a:cs typeface="Times New Roman" pitchFamily="18" charset="0"/>
              </a:rPr>
              <a:t>: Dithering of grayscale images.</a:t>
            </a:r>
          </a:p>
          <a:p>
            <a:pPr eaLnBrk="1" hangingPunct="1">
              <a:buFontTx/>
              <a:buNone/>
            </a:pPr>
            <a:endParaRPr lang="en-US" sz="1000" dirty="0" smtClean="0">
              <a:latin typeface="Trebuchet MS" panose="020B0603020202020204" pitchFamily="34" charset="0"/>
              <a:cs typeface="Times New Roman" pitchFamily="18" charset="0"/>
            </a:endParaRPr>
          </a:p>
          <a:p>
            <a:pPr eaLnBrk="1" hangingPunct="1">
              <a:buFontTx/>
              <a:buNone/>
            </a:pPr>
            <a:r>
              <a:rPr lang="en-US" sz="2400" dirty="0" smtClean="0">
                <a:latin typeface="Trebuchet MS" panose="020B0603020202020204" pitchFamily="34" charset="0"/>
                <a:cs typeface="Times New Roman" pitchFamily="18" charset="0"/>
              </a:rPr>
              <a:t>	(a): 8-bit grey image “lenagray.bmp”. </a:t>
            </a:r>
          </a:p>
          <a:p>
            <a:pPr eaLnBrk="1" hangingPunct="1">
              <a:buFontTx/>
              <a:buNone/>
            </a:pPr>
            <a:r>
              <a:rPr lang="en-US" sz="2400" dirty="0">
                <a:latin typeface="Trebuchet MS" panose="020B0603020202020204" pitchFamily="34" charset="0"/>
                <a:cs typeface="Times New Roman" pitchFamily="18" charset="0"/>
              </a:rPr>
              <a:t>	</a:t>
            </a:r>
            <a:r>
              <a:rPr lang="en-US" sz="2400" dirty="0" smtClean="0">
                <a:latin typeface="Trebuchet MS" panose="020B0603020202020204" pitchFamily="34" charset="0"/>
                <a:cs typeface="Times New Roman" pitchFamily="18" charset="0"/>
              </a:rPr>
              <a:t>(b): Dithered version of the image. </a:t>
            </a:r>
          </a:p>
          <a:p>
            <a:pPr eaLnBrk="1" hangingPunct="1">
              <a:buFontTx/>
              <a:buNone/>
            </a:pPr>
            <a:r>
              <a:rPr lang="en-US" sz="2400" dirty="0">
                <a:latin typeface="Trebuchet MS" panose="020B0603020202020204" pitchFamily="34" charset="0"/>
                <a:cs typeface="Times New Roman" pitchFamily="18" charset="0"/>
              </a:rPr>
              <a:t>	</a:t>
            </a:r>
            <a:r>
              <a:rPr lang="en-US" sz="2400" dirty="0" smtClean="0">
                <a:latin typeface="Trebuchet MS" panose="020B0603020202020204" pitchFamily="34" charset="0"/>
                <a:cs typeface="Times New Roman" pitchFamily="18" charset="0"/>
              </a:rPr>
              <a:t>(c): Detail of dithered version.</a:t>
            </a:r>
          </a:p>
        </p:txBody>
      </p:sp>
      <p:sp>
        <p:nvSpPr>
          <p:cNvPr id="10" name="Slide Number Placeholder 5"/>
          <p:cNvSpPr txBox="1">
            <a:spLocks noGrp="1"/>
          </p:cNvSpPr>
          <p:nvPr/>
        </p:nvSpPr>
        <p:spPr>
          <a:xfrm>
            <a:off x="3500438" y="6286500"/>
            <a:ext cx="2133600" cy="365125"/>
          </a:xfrm>
          <a:prstGeom prst="rect">
            <a:avLst/>
          </a:prstGeom>
          <a:noFill/>
        </p:spPr>
        <p:txBody>
          <a:bodyPr anchor="ctr"/>
          <a:lstStyle/>
          <a:p>
            <a:pPr algn="ctr">
              <a:defRPr/>
            </a:pPr>
            <a:fld id="{67675ABC-C2A0-4F49-B6D0-671C23675B16}" type="slidenum">
              <a:rPr lang="en-US" sz="1200">
                <a:solidFill>
                  <a:schemeClr val="tx1">
                    <a:tint val="75000"/>
                  </a:schemeClr>
                </a:solidFill>
                <a:cs typeface="+mn-cs"/>
              </a:rPr>
              <a:pPr algn="ctr">
                <a:defRPr/>
              </a:pPr>
              <a:t>14</a:t>
            </a:fld>
            <a:endParaRPr lang="en-US" sz="1200">
              <a:solidFill>
                <a:schemeClr val="tx1">
                  <a:tint val="75000"/>
                </a:schemeClr>
              </a:solidFill>
              <a:cs typeface="+mn-cs"/>
            </a:endParaRPr>
          </a:p>
        </p:txBody>
      </p:sp>
      <p:pic>
        <p:nvPicPr>
          <p:cNvPr id="21509" name="Picture 4"/>
          <p:cNvPicPr>
            <a:picLocks noChangeAspect="1" noChangeArrowheads="1"/>
          </p:cNvPicPr>
          <p:nvPr/>
        </p:nvPicPr>
        <p:blipFill>
          <a:blip r:embed="rId2" cstate="print"/>
          <a:srcRect/>
          <a:stretch>
            <a:fillRect/>
          </a:stretch>
        </p:blipFill>
        <p:spPr bwMode="auto">
          <a:xfrm>
            <a:off x="990600" y="926232"/>
            <a:ext cx="2209800" cy="2209800"/>
          </a:xfrm>
          <a:prstGeom prst="rect">
            <a:avLst/>
          </a:prstGeom>
          <a:noFill/>
          <a:ln w="9525">
            <a:noFill/>
            <a:miter lim="800000"/>
            <a:headEnd/>
            <a:tailEnd/>
          </a:ln>
        </p:spPr>
      </p:pic>
      <p:pic>
        <p:nvPicPr>
          <p:cNvPr id="21510" name="Picture 5"/>
          <p:cNvPicPr>
            <a:picLocks noChangeAspect="1" noChangeArrowheads="1"/>
          </p:cNvPicPr>
          <p:nvPr/>
        </p:nvPicPr>
        <p:blipFill>
          <a:blip r:embed="rId3" cstate="print"/>
          <a:srcRect/>
          <a:stretch>
            <a:fillRect/>
          </a:stretch>
        </p:blipFill>
        <p:spPr bwMode="auto">
          <a:xfrm>
            <a:off x="3505200" y="926232"/>
            <a:ext cx="2209800" cy="2206625"/>
          </a:xfrm>
          <a:prstGeom prst="rect">
            <a:avLst/>
          </a:prstGeom>
          <a:noFill/>
          <a:ln w="9525">
            <a:noFill/>
            <a:miter lim="800000"/>
            <a:headEnd/>
            <a:tailEnd/>
          </a:ln>
        </p:spPr>
      </p:pic>
      <p:pic>
        <p:nvPicPr>
          <p:cNvPr id="21511" name="Picture 6"/>
          <p:cNvPicPr>
            <a:picLocks noChangeAspect="1" noChangeArrowheads="1"/>
          </p:cNvPicPr>
          <p:nvPr/>
        </p:nvPicPr>
        <p:blipFill>
          <a:blip r:embed="rId4" cstate="print"/>
          <a:srcRect/>
          <a:stretch>
            <a:fillRect/>
          </a:stretch>
        </p:blipFill>
        <p:spPr bwMode="auto">
          <a:xfrm>
            <a:off x="6019800" y="1916832"/>
            <a:ext cx="2362200" cy="1195388"/>
          </a:xfrm>
          <a:prstGeom prst="rect">
            <a:avLst/>
          </a:prstGeom>
          <a:noFill/>
          <a:ln w="9525">
            <a:noFill/>
            <a:miter lim="800000"/>
            <a:headEnd/>
            <a:tailEnd/>
          </a:ln>
        </p:spPr>
      </p:pic>
      <p:sp>
        <p:nvSpPr>
          <p:cNvPr id="21512" name="Text Box 7"/>
          <p:cNvSpPr txBox="1">
            <a:spLocks noChangeArrowheads="1"/>
          </p:cNvSpPr>
          <p:nvPr/>
        </p:nvSpPr>
        <p:spPr bwMode="auto">
          <a:xfrm>
            <a:off x="1828800" y="3185245"/>
            <a:ext cx="465138" cy="396875"/>
          </a:xfrm>
          <a:prstGeom prst="rect">
            <a:avLst/>
          </a:prstGeom>
          <a:noFill/>
          <a:ln w="9525">
            <a:noFill/>
            <a:miter lim="800000"/>
            <a:headEnd/>
            <a:tailEnd/>
          </a:ln>
        </p:spPr>
        <p:txBody>
          <a:bodyPr wrap="none">
            <a:spAutoFit/>
          </a:bodyPr>
          <a:lstStyle/>
          <a:p>
            <a:r>
              <a:rPr lang="en-US" sz="2000"/>
              <a:t>(a)</a:t>
            </a:r>
          </a:p>
        </p:txBody>
      </p:sp>
      <p:sp>
        <p:nvSpPr>
          <p:cNvPr id="21513" name="Text Box 8"/>
          <p:cNvSpPr txBox="1">
            <a:spLocks noChangeArrowheads="1"/>
          </p:cNvSpPr>
          <p:nvPr/>
        </p:nvSpPr>
        <p:spPr bwMode="auto">
          <a:xfrm>
            <a:off x="4343400" y="3185245"/>
            <a:ext cx="479425" cy="396875"/>
          </a:xfrm>
          <a:prstGeom prst="rect">
            <a:avLst/>
          </a:prstGeom>
          <a:noFill/>
          <a:ln w="9525">
            <a:noFill/>
            <a:miter lim="800000"/>
            <a:headEnd/>
            <a:tailEnd/>
          </a:ln>
        </p:spPr>
        <p:txBody>
          <a:bodyPr wrap="none">
            <a:spAutoFit/>
          </a:bodyPr>
          <a:lstStyle/>
          <a:p>
            <a:r>
              <a:rPr lang="en-US" sz="2000"/>
              <a:t>(b)</a:t>
            </a:r>
          </a:p>
        </p:txBody>
      </p:sp>
      <p:sp>
        <p:nvSpPr>
          <p:cNvPr id="21514" name="Text Box 9"/>
          <p:cNvSpPr txBox="1">
            <a:spLocks noChangeArrowheads="1"/>
          </p:cNvSpPr>
          <p:nvPr/>
        </p:nvSpPr>
        <p:spPr bwMode="auto">
          <a:xfrm>
            <a:off x="7010400" y="3185245"/>
            <a:ext cx="465138" cy="396875"/>
          </a:xfrm>
          <a:prstGeom prst="rect">
            <a:avLst/>
          </a:prstGeom>
          <a:noFill/>
          <a:ln w="9525">
            <a:noFill/>
            <a:miter lim="800000"/>
            <a:headEnd/>
            <a:tailEnd/>
          </a:ln>
        </p:spPr>
        <p:txBody>
          <a:bodyPr wrap="none">
            <a:spAutoFit/>
          </a:bodyPr>
          <a:lstStyle/>
          <a:p>
            <a:r>
              <a:rPr lang="en-US" sz="2000"/>
              <a:t>(c)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7" name="Slide Number Placeholder 5"/>
          <p:cNvSpPr>
            <a:spLocks noGrp="1"/>
          </p:cNvSpPr>
          <p:nvPr>
            <p:ph type="sldNum" sz="quarter" idx="12"/>
          </p:nvPr>
        </p:nvSpPr>
        <p:spPr/>
        <p:txBody>
          <a:bodyPr/>
          <a:lstStyle/>
          <a:p>
            <a:pPr>
              <a:defRPr/>
            </a:pPr>
            <a:fld id="{20B01A41-063B-4F68-86B8-CE52F5228A81}" type="slidenum">
              <a:rPr lang="en-US"/>
              <a:pPr>
                <a:defRPr/>
              </a:pPr>
              <a:t>15</a:t>
            </a:fld>
            <a:endParaRPr lang="en-US" dirty="0"/>
          </a:p>
        </p:txBody>
      </p:sp>
      <p:sp>
        <p:nvSpPr>
          <p:cNvPr id="22531" name="Rectangle 2"/>
          <p:cNvSpPr>
            <a:spLocks noGrp="1" noChangeArrowheads="1"/>
          </p:cNvSpPr>
          <p:nvPr>
            <p:ph type="title"/>
          </p:nvPr>
        </p:nvSpPr>
        <p:spPr>
          <a:xfrm>
            <a:off x="457200" y="571500"/>
            <a:ext cx="8229600" cy="1000125"/>
          </a:xfrm>
        </p:spPr>
        <p:txBody>
          <a:bodyPr>
            <a:normAutofit/>
          </a:bodyPr>
          <a:lstStyle/>
          <a:p>
            <a:pPr eaLnBrk="1" hangingPunct="1"/>
            <a:r>
              <a:rPr lang="en-US" sz="3200" dirty="0" smtClean="0">
                <a:latin typeface="Trebuchet MS"/>
              </a:rPr>
              <a:t>3.1.3  Image Data Types</a:t>
            </a:r>
          </a:p>
        </p:txBody>
      </p:sp>
      <p:sp>
        <p:nvSpPr>
          <p:cNvPr id="22532" name="Rectangle 3"/>
          <p:cNvSpPr>
            <a:spLocks noGrp="1" noChangeArrowheads="1"/>
          </p:cNvSpPr>
          <p:nvPr>
            <p:ph idx="1"/>
          </p:nvPr>
        </p:nvSpPr>
        <p:spPr>
          <a:xfrm>
            <a:off x="681038" y="1589937"/>
            <a:ext cx="7772400" cy="4267200"/>
          </a:xfrm>
        </p:spPr>
        <p:txBody>
          <a:bodyPr/>
          <a:lstStyle/>
          <a:p>
            <a:pPr eaLnBrk="1" hangingPunct="1">
              <a:lnSpc>
                <a:spcPct val="90000"/>
              </a:lnSpc>
              <a:buFont typeface="Arial" charset="0"/>
              <a:buChar char="•"/>
            </a:pPr>
            <a:r>
              <a:rPr lang="en-US" sz="2000" dirty="0" smtClean="0">
                <a:latin typeface="Trebuchet MS"/>
              </a:rPr>
              <a:t>The most common data types for graphics and image file formats — 24-bit color and 8-bit color.</a:t>
            </a:r>
          </a:p>
          <a:p>
            <a:pPr eaLnBrk="1" hangingPunct="1">
              <a:lnSpc>
                <a:spcPct val="90000"/>
              </a:lnSpc>
            </a:pPr>
            <a:endParaRPr lang="en-US" sz="2000" dirty="0" smtClean="0">
              <a:latin typeface="Trebuchet MS"/>
            </a:endParaRPr>
          </a:p>
          <a:p>
            <a:pPr eaLnBrk="1" hangingPunct="1">
              <a:lnSpc>
                <a:spcPct val="90000"/>
              </a:lnSpc>
              <a:buFont typeface="Arial" charset="0"/>
              <a:buChar char="•"/>
            </a:pPr>
            <a:r>
              <a:rPr lang="en-US" sz="2000" dirty="0" smtClean="0">
                <a:latin typeface="Trebuchet MS"/>
              </a:rPr>
              <a:t>Some formats are restricted to particular hardware / operating system platforms, while others are “cross-platform” formats.</a:t>
            </a:r>
          </a:p>
          <a:p>
            <a:pPr eaLnBrk="1" hangingPunct="1">
              <a:lnSpc>
                <a:spcPct val="90000"/>
              </a:lnSpc>
            </a:pPr>
            <a:endParaRPr lang="en-US" sz="2000" dirty="0" smtClean="0">
              <a:latin typeface="Trebuchet MS"/>
            </a:endParaRPr>
          </a:p>
          <a:p>
            <a:pPr eaLnBrk="1" hangingPunct="1">
              <a:lnSpc>
                <a:spcPct val="90000"/>
              </a:lnSpc>
              <a:buFont typeface="Arial" charset="0"/>
              <a:buChar char="•"/>
            </a:pPr>
            <a:r>
              <a:rPr lang="en-US" sz="2000" dirty="0" smtClean="0">
                <a:latin typeface="Trebuchet MS"/>
              </a:rPr>
              <a:t>Even if some formats are not cross-platform, there are conversion applications that will recognize and translate formats from one system to another.</a:t>
            </a:r>
          </a:p>
          <a:p>
            <a:pPr eaLnBrk="1" hangingPunct="1">
              <a:lnSpc>
                <a:spcPct val="90000"/>
              </a:lnSpc>
            </a:pPr>
            <a:endParaRPr lang="en-US" sz="2000" dirty="0" smtClean="0">
              <a:latin typeface="Trebuchet MS"/>
            </a:endParaRPr>
          </a:p>
          <a:p>
            <a:pPr eaLnBrk="1" hangingPunct="1">
              <a:lnSpc>
                <a:spcPct val="90000"/>
              </a:lnSpc>
              <a:buFont typeface="Arial" charset="0"/>
              <a:buChar char="•"/>
            </a:pPr>
            <a:r>
              <a:rPr lang="en-US" sz="2000" dirty="0" smtClean="0">
                <a:latin typeface="Trebuchet MS"/>
              </a:rPr>
              <a:t>Most image formats incorporate some variation of a </a:t>
            </a:r>
            <a:r>
              <a:rPr lang="en-US" sz="2000" b="1" dirty="0" smtClean="0">
                <a:latin typeface="Trebuchet MS"/>
              </a:rPr>
              <a:t>compression </a:t>
            </a:r>
            <a:r>
              <a:rPr lang="en-US" sz="2000" dirty="0" smtClean="0">
                <a:latin typeface="Trebuchet MS"/>
              </a:rPr>
              <a:t>technique due to the large storage size of image files. Compression techniques can be classified into either </a:t>
            </a:r>
            <a:r>
              <a:rPr lang="en-US" sz="2000" b="1" dirty="0" smtClean="0">
                <a:latin typeface="Trebuchet MS"/>
              </a:rPr>
              <a:t>lossless </a:t>
            </a:r>
            <a:r>
              <a:rPr lang="en-US" sz="2000" dirty="0" smtClean="0">
                <a:latin typeface="Trebuchet MS"/>
              </a:rPr>
              <a:t>or </a:t>
            </a:r>
            <a:r>
              <a:rPr lang="en-US" sz="2000" b="1" dirty="0" err="1" smtClean="0">
                <a:latin typeface="Trebuchet MS"/>
              </a:rPr>
              <a:t>lossy</a:t>
            </a:r>
            <a:r>
              <a:rPr lang="en-US" sz="2000" dirty="0" smtClean="0">
                <a:latin typeface="Trebuchet MS"/>
              </a:rPr>
              <a:t>.</a:t>
            </a:r>
          </a:p>
          <a:p>
            <a:pPr eaLnBrk="1" hangingPunct="1">
              <a:lnSpc>
                <a:spcPct val="90000"/>
              </a:lnSpc>
            </a:pPr>
            <a:endParaRPr lang="en-US" sz="2000" dirty="0" smtClean="0">
              <a:latin typeface="Trebuchet MS"/>
            </a:endParaRPr>
          </a:p>
        </p:txBody>
      </p:sp>
      <p:sp>
        <p:nvSpPr>
          <p:cNvPr id="5" name="Slide Number Placeholder 5"/>
          <p:cNvSpPr txBox="1">
            <a:spLocks noGrp="1"/>
          </p:cNvSpPr>
          <p:nvPr/>
        </p:nvSpPr>
        <p:spPr>
          <a:xfrm>
            <a:off x="3500438" y="6286500"/>
            <a:ext cx="2133600" cy="365125"/>
          </a:xfrm>
          <a:prstGeom prst="rect">
            <a:avLst/>
          </a:prstGeom>
          <a:noFill/>
        </p:spPr>
        <p:txBody>
          <a:bodyPr anchor="ctr"/>
          <a:lstStyle/>
          <a:p>
            <a:pPr algn="ctr">
              <a:defRPr/>
            </a:pPr>
            <a:fld id="{8EBFE735-4FEC-47AC-ABD7-DF77BCD0BB6E}" type="slidenum">
              <a:rPr lang="en-US" sz="1200">
                <a:solidFill>
                  <a:schemeClr val="tx1">
                    <a:tint val="75000"/>
                  </a:schemeClr>
                </a:solidFill>
                <a:cs typeface="+mn-cs"/>
              </a:rPr>
              <a:pPr algn="ctr">
                <a:defRPr/>
              </a:pPr>
              <a:t>15</a:t>
            </a:fld>
            <a:endParaRPr lang="en-US" sz="1200">
              <a:solidFill>
                <a:schemeClr val="tx1">
                  <a:tint val="75000"/>
                </a:schemeClr>
              </a:solidFill>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6" name="Slide Number Placeholder 5"/>
          <p:cNvSpPr>
            <a:spLocks noGrp="1"/>
          </p:cNvSpPr>
          <p:nvPr>
            <p:ph type="sldNum" sz="quarter" idx="12"/>
          </p:nvPr>
        </p:nvSpPr>
        <p:spPr/>
        <p:txBody>
          <a:bodyPr/>
          <a:lstStyle/>
          <a:p>
            <a:pPr>
              <a:defRPr/>
            </a:pPr>
            <a:fld id="{07FAF5AE-9B2C-4CF5-BB80-4E00A52A79B6}" type="slidenum">
              <a:rPr lang="en-US"/>
              <a:pPr>
                <a:defRPr/>
              </a:pPr>
              <a:t>16</a:t>
            </a:fld>
            <a:endParaRPr lang="en-US" dirty="0"/>
          </a:p>
        </p:txBody>
      </p:sp>
      <p:sp>
        <p:nvSpPr>
          <p:cNvPr id="23555" name="Rectangle 2"/>
          <p:cNvSpPr>
            <a:spLocks noGrp="1" noChangeArrowheads="1"/>
          </p:cNvSpPr>
          <p:nvPr>
            <p:ph type="title"/>
          </p:nvPr>
        </p:nvSpPr>
        <p:spPr>
          <a:xfrm>
            <a:off x="685800" y="620688"/>
            <a:ext cx="7772400" cy="750912"/>
          </a:xfrm>
        </p:spPr>
        <p:txBody>
          <a:bodyPr>
            <a:normAutofit/>
          </a:bodyPr>
          <a:lstStyle/>
          <a:p>
            <a:pPr eaLnBrk="1" hangingPunct="1"/>
            <a:r>
              <a:rPr lang="en-US" sz="3200" dirty="0" smtClean="0">
                <a:latin typeface="Trebuchet MS"/>
              </a:rPr>
              <a:t>3.1.4  24-bit Color Images</a:t>
            </a:r>
          </a:p>
        </p:txBody>
      </p:sp>
      <p:sp>
        <p:nvSpPr>
          <p:cNvPr id="23556" name="Rectangle 3"/>
          <p:cNvSpPr>
            <a:spLocks noGrp="1" noChangeArrowheads="1"/>
          </p:cNvSpPr>
          <p:nvPr>
            <p:ph idx="1"/>
          </p:nvPr>
        </p:nvSpPr>
        <p:spPr>
          <a:xfrm>
            <a:off x="611560" y="1411315"/>
            <a:ext cx="7772400" cy="4876800"/>
          </a:xfrm>
        </p:spPr>
        <p:txBody>
          <a:bodyPr/>
          <a:lstStyle/>
          <a:p>
            <a:pPr eaLnBrk="1" hangingPunct="1">
              <a:lnSpc>
                <a:spcPct val="90000"/>
              </a:lnSpc>
              <a:buFont typeface="Arial" charset="0"/>
              <a:buChar char="•"/>
            </a:pPr>
            <a:r>
              <a:rPr lang="en-US" sz="2000" dirty="0" smtClean="0">
                <a:latin typeface="Trebuchet MS"/>
              </a:rPr>
              <a:t>In a color 24-bit image, each pixel is represented by three bytes, usually representing RGB.</a:t>
            </a:r>
          </a:p>
          <a:p>
            <a:pPr lvl="1" eaLnBrk="1" hangingPunct="1">
              <a:spcBef>
                <a:spcPts val="600"/>
              </a:spcBef>
              <a:buFont typeface="Trebuchet MS" panose="020B0603020202020204" pitchFamily="34" charset="0"/>
              <a:buChar char="‐"/>
            </a:pPr>
            <a:r>
              <a:rPr lang="en-US" sz="1800" dirty="0" smtClean="0">
                <a:latin typeface="Trebuchet MS"/>
              </a:rPr>
              <a:t>This format supports 256 x 256 x 256 possible combined colors, or a total of 16,777,216 possible colors.</a:t>
            </a:r>
          </a:p>
          <a:p>
            <a:pPr lvl="1" eaLnBrk="1" hangingPunct="1">
              <a:spcBef>
                <a:spcPts val="600"/>
              </a:spcBef>
              <a:buFont typeface="Trebuchet MS" panose="020B0603020202020204" pitchFamily="34" charset="0"/>
              <a:buChar char="‐"/>
            </a:pPr>
            <a:r>
              <a:rPr lang="en-US" sz="1800" dirty="0" smtClean="0">
                <a:latin typeface="Trebuchet MS"/>
              </a:rPr>
              <a:t>However such flexibility does result in a storage penalty: A 640 x 480 24-bit color image would require 921.6 kB of storage without any compression.</a:t>
            </a:r>
            <a:endParaRPr lang="en-US" sz="2000" b="1" dirty="0" smtClean="0">
              <a:latin typeface="Trebuchet MS"/>
            </a:endParaRPr>
          </a:p>
          <a:p>
            <a:pPr eaLnBrk="1" hangingPunct="1">
              <a:spcBef>
                <a:spcPts val="1200"/>
              </a:spcBef>
              <a:buFont typeface="Arial" charset="0"/>
              <a:buChar char="•"/>
            </a:pPr>
            <a:r>
              <a:rPr lang="en-US" sz="2000" b="1" dirty="0" smtClean="0">
                <a:latin typeface="Trebuchet MS"/>
              </a:rPr>
              <a:t>An important point</a:t>
            </a:r>
            <a:r>
              <a:rPr lang="en-US" sz="2000" dirty="0" smtClean="0">
                <a:latin typeface="Trebuchet MS"/>
              </a:rPr>
              <a:t>: many 24-bit color images are actually stored as 32-bit images, with the extra byte of data for each pixel used to store an </a:t>
            </a:r>
            <a:r>
              <a:rPr lang="en-US" sz="2000" i="1" dirty="0" smtClean="0">
                <a:latin typeface="Trebuchet MS"/>
              </a:rPr>
              <a:t>alpha </a:t>
            </a:r>
            <a:r>
              <a:rPr lang="en-US" sz="2000" dirty="0" smtClean="0">
                <a:latin typeface="Trebuchet MS"/>
              </a:rPr>
              <a:t>value representing special effect information (e.g., transparency).</a:t>
            </a:r>
          </a:p>
          <a:p>
            <a:pPr eaLnBrk="1" hangingPunct="1">
              <a:spcBef>
                <a:spcPts val="1200"/>
              </a:spcBef>
              <a:buFont typeface="Arial" charset="0"/>
              <a:buChar char="•"/>
            </a:pPr>
            <a:r>
              <a:rPr lang="en-US" sz="2000" dirty="0" smtClean="0">
                <a:latin typeface="Trebuchet MS"/>
              </a:rPr>
              <a:t>Fig. 3.5 shows the image </a:t>
            </a:r>
            <a:r>
              <a:rPr lang="en-US" sz="2000" b="1" dirty="0" smtClean="0">
                <a:latin typeface="Trebuchet MS"/>
              </a:rPr>
              <a:t>forestfire.bmp</a:t>
            </a:r>
            <a:r>
              <a:rPr lang="en-US" sz="2000" dirty="0">
                <a:latin typeface="Trebuchet MS"/>
              </a:rPr>
              <a:t>:</a:t>
            </a:r>
            <a:r>
              <a:rPr lang="en-US" sz="2000" dirty="0" smtClean="0">
                <a:latin typeface="Trebuchet MS"/>
              </a:rPr>
              <a:t> a 24-bit image in Microsoft Windows BMP format, and the grayscale images for the Red, Green, and Blue channels for this image.</a:t>
            </a:r>
          </a:p>
          <a:p>
            <a:pPr eaLnBrk="1" hangingPunct="1">
              <a:lnSpc>
                <a:spcPct val="90000"/>
              </a:lnSpc>
            </a:pPr>
            <a:endParaRPr lang="en-US" sz="2000" dirty="0" smtClean="0">
              <a:latin typeface="Trebuchet MS"/>
            </a:endParaRPr>
          </a:p>
        </p:txBody>
      </p:sp>
      <p:sp>
        <p:nvSpPr>
          <p:cNvPr id="8" name="Slide Number Placeholder 5"/>
          <p:cNvSpPr txBox="1">
            <a:spLocks noGrp="1"/>
          </p:cNvSpPr>
          <p:nvPr/>
        </p:nvSpPr>
        <p:spPr>
          <a:xfrm>
            <a:off x="3500438" y="6286500"/>
            <a:ext cx="2133600" cy="365125"/>
          </a:xfrm>
          <a:prstGeom prst="rect">
            <a:avLst/>
          </a:prstGeom>
          <a:noFill/>
        </p:spPr>
        <p:txBody>
          <a:bodyPr anchor="ctr"/>
          <a:lstStyle/>
          <a:p>
            <a:pPr algn="ctr">
              <a:defRPr/>
            </a:pPr>
            <a:fld id="{C9F92D4A-F0AE-42C9-8500-2E7FC879609D}" type="slidenum">
              <a:rPr lang="en-US" sz="1200">
                <a:solidFill>
                  <a:schemeClr val="tx1">
                    <a:tint val="75000"/>
                  </a:schemeClr>
                </a:solidFill>
                <a:cs typeface="+mn-cs"/>
              </a:rPr>
              <a:pPr algn="ctr">
                <a:defRPr/>
              </a:pPr>
              <a:t>16</a:t>
            </a:fld>
            <a:endParaRPr lang="en-US" sz="1200">
              <a:solidFill>
                <a:schemeClr val="tx1">
                  <a:tint val="75000"/>
                </a:schemeClr>
              </a:solidFill>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14" name="Slide Number Placeholder 5"/>
          <p:cNvSpPr>
            <a:spLocks noGrp="1"/>
          </p:cNvSpPr>
          <p:nvPr>
            <p:ph type="sldNum" sz="quarter" idx="12"/>
          </p:nvPr>
        </p:nvSpPr>
        <p:spPr/>
        <p:txBody>
          <a:bodyPr/>
          <a:lstStyle/>
          <a:p>
            <a:pPr>
              <a:defRPr/>
            </a:pPr>
            <a:fld id="{759A9CEF-3BD1-422B-A8B1-D30E8E827C80}" type="slidenum">
              <a:rPr lang="en-US"/>
              <a:pPr>
                <a:defRPr/>
              </a:pPr>
              <a:t>17</a:t>
            </a:fld>
            <a:endParaRPr lang="en-US" dirty="0"/>
          </a:p>
        </p:txBody>
      </p:sp>
      <p:sp>
        <p:nvSpPr>
          <p:cNvPr id="23554" name="Rectangle 2"/>
          <p:cNvSpPr>
            <a:spLocks noGrp="1" noChangeArrowheads="1"/>
          </p:cNvSpPr>
          <p:nvPr>
            <p:ph type="title" idx="4294967295"/>
          </p:nvPr>
        </p:nvSpPr>
        <p:spPr>
          <a:xfrm>
            <a:off x="681038" y="5128171"/>
            <a:ext cx="7772400" cy="990600"/>
          </a:xfrm>
        </p:spPr>
        <p:txBody>
          <a:bodyPr rtlCol="0">
            <a:noAutofit/>
          </a:bodyPr>
          <a:lstStyle/>
          <a:p>
            <a:pPr algn="l" eaLnBrk="1" fontAlgn="auto" hangingPunct="1">
              <a:spcAft>
                <a:spcPts val="0"/>
              </a:spcAft>
              <a:defRPr/>
            </a:pPr>
            <a:r>
              <a:rPr lang="en-US" sz="2000" dirty="0">
                <a:latin typeface="Trebuchet MS" panose="020B0603020202020204" pitchFamily="34" charset="0"/>
                <a:ea typeface="Trebuchet MS"/>
                <a:cs typeface="Times New Roman" pitchFamily="18" charset="0"/>
              </a:rPr>
              <a:t>Fig. 3.5</a:t>
            </a:r>
            <a:r>
              <a:rPr lang="en-US" sz="2000" b="0" dirty="0">
                <a:latin typeface="Trebuchet MS" panose="020B0603020202020204" pitchFamily="34" charset="0"/>
                <a:ea typeface="Trebuchet MS"/>
                <a:cs typeface="Times New Roman" pitchFamily="18" charset="0"/>
              </a:rPr>
              <a:t>: High-resolution color and separate R, G, B color channel images. (a): Example of 24-bit color image “forestfire.bmp”. (b, c, d): R, G, and B color channels for this </a:t>
            </a:r>
            <a:r>
              <a:rPr lang="en-US" sz="2000" b="0" dirty="0" smtClean="0">
                <a:latin typeface="Trebuchet MS" panose="020B0603020202020204" pitchFamily="34" charset="0"/>
                <a:ea typeface="Trebuchet MS"/>
                <a:cs typeface="Times New Roman" pitchFamily="18" charset="0"/>
              </a:rPr>
              <a:t>image.</a:t>
            </a:r>
            <a:endParaRPr lang="en-US" sz="2000" b="0" dirty="0">
              <a:latin typeface="Trebuchet MS" panose="020B0603020202020204" pitchFamily="34" charset="0"/>
              <a:ea typeface="Trebuchet MS"/>
              <a:cs typeface="Times New Roman" pitchFamily="18" charset="0"/>
            </a:endParaRPr>
          </a:p>
        </p:txBody>
      </p:sp>
      <p:sp>
        <p:nvSpPr>
          <p:cNvPr id="12" name="Slide Number Placeholder 4"/>
          <p:cNvSpPr txBox="1">
            <a:spLocks noGrp="1"/>
          </p:cNvSpPr>
          <p:nvPr/>
        </p:nvSpPr>
        <p:spPr>
          <a:xfrm>
            <a:off x="3500438" y="6286500"/>
            <a:ext cx="2133600" cy="365125"/>
          </a:xfrm>
          <a:prstGeom prst="rect">
            <a:avLst/>
          </a:prstGeom>
          <a:noFill/>
        </p:spPr>
        <p:txBody>
          <a:bodyPr anchor="ctr"/>
          <a:lstStyle/>
          <a:p>
            <a:pPr algn="ctr">
              <a:defRPr/>
            </a:pPr>
            <a:fld id="{D43A11A2-2599-4F08-9C2B-1F0F179D77F1}" type="slidenum">
              <a:rPr lang="en-US" sz="1200">
                <a:solidFill>
                  <a:schemeClr val="tx1">
                    <a:tint val="75000"/>
                  </a:schemeClr>
                </a:solidFill>
                <a:cs typeface="+mn-cs"/>
              </a:rPr>
              <a:pPr algn="ctr">
                <a:defRPr/>
              </a:pPr>
              <a:t>17</a:t>
            </a:fld>
            <a:endParaRPr lang="en-US" sz="1200">
              <a:solidFill>
                <a:schemeClr val="tx1">
                  <a:tint val="75000"/>
                </a:schemeClr>
              </a:solidFill>
              <a:cs typeface="+mn-cs"/>
            </a:endParaRPr>
          </a:p>
        </p:txBody>
      </p:sp>
      <p:pic>
        <p:nvPicPr>
          <p:cNvPr id="24581" name="Picture 3"/>
          <p:cNvPicPr>
            <a:picLocks noChangeAspect="1" noChangeArrowheads="1"/>
          </p:cNvPicPr>
          <p:nvPr/>
        </p:nvPicPr>
        <p:blipFill>
          <a:blip r:embed="rId2" cstate="print"/>
          <a:srcRect/>
          <a:stretch>
            <a:fillRect/>
          </a:stretch>
        </p:blipFill>
        <p:spPr bwMode="auto">
          <a:xfrm>
            <a:off x="1066800" y="692696"/>
            <a:ext cx="2971800" cy="1831975"/>
          </a:xfrm>
          <a:prstGeom prst="rect">
            <a:avLst/>
          </a:prstGeom>
          <a:noFill/>
          <a:ln w="9525">
            <a:noFill/>
            <a:miter lim="800000"/>
            <a:headEnd/>
            <a:tailEnd/>
          </a:ln>
        </p:spPr>
      </p:pic>
      <p:pic>
        <p:nvPicPr>
          <p:cNvPr id="24582" name="Picture 4"/>
          <p:cNvPicPr>
            <a:picLocks noChangeAspect="1" noChangeArrowheads="1"/>
          </p:cNvPicPr>
          <p:nvPr/>
        </p:nvPicPr>
        <p:blipFill>
          <a:blip r:embed="rId3" cstate="print"/>
          <a:srcRect/>
          <a:stretch>
            <a:fillRect/>
          </a:stretch>
        </p:blipFill>
        <p:spPr bwMode="auto">
          <a:xfrm>
            <a:off x="4953000" y="2902496"/>
            <a:ext cx="2971800" cy="1831975"/>
          </a:xfrm>
          <a:prstGeom prst="rect">
            <a:avLst/>
          </a:prstGeom>
          <a:noFill/>
          <a:ln w="9525">
            <a:noFill/>
            <a:miter lim="800000"/>
            <a:headEnd/>
            <a:tailEnd/>
          </a:ln>
        </p:spPr>
      </p:pic>
      <p:pic>
        <p:nvPicPr>
          <p:cNvPr id="24583" name="Picture 5"/>
          <p:cNvPicPr>
            <a:picLocks noChangeAspect="1" noChangeArrowheads="1"/>
          </p:cNvPicPr>
          <p:nvPr/>
        </p:nvPicPr>
        <p:blipFill>
          <a:blip r:embed="rId4" cstate="print"/>
          <a:srcRect/>
          <a:stretch>
            <a:fillRect/>
          </a:stretch>
        </p:blipFill>
        <p:spPr bwMode="auto">
          <a:xfrm>
            <a:off x="1066800" y="2902496"/>
            <a:ext cx="2971800" cy="1833563"/>
          </a:xfrm>
          <a:prstGeom prst="rect">
            <a:avLst/>
          </a:prstGeom>
          <a:noFill/>
          <a:ln w="9525">
            <a:noFill/>
            <a:miter lim="800000"/>
            <a:headEnd/>
            <a:tailEnd/>
          </a:ln>
        </p:spPr>
      </p:pic>
      <p:pic>
        <p:nvPicPr>
          <p:cNvPr id="24584" name="Picture 6"/>
          <p:cNvPicPr>
            <a:picLocks noChangeAspect="1" noChangeArrowheads="1"/>
          </p:cNvPicPr>
          <p:nvPr/>
        </p:nvPicPr>
        <p:blipFill>
          <a:blip r:embed="rId5" cstate="print"/>
          <a:srcRect/>
          <a:stretch>
            <a:fillRect/>
          </a:stretch>
        </p:blipFill>
        <p:spPr bwMode="auto">
          <a:xfrm>
            <a:off x="4953000" y="692696"/>
            <a:ext cx="2971800" cy="1831975"/>
          </a:xfrm>
          <a:prstGeom prst="rect">
            <a:avLst/>
          </a:prstGeom>
          <a:noFill/>
          <a:ln w="9525">
            <a:noFill/>
            <a:miter lim="800000"/>
            <a:headEnd/>
            <a:tailEnd/>
          </a:ln>
        </p:spPr>
      </p:pic>
      <p:sp>
        <p:nvSpPr>
          <p:cNvPr id="24585" name="Text Box 7"/>
          <p:cNvSpPr txBox="1">
            <a:spLocks noChangeArrowheads="1"/>
          </p:cNvSpPr>
          <p:nvPr/>
        </p:nvSpPr>
        <p:spPr bwMode="auto">
          <a:xfrm>
            <a:off x="2286000" y="2445296"/>
            <a:ext cx="465138" cy="396875"/>
          </a:xfrm>
          <a:prstGeom prst="rect">
            <a:avLst/>
          </a:prstGeom>
          <a:noFill/>
          <a:ln w="9525">
            <a:noFill/>
            <a:miter lim="800000"/>
            <a:headEnd/>
            <a:tailEnd/>
          </a:ln>
        </p:spPr>
        <p:txBody>
          <a:bodyPr wrap="none">
            <a:spAutoFit/>
          </a:bodyPr>
          <a:lstStyle/>
          <a:p>
            <a:r>
              <a:rPr lang="en-US" sz="2000" dirty="0"/>
              <a:t>(a)</a:t>
            </a:r>
          </a:p>
        </p:txBody>
      </p:sp>
      <p:sp>
        <p:nvSpPr>
          <p:cNvPr id="24586" name="Text Box 8"/>
          <p:cNvSpPr txBox="1">
            <a:spLocks noChangeArrowheads="1"/>
          </p:cNvSpPr>
          <p:nvPr/>
        </p:nvSpPr>
        <p:spPr bwMode="auto">
          <a:xfrm>
            <a:off x="2286000" y="4731296"/>
            <a:ext cx="465138" cy="396875"/>
          </a:xfrm>
          <a:prstGeom prst="rect">
            <a:avLst/>
          </a:prstGeom>
          <a:noFill/>
          <a:ln w="9525">
            <a:noFill/>
            <a:miter lim="800000"/>
            <a:headEnd/>
            <a:tailEnd/>
          </a:ln>
        </p:spPr>
        <p:txBody>
          <a:bodyPr wrap="none">
            <a:spAutoFit/>
          </a:bodyPr>
          <a:lstStyle/>
          <a:p>
            <a:r>
              <a:rPr lang="en-US" sz="2000"/>
              <a:t>(c)</a:t>
            </a:r>
          </a:p>
        </p:txBody>
      </p:sp>
      <p:sp>
        <p:nvSpPr>
          <p:cNvPr id="24587" name="Text Box 9"/>
          <p:cNvSpPr txBox="1">
            <a:spLocks noChangeArrowheads="1"/>
          </p:cNvSpPr>
          <p:nvPr/>
        </p:nvSpPr>
        <p:spPr bwMode="auto">
          <a:xfrm>
            <a:off x="6248400" y="2445296"/>
            <a:ext cx="479425" cy="396875"/>
          </a:xfrm>
          <a:prstGeom prst="rect">
            <a:avLst/>
          </a:prstGeom>
          <a:noFill/>
          <a:ln w="9525">
            <a:noFill/>
            <a:miter lim="800000"/>
            <a:headEnd/>
            <a:tailEnd/>
          </a:ln>
        </p:spPr>
        <p:txBody>
          <a:bodyPr>
            <a:spAutoFit/>
          </a:bodyPr>
          <a:lstStyle/>
          <a:p>
            <a:r>
              <a:rPr lang="en-US" sz="2000"/>
              <a:t>(b)</a:t>
            </a:r>
          </a:p>
        </p:txBody>
      </p:sp>
      <p:sp>
        <p:nvSpPr>
          <p:cNvPr id="24588" name="Text Box 10"/>
          <p:cNvSpPr txBox="1">
            <a:spLocks noChangeArrowheads="1"/>
          </p:cNvSpPr>
          <p:nvPr/>
        </p:nvSpPr>
        <p:spPr bwMode="auto">
          <a:xfrm>
            <a:off x="6248400" y="4655096"/>
            <a:ext cx="479425" cy="396875"/>
          </a:xfrm>
          <a:prstGeom prst="rect">
            <a:avLst/>
          </a:prstGeom>
          <a:noFill/>
          <a:ln w="9525">
            <a:noFill/>
            <a:miter lim="800000"/>
            <a:headEnd/>
            <a:tailEnd/>
          </a:ln>
        </p:spPr>
        <p:txBody>
          <a:bodyPr wrap="none">
            <a:spAutoFit/>
          </a:bodyPr>
          <a:lstStyle/>
          <a:p>
            <a:r>
              <a:rPr lang="en-US" sz="2000"/>
              <a:t>(d)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7" name="Slide Number Placeholder 5"/>
          <p:cNvSpPr>
            <a:spLocks noGrp="1"/>
          </p:cNvSpPr>
          <p:nvPr>
            <p:ph type="sldNum" sz="quarter" idx="12"/>
          </p:nvPr>
        </p:nvSpPr>
        <p:spPr/>
        <p:txBody>
          <a:bodyPr/>
          <a:lstStyle/>
          <a:p>
            <a:pPr>
              <a:defRPr/>
            </a:pPr>
            <a:fld id="{DBC7F9DC-3E2B-4E21-8B16-83E0956655F1}" type="slidenum">
              <a:rPr lang="en-US"/>
              <a:pPr>
                <a:defRPr/>
              </a:pPr>
              <a:t>18</a:t>
            </a:fld>
            <a:endParaRPr lang="en-US" dirty="0"/>
          </a:p>
        </p:txBody>
      </p:sp>
      <p:sp>
        <p:nvSpPr>
          <p:cNvPr id="25603" name="Rectangle 2"/>
          <p:cNvSpPr>
            <a:spLocks noGrp="1" noChangeArrowheads="1"/>
          </p:cNvSpPr>
          <p:nvPr>
            <p:ph type="title"/>
          </p:nvPr>
        </p:nvSpPr>
        <p:spPr>
          <a:xfrm>
            <a:off x="468313" y="549275"/>
            <a:ext cx="8229600" cy="1000125"/>
          </a:xfrm>
        </p:spPr>
        <p:txBody>
          <a:bodyPr>
            <a:normAutofit/>
          </a:bodyPr>
          <a:lstStyle/>
          <a:p>
            <a:pPr eaLnBrk="1" hangingPunct="1"/>
            <a:r>
              <a:rPr lang="en-US" sz="3200" dirty="0" smtClean="0">
                <a:latin typeface="Trebuchet MS"/>
              </a:rPr>
              <a:t>3.1.5  Higher Bit-depth Images</a:t>
            </a:r>
          </a:p>
        </p:txBody>
      </p:sp>
      <p:sp>
        <p:nvSpPr>
          <p:cNvPr id="5" name="Slide Number Placeholder 5"/>
          <p:cNvSpPr txBox="1">
            <a:spLocks noGrp="1"/>
          </p:cNvSpPr>
          <p:nvPr/>
        </p:nvSpPr>
        <p:spPr>
          <a:xfrm>
            <a:off x="3500438" y="6286500"/>
            <a:ext cx="2133600" cy="365125"/>
          </a:xfrm>
          <a:prstGeom prst="rect">
            <a:avLst/>
          </a:prstGeom>
          <a:noFill/>
        </p:spPr>
        <p:txBody>
          <a:bodyPr anchor="ctr"/>
          <a:lstStyle/>
          <a:p>
            <a:pPr algn="ctr">
              <a:defRPr/>
            </a:pPr>
            <a:fld id="{E18121E1-0336-4200-AEFC-1B9CD351E63A}" type="slidenum">
              <a:rPr lang="en-US" sz="1200">
                <a:solidFill>
                  <a:schemeClr val="tx1">
                    <a:tint val="75000"/>
                  </a:schemeClr>
                </a:solidFill>
                <a:cs typeface="+mn-cs"/>
              </a:rPr>
              <a:pPr algn="ctr">
                <a:defRPr/>
              </a:pPr>
              <a:t>18</a:t>
            </a:fld>
            <a:endParaRPr lang="en-US" sz="1200">
              <a:solidFill>
                <a:schemeClr val="tx1">
                  <a:tint val="75000"/>
                </a:schemeClr>
              </a:solidFill>
              <a:cs typeface="+mn-cs"/>
            </a:endParaRPr>
          </a:p>
        </p:txBody>
      </p:sp>
      <p:sp>
        <p:nvSpPr>
          <p:cNvPr id="25605" name="Rectangle 6"/>
          <p:cNvSpPr>
            <a:spLocks noChangeArrowheads="1"/>
          </p:cNvSpPr>
          <p:nvPr/>
        </p:nvSpPr>
        <p:spPr bwMode="auto">
          <a:xfrm>
            <a:off x="658677" y="1486515"/>
            <a:ext cx="7848872" cy="4862870"/>
          </a:xfrm>
          <a:prstGeom prst="rect">
            <a:avLst/>
          </a:prstGeom>
          <a:noFill/>
          <a:ln w="9525">
            <a:noFill/>
            <a:miter lim="800000"/>
            <a:headEnd/>
            <a:tailEnd/>
          </a:ln>
        </p:spPr>
        <p:txBody>
          <a:bodyPr wrap="square" anchor="ctr">
            <a:spAutoFit/>
          </a:bodyPr>
          <a:lstStyle/>
          <a:p>
            <a:r>
              <a:rPr lang="en-US" sz="2000" dirty="0">
                <a:latin typeface="Trebuchet MS"/>
                <a:ea typeface="Trebuchet MS"/>
                <a:cs typeface="Trebuchet MS"/>
              </a:rPr>
              <a:t>More information about the scene being imaged can be gained by </a:t>
            </a:r>
          </a:p>
          <a:p>
            <a:r>
              <a:rPr lang="en-US" sz="2000" dirty="0">
                <a:latin typeface="Trebuchet MS"/>
                <a:ea typeface="Trebuchet MS"/>
                <a:cs typeface="Trebuchet MS"/>
              </a:rPr>
              <a:t>using more accuracy for pixel </a:t>
            </a:r>
            <a:r>
              <a:rPr lang="en-US" sz="2000" dirty="0" smtClean="0">
                <a:latin typeface="Trebuchet MS"/>
                <a:ea typeface="Trebuchet MS"/>
                <a:cs typeface="Trebuchet MS"/>
              </a:rPr>
              <a:t>depth (64 bits, say);  </a:t>
            </a:r>
            <a:r>
              <a:rPr lang="en-US" sz="2000" dirty="0">
                <a:latin typeface="Trebuchet MS"/>
                <a:ea typeface="Trebuchet MS"/>
                <a:cs typeface="Trebuchet MS"/>
              </a:rPr>
              <a:t>or by using special cameras that </a:t>
            </a:r>
            <a:r>
              <a:rPr lang="en-US" sz="2000" dirty="0" smtClean="0">
                <a:latin typeface="Trebuchet MS"/>
                <a:ea typeface="Trebuchet MS"/>
                <a:cs typeface="Trebuchet MS"/>
              </a:rPr>
              <a:t>view </a:t>
            </a:r>
            <a:r>
              <a:rPr lang="en-US" sz="2000" dirty="0">
                <a:latin typeface="Trebuchet MS"/>
                <a:ea typeface="Trebuchet MS"/>
                <a:cs typeface="Trebuchet MS"/>
              </a:rPr>
              <a:t>more than just three </a:t>
            </a:r>
            <a:r>
              <a:rPr lang="en-US" sz="2000" dirty="0" smtClean="0">
                <a:latin typeface="Trebuchet MS"/>
                <a:ea typeface="Trebuchet MS"/>
                <a:cs typeface="Trebuchet MS"/>
              </a:rPr>
              <a:t>colors (i.e</a:t>
            </a:r>
            <a:r>
              <a:rPr lang="en-US" sz="2000" dirty="0">
                <a:latin typeface="Trebuchet MS"/>
                <a:ea typeface="Trebuchet MS"/>
                <a:cs typeface="Trebuchet MS"/>
              </a:rPr>
              <a:t>., </a:t>
            </a:r>
            <a:r>
              <a:rPr lang="en-US" sz="2000" dirty="0" smtClean="0">
                <a:latin typeface="Trebuchet MS"/>
                <a:ea typeface="Trebuchet MS"/>
                <a:cs typeface="Trebuchet MS"/>
              </a:rPr>
              <a:t>RGB). </a:t>
            </a:r>
            <a:endParaRPr lang="en-US" sz="2000" dirty="0">
              <a:latin typeface="Trebuchet MS"/>
              <a:ea typeface="Trebuchet MS"/>
              <a:cs typeface="Trebuchet MS"/>
            </a:endParaRPr>
          </a:p>
          <a:p>
            <a:pPr marL="342900" indent="-342900">
              <a:spcBef>
                <a:spcPts val="1200"/>
              </a:spcBef>
              <a:buFont typeface="Arial" panose="020B0604020202020204" pitchFamily="34" charset="0"/>
              <a:buChar char="•"/>
            </a:pPr>
            <a:r>
              <a:rPr lang="en-US" sz="2000" dirty="0" smtClean="0">
                <a:latin typeface="Trebuchet MS"/>
                <a:ea typeface="Trebuchet MS"/>
                <a:cs typeface="Trebuchet MS"/>
              </a:rPr>
              <a:t>could </a:t>
            </a:r>
            <a:r>
              <a:rPr lang="en-US" sz="2000" dirty="0">
                <a:latin typeface="Trebuchet MS"/>
                <a:ea typeface="Trebuchet MS"/>
                <a:cs typeface="Trebuchet MS"/>
              </a:rPr>
              <a:t>use invisible light (e.g., infra-red, ultraviolet) for </a:t>
            </a:r>
            <a:r>
              <a:rPr lang="en-US" sz="2000" dirty="0" smtClean="0">
                <a:latin typeface="Trebuchet MS"/>
                <a:ea typeface="Trebuchet MS"/>
                <a:cs typeface="Trebuchet MS"/>
              </a:rPr>
              <a:t>security cameras</a:t>
            </a:r>
            <a:r>
              <a:rPr lang="en-US" sz="2000" dirty="0">
                <a:latin typeface="Trebuchet MS"/>
                <a:ea typeface="Trebuchet MS"/>
                <a:cs typeface="Trebuchet MS"/>
              </a:rPr>
              <a:t>: “dark flash</a:t>
            </a:r>
            <a:r>
              <a:rPr lang="en-US" sz="2000" dirty="0" smtClean="0">
                <a:latin typeface="Trebuchet MS"/>
                <a:ea typeface="Trebuchet MS"/>
                <a:cs typeface="Trebuchet MS"/>
              </a:rPr>
              <a:t>”.</a:t>
            </a:r>
            <a:endParaRPr lang="en-US" sz="2000" dirty="0">
              <a:latin typeface="Trebuchet MS"/>
              <a:ea typeface="Trebuchet MS"/>
              <a:cs typeface="Trebuchet MS"/>
            </a:endParaRPr>
          </a:p>
          <a:p>
            <a:pPr marL="342900" indent="-342900">
              <a:spcBef>
                <a:spcPts val="1200"/>
              </a:spcBef>
              <a:buFont typeface="Arial" panose="020B0604020202020204" pitchFamily="34" charset="0"/>
              <a:buChar char="•"/>
            </a:pPr>
            <a:r>
              <a:rPr lang="en-US" sz="2000" dirty="0" smtClean="0">
                <a:latin typeface="Trebuchet MS"/>
                <a:ea typeface="Trebuchet MS"/>
                <a:cs typeface="Trebuchet MS"/>
              </a:rPr>
              <a:t>use </a:t>
            </a:r>
            <a:r>
              <a:rPr lang="en-US" sz="2000" dirty="0">
                <a:latin typeface="Trebuchet MS"/>
                <a:ea typeface="Trebuchet MS"/>
                <a:cs typeface="Trebuchet MS"/>
              </a:rPr>
              <a:t>higher-dimensional medical images of skin (&gt; 3-D) to diagnose skin carcinoma. </a:t>
            </a:r>
          </a:p>
          <a:p>
            <a:pPr marL="342900" indent="-342900">
              <a:spcBef>
                <a:spcPts val="1200"/>
              </a:spcBef>
              <a:buFont typeface="Arial" panose="020B0604020202020204" pitchFamily="34" charset="0"/>
              <a:buChar char="•"/>
            </a:pPr>
            <a:r>
              <a:rPr lang="en-US" sz="2000" dirty="0" smtClean="0">
                <a:latin typeface="Trebuchet MS"/>
                <a:ea typeface="Trebuchet MS"/>
                <a:cs typeface="Trebuchet MS"/>
              </a:rPr>
              <a:t>in </a:t>
            </a:r>
            <a:r>
              <a:rPr lang="en-US" sz="2000" dirty="0">
                <a:latin typeface="Trebuchet MS"/>
                <a:ea typeface="Trebuchet MS"/>
                <a:cs typeface="Trebuchet MS"/>
              </a:rPr>
              <a:t>satellite imaging, </a:t>
            </a:r>
            <a:r>
              <a:rPr lang="en-US" sz="2000" dirty="0" smtClean="0">
                <a:latin typeface="Trebuchet MS"/>
                <a:ea typeface="Trebuchet MS"/>
                <a:cs typeface="Trebuchet MS"/>
              </a:rPr>
              <a:t>use high-D to obtain types </a:t>
            </a:r>
            <a:r>
              <a:rPr lang="en-US" sz="2000" dirty="0">
                <a:latin typeface="Trebuchet MS"/>
                <a:ea typeface="Trebuchet MS"/>
                <a:cs typeface="Trebuchet MS"/>
              </a:rPr>
              <a:t>of crop growth, etc.</a:t>
            </a:r>
          </a:p>
          <a:p>
            <a:pPr>
              <a:buFontTx/>
              <a:buChar char="•"/>
            </a:pPr>
            <a:endParaRPr lang="en-US" sz="2000" dirty="0">
              <a:latin typeface="Trebuchet MS"/>
              <a:ea typeface="Trebuchet MS"/>
              <a:cs typeface="Trebuchet MS"/>
            </a:endParaRPr>
          </a:p>
          <a:p>
            <a:r>
              <a:rPr lang="en-US" sz="2000" dirty="0">
                <a:latin typeface="Trebuchet MS"/>
                <a:ea typeface="Trebuchet MS"/>
                <a:cs typeface="Trebuchet MS"/>
              </a:rPr>
              <a:t>Such images are called </a:t>
            </a:r>
            <a:r>
              <a:rPr lang="en-US" sz="2000" i="1" dirty="0">
                <a:latin typeface="Trebuchet MS"/>
                <a:ea typeface="Trebuchet MS"/>
                <a:cs typeface="Trebuchet MS"/>
              </a:rPr>
              <a:t>multispectral </a:t>
            </a:r>
            <a:r>
              <a:rPr lang="en-US" sz="2000" dirty="0">
                <a:latin typeface="Trebuchet MS"/>
                <a:ea typeface="Trebuchet MS"/>
                <a:cs typeface="Trebuchet MS"/>
              </a:rPr>
              <a:t>(more than 3 colors) </a:t>
            </a:r>
            <a:r>
              <a:rPr lang="en-US" sz="2000" dirty="0" smtClean="0">
                <a:latin typeface="Trebuchet MS"/>
                <a:ea typeface="Trebuchet MS"/>
                <a:cs typeface="Trebuchet MS"/>
              </a:rPr>
              <a:t>or </a:t>
            </a:r>
            <a:r>
              <a:rPr lang="en-US" sz="2000" dirty="0" err="1" smtClean="0">
                <a:latin typeface="Trebuchet MS"/>
                <a:ea typeface="Trebuchet MS"/>
                <a:cs typeface="Trebuchet MS"/>
              </a:rPr>
              <a:t>hyperspectral</a:t>
            </a:r>
            <a:r>
              <a:rPr lang="en-US" sz="2000" dirty="0">
                <a:latin typeface="Trebuchet MS"/>
                <a:ea typeface="Trebuchet MS"/>
                <a:cs typeface="Trebuchet MS"/>
              </a:rPr>
              <a:t> </a:t>
            </a:r>
            <a:r>
              <a:rPr lang="en-US" sz="2000" dirty="0" smtClean="0">
                <a:latin typeface="Trebuchet MS"/>
                <a:ea typeface="Trebuchet MS"/>
                <a:cs typeface="Trebuchet MS"/>
              </a:rPr>
              <a:t>(</a:t>
            </a:r>
            <a:r>
              <a:rPr lang="en-US" sz="2000" dirty="0">
                <a:latin typeface="Trebuchet MS"/>
                <a:ea typeface="Trebuchet MS"/>
                <a:cs typeface="Trebuchet MS"/>
              </a:rPr>
              <a:t>a great </a:t>
            </a:r>
            <a:r>
              <a:rPr lang="en-US" sz="2000" dirty="0" smtClean="0">
                <a:latin typeface="Trebuchet MS"/>
                <a:ea typeface="Trebuchet MS"/>
                <a:cs typeface="Trebuchet MS"/>
              </a:rPr>
              <a:t>many image </a:t>
            </a:r>
            <a:r>
              <a:rPr lang="en-US" sz="2000" dirty="0">
                <a:latin typeface="Trebuchet MS"/>
                <a:ea typeface="Trebuchet MS"/>
                <a:cs typeface="Trebuchet MS"/>
              </a:rPr>
              <a:t>planes, say 224 colors for satellite imaging).</a:t>
            </a:r>
          </a:p>
          <a:p>
            <a:endParaRPr lang="en-US" sz="2000" dirty="0">
              <a:latin typeface="Trebuchet MS"/>
              <a:ea typeface="Trebuchet MS"/>
              <a:cs typeface="Trebuchet M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7" name="Slide Number Placeholder 5"/>
          <p:cNvSpPr>
            <a:spLocks noGrp="1"/>
          </p:cNvSpPr>
          <p:nvPr>
            <p:ph type="sldNum" sz="quarter" idx="12"/>
          </p:nvPr>
        </p:nvSpPr>
        <p:spPr/>
        <p:txBody>
          <a:bodyPr/>
          <a:lstStyle/>
          <a:p>
            <a:pPr>
              <a:defRPr/>
            </a:pPr>
            <a:fld id="{6A5DB521-4830-4899-A7BD-AFCEA747FCA7}" type="slidenum">
              <a:rPr lang="en-US"/>
              <a:pPr>
                <a:defRPr/>
              </a:pPr>
              <a:t>19</a:t>
            </a:fld>
            <a:endParaRPr lang="en-US" dirty="0"/>
          </a:p>
        </p:txBody>
      </p:sp>
      <p:sp>
        <p:nvSpPr>
          <p:cNvPr id="26627" name="Rectangle 2"/>
          <p:cNvSpPr>
            <a:spLocks noGrp="1" noChangeArrowheads="1"/>
          </p:cNvSpPr>
          <p:nvPr>
            <p:ph type="title" idx="4294967295"/>
          </p:nvPr>
        </p:nvSpPr>
        <p:spPr>
          <a:xfrm>
            <a:off x="457200" y="571500"/>
            <a:ext cx="8229600" cy="1000125"/>
          </a:xfrm>
        </p:spPr>
        <p:txBody>
          <a:bodyPr/>
          <a:lstStyle/>
          <a:p>
            <a:pPr eaLnBrk="1" hangingPunct="1"/>
            <a:r>
              <a:rPr lang="en-US" sz="3200" dirty="0" smtClean="0">
                <a:latin typeface="Trebuchet MS"/>
              </a:rPr>
              <a:t>3.1.6  8-Bit Color Images</a:t>
            </a:r>
          </a:p>
        </p:txBody>
      </p:sp>
      <p:sp>
        <p:nvSpPr>
          <p:cNvPr id="26628" name="Rectangle 3"/>
          <p:cNvSpPr>
            <a:spLocks noGrp="1" noChangeArrowheads="1"/>
          </p:cNvSpPr>
          <p:nvPr>
            <p:ph idx="4294967295"/>
          </p:nvPr>
        </p:nvSpPr>
        <p:spPr/>
        <p:txBody>
          <a:bodyPr/>
          <a:lstStyle/>
          <a:p>
            <a:pPr eaLnBrk="1" hangingPunct="1"/>
            <a:r>
              <a:rPr lang="en-US" sz="2000" dirty="0" smtClean="0">
                <a:latin typeface="Trebuchet MS"/>
              </a:rPr>
              <a:t>Many systems can make use of 8 bits of color information (the so-called “256 colors”) in producing a screen image.</a:t>
            </a:r>
          </a:p>
          <a:p>
            <a:pPr eaLnBrk="1" hangingPunct="1">
              <a:buFont typeface="Arial" charset="0"/>
              <a:buNone/>
            </a:pPr>
            <a:endParaRPr lang="en-US" sz="2000" dirty="0" smtClean="0">
              <a:latin typeface="Trebuchet MS"/>
            </a:endParaRPr>
          </a:p>
          <a:p>
            <a:pPr eaLnBrk="1" hangingPunct="1"/>
            <a:r>
              <a:rPr lang="en-US" sz="2000" dirty="0" smtClean="0">
                <a:latin typeface="Trebuchet MS"/>
              </a:rPr>
              <a:t>Such image files use the concept of a </a:t>
            </a:r>
            <a:r>
              <a:rPr lang="en-US" sz="2000" b="1" dirty="0" smtClean="0">
                <a:latin typeface="Trebuchet MS"/>
              </a:rPr>
              <a:t>lookup table </a:t>
            </a:r>
            <a:r>
              <a:rPr lang="en-US" sz="2000" dirty="0" smtClean="0">
                <a:latin typeface="Trebuchet MS"/>
              </a:rPr>
              <a:t>to store color information.</a:t>
            </a:r>
          </a:p>
          <a:p>
            <a:pPr lvl="1" eaLnBrk="1" hangingPunct="1">
              <a:buFont typeface="Trebuchet MS" panose="020B0603020202020204" pitchFamily="34" charset="0"/>
              <a:buChar char="‐"/>
            </a:pPr>
            <a:r>
              <a:rPr lang="en-US" sz="2000" dirty="0" smtClean="0">
                <a:latin typeface="Trebuchet MS"/>
              </a:rPr>
              <a:t>Basically, the image stores not color, but instead just a set of bytes, each of which is actually an index into a table with 3-byte values that specify the color for a pixel with that lookup table index.</a:t>
            </a:r>
          </a:p>
          <a:p>
            <a:pPr eaLnBrk="1" hangingPunct="1">
              <a:buFont typeface="Arial" charset="0"/>
              <a:buNone/>
            </a:pPr>
            <a:endParaRPr lang="en-US" sz="2000" dirty="0" smtClean="0">
              <a:latin typeface="Trebuchet MS"/>
            </a:endParaRPr>
          </a:p>
          <a:p>
            <a:pPr eaLnBrk="1" hangingPunct="1"/>
            <a:r>
              <a:rPr lang="en-US" sz="2000" dirty="0" smtClean="0">
                <a:latin typeface="Trebuchet MS"/>
              </a:rPr>
              <a:t>Fig. 3.6 shows a 3D histogram of the RGB values of the pixels in “forestfire.bmp”.</a:t>
            </a:r>
          </a:p>
          <a:p>
            <a:pPr eaLnBrk="1" hangingPunct="1">
              <a:buFont typeface="Arial" charset="0"/>
              <a:buNone/>
            </a:pPr>
            <a:endParaRPr lang="en-US" sz="2000" dirty="0" smtClean="0">
              <a:latin typeface="Trebuchet MS"/>
            </a:endParaRPr>
          </a:p>
        </p:txBody>
      </p:sp>
      <p:sp>
        <p:nvSpPr>
          <p:cNvPr id="5" name="Slide Number Placeholder 5"/>
          <p:cNvSpPr txBox="1">
            <a:spLocks noGrp="1"/>
          </p:cNvSpPr>
          <p:nvPr/>
        </p:nvSpPr>
        <p:spPr>
          <a:xfrm>
            <a:off x="3500438" y="6286500"/>
            <a:ext cx="2133600" cy="365125"/>
          </a:xfrm>
          <a:prstGeom prst="rect">
            <a:avLst/>
          </a:prstGeom>
          <a:noFill/>
        </p:spPr>
        <p:txBody>
          <a:bodyPr anchor="ctr"/>
          <a:lstStyle/>
          <a:p>
            <a:pPr algn="ctr">
              <a:defRPr/>
            </a:pPr>
            <a:fld id="{12B1D733-E535-4EF2-9EDB-E43FD0BDD35C}" type="slidenum">
              <a:rPr lang="en-US" sz="1200">
                <a:solidFill>
                  <a:schemeClr val="tx1">
                    <a:tint val="75000"/>
                  </a:schemeClr>
                </a:solidFill>
                <a:cs typeface="+mn-cs"/>
              </a:rPr>
              <a:pPr algn="ctr">
                <a:defRPr/>
              </a:pPr>
              <a:t>19</a:t>
            </a:fld>
            <a:endParaRPr lang="en-US" sz="1200">
              <a:solidFill>
                <a:schemeClr val="tx1">
                  <a:tint val="75000"/>
                </a:schemeClr>
              </a:solidFill>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8" name="Slide Number Placeholder 5"/>
          <p:cNvSpPr>
            <a:spLocks noGrp="1"/>
          </p:cNvSpPr>
          <p:nvPr>
            <p:ph type="sldNum" sz="quarter" idx="12"/>
          </p:nvPr>
        </p:nvSpPr>
        <p:spPr/>
        <p:txBody>
          <a:bodyPr/>
          <a:lstStyle/>
          <a:p>
            <a:pPr>
              <a:defRPr/>
            </a:pPr>
            <a:fld id="{E8AE8CD5-7D81-4299-B560-788AC0DA64BD}" type="slidenum">
              <a:rPr lang="en-US"/>
              <a:pPr>
                <a:defRPr/>
              </a:pPr>
              <a:t>2</a:t>
            </a:fld>
            <a:endParaRPr lang="en-US" dirty="0"/>
          </a:p>
        </p:txBody>
      </p:sp>
      <p:sp>
        <p:nvSpPr>
          <p:cNvPr id="34820" name="Rectangle 2"/>
          <p:cNvSpPr>
            <a:spLocks noGrp="1" noChangeArrowheads="1"/>
          </p:cNvSpPr>
          <p:nvPr>
            <p:ph type="title"/>
          </p:nvPr>
        </p:nvSpPr>
        <p:spPr>
          <a:xfrm>
            <a:off x="684213" y="548679"/>
            <a:ext cx="7772400" cy="783233"/>
          </a:xfrm>
        </p:spPr>
        <p:txBody>
          <a:bodyPr>
            <a:normAutofit/>
          </a:bodyPr>
          <a:lstStyle/>
          <a:p>
            <a:pPr eaLnBrk="1" hangingPunct="1"/>
            <a:r>
              <a:rPr lang="en-US" sz="3200" dirty="0" smtClean="0">
                <a:latin typeface="Trebuchet MS"/>
              </a:rPr>
              <a:t>3.1 </a:t>
            </a:r>
            <a:r>
              <a:rPr lang="en-US" sz="3200" smtClean="0">
                <a:latin typeface="Trebuchet MS"/>
              </a:rPr>
              <a:t>Graphics and Image </a:t>
            </a:r>
            <a:r>
              <a:rPr lang="en-US" sz="3200" dirty="0" smtClean="0">
                <a:latin typeface="Trebuchet MS"/>
              </a:rPr>
              <a:t>Data Types</a:t>
            </a:r>
          </a:p>
        </p:txBody>
      </p:sp>
      <p:sp>
        <p:nvSpPr>
          <p:cNvPr id="34821" name="Rectangle 3"/>
          <p:cNvSpPr>
            <a:spLocks noGrp="1" noChangeArrowheads="1"/>
          </p:cNvSpPr>
          <p:nvPr>
            <p:ph idx="1"/>
          </p:nvPr>
        </p:nvSpPr>
        <p:spPr>
          <a:xfrm>
            <a:off x="681038" y="1331912"/>
            <a:ext cx="7772400" cy="1449016"/>
          </a:xfrm>
        </p:spPr>
        <p:txBody>
          <a:bodyPr/>
          <a:lstStyle/>
          <a:p>
            <a:pPr eaLnBrk="1" hangingPunct="1">
              <a:buFont typeface="Arial" panose="020B0604020202020204" pitchFamily="34" charset="0"/>
              <a:buChar char="•"/>
            </a:pPr>
            <a:r>
              <a:rPr lang="en-US" sz="2200" dirty="0" smtClean="0">
                <a:latin typeface="Trebuchet MS"/>
              </a:rPr>
              <a:t>The number of file formats used in multimedia continues to proliferate. For example, Table 3.1 shows a list of some file formats used in the popular product Adobe Premiere.</a:t>
            </a:r>
          </a:p>
          <a:p>
            <a:pPr marL="0" indent="0" eaLnBrk="1" hangingPunct="1"/>
            <a:endParaRPr lang="en-US" sz="1400" dirty="0">
              <a:latin typeface="Trebuchet MS"/>
            </a:endParaRPr>
          </a:p>
          <a:p>
            <a:pPr marL="0" indent="0" algn="ctr" eaLnBrk="1" hangingPunct="1"/>
            <a:r>
              <a:rPr lang="en-US" sz="2200" b="1" dirty="0" smtClean="0">
                <a:latin typeface="Trebuchet MS"/>
              </a:rPr>
              <a:t>Table 3.1: </a:t>
            </a:r>
            <a:r>
              <a:rPr lang="en-US" sz="2200" dirty="0" smtClean="0">
                <a:latin typeface="Trebuchet MS"/>
              </a:rPr>
              <a:t>Some Popular Adobe Premiere file formats</a:t>
            </a:r>
          </a:p>
        </p:txBody>
      </p:sp>
      <p:sp>
        <p:nvSpPr>
          <p:cNvPr id="39" name="Slide Number Placeholder 5"/>
          <p:cNvSpPr txBox="1">
            <a:spLocks noGrp="1"/>
          </p:cNvSpPr>
          <p:nvPr/>
        </p:nvSpPr>
        <p:spPr>
          <a:xfrm>
            <a:off x="3500438" y="6286500"/>
            <a:ext cx="2133600" cy="365125"/>
          </a:xfrm>
          <a:prstGeom prst="rect">
            <a:avLst/>
          </a:prstGeom>
          <a:noFill/>
        </p:spPr>
        <p:txBody>
          <a:bodyPr anchor="ctr"/>
          <a:lstStyle/>
          <a:p>
            <a:pPr algn="ctr">
              <a:defRPr/>
            </a:pPr>
            <a:fld id="{59B4E0BA-9D3F-4D09-A595-0E581429D17F}" type="slidenum">
              <a:rPr lang="en-US" sz="1200">
                <a:solidFill>
                  <a:schemeClr val="tx1">
                    <a:tint val="75000"/>
                  </a:schemeClr>
                </a:solidFill>
                <a:cs typeface="+mn-cs"/>
              </a:rPr>
              <a:pPr algn="ctr">
                <a:defRPr/>
              </a:pPr>
              <a:t>2</a:t>
            </a:fld>
            <a:endParaRPr lang="en-US" sz="1200">
              <a:solidFill>
                <a:schemeClr val="tx1">
                  <a:tint val="75000"/>
                </a:schemeClr>
              </a:solidFill>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3569221"/>
            <a:ext cx="6225654" cy="230444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7" name="Slide Number Placeholder 5"/>
          <p:cNvSpPr>
            <a:spLocks noGrp="1"/>
          </p:cNvSpPr>
          <p:nvPr>
            <p:ph type="sldNum" sz="quarter" idx="12"/>
          </p:nvPr>
        </p:nvSpPr>
        <p:spPr/>
        <p:txBody>
          <a:bodyPr/>
          <a:lstStyle/>
          <a:p>
            <a:pPr>
              <a:defRPr/>
            </a:pPr>
            <a:fld id="{20C8A08F-ED41-4922-B4D2-5E8F0495E703}" type="slidenum">
              <a:rPr lang="en-US"/>
              <a:pPr>
                <a:defRPr/>
              </a:pPr>
              <a:t>20</a:t>
            </a:fld>
            <a:endParaRPr lang="en-US" dirty="0"/>
          </a:p>
        </p:txBody>
      </p:sp>
      <p:sp>
        <p:nvSpPr>
          <p:cNvPr id="4101" name="Rectangle 3"/>
          <p:cNvSpPr>
            <a:spLocks noGrp="1" noChangeArrowheads="1"/>
          </p:cNvSpPr>
          <p:nvPr>
            <p:ph idx="1"/>
          </p:nvPr>
        </p:nvSpPr>
        <p:spPr>
          <a:xfrm>
            <a:off x="696913" y="5286375"/>
            <a:ext cx="7772400" cy="533400"/>
          </a:xfrm>
        </p:spPr>
        <p:txBody>
          <a:bodyPr/>
          <a:lstStyle/>
          <a:p>
            <a:pPr algn="ctr" eaLnBrk="1" hangingPunct="1">
              <a:buFontTx/>
              <a:buNone/>
            </a:pPr>
            <a:r>
              <a:rPr lang="en-US" sz="2200" b="1" dirty="0" smtClean="0">
                <a:latin typeface="Trebuchet MS" panose="020B0603020202020204" pitchFamily="34" charset="0"/>
                <a:cs typeface="Times New Roman" pitchFamily="18" charset="0"/>
              </a:rPr>
              <a:t>Fig. 3.6</a:t>
            </a:r>
            <a:r>
              <a:rPr lang="en-US" sz="2200" dirty="0" smtClean="0">
                <a:latin typeface="Trebuchet MS" panose="020B0603020202020204" pitchFamily="34" charset="0"/>
                <a:cs typeface="Times New Roman" pitchFamily="18" charset="0"/>
              </a:rPr>
              <a:t>: 3-dimensional histogram of RGB colors in “forestfire.bmp”.</a:t>
            </a:r>
          </a:p>
          <a:p>
            <a:pPr eaLnBrk="1" hangingPunct="1">
              <a:buFontTx/>
              <a:buNone/>
            </a:pPr>
            <a:endParaRPr lang="en-US" sz="2000" dirty="0" smtClean="0">
              <a:latin typeface="Trebuchet MS" panose="020B0603020202020204" pitchFamily="34" charset="0"/>
              <a:cs typeface="Times New Roman" pitchFamily="18" charset="0"/>
            </a:endParaRPr>
          </a:p>
        </p:txBody>
      </p:sp>
      <p:sp>
        <p:nvSpPr>
          <p:cNvPr id="5" name="Slide Number Placeholder 5"/>
          <p:cNvSpPr txBox="1">
            <a:spLocks noGrp="1"/>
          </p:cNvSpPr>
          <p:nvPr/>
        </p:nvSpPr>
        <p:spPr>
          <a:xfrm>
            <a:off x="3500438" y="6286500"/>
            <a:ext cx="2133600" cy="365125"/>
          </a:xfrm>
          <a:prstGeom prst="rect">
            <a:avLst/>
          </a:prstGeom>
          <a:noFill/>
        </p:spPr>
        <p:txBody>
          <a:bodyPr anchor="ctr"/>
          <a:lstStyle/>
          <a:p>
            <a:pPr algn="ctr">
              <a:defRPr/>
            </a:pPr>
            <a:fld id="{3E394D56-9E2E-4DBB-A3FD-6EB2462D3764}" type="slidenum">
              <a:rPr lang="en-US" sz="1200">
                <a:solidFill>
                  <a:schemeClr val="tx1">
                    <a:tint val="75000"/>
                  </a:schemeClr>
                </a:solidFill>
                <a:cs typeface="+mn-cs"/>
              </a:rPr>
              <a:pPr algn="ctr">
                <a:defRPr/>
              </a:pPr>
              <a:t>20</a:t>
            </a:fld>
            <a:endParaRPr lang="en-US" sz="1200">
              <a:solidFill>
                <a:schemeClr val="tx1">
                  <a:tint val="75000"/>
                </a:schemeClr>
              </a:solidFill>
              <a:cs typeface="+mn-cs"/>
            </a:endParaRPr>
          </a:p>
        </p:txBody>
      </p:sp>
      <p:graphicFrame>
        <p:nvGraphicFramePr>
          <p:cNvPr id="4098" name="Object 1024"/>
          <p:cNvGraphicFramePr>
            <a:graphicFrameLocks noChangeAspect="1"/>
          </p:cNvGraphicFramePr>
          <p:nvPr>
            <p:extLst>
              <p:ext uri="{D42A27DB-BD31-4B8C-83A1-F6EECF244321}">
                <p14:modId xmlns:p14="http://schemas.microsoft.com/office/powerpoint/2010/main" val="286212987"/>
              </p:ext>
            </p:extLst>
          </p:nvPr>
        </p:nvGraphicFramePr>
        <p:xfrm>
          <a:off x="1801946" y="990601"/>
          <a:ext cx="5513253" cy="4094584"/>
        </p:xfrm>
        <a:graphic>
          <a:graphicData uri="http://schemas.openxmlformats.org/presentationml/2006/ole">
            <mc:AlternateContent xmlns:mc="http://schemas.openxmlformats.org/markup-compatibility/2006">
              <mc:Choice xmlns:v="urn:schemas-microsoft-com:vml" Requires="v">
                <p:oleObj spid="_x0000_s4186" name="Image" r:id="rId3" imgW="11009524" imgH="8177778" progId="">
                  <p:embed/>
                </p:oleObj>
              </mc:Choice>
              <mc:Fallback>
                <p:oleObj name="Image" r:id="rId3" imgW="11009524" imgH="8177778" progId="">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1946" y="990601"/>
                        <a:ext cx="5513253" cy="4094584"/>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7" name="Slide Number Placeholder 5"/>
          <p:cNvSpPr>
            <a:spLocks noGrp="1"/>
          </p:cNvSpPr>
          <p:nvPr>
            <p:ph type="sldNum" sz="quarter" idx="12"/>
          </p:nvPr>
        </p:nvSpPr>
        <p:spPr/>
        <p:txBody>
          <a:bodyPr/>
          <a:lstStyle/>
          <a:p>
            <a:pPr>
              <a:defRPr/>
            </a:pPr>
            <a:fld id="{2AAD6482-8589-4056-AF8D-E96E255C1F77}" type="slidenum">
              <a:rPr lang="en-US"/>
              <a:pPr>
                <a:defRPr/>
              </a:pPr>
              <a:t>21</a:t>
            </a:fld>
            <a:endParaRPr lang="en-US" dirty="0"/>
          </a:p>
        </p:txBody>
      </p:sp>
      <p:sp>
        <p:nvSpPr>
          <p:cNvPr id="29699" name="Rectangle 3"/>
          <p:cNvSpPr>
            <a:spLocks noGrp="1" noChangeArrowheads="1"/>
          </p:cNvSpPr>
          <p:nvPr>
            <p:ph idx="1"/>
          </p:nvPr>
        </p:nvSpPr>
        <p:spPr>
          <a:xfrm>
            <a:off x="685800" y="685800"/>
            <a:ext cx="7772400" cy="5410200"/>
          </a:xfrm>
        </p:spPr>
        <p:txBody>
          <a:bodyPr/>
          <a:lstStyle/>
          <a:p>
            <a:pPr eaLnBrk="1" hangingPunct="1">
              <a:buFont typeface="Arial" charset="0"/>
              <a:buChar char="•"/>
            </a:pPr>
            <a:r>
              <a:rPr lang="en-US" sz="2000" dirty="0" smtClean="0">
                <a:latin typeface="Trebuchet MS"/>
              </a:rPr>
              <a:t>Fig. 3.7 shows the resulting 8-bit image, in GIF format.</a:t>
            </a:r>
          </a:p>
          <a:p>
            <a:pPr eaLnBrk="1" hangingPunct="1"/>
            <a:endParaRPr lang="en-US" sz="2000" dirty="0" smtClean="0">
              <a:latin typeface="Trebuchet MS"/>
            </a:endParaRPr>
          </a:p>
          <a:p>
            <a:pPr eaLnBrk="1" hangingPunct="1"/>
            <a:endParaRPr lang="en-US" sz="2000" dirty="0" smtClean="0">
              <a:latin typeface="Trebuchet MS"/>
            </a:endParaRPr>
          </a:p>
          <a:p>
            <a:pPr eaLnBrk="1" hangingPunct="1"/>
            <a:endParaRPr lang="en-US" sz="2000" dirty="0" smtClean="0">
              <a:latin typeface="Trebuchet MS"/>
            </a:endParaRPr>
          </a:p>
          <a:p>
            <a:pPr eaLnBrk="1" hangingPunct="1"/>
            <a:endParaRPr lang="en-US" sz="2000" dirty="0" smtClean="0">
              <a:latin typeface="Trebuchet MS"/>
            </a:endParaRPr>
          </a:p>
          <a:p>
            <a:pPr eaLnBrk="1" hangingPunct="1"/>
            <a:endParaRPr lang="en-US" sz="2000" dirty="0" smtClean="0">
              <a:latin typeface="Trebuchet MS"/>
            </a:endParaRPr>
          </a:p>
          <a:p>
            <a:pPr eaLnBrk="1" hangingPunct="1"/>
            <a:endParaRPr lang="en-US" sz="2000" dirty="0" smtClean="0">
              <a:latin typeface="Trebuchet MS"/>
            </a:endParaRPr>
          </a:p>
          <a:p>
            <a:pPr eaLnBrk="1" hangingPunct="1"/>
            <a:endParaRPr lang="en-US" sz="2000" dirty="0" smtClean="0">
              <a:latin typeface="Trebuchet MS"/>
            </a:endParaRPr>
          </a:p>
          <a:p>
            <a:pPr algn="ctr" eaLnBrk="1" hangingPunct="1">
              <a:buFontTx/>
              <a:buNone/>
            </a:pPr>
            <a:endParaRPr lang="en-US" sz="2000" dirty="0" smtClean="0">
              <a:latin typeface="Trebuchet MS"/>
            </a:endParaRPr>
          </a:p>
          <a:p>
            <a:pPr algn="ctr" eaLnBrk="1" hangingPunct="1">
              <a:buFontTx/>
              <a:buNone/>
            </a:pPr>
            <a:r>
              <a:rPr lang="en-US" sz="2000" b="1" dirty="0" smtClean="0">
                <a:latin typeface="Trebuchet MS"/>
              </a:rPr>
              <a:t>Fig. 3.7: </a:t>
            </a:r>
            <a:r>
              <a:rPr lang="en-US" sz="2000" dirty="0" smtClean="0">
                <a:latin typeface="Trebuchet MS"/>
              </a:rPr>
              <a:t>Example of 8-bit color image.</a:t>
            </a:r>
          </a:p>
          <a:p>
            <a:pPr eaLnBrk="1" hangingPunct="1"/>
            <a:endParaRPr lang="en-US" sz="1200" dirty="0" smtClean="0">
              <a:latin typeface="Trebuchet MS"/>
            </a:endParaRPr>
          </a:p>
          <a:p>
            <a:pPr eaLnBrk="1" hangingPunct="1">
              <a:buFont typeface="Arial" charset="0"/>
              <a:buChar char="•"/>
            </a:pPr>
            <a:r>
              <a:rPr lang="en-US" sz="2000" dirty="0" smtClean="0">
                <a:latin typeface="Trebuchet MS"/>
              </a:rPr>
              <a:t>Note the great savings in space for 8-bit images, over 24-bit ones: a 640 x 480 8-bit color image only requires 300 </a:t>
            </a:r>
            <a:r>
              <a:rPr lang="en-US" sz="2000" dirty="0" err="1" smtClean="0">
                <a:latin typeface="Trebuchet MS"/>
              </a:rPr>
              <a:t>kB</a:t>
            </a:r>
            <a:r>
              <a:rPr lang="en-US" sz="2000" dirty="0" smtClean="0">
                <a:latin typeface="Trebuchet MS"/>
              </a:rPr>
              <a:t> of storage, compared to 921.6 </a:t>
            </a:r>
            <a:r>
              <a:rPr lang="en-US" sz="2000" dirty="0" err="1" smtClean="0">
                <a:latin typeface="Trebuchet MS"/>
              </a:rPr>
              <a:t>kB</a:t>
            </a:r>
            <a:r>
              <a:rPr lang="en-US" sz="2000" dirty="0" smtClean="0">
                <a:latin typeface="Trebuchet MS"/>
              </a:rPr>
              <a:t> for a color image (again, without any compression applied).</a:t>
            </a:r>
          </a:p>
        </p:txBody>
      </p:sp>
      <p:sp>
        <p:nvSpPr>
          <p:cNvPr id="6" name="Slide Number Placeholder 5"/>
          <p:cNvSpPr txBox="1">
            <a:spLocks noGrp="1"/>
          </p:cNvSpPr>
          <p:nvPr/>
        </p:nvSpPr>
        <p:spPr>
          <a:xfrm>
            <a:off x="3500438" y="6286500"/>
            <a:ext cx="2133600" cy="365125"/>
          </a:xfrm>
          <a:prstGeom prst="rect">
            <a:avLst/>
          </a:prstGeom>
          <a:noFill/>
        </p:spPr>
        <p:txBody>
          <a:bodyPr anchor="ctr"/>
          <a:lstStyle/>
          <a:p>
            <a:pPr algn="ctr">
              <a:defRPr/>
            </a:pPr>
            <a:fld id="{9A1E7722-461C-4A4A-A81F-4150DB910420}" type="slidenum">
              <a:rPr lang="en-US" sz="1200">
                <a:solidFill>
                  <a:schemeClr val="tx1">
                    <a:tint val="75000"/>
                  </a:schemeClr>
                </a:solidFill>
                <a:cs typeface="+mn-cs"/>
              </a:rPr>
              <a:pPr algn="ctr">
                <a:defRPr/>
              </a:pPr>
              <a:t>21</a:t>
            </a:fld>
            <a:endParaRPr lang="en-US" sz="1200">
              <a:solidFill>
                <a:schemeClr val="tx1">
                  <a:tint val="75000"/>
                </a:schemeClr>
              </a:solidFill>
              <a:cs typeface="+mn-cs"/>
            </a:endParaRPr>
          </a:p>
        </p:txBody>
      </p:sp>
      <p:pic>
        <p:nvPicPr>
          <p:cNvPr id="29701" name="Picture 5"/>
          <p:cNvPicPr>
            <a:picLocks noChangeAspect="1" noChangeArrowheads="1"/>
          </p:cNvPicPr>
          <p:nvPr/>
        </p:nvPicPr>
        <p:blipFill>
          <a:blip r:embed="rId2" cstate="print"/>
          <a:srcRect/>
          <a:stretch>
            <a:fillRect/>
          </a:stretch>
        </p:blipFill>
        <p:spPr bwMode="auto">
          <a:xfrm>
            <a:off x="2362200" y="1219200"/>
            <a:ext cx="4419600" cy="272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9" name="Slide Number Placeholder 5"/>
          <p:cNvSpPr>
            <a:spLocks noGrp="1"/>
          </p:cNvSpPr>
          <p:nvPr>
            <p:ph type="sldNum" sz="quarter" idx="12"/>
          </p:nvPr>
        </p:nvSpPr>
        <p:spPr/>
        <p:txBody>
          <a:bodyPr/>
          <a:lstStyle/>
          <a:p>
            <a:pPr>
              <a:defRPr/>
            </a:pPr>
            <a:fld id="{F9C86E1C-5352-439E-9D85-89D3D85FB9F2}" type="slidenum">
              <a:rPr lang="en-US"/>
              <a:pPr>
                <a:defRPr/>
              </a:pPr>
              <a:t>22</a:t>
            </a:fld>
            <a:endParaRPr lang="en-US" dirty="0"/>
          </a:p>
        </p:txBody>
      </p:sp>
      <p:sp>
        <p:nvSpPr>
          <p:cNvPr id="5125" name="Rectangle 2"/>
          <p:cNvSpPr>
            <a:spLocks noGrp="1" noChangeArrowheads="1"/>
          </p:cNvSpPr>
          <p:nvPr>
            <p:ph type="title"/>
          </p:nvPr>
        </p:nvSpPr>
        <p:spPr>
          <a:xfrm>
            <a:off x="684213" y="548679"/>
            <a:ext cx="7772400" cy="927695"/>
          </a:xfrm>
        </p:spPr>
        <p:txBody>
          <a:bodyPr>
            <a:normAutofit/>
          </a:bodyPr>
          <a:lstStyle/>
          <a:p>
            <a:pPr eaLnBrk="1" hangingPunct="1"/>
            <a:r>
              <a:rPr lang="en-US" sz="3200" dirty="0" smtClean="0">
                <a:latin typeface="Trebuchet MS"/>
              </a:rPr>
              <a:t>3.1.7  Color Look-up Tables (LUTs)</a:t>
            </a:r>
          </a:p>
        </p:txBody>
      </p:sp>
      <p:sp>
        <p:nvSpPr>
          <p:cNvPr id="5126" name="Rectangle 3"/>
          <p:cNvSpPr>
            <a:spLocks noGrp="1" noChangeArrowheads="1"/>
          </p:cNvSpPr>
          <p:nvPr>
            <p:ph idx="1"/>
          </p:nvPr>
        </p:nvSpPr>
        <p:spPr>
          <a:xfrm>
            <a:off x="684664" y="1511113"/>
            <a:ext cx="7772400" cy="1447800"/>
          </a:xfrm>
        </p:spPr>
        <p:txBody>
          <a:bodyPr/>
          <a:lstStyle/>
          <a:p>
            <a:pPr eaLnBrk="1" hangingPunct="1">
              <a:buFont typeface="Arial" charset="0"/>
              <a:buChar char="•"/>
            </a:pPr>
            <a:r>
              <a:rPr lang="en-US" sz="2000" dirty="0" smtClean="0">
                <a:latin typeface="Trebuchet MS"/>
              </a:rPr>
              <a:t>The idea used in 8-bit color images is to store only the index, or code value, for each pixel. Then, e.g., if a pixel stores the value 25, the meaning is to go to row 25 in a color look-up table (LUT).</a:t>
            </a:r>
          </a:p>
          <a:p>
            <a:pPr eaLnBrk="1" hangingPunct="1"/>
            <a:endParaRPr lang="en-US" sz="2000" dirty="0" smtClean="0">
              <a:latin typeface="Trebuchet MS"/>
            </a:endParaRPr>
          </a:p>
        </p:txBody>
      </p:sp>
      <p:sp>
        <p:nvSpPr>
          <p:cNvPr id="7" name="Slide Number Placeholder 5"/>
          <p:cNvSpPr txBox="1">
            <a:spLocks noGrp="1"/>
          </p:cNvSpPr>
          <p:nvPr/>
        </p:nvSpPr>
        <p:spPr>
          <a:xfrm>
            <a:off x="3500438" y="6286500"/>
            <a:ext cx="2133600" cy="365125"/>
          </a:xfrm>
          <a:prstGeom prst="rect">
            <a:avLst/>
          </a:prstGeom>
          <a:noFill/>
        </p:spPr>
        <p:txBody>
          <a:bodyPr anchor="ctr"/>
          <a:lstStyle/>
          <a:p>
            <a:pPr algn="ctr">
              <a:defRPr/>
            </a:pPr>
            <a:fld id="{20528F57-B181-4D0A-8EA1-1F916A2AC1EC}" type="slidenum">
              <a:rPr lang="en-US" sz="1200">
                <a:solidFill>
                  <a:schemeClr val="tx1">
                    <a:tint val="75000"/>
                  </a:schemeClr>
                </a:solidFill>
                <a:cs typeface="+mn-cs"/>
              </a:rPr>
              <a:pPr algn="ctr">
                <a:defRPr/>
              </a:pPr>
              <a:t>22</a:t>
            </a:fld>
            <a:endParaRPr lang="en-US" sz="1200">
              <a:solidFill>
                <a:schemeClr val="tx1">
                  <a:tint val="75000"/>
                </a:schemeClr>
              </a:solidFill>
              <a:cs typeface="+mn-cs"/>
            </a:endParaRPr>
          </a:p>
        </p:txBody>
      </p:sp>
      <p:sp>
        <p:nvSpPr>
          <p:cNvPr id="5128" name="Text Box 4"/>
          <p:cNvSpPr txBox="1">
            <a:spLocks noChangeArrowheads="1"/>
          </p:cNvSpPr>
          <p:nvPr/>
        </p:nvSpPr>
        <p:spPr bwMode="auto">
          <a:xfrm>
            <a:off x="1772667" y="5429604"/>
            <a:ext cx="5589141" cy="430887"/>
          </a:xfrm>
          <a:prstGeom prst="rect">
            <a:avLst/>
          </a:prstGeom>
          <a:noFill/>
          <a:ln w="9525">
            <a:noFill/>
            <a:miter lim="800000"/>
            <a:headEnd/>
            <a:tailEnd/>
          </a:ln>
        </p:spPr>
        <p:txBody>
          <a:bodyPr wrap="square">
            <a:spAutoFit/>
          </a:bodyPr>
          <a:lstStyle/>
          <a:p>
            <a:pPr algn="ctr"/>
            <a:r>
              <a:rPr lang="en-US" sz="2200" b="1" dirty="0">
                <a:latin typeface="Trebuchet MS" panose="020B0603020202020204" pitchFamily="34" charset="0"/>
              </a:rPr>
              <a:t>Fig. 3.8</a:t>
            </a:r>
            <a:r>
              <a:rPr lang="en-US" sz="2200" dirty="0">
                <a:latin typeface="Trebuchet MS" panose="020B0603020202020204" pitchFamily="34" charset="0"/>
              </a:rPr>
              <a:t>: Color LUT for 8-bit color images</a:t>
            </a:r>
            <a:r>
              <a:rPr lang="en-US" sz="2200" dirty="0" smtClean="0">
                <a:latin typeface="Trebuchet MS" panose="020B0603020202020204" pitchFamily="34" charset="0"/>
              </a:rPr>
              <a:t>.</a:t>
            </a:r>
            <a:endParaRPr lang="en-US" sz="2200" dirty="0">
              <a:latin typeface="Trebuchet MS" panose="020B0603020202020204" pitchFamily="34" charset="0"/>
            </a:endParaRPr>
          </a:p>
        </p:txBody>
      </p:sp>
      <p:graphicFrame>
        <p:nvGraphicFramePr>
          <p:cNvPr id="5122" name="Object 5"/>
          <p:cNvGraphicFramePr>
            <a:graphicFrameLocks noChangeAspect="1"/>
          </p:cNvGraphicFramePr>
          <p:nvPr>
            <p:extLst>
              <p:ext uri="{D42A27DB-BD31-4B8C-83A1-F6EECF244321}">
                <p14:modId xmlns:p14="http://schemas.microsoft.com/office/powerpoint/2010/main" val="58535199"/>
              </p:ext>
            </p:extLst>
          </p:nvPr>
        </p:nvGraphicFramePr>
        <p:xfrm>
          <a:off x="899592" y="3111221"/>
          <a:ext cx="7086600" cy="1974850"/>
        </p:xfrm>
        <a:graphic>
          <a:graphicData uri="http://schemas.openxmlformats.org/presentationml/2006/ole">
            <mc:AlternateContent xmlns:mc="http://schemas.openxmlformats.org/markup-compatibility/2006">
              <mc:Choice xmlns:v="urn:schemas-microsoft-com:vml" Requires="v">
                <p:oleObj spid="_x0000_s5210" name="Image" r:id="rId3" imgW="14717460" imgH="4101587" progId="">
                  <p:embed/>
                </p:oleObj>
              </mc:Choice>
              <mc:Fallback>
                <p:oleObj name="Image" r:id="rId3" imgW="14717460" imgH="4101587" progId="">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111221"/>
                        <a:ext cx="7086600"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6" name="Slide Number Placeholder 5"/>
          <p:cNvSpPr>
            <a:spLocks noGrp="1"/>
          </p:cNvSpPr>
          <p:nvPr>
            <p:ph type="sldNum" sz="quarter" idx="12"/>
          </p:nvPr>
        </p:nvSpPr>
        <p:spPr/>
        <p:txBody>
          <a:bodyPr/>
          <a:lstStyle/>
          <a:p>
            <a:pPr>
              <a:defRPr/>
            </a:pPr>
            <a:fld id="{054EF264-08E6-4885-AA0A-93434E51BBED}" type="slidenum">
              <a:rPr lang="en-US"/>
              <a:pPr>
                <a:defRPr/>
              </a:pPr>
              <a:t>23</a:t>
            </a:fld>
            <a:endParaRPr lang="en-US" dirty="0"/>
          </a:p>
        </p:txBody>
      </p:sp>
      <p:sp>
        <p:nvSpPr>
          <p:cNvPr id="32771" name="Rectangle 3"/>
          <p:cNvSpPr>
            <a:spLocks noGrp="1" noChangeArrowheads="1"/>
          </p:cNvSpPr>
          <p:nvPr>
            <p:ph idx="1"/>
          </p:nvPr>
        </p:nvSpPr>
        <p:spPr>
          <a:xfrm>
            <a:off x="685800" y="923925"/>
            <a:ext cx="7772400" cy="5010150"/>
          </a:xfrm>
        </p:spPr>
        <p:txBody>
          <a:bodyPr/>
          <a:lstStyle/>
          <a:p>
            <a:pPr eaLnBrk="1" hangingPunct="1">
              <a:buFont typeface="Arial" charset="0"/>
              <a:buChar char="•"/>
            </a:pPr>
            <a:r>
              <a:rPr lang="en-US" sz="2200" dirty="0" smtClean="0">
                <a:latin typeface="Trebuchet MS"/>
              </a:rPr>
              <a:t>A </a:t>
            </a:r>
            <a:r>
              <a:rPr lang="en-US" sz="2200" b="1" dirty="0" smtClean="0">
                <a:latin typeface="Trebuchet MS"/>
              </a:rPr>
              <a:t>Color-picker </a:t>
            </a:r>
            <a:r>
              <a:rPr lang="en-US" sz="2200" dirty="0" smtClean="0">
                <a:latin typeface="Trebuchet MS"/>
              </a:rPr>
              <a:t>consists of an array of fairly large blocks of color (or a semi-continuous range of colors) such that a mouse-click will select the color indicated.</a:t>
            </a:r>
          </a:p>
          <a:p>
            <a:pPr eaLnBrk="1" hangingPunct="1"/>
            <a:endParaRPr lang="en-US" sz="1200" dirty="0" smtClean="0">
              <a:latin typeface="Trebuchet MS"/>
            </a:endParaRPr>
          </a:p>
          <a:p>
            <a:pPr lvl="1" eaLnBrk="1" hangingPunct="1"/>
            <a:r>
              <a:rPr lang="en-US" sz="2200" dirty="0" smtClean="0">
                <a:latin typeface="Trebuchet MS"/>
              </a:rPr>
              <a:t>- In reality, a color-picker displays the palette colors associated with index values from 0 to 255.</a:t>
            </a:r>
          </a:p>
          <a:p>
            <a:pPr lvl="1" eaLnBrk="1" hangingPunct="1"/>
            <a:r>
              <a:rPr lang="en-US" sz="2200" dirty="0" smtClean="0">
                <a:latin typeface="Trebuchet MS"/>
              </a:rPr>
              <a:t>- Fig. 3.9 displays the concept of a color-picker: if the user selects the color block with index value 2, then the color meant is cyan, with RGB values (0,</a:t>
            </a:r>
            <a:r>
              <a:rPr lang="en-US" sz="2200" i="1" dirty="0" smtClean="0">
                <a:latin typeface="Trebuchet MS"/>
              </a:rPr>
              <a:t> </a:t>
            </a:r>
            <a:r>
              <a:rPr lang="en-US" sz="2200" dirty="0" smtClean="0">
                <a:latin typeface="Trebuchet MS"/>
              </a:rPr>
              <a:t>255,</a:t>
            </a:r>
            <a:r>
              <a:rPr lang="en-US" sz="2200" i="1" dirty="0" smtClean="0">
                <a:latin typeface="Trebuchet MS"/>
              </a:rPr>
              <a:t> </a:t>
            </a:r>
            <a:r>
              <a:rPr lang="en-US" sz="2200" dirty="0" smtClean="0">
                <a:latin typeface="Trebuchet MS"/>
              </a:rPr>
              <a:t>255).</a:t>
            </a:r>
          </a:p>
          <a:p>
            <a:pPr eaLnBrk="1" hangingPunct="1"/>
            <a:endParaRPr lang="en-US" sz="2200" dirty="0" smtClean="0">
              <a:latin typeface="Trebuchet MS"/>
            </a:endParaRPr>
          </a:p>
          <a:p>
            <a:pPr eaLnBrk="1" hangingPunct="1">
              <a:buFont typeface="Arial" charset="0"/>
              <a:buChar char="•"/>
            </a:pPr>
            <a:r>
              <a:rPr lang="en-US" sz="2200" dirty="0" smtClean="0">
                <a:latin typeface="Trebuchet MS"/>
              </a:rPr>
              <a:t>A very simple animation process is possible via simply changing the color table: this is called </a:t>
            </a:r>
            <a:r>
              <a:rPr lang="en-US" sz="2200" b="1" dirty="0" smtClean="0">
                <a:latin typeface="Trebuchet MS"/>
              </a:rPr>
              <a:t>color cycling </a:t>
            </a:r>
            <a:r>
              <a:rPr lang="en-US" sz="2200" dirty="0" smtClean="0">
                <a:latin typeface="Trebuchet MS"/>
              </a:rPr>
              <a:t>or </a:t>
            </a:r>
            <a:r>
              <a:rPr lang="en-US" sz="2200" b="1" dirty="0" smtClean="0">
                <a:latin typeface="Trebuchet MS"/>
              </a:rPr>
              <a:t>palette animation</a:t>
            </a:r>
            <a:r>
              <a:rPr lang="en-US" sz="2200" dirty="0" smtClean="0">
                <a:latin typeface="Trebuchet MS"/>
              </a:rPr>
              <a:t>.</a:t>
            </a:r>
          </a:p>
          <a:p>
            <a:pPr eaLnBrk="1" hangingPunct="1"/>
            <a:endParaRPr lang="en-US" sz="2200" dirty="0" smtClean="0">
              <a:latin typeface="Trebuchet MS"/>
            </a:endParaRPr>
          </a:p>
        </p:txBody>
      </p:sp>
      <p:sp>
        <p:nvSpPr>
          <p:cNvPr id="4" name="Slide Number Placeholder 5"/>
          <p:cNvSpPr txBox="1">
            <a:spLocks noGrp="1"/>
          </p:cNvSpPr>
          <p:nvPr/>
        </p:nvSpPr>
        <p:spPr>
          <a:xfrm>
            <a:off x="3500438" y="6286500"/>
            <a:ext cx="2133600" cy="365125"/>
          </a:xfrm>
          <a:prstGeom prst="rect">
            <a:avLst/>
          </a:prstGeom>
          <a:noFill/>
        </p:spPr>
        <p:txBody>
          <a:bodyPr anchor="ctr"/>
          <a:lstStyle/>
          <a:p>
            <a:pPr algn="ctr">
              <a:defRPr/>
            </a:pPr>
            <a:fld id="{EFAA6676-51DE-4FF3-904D-F9896B825EC4}" type="slidenum">
              <a:rPr lang="en-US" sz="1200">
                <a:solidFill>
                  <a:schemeClr val="tx1">
                    <a:tint val="75000"/>
                  </a:schemeClr>
                </a:solidFill>
                <a:cs typeface="+mn-cs"/>
              </a:rPr>
              <a:pPr algn="ctr">
                <a:defRPr/>
              </a:pPr>
              <a:t>23</a:t>
            </a:fld>
            <a:endParaRPr lang="en-US" sz="1200">
              <a:solidFill>
                <a:schemeClr val="tx1">
                  <a:tint val="75000"/>
                </a:schemeClr>
              </a:solidFill>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7" name="Slide Number Placeholder 5"/>
          <p:cNvSpPr>
            <a:spLocks noGrp="1"/>
          </p:cNvSpPr>
          <p:nvPr>
            <p:ph type="sldNum" sz="quarter" idx="12"/>
          </p:nvPr>
        </p:nvSpPr>
        <p:spPr/>
        <p:txBody>
          <a:bodyPr/>
          <a:lstStyle/>
          <a:p>
            <a:pPr>
              <a:defRPr/>
            </a:pPr>
            <a:fld id="{E0649ACF-0C5A-46D3-86D8-CC136EED46DE}" type="slidenum">
              <a:rPr lang="en-US"/>
              <a:pPr>
                <a:defRPr/>
              </a:pPr>
              <a:t>24</a:t>
            </a:fld>
            <a:endParaRPr lang="en-US" dirty="0"/>
          </a:p>
        </p:txBody>
      </p:sp>
      <p:sp>
        <p:nvSpPr>
          <p:cNvPr id="6149" name="Rectangle 3"/>
          <p:cNvSpPr>
            <a:spLocks noGrp="1" noChangeArrowheads="1"/>
          </p:cNvSpPr>
          <p:nvPr>
            <p:ph idx="1"/>
          </p:nvPr>
        </p:nvSpPr>
        <p:spPr>
          <a:xfrm>
            <a:off x="685800" y="4905375"/>
            <a:ext cx="7772400" cy="914400"/>
          </a:xfrm>
        </p:spPr>
        <p:txBody>
          <a:bodyPr/>
          <a:lstStyle/>
          <a:p>
            <a:pPr eaLnBrk="1" hangingPunct="1">
              <a:buFontTx/>
              <a:buNone/>
            </a:pPr>
            <a:r>
              <a:rPr lang="en-US" sz="2200" dirty="0" smtClean="0">
                <a:latin typeface="Trebuchet MS" panose="020B0603020202020204" pitchFamily="34" charset="0"/>
                <a:cs typeface="Times New Roman" pitchFamily="18" charset="0"/>
              </a:rPr>
              <a:t>	</a:t>
            </a:r>
            <a:r>
              <a:rPr lang="en-US" sz="2200" b="1" dirty="0" smtClean="0">
                <a:latin typeface="Trebuchet MS" panose="020B0603020202020204" pitchFamily="34" charset="0"/>
                <a:cs typeface="Times New Roman" pitchFamily="18" charset="0"/>
              </a:rPr>
              <a:t>Fig. 3.9: </a:t>
            </a:r>
            <a:r>
              <a:rPr lang="en-US" sz="2200" dirty="0" smtClean="0">
                <a:latin typeface="Trebuchet MS" panose="020B0603020202020204" pitchFamily="34" charset="0"/>
                <a:cs typeface="Times New Roman" pitchFamily="18" charset="0"/>
              </a:rPr>
              <a:t>Color-picker for 8-bit color: each block of the color-picker corresponds to one row of the color LUT.</a:t>
            </a:r>
          </a:p>
        </p:txBody>
      </p:sp>
      <p:sp>
        <p:nvSpPr>
          <p:cNvPr id="5" name="Slide Number Placeholder 5"/>
          <p:cNvSpPr txBox="1">
            <a:spLocks noGrp="1"/>
          </p:cNvSpPr>
          <p:nvPr/>
        </p:nvSpPr>
        <p:spPr>
          <a:xfrm>
            <a:off x="3500438" y="6286500"/>
            <a:ext cx="2133600" cy="365125"/>
          </a:xfrm>
          <a:prstGeom prst="rect">
            <a:avLst/>
          </a:prstGeom>
          <a:noFill/>
        </p:spPr>
        <p:txBody>
          <a:bodyPr anchor="ctr"/>
          <a:lstStyle/>
          <a:p>
            <a:pPr algn="ctr">
              <a:defRPr/>
            </a:pPr>
            <a:fld id="{066F007E-1E5E-4E44-8A27-90C0663C878F}" type="slidenum">
              <a:rPr lang="en-US" sz="1200">
                <a:solidFill>
                  <a:schemeClr val="tx1">
                    <a:tint val="75000"/>
                  </a:schemeClr>
                </a:solidFill>
                <a:cs typeface="+mn-cs"/>
              </a:rPr>
              <a:pPr algn="ctr">
                <a:defRPr/>
              </a:pPr>
              <a:t>24</a:t>
            </a:fld>
            <a:endParaRPr lang="en-US" sz="1200">
              <a:solidFill>
                <a:schemeClr val="tx1">
                  <a:tint val="75000"/>
                </a:schemeClr>
              </a:solidFill>
              <a:cs typeface="+mn-cs"/>
            </a:endParaRPr>
          </a:p>
        </p:txBody>
      </p:sp>
      <p:graphicFrame>
        <p:nvGraphicFramePr>
          <p:cNvPr id="6146" name="Object 1024"/>
          <p:cNvGraphicFramePr>
            <a:graphicFrameLocks noChangeAspect="1"/>
          </p:cNvGraphicFramePr>
          <p:nvPr/>
        </p:nvGraphicFramePr>
        <p:xfrm>
          <a:off x="876300" y="914400"/>
          <a:ext cx="7391400" cy="3673475"/>
        </p:xfrm>
        <a:graphic>
          <a:graphicData uri="http://schemas.openxmlformats.org/presentationml/2006/ole">
            <mc:AlternateContent xmlns:mc="http://schemas.openxmlformats.org/markup-compatibility/2006">
              <mc:Choice xmlns:v="urn:schemas-microsoft-com:vml" Requires="v">
                <p:oleObj spid="_x0000_s6234" name="Image" r:id="rId3" imgW="14946032" imgH="7428571" progId="">
                  <p:embed/>
                </p:oleObj>
              </mc:Choice>
              <mc:Fallback>
                <p:oleObj name="Image" r:id="rId3" imgW="14946032" imgH="7428571" progId="">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914400"/>
                        <a:ext cx="7391400"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13" name="Slide Number Placeholder 5"/>
          <p:cNvSpPr>
            <a:spLocks noGrp="1"/>
          </p:cNvSpPr>
          <p:nvPr>
            <p:ph type="sldNum" sz="quarter" idx="12"/>
          </p:nvPr>
        </p:nvSpPr>
        <p:spPr/>
        <p:txBody>
          <a:bodyPr/>
          <a:lstStyle/>
          <a:p>
            <a:pPr>
              <a:defRPr/>
            </a:pPr>
            <a:fld id="{D091D64E-7E48-44CD-8D40-0ADB540B39AC}" type="slidenum">
              <a:rPr lang="en-US"/>
              <a:pPr>
                <a:defRPr/>
              </a:pPr>
              <a:t>25</a:t>
            </a:fld>
            <a:endParaRPr lang="en-US" dirty="0"/>
          </a:p>
        </p:txBody>
      </p:sp>
      <p:sp>
        <p:nvSpPr>
          <p:cNvPr id="7175" name="Rectangle 3"/>
          <p:cNvSpPr>
            <a:spLocks noGrp="1" noChangeArrowheads="1"/>
          </p:cNvSpPr>
          <p:nvPr>
            <p:ph idx="1"/>
          </p:nvPr>
        </p:nvSpPr>
        <p:spPr>
          <a:xfrm>
            <a:off x="685800" y="762000"/>
            <a:ext cx="7772400" cy="1066800"/>
          </a:xfrm>
        </p:spPr>
        <p:txBody>
          <a:bodyPr/>
          <a:lstStyle/>
          <a:p>
            <a:pPr eaLnBrk="1" hangingPunct="1"/>
            <a:r>
              <a:rPr lang="en-US" sz="2000" dirty="0" smtClean="0">
                <a:latin typeface="Trebuchet MS"/>
              </a:rPr>
              <a:t>Fig. 3.10 (a) shows a 24-bit color image of “Lena”, and Fig. 3.10 (b) shows the same image reduced to only 5 bits via dithering. A detail of the left eye is shown in Fig. 3.10 (c).</a:t>
            </a:r>
          </a:p>
          <a:p>
            <a:pPr eaLnBrk="1" hangingPunct="1"/>
            <a:endParaRPr lang="en-US" sz="2000" dirty="0" smtClean="0">
              <a:latin typeface="Trebuchet MS"/>
            </a:endParaRPr>
          </a:p>
        </p:txBody>
      </p:sp>
      <p:sp>
        <p:nvSpPr>
          <p:cNvPr id="11" name="Slide Number Placeholder 5"/>
          <p:cNvSpPr txBox="1">
            <a:spLocks noGrp="1"/>
          </p:cNvSpPr>
          <p:nvPr/>
        </p:nvSpPr>
        <p:spPr>
          <a:xfrm>
            <a:off x="3500438" y="6286500"/>
            <a:ext cx="2133600" cy="365125"/>
          </a:xfrm>
          <a:prstGeom prst="rect">
            <a:avLst/>
          </a:prstGeom>
          <a:noFill/>
        </p:spPr>
        <p:txBody>
          <a:bodyPr anchor="ctr"/>
          <a:lstStyle/>
          <a:p>
            <a:pPr algn="ctr">
              <a:defRPr/>
            </a:pPr>
            <a:fld id="{764FE251-AFD4-4EB1-A085-DCB3B5E74CD1}" type="slidenum">
              <a:rPr lang="en-US" sz="1200">
                <a:solidFill>
                  <a:schemeClr val="tx1">
                    <a:tint val="75000"/>
                  </a:schemeClr>
                </a:solidFill>
                <a:cs typeface="+mn-cs"/>
              </a:rPr>
              <a:pPr algn="ctr">
                <a:defRPr/>
              </a:pPr>
              <a:t>25</a:t>
            </a:fld>
            <a:endParaRPr lang="en-US" sz="1200">
              <a:solidFill>
                <a:schemeClr val="tx1">
                  <a:tint val="75000"/>
                </a:schemeClr>
              </a:solidFill>
              <a:cs typeface="+mn-cs"/>
            </a:endParaRPr>
          </a:p>
        </p:txBody>
      </p:sp>
      <p:graphicFrame>
        <p:nvGraphicFramePr>
          <p:cNvPr id="7170" name="Object 1024"/>
          <p:cNvGraphicFramePr>
            <a:graphicFrameLocks noChangeAspect="1"/>
          </p:cNvGraphicFramePr>
          <p:nvPr/>
        </p:nvGraphicFramePr>
        <p:xfrm>
          <a:off x="827584" y="2060848"/>
          <a:ext cx="2438400" cy="2428875"/>
        </p:xfrm>
        <a:graphic>
          <a:graphicData uri="http://schemas.openxmlformats.org/presentationml/2006/ole">
            <mc:AlternateContent xmlns:mc="http://schemas.openxmlformats.org/markup-compatibility/2006">
              <mc:Choice xmlns:v="urn:schemas-microsoft-com:vml" Requires="v">
                <p:oleObj spid="_x0000_s7422" name="Image" r:id="rId3" imgW="9295238" imgH="9257143" progId="">
                  <p:embed/>
                </p:oleObj>
              </mc:Choice>
              <mc:Fallback>
                <p:oleObj name="Image" r:id="rId3" imgW="9295238" imgH="9257143" progId="">
                  <p:embed/>
                  <p:pic>
                    <p:nvPicPr>
                      <p:cNvPr id="0" name="Picture 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060848"/>
                        <a:ext cx="24384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7171" name="Object 1025"/>
          <p:cNvGraphicFramePr>
            <a:graphicFrameLocks noChangeAspect="1"/>
          </p:cNvGraphicFramePr>
          <p:nvPr/>
        </p:nvGraphicFramePr>
        <p:xfrm>
          <a:off x="3505200" y="2057400"/>
          <a:ext cx="2409825" cy="2413000"/>
        </p:xfrm>
        <a:graphic>
          <a:graphicData uri="http://schemas.openxmlformats.org/presentationml/2006/ole">
            <mc:AlternateContent xmlns:mc="http://schemas.openxmlformats.org/markup-compatibility/2006">
              <mc:Choice xmlns:v="urn:schemas-microsoft-com:vml" Requires="v">
                <p:oleObj spid="_x0000_s7423" name="Image" r:id="rId5" imgW="9307937" imgH="9320635" progId="">
                  <p:embed/>
                </p:oleObj>
              </mc:Choice>
              <mc:Fallback>
                <p:oleObj name="Image" r:id="rId5" imgW="9307937" imgH="9320635" progId="">
                  <p:embed/>
                  <p:pic>
                    <p:nvPicPr>
                      <p:cNvPr id="0" name="Picture 1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2057400"/>
                        <a:ext cx="2409825"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7172" name="Object 1026"/>
          <p:cNvGraphicFramePr>
            <a:graphicFrameLocks noChangeAspect="1"/>
          </p:cNvGraphicFramePr>
          <p:nvPr/>
        </p:nvGraphicFramePr>
        <p:xfrm>
          <a:off x="6096000" y="3505200"/>
          <a:ext cx="2438400" cy="947738"/>
        </p:xfrm>
        <a:graphic>
          <a:graphicData uri="http://schemas.openxmlformats.org/presentationml/2006/ole">
            <mc:AlternateContent xmlns:mc="http://schemas.openxmlformats.org/markup-compatibility/2006">
              <mc:Choice xmlns:v="urn:schemas-microsoft-com:vml" Requires="v">
                <p:oleObj spid="_x0000_s7424" name="Image" r:id="rId7" imgW="9244444" imgH="3593651" progId="">
                  <p:embed/>
                </p:oleObj>
              </mc:Choice>
              <mc:Fallback>
                <p:oleObj name="Image" r:id="rId7" imgW="9244444" imgH="3593651" progId="">
                  <p:embed/>
                  <p:pic>
                    <p:nvPicPr>
                      <p:cNvPr id="0" name="Picture 10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3505200"/>
                        <a:ext cx="2438400"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
        <p:nvSpPr>
          <p:cNvPr id="7177" name="Text Box 7"/>
          <p:cNvSpPr txBox="1">
            <a:spLocks noChangeArrowheads="1"/>
          </p:cNvSpPr>
          <p:nvPr/>
        </p:nvSpPr>
        <p:spPr bwMode="auto">
          <a:xfrm>
            <a:off x="1828800" y="4419600"/>
            <a:ext cx="465138" cy="396875"/>
          </a:xfrm>
          <a:prstGeom prst="rect">
            <a:avLst/>
          </a:prstGeom>
          <a:noFill/>
          <a:ln w="9525">
            <a:noFill/>
            <a:miter lim="800000"/>
            <a:headEnd/>
            <a:tailEnd/>
          </a:ln>
        </p:spPr>
        <p:txBody>
          <a:bodyPr wrap="none">
            <a:spAutoFit/>
          </a:bodyPr>
          <a:lstStyle/>
          <a:p>
            <a:r>
              <a:rPr lang="en-US" sz="2000"/>
              <a:t>(a)</a:t>
            </a:r>
          </a:p>
        </p:txBody>
      </p:sp>
      <p:sp>
        <p:nvSpPr>
          <p:cNvPr id="7178" name="Text Box 8"/>
          <p:cNvSpPr txBox="1">
            <a:spLocks noChangeArrowheads="1"/>
          </p:cNvSpPr>
          <p:nvPr/>
        </p:nvSpPr>
        <p:spPr bwMode="auto">
          <a:xfrm>
            <a:off x="4572000" y="4419600"/>
            <a:ext cx="479425" cy="396875"/>
          </a:xfrm>
          <a:prstGeom prst="rect">
            <a:avLst/>
          </a:prstGeom>
          <a:noFill/>
          <a:ln w="9525">
            <a:noFill/>
            <a:miter lim="800000"/>
            <a:headEnd/>
            <a:tailEnd/>
          </a:ln>
        </p:spPr>
        <p:txBody>
          <a:bodyPr wrap="none">
            <a:spAutoFit/>
          </a:bodyPr>
          <a:lstStyle/>
          <a:p>
            <a:r>
              <a:rPr lang="en-US" sz="2000"/>
              <a:t>(b)</a:t>
            </a:r>
          </a:p>
        </p:txBody>
      </p:sp>
      <p:sp>
        <p:nvSpPr>
          <p:cNvPr id="7179" name="Text Box 9"/>
          <p:cNvSpPr txBox="1">
            <a:spLocks noChangeArrowheads="1"/>
          </p:cNvSpPr>
          <p:nvPr/>
        </p:nvSpPr>
        <p:spPr bwMode="auto">
          <a:xfrm>
            <a:off x="7086600" y="4419600"/>
            <a:ext cx="465138" cy="396875"/>
          </a:xfrm>
          <a:prstGeom prst="rect">
            <a:avLst/>
          </a:prstGeom>
          <a:noFill/>
          <a:ln w="9525">
            <a:noFill/>
            <a:miter lim="800000"/>
            <a:headEnd/>
            <a:tailEnd/>
          </a:ln>
        </p:spPr>
        <p:txBody>
          <a:bodyPr wrap="none">
            <a:spAutoFit/>
          </a:bodyPr>
          <a:lstStyle/>
          <a:p>
            <a:r>
              <a:rPr lang="en-US" sz="2000"/>
              <a:t>(c)</a:t>
            </a:r>
          </a:p>
        </p:txBody>
      </p:sp>
      <p:sp>
        <p:nvSpPr>
          <p:cNvPr id="7180" name="Text Box 10"/>
          <p:cNvSpPr txBox="1">
            <a:spLocks noChangeArrowheads="1"/>
          </p:cNvSpPr>
          <p:nvPr/>
        </p:nvSpPr>
        <p:spPr bwMode="auto">
          <a:xfrm>
            <a:off x="827584" y="4953000"/>
            <a:ext cx="7706816" cy="1077218"/>
          </a:xfrm>
          <a:prstGeom prst="rect">
            <a:avLst/>
          </a:prstGeom>
          <a:noFill/>
          <a:ln w="9525">
            <a:noFill/>
            <a:miter lim="800000"/>
            <a:headEnd/>
            <a:tailEnd/>
          </a:ln>
        </p:spPr>
        <p:txBody>
          <a:bodyPr wrap="square">
            <a:spAutoFit/>
          </a:bodyPr>
          <a:lstStyle/>
          <a:p>
            <a:r>
              <a:rPr lang="en-US" sz="2200" b="1" dirty="0">
                <a:latin typeface="Trebuchet MS" panose="020B0603020202020204" pitchFamily="34" charset="0"/>
                <a:ea typeface="Trebuchet MS"/>
                <a:cs typeface="Times New Roman" pitchFamily="18" charset="0"/>
              </a:rPr>
              <a:t>Fig. 3.10: </a:t>
            </a:r>
            <a:r>
              <a:rPr lang="en-US" sz="2200" dirty="0">
                <a:latin typeface="Trebuchet MS" panose="020B0603020202020204" pitchFamily="34" charset="0"/>
                <a:ea typeface="Trebuchet MS"/>
                <a:cs typeface="Times New Roman" pitchFamily="18" charset="0"/>
              </a:rPr>
              <a:t>(a): 24-bit color image “lena.bmp”. (b): Version with color dithering. (c): Detail of dithered version.</a:t>
            </a:r>
          </a:p>
          <a:p>
            <a:endParaRPr lang="en-US" sz="2000" dirty="0">
              <a:latin typeface="Trebuchet MS" panose="020B0603020202020204" pitchFamily="34" charset="0"/>
              <a:ea typeface="Trebuchet MS"/>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7" name="Slide Number Placeholder 5"/>
          <p:cNvSpPr>
            <a:spLocks noGrp="1"/>
          </p:cNvSpPr>
          <p:nvPr>
            <p:ph type="sldNum" sz="quarter" idx="12"/>
          </p:nvPr>
        </p:nvSpPr>
        <p:spPr/>
        <p:txBody>
          <a:bodyPr/>
          <a:lstStyle/>
          <a:p>
            <a:pPr>
              <a:defRPr/>
            </a:pPr>
            <a:fld id="{DA3F00D3-5EC3-419A-81D6-EA432CDFBA22}" type="slidenum">
              <a:rPr lang="en-US"/>
              <a:pPr>
                <a:defRPr/>
              </a:pPr>
              <a:t>26</a:t>
            </a:fld>
            <a:endParaRPr lang="en-US" dirty="0"/>
          </a:p>
        </p:txBody>
      </p:sp>
      <p:sp>
        <p:nvSpPr>
          <p:cNvPr id="37891" name="Rectangle 2"/>
          <p:cNvSpPr>
            <a:spLocks noGrp="1" noChangeArrowheads="1"/>
          </p:cNvSpPr>
          <p:nvPr>
            <p:ph type="title"/>
          </p:nvPr>
        </p:nvSpPr>
        <p:spPr>
          <a:xfrm>
            <a:off x="428625" y="476672"/>
            <a:ext cx="8229600" cy="1000125"/>
          </a:xfrm>
        </p:spPr>
        <p:txBody>
          <a:bodyPr>
            <a:normAutofit/>
          </a:bodyPr>
          <a:lstStyle/>
          <a:p>
            <a:pPr eaLnBrk="1" hangingPunct="1"/>
            <a:r>
              <a:rPr lang="en-US" sz="3200" dirty="0" smtClean="0">
                <a:latin typeface="Trebuchet MS"/>
              </a:rPr>
              <a:t>How to devise a color look-up table</a:t>
            </a:r>
          </a:p>
        </p:txBody>
      </p:sp>
      <p:sp>
        <p:nvSpPr>
          <p:cNvPr id="37892" name="Rectangle 3"/>
          <p:cNvSpPr>
            <a:spLocks noGrp="1" noChangeArrowheads="1"/>
          </p:cNvSpPr>
          <p:nvPr>
            <p:ph idx="1"/>
          </p:nvPr>
        </p:nvSpPr>
        <p:spPr>
          <a:xfrm>
            <a:off x="657225" y="1412776"/>
            <a:ext cx="7772400" cy="4572000"/>
          </a:xfrm>
        </p:spPr>
        <p:txBody>
          <a:bodyPr/>
          <a:lstStyle/>
          <a:p>
            <a:pPr eaLnBrk="1" hangingPunct="1">
              <a:lnSpc>
                <a:spcPct val="90000"/>
              </a:lnSpc>
              <a:buFont typeface="Arial" charset="0"/>
              <a:buChar char="•"/>
            </a:pPr>
            <a:r>
              <a:rPr lang="en-US" sz="2000" dirty="0" smtClean="0">
                <a:latin typeface="Trebuchet MS"/>
              </a:rPr>
              <a:t>The most straightforward way to make 8-bit look-up color out of 24-bit color would be to divide the RGB cube into equal slices in each dimension.</a:t>
            </a:r>
          </a:p>
          <a:p>
            <a:pPr marL="800100" lvl="1" indent="-342900" eaLnBrk="1" hangingPunct="1">
              <a:lnSpc>
                <a:spcPct val="90000"/>
              </a:lnSpc>
              <a:spcBef>
                <a:spcPts val="1632"/>
              </a:spcBef>
              <a:buFont typeface="+mj-lt"/>
              <a:buAutoNum type="alphaLcParenR"/>
            </a:pPr>
            <a:r>
              <a:rPr lang="en-US" sz="1800" dirty="0" smtClean="0">
                <a:latin typeface="Trebuchet MS"/>
              </a:rPr>
              <a:t>The centers of each of the resulting cubes would serve as the entries in the color LUT, while simply scaling the RGB ranges 0..255 into the appropriate ranges would generate the 8-bit codes.</a:t>
            </a:r>
          </a:p>
          <a:p>
            <a:pPr marL="800100" lvl="1" indent="-342900" eaLnBrk="1" hangingPunct="1">
              <a:lnSpc>
                <a:spcPct val="90000"/>
              </a:lnSpc>
              <a:spcBef>
                <a:spcPts val="1632"/>
              </a:spcBef>
              <a:buFont typeface="+mj-lt"/>
              <a:buAutoNum type="alphaLcParenR"/>
            </a:pPr>
            <a:r>
              <a:rPr lang="en-US" sz="1800" dirty="0" smtClean="0">
                <a:latin typeface="Trebuchet MS"/>
              </a:rPr>
              <a:t>Since humans are more sensitive to R and G than to B, we could shrink the R range and G range 0..255 into the 3-bit range 0..7 and shrink the B range down to the 2-bit range 0..3, thus making up a total of 8 bits.</a:t>
            </a:r>
          </a:p>
          <a:p>
            <a:pPr marL="800100" lvl="1" indent="-342900" eaLnBrk="1" hangingPunct="1">
              <a:lnSpc>
                <a:spcPct val="90000"/>
              </a:lnSpc>
              <a:spcBef>
                <a:spcPts val="1632"/>
              </a:spcBef>
              <a:buFont typeface="+mj-lt"/>
              <a:buAutoNum type="alphaLcParenR"/>
            </a:pPr>
            <a:r>
              <a:rPr lang="en-US" sz="1800" dirty="0" smtClean="0">
                <a:latin typeface="Trebuchet MS"/>
              </a:rPr>
              <a:t>To shrink R and G, we could simply divide the R or G byte value by (256/8)=32 and then truncate. Then each pixel in the image gets replaced by its 8-bit index and the color LUT serves to generate 24-bit color.</a:t>
            </a:r>
          </a:p>
        </p:txBody>
      </p:sp>
      <p:sp>
        <p:nvSpPr>
          <p:cNvPr id="5" name="Slide Number Placeholder 5"/>
          <p:cNvSpPr txBox="1">
            <a:spLocks noGrp="1"/>
          </p:cNvSpPr>
          <p:nvPr/>
        </p:nvSpPr>
        <p:spPr>
          <a:xfrm>
            <a:off x="3500438" y="6286500"/>
            <a:ext cx="2133600" cy="365125"/>
          </a:xfrm>
          <a:prstGeom prst="rect">
            <a:avLst/>
          </a:prstGeom>
          <a:noFill/>
        </p:spPr>
        <p:txBody>
          <a:bodyPr anchor="ctr"/>
          <a:lstStyle/>
          <a:p>
            <a:pPr algn="ctr">
              <a:defRPr/>
            </a:pPr>
            <a:fld id="{15F5FAAC-FF70-4586-BF4B-199084943D67}" type="slidenum">
              <a:rPr lang="en-US" sz="1200">
                <a:solidFill>
                  <a:schemeClr val="tx1">
                    <a:tint val="75000"/>
                  </a:schemeClr>
                </a:solidFill>
                <a:cs typeface="+mn-cs"/>
              </a:rPr>
              <a:pPr algn="ctr">
                <a:defRPr/>
              </a:pPr>
              <a:t>26</a:t>
            </a:fld>
            <a:endParaRPr lang="en-US" sz="1200">
              <a:solidFill>
                <a:schemeClr val="tx1">
                  <a:tint val="75000"/>
                </a:schemeClr>
              </a:solidFill>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6" name="Slide Number Placeholder 5"/>
          <p:cNvSpPr>
            <a:spLocks noGrp="1"/>
          </p:cNvSpPr>
          <p:nvPr>
            <p:ph type="sldNum" sz="quarter" idx="12"/>
          </p:nvPr>
        </p:nvSpPr>
        <p:spPr/>
        <p:txBody>
          <a:bodyPr/>
          <a:lstStyle/>
          <a:p>
            <a:pPr>
              <a:defRPr/>
            </a:pPr>
            <a:fld id="{F3B6605B-2AA3-46F2-B079-45083430963B}" type="slidenum">
              <a:rPr lang="en-US"/>
              <a:pPr>
                <a:defRPr/>
              </a:pPr>
              <a:t>27</a:t>
            </a:fld>
            <a:endParaRPr lang="en-US" dirty="0"/>
          </a:p>
        </p:txBody>
      </p:sp>
      <p:sp>
        <p:nvSpPr>
          <p:cNvPr id="38915" name="Rectangle 3"/>
          <p:cNvSpPr>
            <a:spLocks noGrp="1" noChangeArrowheads="1"/>
          </p:cNvSpPr>
          <p:nvPr>
            <p:ph idx="1"/>
          </p:nvPr>
        </p:nvSpPr>
        <p:spPr>
          <a:xfrm>
            <a:off x="611560" y="692696"/>
            <a:ext cx="7772400" cy="5410200"/>
          </a:xfrm>
        </p:spPr>
        <p:txBody>
          <a:bodyPr anchor="ctr"/>
          <a:lstStyle/>
          <a:p>
            <a:pPr marL="609600" indent="-609600" eaLnBrk="1" hangingPunct="1">
              <a:buFont typeface="Arial" charset="0"/>
              <a:buChar char="•"/>
            </a:pPr>
            <a:r>
              <a:rPr lang="en-US" sz="2000" b="1" dirty="0" smtClean="0">
                <a:latin typeface="Trebuchet MS"/>
              </a:rPr>
              <a:t>Median-cut algorithm</a:t>
            </a:r>
            <a:r>
              <a:rPr lang="en-US" sz="2000" dirty="0" smtClean="0">
                <a:latin typeface="Trebuchet MS"/>
              </a:rPr>
              <a:t>: A simple alternate solution that does a better job for this color reduction problem.</a:t>
            </a:r>
          </a:p>
          <a:p>
            <a:pPr marL="990600" lvl="1" indent="-533400" eaLnBrk="1" hangingPunct="1">
              <a:spcBef>
                <a:spcPts val="2232"/>
              </a:spcBef>
              <a:buFont typeface="+mj-lt"/>
              <a:buAutoNum type="alphaLcParenR"/>
            </a:pPr>
            <a:r>
              <a:rPr lang="en-US" sz="1800" dirty="0" smtClean="0">
                <a:latin typeface="Trebuchet MS"/>
              </a:rPr>
              <a:t>The idea is to sort the R byte values and find their median; then values smaller than the median are </a:t>
            </a:r>
            <a:r>
              <a:rPr lang="en-US" sz="1800" dirty="0" err="1" smtClean="0">
                <a:latin typeface="Trebuchet MS"/>
              </a:rPr>
              <a:t>labelled</a:t>
            </a:r>
            <a:r>
              <a:rPr lang="en-US" sz="1800" dirty="0" smtClean="0">
                <a:latin typeface="Trebuchet MS"/>
              </a:rPr>
              <a:t> with a “0” bit and values larger than the median are </a:t>
            </a:r>
            <a:r>
              <a:rPr lang="en-US" sz="1800" dirty="0" err="1" smtClean="0">
                <a:latin typeface="Trebuchet MS"/>
              </a:rPr>
              <a:t>labelled</a:t>
            </a:r>
            <a:r>
              <a:rPr lang="en-US" sz="1800" dirty="0" smtClean="0">
                <a:latin typeface="Trebuchet MS"/>
              </a:rPr>
              <a:t> with a “1” bit.</a:t>
            </a:r>
          </a:p>
          <a:p>
            <a:pPr marL="990600" lvl="1" indent="-533400" eaLnBrk="1" hangingPunct="1">
              <a:spcBef>
                <a:spcPts val="2232"/>
              </a:spcBef>
              <a:buFont typeface="+mj-lt"/>
              <a:buAutoNum type="alphaLcParenR"/>
            </a:pPr>
            <a:r>
              <a:rPr lang="en-US" sz="1800" dirty="0" smtClean="0">
                <a:latin typeface="Trebuchet MS"/>
              </a:rPr>
              <a:t>This type of scheme will indeed concentrate bits where they most need to differentiate between high populations of close colors.</a:t>
            </a:r>
          </a:p>
          <a:p>
            <a:pPr marL="990600" lvl="1" indent="-533400" eaLnBrk="1" hangingPunct="1">
              <a:spcBef>
                <a:spcPts val="2232"/>
              </a:spcBef>
              <a:buFont typeface="+mj-lt"/>
              <a:buAutoNum type="alphaLcParenR"/>
            </a:pPr>
            <a:r>
              <a:rPr lang="en-US" sz="1800" dirty="0" smtClean="0">
                <a:latin typeface="Trebuchet MS"/>
              </a:rPr>
              <a:t>One can most easily visualize finding the median by using a histogram showing counts at position 0..255.</a:t>
            </a:r>
          </a:p>
          <a:p>
            <a:pPr marL="990600" lvl="1" indent="-533400" eaLnBrk="1" hangingPunct="1">
              <a:spcBef>
                <a:spcPts val="2232"/>
              </a:spcBef>
              <a:buFont typeface="+mj-lt"/>
              <a:buAutoNum type="alphaLcParenR"/>
            </a:pPr>
            <a:r>
              <a:rPr lang="en-US" sz="1800" dirty="0" smtClean="0">
                <a:latin typeface="Trebuchet MS"/>
              </a:rPr>
              <a:t>Fig. 3.11 shows a histogram of the R byte values for the </a:t>
            </a:r>
            <a:r>
              <a:rPr lang="en-US" sz="1800" dirty="0" smtClean="0">
                <a:latin typeface="Courier New" pitchFamily="49" charset="0"/>
                <a:cs typeface="Courier New" pitchFamily="49" charset="0"/>
              </a:rPr>
              <a:t>forestfire.bmp</a:t>
            </a:r>
            <a:r>
              <a:rPr lang="en-US" sz="1800" dirty="0" smtClean="0">
                <a:latin typeface="Trebuchet MS"/>
              </a:rPr>
              <a:t> image along with the median of these values, shown as a vertical line.</a:t>
            </a:r>
          </a:p>
        </p:txBody>
      </p:sp>
      <p:sp>
        <p:nvSpPr>
          <p:cNvPr id="4" name="Slide Number Placeholder 5"/>
          <p:cNvSpPr txBox="1">
            <a:spLocks noGrp="1"/>
          </p:cNvSpPr>
          <p:nvPr/>
        </p:nvSpPr>
        <p:spPr>
          <a:xfrm>
            <a:off x="3500438" y="6286500"/>
            <a:ext cx="2133600" cy="365125"/>
          </a:xfrm>
          <a:prstGeom prst="rect">
            <a:avLst/>
          </a:prstGeom>
          <a:noFill/>
        </p:spPr>
        <p:txBody>
          <a:bodyPr anchor="ctr"/>
          <a:lstStyle/>
          <a:p>
            <a:pPr algn="ctr">
              <a:defRPr/>
            </a:pPr>
            <a:fld id="{0AD7B643-0DE4-4E5B-994F-2ABBF44CF253}" type="slidenum">
              <a:rPr lang="en-US" sz="1200">
                <a:solidFill>
                  <a:schemeClr val="tx1">
                    <a:tint val="75000"/>
                  </a:schemeClr>
                </a:solidFill>
                <a:cs typeface="+mn-cs"/>
              </a:rPr>
              <a:pPr algn="ctr">
                <a:defRPr/>
              </a:pPr>
              <a:t>27</a:t>
            </a:fld>
            <a:endParaRPr lang="en-US" sz="1200">
              <a:solidFill>
                <a:schemeClr val="tx1">
                  <a:tint val="75000"/>
                </a:schemeClr>
              </a:solidFill>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7" name="Slide Number Placeholder 5"/>
          <p:cNvSpPr>
            <a:spLocks noGrp="1"/>
          </p:cNvSpPr>
          <p:nvPr>
            <p:ph type="sldNum" sz="quarter" idx="12"/>
          </p:nvPr>
        </p:nvSpPr>
        <p:spPr/>
        <p:txBody>
          <a:bodyPr/>
          <a:lstStyle/>
          <a:p>
            <a:pPr>
              <a:defRPr/>
            </a:pPr>
            <a:fld id="{5CAA37C9-A8DC-419F-A386-5F53FAB84B65}" type="slidenum">
              <a:rPr lang="en-US"/>
              <a:pPr>
                <a:defRPr/>
              </a:pPr>
              <a:t>28</a:t>
            </a:fld>
            <a:endParaRPr lang="en-US" dirty="0"/>
          </a:p>
        </p:txBody>
      </p:sp>
      <p:sp>
        <p:nvSpPr>
          <p:cNvPr id="8197" name="Rectangle 3"/>
          <p:cNvSpPr>
            <a:spLocks noGrp="1" noChangeArrowheads="1"/>
          </p:cNvSpPr>
          <p:nvPr>
            <p:ph idx="1"/>
          </p:nvPr>
        </p:nvSpPr>
        <p:spPr>
          <a:xfrm>
            <a:off x="323528" y="4869160"/>
            <a:ext cx="8210872" cy="1447800"/>
          </a:xfrm>
        </p:spPr>
        <p:txBody>
          <a:bodyPr/>
          <a:lstStyle/>
          <a:p>
            <a:pPr eaLnBrk="1" hangingPunct="1">
              <a:buFontTx/>
              <a:buNone/>
            </a:pPr>
            <a:r>
              <a:rPr lang="en-US" sz="1500" dirty="0" smtClean="0">
                <a:latin typeface="Trebuchet MS"/>
              </a:rPr>
              <a:t>	</a:t>
            </a:r>
            <a:r>
              <a:rPr lang="en-US" sz="1500" b="1" dirty="0" smtClean="0">
                <a:latin typeface="Trebuchet MS"/>
              </a:rPr>
              <a:t>Fig. 3.11: </a:t>
            </a:r>
            <a:r>
              <a:rPr lang="en-US" sz="1500" dirty="0" smtClean="0">
                <a:latin typeface="Trebuchet MS"/>
              </a:rPr>
              <a:t>Histogram of R bytes for the 24-bit color image “forestfire.bmp” results in a 0 or 1 bit label for every pixel. For the second bit of the color table index being built, take R values less than the R median and label just those pixels as 0 or 1 according to whether  their G value is less than or greater than the median of the G value, ... Continuing over R, G, B for 8 bits gives a color LUT 8-bit index.</a:t>
            </a:r>
          </a:p>
          <a:p>
            <a:pPr eaLnBrk="1" hangingPunct="1"/>
            <a:endParaRPr lang="en-US" sz="1500" dirty="0" smtClean="0">
              <a:latin typeface="Trebuchet MS"/>
            </a:endParaRPr>
          </a:p>
        </p:txBody>
      </p:sp>
      <p:sp>
        <p:nvSpPr>
          <p:cNvPr id="5" name="Slide Number Placeholder 5"/>
          <p:cNvSpPr txBox="1">
            <a:spLocks noGrp="1"/>
          </p:cNvSpPr>
          <p:nvPr/>
        </p:nvSpPr>
        <p:spPr>
          <a:xfrm>
            <a:off x="3500438" y="6286500"/>
            <a:ext cx="2133600" cy="365125"/>
          </a:xfrm>
          <a:prstGeom prst="rect">
            <a:avLst/>
          </a:prstGeom>
          <a:noFill/>
        </p:spPr>
        <p:txBody>
          <a:bodyPr anchor="ctr"/>
          <a:lstStyle/>
          <a:p>
            <a:pPr algn="ctr">
              <a:defRPr/>
            </a:pPr>
            <a:fld id="{2672A79A-71FF-466B-A8B2-979D6647832C}" type="slidenum">
              <a:rPr lang="en-US" sz="1200">
                <a:solidFill>
                  <a:schemeClr val="tx1">
                    <a:tint val="75000"/>
                  </a:schemeClr>
                </a:solidFill>
                <a:cs typeface="+mn-cs"/>
              </a:rPr>
              <a:pPr algn="ctr">
                <a:defRPr/>
              </a:pPr>
              <a:t>28</a:t>
            </a:fld>
            <a:endParaRPr lang="en-US" sz="1200">
              <a:solidFill>
                <a:schemeClr val="tx1">
                  <a:tint val="75000"/>
                </a:schemeClr>
              </a:solidFill>
              <a:cs typeface="+mn-cs"/>
            </a:endParaRPr>
          </a:p>
        </p:txBody>
      </p:sp>
      <p:graphicFrame>
        <p:nvGraphicFramePr>
          <p:cNvPr id="8194" name="Object 1024"/>
          <p:cNvGraphicFramePr>
            <a:graphicFrameLocks noChangeAspect="1"/>
          </p:cNvGraphicFramePr>
          <p:nvPr/>
        </p:nvGraphicFramePr>
        <p:xfrm>
          <a:off x="1500188" y="642938"/>
          <a:ext cx="6210300" cy="4108450"/>
        </p:xfrm>
        <a:graphic>
          <a:graphicData uri="http://schemas.openxmlformats.org/presentationml/2006/ole">
            <mc:AlternateContent xmlns:mc="http://schemas.openxmlformats.org/markup-compatibility/2006">
              <mc:Choice xmlns:v="urn:schemas-microsoft-com:vml" Requires="v">
                <p:oleObj spid="_x0000_s8282" name="Image" r:id="rId3" imgW="11098413" imgH="7339683" progId="">
                  <p:embed/>
                </p:oleObj>
              </mc:Choice>
              <mc:Fallback>
                <p:oleObj name="Image" r:id="rId3" imgW="11098413" imgH="7339683" progId="">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642938"/>
                        <a:ext cx="62103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7" name="Slide Number Placeholder 5"/>
          <p:cNvSpPr>
            <a:spLocks noGrp="1"/>
          </p:cNvSpPr>
          <p:nvPr>
            <p:ph type="sldNum" sz="quarter" idx="12"/>
          </p:nvPr>
        </p:nvSpPr>
        <p:spPr/>
        <p:txBody>
          <a:bodyPr/>
          <a:lstStyle/>
          <a:p>
            <a:pPr>
              <a:defRPr/>
            </a:pPr>
            <a:fld id="{11A92661-9002-49BF-B842-FB68FCAA46E5}" type="slidenum">
              <a:rPr lang="en-US"/>
              <a:pPr>
                <a:defRPr/>
              </a:pPr>
              <a:t>29</a:t>
            </a:fld>
            <a:endParaRPr lang="en-US" dirty="0"/>
          </a:p>
        </p:txBody>
      </p:sp>
      <p:sp>
        <p:nvSpPr>
          <p:cNvPr id="40963" name="Rectangle 2"/>
          <p:cNvSpPr>
            <a:spLocks noGrp="1" noChangeArrowheads="1"/>
          </p:cNvSpPr>
          <p:nvPr>
            <p:ph type="title"/>
          </p:nvPr>
        </p:nvSpPr>
        <p:spPr>
          <a:xfrm>
            <a:off x="428625" y="714375"/>
            <a:ext cx="8229600" cy="842417"/>
          </a:xfrm>
        </p:spPr>
        <p:txBody>
          <a:bodyPr>
            <a:normAutofit/>
          </a:bodyPr>
          <a:lstStyle/>
          <a:p>
            <a:pPr eaLnBrk="1" hangingPunct="1"/>
            <a:r>
              <a:rPr lang="en-US" sz="3200" dirty="0" smtClean="0">
                <a:latin typeface="Trebuchet MS"/>
              </a:rPr>
              <a:t>3.2   Popular File Formats</a:t>
            </a:r>
          </a:p>
        </p:txBody>
      </p:sp>
      <p:sp>
        <p:nvSpPr>
          <p:cNvPr id="40964" name="Rectangle 3"/>
          <p:cNvSpPr>
            <a:spLocks noGrp="1" noChangeArrowheads="1"/>
          </p:cNvSpPr>
          <p:nvPr>
            <p:ph idx="1"/>
          </p:nvPr>
        </p:nvSpPr>
        <p:spPr>
          <a:xfrm>
            <a:off x="673634" y="1556792"/>
            <a:ext cx="7787208" cy="4320480"/>
          </a:xfrm>
        </p:spPr>
        <p:txBody>
          <a:bodyPr anchor="ctr"/>
          <a:lstStyle/>
          <a:p>
            <a:pPr eaLnBrk="1" hangingPunct="1">
              <a:spcBef>
                <a:spcPts val="1200"/>
              </a:spcBef>
              <a:buFont typeface="Arial" charset="0"/>
              <a:buChar char="•"/>
            </a:pPr>
            <a:r>
              <a:rPr lang="en-US" sz="2000" b="1" dirty="0" smtClean="0">
                <a:latin typeface="Trebuchet MS"/>
              </a:rPr>
              <a:t>8-bit GIF</a:t>
            </a:r>
            <a:r>
              <a:rPr lang="en-US" sz="2000" dirty="0" smtClean="0">
                <a:latin typeface="Trebuchet MS"/>
              </a:rPr>
              <a:t>: one of the most popular formats because of its historical connection to the WWW and HTML markup language as the first image type recognized by net browsers.</a:t>
            </a:r>
          </a:p>
          <a:p>
            <a:pPr eaLnBrk="1" hangingPunct="1">
              <a:spcBef>
                <a:spcPts val="1200"/>
              </a:spcBef>
              <a:buFont typeface="Arial" charset="0"/>
              <a:buChar char="•"/>
            </a:pPr>
            <a:r>
              <a:rPr lang="en-US" sz="2000" b="1" dirty="0" smtClean="0">
                <a:latin typeface="Trebuchet MS"/>
              </a:rPr>
              <a:t>JPEG</a:t>
            </a:r>
            <a:r>
              <a:rPr lang="en-US" sz="2000" dirty="0" smtClean="0">
                <a:latin typeface="Trebuchet MS"/>
              </a:rPr>
              <a:t>: currently the most important common file format.</a:t>
            </a:r>
            <a:endParaRPr lang="en-US" sz="2000" dirty="0">
              <a:latin typeface="Trebuchet MS"/>
            </a:endParaRPr>
          </a:p>
          <a:p>
            <a:pPr eaLnBrk="1" hangingPunct="1">
              <a:spcBef>
                <a:spcPts val="1200"/>
              </a:spcBef>
              <a:buFont typeface="Arial" charset="0"/>
              <a:buChar char="•"/>
            </a:pPr>
            <a:r>
              <a:rPr lang="en-US" sz="2000" b="1" dirty="0" smtClean="0">
                <a:latin typeface="Trebuchet MS"/>
              </a:rPr>
              <a:t>PNG: </a:t>
            </a:r>
            <a:r>
              <a:rPr lang="en-US" sz="2000" dirty="0" smtClean="0">
                <a:latin typeface="Trebuchet MS"/>
              </a:rPr>
              <a:t>most popular lossless image format. </a:t>
            </a:r>
            <a:endParaRPr lang="en-US" sz="2000" b="1" dirty="0">
              <a:latin typeface="Trebuchet MS"/>
            </a:endParaRPr>
          </a:p>
          <a:p>
            <a:pPr eaLnBrk="1" hangingPunct="1">
              <a:spcBef>
                <a:spcPts val="1200"/>
              </a:spcBef>
              <a:buFont typeface="Arial" charset="0"/>
              <a:buChar char="•"/>
            </a:pPr>
            <a:r>
              <a:rPr lang="en-US" sz="2000" b="1" dirty="0" smtClean="0">
                <a:latin typeface="Trebuchet MS"/>
              </a:rPr>
              <a:t>TIFF: </a:t>
            </a:r>
            <a:r>
              <a:rPr lang="en-US" sz="2000" dirty="0" smtClean="0">
                <a:latin typeface="Trebuchet MS"/>
              </a:rPr>
              <a:t>flexible file format due to the addition of tags.</a:t>
            </a:r>
            <a:endParaRPr lang="en-US" sz="2000" b="1" dirty="0" smtClean="0">
              <a:latin typeface="Trebuchet MS"/>
            </a:endParaRPr>
          </a:p>
          <a:p>
            <a:pPr eaLnBrk="1" hangingPunct="1">
              <a:spcBef>
                <a:spcPts val="1200"/>
              </a:spcBef>
              <a:buFont typeface="Arial" charset="0"/>
              <a:buChar char="•"/>
            </a:pPr>
            <a:r>
              <a:rPr lang="en-US" sz="2000" b="1" dirty="0" smtClean="0">
                <a:latin typeface="Trebuchet MS"/>
              </a:rPr>
              <a:t>BMP: </a:t>
            </a:r>
            <a:r>
              <a:rPr lang="nn-NO" sz="2000" dirty="0">
                <a:latin typeface="Trebuchet MS" panose="020B0603020202020204" pitchFamily="34" charset="0"/>
              </a:rPr>
              <a:t>standard image file format for </a:t>
            </a:r>
            <a:r>
              <a:rPr lang="nn-NO" sz="2000" dirty="0" smtClean="0">
                <a:latin typeface="Trebuchet MS" panose="020B0603020202020204" pitchFamily="34" charset="0"/>
              </a:rPr>
              <a:t>Windows.</a:t>
            </a:r>
            <a:endParaRPr lang="en-US" sz="2000" b="1" dirty="0" smtClean="0">
              <a:latin typeface="Trebuchet MS" panose="020B0603020202020204" pitchFamily="34" charset="0"/>
            </a:endParaRPr>
          </a:p>
          <a:p>
            <a:pPr eaLnBrk="1" hangingPunct="1">
              <a:spcBef>
                <a:spcPts val="1200"/>
              </a:spcBef>
              <a:buFont typeface="Arial" charset="0"/>
              <a:buChar char="•"/>
            </a:pPr>
            <a:r>
              <a:rPr lang="en-US" sz="2000" b="1" dirty="0" smtClean="0">
                <a:latin typeface="Trebuchet MS"/>
              </a:rPr>
              <a:t>PS and PDF: </a:t>
            </a:r>
            <a:r>
              <a:rPr lang="en-US" sz="2000" dirty="0" smtClean="0">
                <a:latin typeface="Trebuchet MS"/>
              </a:rPr>
              <a:t>vector based language, popular in publishing and academia </a:t>
            </a:r>
          </a:p>
          <a:p>
            <a:pPr eaLnBrk="1" hangingPunct="1">
              <a:spcBef>
                <a:spcPts val="1200"/>
              </a:spcBef>
              <a:buFont typeface="Arial" charset="0"/>
              <a:buChar char="•"/>
            </a:pPr>
            <a:r>
              <a:rPr lang="en-US" sz="2000" b="1" dirty="0" smtClean="0">
                <a:latin typeface="Trebuchet MS"/>
              </a:rPr>
              <a:t>Many others</a:t>
            </a:r>
          </a:p>
        </p:txBody>
      </p:sp>
      <p:sp>
        <p:nvSpPr>
          <p:cNvPr id="5" name="Slide Number Placeholder 5"/>
          <p:cNvSpPr txBox="1">
            <a:spLocks noGrp="1"/>
          </p:cNvSpPr>
          <p:nvPr/>
        </p:nvSpPr>
        <p:spPr>
          <a:xfrm>
            <a:off x="3500438" y="6286500"/>
            <a:ext cx="2133600" cy="365125"/>
          </a:xfrm>
          <a:prstGeom prst="rect">
            <a:avLst/>
          </a:prstGeom>
          <a:noFill/>
        </p:spPr>
        <p:txBody>
          <a:bodyPr anchor="ctr"/>
          <a:lstStyle/>
          <a:p>
            <a:pPr algn="ctr">
              <a:defRPr/>
            </a:pPr>
            <a:fld id="{EF5D7EDC-7FC3-4050-8AC6-262C4C99CFBB}" type="slidenum">
              <a:rPr lang="en-US" sz="1200">
                <a:solidFill>
                  <a:schemeClr val="tx1">
                    <a:tint val="75000"/>
                  </a:schemeClr>
                </a:solidFill>
                <a:cs typeface="+mn-cs"/>
              </a:rPr>
              <a:pPr algn="ctr">
                <a:defRPr/>
              </a:pPr>
              <a:t>29</a:t>
            </a:fld>
            <a:endParaRPr lang="en-US" sz="1200">
              <a:solidFill>
                <a:schemeClr val="tx1">
                  <a:tint val="75000"/>
                </a:schemeClr>
              </a:solidFill>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7" name="Slide Number Placeholder 5"/>
          <p:cNvSpPr>
            <a:spLocks noGrp="1"/>
          </p:cNvSpPr>
          <p:nvPr>
            <p:ph type="sldNum" sz="quarter" idx="12"/>
          </p:nvPr>
        </p:nvSpPr>
        <p:spPr/>
        <p:txBody>
          <a:bodyPr/>
          <a:lstStyle/>
          <a:p>
            <a:pPr>
              <a:defRPr/>
            </a:pPr>
            <a:fld id="{B89B6595-B173-4E4A-A0E7-044C4A738BD4}" type="slidenum">
              <a:rPr lang="en-US"/>
              <a:pPr>
                <a:defRPr/>
              </a:pPr>
              <a:t>3</a:t>
            </a:fld>
            <a:endParaRPr lang="en-US" dirty="0"/>
          </a:p>
        </p:txBody>
      </p:sp>
      <p:sp>
        <p:nvSpPr>
          <p:cNvPr id="36867" name="Rectangle 2"/>
          <p:cNvSpPr>
            <a:spLocks noGrp="1" noChangeArrowheads="1"/>
          </p:cNvSpPr>
          <p:nvPr>
            <p:ph type="title"/>
          </p:nvPr>
        </p:nvSpPr>
        <p:spPr>
          <a:xfrm>
            <a:off x="457200" y="571500"/>
            <a:ext cx="8229600" cy="1000125"/>
          </a:xfrm>
        </p:spPr>
        <p:txBody>
          <a:bodyPr>
            <a:normAutofit/>
          </a:bodyPr>
          <a:lstStyle/>
          <a:p>
            <a:pPr eaLnBrk="1" hangingPunct="1"/>
            <a:r>
              <a:rPr lang="en-US" sz="3200" dirty="0" smtClean="0">
                <a:latin typeface="Trebuchet MS"/>
              </a:rPr>
              <a:t>3.1.1  1-Bit Images</a:t>
            </a:r>
          </a:p>
        </p:txBody>
      </p:sp>
      <p:sp>
        <p:nvSpPr>
          <p:cNvPr id="36868" name="Rectangle 3"/>
          <p:cNvSpPr>
            <a:spLocks noGrp="1" noChangeArrowheads="1"/>
          </p:cNvSpPr>
          <p:nvPr>
            <p:ph idx="1"/>
          </p:nvPr>
        </p:nvSpPr>
        <p:spPr>
          <a:xfrm>
            <a:off x="714810" y="1560676"/>
            <a:ext cx="7704856" cy="3915519"/>
          </a:xfrm>
        </p:spPr>
        <p:txBody>
          <a:bodyPr anchor="ctr"/>
          <a:lstStyle/>
          <a:p>
            <a:pPr eaLnBrk="1" hangingPunct="1">
              <a:spcBef>
                <a:spcPts val="2376"/>
              </a:spcBef>
              <a:buFont typeface="Arial" charset="0"/>
              <a:buChar char="•"/>
            </a:pPr>
            <a:r>
              <a:rPr lang="en-US" sz="2400" dirty="0" smtClean="0">
                <a:latin typeface="Trebuchet MS"/>
              </a:rPr>
              <a:t>Each pixel is stored as a single bit (0 or 1), so also referred to as </a:t>
            </a:r>
            <a:r>
              <a:rPr lang="en-US" sz="2400" b="1" dirty="0" smtClean="0">
                <a:latin typeface="Trebuchet MS"/>
              </a:rPr>
              <a:t>binary image</a:t>
            </a:r>
            <a:r>
              <a:rPr lang="en-US" sz="2400" dirty="0" smtClean="0">
                <a:latin typeface="Trebuchet MS"/>
              </a:rPr>
              <a:t>.</a:t>
            </a:r>
          </a:p>
          <a:p>
            <a:pPr eaLnBrk="1" hangingPunct="1">
              <a:spcBef>
                <a:spcPts val="2376"/>
              </a:spcBef>
              <a:buFont typeface="Arial" charset="0"/>
              <a:buChar char="•"/>
            </a:pPr>
            <a:r>
              <a:rPr lang="en-US" sz="2400" dirty="0" smtClean="0">
                <a:latin typeface="Trebuchet MS"/>
              </a:rPr>
              <a:t>Such an image is also called a 1-bit </a:t>
            </a:r>
            <a:r>
              <a:rPr lang="en-US" sz="2400" b="1" dirty="0" smtClean="0">
                <a:latin typeface="Trebuchet MS"/>
              </a:rPr>
              <a:t>monochrome </a:t>
            </a:r>
            <a:r>
              <a:rPr lang="en-US" sz="2400" dirty="0" smtClean="0">
                <a:latin typeface="Trebuchet MS"/>
              </a:rPr>
              <a:t>image since it contains no color.</a:t>
            </a:r>
          </a:p>
          <a:p>
            <a:pPr eaLnBrk="1" hangingPunct="1">
              <a:spcBef>
                <a:spcPts val="2376"/>
              </a:spcBef>
              <a:buFont typeface="Arial" charset="0"/>
              <a:buChar char="•"/>
            </a:pPr>
            <a:r>
              <a:rPr lang="en-US" sz="2400" dirty="0" smtClean="0">
                <a:latin typeface="Trebuchet MS"/>
              </a:rPr>
              <a:t>Fig. 3.1 shows a 1-bit monochrome image (called “Lena” by multimedia scientists — this is a standard image used to illustrate many algorithms).</a:t>
            </a:r>
          </a:p>
        </p:txBody>
      </p:sp>
      <p:sp>
        <p:nvSpPr>
          <p:cNvPr id="5" name="Slide Number Placeholder 5"/>
          <p:cNvSpPr txBox="1">
            <a:spLocks noGrp="1"/>
          </p:cNvSpPr>
          <p:nvPr/>
        </p:nvSpPr>
        <p:spPr>
          <a:xfrm>
            <a:off x="3500438" y="6286500"/>
            <a:ext cx="2133600" cy="365125"/>
          </a:xfrm>
          <a:prstGeom prst="rect">
            <a:avLst/>
          </a:prstGeom>
          <a:noFill/>
        </p:spPr>
        <p:txBody>
          <a:bodyPr anchor="ctr"/>
          <a:lstStyle/>
          <a:p>
            <a:pPr algn="ctr">
              <a:defRPr/>
            </a:pPr>
            <a:fld id="{CBC85B0C-D179-4629-8A7E-C1D7CD7459C4}" type="slidenum">
              <a:rPr lang="en-US" sz="1200">
                <a:solidFill>
                  <a:schemeClr val="tx1">
                    <a:tint val="75000"/>
                  </a:schemeClr>
                </a:solidFill>
                <a:cs typeface="+mn-cs"/>
              </a:rPr>
              <a:pPr algn="ctr">
                <a:defRPr/>
              </a:pPr>
              <a:t>3</a:t>
            </a:fld>
            <a:endParaRPr lang="en-US" sz="1200">
              <a:solidFill>
                <a:schemeClr val="tx1">
                  <a:tint val="75000"/>
                </a:schemeClr>
              </a:solidFill>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7" name="Slide Number Placeholder 5"/>
          <p:cNvSpPr>
            <a:spLocks noGrp="1"/>
          </p:cNvSpPr>
          <p:nvPr>
            <p:ph type="sldNum" sz="quarter" idx="12"/>
          </p:nvPr>
        </p:nvSpPr>
        <p:spPr/>
        <p:txBody>
          <a:bodyPr/>
          <a:lstStyle/>
          <a:p>
            <a:pPr>
              <a:defRPr/>
            </a:pPr>
            <a:fld id="{30D6003D-3FD1-4154-B72B-AE3D9F7073FE}" type="slidenum">
              <a:rPr lang="en-US"/>
              <a:pPr>
                <a:defRPr/>
              </a:pPr>
              <a:t>30</a:t>
            </a:fld>
            <a:endParaRPr lang="en-US" dirty="0"/>
          </a:p>
        </p:txBody>
      </p:sp>
      <p:sp>
        <p:nvSpPr>
          <p:cNvPr id="41987" name="Rectangle 2"/>
          <p:cNvSpPr>
            <a:spLocks noGrp="1" noChangeArrowheads="1"/>
          </p:cNvSpPr>
          <p:nvPr>
            <p:ph type="title"/>
          </p:nvPr>
        </p:nvSpPr>
        <p:spPr>
          <a:xfrm>
            <a:off x="500063" y="500063"/>
            <a:ext cx="8229600" cy="1000125"/>
          </a:xfrm>
        </p:spPr>
        <p:txBody>
          <a:bodyPr>
            <a:normAutofit/>
          </a:bodyPr>
          <a:lstStyle/>
          <a:p>
            <a:pPr eaLnBrk="1" hangingPunct="1"/>
            <a:r>
              <a:rPr lang="en-US" sz="3200" dirty="0" smtClean="0">
                <a:latin typeface="Trebuchet MS"/>
              </a:rPr>
              <a:t>3.2.1  GIF</a:t>
            </a:r>
          </a:p>
        </p:txBody>
      </p:sp>
      <p:sp>
        <p:nvSpPr>
          <p:cNvPr id="37891" name="Rectangle 3"/>
          <p:cNvSpPr>
            <a:spLocks noGrp="1" noChangeArrowheads="1"/>
          </p:cNvSpPr>
          <p:nvPr>
            <p:ph idx="1"/>
          </p:nvPr>
        </p:nvSpPr>
        <p:spPr>
          <a:xfrm>
            <a:off x="681038" y="1414323"/>
            <a:ext cx="7772400" cy="4857750"/>
          </a:xfrm>
        </p:spPr>
        <p:txBody>
          <a:bodyPr rtlCol="0">
            <a:normAutofit/>
          </a:bodyPr>
          <a:lstStyle/>
          <a:p>
            <a:pPr eaLnBrk="1" fontAlgn="auto" hangingPunct="1">
              <a:spcBef>
                <a:spcPts val="1200"/>
              </a:spcBef>
              <a:spcAft>
                <a:spcPts val="0"/>
              </a:spcAft>
              <a:buFont typeface="Arial" pitchFamily="34" charset="0"/>
              <a:buChar char="•"/>
              <a:defRPr/>
            </a:pPr>
            <a:r>
              <a:rPr lang="en-US" sz="2000" b="1" dirty="0">
                <a:latin typeface="Trebuchet MS"/>
                <a:ea typeface="Trebuchet MS"/>
                <a:cs typeface="Trebuchet MS"/>
              </a:rPr>
              <a:t>GIF standard</a:t>
            </a:r>
            <a:r>
              <a:rPr lang="en-US" sz="2000" dirty="0">
                <a:latin typeface="Trebuchet MS"/>
                <a:ea typeface="Trebuchet MS"/>
                <a:cs typeface="Trebuchet MS"/>
              </a:rPr>
              <a:t>: (We examine GIF standard because it is so </a:t>
            </a:r>
            <a:r>
              <a:rPr lang="en-US" sz="2000" dirty="0" smtClean="0">
                <a:latin typeface="Trebuchet MS"/>
                <a:ea typeface="Trebuchet MS"/>
                <a:cs typeface="Trebuchet MS"/>
              </a:rPr>
              <a:t>simple, yet </a:t>
            </a:r>
            <a:r>
              <a:rPr lang="en-US" sz="2000" dirty="0">
                <a:latin typeface="Trebuchet MS"/>
                <a:ea typeface="Trebuchet MS"/>
                <a:cs typeface="Trebuchet MS"/>
              </a:rPr>
              <a:t>contains many common elements.)</a:t>
            </a:r>
          </a:p>
          <a:p>
            <a:pPr eaLnBrk="1" fontAlgn="auto" hangingPunct="1">
              <a:spcBef>
                <a:spcPts val="1200"/>
              </a:spcBef>
              <a:spcAft>
                <a:spcPts val="0"/>
              </a:spcAft>
              <a:buFont typeface="Arial" pitchFamily="34" charset="0"/>
              <a:buNone/>
              <a:defRPr/>
            </a:pPr>
            <a:r>
              <a:rPr lang="en-US" sz="2000" dirty="0" smtClean="0">
                <a:latin typeface="Trebuchet MS"/>
                <a:ea typeface="Trebuchet MS"/>
                <a:cs typeface="Trebuchet MS"/>
              </a:rPr>
              <a:t>	Limited </a:t>
            </a:r>
            <a:r>
              <a:rPr lang="en-US" sz="2000" dirty="0">
                <a:latin typeface="Trebuchet MS"/>
                <a:ea typeface="Trebuchet MS"/>
                <a:cs typeface="Trebuchet MS"/>
              </a:rPr>
              <a:t>to 8-bit (256) color images only, which, while producing acceptable color images, is best suited for images with few distinctive colors (e.g., graphics or drawing</a:t>
            </a:r>
            <a:r>
              <a:rPr lang="en-US" sz="2000" dirty="0" smtClean="0">
                <a:latin typeface="Trebuchet MS"/>
                <a:ea typeface="Trebuchet MS"/>
                <a:cs typeface="Trebuchet MS"/>
              </a:rPr>
              <a:t>).</a:t>
            </a:r>
            <a:endParaRPr lang="en-US" sz="2000" dirty="0">
              <a:latin typeface="Trebuchet MS"/>
              <a:ea typeface="Trebuchet MS"/>
              <a:cs typeface="Trebuchet MS"/>
            </a:endParaRPr>
          </a:p>
          <a:p>
            <a:pPr eaLnBrk="1" fontAlgn="auto" hangingPunct="1">
              <a:spcBef>
                <a:spcPts val="1200"/>
              </a:spcBef>
              <a:spcAft>
                <a:spcPts val="0"/>
              </a:spcAft>
              <a:buFont typeface="Arial" pitchFamily="34" charset="0"/>
              <a:buChar char="•"/>
              <a:defRPr/>
            </a:pPr>
            <a:r>
              <a:rPr lang="en-US" sz="2000" dirty="0">
                <a:latin typeface="Trebuchet MS"/>
                <a:ea typeface="Trebuchet MS"/>
                <a:cs typeface="Trebuchet MS"/>
              </a:rPr>
              <a:t>GIF standard supports </a:t>
            </a:r>
            <a:r>
              <a:rPr lang="en-US" sz="2000" b="1" dirty="0">
                <a:latin typeface="Trebuchet MS"/>
                <a:ea typeface="Trebuchet MS"/>
                <a:cs typeface="Trebuchet MS"/>
              </a:rPr>
              <a:t>interlacing </a:t>
            </a:r>
            <a:r>
              <a:rPr lang="en-US" sz="2000" dirty="0">
                <a:latin typeface="Trebuchet MS"/>
                <a:ea typeface="Trebuchet MS"/>
                <a:cs typeface="Trebuchet MS"/>
              </a:rPr>
              <a:t>— successive display of pixels in widely-spaced rows by a 4-pass display process</a:t>
            </a:r>
            <a:r>
              <a:rPr lang="en-US" sz="2000" dirty="0" smtClean="0">
                <a:latin typeface="Trebuchet MS"/>
                <a:ea typeface="Trebuchet MS"/>
                <a:cs typeface="Trebuchet MS"/>
              </a:rPr>
              <a:t>.</a:t>
            </a:r>
            <a:endParaRPr lang="en-US" sz="2000" dirty="0">
              <a:latin typeface="Trebuchet MS"/>
              <a:ea typeface="Trebuchet MS"/>
              <a:cs typeface="Trebuchet MS"/>
            </a:endParaRPr>
          </a:p>
          <a:p>
            <a:pPr eaLnBrk="1" fontAlgn="auto" hangingPunct="1">
              <a:spcBef>
                <a:spcPts val="1800"/>
              </a:spcBef>
              <a:spcAft>
                <a:spcPts val="0"/>
              </a:spcAft>
              <a:buFont typeface="Arial" pitchFamily="34" charset="0"/>
              <a:buChar char="•"/>
              <a:defRPr/>
            </a:pPr>
            <a:r>
              <a:rPr lang="en-US" sz="2000" dirty="0">
                <a:latin typeface="Trebuchet MS"/>
                <a:ea typeface="Trebuchet MS"/>
                <a:cs typeface="Trebuchet MS"/>
              </a:rPr>
              <a:t>GIF actually comes in two flavors</a:t>
            </a:r>
            <a:r>
              <a:rPr lang="en-US" sz="2000" dirty="0" smtClean="0">
                <a:latin typeface="Trebuchet MS"/>
                <a:ea typeface="Trebuchet MS"/>
                <a:cs typeface="Trebuchet MS"/>
              </a:rPr>
              <a:t>:</a:t>
            </a:r>
            <a:endParaRPr lang="en-US" sz="2000" dirty="0">
              <a:latin typeface="Trebuchet MS"/>
              <a:ea typeface="Trebuchet MS"/>
              <a:cs typeface="Trebuchet MS"/>
            </a:endParaRPr>
          </a:p>
          <a:p>
            <a:pPr lvl="1" eaLnBrk="1" fontAlgn="auto" hangingPunct="1">
              <a:spcBef>
                <a:spcPts val="1200"/>
              </a:spcBef>
              <a:spcAft>
                <a:spcPts val="0"/>
              </a:spcAft>
              <a:buFontTx/>
              <a:buNone/>
              <a:defRPr/>
            </a:pPr>
            <a:r>
              <a:rPr lang="en-US" sz="1800" dirty="0">
                <a:latin typeface="Trebuchet MS"/>
                <a:ea typeface="Trebuchet MS"/>
                <a:cs typeface="Trebuchet MS"/>
              </a:rPr>
              <a:t>1</a:t>
            </a:r>
            <a:r>
              <a:rPr lang="en-US" sz="1800" dirty="0" smtClean="0">
                <a:latin typeface="Trebuchet MS"/>
                <a:ea typeface="Trebuchet MS"/>
                <a:cs typeface="Trebuchet MS"/>
              </a:rPr>
              <a:t>.</a:t>
            </a:r>
            <a:r>
              <a:rPr lang="en-US" sz="1800" b="1" dirty="0" smtClean="0">
                <a:latin typeface="Trebuchet MS"/>
                <a:ea typeface="Trebuchet MS"/>
                <a:cs typeface="Trebuchet MS"/>
              </a:rPr>
              <a:t>GIF87a</a:t>
            </a:r>
            <a:r>
              <a:rPr lang="en-US" sz="1800" dirty="0">
                <a:latin typeface="Trebuchet MS"/>
                <a:ea typeface="Trebuchet MS"/>
                <a:cs typeface="Trebuchet MS"/>
              </a:rPr>
              <a:t>: The original specification.</a:t>
            </a:r>
          </a:p>
          <a:p>
            <a:pPr lvl="1" eaLnBrk="1" fontAlgn="auto" hangingPunct="1">
              <a:spcBef>
                <a:spcPts val="1200"/>
              </a:spcBef>
              <a:spcAft>
                <a:spcPts val="0"/>
              </a:spcAft>
              <a:buFontTx/>
              <a:buNone/>
              <a:defRPr/>
            </a:pPr>
            <a:r>
              <a:rPr lang="en-US" sz="1800" dirty="0">
                <a:latin typeface="Trebuchet MS"/>
                <a:ea typeface="Trebuchet MS"/>
                <a:cs typeface="Trebuchet MS"/>
              </a:rPr>
              <a:t>2</a:t>
            </a:r>
            <a:r>
              <a:rPr lang="en-US" sz="1800" dirty="0" smtClean="0">
                <a:latin typeface="Trebuchet MS"/>
                <a:ea typeface="Trebuchet MS"/>
                <a:cs typeface="Trebuchet MS"/>
              </a:rPr>
              <a:t>.</a:t>
            </a:r>
            <a:r>
              <a:rPr lang="en-US" sz="1800" b="1" dirty="0" smtClean="0">
                <a:latin typeface="Trebuchet MS"/>
                <a:ea typeface="Trebuchet MS"/>
                <a:cs typeface="Trebuchet MS"/>
              </a:rPr>
              <a:t>GIF89a</a:t>
            </a:r>
            <a:r>
              <a:rPr lang="en-US" sz="1800" dirty="0">
                <a:latin typeface="Trebuchet MS"/>
                <a:ea typeface="Trebuchet MS"/>
                <a:cs typeface="Trebuchet MS"/>
              </a:rPr>
              <a:t>: The later version. Supports simple animation via a Graphics Control Extension block in the data, provides simple control over delay time, a transparency index, etc.</a:t>
            </a:r>
          </a:p>
          <a:p>
            <a:pPr eaLnBrk="1" fontAlgn="auto" hangingPunct="1">
              <a:spcAft>
                <a:spcPts val="0"/>
              </a:spcAft>
              <a:buFont typeface="Arial" pitchFamily="34" charset="0"/>
              <a:buNone/>
              <a:defRPr/>
            </a:pPr>
            <a:endParaRPr lang="en-US" sz="2000" dirty="0">
              <a:latin typeface="Trebuchet MS"/>
              <a:ea typeface="Trebuchet MS"/>
              <a:cs typeface="Trebuchet MS"/>
            </a:endParaRPr>
          </a:p>
        </p:txBody>
      </p:sp>
      <p:sp>
        <p:nvSpPr>
          <p:cNvPr id="5" name="Slide Number Placeholder 5"/>
          <p:cNvSpPr txBox="1">
            <a:spLocks noGrp="1"/>
          </p:cNvSpPr>
          <p:nvPr/>
        </p:nvSpPr>
        <p:spPr>
          <a:xfrm>
            <a:off x="3500438" y="6286500"/>
            <a:ext cx="2133600" cy="365125"/>
          </a:xfrm>
          <a:prstGeom prst="rect">
            <a:avLst/>
          </a:prstGeom>
          <a:noFill/>
        </p:spPr>
        <p:txBody>
          <a:bodyPr anchor="ctr"/>
          <a:lstStyle/>
          <a:p>
            <a:pPr algn="ctr">
              <a:defRPr/>
            </a:pPr>
            <a:fld id="{6FA3023F-22DA-4A2E-868E-A0BCEFAAA583}" type="slidenum">
              <a:rPr lang="en-US" sz="1200">
                <a:solidFill>
                  <a:schemeClr val="tx1">
                    <a:tint val="75000"/>
                  </a:schemeClr>
                </a:solidFill>
                <a:cs typeface="+mn-cs"/>
              </a:rPr>
              <a:pPr algn="ctr">
                <a:defRPr/>
              </a:pPr>
              <a:t>30</a:t>
            </a:fld>
            <a:endParaRPr lang="en-US" sz="1200">
              <a:solidFill>
                <a:schemeClr val="tx1">
                  <a:tint val="75000"/>
                </a:schemeClr>
              </a:solidFill>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9" name="Slide Number Placeholder 5"/>
          <p:cNvSpPr>
            <a:spLocks noGrp="1"/>
          </p:cNvSpPr>
          <p:nvPr>
            <p:ph type="sldNum" sz="quarter" idx="12"/>
          </p:nvPr>
        </p:nvSpPr>
        <p:spPr/>
        <p:txBody>
          <a:bodyPr/>
          <a:lstStyle/>
          <a:p>
            <a:pPr>
              <a:defRPr/>
            </a:pPr>
            <a:fld id="{30DFC8C8-8FE3-4637-B12C-D9CC2EDECADA}" type="slidenum">
              <a:rPr lang="en-US"/>
              <a:pPr>
                <a:defRPr/>
              </a:pPr>
              <a:t>31</a:t>
            </a:fld>
            <a:endParaRPr lang="en-US" dirty="0"/>
          </a:p>
        </p:txBody>
      </p:sp>
      <p:sp>
        <p:nvSpPr>
          <p:cNvPr id="9221" name="Rectangle 2"/>
          <p:cNvSpPr>
            <a:spLocks noGrp="1" noChangeArrowheads="1"/>
          </p:cNvSpPr>
          <p:nvPr>
            <p:ph type="title"/>
          </p:nvPr>
        </p:nvSpPr>
        <p:spPr>
          <a:xfrm>
            <a:off x="685800" y="476672"/>
            <a:ext cx="7772400" cy="864096"/>
          </a:xfrm>
        </p:spPr>
        <p:txBody>
          <a:bodyPr>
            <a:normAutofit/>
          </a:bodyPr>
          <a:lstStyle/>
          <a:p>
            <a:pPr eaLnBrk="1" hangingPunct="1"/>
            <a:r>
              <a:rPr lang="en-US" sz="3200" dirty="0" smtClean="0">
                <a:latin typeface="Trebuchet MS"/>
              </a:rPr>
              <a:t>GIF87</a:t>
            </a:r>
          </a:p>
        </p:txBody>
      </p:sp>
      <p:sp>
        <p:nvSpPr>
          <p:cNvPr id="9222" name="Rectangle 3"/>
          <p:cNvSpPr>
            <a:spLocks noGrp="1" noChangeArrowheads="1"/>
          </p:cNvSpPr>
          <p:nvPr>
            <p:ph idx="1"/>
          </p:nvPr>
        </p:nvSpPr>
        <p:spPr>
          <a:xfrm>
            <a:off x="656837" y="1127808"/>
            <a:ext cx="7772400" cy="914400"/>
          </a:xfrm>
        </p:spPr>
        <p:txBody>
          <a:bodyPr/>
          <a:lstStyle/>
          <a:p>
            <a:pPr eaLnBrk="1" hangingPunct="1">
              <a:buFont typeface="Arial" charset="0"/>
              <a:buChar char="•"/>
            </a:pPr>
            <a:r>
              <a:rPr lang="en-US" sz="2000" dirty="0" smtClean="0">
                <a:latin typeface="Trebuchet MS"/>
              </a:rPr>
              <a:t>For the standard specification, the general file format of a GIF87 file is as in Fig. 3.12.</a:t>
            </a:r>
          </a:p>
          <a:p>
            <a:pPr eaLnBrk="1" hangingPunct="1"/>
            <a:endParaRPr lang="en-US" sz="2000" dirty="0" smtClean="0">
              <a:latin typeface="Trebuchet MS"/>
            </a:endParaRPr>
          </a:p>
        </p:txBody>
      </p:sp>
      <p:sp>
        <p:nvSpPr>
          <p:cNvPr id="7" name="Slide Number Placeholder 5"/>
          <p:cNvSpPr txBox="1">
            <a:spLocks noGrp="1"/>
          </p:cNvSpPr>
          <p:nvPr/>
        </p:nvSpPr>
        <p:spPr>
          <a:xfrm>
            <a:off x="3500438" y="6286500"/>
            <a:ext cx="2133600" cy="365125"/>
          </a:xfrm>
          <a:prstGeom prst="rect">
            <a:avLst/>
          </a:prstGeom>
          <a:noFill/>
        </p:spPr>
        <p:txBody>
          <a:bodyPr anchor="ctr"/>
          <a:lstStyle/>
          <a:p>
            <a:pPr algn="ctr">
              <a:defRPr/>
            </a:pPr>
            <a:fld id="{46A658F1-5DC5-4A27-B01F-59B2B7B37DC3}" type="slidenum">
              <a:rPr lang="en-US" sz="1200">
                <a:solidFill>
                  <a:schemeClr val="tx1">
                    <a:tint val="75000"/>
                  </a:schemeClr>
                </a:solidFill>
                <a:cs typeface="+mn-cs"/>
              </a:rPr>
              <a:pPr algn="ctr">
                <a:defRPr/>
              </a:pPr>
              <a:t>31</a:t>
            </a:fld>
            <a:endParaRPr lang="en-US" sz="1200">
              <a:solidFill>
                <a:schemeClr val="tx1">
                  <a:tint val="75000"/>
                </a:schemeClr>
              </a:solidFill>
              <a:cs typeface="+mn-cs"/>
            </a:endParaRPr>
          </a:p>
        </p:txBody>
      </p:sp>
      <p:sp>
        <p:nvSpPr>
          <p:cNvPr id="38916" name="Text Box 4"/>
          <p:cNvSpPr txBox="1">
            <a:spLocks noChangeArrowheads="1"/>
          </p:cNvSpPr>
          <p:nvPr/>
        </p:nvSpPr>
        <p:spPr bwMode="auto">
          <a:xfrm>
            <a:off x="3200400" y="5638800"/>
            <a:ext cx="3603848" cy="400050"/>
          </a:xfrm>
          <a:prstGeom prst="rect">
            <a:avLst/>
          </a:prstGeom>
          <a:noFill/>
          <a:ln w="9525">
            <a:noFill/>
            <a:miter lim="800000"/>
            <a:headEnd/>
            <a:tailEnd/>
          </a:ln>
          <a:effectLst/>
        </p:spPr>
        <p:txBody>
          <a:bodyPr wrap="square">
            <a:spAutoFit/>
          </a:bodyPr>
          <a:lstStyle/>
          <a:p>
            <a:pPr>
              <a:defRPr/>
            </a:pPr>
            <a:r>
              <a:rPr lang="en-US" sz="2000" b="1" dirty="0">
                <a:latin typeface="Trebuchet MS" panose="020B0603020202020204" pitchFamily="34" charset="0"/>
                <a:cs typeface="+mn-cs"/>
              </a:rPr>
              <a:t>Fig. 3.12: </a:t>
            </a:r>
            <a:r>
              <a:rPr lang="en-US" sz="2000" dirty="0">
                <a:latin typeface="Trebuchet MS" panose="020B0603020202020204" pitchFamily="34" charset="0"/>
                <a:cs typeface="+mn-cs"/>
              </a:rPr>
              <a:t>GIF file format.</a:t>
            </a:r>
          </a:p>
        </p:txBody>
      </p:sp>
      <p:graphicFrame>
        <p:nvGraphicFramePr>
          <p:cNvPr id="9218" name="Object 1024"/>
          <p:cNvGraphicFramePr>
            <a:graphicFrameLocks noChangeAspect="1"/>
          </p:cNvGraphicFramePr>
          <p:nvPr/>
        </p:nvGraphicFramePr>
        <p:xfrm>
          <a:off x="3505200" y="1857375"/>
          <a:ext cx="3101975" cy="3705225"/>
        </p:xfrm>
        <a:graphic>
          <a:graphicData uri="http://schemas.openxmlformats.org/presentationml/2006/ole">
            <mc:AlternateContent xmlns:mc="http://schemas.openxmlformats.org/markup-compatibility/2006">
              <mc:Choice xmlns:v="urn:schemas-microsoft-com:vml" Requires="v">
                <p:oleObj spid="_x0000_s9306" name="Image" r:id="rId3" imgW="5485714" imgH="6552381" progId="">
                  <p:embed/>
                </p:oleObj>
              </mc:Choice>
              <mc:Fallback>
                <p:oleObj name="Image" r:id="rId3" imgW="5485714" imgH="6552381" progId="">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857375"/>
                        <a:ext cx="3101975"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8" name="Slide Number Placeholder 5"/>
          <p:cNvSpPr>
            <a:spLocks noGrp="1"/>
          </p:cNvSpPr>
          <p:nvPr>
            <p:ph type="sldNum" sz="quarter" idx="12"/>
          </p:nvPr>
        </p:nvSpPr>
        <p:spPr/>
        <p:txBody>
          <a:bodyPr/>
          <a:lstStyle/>
          <a:p>
            <a:pPr>
              <a:defRPr/>
            </a:pPr>
            <a:fld id="{94E1E781-AA56-4C07-A7D0-7FBA7DD46437}" type="slidenum">
              <a:rPr lang="en-US"/>
              <a:pPr>
                <a:defRPr/>
              </a:pPr>
              <a:t>32</a:t>
            </a:fld>
            <a:endParaRPr lang="en-US" dirty="0"/>
          </a:p>
        </p:txBody>
      </p:sp>
      <p:sp>
        <p:nvSpPr>
          <p:cNvPr id="10245" name="Rectangle 3"/>
          <p:cNvSpPr>
            <a:spLocks noGrp="1" noChangeArrowheads="1"/>
          </p:cNvSpPr>
          <p:nvPr>
            <p:ph idx="1"/>
          </p:nvPr>
        </p:nvSpPr>
        <p:spPr>
          <a:xfrm>
            <a:off x="685800" y="533400"/>
            <a:ext cx="7772400" cy="1066800"/>
          </a:xfrm>
        </p:spPr>
        <p:txBody>
          <a:bodyPr/>
          <a:lstStyle/>
          <a:p>
            <a:pPr eaLnBrk="1" hangingPunct="1">
              <a:buFont typeface="Arial" charset="0"/>
              <a:buChar char="•"/>
            </a:pPr>
            <a:r>
              <a:rPr lang="en-US" sz="2000" b="1" dirty="0" smtClean="0">
                <a:latin typeface="Trebuchet MS"/>
              </a:rPr>
              <a:t>Screen Descriptor </a:t>
            </a:r>
            <a:r>
              <a:rPr lang="en-US" sz="2000" dirty="0" smtClean="0">
                <a:latin typeface="Trebuchet MS"/>
              </a:rPr>
              <a:t>comprises a set of attributes that belong to every image in the file. According to the GIF87 standard, it is defined as in Fig. 3.13.</a:t>
            </a:r>
          </a:p>
          <a:p>
            <a:pPr eaLnBrk="1" hangingPunct="1"/>
            <a:endParaRPr lang="en-US" sz="2000" dirty="0" smtClean="0">
              <a:latin typeface="Trebuchet MS"/>
            </a:endParaRPr>
          </a:p>
        </p:txBody>
      </p:sp>
      <p:sp>
        <p:nvSpPr>
          <p:cNvPr id="6" name="Slide Number Placeholder 5"/>
          <p:cNvSpPr txBox="1">
            <a:spLocks noGrp="1"/>
          </p:cNvSpPr>
          <p:nvPr/>
        </p:nvSpPr>
        <p:spPr>
          <a:xfrm>
            <a:off x="3500438" y="6286500"/>
            <a:ext cx="2133600" cy="365125"/>
          </a:xfrm>
          <a:prstGeom prst="rect">
            <a:avLst/>
          </a:prstGeom>
          <a:noFill/>
        </p:spPr>
        <p:txBody>
          <a:bodyPr anchor="ctr"/>
          <a:lstStyle/>
          <a:p>
            <a:pPr algn="ctr">
              <a:defRPr/>
            </a:pPr>
            <a:fld id="{5D0DDA1C-9105-4E7A-85A2-362180F061E6}" type="slidenum">
              <a:rPr lang="en-US" sz="1200">
                <a:solidFill>
                  <a:schemeClr val="tx1">
                    <a:tint val="75000"/>
                  </a:schemeClr>
                </a:solidFill>
                <a:cs typeface="+mn-cs"/>
              </a:rPr>
              <a:pPr algn="ctr">
                <a:defRPr/>
              </a:pPr>
              <a:t>32</a:t>
            </a:fld>
            <a:endParaRPr lang="en-US" sz="1200">
              <a:solidFill>
                <a:schemeClr val="tx1">
                  <a:tint val="75000"/>
                </a:schemeClr>
              </a:solidFill>
              <a:cs typeface="+mn-cs"/>
            </a:endParaRPr>
          </a:p>
        </p:txBody>
      </p:sp>
      <p:graphicFrame>
        <p:nvGraphicFramePr>
          <p:cNvPr id="10242" name="Object 1024"/>
          <p:cNvGraphicFramePr>
            <a:graphicFrameLocks noChangeAspect="1"/>
          </p:cNvGraphicFramePr>
          <p:nvPr/>
        </p:nvGraphicFramePr>
        <p:xfrm>
          <a:off x="2246313" y="1556792"/>
          <a:ext cx="4651375" cy="4064000"/>
        </p:xfrm>
        <a:graphic>
          <a:graphicData uri="http://schemas.openxmlformats.org/presentationml/2006/ole">
            <mc:AlternateContent xmlns:mc="http://schemas.openxmlformats.org/markup-compatibility/2006">
              <mc:Choice xmlns:v="urn:schemas-microsoft-com:vml" Requires="v">
                <p:oleObj spid="_x0000_s10330" name="Image" r:id="rId3" imgW="12279365" imgH="10730159" progId="">
                  <p:embed/>
                </p:oleObj>
              </mc:Choice>
              <mc:Fallback>
                <p:oleObj name="Image" r:id="rId3" imgW="12279365" imgH="10730159" progId="">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6313" y="1556792"/>
                        <a:ext cx="4651375"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
        <p:nvSpPr>
          <p:cNvPr id="39941" name="Text Box 5"/>
          <p:cNvSpPr txBox="1">
            <a:spLocks noChangeArrowheads="1"/>
          </p:cNvSpPr>
          <p:nvPr/>
        </p:nvSpPr>
        <p:spPr bwMode="auto">
          <a:xfrm>
            <a:off x="2533092" y="5723076"/>
            <a:ext cx="4077816" cy="707886"/>
          </a:xfrm>
          <a:prstGeom prst="rect">
            <a:avLst/>
          </a:prstGeom>
          <a:noFill/>
          <a:ln w="9525">
            <a:noFill/>
            <a:miter lim="800000"/>
            <a:headEnd/>
            <a:tailEnd/>
          </a:ln>
          <a:effectLst/>
        </p:spPr>
        <p:txBody>
          <a:bodyPr wrap="square">
            <a:spAutoFit/>
          </a:bodyPr>
          <a:lstStyle/>
          <a:p>
            <a:pPr algn="ctr">
              <a:defRPr/>
            </a:pPr>
            <a:r>
              <a:rPr lang="en-US" sz="2000" b="1" dirty="0">
                <a:latin typeface="Trebuchet MS" panose="020B0603020202020204" pitchFamily="34" charset="0"/>
                <a:cs typeface="+mn-cs"/>
              </a:rPr>
              <a:t>Fig. 3.13: </a:t>
            </a:r>
            <a:r>
              <a:rPr lang="en-US" sz="2000" dirty="0">
                <a:latin typeface="Trebuchet MS" panose="020B0603020202020204" pitchFamily="34" charset="0"/>
                <a:cs typeface="+mn-cs"/>
              </a:rPr>
              <a:t>GIF screen </a:t>
            </a:r>
            <a:r>
              <a:rPr lang="en-US" sz="2000" dirty="0" smtClean="0">
                <a:latin typeface="Trebuchet MS" panose="020B0603020202020204" pitchFamily="34" charset="0"/>
                <a:cs typeface="+mn-cs"/>
              </a:rPr>
              <a:t>descriptor</a:t>
            </a:r>
            <a:endParaRPr lang="en-US" sz="2000" dirty="0">
              <a:latin typeface="Trebuchet MS" panose="020B0603020202020204" pitchFamily="34" charset="0"/>
              <a:cs typeface="+mn-cs"/>
            </a:endParaRPr>
          </a:p>
          <a:p>
            <a:pPr>
              <a:defRPr/>
            </a:pPr>
            <a:endParaRPr lang="en-US" sz="2000" dirty="0">
              <a:latin typeface="Trebuchet MS" panose="020B0603020202020204" pitchFamily="34" charset="0"/>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8" name="Slide Number Placeholder 5"/>
          <p:cNvSpPr>
            <a:spLocks noGrp="1"/>
          </p:cNvSpPr>
          <p:nvPr>
            <p:ph type="sldNum" sz="quarter" idx="12"/>
          </p:nvPr>
        </p:nvSpPr>
        <p:spPr/>
        <p:txBody>
          <a:bodyPr/>
          <a:lstStyle/>
          <a:p>
            <a:pPr>
              <a:defRPr/>
            </a:pPr>
            <a:fld id="{E95A1950-D385-46C6-B966-625B214EF060}" type="slidenum">
              <a:rPr lang="en-US"/>
              <a:pPr>
                <a:defRPr/>
              </a:pPr>
              <a:t>33</a:t>
            </a:fld>
            <a:endParaRPr lang="en-US" dirty="0"/>
          </a:p>
        </p:txBody>
      </p:sp>
      <p:sp>
        <p:nvSpPr>
          <p:cNvPr id="11269" name="Rectangle 3"/>
          <p:cNvSpPr>
            <a:spLocks noGrp="1" noChangeArrowheads="1"/>
          </p:cNvSpPr>
          <p:nvPr>
            <p:ph idx="1"/>
          </p:nvPr>
        </p:nvSpPr>
        <p:spPr>
          <a:xfrm>
            <a:off x="685800" y="533400"/>
            <a:ext cx="7772400" cy="1219200"/>
          </a:xfrm>
        </p:spPr>
        <p:txBody>
          <a:bodyPr/>
          <a:lstStyle/>
          <a:p>
            <a:pPr eaLnBrk="1" hangingPunct="1">
              <a:buFont typeface="Arial" charset="0"/>
              <a:buChar char="•"/>
            </a:pPr>
            <a:r>
              <a:rPr lang="en-US" sz="2000" b="1" dirty="0" smtClean="0">
                <a:latin typeface="Trebuchet MS"/>
              </a:rPr>
              <a:t>Color Map </a:t>
            </a:r>
            <a:r>
              <a:rPr lang="en-US" sz="2000" dirty="0" smtClean="0">
                <a:latin typeface="Trebuchet MS"/>
              </a:rPr>
              <a:t>is set up in a very simple fashion as in Fig. 3.14. However, the actual length of the table equals 2</a:t>
            </a:r>
            <a:r>
              <a:rPr lang="en-US" sz="2000" baseline="30000" dirty="0" smtClean="0">
                <a:latin typeface="Trebuchet MS"/>
              </a:rPr>
              <a:t>(</a:t>
            </a:r>
            <a:r>
              <a:rPr lang="en-US" sz="2000" i="1" baseline="30000" dirty="0" smtClean="0">
                <a:latin typeface="Times New Roman" pitchFamily="18" charset="0"/>
                <a:cs typeface="Times New Roman" pitchFamily="18" charset="0"/>
              </a:rPr>
              <a:t>pixel</a:t>
            </a:r>
            <a:r>
              <a:rPr lang="en-US" sz="2000" baseline="30000" dirty="0" smtClean="0">
                <a:latin typeface="Trebuchet MS"/>
              </a:rPr>
              <a:t>+1)</a:t>
            </a:r>
            <a:r>
              <a:rPr lang="en-US" sz="2000" dirty="0" smtClean="0">
                <a:latin typeface="Trebuchet MS"/>
              </a:rPr>
              <a:t> as given in the Screen Descriptor.</a:t>
            </a:r>
          </a:p>
          <a:p>
            <a:pPr eaLnBrk="1" hangingPunct="1"/>
            <a:endParaRPr lang="en-US" sz="2000" dirty="0" smtClean="0">
              <a:latin typeface="Trebuchet MS"/>
            </a:endParaRPr>
          </a:p>
        </p:txBody>
      </p:sp>
      <p:sp>
        <p:nvSpPr>
          <p:cNvPr id="6" name="Slide Number Placeholder 5"/>
          <p:cNvSpPr txBox="1">
            <a:spLocks noGrp="1"/>
          </p:cNvSpPr>
          <p:nvPr/>
        </p:nvSpPr>
        <p:spPr>
          <a:xfrm>
            <a:off x="3500438" y="6286500"/>
            <a:ext cx="2133600" cy="365125"/>
          </a:xfrm>
          <a:prstGeom prst="rect">
            <a:avLst/>
          </a:prstGeom>
          <a:noFill/>
        </p:spPr>
        <p:txBody>
          <a:bodyPr anchor="ctr"/>
          <a:lstStyle/>
          <a:p>
            <a:pPr algn="ctr">
              <a:defRPr/>
            </a:pPr>
            <a:fld id="{6EF2D459-E6A1-4898-A3DF-7BE75E179D32}" type="slidenum">
              <a:rPr lang="en-US" sz="1200">
                <a:solidFill>
                  <a:schemeClr val="tx1">
                    <a:tint val="75000"/>
                  </a:schemeClr>
                </a:solidFill>
                <a:cs typeface="+mn-cs"/>
              </a:rPr>
              <a:pPr algn="ctr">
                <a:defRPr/>
              </a:pPr>
              <a:t>33</a:t>
            </a:fld>
            <a:endParaRPr lang="en-US" sz="1200">
              <a:solidFill>
                <a:schemeClr val="tx1">
                  <a:tint val="75000"/>
                </a:schemeClr>
              </a:solidFill>
              <a:cs typeface="+mn-cs"/>
            </a:endParaRPr>
          </a:p>
        </p:txBody>
      </p:sp>
      <p:sp>
        <p:nvSpPr>
          <p:cNvPr id="40964" name="Text Box 4"/>
          <p:cNvSpPr txBox="1">
            <a:spLocks noChangeArrowheads="1"/>
          </p:cNvSpPr>
          <p:nvPr/>
        </p:nvSpPr>
        <p:spPr bwMode="auto">
          <a:xfrm>
            <a:off x="2662238" y="5589240"/>
            <a:ext cx="3810000" cy="738664"/>
          </a:xfrm>
          <a:prstGeom prst="rect">
            <a:avLst/>
          </a:prstGeom>
          <a:noFill/>
          <a:ln w="9525">
            <a:noFill/>
            <a:miter lim="800000"/>
            <a:headEnd/>
            <a:tailEnd/>
          </a:ln>
          <a:effectLst/>
        </p:spPr>
        <p:txBody>
          <a:bodyPr>
            <a:spAutoFit/>
          </a:bodyPr>
          <a:lstStyle/>
          <a:p>
            <a:pPr algn="ctr">
              <a:defRPr/>
            </a:pPr>
            <a:r>
              <a:rPr lang="en-US" sz="2200" b="1" dirty="0">
                <a:latin typeface="Trebuchet MS" panose="020B0603020202020204" pitchFamily="34" charset="0"/>
                <a:cs typeface="+mn-cs"/>
              </a:rPr>
              <a:t>Fig. 3.14: </a:t>
            </a:r>
            <a:r>
              <a:rPr lang="en-US" sz="2200" dirty="0">
                <a:latin typeface="Trebuchet MS" panose="020B0603020202020204" pitchFamily="34" charset="0"/>
                <a:cs typeface="+mn-cs"/>
              </a:rPr>
              <a:t>GIF color map.</a:t>
            </a:r>
          </a:p>
          <a:p>
            <a:pPr>
              <a:defRPr/>
            </a:pPr>
            <a:endParaRPr lang="en-US" sz="2000" dirty="0">
              <a:latin typeface="Trebuchet MS" panose="020B0603020202020204" pitchFamily="34" charset="0"/>
              <a:cs typeface="+mn-cs"/>
            </a:endParaRPr>
          </a:p>
        </p:txBody>
      </p:sp>
      <p:graphicFrame>
        <p:nvGraphicFramePr>
          <p:cNvPr id="11266" name="Object 1024"/>
          <p:cNvGraphicFramePr>
            <a:graphicFrameLocks noChangeAspect="1"/>
          </p:cNvGraphicFramePr>
          <p:nvPr/>
        </p:nvGraphicFramePr>
        <p:xfrm>
          <a:off x="1981200" y="1600200"/>
          <a:ext cx="5105400" cy="3865563"/>
        </p:xfrm>
        <a:graphic>
          <a:graphicData uri="http://schemas.openxmlformats.org/presentationml/2006/ole">
            <mc:AlternateContent xmlns:mc="http://schemas.openxmlformats.org/markup-compatibility/2006">
              <mc:Choice xmlns:v="urn:schemas-microsoft-com:vml" Requires="v">
                <p:oleObj spid="_x0000_s11354" name="Image" r:id="rId3" imgW="10196825" imgH="7720635" progId="">
                  <p:embed/>
                </p:oleObj>
              </mc:Choice>
              <mc:Fallback>
                <p:oleObj name="Image" r:id="rId3" imgW="10196825" imgH="7720635" progId="">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600200"/>
                        <a:ext cx="5105400" cy="386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8" name="Slide Number Placeholder 5"/>
          <p:cNvSpPr>
            <a:spLocks noGrp="1"/>
          </p:cNvSpPr>
          <p:nvPr>
            <p:ph type="sldNum" sz="quarter" idx="12"/>
          </p:nvPr>
        </p:nvSpPr>
        <p:spPr/>
        <p:txBody>
          <a:bodyPr/>
          <a:lstStyle/>
          <a:p>
            <a:pPr>
              <a:defRPr/>
            </a:pPr>
            <a:fld id="{288644FA-E9F1-4121-A4C2-508AC7386A12}" type="slidenum">
              <a:rPr lang="en-US"/>
              <a:pPr>
                <a:defRPr/>
              </a:pPr>
              <a:t>34</a:t>
            </a:fld>
            <a:endParaRPr lang="en-US" dirty="0"/>
          </a:p>
        </p:txBody>
      </p:sp>
      <p:sp>
        <p:nvSpPr>
          <p:cNvPr id="12293" name="Rectangle 3"/>
          <p:cNvSpPr>
            <a:spLocks noGrp="1" noChangeArrowheads="1"/>
          </p:cNvSpPr>
          <p:nvPr>
            <p:ph idx="1"/>
          </p:nvPr>
        </p:nvSpPr>
        <p:spPr>
          <a:xfrm>
            <a:off x="685800" y="620688"/>
            <a:ext cx="7772400" cy="1055712"/>
          </a:xfrm>
        </p:spPr>
        <p:txBody>
          <a:bodyPr/>
          <a:lstStyle/>
          <a:p>
            <a:pPr eaLnBrk="1" hangingPunct="1">
              <a:buFont typeface="Arial" charset="0"/>
              <a:buChar char="•"/>
            </a:pPr>
            <a:r>
              <a:rPr lang="en-US" sz="2000" dirty="0" smtClean="0">
                <a:latin typeface="Trebuchet MS"/>
              </a:rPr>
              <a:t>Each image in the file has its own </a:t>
            </a:r>
            <a:r>
              <a:rPr lang="en-US" sz="2000" b="1" dirty="0" smtClean="0">
                <a:latin typeface="Trebuchet MS"/>
              </a:rPr>
              <a:t>Image Descriptor</a:t>
            </a:r>
            <a:r>
              <a:rPr lang="en-US" sz="2000" dirty="0" smtClean="0">
                <a:latin typeface="Trebuchet MS"/>
              </a:rPr>
              <a:t>, defined as in Fig. 3.15.</a:t>
            </a:r>
          </a:p>
          <a:p>
            <a:pPr eaLnBrk="1" hangingPunct="1"/>
            <a:endParaRPr lang="en-US" sz="2000" dirty="0" smtClean="0">
              <a:latin typeface="Trebuchet MS"/>
            </a:endParaRPr>
          </a:p>
        </p:txBody>
      </p:sp>
      <p:sp>
        <p:nvSpPr>
          <p:cNvPr id="6" name="Slide Number Placeholder 5"/>
          <p:cNvSpPr txBox="1">
            <a:spLocks noGrp="1"/>
          </p:cNvSpPr>
          <p:nvPr/>
        </p:nvSpPr>
        <p:spPr>
          <a:xfrm>
            <a:off x="3500438" y="6286500"/>
            <a:ext cx="2133600" cy="365125"/>
          </a:xfrm>
          <a:prstGeom prst="rect">
            <a:avLst/>
          </a:prstGeom>
          <a:noFill/>
        </p:spPr>
        <p:txBody>
          <a:bodyPr anchor="ctr"/>
          <a:lstStyle/>
          <a:p>
            <a:pPr algn="ctr">
              <a:defRPr/>
            </a:pPr>
            <a:fld id="{2DF134A3-10D7-4826-BC34-04CBB2F25E6C}" type="slidenum">
              <a:rPr lang="en-US" sz="1200">
                <a:solidFill>
                  <a:schemeClr val="tx1">
                    <a:tint val="75000"/>
                  </a:schemeClr>
                </a:solidFill>
                <a:cs typeface="+mn-cs"/>
              </a:rPr>
              <a:pPr algn="ctr">
                <a:defRPr/>
              </a:pPr>
              <a:t>34</a:t>
            </a:fld>
            <a:endParaRPr lang="en-US" sz="1200">
              <a:solidFill>
                <a:schemeClr val="tx1">
                  <a:tint val="75000"/>
                </a:schemeClr>
              </a:solidFill>
              <a:cs typeface="+mn-cs"/>
            </a:endParaRPr>
          </a:p>
        </p:txBody>
      </p:sp>
      <p:sp>
        <p:nvSpPr>
          <p:cNvPr id="41988" name="Text Box 4"/>
          <p:cNvSpPr txBox="1">
            <a:spLocks noChangeArrowheads="1"/>
          </p:cNvSpPr>
          <p:nvPr/>
        </p:nvSpPr>
        <p:spPr bwMode="auto">
          <a:xfrm>
            <a:off x="2411760" y="5589240"/>
            <a:ext cx="4392488" cy="430887"/>
          </a:xfrm>
          <a:prstGeom prst="rect">
            <a:avLst/>
          </a:prstGeom>
          <a:noFill/>
          <a:ln w="9525">
            <a:noFill/>
            <a:miter lim="800000"/>
            <a:headEnd/>
            <a:tailEnd/>
          </a:ln>
          <a:effectLst/>
        </p:spPr>
        <p:txBody>
          <a:bodyPr wrap="square">
            <a:spAutoFit/>
          </a:bodyPr>
          <a:lstStyle/>
          <a:p>
            <a:pPr algn="ctr">
              <a:defRPr/>
            </a:pPr>
            <a:r>
              <a:rPr lang="en-US" sz="2200" b="1" dirty="0">
                <a:latin typeface="Trebuchet MS" panose="020B0603020202020204" pitchFamily="34" charset="0"/>
                <a:cs typeface="+mn-cs"/>
              </a:rPr>
              <a:t>Fig. 3.15: </a:t>
            </a:r>
            <a:r>
              <a:rPr lang="en-US" sz="2200" dirty="0">
                <a:latin typeface="Trebuchet MS" panose="020B0603020202020204" pitchFamily="34" charset="0"/>
                <a:cs typeface="+mn-cs"/>
              </a:rPr>
              <a:t>GIF image descriptor</a:t>
            </a:r>
            <a:r>
              <a:rPr lang="en-US" sz="2200" dirty="0" smtClean="0">
                <a:latin typeface="Trebuchet MS" panose="020B0603020202020204" pitchFamily="34" charset="0"/>
                <a:cs typeface="+mn-cs"/>
              </a:rPr>
              <a:t>.</a:t>
            </a:r>
            <a:endParaRPr lang="en-US" sz="2200" dirty="0">
              <a:latin typeface="Trebuchet MS" panose="020B0603020202020204" pitchFamily="34" charset="0"/>
              <a:cs typeface="+mn-cs"/>
            </a:endParaRPr>
          </a:p>
        </p:txBody>
      </p:sp>
      <p:graphicFrame>
        <p:nvGraphicFramePr>
          <p:cNvPr id="12290" name="Object 1024"/>
          <p:cNvGraphicFramePr>
            <a:graphicFrameLocks noChangeAspect="1"/>
          </p:cNvGraphicFramePr>
          <p:nvPr>
            <p:extLst>
              <p:ext uri="{D42A27DB-BD31-4B8C-83A1-F6EECF244321}">
                <p14:modId xmlns:p14="http://schemas.microsoft.com/office/powerpoint/2010/main" val="2185339192"/>
              </p:ext>
            </p:extLst>
          </p:nvPr>
        </p:nvGraphicFramePr>
        <p:xfrm>
          <a:off x="1619672" y="1386334"/>
          <a:ext cx="5904656" cy="4106314"/>
        </p:xfrm>
        <a:graphic>
          <a:graphicData uri="http://schemas.openxmlformats.org/presentationml/2006/ole">
            <mc:AlternateContent xmlns:mc="http://schemas.openxmlformats.org/markup-compatibility/2006">
              <mc:Choice xmlns:v="urn:schemas-microsoft-com:vml" Requires="v">
                <p:oleObj spid="_x0000_s12378" name="Image" r:id="rId3" imgW="15961905" imgH="11098413" progId="">
                  <p:embed/>
                </p:oleObj>
              </mc:Choice>
              <mc:Fallback>
                <p:oleObj name="Image" r:id="rId3" imgW="15961905" imgH="11098413" progId="">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1386334"/>
                        <a:ext cx="5904656" cy="4106314"/>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8" name="Slide Number Placeholder 5"/>
          <p:cNvSpPr>
            <a:spLocks noGrp="1"/>
          </p:cNvSpPr>
          <p:nvPr>
            <p:ph type="sldNum" sz="quarter" idx="12"/>
          </p:nvPr>
        </p:nvSpPr>
        <p:spPr/>
        <p:txBody>
          <a:bodyPr/>
          <a:lstStyle/>
          <a:p>
            <a:pPr>
              <a:defRPr/>
            </a:pPr>
            <a:fld id="{FE56E061-21D0-44F5-A5DD-2D6E4FC6EC12}" type="slidenum">
              <a:rPr lang="en-US"/>
              <a:pPr>
                <a:defRPr/>
              </a:pPr>
              <a:t>35</a:t>
            </a:fld>
            <a:endParaRPr lang="en-US" dirty="0"/>
          </a:p>
        </p:txBody>
      </p:sp>
      <p:sp>
        <p:nvSpPr>
          <p:cNvPr id="13317" name="Rectangle 3"/>
          <p:cNvSpPr>
            <a:spLocks noGrp="1" noChangeArrowheads="1"/>
          </p:cNvSpPr>
          <p:nvPr>
            <p:ph idx="1"/>
          </p:nvPr>
        </p:nvSpPr>
        <p:spPr>
          <a:xfrm>
            <a:off x="683568" y="620688"/>
            <a:ext cx="7772400" cy="1219200"/>
          </a:xfrm>
        </p:spPr>
        <p:txBody>
          <a:bodyPr/>
          <a:lstStyle/>
          <a:p>
            <a:pPr eaLnBrk="1" hangingPunct="1">
              <a:buFont typeface="Arial" charset="0"/>
              <a:buChar char="•"/>
            </a:pPr>
            <a:r>
              <a:rPr lang="en-US" sz="2000" dirty="0" smtClean="0">
                <a:latin typeface="Trebuchet MS"/>
              </a:rPr>
              <a:t>If the “interlace” bit is set in the local Image Descriptor, then the rows of the image are displayed in a four-pass sequence (Fig.3.16).</a:t>
            </a:r>
          </a:p>
          <a:p>
            <a:pPr eaLnBrk="1" hangingPunct="1"/>
            <a:endParaRPr lang="en-US" sz="2000" dirty="0" smtClean="0">
              <a:latin typeface="Trebuchet MS"/>
            </a:endParaRPr>
          </a:p>
        </p:txBody>
      </p:sp>
      <p:sp>
        <p:nvSpPr>
          <p:cNvPr id="6" name="Slide Number Placeholder 5"/>
          <p:cNvSpPr txBox="1">
            <a:spLocks noGrp="1"/>
          </p:cNvSpPr>
          <p:nvPr/>
        </p:nvSpPr>
        <p:spPr>
          <a:xfrm>
            <a:off x="3500438" y="6286500"/>
            <a:ext cx="2133600" cy="365125"/>
          </a:xfrm>
          <a:prstGeom prst="rect">
            <a:avLst/>
          </a:prstGeom>
          <a:noFill/>
        </p:spPr>
        <p:txBody>
          <a:bodyPr anchor="ctr"/>
          <a:lstStyle/>
          <a:p>
            <a:pPr algn="ctr">
              <a:defRPr/>
            </a:pPr>
            <a:fld id="{12140973-BB2F-40AC-A2BA-4AE058CAA3C4}" type="slidenum">
              <a:rPr lang="en-US" sz="1200">
                <a:solidFill>
                  <a:schemeClr val="tx1">
                    <a:tint val="75000"/>
                  </a:schemeClr>
                </a:solidFill>
                <a:cs typeface="+mn-cs"/>
              </a:rPr>
              <a:pPr algn="ctr">
                <a:defRPr/>
              </a:pPr>
              <a:t>35</a:t>
            </a:fld>
            <a:endParaRPr lang="en-US" sz="1200">
              <a:solidFill>
                <a:schemeClr val="tx1">
                  <a:tint val="75000"/>
                </a:schemeClr>
              </a:solidFill>
              <a:cs typeface="+mn-cs"/>
            </a:endParaRPr>
          </a:p>
        </p:txBody>
      </p:sp>
      <p:sp>
        <p:nvSpPr>
          <p:cNvPr id="43012" name="Text Box 4"/>
          <p:cNvSpPr txBox="1">
            <a:spLocks noChangeArrowheads="1"/>
          </p:cNvSpPr>
          <p:nvPr/>
        </p:nvSpPr>
        <p:spPr bwMode="auto">
          <a:xfrm>
            <a:off x="1331640" y="5517232"/>
            <a:ext cx="6553200" cy="430887"/>
          </a:xfrm>
          <a:prstGeom prst="rect">
            <a:avLst/>
          </a:prstGeom>
          <a:noFill/>
          <a:ln w="9525">
            <a:noFill/>
            <a:miter lim="800000"/>
            <a:headEnd/>
            <a:tailEnd/>
          </a:ln>
          <a:effectLst/>
        </p:spPr>
        <p:txBody>
          <a:bodyPr>
            <a:spAutoFit/>
          </a:bodyPr>
          <a:lstStyle/>
          <a:p>
            <a:pPr algn="ctr">
              <a:defRPr/>
            </a:pPr>
            <a:r>
              <a:rPr lang="en-US" sz="2200" b="1" dirty="0">
                <a:latin typeface="Trebuchet MS" panose="020B0603020202020204" pitchFamily="34" charset="0"/>
                <a:cs typeface="+mn-cs"/>
              </a:rPr>
              <a:t>Fig. 3.16: </a:t>
            </a:r>
            <a:r>
              <a:rPr lang="en-US" sz="2200" dirty="0">
                <a:latin typeface="Trebuchet MS" panose="020B0603020202020204" pitchFamily="34" charset="0"/>
                <a:cs typeface="+mn-cs"/>
              </a:rPr>
              <a:t>GIF 4-pass interlace display row order</a:t>
            </a:r>
            <a:r>
              <a:rPr lang="en-US" sz="2200" dirty="0" smtClean="0">
                <a:latin typeface="Trebuchet MS" panose="020B0603020202020204" pitchFamily="34" charset="0"/>
                <a:cs typeface="+mn-cs"/>
              </a:rPr>
              <a:t>.</a:t>
            </a:r>
            <a:endParaRPr lang="en-US" sz="2200" dirty="0">
              <a:latin typeface="Trebuchet MS" panose="020B0603020202020204" pitchFamily="34" charset="0"/>
              <a:cs typeface="+mn-cs"/>
            </a:endParaRPr>
          </a:p>
        </p:txBody>
      </p:sp>
      <p:graphicFrame>
        <p:nvGraphicFramePr>
          <p:cNvPr id="13314" name="Object 1024"/>
          <p:cNvGraphicFramePr>
            <a:graphicFrameLocks noChangeAspect="1"/>
          </p:cNvGraphicFramePr>
          <p:nvPr>
            <p:extLst>
              <p:ext uri="{D42A27DB-BD31-4B8C-83A1-F6EECF244321}">
                <p14:modId xmlns:p14="http://schemas.microsoft.com/office/powerpoint/2010/main" val="1722454162"/>
              </p:ext>
            </p:extLst>
          </p:nvPr>
        </p:nvGraphicFramePr>
        <p:xfrm>
          <a:off x="2627785" y="1489015"/>
          <a:ext cx="4104456" cy="3881164"/>
        </p:xfrm>
        <a:graphic>
          <a:graphicData uri="http://schemas.openxmlformats.org/presentationml/2006/ole">
            <mc:AlternateContent xmlns:mc="http://schemas.openxmlformats.org/markup-compatibility/2006">
              <mc:Choice xmlns:v="urn:schemas-microsoft-com:vml" Requires="v">
                <p:oleObj spid="_x0000_s13402" name="Image" r:id="rId3" imgW="10996825" imgH="10400000" progId="">
                  <p:embed/>
                </p:oleObj>
              </mc:Choice>
              <mc:Fallback>
                <p:oleObj name="Image" r:id="rId3" imgW="10996825" imgH="10400000" progId="">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5" y="1489015"/>
                        <a:ext cx="4104456" cy="3881164"/>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6" name="Slide Number Placeholder 5"/>
          <p:cNvSpPr>
            <a:spLocks noGrp="1"/>
          </p:cNvSpPr>
          <p:nvPr>
            <p:ph type="sldNum" sz="quarter" idx="12"/>
          </p:nvPr>
        </p:nvSpPr>
        <p:spPr/>
        <p:txBody>
          <a:bodyPr/>
          <a:lstStyle/>
          <a:p>
            <a:pPr>
              <a:defRPr/>
            </a:pPr>
            <a:fld id="{0159C5F8-1B0E-4E38-98F5-EB25773F1BF3}" type="slidenum">
              <a:rPr lang="en-US"/>
              <a:pPr>
                <a:defRPr/>
              </a:pPr>
              <a:t>36</a:t>
            </a:fld>
            <a:endParaRPr lang="en-US" dirty="0"/>
          </a:p>
        </p:txBody>
      </p:sp>
      <p:sp>
        <p:nvSpPr>
          <p:cNvPr id="53251" name="Rectangle 3"/>
          <p:cNvSpPr>
            <a:spLocks noGrp="1" noChangeArrowheads="1"/>
          </p:cNvSpPr>
          <p:nvPr>
            <p:ph idx="1"/>
          </p:nvPr>
        </p:nvSpPr>
        <p:spPr>
          <a:xfrm>
            <a:off x="685800" y="990600"/>
            <a:ext cx="7924800" cy="5105400"/>
          </a:xfrm>
        </p:spPr>
        <p:txBody>
          <a:bodyPr/>
          <a:lstStyle/>
          <a:p>
            <a:pPr eaLnBrk="1" hangingPunct="1">
              <a:buFont typeface="Arial" charset="0"/>
              <a:buChar char="•"/>
            </a:pPr>
            <a:r>
              <a:rPr lang="en-US" sz="2000" dirty="0" smtClean="0">
                <a:latin typeface="Trebuchet MS"/>
              </a:rPr>
              <a:t>We can investigate how the file header works in practice by having a look at a particular GIF image. Fig. 3.7 on page is an 8-bit color GIF image, in UNIX, issue the command:</a:t>
            </a:r>
          </a:p>
          <a:p>
            <a:pPr eaLnBrk="1" hangingPunct="1">
              <a:buFontTx/>
              <a:buNone/>
            </a:pPr>
            <a:r>
              <a:rPr lang="en-US" sz="2000" dirty="0" smtClean="0">
                <a:latin typeface="Trebuchet MS"/>
              </a:rPr>
              <a:t>		</a:t>
            </a:r>
            <a:r>
              <a:rPr lang="en-US" sz="1400" dirty="0" err="1" smtClean="0">
                <a:latin typeface="Courier New" pitchFamily="49" charset="0"/>
              </a:rPr>
              <a:t>od</a:t>
            </a:r>
            <a:r>
              <a:rPr lang="en-US" sz="1400" dirty="0" smtClean="0">
                <a:latin typeface="Courier New" pitchFamily="49" charset="0"/>
              </a:rPr>
              <a:t> -c forestfire.gif | head -2</a:t>
            </a:r>
          </a:p>
          <a:p>
            <a:pPr eaLnBrk="1" hangingPunct="1">
              <a:buFontTx/>
              <a:buNone/>
            </a:pPr>
            <a:r>
              <a:rPr lang="en-US" sz="2000" dirty="0" smtClean="0">
                <a:latin typeface="Trebuchet MS"/>
              </a:rPr>
              <a:t>	and we see the first 32 bytes interpreted as characters:</a:t>
            </a:r>
          </a:p>
          <a:p>
            <a:pPr eaLnBrk="1" hangingPunct="1">
              <a:buFontTx/>
              <a:buNone/>
            </a:pPr>
            <a:r>
              <a:rPr lang="en-US" sz="2000" dirty="0" smtClean="0">
                <a:latin typeface="Trebuchet MS"/>
              </a:rPr>
              <a:t>	</a:t>
            </a:r>
            <a:r>
              <a:rPr lang="en-US" sz="1400" dirty="0" smtClean="0">
                <a:latin typeface="Courier New" pitchFamily="49" charset="0"/>
              </a:rPr>
              <a:t>G  I  F  8  7  a  \208  \2  \188  \1  \247  \0  \0  \6  \3  \5  </a:t>
            </a:r>
          </a:p>
          <a:p>
            <a:pPr eaLnBrk="1" hangingPunct="1">
              <a:buFontTx/>
              <a:buNone/>
            </a:pPr>
            <a:r>
              <a:rPr lang="en-US" sz="1400" dirty="0" smtClean="0">
                <a:latin typeface="Courier New" pitchFamily="49" charset="0"/>
              </a:rPr>
              <a:t>	J  \132  \24  |  )  \7  \198  \195  \  \128  U  \27  \196  \166  &amp;  T</a:t>
            </a:r>
          </a:p>
          <a:p>
            <a:pPr eaLnBrk="1" hangingPunct="1">
              <a:buFontTx/>
              <a:buNone/>
            </a:pPr>
            <a:endParaRPr lang="en-US" sz="1400" dirty="0" smtClean="0">
              <a:latin typeface="Courier New" pitchFamily="49" charset="0"/>
            </a:endParaRPr>
          </a:p>
          <a:p>
            <a:pPr eaLnBrk="1" hangingPunct="1">
              <a:buFont typeface="Arial" charset="0"/>
              <a:buChar char="•"/>
            </a:pPr>
            <a:r>
              <a:rPr lang="en-US" sz="2000" dirty="0" smtClean="0">
                <a:latin typeface="Trebuchet MS"/>
              </a:rPr>
              <a:t>To decipher the remainder of the file header (after “GIF87a”), we use hexadecimal:</a:t>
            </a:r>
          </a:p>
          <a:p>
            <a:pPr eaLnBrk="1" hangingPunct="1">
              <a:buFontTx/>
              <a:buNone/>
            </a:pPr>
            <a:r>
              <a:rPr lang="en-US" sz="2000" dirty="0" smtClean="0">
                <a:latin typeface="Trebuchet MS"/>
              </a:rPr>
              <a:t>		</a:t>
            </a:r>
            <a:r>
              <a:rPr lang="en-US" sz="1400" dirty="0" err="1" smtClean="0">
                <a:latin typeface="Courier New" pitchFamily="49" charset="0"/>
              </a:rPr>
              <a:t>od</a:t>
            </a:r>
            <a:r>
              <a:rPr lang="en-US" sz="1400" dirty="0" smtClean="0">
                <a:latin typeface="Courier New" pitchFamily="49" charset="0"/>
              </a:rPr>
              <a:t> -x forestfire.gif | head -2</a:t>
            </a:r>
          </a:p>
          <a:p>
            <a:pPr eaLnBrk="1" hangingPunct="1">
              <a:buFontTx/>
              <a:buNone/>
            </a:pPr>
            <a:r>
              <a:rPr lang="en-US" sz="2000" dirty="0" smtClean="0">
                <a:latin typeface="Trebuchet MS"/>
              </a:rPr>
              <a:t>	with the result</a:t>
            </a:r>
          </a:p>
          <a:p>
            <a:pPr eaLnBrk="1" hangingPunct="1">
              <a:buFontTx/>
              <a:buNone/>
            </a:pPr>
            <a:r>
              <a:rPr lang="en-US" sz="2000" dirty="0" smtClean="0">
                <a:latin typeface="Trebuchet MS"/>
              </a:rPr>
              <a:t>	</a:t>
            </a:r>
            <a:r>
              <a:rPr lang="en-US" sz="1400" dirty="0" smtClean="0">
                <a:latin typeface="Courier New" pitchFamily="49" charset="0"/>
              </a:rPr>
              <a:t>4749 4638 3761 d002 bc01 f700 0006 0305 ae84 187c 2907 c6c3 5c80</a:t>
            </a:r>
          </a:p>
          <a:p>
            <a:pPr eaLnBrk="1" hangingPunct="1">
              <a:buFontTx/>
              <a:buNone/>
            </a:pPr>
            <a:r>
              <a:rPr lang="en-US" sz="1400" dirty="0" smtClean="0">
                <a:latin typeface="Courier New" pitchFamily="49" charset="0"/>
              </a:rPr>
              <a:t>	551b c4a6 2654</a:t>
            </a:r>
          </a:p>
          <a:p>
            <a:pPr eaLnBrk="1" hangingPunct="1"/>
            <a:endParaRPr lang="en-US" sz="1400" dirty="0" smtClean="0">
              <a:latin typeface="Courier New" pitchFamily="49" charset="0"/>
            </a:endParaRPr>
          </a:p>
        </p:txBody>
      </p:sp>
      <p:sp>
        <p:nvSpPr>
          <p:cNvPr id="4" name="Slide Number Placeholder 5"/>
          <p:cNvSpPr txBox="1">
            <a:spLocks noGrp="1"/>
          </p:cNvSpPr>
          <p:nvPr/>
        </p:nvSpPr>
        <p:spPr>
          <a:xfrm>
            <a:off x="3500438" y="6286500"/>
            <a:ext cx="2133600" cy="365125"/>
          </a:xfrm>
          <a:prstGeom prst="rect">
            <a:avLst/>
          </a:prstGeom>
          <a:noFill/>
        </p:spPr>
        <p:txBody>
          <a:bodyPr anchor="ctr"/>
          <a:lstStyle/>
          <a:p>
            <a:pPr algn="ctr">
              <a:defRPr/>
            </a:pPr>
            <a:fld id="{4650D0C4-537A-4CD1-A50C-ABA9DC81567D}" type="slidenum">
              <a:rPr lang="en-US" sz="1200">
                <a:solidFill>
                  <a:schemeClr val="tx1">
                    <a:tint val="75000"/>
                  </a:schemeClr>
                </a:solidFill>
                <a:cs typeface="+mn-cs"/>
              </a:rPr>
              <a:pPr algn="ctr">
                <a:defRPr/>
              </a:pPr>
              <a:t>36</a:t>
            </a:fld>
            <a:endParaRPr lang="en-US" sz="1200">
              <a:solidFill>
                <a:schemeClr val="tx1">
                  <a:tint val="75000"/>
                </a:schemeClr>
              </a:solidFill>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7" name="Slide Number Placeholder 5"/>
          <p:cNvSpPr>
            <a:spLocks noGrp="1"/>
          </p:cNvSpPr>
          <p:nvPr>
            <p:ph type="sldNum" sz="quarter" idx="12"/>
          </p:nvPr>
        </p:nvSpPr>
        <p:spPr/>
        <p:txBody>
          <a:bodyPr/>
          <a:lstStyle/>
          <a:p>
            <a:pPr>
              <a:defRPr/>
            </a:pPr>
            <a:fld id="{82A1F5DD-E407-43E3-B607-B31EFC53DA83}" type="slidenum">
              <a:rPr lang="en-US"/>
              <a:pPr>
                <a:defRPr/>
              </a:pPr>
              <a:t>37</a:t>
            </a:fld>
            <a:endParaRPr lang="en-US" dirty="0"/>
          </a:p>
        </p:txBody>
      </p:sp>
      <p:sp>
        <p:nvSpPr>
          <p:cNvPr id="54275" name="Rectangle 2"/>
          <p:cNvSpPr>
            <a:spLocks noGrp="1" noChangeArrowheads="1"/>
          </p:cNvSpPr>
          <p:nvPr>
            <p:ph type="title"/>
          </p:nvPr>
        </p:nvSpPr>
        <p:spPr>
          <a:xfrm>
            <a:off x="685800" y="381000"/>
            <a:ext cx="7772400" cy="1143000"/>
          </a:xfrm>
        </p:spPr>
        <p:txBody>
          <a:bodyPr>
            <a:normAutofit/>
          </a:bodyPr>
          <a:lstStyle/>
          <a:p>
            <a:pPr eaLnBrk="1" hangingPunct="1"/>
            <a:r>
              <a:rPr lang="en-US" sz="3200" dirty="0" smtClean="0">
                <a:latin typeface="Trebuchet MS"/>
              </a:rPr>
              <a:t>3.2.2  JPEG</a:t>
            </a:r>
          </a:p>
        </p:txBody>
      </p:sp>
      <p:sp>
        <p:nvSpPr>
          <p:cNvPr id="45059" name="Rectangle 3"/>
          <p:cNvSpPr>
            <a:spLocks noGrp="1" noChangeArrowheads="1"/>
          </p:cNvSpPr>
          <p:nvPr>
            <p:ph idx="1"/>
          </p:nvPr>
        </p:nvSpPr>
        <p:spPr>
          <a:xfrm>
            <a:off x="685800" y="1219200"/>
            <a:ext cx="7990656" cy="4648200"/>
          </a:xfrm>
        </p:spPr>
        <p:txBody>
          <a:bodyPr rtlCol="0">
            <a:noAutofit/>
          </a:bodyPr>
          <a:lstStyle/>
          <a:p>
            <a:pPr eaLnBrk="1" fontAlgn="auto" hangingPunct="1">
              <a:spcBef>
                <a:spcPts val="0"/>
              </a:spcBef>
              <a:spcAft>
                <a:spcPts val="0"/>
              </a:spcAft>
              <a:buFont typeface="Arial" pitchFamily="34" charset="0"/>
              <a:buChar char="•"/>
              <a:defRPr/>
            </a:pPr>
            <a:r>
              <a:rPr lang="en-US" sz="2000" b="1" dirty="0">
                <a:latin typeface="Trebuchet MS"/>
                <a:ea typeface="Trebuchet MS"/>
                <a:cs typeface="Trebuchet MS"/>
              </a:rPr>
              <a:t>JPEG</a:t>
            </a:r>
            <a:r>
              <a:rPr lang="en-US" sz="2000" dirty="0">
                <a:latin typeface="Trebuchet MS"/>
                <a:ea typeface="Trebuchet MS"/>
                <a:cs typeface="Trebuchet MS"/>
              </a:rPr>
              <a:t>: The most important current </a:t>
            </a:r>
            <a:r>
              <a:rPr lang="en-US" sz="2000" dirty="0" smtClean="0">
                <a:latin typeface="Trebuchet MS"/>
                <a:ea typeface="Trebuchet MS"/>
                <a:cs typeface="Trebuchet MS"/>
              </a:rPr>
              <a:t>standard for </a:t>
            </a:r>
            <a:r>
              <a:rPr lang="en-US" sz="2000" dirty="0">
                <a:latin typeface="Trebuchet MS"/>
                <a:ea typeface="Trebuchet MS"/>
                <a:cs typeface="Trebuchet MS"/>
              </a:rPr>
              <a:t>image compression.</a:t>
            </a:r>
          </a:p>
          <a:p>
            <a:pPr eaLnBrk="1" fontAlgn="auto" hangingPunct="1">
              <a:spcBef>
                <a:spcPts val="0"/>
              </a:spcBef>
              <a:spcAft>
                <a:spcPts val="0"/>
              </a:spcAft>
              <a:buFont typeface="Arial" pitchFamily="34" charset="0"/>
              <a:buNone/>
              <a:defRPr/>
            </a:pPr>
            <a:endParaRPr lang="en-US" sz="2000" dirty="0">
              <a:latin typeface="Trebuchet MS"/>
              <a:ea typeface="Trebuchet MS"/>
              <a:cs typeface="Trebuchet MS"/>
            </a:endParaRPr>
          </a:p>
          <a:p>
            <a:pPr eaLnBrk="1" fontAlgn="auto" hangingPunct="1">
              <a:spcBef>
                <a:spcPts val="0"/>
              </a:spcBef>
              <a:spcAft>
                <a:spcPts val="0"/>
              </a:spcAft>
              <a:buFont typeface="Arial" pitchFamily="34" charset="0"/>
              <a:buChar char="•"/>
              <a:defRPr/>
            </a:pPr>
            <a:r>
              <a:rPr lang="en-US" sz="2000" dirty="0">
                <a:latin typeface="Trebuchet MS"/>
                <a:ea typeface="Trebuchet MS"/>
                <a:cs typeface="Trebuchet MS"/>
              </a:rPr>
              <a:t>The human vision system has some specific limitations and JPEG takes </a:t>
            </a:r>
            <a:r>
              <a:rPr lang="en-US" sz="2000" dirty="0" smtClean="0">
                <a:latin typeface="Trebuchet MS"/>
                <a:ea typeface="Trebuchet MS"/>
                <a:cs typeface="Trebuchet MS"/>
              </a:rPr>
              <a:t>advantage of these to achieve high rates of compression.</a:t>
            </a:r>
          </a:p>
          <a:p>
            <a:pPr eaLnBrk="1" fontAlgn="auto" hangingPunct="1">
              <a:spcBef>
                <a:spcPts val="0"/>
              </a:spcBef>
              <a:spcAft>
                <a:spcPts val="0"/>
              </a:spcAft>
              <a:buFont typeface="Arial" pitchFamily="34" charset="0"/>
              <a:buNone/>
              <a:defRPr/>
            </a:pPr>
            <a:endParaRPr lang="en-US" sz="2000" dirty="0" smtClean="0">
              <a:latin typeface="Trebuchet MS"/>
              <a:ea typeface="Trebuchet MS"/>
              <a:cs typeface="Trebuchet MS"/>
            </a:endParaRPr>
          </a:p>
          <a:p>
            <a:pPr eaLnBrk="1" fontAlgn="auto" hangingPunct="1">
              <a:spcBef>
                <a:spcPts val="0"/>
              </a:spcBef>
              <a:spcAft>
                <a:spcPts val="0"/>
              </a:spcAft>
              <a:buFont typeface="Arial" pitchFamily="34" charset="0"/>
              <a:buChar char="•"/>
              <a:defRPr/>
            </a:pPr>
            <a:r>
              <a:rPr lang="en-US" sz="2000" dirty="0" smtClean="0">
                <a:latin typeface="Trebuchet MS"/>
                <a:ea typeface="Trebuchet MS"/>
                <a:cs typeface="Trebuchet MS"/>
              </a:rPr>
              <a:t>JPEG allows the user to set a desired level of quality, or compression ratio (input divided by output).</a:t>
            </a:r>
          </a:p>
          <a:p>
            <a:pPr eaLnBrk="1" fontAlgn="auto" hangingPunct="1">
              <a:spcBef>
                <a:spcPts val="0"/>
              </a:spcBef>
              <a:spcAft>
                <a:spcPts val="0"/>
              </a:spcAft>
              <a:buFont typeface="Arial" pitchFamily="34" charset="0"/>
              <a:buNone/>
              <a:defRPr/>
            </a:pPr>
            <a:endParaRPr lang="en-US" sz="2000" dirty="0" smtClean="0">
              <a:latin typeface="Trebuchet MS"/>
              <a:ea typeface="Trebuchet MS"/>
              <a:cs typeface="Trebuchet MS"/>
            </a:endParaRPr>
          </a:p>
          <a:p>
            <a:pPr eaLnBrk="1" fontAlgn="auto" hangingPunct="1">
              <a:spcBef>
                <a:spcPts val="0"/>
              </a:spcBef>
              <a:spcAft>
                <a:spcPts val="0"/>
              </a:spcAft>
              <a:buFont typeface="Arial" pitchFamily="34" charset="0"/>
              <a:buChar char="•"/>
              <a:defRPr/>
            </a:pPr>
            <a:r>
              <a:rPr lang="en-US" sz="2000" dirty="0" smtClean="0">
                <a:latin typeface="Trebuchet MS"/>
                <a:ea typeface="Trebuchet MS"/>
                <a:cs typeface="Trebuchet MS"/>
              </a:rPr>
              <a:t>As an example, Fig. 3.17 shows our </a:t>
            </a:r>
            <a:r>
              <a:rPr lang="en-US" sz="2000" b="1" dirty="0" err="1" smtClean="0">
                <a:latin typeface="Trebuchet MS"/>
                <a:ea typeface="Trebuchet MS"/>
                <a:cs typeface="Trebuchet MS"/>
              </a:rPr>
              <a:t>forestfire</a:t>
            </a:r>
            <a:r>
              <a:rPr lang="en-US" sz="2000" b="1" dirty="0" smtClean="0">
                <a:latin typeface="Trebuchet MS"/>
                <a:ea typeface="Trebuchet MS"/>
                <a:cs typeface="Trebuchet MS"/>
              </a:rPr>
              <a:t> </a:t>
            </a:r>
            <a:r>
              <a:rPr lang="en-US" sz="2000" dirty="0" smtClean="0">
                <a:latin typeface="Trebuchet MS"/>
                <a:ea typeface="Trebuchet MS"/>
                <a:cs typeface="Trebuchet MS"/>
              </a:rPr>
              <a:t>image, with a quality factor Q=10.</a:t>
            </a:r>
          </a:p>
          <a:p>
            <a:pPr lvl="1" eaLnBrk="1" fontAlgn="auto" hangingPunct="1">
              <a:spcBef>
                <a:spcPts val="600"/>
              </a:spcBef>
              <a:spcAft>
                <a:spcPts val="0"/>
              </a:spcAft>
              <a:buFont typeface="Arial" pitchFamily="34" charset="0"/>
              <a:buNone/>
              <a:defRPr/>
            </a:pPr>
            <a:r>
              <a:rPr lang="en-US" sz="2000" dirty="0" smtClean="0">
                <a:latin typeface="Trebuchet MS"/>
                <a:ea typeface="Trebuchet MS"/>
                <a:cs typeface="Trebuchet MS"/>
              </a:rPr>
              <a:t>- This image is a mere 1.5% of the original size. In comparison, a JPEG image with Q=75 yields an image size 5.6% of the original, whereas a GIF version of this image compresses down to 23.0% of uncompressed image size.</a:t>
            </a:r>
          </a:p>
          <a:p>
            <a:pPr eaLnBrk="1" fontAlgn="auto" hangingPunct="1">
              <a:spcBef>
                <a:spcPts val="0"/>
              </a:spcBef>
              <a:spcAft>
                <a:spcPts val="0"/>
              </a:spcAft>
              <a:buFont typeface="Arial" pitchFamily="34" charset="0"/>
              <a:buNone/>
              <a:defRPr/>
            </a:pPr>
            <a:endParaRPr lang="en-US" sz="2000" dirty="0">
              <a:latin typeface="Trebuchet MS"/>
              <a:ea typeface="Trebuchet MS"/>
              <a:cs typeface="Trebuchet MS"/>
            </a:endParaRPr>
          </a:p>
        </p:txBody>
      </p:sp>
      <p:sp>
        <p:nvSpPr>
          <p:cNvPr id="5" name="Slide Number Placeholder 5"/>
          <p:cNvSpPr txBox="1">
            <a:spLocks noGrp="1"/>
          </p:cNvSpPr>
          <p:nvPr/>
        </p:nvSpPr>
        <p:spPr>
          <a:xfrm>
            <a:off x="3500438" y="6286500"/>
            <a:ext cx="2133600" cy="365125"/>
          </a:xfrm>
          <a:prstGeom prst="rect">
            <a:avLst/>
          </a:prstGeom>
          <a:noFill/>
        </p:spPr>
        <p:txBody>
          <a:bodyPr anchor="ctr"/>
          <a:lstStyle/>
          <a:p>
            <a:pPr algn="ctr">
              <a:defRPr/>
            </a:pPr>
            <a:fld id="{8135FFD4-89EB-45E7-AFF5-84E1102B3EC6}" type="slidenum">
              <a:rPr lang="en-US" sz="1200">
                <a:solidFill>
                  <a:schemeClr val="tx1">
                    <a:tint val="75000"/>
                  </a:schemeClr>
                </a:solidFill>
                <a:cs typeface="+mn-cs"/>
              </a:rPr>
              <a:pPr algn="ctr">
                <a:defRPr/>
              </a:pPr>
              <a:t>37</a:t>
            </a:fld>
            <a:endParaRPr lang="en-US" sz="1200">
              <a:solidFill>
                <a:schemeClr val="tx1">
                  <a:tint val="75000"/>
                </a:schemeClr>
              </a:solidFill>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7" name="Slide Number Placeholder 5"/>
          <p:cNvSpPr>
            <a:spLocks noGrp="1"/>
          </p:cNvSpPr>
          <p:nvPr>
            <p:ph type="sldNum" sz="quarter" idx="12"/>
          </p:nvPr>
        </p:nvSpPr>
        <p:spPr/>
        <p:txBody>
          <a:bodyPr/>
          <a:lstStyle/>
          <a:p>
            <a:pPr>
              <a:defRPr/>
            </a:pPr>
            <a:fld id="{53F871AC-ED72-465B-AD42-AEEB513D4707}" type="slidenum">
              <a:rPr lang="en-US"/>
              <a:pPr>
                <a:defRPr/>
              </a:pPr>
              <a:t>38</a:t>
            </a:fld>
            <a:endParaRPr lang="en-US" dirty="0"/>
          </a:p>
        </p:txBody>
      </p:sp>
      <p:sp>
        <p:nvSpPr>
          <p:cNvPr id="55299" name="Rectangle 3"/>
          <p:cNvSpPr>
            <a:spLocks noGrp="1" noChangeArrowheads="1"/>
          </p:cNvSpPr>
          <p:nvPr>
            <p:ph idx="1"/>
          </p:nvPr>
        </p:nvSpPr>
        <p:spPr>
          <a:xfrm>
            <a:off x="685800" y="5484912"/>
            <a:ext cx="7772400" cy="838200"/>
          </a:xfrm>
        </p:spPr>
        <p:txBody>
          <a:bodyPr/>
          <a:lstStyle/>
          <a:p>
            <a:pPr algn="ctr" eaLnBrk="1" hangingPunct="1">
              <a:buFontTx/>
              <a:buNone/>
            </a:pPr>
            <a:r>
              <a:rPr lang="en-US" sz="2200" b="1" dirty="0" smtClean="0">
                <a:latin typeface="Trebuchet MS" panose="020B0603020202020204" pitchFamily="34" charset="0"/>
                <a:cs typeface="Times New Roman" pitchFamily="18" charset="0"/>
              </a:rPr>
              <a:t>Fig. 3.17: </a:t>
            </a:r>
            <a:r>
              <a:rPr lang="en-US" sz="2200" dirty="0" smtClean="0">
                <a:latin typeface="Trebuchet MS" panose="020B0603020202020204" pitchFamily="34" charset="0"/>
                <a:cs typeface="Times New Roman" pitchFamily="18" charset="0"/>
              </a:rPr>
              <a:t>JPEG image with low quality specified by user.</a:t>
            </a:r>
          </a:p>
        </p:txBody>
      </p:sp>
      <p:sp>
        <p:nvSpPr>
          <p:cNvPr id="5" name="Slide Number Placeholder 5"/>
          <p:cNvSpPr txBox="1">
            <a:spLocks noGrp="1"/>
          </p:cNvSpPr>
          <p:nvPr/>
        </p:nvSpPr>
        <p:spPr>
          <a:xfrm>
            <a:off x="3500438" y="6286500"/>
            <a:ext cx="2133600" cy="365125"/>
          </a:xfrm>
          <a:prstGeom prst="rect">
            <a:avLst/>
          </a:prstGeom>
          <a:noFill/>
        </p:spPr>
        <p:txBody>
          <a:bodyPr anchor="ctr"/>
          <a:lstStyle/>
          <a:p>
            <a:pPr algn="ctr">
              <a:defRPr/>
            </a:pPr>
            <a:fld id="{E6C62B89-3141-4A75-8F5E-8BF7EEEBA049}" type="slidenum">
              <a:rPr lang="en-US" sz="1200">
                <a:solidFill>
                  <a:schemeClr val="tx1">
                    <a:tint val="75000"/>
                  </a:schemeClr>
                </a:solidFill>
                <a:cs typeface="+mn-cs"/>
              </a:rPr>
              <a:pPr algn="ctr">
                <a:defRPr/>
              </a:pPr>
              <a:t>38</a:t>
            </a:fld>
            <a:endParaRPr lang="en-US" sz="1200">
              <a:solidFill>
                <a:schemeClr val="tx1">
                  <a:tint val="75000"/>
                </a:schemeClr>
              </a:solidFill>
              <a:cs typeface="+mn-cs"/>
            </a:endParaRPr>
          </a:p>
        </p:txBody>
      </p:sp>
      <p:pic>
        <p:nvPicPr>
          <p:cNvPr id="55301" name="Picture 5"/>
          <p:cNvPicPr>
            <a:picLocks noChangeAspect="1" noChangeArrowheads="1"/>
          </p:cNvPicPr>
          <p:nvPr/>
        </p:nvPicPr>
        <p:blipFill>
          <a:blip r:embed="rId2" cstate="print"/>
          <a:srcRect/>
          <a:stretch>
            <a:fillRect/>
          </a:stretch>
        </p:blipFill>
        <p:spPr bwMode="auto">
          <a:xfrm>
            <a:off x="914400" y="836712"/>
            <a:ext cx="7315200" cy="451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8" name="Slide Number Placeholder 5"/>
          <p:cNvSpPr>
            <a:spLocks noGrp="1"/>
          </p:cNvSpPr>
          <p:nvPr>
            <p:ph type="sldNum" sz="quarter" idx="12"/>
          </p:nvPr>
        </p:nvSpPr>
        <p:spPr/>
        <p:txBody>
          <a:bodyPr/>
          <a:lstStyle/>
          <a:p>
            <a:pPr>
              <a:defRPr/>
            </a:pPr>
            <a:fld id="{623EA601-B3A5-4C84-BBFB-FA810EBC435E}" type="slidenum">
              <a:rPr lang="en-US"/>
              <a:pPr>
                <a:defRPr/>
              </a:pPr>
              <a:t>39</a:t>
            </a:fld>
            <a:endParaRPr lang="en-US" dirty="0"/>
          </a:p>
        </p:txBody>
      </p:sp>
      <p:sp>
        <p:nvSpPr>
          <p:cNvPr id="56323" name="Rectangle 2"/>
          <p:cNvSpPr>
            <a:spLocks noGrp="1" noChangeArrowheads="1"/>
          </p:cNvSpPr>
          <p:nvPr>
            <p:ph type="title"/>
          </p:nvPr>
        </p:nvSpPr>
        <p:spPr>
          <a:xfrm>
            <a:off x="696913" y="548680"/>
            <a:ext cx="7772400" cy="838200"/>
          </a:xfrm>
        </p:spPr>
        <p:txBody>
          <a:bodyPr>
            <a:normAutofit/>
          </a:bodyPr>
          <a:lstStyle/>
          <a:p>
            <a:pPr eaLnBrk="1" hangingPunct="1"/>
            <a:r>
              <a:rPr lang="en-US" sz="3200" dirty="0" smtClean="0">
                <a:latin typeface="Trebuchet MS"/>
              </a:rPr>
              <a:t>3.2.3  PNG</a:t>
            </a:r>
          </a:p>
        </p:txBody>
      </p:sp>
      <p:sp>
        <p:nvSpPr>
          <p:cNvPr id="56324" name="Rectangle 3"/>
          <p:cNvSpPr>
            <a:spLocks noGrp="1" noChangeArrowheads="1"/>
          </p:cNvSpPr>
          <p:nvPr>
            <p:ph idx="1"/>
          </p:nvPr>
        </p:nvSpPr>
        <p:spPr>
          <a:xfrm>
            <a:off x="681038" y="1420216"/>
            <a:ext cx="7772400" cy="4732784"/>
          </a:xfrm>
        </p:spPr>
        <p:txBody>
          <a:bodyPr anchor="ctr"/>
          <a:lstStyle/>
          <a:p>
            <a:pPr eaLnBrk="1" hangingPunct="1">
              <a:spcBef>
                <a:spcPts val="0"/>
              </a:spcBef>
              <a:buFont typeface="Arial" charset="0"/>
              <a:buChar char="•"/>
            </a:pPr>
            <a:r>
              <a:rPr lang="en-US" sz="2000" b="1" dirty="0" smtClean="0">
                <a:latin typeface="Trebuchet MS"/>
              </a:rPr>
              <a:t>PNG</a:t>
            </a:r>
            <a:r>
              <a:rPr lang="en-US" sz="2000" dirty="0" smtClean="0">
                <a:latin typeface="Trebuchet MS"/>
              </a:rPr>
              <a:t>: stands for </a:t>
            </a:r>
            <a:r>
              <a:rPr lang="en-US" sz="2000" b="1" dirty="0" smtClean="0">
                <a:latin typeface="Trebuchet MS"/>
              </a:rPr>
              <a:t>Portable Network Graphics </a:t>
            </a:r>
            <a:r>
              <a:rPr lang="en-US" sz="2000" dirty="0" smtClean="0">
                <a:latin typeface="Trebuchet MS"/>
              </a:rPr>
              <a:t>—</a:t>
            </a:r>
            <a:r>
              <a:rPr lang="en-US" sz="2000" b="1" dirty="0" smtClean="0">
                <a:latin typeface="Trebuchet MS"/>
              </a:rPr>
              <a:t> </a:t>
            </a:r>
            <a:r>
              <a:rPr lang="en-US" sz="2000" dirty="0" smtClean="0">
                <a:latin typeface="Trebuchet MS"/>
              </a:rPr>
              <a:t>meant to supersede the GIF standard, and extends it in important ways.</a:t>
            </a:r>
          </a:p>
          <a:p>
            <a:pPr eaLnBrk="1" hangingPunct="1">
              <a:spcBef>
                <a:spcPts val="0"/>
              </a:spcBef>
            </a:pPr>
            <a:endParaRPr lang="en-US" sz="2000" dirty="0" smtClean="0">
              <a:latin typeface="Trebuchet MS"/>
            </a:endParaRPr>
          </a:p>
          <a:p>
            <a:pPr eaLnBrk="1" hangingPunct="1">
              <a:spcBef>
                <a:spcPts val="0"/>
              </a:spcBef>
              <a:buFont typeface="Arial" charset="0"/>
              <a:buChar char="•"/>
            </a:pPr>
            <a:r>
              <a:rPr lang="en-US" sz="2000" dirty="0" smtClean="0">
                <a:latin typeface="Trebuchet MS"/>
              </a:rPr>
              <a:t>Special features of PNG files include:</a:t>
            </a:r>
          </a:p>
          <a:p>
            <a:pPr marL="857250" lvl="1" indent="-457200" eaLnBrk="1" hangingPunct="1">
              <a:spcBef>
                <a:spcPts val="1800"/>
              </a:spcBef>
              <a:buFont typeface="+mj-lt"/>
              <a:buAutoNum type="arabicPeriod"/>
            </a:pPr>
            <a:r>
              <a:rPr lang="en-US" sz="2000" dirty="0" smtClean="0">
                <a:latin typeface="Trebuchet MS"/>
              </a:rPr>
              <a:t>Support for up to 48 bits of color information — a large increase.</a:t>
            </a:r>
          </a:p>
          <a:p>
            <a:pPr marL="857250" lvl="1" indent="-457200" eaLnBrk="1" hangingPunct="1">
              <a:spcBef>
                <a:spcPts val="1800"/>
              </a:spcBef>
              <a:buFont typeface="+mj-lt"/>
              <a:buAutoNum type="arabicPeriod"/>
            </a:pPr>
            <a:r>
              <a:rPr lang="en-US" sz="2000" dirty="0" smtClean="0">
                <a:latin typeface="Trebuchet MS"/>
              </a:rPr>
              <a:t>Files may contain gamma-correction information for correct display of color images, as well as alpha-channel information for such uses as control of transparency.</a:t>
            </a:r>
          </a:p>
          <a:p>
            <a:pPr marL="857250" lvl="1" indent="-457200" eaLnBrk="1" hangingPunct="1">
              <a:spcBef>
                <a:spcPts val="1800"/>
              </a:spcBef>
              <a:buFont typeface="+mj-lt"/>
              <a:buAutoNum type="arabicPeriod"/>
            </a:pPr>
            <a:r>
              <a:rPr lang="en-US" sz="2000" dirty="0" smtClean="0">
                <a:latin typeface="Trebuchet MS"/>
              </a:rPr>
              <a:t>The display progressively displays pixels in a 2-dimensional fashion by showing a few pixels at a time over seven passes through each 8 x 8 block of an image.</a:t>
            </a:r>
          </a:p>
          <a:p>
            <a:pPr eaLnBrk="1" hangingPunct="1">
              <a:spcBef>
                <a:spcPts val="0"/>
              </a:spcBef>
            </a:pPr>
            <a:endParaRPr lang="en-US" sz="2000" dirty="0" smtClean="0">
              <a:latin typeface="Trebuchet MS"/>
            </a:endParaRPr>
          </a:p>
        </p:txBody>
      </p:sp>
      <p:sp>
        <p:nvSpPr>
          <p:cNvPr id="6" name="Slide Number Placeholder 5"/>
          <p:cNvSpPr txBox="1">
            <a:spLocks noGrp="1"/>
          </p:cNvSpPr>
          <p:nvPr/>
        </p:nvSpPr>
        <p:spPr>
          <a:xfrm>
            <a:off x="3500438" y="6286500"/>
            <a:ext cx="2133600" cy="365125"/>
          </a:xfrm>
          <a:prstGeom prst="rect">
            <a:avLst/>
          </a:prstGeom>
          <a:noFill/>
        </p:spPr>
        <p:txBody>
          <a:bodyPr anchor="ctr"/>
          <a:lstStyle/>
          <a:p>
            <a:pPr algn="ctr">
              <a:defRPr/>
            </a:pPr>
            <a:fld id="{EC5E5A21-3D2E-48FE-911C-D3D1D42F67CC}" type="slidenum">
              <a:rPr lang="en-US" sz="1200">
                <a:solidFill>
                  <a:schemeClr val="tx1">
                    <a:tint val="75000"/>
                  </a:schemeClr>
                </a:solidFill>
                <a:cs typeface="+mn-cs"/>
              </a:rPr>
              <a:pPr algn="ctr">
                <a:defRPr/>
              </a:pPr>
              <a:t>39</a:t>
            </a:fld>
            <a:endParaRPr lang="en-US" sz="1200">
              <a:solidFill>
                <a:schemeClr val="tx1">
                  <a:tint val="75000"/>
                </a:schemeClr>
              </a:solidFill>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7" name="Slide Number Placeholder 5"/>
          <p:cNvSpPr>
            <a:spLocks noGrp="1"/>
          </p:cNvSpPr>
          <p:nvPr>
            <p:ph type="sldNum" sz="quarter" idx="12"/>
          </p:nvPr>
        </p:nvSpPr>
        <p:spPr/>
        <p:txBody>
          <a:bodyPr/>
          <a:lstStyle/>
          <a:p>
            <a:pPr>
              <a:defRPr/>
            </a:pPr>
            <a:fld id="{99F3177A-9ED7-4001-AFE9-312F5B00E6FE}" type="slidenum">
              <a:rPr lang="en-US"/>
              <a:pPr>
                <a:defRPr/>
              </a:pPr>
              <a:t>4</a:t>
            </a:fld>
            <a:endParaRPr lang="en-US" dirty="0"/>
          </a:p>
        </p:txBody>
      </p:sp>
      <p:sp>
        <p:nvSpPr>
          <p:cNvPr id="1029" name="Rectangle 2"/>
          <p:cNvSpPr>
            <a:spLocks noGrp="1" noChangeArrowheads="1"/>
          </p:cNvSpPr>
          <p:nvPr>
            <p:ph type="title" idx="4294967295"/>
          </p:nvPr>
        </p:nvSpPr>
        <p:spPr>
          <a:xfrm>
            <a:off x="685800" y="4725144"/>
            <a:ext cx="7772400" cy="838200"/>
          </a:xfrm>
        </p:spPr>
        <p:txBody>
          <a:bodyPr/>
          <a:lstStyle/>
          <a:p>
            <a:pPr eaLnBrk="1" hangingPunct="1"/>
            <a:r>
              <a:rPr lang="en-US" sz="2400" dirty="0" smtClean="0">
                <a:latin typeface="Trebuchet MS" panose="020B0603020202020204" pitchFamily="34" charset="0"/>
                <a:cs typeface="Times New Roman" pitchFamily="18" charset="0"/>
              </a:rPr>
              <a:t>Fig. 3.1</a:t>
            </a:r>
            <a:r>
              <a:rPr lang="en-US" sz="2400" b="0" dirty="0" smtClean="0">
                <a:latin typeface="Trebuchet MS" panose="020B0603020202020204" pitchFamily="34" charset="0"/>
                <a:cs typeface="Times New Roman" pitchFamily="18" charset="0"/>
              </a:rPr>
              <a:t>: Monochrome 1-bit Lena image.</a:t>
            </a:r>
          </a:p>
        </p:txBody>
      </p:sp>
      <p:sp>
        <p:nvSpPr>
          <p:cNvPr id="5" name="Slide Number Placeholder 4"/>
          <p:cNvSpPr txBox="1">
            <a:spLocks noGrp="1"/>
          </p:cNvSpPr>
          <p:nvPr/>
        </p:nvSpPr>
        <p:spPr>
          <a:xfrm>
            <a:off x="3500438" y="6286500"/>
            <a:ext cx="2133600" cy="365125"/>
          </a:xfrm>
          <a:prstGeom prst="rect">
            <a:avLst/>
          </a:prstGeom>
          <a:noFill/>
        </p:spPr>
        <p:txBody>
          <a:bodyPr anchor="ctr"/>
          <a:lstStyle/>
          <a:p>
            <a:pPr algn="ctr">
              <a:defRPr/>
            </a:pPr>
            <a:fld id="{02E6DEC2-319F-4D54-B2AA-9F83E3E76DBC}" type="slidenum">
              <a:rPr lang="en-US" sz="1200">
                <a:solidFill>
                  <a:schemeClr val="tx1">
                    <a:tint val="75000"/>
                  </a:schemeClr>
                </a:solidFill>
                <a:cs typeface="+mn-cs"/>
              </a:rPr>
              <a:pPr algn="ctr">
                <a:defRPr/>
              </a:pPr>
              <a:t>4</a:t>
            </a:fld>
            <a:endParaRPr lang="en-US" sz="1200">
              <a:solidFill>
                <a:schemeClr val="tx1">
                  <a:tint val="75000"/>
                </a:schemeClr>
              </a:solidFill>
              <a:cs typeface="+mn-cs"/>
            </a:endParaRPr>
          </a:p>
        </p:txBody>
      </p:sp>
      <p:graphicFrame>
        <p:nvGraphicFramePr>
          <p:cNvPr id="1026" name="Object 4"/>
          <p:cNvGraphicFramePr>
            <a:graphicFrameLocks noChangeAspect="1"/>
          </p:cNvGraphicFramePr>
          <p:nvPr>
            <p:extLst>
              <p:ext uri="{D42A27DB-BD31-4B8C-83A1-F6EECF244321}">
                <p14:modId xmlns:p14="http://schemas.microsoft.com/office/powerpoint/2010/main" val="1458850122"/>
              </p:ext>
            </p:extLst>
          </p:nvPr>
        </p:nvGraphicFramePr>
        <p:xfrm>
          <a:off x="3112605" y="1340768"/>
          <a:ext cx="2918790" cy="2880320"/>
        </p:xfrm>
        <a:graphic>
          <a:graphicData uri="http://schemas.openxmlformats.org/presentationml/2006/ole">
            <mc:AlternateContent xmlns:mc="http://schemas.openxmlformats.org/markup-compatibility/2006">
              <mc:Choice xmlns:v="urn:schemas-microsoft-com:vml" Requires="v">
                <p:oleObj spid="_x0000_s1114" name="Image" r:id="rId3" imgW="9790476" imgH="9663492" progId="">
                  <p:embed/>
                </p:oleObj>
              </mc:Choice>
              <mc:Fallback>
                <p:oleObj name="Image" r:id="rId3" imgW="9790476" imgH="9663492" progId="">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2605" y="1340768"/>
                        <a:ext cx="291879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7" name="Slide Number Placeholder 5"/>
          <p:cNvSpPr>
            <a:spLocks noGrp="1"/>
          </p:cNvSpPr>
          <p:nvPr>
            <p:ph type="sldNum" sz="quarter" idx="12"/>
          </p:nvPr>
        </p:nvSpPr>
        <p:spPr/>
        <p:txBody>
          <a:bodyPr/>
          <a:lstStyle/>
          <a:p>
            <a:pPr>
              <a:defRPr/>
            </a:pPr>
            <a:fld id="{D0C1C09B-C8B4-4EC3-8C30-68B6E89C6237}" type="slidenum">
              <a:rPr lang="en-US"/>
              <a:pPr>
                <a:defRPr/>
              </a:pPr>
              <a:t>40</a:t>
            </a:fld>
            <a:endParaRPr lang="en-US" dirty="0"/>
          </a:p>
        </p:txBody>
      </p:sp>
      <p:sp>
        <p:nvSpPr>
          <p:cNvPr id="57347" name="Rectangle 2"/>
          <p:cNvSpPr>
            <a:spLocks noGrp="1" noChangeArrowheads="1"/>
          </p:cNvSpPr>
          <p:nvPr>
            <p:ph type="title"/>
          </p:nvPr>
        </p:nvSpPr>
        <p:spPr>
          <a:xfrm>
            <a:off x="696913" y="548680"/>
            <a:ext cx="7772400" cy="838200"/>
          </a:xfrm>
        </p:spPr>
        <p:txBody>
          <a:bodyPr>
            <a:normAutofit/>
          </a:bodyPr>
          <a:lstStyle/>
          <a:p>
            <a:pPr eaLnBrk="1" hangingPunct="1"/>
            <a:r>
              <a:rPr lang="en-US" sz="3200" dirty="0" smtClean="0">
                <a:latin typeface="Trebuchet MS"/>
              </a:rPr>
              <a:t>3.2.4  TIFF</a:t>
            </a:r>
          </a:p>
        </p:txBody>
      </p:sp>
      <p:sp>
        <p:nvSpPr>
          <p:cNvPr id="57348" name="Rectangle 3"/>
          <p:cNvSpPr>
            <a:spLocks noGrp="1" noChangeArrowheads="1"/>
          </p:cNvSpPr>
          <p:nvPr>
            <p:ph idx="1"/>
          </p:nvPr>
        </p:nvSpPr>
        <p:spPr>
          <a:xfrm>
            <a:off x="675427" y="1484784"/>
            <a:ext cx="7772400" cy="4514056"/>
          </a:xfrm>
        </p:spPr>
        <p:txBody>
          <a:bodyPr/>
          <a:lstStyle/>
          <a:p>
            <a:pPr eaLnBrk="1" hangingPunct="1">
              <a:buFont typeface="Arial" charset="0"/>
              <a:buChar char="•"/>
            </a:pPr>
            <a:r>
              <a:rPr lang="en-US" sz="2000" b="1" dirty="0" smtClean="0">
                <a:latin typeface="Trebuchet MS"/>
              </a:rPr>
              <a:t>TIFF</a:t>
            </a:r>
            <a:r>
              <a:rPr lang="en-US" sz="2000" dirty="0" smtClean="0">
                <a:latin typeface="Trebuchet MS"/>
              </a:rPr>
              <a:t>: stands for </a:t>
            </a:r>
            <a:r>
              <a:rPr lang="en-US" sz="2000" b="1" dirty="0" smtClean="0">
                <a:latin typeface="Trebuchet MS"/>
              </a:rPr>
              <a:t>Tagged Image File Format</a:t>
            </a:r>
            <a:r>
              <a:rPr lang="en-US" sz="2000" dirty="0" smtClean="0">
                <a:latin typeface="Trebuchet MS"/>
              </a:rPr>
              <a:t>.</a:t>
            </a:r>
          </a:p>
          <a:p>
            <a:pPr eaLnBrk="1" hangingPunct="1"/>
            <a:endParaRPr lang="en-US" sz="1200" dirty="0" smtClean="0">
              <a:latin typeface="Trebuchet MS"/>
            </a:endParaRPr>
          </a:p>
          <a:p>
            <a:pPr eaLnBrk="1" hangingPunct="1">
              <a:buFont typeface="Arial" charset="0"/>
              <a:buChar char="•"/>
            </a:pPr>
            <a:r>
              <a:rPr lang="en-US" sz="2000" dirty="0" smtClean="0">
                <a:latin typeface="Trebuchet MS"/>
              </a:rPr>
              <a:t>The support for attachment of additional information (referred to as “tags”) provides a great deal of flexibility.</a:t>
            </a:r>
          </a:p>
          <a:p>
            <a:pPr eaLnBrk="1" hangingPunct="1"/>
            <a:endParaRPr lang="en-US" sz="1200" dirty="0" smtClean="0">
              <a:latin typeface="Trebuchet MS"/>
            </a:endParaRPr>
          </a:p>
          <a:p>
            <a:pPr marL="857250" lvl="1" indent="-457200" eaLnBrk="1" hangingPunct="1">
              <a:spcBef>
                <a:spcPts val="0"/>
              </a:spcBef>
              <a:buFont typeface="+mj-lt"/>
              <a:buAutoNum type="arabicPeriod"/>
            </a:pPr>
            <a:r>
              <a:rPr lang="en-US" sz="2000" dirty="0" smtClean="0">
                <a:latin typeface="Trebuchet MS"/>
              </a:rPr>
              <a:t>The most important tag is a format signifier: what type of compression etc. is in use in the stored image.</a:t>
            </a:r>
          </a:p>
          <a:p>
            <a:pPr marL="857250" lvl="1" indent="-457200" eaLnBrk="1" hangingPunct="1">
              <a:spcBef>
                <a:spcPts val="1200"/>
              </a:spcBef>
              <a:buFont typeface="+mj-lt"/>
              <a:buAutoNum type="arabicPeriod"/>
            </a:pPr>
            <a:r>
              <a:rPr lang="en-US" sz="2000" dirty="0" smtClean="0">
                <a:latin typeface="Trebuchet MS"/>
              </a:rPr>
              <a:t>TIFF can store many different types of image: 1-bit, grayscale, 8-bit color, 24-bit RGB, etc.</a:t>
            </a:r>
          </a:p>
          <a:p>
            <a:pPr marL="857250" lvl="1" indent="-457200" eaLnBrk="1" hangingPunct="1">
              <a:spcBef>
                <a:spcPts val="1200"/>
              </a:spcBef>
              <a:buFont typeface="+mj-lt"/>
              <a:buAutoNum type="arabicPeriod"/>
            </a:pPr>
            <a:r>
              <a:rPr lang="en-US" sz="2000" dirty="0" smtClean="0">
                <a:latin typeface="Trebuchet MS"/>
              </a:rPr>
              <a:t>TIFF was originally a lossless format but now a JPEG tag allows one to opt for JPEG compression.</a:t>
            </a:r>
          </a:p>
          <a:p>
            <a:pPr marL="857250" lvl="1" indent="-457200" eaLnBrk="1" hangingPunct="1">
              <a:spcBef>
                <a:spcPts val="1200"/>
              </a:spcBef>
              <a:buFont typeface="+mj-lt"/>
              <a:buAutoNum type="arabicPeriod"/>
            </a:pPr>
            <a:r>
              <a:rPr lang="en-US" sz="2000" dirty="0" smtClean="0">
                <a:latin typeface="Trebuchet MS"/>
              </a:rPr>
              <a:t>The TIFF format was developed by the Aldus Corporation in the 1980's and was later supported by Microsoft.</a:t>
            </a:r>
          </a:p>
        </p:txBody>
      </p:sp>
      <p:sp>
        <p:nvSpPr>
          <p:cNvPr id="5" name="Slide Number Placeholder 5"/>
          <p:cNvSpPr txBox="1">
            <a:spLocks noGrp="1"/>
          </p:cNvSpPr>
          <p:nvPr/>
        </p:nvSpPr>
        <p:spPr>
          <a:xfrm>
            <a:off x="3500438" y="6286500"/>
            <a:ext cx="2133600" cy="365125"/>
          </a:xfrm>
          <a:prstGeom prst="rect">
            <a:avLst/>
          </a:prstGeom>
          <a:noFill/>
        </p:spPr>
        <p:txBody>
          <a:bodyPr anchor="ctr"/>
          <a:lstStyle/>
          <a:p>
            <a:pPr algn="ctr">
              <a:defRPr/>
            </a:pPr>
            <a:fld id="{D812AE34-059F-40CC-9496-E2603F597FA7}" type="slidenum">
              <a:rPr lang="en-US" sz="1200">
                <a:solidFill>
                  <a:schemeClr val="tx1">
                    <a:tint val="75000"/>
                  </a:schemeClr>
                </a:solidFill>
                <a:cs typeface="+mn-cs"/>
              </a:rPr>
              <a:pPr algn="ctr">
                <a:defRPr/>
              </a:pPr>
              <a:t>40</a:t>
            </a:fld>
            <a:endParaRPr lang="en-US" sz="1200">
              <a:solidFill>
                <a:schemeClr val="tx1">
                  <a:tint val="75000"/>
                </a:schemeClr>
              </a:solidFill>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6" name="Slide Number Placeholder 5"/>
          <p:cNvSpPr>
            <a:spLocks noGrp="1"/>
          </p:cNvSpPr>
          <p:nvPr>
            <p:ph type="sldNum" sz="quarter" idx="12"/>
          </p:nvPr>
        </p:nvSpPr>
        <p:spPr/>
        <p:txBody>
          <a:bodyPr/>
          <a:lstStyle/>
          <a:p>
            <a:pPr>
              <a:defRPr/>
            </a:pPr>
            <a:fld id="{EB6F5E27-09DA-4CFC-A331-35CD9C1BB423}" type="slidenum">
              <a:rPr lang="en-US"/>
              <a:pPr>
                <a:defRPr/>
              </a:pPr>
              <a:t>41</a:t>
            </a:fld>
            <a:endParaRPr lang="en-US" dirty="0"/>
          </a:p>
        </p:txBody>
      </p:sp>
      <p:sp>
        <p:nvSpPr>
          <p:cNvPr id="62467" name="Rectangle 3"/>
          <p:cNvSpPr>
            <a:spLocks noGrp="1" noChangeArrowheads="1"/>
          </p:cNvSpPr>
          <p:nvPr>
            <p:ph idx="1"/>
          </p:nvPr>
        </p:nvSpPr>
        <p:spPr>
          <a:xfrm>
            <a:off x="611560" y="1772816"/>
            <a:ext cx="7844408" cy="3888432"/>
          </a:xfrm>
        </p:spPr>
        <p:txBody>
          <a:bodyPr/>
          <a:lstStyle/>
          <a:p>
            <a:pPr eaLnBrk="1" hangingPunct="1">
              <a:buFont typeface="Arial" charset="0"/>
              <a:buChar char="•"/>
            </a:pPr>
            <a:r>
              <a:rPr lang="en-US" sz="2400" i="1" dirty="0" err="1" smtClean="0">
                <a:latin typeface="Trebuchet MS"/>
              </a:rPr>
              <a:t>BitMap</a:t>
            </a:r>
            <a:r>
              <a:rPr lang="en-US" sz="2400" dirty="0" smtClean="0">
                <a:latin typeface="Trebuchet MS"/>
              </a:rPr>
              <a:t> (BMP), aka. </a:t>
            </a:r>
            <a:r>
              <a:rPr lang="en-US" sz="2400" i="1" dirty="0" smtClean="0">
                <a:latin typeface="Trebuchet MS"/>
              </a:rPr>
              <a:t>Device </a:t>
            </a:r>
            <a:r>
              <a:rPr lang="en-US" sz="2400" i="1" dirty="0">
                <a:latin typeface="Trebuchet MS"/>
              </a:rPr>
              <a:t>I</a:t>
            </a:r>
            <a:r>
              <a:rPr lang="en-US" sz="2400" i="1" dirty="0" smtClean="0">
                <a:latin typeface="Trebuchet MS"/>
              </a:rPr>
              <a:t>ndependent Bitmap </a:t>
            </a:r>
            <a:r>
              <a:rPr lang="en-US" sz="2400" dirty="0" smtClean="0">
                <a:latin typeface="Trebuchet MS"/>
              </a:rPr>
              <a:t>(DIB) is a major system standard graphics file format for Microsoft Windows, recognized by many programs. </a:t>
            </a:r>
          </a:p>
          <a:p>
            <a:pPr>
              <a:spcBef>
                <a:spcPts val="1800"/>
              </a:spcBef>
              <a:buFont typeface="Arial" panose="020B0604020202020204" pitchFamily="34" charset="0"/>
              <a:buChar char="•"/>
            </a:pPr>
            <a:r>
              <a:rPr lang="en-US" sz="2400" dirty="0">
                <a:latin typeface="Trebuchet MS" panose="020B0603020202020204" pitchFamily="34" charset="0"/>
              </a:rPr>
              <a:t>It uses raster graphics.</a:t>
            </a:r>
          </a:p>
          <a:p>
            <a:pPr>
              <a:spcBef>
                <a:spcPts val="1800"/>
              </a:spcBef>
              <a:buFont typeface="Arial" panose="020B0604020202020204" pitchFamily="34" charset="0"/>
              <a:buChar char="•"/>
            </a:pPr>
            <a:r>
              <a:rPr lang="en-US" sz="2400" dirty="0">
                <a:latin typeface="Trebuchet MS" panose="020B0603020202020204" pitchFamily="34" charset="0"/>
              </a:rPr>
              <a:t>BMP supports many pixel formats, including indexed color (up to 8 bits per pixel), and 16, 24, and 32-bit </a:t>
            </a:r>
            <a:r>
              <a:rPr lang="en-US" sz="2400" dirty="0" smtClean="0">
                <a:latin typeface="Trebuchet MS" panose="020B0603020202020204" pitchFamily="34" charset="0"/>
              </a:rPr>
              <a:t>color images.</a:t>
            </a:r>
            <a:endParaRPr lang="en-US" sz="2400" dirty="0" smtClean="0">
              <a:latin typeface="Trebuchet MS"/>
            </a:endParaRPr>
          </a:p>
          <a:p>
            <a:pPr eaLnBrk="1" hangingPunct="1">
              <a:spcBef>
                <a:spcPts val="1800"/>
              </a:spcBef>
              <a:buFont typeface="Arial" panose="020B0604020202020204" pitchFamily="34" charset="0"/>
              <a:buChar char="•"/>
            </a:pPr>
            <a:r>
              <a:rPr lang="en-US" sz="2400" dirty="0" smtClean="0">
                <a:latin typeface="Trebuchet MS"/>
              </a:rPr>
              <a:t>There are many sub-variants within the BMP standard.</a:t>
            </a:r>
          </a:p>
          <a:p>
            <a:pPr eaLnBrk="1" hangingPunct="1">
              <a:buFontTx/>
              <a:buNone/>
            </a:pPr>
            <a:endParaRPr lang="en-US" sz="2000" dirty="0" smtClean="0">
              <a:latin typeface="Trebuchet MS"/>
            </a:endParaRPr>
          </a:p>
          <a:p>
            <a:pPr eaLnBrk="1" hangingPunct="1"/>
            <a:endParaRPr lang="en-US" sz="2000" b="1" dirty="0" smtClean="0">
              <a:latin typeface="Trebuchet MS"/>
            </a:endParaRPr>
          </a:p>
          <a:p>
            <a:pPr eaLnBrk="1" hangingPunct="1"/>
            <a:endParaRPr lang="en-US" sz="2000" dirty="0" smtClean="0">
              <a:latin typeface="Trebuchet MS"/>
            </a:endParaRPr>
          </a:p>
        </p:txBody>
      </p:sp>
      <p:sp>
        <p:nvSpPr>
          <p:cNvPr id="4" name="Slide Number Placeholder 5"/>
          <p:cNvSpPr txBox="1">
            <a:spLocks noGrp="1"/>
          </p:cNvSpPr>
          <p:nvPr/>
        </p:nvSpPr>
        <p:spPr>
          <a:xfrm>
            <a:off x="3500438" y="6286500"/>
            <a:ext cx="2133600" cy="365125"/>
          </a:xfrm>
          <a:prstGeom prst="rect">
            <a:avLst/>
          </a:prstGeom>
          <a:noFill/>
        </p:spPr>
        <p:txBody>
          <a:bodyPr anchor="ctr"/>
          <a:lstStyle/>
          <a:p>
            <a:pPr algn="ctr">
              <a:defRPr/>
            </a:pPr>
            <a:fld id="{C149C23F-147B-4E45-BDB1-7929B07316F9}" type="slidenum">
              <a:rPr lang="en-US" sz="1200">
                <a:solidFill>
                  <a:schemeClr val="tx1">
                    <a:tint val="75000"/>
                  </a:schemeClr>
                </a:solidFill>
                <a:cs typeface="+mn-cs"/>
              </a:rPr>
              <a:pPr algn="ctr">
                <a:defRPr/>
              </a:pPr>
              <a:t>41</a:t>
            </a:fld>
            <a:endParaRPr lang="en-US" sz="1200">
              <a:solidFill>
                <a:schemeClr val="tx1">
                  <a:tint val="75000"/>
                </a:schemeClr>
              </a:solidFill>
              <a:cs typeface="+mn-cs"/>
            </a:endParaRPr>
          </a:p>
        </p:txBody>
      </p:sp>
      <p:sp>
        <p:nvSpPr>
          <p:cNvPr id="2" name="TextBox 1"/>
          <p:cNvSpPr txBox="1"/>
          <p:nvPr/>
        </p:nvSpPr>
        <p:spPr>
          <a:xfrm>
            <a:off x="2334990" y="836712"/>
            <a:ext cx="4464496" cy="584775"/>
          </a:xfrm>
          <a:prstGeom prst="rect">
            <a:avLst/>
          </a:prstGeom>
          <a:noFill/>
        </p:spPr>
        <p:txBody>
          <a:bodyPr wrap="square" rtlCol="0">
            <a:spAutoFit/>
          </a:bodyPr>
          <a:lstStyle/>
          <a:p>
            <a:r>
              <a:rPr lang="en-US" sz="3200" b="1" dirty="0" smtClean="0">
                <a:latin typeface="Trebuchet MS" panose="020B0603020202020204" pitchFamily="34" charset="0"/>
              </a:rPr>
              <a:t>3.2.5  Windows BMP</a:t>
            </a:r>
            <a:endParaRPr lang="en-US" sz="3200" b="1" dirty="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7" name="Slide Number Placeholder 5"/>
          <p:cNvSpPr>
            <a:spLocks noGrp="1"/>
          </p:cNvSpPr>
          <p:nvPr>
            <p:ph type="sldNum" sz="quarter" idx="12"/>
          </p:nvPr>
        </p:nvSpPr>
        <p:spPr/>
        <p:txBody>
          <a:bodyPr/>
          <a:lstStyle/>
          <a:p>
            <a:pPr>
              <a:defRPr/>
            </a:pPr>
            <a:fld id="{22D45BF2-08A9-4053-948F-7D662F301FB3}" type="slidenum">
              <a:rPr lang="en-US"/>
              <a:pPr>
                <a:defRPr/>
              </a:pPr>
              <a:t>42</a:t>
            </a:fld>
            <a:endParaRPr lang="en-US" dirty="0"/>
          </a:p>
        </p:txBody>
      </p:sp>
      <p:sp>
        <p:nvSpPr>
          <p:cNvPr id="61443" name="Rectangle 2"/>
          <p:cNvSpPr>
            <a:spLocks noGrp="1" noChangeArrowheads="1"/>
          </p:cNvSpPr>
          <p:nvPr>
            <p:ph type="title"/>
          </p:nvPr>
        </p:nvSpPr>
        <p:spPr>
          <a:xfrm>
            <a:off x="681038" y="704850"/>
            <a:ext cx="7772400" cy="838200"/>
          </a:xfrm>
        </p:spPr>
        <p:txBody>
          <a:bodyPr>
            <a:normAutofit/>
          </a:bodyPr>
          <a:lstStyle/>
          <a:p>
            <a:pPr eaLnBrk="1" hangingPunct="1"/>
            <a:r>
              <a:rPr lang="en-US" sz="3200" dirty="0" smtClean="0">
                <a:latin typeface="Trebuchet MS"/>
              </a:rPr>
              <a:t>3.2.6  Windows WMF</a:t>
            </a:r>
          </a:p>
        </p:txBody>
      </p:sp>
      <p:sp>
        <p:nvSpPr>
          <p:cNvPr id="61444" name="Rectangle 3"/>
          <p:cNvSpPr>
            <a:spLocks noGrp="1" noChangeArrowheads="1"/>
          </p:cNvSpPr>
          <p:nvPr>
            <p:ph idx="1"/>
          </p:nvPr>
        </p:nvSpPr>
        <p:spPr>
          <a:xfrm>
            <a:off x="685800" y="1219200"/>
            <a:ext cx="7772400" cy="4876800"/>
          </a:xfrm>
        </p:spPr>
        <p:txBody>
          <a:bodyPr anchor="ctr"/>
          <a:lstStyle/>
          <a:p>
            <a:pPr eaLnBrk="1" hangingPunct="1">
              <a:buFont typeface="Arial" charset="0"/>
              <a:buChar char="•"/>
            </a:pPr>
            <a:r>
              <a:rPr lang="en-US" sz="2200" dirty="0" smtClean="0">
                <a:latin typeface="Trebuchet MS"/>
              </a:rPr>
              <a:t>The</a:t>
            </a:r>
            <a:r>
              <a:rPr lang="en-US" sz="2200" b="1" dirty="0" smtClean="0">
                <a:latin typeface="Trebuchet MS"/>
              </a:rPr>
              <a:t> </a:t>
            </a:r>
            <a:r>
              <a:rPr lang="en-US" sz="2200" dirty="0" smtClean="0">
                <a:latin typeface="Trebuchet MS"/>
              </a:rPr>
              <a:t>native vector file format for the Microsoft Windows operating environment:</a:t>
            </a:r>
          </a:p>
          <a:p>
            <a:pPr marL="857250" lvl="1" indent="-457200" eaLnBrk="1" hangingPunct="1">
              <a:spcBef>
                <a:spcPts val="1200"/>
              </a:spcBef>
              <a:buFont typeface="+mj-lt"/>
              <a:buAutoNum type="arabicPeriod"/>
            </a:pPr>
            <a:r>
              <a:rPr lang="en-US" sz="2200" dirty="0" smtClean="0">
                <a:latin typeface="Trebuchet MS"/>
              </a:rPr>
              <a:t>Consist of a collection of GDI (Graphics Device Interface) function calls, also native to the Windows environment.</a:t>
            </a:r>
          </a:p>
          <a:p>
            <a:pPr marL="857250" lvl="1" indent="-457200" eaLnBrk="1" hangingPunct="1">
              <a:spcBef>
                <a:spcPts val="1200"/>
              </a:spcBef>
              <a:buFont typeface="+mj-lt"/>
              <a:buAutoNum type="arabicPeriod"/>
            </a:pPr>
            <a:r>
              <a:rPr lang="en-US" sz="2200" dirty="0" smtClean="0">
                <a:latin typeface="Trebuchet MS"/>
              </a:rPr>
              <a:t>When a WMF file is “played” (typically using the Windows </a:t>
            </a:r>
            <a:r>
              <a:rPr lang="en-US" sz="2200" dirty="0" err="1" smtClean="0">
                <a:latin typeface="Trebuchet MS"/>
              </a:rPr>
              <a:t>PlayMetaFile</a:t>
            </a:r>
            <a:r>
              <a:rPr lang="en-US" sz="2200" dirty="0" smtClean="0">
                <a:latin typeface="Trebuchet MS"/>
              </a:rPr>
              <a:t>() function) the described graphics is rendered.</a:t>
            </a:r>
          </a:p>
          <a:p>
            <a:pPr marL="857250" lvl="1" indent="-457200" eaLnBrk="1" hangingPunct="1">
              <a:spcBef>
                <a:spcPts val="1200"/>
              </a:spcBef>
              <a:buFont typeface="+mj-lt"/>
              <a:buAutoNum type="arabicPeriod"/>
            </a:pPr>
            <a:r>
              <a:rPr lang="en-US" sz="2200" dirty="0" smtClean="0">
                <a:latin typeface="Trebuchet MS"/>
              </a:rPr>
              <a:t>WMF files are ostensibly device-independent and are unlimited in size.</a:t>
            </a:r>
          </a:p>
        </p:txBody>
      </p:sp>
      <p:sp>
        <p:nvSpPr>
          <p:cNvPr id="5" name="Slide Number Placeholder 5"/>
          <p:cNvSpPr txBox="1">
            <a:spLocks noGrp="1"/>
          </p:cNvSpPr>
          <p:nvPr/>
        </p:nvSpPr>
        <p:spPr>
          <a:xfrm>
            <a:off x="3500438" y="6286500"/>
            <a:ext cx="2133600" cy="365125"/>
          </a:xfrm>
          <a:prstGeom prst="rect">
            <a:avLst/>
          </a:prstGeom>
          <a:noFill/>
        </p:spPr>
        <p:txBody>
          <a:bodyPr anchor="ctr"/>
          <a:lstStyle/>
          <a:p>
            <a:pPr algn="ctr">
              <a:defRPr/>
            </a:pPr>
            <a:fld id="{F2DC4093-221C-4556-B951-BE8AF4FC3EC6}" type="slidenum">
              <a:rPr lang="en-US" sz="1200">
                <a:solidFill>
                  <a:schemeClr val="tx1">
                    <a:tint val="75000"/>
                  </a:schemeClr>
                </a:solidFill>
                <a:cs typeface="+mn-cs"/>
              </a:rPr>
              <a:pPr algn="ctr">
                <a:defRPr/>
              </a:pPr>
              <a:t>42</a:t>
            </a:fld>
            <a:endParaRPr lang="en-US" sz="1200">
              <a:solidFill>
                <a:schemeClr val="tx1">
                  <a:tint val="75000"/>
                </a:schemeClr>
              </a:solidFill>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6" name="Slide Number Placeholder 5"/>
          <p:cNvSpPr>
            <a:spLocks noGrp="1"/>
          </p:cNvSpPr>
          <p:nvPr>
            <p:ph type="sldNum" sz="quarter" idx="12"/>
          </p:nvPr>
        </p:nvSpPr>
        <p:spPr/>
        <p:txBody>
          <a:bodyPr/>
          <a:lstStyle/>
          <a:p>
            <a:pPr>
              <a:defRPr/>
            </a:pPr>
            <a:fld id="{EB6F5E27-09DA-4CFC-A331-35CD9C1BB423}" type="slidenum">
              <a:rPr lang="en-US"/>
              <a:pPr>
                <a:defRPr/>
              </a:pPr>
              <a:t>43</a:t>
            </a:fld>
            <a:endParaRPr lang="en-US" dirty="0"/>
          </a:p>
        </p:txBody>
      </p:sp>
      <p:sp>
        <p:nvSpPr>
          <p:cNvPr id="62467" name="Rectangle 3"/>
          <p:cNvSpPr>
            <a:spLocks noGrp="1" noChangeArrowheads="1"/>
          </p:cNvSpPr>
          <p:nvPr>
            <p:ph idx="1"/>
          </p:nvPr>
        </p:nvSpPr>
        <p:spPr>
          <a:xfrm>
            <a:off x="683568" y="1484784"/>
            <a:ext cx="7772400" cy="4032919"/>
          </a:xfrm>
        </p:spPr>
        <p:txBody>
          <a:bodyPr/>
          <a:lstStyle/>
          <a:p>
            <a:pPr eaLnBrk="1" hangingPunct="1"/>
            <a:endParaRPr lang="en-US" sz="2000" b="1" dirty="0" smtClean="0">
              <a:latin typeface="Trebuchet MS"/>
            </a:endParaRPr>
          </a:p>
          <a:p>
            <a:pPr eaLnBrk="1" hangingPunct="1">
              <a:buFont typeface="Arial" charset="0"/>
              <a:buChar char="•"/>
            </a:pPr>
            <a:r>
              <a:rPr lang="en-CA" sz="2200" i="1" dirty="0" smtClean="0">
                <a:latin typeface="Trebuchet MS"/>
              </a:rPr>
              <a:t>PPM</a:t>
            </a:r>
            <a:r>
              <a:rPr lang="en-CA" sz="2200" dirty="0" smtClean="0">
                <a:latin typeface="Trebuchet MS"/>
              </a:rPr>
              <a:t> (Portable </a:t>
            </a:r>
            <a:r>
              <a:rPr lang="en-CA" sz="2200" dirty="0" err="1" smtClean="0">
                <a:latin typeface="Trebuchet MS"/>
              </a:rPr>
              <a:t>PixMap</a:t>
            </a:r>
            <a:r>
              <a:rPr lang="en-CA" sz="2200" dirty="0" smtClean="0">
                <a:latin typeface="Trebuchet MS"/>
              </a:rPr>
              <a:t>), </a:t>
            </a:r>
            <a:r>
              <a:rPr lang="en-CA" sz="2200" i="1" dirty="0" smtClean="0">
                <a:latin typeface="Trebuchet MS"/>
              </a:rPr>
              <a:t>PGM</a:t>
            </a:r>
            <a:r>
              <a:rPr lang="en-CA" sz="2200" dirty="0" smtClean="0">
                <a:latin typeface="Trebuchet MS"/>
              </a:rPr>
              <a:t> (Portable </a:t>
            </a:r>
            <a:r>
              <a:rPr lang="en-CA" sz="2200" dirty="0" err="1" smtClean="0">
                <a:latin typeface="Trebuchet MS"/>
              </a:rPr>
              <a:t>GrayMap</a:t>
            </a:r>
            <a:r>
              <a:rPr lang="en-CA" sz="2200" dirty="0" smtClean="0">
                <a:latin typeface="Trebuchet MS"/>
              </a:rPr>
              <a:t>), and </a:t>
            </a:r>
            <a:r>
              <a:rPr lang="en-CA" sz="2200" i="1" dirty="0" smtClean="0">
                <a:latin typeface="Trebuchet MS"/>
              </a:rPr>
              <a:t>PBM</a:t>
            </a:r>
            <a:r>
              <a:rPr lang="en-CA" sz="2200" dirty="0" smtClean="0">
                <a:latin typeface="Trebuchet MS"/>
              </a:rPr>
              <a:t> (Portable </a:t>
            </a:r>
            <a:r>
              <a:rPr lang="en-CA" sz="2200" dirty="0" err="1" smtClean="0">
                <a:latin typeface="Trebuchet MS"/>
              </a:rPr>
              <a:t>BitMap</a:t>
            </a:r>
            <a:r>
              <a:rPr lang="en-CA" sz="2200" dirty="0" smtClean="0">
                <a:latin typeface="Trebuchet MS"/>
              </a:rPr>
              <a:t>) belong to a family of open source </a:t>
            </a:r>
            <a:r>
              <a:rPr lang="en-CA" sz="2200" dirty="0" err="1" smtClean="0">
                <a:latin typeface="Trebuchet MS"/>
              </a:rPr>
              <a:t>Netpbm</a:t>
            </a:r>
            <a:r>
              <a:rPr lang="en-CA" sz="2200" dirty="0" smtClean="0">
                <a:latin typeface="Trebuchet MS"/>
              </a:rPr>
              <a:t> formats. These formats are mostly common in the </a:t>
            </a:r>
            <a:r>
              <a:rPr lang="en-CA" sz="2200" dirty="0" err="1" smtClean="0">
                <a:latin typeface="Trebuchet MS"/>
              </a:rPr>
              <a:t>linux</a:t>
            </a:r>
            <a:r>
              <a:rPr lang="en-CA" sz="2200" dirty="0" smtClean="0">
                <a:latin typeface="Trebuchet MS"/>
              </a:rPr>
              <a:t>/</a:t>
            </a:r>
            <a:r>
              <a:rPr lang="en-CA" sz="2200" dirty="0" err="1" smtClean="0">
                <a:latin typeface="Trebuchet MS"/>
              </a:rPr>
              <a:t>unix</a:t>
            </a:r>
            <a:r>
              <a:rPr lang="en-CA" sz="2200" dirty="0" smtClean="0">
                <a:latin typeface="Trebuchet MS"/>
              </a:rPr>
              <a:t> environments.</a:t>
            </a:r>
          </a:p>
          <a:p>
            <a:pPr>
              <a:spcBef>
                <a:spcPts val="1800"/>
              </a:spcBef>
              <a:buFont typeface="Arial" panose="020B0604020202020204" pitchFamily="34" charset="0"/>
              <a:buChar char="•"/>
            </a:pPr>
            <a:r>
              <a:rPr lang="en-US" sz="2200" dirty="0" smtClean="0">
                <a:latin typeface="Trebuchet MS" panose="020B0603020202020204" pitchFamily="34" charset="0"/>
              </a:rPr>
              <a:t>They </a:t>
            </a:r>
            <a:r>
              <a:rPr lang="en-US" sz="2200" dirty="0">
                <a:latin typeface="Trebuchet MS" panose="020B0603020202020204" pitchFamily="34" charset="0"/>
              </a:rPr>
              <a:t>are </a:t>
            </a:r>
            <a:r>
              <a:rPr lang="en-US" sz="2200" dirty="0" smtClean="0">
                <a:latin typeface="Trebuchet MS" panose="020B0603020202020204" pitchFamily="34" charset="0"/>
              </a:rPr>
              <a:t>sometimes also </a:t>
            </a:r>
            <a:r>
              <a:rPr lang="en-US" sz="2200" dirty="0">
                <a:latin typeface="Trebuchet MS" panose="020B0603020202020204" pitchFamily="34" charset="0"/>
              </a:rPr>
              <a:t>collectively known as </a:t>
            </a:r>
            <a:r>
              <a:rPr lang="en-US" sz="2200" i="1" dirty="0">
                <a:latin typeface="Trebuchet MS" panose="020B0603020202020204" pitchFamily="34" charset="0"/>
              </a:rPr>
              <a:t>PNM</a:t>
            </a:r>
            <a:r>
              <a:rPr lang="en-US" sz="2200" dirty="0">
                <a:latin typeface="Trebuchet MS" panose="020B0603020202020204" pitchFamily="34" charset="0"/>
              </a:rPr>
              <a:t> or </a:t>
            </a:r>
            <a:r>
              <a:rPr lang="en-US" sz="2200" i="1" dirty="0">
                <a:latin typeface="Trebuchet MS" panose="020B0603020202020204" pitchFamily="34" charset="0"/>
              </a:rPr>
              <a:t>PAM</a:t>
            </a:r>
            <a:r>
              <a:rPr lang="en-US" sz="2200" dirty="0">
                <a:latin typeface="Trebuchet MS" panose="020B0603020202020204" pitchFamily="34" charset="0"/>
              </a:rPr>
              <a:t> (Portable </a:t>
            </a:r>
            <a:r>
              <a:rPr lang="en-US" sz="2200" dirty="0" err="1">
                <a:latin typeface="Trebuchet MS" panose="020B0603020202020204" pitchFamily="34" charset="0"/>
              </a:rPr>
              <a:t>AnyMap</a:t>
            </a:r>
            <a:r>
              <a:rPr lang="en-US" sz="2200" dirty="0" smtClean="0">
                <a:latin typeface="Trebuchet MS" panose="020B0603020202020204" pitchFamily="34" charset="0"/>
              </a:rPr>
              <a:t>).</a:t>
            </a:r>
          </a:p>
          <a:p>
            <a:pPr>
              <a:spcBef>
                <a:spcPts val="1800"/>
              </a:spcBef>
              <a:buFont typeface="Arial" panose="020B0604020202020204" pitchFamily="34" charset="0"/>
              <a:buChar char="•"/>
            </a:pPr>
            <a:r>
              <a:rPr lang="en-US" sz="2200" dirty="0" smtClean="0">
                <a:latin typeface="Trebuchet MS" panose="020B0603020202020204" pitchFamily="34" charset="0"/>
              </a:rPr>
              <a:t>These are either ASCII files or raw binary files with an ASCII header for images.</a:t>
            </a:r>
            <a:endParaRPr lang="en-CA" sz="2200" dirty="0" smtClean="0">
              <a:latin typeface="Trebuchet MS" panose="020B0603020202020204" pitchFamily="34" charset="0"/>
            </a:endParaRPr>
          </a:p>
          <a:p>
            <a:pPr eaLnBrk="1" hangingPunct="1">
              <a:buFontTx/>
              <a:buNone/>
            </a:pPr>
            <a:endParaRPr lang="en-US" sz="2000" dirty="0" smtClean="0">
              <a:latin typeface="Trebuchet MS"/>
            </a:endParaRPr>
          </a:p>
          <a:p>
            <a:pPr eaLnBrk="1" hangingPunct="1"/>
            <a:endParaRPr lang="en-US" sz="2000" b="1" dirty="0" smtClean="0">
              <a:latin typeface="Trebuchet MS"/>
            </a:endParaRPr>
          </a:p>
          <a:p>
            <a:pPr eaLnBrk="1" hangingPunct="1"/>
            <a:endParaRPr lang="en-US" sz="2000" dirty="0" smtClean="0">
              <a:latin typeface="Trebuchet MS"/>
            </a:endParaRPr>
          </a:p>
        </p:txBody>
      </p:sp>
      <p:sp>
        <p:nvSpPr>
          <p:cNvPr id="4" name="Slide Number Placeholder 5"/>
          <p:cNvSpPr txBox="1">
            <a:spLocks noGrp="1"/>
          </p:cNvSpPr>
          <p:nvPr/>
        </p:nvSpPr>
        <p:spPr>
          <a:xfrm>
            <a:off x="3500438" y="6286500"/>
            <a:ext cx="2133600" cy="365125"/>
          </a:xfrm>
          <a:prstGeom prst="rect">
            <a:avLst/>
          </a:prstGeom>
          <a:noFill/>
        </p:spPr>
        <p:txBody>
          <a:bodyPr anchor="ctr"/>
          <a:lstStyle/>
          <a:p>
            <a:pPr algn="ctr">
              <a:defRPr/>
            </a:pPr>
            <a:fld id="{C149C23F-147B-4E45-BDB1-7929B07316F9}" type="slidenum">
              <a:rPr lang="en-US" sz="1200">
                <a:solidFill>
                  <a:schemeClr val="tx1">
                    <a:tint val="75000"/>
                  </a:schemeClr>
                </a:solidFill>
                <a:cs typeface="+mn-cs"/>
              </a:rPr>
              <a:pPr algn="ctr">
                <a:defRPr/>
              </a:pPr>
              <a:t>43</a:t>
            </a:fld>
            <a:endParaRPr lang="en-US" sz="1200">
              <a:solidFill>
                <a:schemeClr val="tx1">
                  <a:tint val="75000"/>
                </a:schemeClr>
              </a:solidFill>
              <a:cs typeface="+mn-cs"/>
            </a:endParaRPr>
          </a:p>
        </p:txBody>
      </p:sp>
      <p:sp>
        <p:nvSpPr>
          <p:cNvPr id="2" name="TextBox 1"/>
          <p:cNvSpPr txBox="1"/>
          <p:nvPr/>
        </p:nvSpPr>
        <p:spPr>
          <a:xfrm>
            <a:off x="1907704" y="900009"/>
            <a:ext cx="5112568" cy="584775"/>
          </a:xfrm>
          <a:prstGeom prst="rect">
            <a:avLst/>
          </a:prstGeom>
          <a:noFill/>
        </p:spPr>
        <p:txBody>
          <a:bodyPr wrap="square" rtlCol="0">
            <a:spAutoFit/>
          </a:bodyPr>
          <a:lstStyle/>
          <a:p>
            <a:pPr algn="ctr"/>
            <a:r>
              <a:rPr lang="en-US" sz="3200" b="1" dirty="0" smtClean="0">
                <a:latin typeface="Trebuchet MS"/>
              </a:rPr>
              <a:t>3.2.7  </a:t>
            </a:r>
            <a:r>
              <a:rPr lang="en-US" sz="3200" b="1" dirty="0" err="1" smtClean="0">
                <a:latin typeface="Trebuchet MS"/>
              </a:rPr>
              <a:t>Netpbm</a:t>
            </a:r>
            <a:r>
              <a:rPr lang="en-US" sz="3200" b="1" dirty="0" smtClean="0">
                <a:latin typeface="Trebuchet MS"/>
              </a:rPr>
              <a:t> </a:t>
            </a:r>
            <a:r>
              <a:rPr lang="en-US" sz="3200" b="1" dirty="0">
                <a:latin typeface="Trebuchet MS"/>
              </a:rPr>
              <a:t>Format</a:t>
            </a:r>
            <a:endParaRPr lang="en-US" sz="3200" dirty="0"/>
          </a:p>
        </p:txBody>
      </p:sp>
    </p:spTree>
    <p:extLst>
      <p:ext uri="{BB962C8B-B14F-4D97-AF65-F5344CB8AC3E}">
        <p14:creationId xmlns:p14="http://schemas.microsoft.com/office/powerpoint/2010/main" val="24424534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7" name="Slide Number Placeholder 5"/>
          <p:cNvSpPr>
            <a:spLocks noGrp="1"/>
          </p:cNvSpPr>
          <p:nvPr>
            <p:ph type="sldNum" sz="quarter" idx="12"/>
          </p:nvPr>
        </p:nvSpPr>
        <p:spPr/>
        <p:txBody>
          <a:bodyPr/>
          <a:lstStyle/>
          <a:p>
            <a:pPr>
              <a:defRPr/>
            </a:pPr>
            <a:fld id="{02D14DA8-90F2-4488-92EC-B4747F60E09F}" type="slidenum">
              <a:rPr lang="en-US"/>
              <a:pPr>
                <a:defRPr/>
              </a:pPr>
              <a:t>44</a:t>
            </a:fld>
            <a:endParaRPr lang="en-US" dirty="0"/>
          </a:p>
        </p:txBody>
      </p:sp>
      <p:sp>
        <p:nvSpPr>
          <p:cNvPr id="58371" name="Rectangle 2"/>
          <p:cNvSpPr>
            <a:spLocks noGrp="1" noChangeArrowheads="1"/>
          </p:cNvSpPr>
          <p:nvPr>
            <p:ph type="title"/>
          </p:nvPr>
        </p:nvSpPr>
        <p:spPr>
          <a:xfrm>
            <a:off x="696913" y="692696"/>
            <a:ext cx="7772400" cy="694184"/>
          </a:xfrm>
        </p:spPr>
        <p:txBody>
          <a:bodyPr>
            <a:normAutofit/>
          </a:bodyPr>
          <a:lstStyle/>
          <a:p>
            <a:pPr eaLnBrk="1" hangingPunct="1"/>
            <a:r>
              <a:rPr lang="en-US" sz="3200" dirty="0" smtClean="0">
                <a:latin typeface="Trebuchet MS"/>
                <a:ea typeface="Trebuchet MS"/>
                <a:cs typeface="Trebuchet MS"/>
              </a:rPr>
              <a:t>3.2.8  EXIF</a:t>
            </a:r>
          </a:p>
        </p:txBody>
      </p:sp>
      <p:sp>
        <p:nvSpPr>
          <p:cNvPr id="58372" name="Rectangle 3"/>
          <p:cNvSpPr>
            <a:spLocks noGrp="1" noChangeArrowheads="1"/>
          </p:cNvSpPr>
          <p:nvPr>
            <p:ph idx="1"/>
          </p:nvPr>
        </p:nvSpPr>
        <p:spPr>
          <a:xfrm>
            <a:off x="681038" y="1268760"/>
            <a:ext cx="7772400" cy="4876800"/>
          </a:xfrm>
        </p:spPr>
        <p:txBody>
          <a:bodyPr anchor="ctr"/>
          <a:lstStyle/>
          <a:p>
            <a:pPr eaLnBrk="1" hangingPunct="1">
              <a:buFont typeface="Arial" charset="0"/>
              <a:buChar char="•"/>
            </a:pPr>
            <a:r>
              <a:rPr lang="en-US" sz="2000" b="1" dirty="0" smtClean="0">
                <a:latin typeface="Trebuchet MS"/>
              </a:rPr>
              <a:t>EXIF </a:t>
            </a:r>
            <a:r>
              <a:rPr lang="en-US" sz="2000" dirty="0" smtClean="0">
                <a:latin typeface="Trebuchet MS"/>
              </a:rPr>
              <a:t>(Exchange Image File) is an image format for digital cameras:</a:t>
            </a:r>
          </a:p>
          <a:p>
            <a:pPr lvl="1" eaLnBrk="1" hangingPunct="1">
              <a:spcBef>
                <a:spcPts val="1200"/>
              </a:spcBef>
            </a:pPr>
            <a:r>
              <a:rPr lang="en-US" sz="2000" dirty="0">
                <a:latin typeface="Trebuchet MS"/>
              </a:rPr>
              <a:t>1. Compressed EXIF files use the baseline JPEG format</a:t>
            </a:r>
            <a:r>
              <a:rPr lang="en-US" sz="2000" dirty="0" smtClean="0">
                <a:latin typeface="Trebuchet MS"/>
              </a:rPr>
              <a:t>.</a:t>
            </a:r>
            <a:endParaRPr lang="en-US" sz="2000" dirty="0">
              <a:latin typeface="Trebuchet MS"/>
            </a:endParaRPr>
          </a:p>
          <a:p>
            <a:pPr lvl="1" eaLnBrk="1" hangingPunct="1">
              <a:spcBef>
                <a:spcPts val="1200"/>
              </a:spcBef>
            </a:pPr>
            <a:r>
              <a:rPr lang="en-US" sz="2000" dirty="0">
                <a:latin typeface="Trebuchet MS"/>
              </a:rPr>
              <a:t>2. A variety of tags (many more than in TIFF) are available to facilitate higher quality printing, since information about the camera and picture-taking conditions (flash, exposure, light source, white balance, type of scene, etc.) can be stored and used by printers for possible color correction algorithms</a:t>
            </a:r>
            <a:r>
              <a:rPr lang="en-US" sz="2000" dirty="0" smtClean="0">
                <a:latin typeface="Trebuchet MS"/>
              </a:rPr>
              <a:t>.</a:t>
            </a:r>
            <a:endParaRPr lang="en-US" sz="2000" dirty="0">
              <a:latin typeface="Trebuchet MS"/>
            </a:endParaRPr>
          </a:p>
          <a:p>
            <a:pPr lvl="1" eaLnBrk="1" hangingPunct="1">
              <a:spcBef>
                <a:spcPts val="1200"/>
              </a:spcBef>
            </a:pPr>
            <a:r>
              <a:rPr lang="en-US" sz="2000" dirty="0">
                <a:latin typeface="Trebuchet MS"/>
              </a:rPr>
              <a:t>3. The EXIF standard also includes specification of file format for audio that accompanies digital images. As well, it also supports tags for information needed for conversion to </a:t>
            </a:r>
            <a:r>
              <a:rPr lang="en-US" sz="2000" dirty="0" err="1">
                <a:latin typeface="Trebuchet MS"/>
              </a:rPr>
              <a:t>FlashPix</a:t>
            </a:r>
            <a:r>
              <a:rPr lang="en-US" sz="2000" dirty="0">
                <a:latin typeface="Trebuchet MS"/>
              </a:rPr>
              <a:t> (initially developed by Kodak).</a:t>
            </a:r>
          </a:p>
        </p:txBody>
      </p:sp>
      <p:sp>
        <p:nvSpPr>
          <p:cNvPr id="5" name="Slide Number Placeholder 5"/>
          <p:cNvSpPr txBox="1">
            <a:spLocks noGrp="1"/>
          </p:cNvSpPr>
          <p:nvPr/>
        </p:nvSpPr>
        <p:spPr>
          <a:xfrm>
            <a:off x="3500438" y="6286500"/>
            <a:ext cx="2133600" cy="365125"/>
          </a:xfrm>
          <a:prstGeom prst="rect">
            <a:avLst/>
          </a:prstGeom>
          <a:noFill/>
        </p:spPr>
        <p:txBody>
          <a:bodyPr anchor="ctr"/>
          <a:lstStyle/>
          <a:p>
            <a:pPr algn="ctr">
              <a:defRPr/>
            </a:pPr>
            <a:fld id="{74DD3A80-42FB-4C02-93E1-DA300F1B72D1}" type="slidenum">
              <a:rPr lang="en-US" sz="1200">
                <a:solidFill>
                  <a:schemeClr val="tx1">
                    <a:tint val="75000"/>
                  </a:schemeClr>
                </a:solidFill>
                <a:cs typeface="+mn-cs"/>
              </a:rPr>
              <a:pPr algn="ctr">
                <a:defRPr/>
              </a:pPr>
              <a:t>44</a:t>
            </a:fld>
            <a:endParaRPr lang="en-US" sz="1200">
              <a:solidFill>
                <a:schemeClr val="tx1">
                  <a:tint val="75000"/>
                </a:schemeClr>
              </a:solidFill>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7" name="Slide Number Placeholder 5"/>
          <p:cNvSpPr>
            <a:spLocks noGrp="1"/>
          </p:cNvSpPr>
          <p:nvPr>
            <p:ph type="sldNum" sz="quarter" idx="12"/>
          </p:nvPr>
        </p:nvSpPr>
        <p:spPr/>
        <p:txBody>
          <a:bodyPr/>
          <a:lstStyle/>
          <a:p>
            <a:pPr>
              <a:defRPr/>
            </a:pPr>
            <a:fld id="{02D14DA8-90F2-4488-92EC-B4747F60E09F}" type="slidenum">
              <a:rPr lang="en-US"/>
              <a:pPr>
                <a:defRPr/>
              </a:pPr>
              <a:t>45</a:t>
            </a:fld>
            <a:endParaRPr lang="en-US" dirty="0"/>
          </a:p>
        </p:txBody>
      </p:sp>
      <p:sp>
        <p:nvSpPr>
          <p:cNvPr id="58371" name="Rectangle 2"/>
          <p:cNvSpPr>
            <a:spLocks noGrp="1" noChangeArrowheads="1"/>
          </p:cNvSpPr>
          <p:nvPr>
            <p:ph type="title"/>
          </p:nvPr>
        </p:nvSpPr>
        <p:spPr>
          <a:xfrm>
            <a:off x="696913" y="836712"/>
            <a:ext cx="7772400" cy="720080"/>
          </a:xfrm>
        </p:spPr>
        <p:txBody>
          <a:bodyPr>
            <a:normAutofit/>
          </a:bodyPr>
          <a:lstStyle/>
          <a:p>
            <a:pPr eaLnBrk="1" hangingPunct="1"/>
            <a:r>
              <a:rPr lang="en-US" sz="3200" dirty="0" smtClean="0">
                <a:latin typeface="Trebuchet MS"/>
                <a:ea typeface="Trebuchet MS"/>
                <a:cs typeface="Trebuchet MS"/>
              </a:rPr>
              <a:t>3.2.9  HEIF</a:t>
            </a:r>
          </a:p>
        </p:txBody>
      </p:sp>
      <p:sp>
        <p:nvSpPr>
          <p:cNvPr id="58372" name="Rectangle 3"/>
          <p:cNvSpPr>
            <a:spLocks noGrp="1" noChangeArrowheads="1"/>
          </p:cNvSpPr>
          <p:nvPr>
            <p:ph idx="1"/>
          </p:nvPr>
        </p:nvSpPr>
        <p:spPr>
          <a:xfrm>
            <a:off x="696913" y="1576248"/>
            <a:ext cx="7772400" cy="3960440"/>
          </a:xfrm>
        </p:spPr>
        <p:txBody>
          <a:bodyPr anchor="ctr"/>
          <a:lstStyle/>
          <a:p>
            <a:pPr>
              <a:spcBef>
                <a:spcPts val="1800"/>
              </a:spcBef>
              <a:buFont typeface="Arial" panose="020B0604020202020204" pitchFamily="34" charset="0"/>
              <a:buChar char="•"/>
            </a:pPr>
            <a:r>
              <a:rPr lang="en-US" sz="2200" i="1" dirty="0">
                <a:latin typeface="Trebuchet MS" panose="020B0603020202020204" pitchFamily="34" charset="0"/>
              </a:rPr>
              <a:t>High Efficiency Image File </a:t>
            </a:r>
            <a:r>
              <a:rPr lang="en-US" sz="2200" dirty="0">
                <a:latin typeface="Trebuchet MS" panose="020B0603020202020204" pitchFamily="34" charset="0"/>
              </a:rPr>
              <a:t>(HEIF) is the still-image version of the HEVC (or H. 265) video format. </a:t>
            </a:r>
            <a:endParaRPr lang="en-US" sz="2200" dirty="0" smtClean="0">
              <a:latin typeface="Trebuchet MS" panose="020B0603020202020204" pitchFamily="34" charset="0"/>
            </a:endParaRPr>
          </a:p>
          <a:p>
            <a:pPr>
              <a:spcBef>
                <a:spcPts val="1800"/>
              </a:spcBef>
              <a:spcAft>
                <a:spcPts val="600"/>
              </a:spcAft>
              <a:buFont typeface="Arial" panose="020B0604020202020204" pitchFamily="34" charset="0"/>
              <a:buChar char="•"/>
            </a:pPr>
            <a:r>
              <a:rPr lang="en-US" sz="2200" dirty="0">
                <a:latin typeface="Trebuchet MS" panose="020B0603020202020204" pitchFamily="34" charset="0"/>
              </a:rPr>
              <a:t>A</a:t>
            </a:r>
            <a:r>
              <a:rPr lang="en-US" sz="2200" dirty="0" smtClean="0">
                <a:latin typeface="Trebuchet MS" panose="020B0603020202020204" pitchFamily="34" charset="0"/>
              </a:rPr>
              <a:t>dopted </a:t>
            </a:r>
            <a:r>
              <a:rPr lang="en-US" sz="2200" dirty="0">
                <a:latin typeface="Trebuchet MS" panose="020B0603020202020204" pitchFamily="34" charset="0"/>
              </a:rPr>
              <a:t>by Apple to replace JPEG in all of its </a:t>
            </a:r>
            <a:r>
              <a:rPr lang="en-US" sz="2200" dirty="0" err="1">
                <a:latin typeface="Trebuchet MS" panose="020B0603020202020204" pitchFamily="34" charset="0"/>
              </a:rPr>
              <a:t>iDevices</a:t>
            </a:r>
            <a:r>
              <a:rPr lang="en-US" sz="2200" dirty="0" smtClean="0">
                <a:latin typeface="Trebuchet MS" panose="020B0603020202020204" pitchFamily="34" charset="0"/>
              </a:rPr>
              <a:t>.</a:t>
            </a:r>
            <a:r>
              <a:rPr lang="en-US" dirty="0"/>
              <a:t> </a:t>
            </a:r>
            <a:r>
              <a:rPr lang="en-US" sz="2200" dirty="0">
                <a:latin typeface="Trebuchet MS" panose="020B0603020202020204" pitchFamily="34" charset="0"/>
              </a:rPr>
              <a:t>HEIF is more efficient than JPEG, i.e., the image size can </a:t>
            </a:r>
            <a:r>
              <a:rPr lang="en-US" sz="2200" dirty="0" smtClean="0">
                <a:latin typeface="Trebuchet MS" panose="020B0603020202020204" pitchFamily="34" charset="0"/>
              </a:rPr>
              <a:t>be reduced </a:t>
            </a:r>
            <a:r>
              <a:rPr lang="en-US" sz="2200" dirty="0">
                <a:latin typeface="Trebuchet MS" panose="020B0603020202020204" pitchFamily="34" charset="0"/>
              </a:rPr>
              <a:t>by half with almost imperceptible changes to image quality.</a:t>
            </a:r>
            <a:r>
              <a:rPr lang="en-US" sz="2200" dirty="0" smtClean="0">
                <a:latin typeface="Trebuchet MS" panose="020B0603020202020204" pitchFamily="34" charset="0"/>
              </a:rPr>
              <a:t> </a:t>
            </a:r>
          </a:p>
          <a:p>
            <a:pPr>
              <a:spcBef>
                <a:spcPts val="1800"/>
              </a:spcBef>
              <a:buFont typeface="Arial" panose="020B0604020202020204" pitchFamily="34" charset="0"/>
              <a:buChar char="•"/>
            </a:pPr>
            <a:r>
              <a:rPr lang="en-US" sz="2200" dirty="0" smtClean="0">
                <a:latin typeface="Trebuchet MS" panose="020B0603020202020204" pitchFamily="34" charset="0"/>
              </a:rPr>
              <a:t>HEIF </a:t>
            </a:r>
            <a:r>
              <a:rPr lang="en-US" sz="2200" dirty="0">
                <a:latin typeface="Trebuchet MS" panose="020B0603020202020204" pitchFamily="34" charset="0"/>
              </a:rPr>
              <a:t>is said to be a container to wrap still </a:t>
            </a:r>
            <a:r>
              <a:rPr lang="en-US" sz="2200" dirty="0" smtClean="0">
                <a:latin typeface="Trebuchet MS" panose="020B0603020202020204" pitchFamily="34" charset="0"/>
              </a:rPr>
              <a:t>images compressed </a:t>
            </a:r>
            <a:r>
              <a:rPr lang="en-US" sz="2200" dirty="0">
                <a:latin typeface="Trebuchet MS" panose="020B0603020202020204" pitchFamily="34" charset="0"/>
              </a:rPr>
              <a:t>with the HEVC codec.</a:t>
            </a:r>
          </a:p>
        </p:txBody>
      </p:sp>
      <p:sp>
        <p:nvSpPr>
          <p:cNvPr id="5" name="Slide Number Placeholder 5"/>
          <p:cNvSpPr txBox="1">
            <a:spLocks noGrp="1"/>
          </p:cNvSpPr>
          <p:nvPr/>
        </p:nvSpPr>
        <p:spPr>
          <a:xfrm>
            <a:off x="3500438" y="6286500"/>
            <a:ext cx="2133600" cy="365125"/>
          </a:xfrm>
          <a:prstGeom prst="rect">
            <a:avLst/>
          </a:prstGeom>
          <a:noFill/>
        </p:spPr>
        <p:txBody>
          <a:bodyPr anchor="ctr"/>
          <a:lstStyle/>
          <a:p>
            <a:pPr algn="ctr">
              <a:defRPr/>
            </a:pPr>
            <a:fld id="{74DD3A80-42FB-4C02-93E1-DA300F1B72D1}" type="slidenum">
              <a:rPr lang="en-US" sz="1200">
                <a:solidFill>
                  <a:schemeClr val="tx1">
                    <a:tint val="75000"/>
                  </a:schemeClr>
                </a:solidFill>
                <a:cs typeface="+mn-cs"/>
              </a:rPr>
              <a:pPr algn="ctr">
                <a:defRPr/>
              </a:pPr>
              <a:t>45</a:t>
            </a:fld>
            <a:endParaRPr lang="en-US" sz="1200">
              <a:solidFill>
                <a:schemeClr val="tx1">
                  <a:tint val="75000"/>
                </a:schemeClr>
              </a:solidFill>
              <a:cs typeface="+mn-cs"/>
            </a:endParaRPr>
          </a:p>
        </p:txBody>
      </p:sp>
    </p:spTree>
    <p:extLst>
      <p:ext uri="{BB962C8B-B14F-4D97-AF65-F5344CB8AC3E}">
        <p14:creationId xmlns:p14="http://schemas.microsoft.com/office/powerpoint/2010/main" val="16912738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7" name="Slide Number Placeholder 5"/>
          <p:cNvSpPr>
            <a:spLocks noGrp="1"/>
          </p:cNvSpPr>
          <p:nvPr>
            <p:ph type="sldNum" sz="quarter" idx="12"/>
          </p:nvPr>
        </p:nvSpPr>
        <p:spPr/>
        <p:txBody>
          <a:bodyPr/>
          <a:lstStyle/>
          <a:p>
            <a:pPr>
              <a:defRPr/>
            </a:pPr>
            <a:fld id="{F72F42F1-EE6D-4C91-BC90-E98F32D7E679}" type="slidenum">
              <a:rPr lang="en-US"/>
              <a:pPr>
                <a:defRPr/>
              </a:pPr>
              <a:t>46</a:t>
            </a:fld>
            <a:endParaRPr lang="en-US" dirty="0"/>
          </a:p>
        </p:txBody>
      </p:sp>
      <p:sp>
        <p:nvSpPr>
          <p:cNvPr id="59395" name="Rectangle 2"/>
          <p:cNvSpPr>
            <a:spLocks noGrp="1" noChangeArrowheads="1"/>
          </p:cNvSpPr>
          <p:nvPr>
            <p:ph type="title"/>
          </p:nvPr>
        </p:nvSpPr>
        <p:spPr>
          <a:xfrm>
            <a:off x="681038" y="698237"/>
            <a:ext cx="7772400" cy="605755"/>
          </a:xfrm>
        </p:spPr>
        <p:txBody>
          <a:bodyPr>
            <a:normAutofit/>
          </a:bodyPr>
          <a:lstStyle/>
          <a:p>
            <a:pPr eaLnBrk="1" hangingPunct="1"/>
            <a:r>
              <a:rPr lang="en-US" sz="3200" dirty="0" smtClean="0">
                <a:latin typeface="Trebuchet MS"/>
              </a:rPr>
              <a:t>3.2.10  PS and PDF</a:t>
            </a:r>
          </a:p>
        </p:txBody>
      </p:sp>
      <p:sp>
        <p:nvSpPr>
          <p:cNvPr id="59396" name="Rectangle 3"/>
          <p:cNvSpPr>
            <a:spLocks noGrp="1" noChangeArrowheads="1"/>
          </p:cNvSpPr>
          <p:nvPr>
            <p:ph idx="1"/>
          </p:nvPr>
        </p:nvSpPr>
        <p:spPr>
          <a:xfrm>
            <a:off x="681038" y="1409700"/>
            <a:ext cx="7772400" cy="4876800"/>
          </a:xfrm>
        </p:spPr>
        <p:txBody>
          <a:bodyPr/>
          <a:lstStyle/>
          <a:p>
            <a:pPr eaLnBrk="1" hangingPunct="1">
              <a:buFont typeface="Arial" charset="0"/>
              <a:buChar char="•"/>
            </a:pPr>
            <a:r>
              <a:rPr lang="en-US" sz="2000" b="1" dirty="0" smtClean="0">
                <a:latin typeface="Trebuchet MS"/>
              </a:rPr>
              <a:t>Postscript </a:t>
            </a:r>
            <a:r>
              <a:rPr lang="en-US" sz="2000" dirty="0" smtClean="0">
                <a:latin typeface="Trebuchet MS"/>
              </a:rPr>
              <a:t>is an important language for typesetting, and many high-end printers have a Postscript interpreter built into them.</a:t>
            </a:r>
          </a:p>
          <a:p>
            <a:pPr eaLnBrk="1" hangingPunct="1"/>
            <a:endParaRPr lang="en-US" sz="2000" dirty="0" smtClean="0">
              <a:latin typeface="Trebuchet MS"/>
            </a:endParaRPr>
          </a:p>
          <a:p>
            <a:pPr eaLnBrk="1" hangingPunct="1">
              <a:buFont typeface="Arial" charset="0"/>
              <a:buChar char="•"/>
            </a:pPr>
            <a:r>
              <a:rPr lang="en-US" sz="2000" dirty="0" smtClean="0">
                <a:latin typeface="Trebuchet MS"/>
              </a:rPr>
              <a:t>Postscript is a vector-based picture language, rather than pixel-based: page element definitions are essentially in terms of vectors.</a:t>
            </a:r>
          </a:p>
          <a:p>
            <a:pPr marL="856800" lvl="1" indent="-457200" eaLnBrk="1" hangingPunct="1">
              <a:spcBef>
                <a:spcPts val="1680"/>
              </a:spcBef>
              <a:buFont typeface="+mj-lt"/>
              <a:buAutoNum type="arabicPeriod"/>
            </a:pPr>
            <a:r>
              <a:rPr lang="en-US" sz="2000" dirty="0" smtClean="0">
                <a:latin typeface="Trebuchet MS"/>
              </a:rPr>
              <a:t>Postscript includes text as well as vector/structured graphics.</a:t>
            </a:r>
          </a:p>
          <a:p>
            <a:pPr marL="856800" lvl="1" indent="-457200" eaLnBrk="1" hangingPunct="1">
              <a:spcBef>
                <a:spcPts val="1680"/>
              </a:spcBef>
              <a:buFont typeface="+mj-lt"/>
              <a:buAutoNum type="arabicPeriod"/>
            </a:pPr>
            <a:r>
              <a:rPr lang="en-US" sz="2000" dirty="0" smtClean="0">
                <a:latin typeface="Trebuchet MS"/>
              </a:rPr>
              <a:t>Bit-mapped images can be included in output files.</a:t>
            </a:r>
          </a:p>
          <a:p>
            <a:pPr marL="856800" lvl="1" indent="-457200" eaLnBrk="1" hangingPunct="1">
              <a:spcBef>
                <a:spcPts val="1680"/>
              </a:spcBef>
              <a:buFont typeface="+mj-lt"/>
              <a:buAutoNum type="arabicPeriod"/>
            </a:pPr>
            <a:r>
              <a:rPr lang="en-US" sz="2000" dirty="0" smtClean="0">
                <a:latin typeface="Trebuchet MS"/>
              </a:rPr>
              <a:t>Encapsulated Postscript files (.EPS) add some additional information for inclusion of Postscript files in another document.</a:t>
            </a:r>
          </a:p>
        </p:txBody>
      </p:sp>
      <p:sp>
        <p:nvSpPr>
          <p:cNvPr id="5" name="Slide Number Placeholder 5"/>
          <p:cNvSpPr txBox="1">
            <a:spLocks noGrp="1"/>
          </p:cNvSpPr>
          <p:nvPr/>
        </p:nvSpPr>
        <p:spPr>
          <a:xfrm>
            <a:off x="3500438" y="6286500"/>
            <a:ext cx="2133600" cy="365125"/>
          </a:xfrm>
          <a:prstGeom prst="rect">
            <a:avLst/>
          </a:prstGeom>
          <a:noFill/>
        </p:spPr>
        <p:txBody>
          <a:bodyPr anchor="ctr"/>
          <a:lstStyle/>
          <a:p>
            <a:pPr algn="ctr">
              <a:defRPr/>
            </a:pPr>
            <a:fld id="{4BC32B7D-DB6D-4E84-A235-85A77C5746C6}" type="slidenum">
              <a:rPr lang="en-US" sz="1200">
                <a:solidFill>
                  <a:schemeClr val="tx1">
                    <a:tint val="75000"/>
                  </a:schemeClr>
                </a:solidFill>
                <a:cs typeface="+mn-cs"/>
              </a:rPr>
              <a:pPr algn="ctr">
                <a:defRPr/>
              </a:pPr>
              <a:t>46</a:t>
            </a:fld>
            <a:endParaRPr lang="en-US" sz="1200">
              <a:solidFill>
                <a:schemeClr val="tx1">
                  <a:tint val="75000"/>
                </a:schemeClr>
              </a:solidFill>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6" name="Slide Number Placeholder 5"/>
          <p:cNvSpPr>
            <a:spLocks noGrp="1"/>
          </p:cNvSpPr>
          <p:nvPr>
            <p:ph type="sldNum" sz="quarter" idx="12"/>
          </p:nvPr>
        </p:nvSpPr>
        <p:spPr/>
        <p:txBody>
          <a:bodyPr/>
          <a:lstStyle/>
          <a:p>
            <a:pPr>
              <a:defRPr/>
            </a:pPr>
            <a:fld id="{D3088D49-5A0F-4672-B80D-254BC0BD729D}" type="slidenum">
              <a:rPr lang="en-US"/>
              <a:pPr>
                <a:defRPr/>
              </a:pPr>
              <a:t>47</a:t>
            </a:fld>
            <a:endParaRPr lang="en-US" dirty="0"/>
          </a:p>
        </p:txBody>
      </p:sp>
      <p:sp>
        <p:nvSpPr>
          <p:cNvPr id="60419" name="Rectangle 3"/>
          <p:cNvSpPr>
            <a:spLocks noGrp="1" noChangeArrowheads="1"/>
          </p:cNvSpPr>
          <p:nvPr>
            <p:ph idx="1"/>
          </p:nvPr>
        </p:nvSpPr>
        <p:spPr>
          <a:xfrm>
            <a:off x="681038" y="548680"/>
            <a:ext cx="7772400" cy="5381625"/>
          </a:xfrm>
        </p:spPr>
        <p:txBody>
          <a:bodyPr anchor="ctr"/>
          <a:lstStyle/>
          <a:p>
            <a:pPr marL="857250" lvl="1" indent="-457200" eaLnBrk="1" hangingPunct="1">
              <a:buFont typeface="+mj-lt"/>
              <a:buAutoNum type="arabicPeriod" startAt="4"/>
            </a:pPr>
            <a:r>
              <a:rPr lang="en-US" sz="2000" dirty="0" smtClean="0">
                <a:latin typeface="Trebuchet MS"/>
              </a:rPr>
              <a:t>Postscript page description language itself does not provide compression;  in fact, Postscript files are just stored as ASCII.</a:t>
            </a:r>
          </a:p>
          <a:p>
            <a:pPr eaLnBrk="1" hangingPunct="1"/>
            <a:endParaRPr lang="en-US" sz="2000" dirty="0" smtClean="0">
              <a:latin typeface="Trebuchet MS"/>
            </a:endParaRPr>
          </a:p>
          <a:p>
            <a:pPr eaLnBrk="1" hangingPunct="1">
              <a:buFont typeface="Arial" charset="0"/>
              <a:buChar char="•"/>
            </a:pPr>
            <a:r>
              <a:rPr lang="en-US" sz="2000" dirty="0" smtClean="0">
                <a:latin typeface="Trebuchet MS"/>
              </a:rPr>
              <a:t>Another text + figures language has superseded or at least paralleled Postscript: Adobe Systems Inc. includes LZW compression in its Portable Document Format (</a:t>
            </a:r>
            <a:r>
              <a:rPr lang="en-US" sz="2000" b="1" dirty="0" smtClean="0">
                <a:latin typeface="Trebuchet MS"/>
              </a:rPr>
              <a:t>PDF</a:t>
            </a:r>
            <a:r>
              <a:rPr lang="en-US" sz="2000" dirty="0" smtClean="0">
                <a:latin typeface="Trebuchet MS"/>
              </a:rPr>
              <a:t>) file format.</a:t>
            </a:r>
            <a:endParaRPr lang="en-US" sz="1800" dirty="0" smtClean="0">
              <a:latin typeface="Trebuchet MS"/>
            </a:endParaRPr>
          </a:p>
          <a:p>
            <a:pPr lvl="1" eaLnBrk="1" hangingPunct="1">
              <a:spcBef>
                <a:spcPts val="1632"/>
              </a:spcBef>
            </a:pPr>
            <a:r>
              <a:rPr lang="en-US" sz="1800" dirty="0" smtClean="0">
                <a:latin typeface="Trebuchet MS"/>
              </a:rPr>
              <a:t>- </a:t>
            </a:r>
            <a:r>
              <a:rPr lang="en-US" sz="2000" dirty="0" smtClean="0">
                <a:latin typeface="Trebuchet MS"/>
              </a:rPr>
              <a:t>PDF files that do not include images have about the same compression ratio, 2:1 or 3:1, as do files compressed with other LZW-based compression tools.</a:t>
            </a:r>
          </a:p>
        </p:txBody>
      </p:sp>
      <p:sp>
        <p:nvSpPr>
          <p:cNvPr id="4" name="Slide Number Placeholder 5"/>
          <p:cNvSpPr txBox="1">
            <a:spLocks noGrp="1"/>
          </p:cNvSpPr>
          <p:nvPr/>
        </p:nvSpPr>
        <p:spPr>
          <a:xfrm>
            <a:off x="3500438" y="6286500"/>
            <a:ext cx="2133600" cy="365125"/>
          </a:xfrm>
          <a:prstGeom prst="rect">
            <a:avLst/>
          </a:prstGeom>
          <a:noFill/>
        </p:spPr>
        <p:txBody>
          <a:bodyPr anchor="ctr"/>
          <a:lstStyle/>
          <a:p>
            <a:pPr algn="ctr">
              <a:defRPr/>
            </a:pPr>
            <a:fld id="{9083D49F-571F-4233-881B-1112D298545A}" type="slidenum">
              <a:rPr lang="en-US" sz="1200">
                <a:solidFill>
                  <a:schemeClr val="tx1">
                    <a:tint val="75000"/>
                  </a:schemeClr>
                </a:solidFill>
                <a:cs typeface="+mn-cs"/>
              </a:rPr>
              <a:pPr algn="ctr">
                <a:defRPr/>
              </a:pPr>
              <a:t>47</a:t>
            </a:fld>
            <a:endParaRPr lang="en-US" sz="1200">
              <a:solidFill>
                <a:schemeClr val="tx1">
                  <a:tint val="75000"/>
                </a:schemeClr>
              </a:solidFill>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7" name="Slide Number Placeholder 5"/>
          <p:cNvSpPr>
            <a:spLocks noGrp="1"/>
          </p:cNvSpPr>
          <p:nvPr>
            <p:ph type="sldNum" sz="quarter" idx="12"/>
          </p:nvPr>
        </p:nvSpPr>
        <p:spPr/>
        <p:txBody>
          <a:bodyPr/>
          <a:lstStyle/>
          <a:p>
            <a:pPr>
              <a:defRPr/>
            </a:pPr>
            <a:fld id="{941EDA2C-CA88-4466-AA8B-4EFBB0E6A0E2}" type="slidenum">
              <a:rPr lang="en-US"/>
              <a:pPr>
                <a:defRPr/>
              </a:pPr>
              <a:t>48</a:t>
            </a:fld>
            <a:endParaRPr lang="en-US" dirty="0"/>
          </a:p>
        </p:txBody>
      </p:sp>
      <p:sp>
        <p:nvSpPr>
          <p:cNvPr id="63491" name="Rectangle 2"/>
          <p:cNvSpPr>
            <a:spLocks noGrp="1" noChangeArrowheads="1"/>
          </p:cNvSpPr>
          <p:nvPr>
            <p:ph type="title" idx="4294967295"/>
          </p:nvPr>
        </p:nvSpPr>
        <p:spPr>
          <a:xfrm>
            <a:off x="687789" y="943723"/>
            <a:ext cx="7772400" cy="838200"/>
          </a:xfrm>
        </p:spPr>
        <p:txBody>
          <a:bodyPr/>
          <a:lstStyle/>
          <a:p>
            <a:pPr eaLnBrk="1" hangingPunct="1"/>
            <a:r>
              <a:rPr lang="en-US" sz="3200" dirty="0" smtClean="0">
                <a:latin typeface="Trebuchet MS"/>
              </a:rPr>
              <a:t>3.2.11  PTM</a:t>
            </a:r>
          </a:p>
        </p:txBody>
      </p:sp>
      <p:sp>
        <p:nvSpPr>
          <p:cNvPr id="63492" name="Rectangle 3"/>
          <p:cNvSpPr>
            <a:spLocks noGrp="1" noChangeArrowheads="1"/>
          </p:cNvSpPr>
          <p:nvPr>
            <p:ph idx="4294967295"/>
          </p:nvPr>
        </p:nvSpPr>
        <p:spPr>
          <a:xfrm>
            <a:off x="827584" y="1916832"/>
            <a:ext cx="7772400" cy="3119023"/>
          </a:xfrm>
        </p:spPr>
        <p:txBody>
          <a:bodyPr anchor="ctr"/>
          <a:lstStyle/>
          <a:p>
            <a:pPr algn="l" eaLnBrk="1" hangingPunct="1"/>
            <a:r>
              <a:rPr lang="en-US" sz="2400" i="1" dirty="0" smtClean="0">
                <a:latin typeface="Trebuchet MS"/>
              </a:rPr>
              <a:t>PTM (Polynomial Texture Mapping) </a:t>
            </a:r>
            <a:r>
              <a:rPr lang="en-US" sz="2400" dirty="0" smtClean="0">
                <a:latin typeface="Trebuchet MS"/>
              </a:rPr>
              <a:t>is a technique for storing a representation of a camera scene that contains information about a set of images taken under a set of lights that each have the same spectrum (say, a xenon flash), but with each light placed at a different direction from the scene.</a:t>
            </a:r>
          </a:p>
          <a:p>
            <a:pPr marL="0" indent="0" algn="l" eaLnBrk="1" hangingPunct="1">
              <a:buNone/>
            </a:pPr>
            <a:endParaRPr lang="en-US" sz="1000" dirty="0" smtClean="0">
              <a:latin typeface="Trebuchet MS"/>
            </a:endParaRPr>
          </a:p>
          <a:p>
            <a:pPr algn="l" eaLnBrk="1" hangingPunct="1"/>
            <a:r>
              <a:rPr lang="en-US" sz="2400" dirty="0" smtClean="0">
                <a:latin typeface="Trebuchet MS"/>
              </a:rPr>
              <a:t>PTM was invented at Hewlett-Packard.</a:t>
            </a:r>
          </a:p>
        </p:txBody>
      </p:sp>
      <p:sp>
        <p:nvSpPr>
          <p:cNvPr id="5" name="Slide Number Placeholder 5"/>
          <p:cNvSpPr txBox="1">
            <a:spLocks noGrp="1"/>
          </p:cNvSpPr>
          <p:nvPr/>
        </p:nvSpPr>
        <p:spPr>
          <a:xfrm>
            <a:off x="3500438" y="6286500"/>
            <a:ext cx="2133600" cy="365125"/>
          </a:xfrm>
          <a:prstGeom prst="rect">
            <a:avLst/>
          </a:prstGeom>
          <a:noFill/>
        </p:spPr>
        <p:txBody>
          <a:bodyPr anchor="ctr"/>
          <a:lstStyle/>
          <a:p>
            <a:pPr algn="ctr">
              <a:defRPr/>
            </a:pPr>
            <a:fld id="{FA42E573-A381-45C4-9093-2C985EA8B4A6}" type="slidenum">
              <a:rPr lang="en-US" sz="1200">
                <a:solidFill>
                  <a:schemeClr val="tx1">
                    <a:tint val="75000"/>
                  </a:schemeClr>
                </a:solidFill>
                <a:cs typeface="+mn-cs"/>
              </a:rPr>
              <a:pPr algn="ctr">
                <a:defRPr/>
              </a:pPr>
              <a:t>48</a:t>
            </a:fld>
            <a:endParaRPr lang="en-US" sz="1200">
              <a:solidFill>
                <a:schemeClr val="tx1">
                  <a:tint val="75000"/>
                </a:schemeClr>
              </a:solidFill>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5" name="Slide Number Placeholder 5"/>
          <p:cNvSpPr>
            <a:spLocks noGrp="1"/>
          </p:cNvSpPr>
          <p:nvPr>
            <p:ph type="sldNum" sz="quarter" idx="12"/>
          </p:nvPr>
        </p:nvSpPr>
        <p:spPr/>
        <p:txBody>
          <a:bodyPr/>
          <a:lstStyle/>
          <a:p>
            <a:pPr>
              <a:defRPr/>
            </a:pPr>
            <a:fld id="{3EA4234C-83C3-4A9E-8C59-CCEEDE717414}" type="slidenum">
              <a:rPr lang="en-US"/>
              <a:pPr>
                <a:defRPr/>
              </a:pPr>
              <a:t>49</a:t>
            </a:fld>
            <a:endParaRPr lang="en-US" dirty="0"/>
          </a:p>
        </p:txBody>
      </p:sp>
      <p:sp>
        <p:nvSpPr>
          <p:cNvPr id="64515" name="Rectangle 5"/>
          <p:cNvSpPr>
            <a:spLocks noChangeArrowheads="1"/>
          </p:cNvSpPr>
          <p:nvPr/>
        </p:nvSpPr>
        <p:spPr bwMode="auto">
          <a:xfrm>
            <a:off x="1331640" y="5023832"/>
            <a:ext cx="6696918" cy="1107996"/>
          </a:xfrm>
          <a:prstGeom prst="rect">
            <a:avLst/>
          </a:prstGeom>
          <a:noFill/>
          <a:ln w="9525">
            <a:noFill/>
            <a:miter lim="800000"/>
            <a:headEnd/>
            <a:tailEnd/>
          </a:ln>
        </p:spPr>
        <p:txBody>
          <a:bodyPr wrap="square">
            <a:spAutoFit/>
          </a:bodyPr>
          <a:lstStyle/>
          <a:p>
            <a:pPr>
              <a:spcBef>
                <a:spcPct val="50000"/>
              </a:spcBef>
            </a:pPr>
            <a:r>
              <a:rPr lang="en-CA" sz="2200" b="1" dirty="0" smtClean="0">
                <a:solidFill>
                  <a:srgbClr val="000000"/>
                </a:solidFill>
                <a:latin typeface="Trebuchet MS"/>
              </a:rPr>
              <a:t>Fig. 3.18:  </a:t>
            </a:r>
            <a:r>
              <a:rPr lang="en-CA" sz="2200" u="sng" dirty="0" smtClean="0">
                <a:solidFill>
                  <a:srgbClr val="000000"/>
                </a:solidFill>
                <a:latin typeface="Trebuchet MS"/>
              </a:rPr>
              <a:t>(a) </a:t>
            </a:r>
            <a:r>
              <a:rPr lang="en-CA" sz="2200" dirty="0" smtClean="0">
                <a:solidFill>
                  <a:srgbClr val="000000"/>
                </a:solidFill>
                <a:latin typeface="Trebuchet MS"/>
              </a:rPr>
              <a:t>50 input images for PTM: lights individually from 50 different directions </a:t>
            </a:r>
            <a:r>
              <a:rPr lang="en-CA" sz="2200" b="1" i="1" dirty="0" err="1" smtClean="0">
                <a:solidFill>
                  <a:srgbClr val="000000"/>
                </a:solidFill>
                <a:latin typeface="Trebuchet MS"/>
              </a:rPr>
              <a:t>e</a:t>
            </a:r>
            <a:r>
              <a:rPr lang="en-CA" sz="2200" baseline="30000" dirty="0" err="1" smtClean="0">
                <a:solidFill>
                  <a:srgbClr val="000000"/>
                </a:solidFill>
                <a:latin typeface="Trebuchet MS"/>
              </a:rPr>
              <a:t>i</a:t>
            </a:r>
            <a:r>
              <a:rPr lang="en-CA" sz="2200" dirty="0">
                <a:solidFill>
                  <a:srgbClr val="000000"/>
                </a:solidFill>
                <a:latin typeface="Trebuchet MS"/>
              </a:rPr>
              <a:t>, </a:t>
            </a:r>
            <a:r>
              <a:rPr lang="en-CA" sz="2200" dirty="0" err="1">
                <a:solidFill>
                  <a:srgbClr val="000000"/>
                </a:solidFill>
                <a:latin typeface="Trebuchet MS"/>
              </a:rPr>
              <a:t>i</a:t>
            </a:r>
            <a:r>
              <a:rPr lang="en-CA" sz="2200" dirty="0">
                <a:solidFill>
                  <a:srgbClr val="000000"/>
                </a:solidFill>
                <a:latin typeface="Trebuchet MS"/>
              </a:rPr>
              <a:t>=1..50; (b) </a:t>
            </a:r>
            <a:r>
              <a:rPr lang="en-CA" sz="2200" dirty="0" smtClean="0">
                <a:solidFill>
                  <a:srgbClr val="000000"/>
                </a:solidFill>
                <a:latin typeface="Trebuchet MS"/>
              </a:rPr>
              <a:t>interpolated image </a:t>
            </a:r>
            <a:r>
              <a:rPr lang="en-CA" sz="2200" dirty="0">
                <a:solidFill>
                  <a:srgbClr val="000000"/>
                </a:solidFill>
                <a:latin typeface="Trebuchet MS"/>
              </a:rPr>
              <a:t>under </a:t>
            </a:r>
            <a:r>
              <a:rPr lang="en-CA" sz="2200" i="1" dirty="0">
                <a:solidFill>
                  <a:srgbClr val="000000"/>
                </a:solidFill>
                <a:latin typeface="Trebuchet MS"/>
              </a:rPr>
              <a:t>new</a:t>
            </a:r>
            <a:r>
              <a:rPr lang="en-CA" sz="2200" dirty="0">
                <a:solidFill>
                  <a:srgbClr val="000000"/>
                </a:solidFill>
                <a:latin typeface="Trebuchet MS"/>
              </a:rPr>
              <a:t> light </a:t>
            </a:r>
            <a:r>
              <a:rPr lang="en-CA" sz="2200" b="1" i="1" dirty="0">
                <a:solidFill>
                  <a:srgbClr val="000000"/>
                </a:solidFill>
                <a:latin typeface="Trebuchet MS"/>
              </a:rPr>
              <a:t>e</a:t>
            </a:r>
            <a:r>
              <a:rPr lang="en-CA" sz="2200" dirty="0" smtClean="0">
                <a:solidFill>
                  <a:srgbClr val="000000"/>
                </a:solidFill>
                <a:latin typeface="Trebuchet MS"/>
              </a:rPr>
              <a:t>.</a:t>
            </a:r>
            <a:endParaRPr lang="en-US" sz="2200" dirty="0">
              <a:solidFill>
                <a:srgbClr val="000000"/>
              </a:solidFill>
              <a:latin typeface="Trebuchet MS"/>
            </a:endParaRPr>
          </a:p>
        </p:txBody>
      </p:sp>
      <p:pic>
        <p:nvPicPr>
          <p:cNvPr id="64516" name="Picture 6" descr="allbarb_quartersize"/>
          <p:cNvPicPr>
            <a:picLocks noChangeAspect="1" noChangeArrowheads="1"/>
          </p:cNvPicPr>
          <p:nvPr/>
        </p:nvPicPr>
        <p:blipFill>
          <a:blip r:embed="rId2" cstate="print"/>
          <a:srcRect/>
          <a:stretch>
            <a:fillRect/>
          </a:stretch>
        </p:blipFill>
        <p:spPr bwMode="auto">
          <a:xfrm>
            <a:off x="1212882" y="836613"/>
            <a:ext cx="6743668" cy="40325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6" name="Slide Number Placeholder 5"/>
          <p:cNvSpPr>
            <a:spLocks noGrp="1"/>
          </p:cNvSpPr>
          <p:nvPr>
            <p:ph type="sldNum" sz="quarter" idx="12"/>
          </p:nvPr>
        </p:nvSpPr>
        <p:spPr/>
        <p:txBody>
          <a:bodyPr/>
          <a:lstStyle/>
          <a:p>
            <a:pPr>
              <a:defRPr/>
            </a:pPr>
            <a:fld id="{B428CEE9-9C55-4685-A148-BA4D6EAFFF82}" type="slidenum">
              <a:rPr lang="en-US"/>
              <a:pPr>
                <a:defRPr/>
              </a:pPr>
              <a:t>5</a:t>
            </a:fld>
            <a:endParaRPr lang="en-US" dirty="0"/>
          </a:p>
        </p:txBody>
      </p:sp>
      <p:sp>
        <p:nvSpPr>
          <p:cNvPr id="46083" name="Rectangle 2"/>
          <p:cNvSpPr>
            <a:spLocks noGrp="1" noChangeArrowheads="1"/>
          </p:cNvSpPr>
          <p:nvPr>
            <p:ph type="title"/>
          </p:nvPr>
        </p:nvSpPr>
        <p:spPr>
          <a:xfrm>
            <a:off x="468313" y="549275"/>
            <a:ext cx="8229600" cy="1000125"/>
          </a:xfrm>
        </p:spPr>
        <p:txBody>
          <a:bodyPr>
            <a:normAutofit/>
          </a:bodyPr>
          <a:lstStyle/>
          <a:p>
            <a:pPr eaLnBrk="1" hangingPunct="1"/>
            <a:r>
              <a:rPr lang="en-US" sz="3200" dirty="0" smtClean="0">
                <a:latin typeface="Trebuchet MS"/>
              </a:rPr>
              <a:t>3.1.2  8-bit Gray-level Images</a:t>
            </a:r>
          </a:p>
        </p:txBody>
      </p:sp>
      <p:sp>
        <p:nvSpPr>
          <p:cNvPr id="46084" name="Rectangle 3"/>
          <p:cNvSpPr>
            <a:spLocks noGrp="1" noChangeArrowheads="1"/>
          </p:cNvSpPr>
          <p:nvPr>
            <p:ph idx="1"/>
          </p:nvPr>
        </p:nvSpPr>
        <p:spPr>
          <a:xfrm>
            <a:off x="696913" y="1781175"/>
            <a:ext cx="7772400" cy="4114800"/>
          </a:xfrm>
        </p:spPr>
        <p:txBody>
          <a:bodyPr/>
          <a:lstStyle/>
          <a:p>
            <a:pPr eaLnBrk="1" hangingPunct="1">
              <a:buFont typeface="Arial" charset="0"/>
              <a:buChar char="•"/>
            </a:pPr>
            <a:r>
              <a:rPr lang="en-US" sz="2000" dirty="0" smtClean="0">
                <a:latin typeface="Trebuchet MS"/>
                <a:ea typeface="Trebuchet MS"/>
                <a:cs typeface="Trebuchet MS"/>
              </a:rPr>
              <a:t>Each pixel has a gray-value between 0 and 255. Each pixel is represented by a single byte; e.g., a dark pixel might have a value of 10, and a bright one might be 230.</a:t>
            </a:r>
          </a:p>
          <a:p>
            <a:pPr eaLnBrk="1" hangingPunct="1"/>
            <a:endParaRPr lang="en-US" sz="2000" b="1" dirty="0" smtClean="0">
              <a:latin typeface="Trebuchet MS"/>
              <a:ea typeface="Trebuchet MS"/>
              <a:cs typeface="Trebuchet MS"/>
            </a:endParaRPr>
          </a:p>
          <a:p>
            <a:pPr eaLnBrk="1" hangingPunct="1">
              <a:buFont typeface="Arial" charset="0"/>
              <a:buChar char="•"/>
            </a:pPr>
            <a:r>
              <a:rPr lang="en-US" sz="2000" b="1" dirty="0" smtClean="0">
                <a:latin typeface="Trebuchet MS"/>
                <a:ea typeface="Trebuchet MS"/>
                <a:cs typeface="Trebuchet MS"/>
              </a:rPr>
              <a:t>Bitmap</a:t>
            </a:r>
            <a:r>
              <a:rPr lang="en-US" sz="2000" dirty="0" smtClean="0">
                <a:latin typeface="Trebuchet MS"/>
                <a:ea typeface="Trebuchet MS"/>
                <a:cs typeface="Trebuchet MS"/>
              </a:rPr>
              <a:t>: The two-dimensional array of pixel values that represents the graphics/image data.</a:t>
            </a:r>
          </a:p>
          <a:p>
            <a:pPr eaLnBrk="1" hangingPunct="1"/>
            <a:endParaRPr lang="en-US" sz="2000" b="1" dirty="0" smtClean="0">
              <a:latin typeface="Trebuchet MS"/>
              <a:ea typeface="Trebuchet MS"/>
              <a:cs typeface="Trebuchet MS"/>
            </a:endParaRPr>
          </a:p>
          <a:p>
            <a:pPr eaLnBrk="1" hangingPunct="1">
              <a:buFont typeface="Arial" charset="0"/>
              <a:buChar char="•"/>
            </a:pPr>
            <a:r>
              <a:rPr lang="en-US" sz="2000" b="1" dirty="0" smtClean="0">
                <a:latin typeface="Trebuchet MS"/>
                <a:ea typeface="Trebuchet MS"/>
                <a:cs typeface="Trebuchet MS"/>
              </a:rPr>
              <a:t>Image resolution </a:t>
            </a:r>
            <a:r>
              <a:rPr lang="en-US" sz="2000" dirty="0" smtClean="0">
                <a:latin typeface="Trebuchet MS"/>
                <a:ea typeface="Trebuchet MS"/>
                <a:cs typeface="Trebuchet MS"/>
              </a:rPr>
              <a:t>refers to the number of pixels in a digital image (higher resolution always yields better quality).</a:t>
            </a:r>
          </a:p>
          <a:p>
            <a:pPr eaLnBrk="1" hangingPunct="1"/>
            <a:endParaRPr lang="en-US" sz="2000" dirty="0" smtClean="0">
              <a:latin typeface="Trebuchet MS"/>
              <a:ea typeface="Trebuchet MS"/>
              <a:cs typeface="Trebuchet MS"/>
            </a:endParaRPr>
          </a:p>
          <a:p>
            <a:pPr lvl="1" eaLnBrk="1" hangingPunct="1"/>
            <a:r>
              <a:rPr lang="en-US" sz="1800" dirty="0" smtClean="0">
                <a:latin typeface="Trebuchet MS"/>
                <a:ea typeface="Trebuchet MS"/>
                <a:cs typeface="Trebuchet MS"/>
              </a:rPr>
              <a:t>- Fairly high resolution for such an image might be 1600 x 1200, whereas lower resolution might be 640 x 480. </a:t>
            </a:r>
          </a:p>
          <a:p>
            <a:pPr eaLnBrk="1" hangingPunct="1"/>
            <a:endParaRPr lang="en-US" sz="2000" dirty="0" smtClean="0">
              <a:latin typeface="Trebuchet MS"/>
              <a:ea typeface="Trebuchet MS"/>
              <a:cs typeface="Trebuchet MS"/>
            </a:endParaRPr>
          </a:p>
        </p:txBody>
      </p:sp>
      <p:sp>
        <p:nvSpPr>
          <p:cNvPr id="7" name="Slide Number Placeholder 5"/>
          <p:cNvSpPr txBox="1">
            <a:spLocks noGrp="1"/>
          </p:cNvSpPr>
          <p:nvPr/>
        </p:nvSpPr>
        <p:spPr>
          <a:xfrm>
            <a:off x="3500438" y="6286500"/>
            <a:ext cx="2133600" cy="365125"/>
          </a:xfrm>
          <a:prstGeom prst="rect">
            <a:avLst/>
          </a:prstGeom>
          <a:noFill/>
        </p:spPr>
        <p:txBody>
          <a:bodyPr anchor="ctr"/>
          <a:lstStyle/>
          <a:p>
            <a:pPr algn="ctr">
              <a:defRPr/>
            </a:pPr>
            <a:fld id="{2240C820-3760-4F63-91E8-E67C1F440A3F}" type="slidenum">
              <a:rPr lang="en-US" sz="1200">
                <a:solidFill>
                  <a:schemeClr val="tx1">
                    <a:tint val="75000"/>
                  </a:schemeClr>
                </a:solidFill>
                <a:cs typeface="+mn-cs"/>
              </a:rPr>
              <a:pPr algn="ctr">
                <a:defRPr/>
              </a:pPr>
              <a:t>5</a:t>
            </a:fld>
            <a:endParaRPr lang="en-US" sz="1200">
              <a:solidFill>
                <a:schemeClr val="tx1">
                  <a:tint val="75000"/>
                </a:schemeClr>
              </a:solidFill>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5" name="Slide Number Placeholder 5"/>
          <p:cNvSpPr>
            <a:spLocks noGrp="1"/>
          </p:cNvSpPr>
          <p:nvPr>
            <p:ph type="sldNum" sz="quarter" idx="12"/>
          </p:nvPr>
        </p:nvSpPr>
        <p:spPr/>
        <p:txBody>
          <a:bodyPr/>
          <a:lstStyle/>
          <a:p>
            <a:pPr>
              <a:defRPr/>
            </a:pPr>
            <a:fld id="{10D25B66-B18A-4EB9-AB92-9604A4BEC93C}" type="slidenum">
              <a:rPr lang="en-US"/>
              <a:pPr>
                <a:defRPr/>
              </a:pPr>
              <a:t>50</a:t>
            </a:fld>
            <a:endParaRPr lang="en-US" dirty="0"/>
          </a:p>
        </p:txBody>
      </p:sp>
      <p:sp>
        <p:nvSpPr>
          <p:cNvPr id="65539" name="Rectangle 4"/>
          <p:cNvSpPr>
            <a:spLocks noChangeArrowheads="1"/>
          </p:cNvSpPr>
          <p:nvPr/>
        </p:nvSpPr>
        <p:spPr bwMode="auto">
          <a:xfrm>
            <a:off x="4427984" y="1808092"/>
            <a:ext cx="4248471" cy="2462213"/>
          </a:xfrm>
          <a:prstGeom prst="rect">
            <a:avLst/>
          </a:prstGeom>
          <a:noFill/>
          <a:ln w="9525">
            <a:noFill/>
            <a:miter lim="800000"/>
            <a:headEnd/>
            <a:tailEnd/>
          </a:ln>
        </p:spPr>
        <p:txBody>
          <a:bodyPr wrap="square">
            <a:spAutoFit/>
          </a:bodyPr>
          <a:lstStyle/>
          <a:p>
            <a:pPr>
              <a:spcBef>
                <a:spcPct val="50000"/>
              </a:spcBef>
            </a:pPr>
            <a:r>
              <a:rPr lang="en-CA" sz="2200" b="1" dirty="0">
                <a:latin typeface="Trebuchet MS"/>
              </a:rPr>
              <a:t>Fig. </a:t>
            </a:r>
            <a:r>
              <a:rPr lang="en-CA" sz="2200" b="1" dirty="0" smtClean="0">
                <a:latin typeface="Trebuchet MS"/>
              </a:rPr>
              <a:t>3.18 (Cont’d): </a:t>
            </a:r>
          </a:p>
          <a:p>
            <a:pPr>
              <a:spcBef>
                <a:spcPct val="50000"/>
              </a:spcBef>
            </a:pPr>
            <a:r>
              <a:rPr lang="en-CA" sz="2200" dirty="0" smtClean="0">
                <a:latin typeface="Trebuchet MS"/>
              </a:rPr>
              <a:t>(</a:t>
            </a:r>
            <a:r>
              <a:rPr lang="en-CA" sz="2200" dirty="0">
                <a:latin typeface="Trebuchet MS"/>
              </a:rPr>
              <a:t>a) 50 input images for PTM: lights individually from 50 different directions </a:t>
            </a:r>
            <a:r>
              <a:rPr lang="en-CA" sz="2200" b="1" i="1" dirty="0" err="1">
                <a:latin typeface="Trebuchet MS"/>
              </a:rPr>
              <a:t>e</a:t>
            </a:r>
            <a:r>
              <a:rPr lang="en-CA" sz="2200" baseline="30000" dirty="0" err="1">
                <a:latin typeface="Trebuchet MS"/>
              </a:rPr>
              <a:t>i</a:t>
            </a:r>
            <a:r>
              <a:rPr lang="en-CA" sz="2200" dirty="0">
                <a:latin typeface="Trebuchet MS"/>
              </a:rPr>
              <a:t>, i</a:t>
            </a:r>
            <a:r>
              <a:rPr lang="en-CA" sz="2200" dirty="0" smtClean="0">
                <a:latin typeface="Trebuchet MS"/>
              </a:rPr>
              <a:t> = 1</a:t>
            </a:r>
            <a:r>
              <a:rPr lang="en-CA" sz="2200" dirty="0">
                <a:latin typeface="Trebuchet MS"/>
              </a:rPr>
              <a:t>..50; </a:t>
            </a:r>
            <a:endParaRPr lang="en-CA" sz="2200" dirty="0" smtClean="0">
              <a:latin typeface="Trebuchet MS"/>
            </a:endParaRPr>
          </a:p>
          <a:p>
            <a:pPr>
              <a:spcBef>
                <a:spcPct val="50000"/>
              </a:spcBef>
            </a:pPr>
            <a:r>
              <a:rPr lang="en-CA" sz="2200" u="sng" dirty="0" smtClean="0">
                <a:latin typeface="Trebuchet MS"/>
              </a:rPr>
              <a:t>(</a:t>
            </a:r>
            <a:r>
              <a:rPr lang="en-CA" sz="2200" u="sng" dirty="0">
                <a:latin typeface="Trebuchet MS"/>
              </a:rPr>
              <a:t>b)</a:t>
            </a:r>
            <a:r>
              <a:rPr lang="en-CA" sz="2200" dirty="0">
                <a:latin typeface="Trebuchet MS"/>
              </a:rPr>
              <a:t> interpolated image under </a:t>
            </a:r>
            <a:r>
              <a:rPr lang="en-CA" sz="2200" i="1" dirty="0">
                <a:latin typeface="Trebuchet MS"/>
              </a:rPr>
              <a:t>new</a:t>
            </a:r>
            <a:r>
              <a:rPr lang="en-CA" sz="2200" dirty="0">
                <a:latin typeface="Trebuchet MS"/>
              </a:rPr>
              <a:t> light </a:t>
            </a:r>
            <a:r>
              <a:rPr lang="en-CA" sz="2200" b="1" i="1" dirty="0" smtClean="0">
                <a:latin typeface="Trebuchet MS"/>
              </a:rPr>
              <a:t>e</a:t>
            </a:r>
            <a:r>
              <a:rPr lang="en-CA" sz="2200" dirty="0" smtClean="0">
                <a:latin typeface="Trebuchet MS"/>
              </a:rPr>
              <a:t>.   </a:t>
            </a:r>
            <a:r>
              <a:rPr lang="en-CA" sz="2000" dirty="0" smtClean="0">
                <a:latin typeface="Trebuchet MS"/>
              </a:rPr>
              <a:t>                                                     </a:t>
            </a:r>
            <a:endParaRPr lang="en-CA" b="1" dirty="0">
              <a:latin typeface="Trebuchet MS"/>
              <a:sym typeface="Symbol" pitchFamily="18" charset="2"/>
            </a:endParaRPr>
          </a:p>
        </p:txBody>
      </p:sp>
      <p:pic>
        <p:nvPicPr>
          <p:cNvPr id="65540" name="Picture 5" descr="barbZeroViewerSpiral_video_0606_halfsize"/>
          <p:cNvPicPr>
            <a:picLocks noChangeAspect="1" noChangeArrowheads="1"/>
          </p:cNvPicPr>
          <p:nvPr/>
        </p:nvPicPr>
        <p:blipFill>
          <a:blip r:embed="rId2" cstate="print"/>
          <a:srcRect/>
          <a:stretch>
            <a:fillRect/>
          </a:stretch>
        </p:blipFill>
        <p:spPr bwMode="auto">
          <a:xfrm>
            <a:off x="1043608" y="1311006"/>
            <a:ext cx="2880321" cy="3456384"/>
          </a:xfrm>
          <a:prstGeom prst="rect">
            <a:avLst/>
          </a:prstGeom>
          <a:noFill/>
          <a:ln w="9525">
            <a:noFill/>
            <a:miter lim="800000"/>
            <a:headEnd/>
            <a:tailEnd/>
          </a:ln>
        </p:spPr>
      </p:pic>
      <p:sp>
        <p:nvSpPr>
          <p:cNvPr id="2" name="Rectangle 1"/>
          <p:cNvSpPr/>
          <p:nvPr/>
        </p:nvSpPr>
        <p:spPr>
          <a:xfrm>
            <a:off x="2195736" y="5013176"/>
            <a:ext cx="635110" cy="430887"/>
          </a:xfrm>
          <a:prstGeom prst="rect">
            <a:avLst/>
          </a:prstGeom>
        </p:spPr>
        <p:txBody>
          <a:bodyPr wrap="none">
            <a:spAutoFit/>
          </a:bodyPr>
          <a:lstStyle/>
          <a:p>
            <a:r>
              <a:rPr lang="en-CA" sz="2200" u="sng" dirty="0">
                <a:latin typeface="Trebuchet MS"/>
              </a:rPr>
              <a:t>(b)</a:t>
            </a:r>
            <a:r>
              <a:rPr lang="en-CA" sz="2200" dirty="0">
                <a:latin typeface="Trebuchet MS"/>
              </a:rPr>
              <a:t> </a:t>
            </a:r>
            <a:endParaRPr lang="en-US" sz="2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6" name="Slide Number Placeholder 5"/>
          <p:cNvSpPr>
            <a:spLocks noGrp="1"/>
          </p:cNvSpPr>
          <p:nvPr>
            <p:ph type="sldNum" sz="quarter" idx="12"/>
          </p:nvPr>
        </p:nvSpPr>
        <p:spPr/>
        <p:txBody>
          <a:bodyPr/>
          <a:lstStyle/>
          <a:p>
            <a:pPr>
              <a:defRPr/>
            </a:pPr>
            <a:fld id="{60E027E9-789A-4CC1-BCCD-591228B992CB}" type="slidenum">
              <a:rPr lang="en-US"/>
              <a:pPr>
                <a:defRPr/>
              </a:pPr>
              <a:t>6</a:t>
            </a:fld>
            <a:endParaRPr lang="en-US" dirty="0"/>
          </a:p>
        </p:txBody>
      </p:sp>
      <p:sp>
        <p:nvSpPr>
          <p:cNvPr id="48131" name="Rectangle 3"/>
          <p:cNvSpPr>
            <a:spLocks noGrp="1" noChangeArrowheads="1"/>
          </p:cNvSpPr>
          <p:nvPr>
            <p:ph idx="1"/>
          </p:nvPr>
        </p:nvSpPr>
        <p:spPr>
          <a:xfrm>
            <a:off x="685800" y="908720"/>
            <a:ext cx="7848600" cy="5111080"/>
          </a:xfrm>
        </p:spPr>
        <p:txBody>
          <a:bodyPr anchor="ctr"/>
          <a:lstStyle/>
          <a:p>
            <a:pPr eaLnBrk="1" hangingPunct="1">
              <a:buFont typeface="Arial" charset="0"/>
              <a:buChar char="•"/>
            </a:pPr>
            <a:r>
              <a:rPr lang="en-US" sz="2000" b="1" dirty="0" smtClean="0">
                <a:latin typeface="Trebuchet MS"/>
              </a:rPr>
              <a:t>Frame buffer</a:t>
            </a:r>
            <a:r>
              <a:rPr lang="en-US" sz="2000" dirty="0" smtClean="0">
                <a:latin typeface="Trebuchet MS"/>
              </a:rPr>
              <a:t>: Hardware used to store bitmap.</a:t>
            </a:r>
          </a:p>
          <a:p>
            <a:pPr marL="633600" lvl="1" indent="-176400" eaLnBrk="1" hangingPunct="1">
              <a:spcBef>
                <a:spcPts val="2232"/>
              </a:spcBef>
              <a:buFontTx/>
              <a:buChar char="-"/>
            </a:pPr>
            <a:r>
              <a:rPr lang="en-US" sz="1800" b="1" dirty="0" smtClean="0">
                <a:latin typeface="Trebuchet MS"/>
              </a:rPr>
              <a:t>Video card </a:t>
            </a:r>
            <a:r>
              <a:rPr lang="en-US" sz="1800" dirty="0" smtClean="0">
                <a:latin typeface="Trebuchet MS"/>
              </a:rPr>
              <a:t>(actually a </a:t>
            </a:r>
            <a:r>
              <a:rPr lang="en-US" sz="1800" i="1" dirty="0" smtClean="0">
                <a:latin typeface="Trebuchet MS"/>
              </a:rPr>
              <a:t>graphics card</a:t>
            </a:r>
            <a:r>
              <a:rPr lang="en-US" sz="1800" dirty="0" smtClean="0">
                <a:latin typeface="Trebuchet MS"/>
              </a:rPr>
              <a:t>) is used for this purpose.</a:t>
            </a:r>
          </a:p>
          <a:p>
            <a:pPr marL="597600" lvl="1" indent="-140400" eaLnBrk="1" hangingPunct="1">
              <a:spcBef>
                <a:spcPts val="2232"/>
              </a:spcBef>
            </a:pPr>
            <a:r>
              <a:rPr lang="en-US" sz="1800" dirty="0" smtClean="0">
                <a:latin typeface="Trebuchet MS"/>
              </a:rPr>
              <a:t>- The resolution of the video card does not have to match the desired resolution of the image, but if not enough video card memory is available then the data has to be shifted around in RAM for display.</a:t>
            </a:r>
          </a:p>
          <a:p>
            <a:pPr eaLnBrk="1" hangingPunct="1"/>
            <a:endParaRPr lang="en-US" sz="2000" dirty="0" smtClean="0">
              <a:latin typeface="Trebuchet MS"/>
            </a:endParaRPr>
          </a:p>
          <a:p>
            <a:pPr eaLnBrk="1" hangingPunct="1">
              <a:buFont typeface="Arial" charset="0"/>
              <a:buChar char="•"/>
            </a:pPr>
            <a:r>
              <a:rPr lang="en-US" sz="2000" dirty="0" smtClean="0">
                <a:latin typeface="Trebuchet MS"/>
              </a:rPr>
              <a:t>An 8-bit image can be thought of as a set of 1-bit </a:t>
            </a:r>
            <a:r>
              <a:rPr lang="en-US" sz="2000" b="1" dirty="0" smtClean="0">
                <a:latin typeface="Trebuchet MS"/>
              </a:rPr>
              <a:t>bit-planes</a:t>
            </a:r>
            <a:r>
              <a:rPr lang="en-US" sz="2000" dirty="0" smtClean="0">
                <a:latin typeface="Trebuchet MS"/>
              </a:rPr>
              <a:t>, where each plane consists of a 1-bit contribution to the image : a bit is turned on if the image pixel value has a nonzero value for that bit. E.g., if a pixel stores 1 byte, then all the pixels with byte value &gt; 127 have the most significant bit turned on.</a:t>
            </a:r>
          </a:p>
          <a:p>
            <a:pPr eaLnBrk="1" hangingPunct="1">
              <a:buFont typeface="Arial" charset="0"/>
              <a:buChar char="•"/>
            </a:pPr>
            <a:endParaRPr lang="en-US" sz="2000" dirty="0" smtClean="0">
              <a:latin typeface="Trebuchet MS"/>
            </a:endParaRPr>
          </a:p>
          <a:p>
            <a:pPr eaLnBrk="1" hangingPunct="1">
              <a:buFont typeface="Arial" charset="0"/>
              <a:buChar char="•"/>
            </a:pPr>
            <a:r>
              <a:rPr lang="en-US" sz="2000" dirty="0" smtClean="0">
                <a:latin typeface="Trebuchet MS"/>
              </a:rPr>
              <a:t>Fig. 3.2 displays the concept of bit-planes graphically.</a:t>
            </a:r>
          </a:p>
          <a:p>
            <a:pPr eaLnBrk="1" hangingPunct="1"/>
            <a:endParaRPr lang="en-US" sz="2000" dirty="0" smtClean="0">
              <a:latin typeface="Trebuchet MS"/>
            </a:endParaRPr>
          </a:p>
        </p:txBody>
      </p:sp>
      <p:sp>
        <p:nvSpPr>
          <p:cNvPr id="4" name="Slide Number Placeholder 5"/>
          <p:cNvSpPr txBox="1">
            <a:spLocks noGrp="1"/>
          </p:cNvSpPr>
          <p:nvPr/>
        </p:nvSpPr>
        <p:spPr>
          <a:xfrm>
            <a:off x="3500438" y="6286500"/>
            <a:ext cx="2133600" cy="365125"/>
          </a:xfrm>
          <a:prstGeom prst="rect">
            <a:avLst/>
          </a:prstGeom>
          <a:noFill/>
        </p:spPr>
        <p:txBody>
          <a:bodyPr anchor="ctr"/>
          <a:lstStyle/>
          <a:p>
            <a:pPr algn="ctr">
              <a:defRPr/>
            </a:pPr>
            <a:fld id="{4C240A86-4101-495E-AE18-922C9067065B}" type="slidenum">
              <a:rPr lang="en-US" sz="1200">
                <a:solidFill>
                  <a:schemeClr val="tx1">
                    <a:tint val="75000"/>
                  </a:schemeClr>
                </a:solidFill>
                <a:cs typeface="+mn-cs"/>
              </a:rPr>
              <a:pPr algn="ctr">
                <a:defRPr/>
              </a:pPr>
              <a:t>6</a:t>
            </a:fld>
            <a:endParaRPr lang="en-US" sz="1200">
              <a:solidFill>
                <a:schemeClr val="tx1">
                  <a:tint val="75000"/>
                </a:schemeClr>
              </a:solidFill>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7" name="Slide Number Placeholder 5"/>
          <p:cNvSpPr>
            <a:spLocks noGrp="1"/>
          </p:cNvSpPr>
          <p:nvPr>
            <p:ph type="sldNum" sz="quarter" idx="12"/>
          </p:nvPr>
        </p:nvSpPr>
        <p:spPr/>
        <p:txBody>
          <a:bodyPr/>
          <a:lstStyle/>
          <a:p>
            <a:pPr>
              <a:defRPr/>
            </a:pPr>
            <a:fld id="{0021B978-945D-4C76-84A7-567094F1099B}" type="slidenum">
              <a:rPr lang="en-US"/>
              <a:pPr>
                <a:defRPr/>
              </a:pPr>
              <a:t>7</a:t>
            </a:fld>
            <a:endParaRPr lang="en-US" dirty="0"/>
          </a:p>
        </p:txBody>
      </p:sp>
      <p:sp>
        <p:nvSpPr>
          <p:cNvPr id="50179" name="Rectangle 2"/>
          <p:cNvSpPr>
            <a:spLocks noGrp="1" noChangeArrowheads="1"/>
          </p:cNvSpPr>
          <p:nvPr>
            <p:ph type="title" idx="4294967295"/>
          </p:nvPr>
        </p:nvSpPr>
        <p:spPr>
          <a:xfrm>
            <a:off x="685800" y="4648200"/>
            <a:ext cx="7772400" cy="1143000"/>
          </a:xfrm>
        </p:spPr>
        <p:txBody>
          <a:bodyPr/>
          <a:lstStyle/>
          <a:p>
            <a:pPr eaLnBrk="1" hangingPunct="1"/>
            <a:r>
              <a:rPr lang="en-US" sz="2400" dirty="0" smtClean="0">
                <a:latin typeface="Trebuchet MS" panose="020B0603020202020204" pitchFamily="34" charset="0"/>
                <a:cs typeface="Times New Roman" pitchFamily="18" charset="0"/>
              </a:rPr>
              <a:t>Fig. 3.2</a:t>
            </a:r>
            <a:r>
              <a:rPr lang="en-US" sz="2400" b="0" dirty="0" smtClean="0">
                <a:latin typeface="Trebuchet MS" panose="020B0603020202020204" pitchFamily="34" charset="0"/>
                <a:cs typeface="Times New Roman" pitchFamily="18" charset="0"/>
              </a:rPr>
              <a:t>: Bit-planes for 8-bit grayscale image.</a:t>
            </a:r>
          </a:p>
        </p:txBody>
      </p:sp>
      <p:sp>
        <p:nvSpPr>
          <p:cNvPr id="5" name="Slide Number Placeholder 4"/>
          <p:cNvSpPr txBox="1">
            <a:spLocks noGrp="1"/>
          </p:cNvSpPr>
          <p:nvPr/>
        </p:nvSpPr>
        <p:spPr>
          <a:xfrm>
            <a:off x="3500438" y="6286500"/>
            <a:ext cx="2133600" cy="365125"/>
          </a:xfrm>
          <a:prstGeom prst="rect">
            <a:avLst/>
          </a:prstGeom>
          <a:noFill/>
        </p:spPr>
        <p:txBody>
          <a:bodyPr anchor="ctr"/>
          <a:lstStyle/>
          <a:p>
            <a:pPr algn="ctr">
              <a:defRPr/>
            </a:pPr>
            <a:fld id="{C7EFABEB-120A-4D5E-8FF0-A65CEDB86EAA}" type="slidenum">
              <a:rPr lang="en-US" sz="1200">
                <a:solidFill>
                  <a:schemeClr val="tx1">
                    <a:tint val="75000"/>
                  </a:schemeClr>
                </a:solidFill>
                <a:cs typeface="+mn-cs"/>
              </a:rPr>
              <a:pPr algn="ctr">
                <a:defRPr/>
              </a:pPr>
              <a:t>7</a:t>
            </a:fld>
            <a:endParaRPr lang="en-US" sz="1200">
              <a:solidFill>
                <a:schemeClr val="tx1">
                  <a:tint val="75000"/>
                </a:schemeClr>
              </a:solidFill>
              <a:cs typeface="+mn-cs"/>
            </a:endParaRPr>
          </a:p>
        </p:txBody>
      </p:sp>
      <p:pic>
        <p:nvPicPr>
          <p:cNvPr id="50181" name="Picture 3"/>
          <p:cNvPicPr>
            <a:picLocks noChangeAspect="1" noChangeArrowheads="1"/>
          </p:cNvPicPr>
          <p:nvPr/>
        </p:nvPicPr>
        <p:blipFill>
          <a:blip r:embed="rId2" cstate="print"/>
          <a:srcRect/>
          <a:stretch>
            <a:fillRect/>
          </a:stretch>
        </p:blipFill>
        <p:spPr bwMode="auto">
          <a:xfrm>
            <a:off x="1828800" y="914400"/>
            <a:ext cx="5338763" cy="393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5" name="Slide Number Placeholder 5"/>
          <p:cNvSpPr>
            <a:spLocks noGrp="1"/>
          </p:cNvSpPr>
          <p:nvPr>
            <p:ph type="sldNum" sz="quarter" idx="12"/>
          </p:nvPr>
        </p:nvSpPr>
        <p:spPr/>
        <p:txBody>
          <a:bodyPr/>
          <a:lstStyle/>
          <a:p>
            <a:pPr>
              <a:defRPr/>
            </a:pPr>
            <a:fld id="{8ECC0232-3064-4EA0-A3D7-A460C8638049}" type="slidenum">
              <a:rPr lang="en-US"/>
              <a:pPr>
                <a:defRPr/>
              </a:pPr>
              <a:t>8</a:t>
            </a:fld>
            <a:endParaRPr lang="en-US" dirty="0"/>
          </a:p>
        </p:txBody>
      </p:sp>
      <p:sp>
        <p:nvSpPr>
          <p:cNvPr id="52227" name="Rectangle 3"/>
          <p:cNvSpPr>
            <a:spLocks noGrp="1" noChangeArrowheads="1"/>
          </p:cNvSpPr>
          <p:nvPr>
            <p:ph idx="1"/>
          </p:nvPr>
        </p:nvSpPr>
        <p:spPr>
          <a:xfrm>
            <a:off x="468313" y="620689"/>
            <a:ext cx="8229600" cy="5534050"/>
          </a:xfrm>
        </p:spPr>
        <p:txBody>
          <a:bodyPr anchor="ctr"/>
          <a:lstStyle/>
          <a:p>
            <a:pPr eaLnBrk="1" hangingPunct="1">
              <a:buFont typeface="Arial" charset="0"/>
              <a:buChar char="•"/>
            </a:pPr>
            <a:r>
              <a:rPr lang="en-US" sz="2400" dirty="0" smtClean="0">
                <a:latin typeface="Trebuchet MS"/>
              </a:rPr>
              <a:t>Each pixel is usually stored as a byte (a value between 0 to 255), so a 640 x 480 grayscale image requires 300 </a:t>
            </a:r>
            <a:r>
              <a:rPr lang="en-US" sz="2400" dirty="0" err="1" smtClean="0">
                <a:latin typeface="Trebuchet MS"/>
              </a:rPr>
              <a:t>kB</a:t>
            </a:r>
            <a:r>
              <a:rPr lang="en-US" sz="2400" dirty="0" smtClean="0">
                <a:latin typeface="Trebuchet MS"/>
              </a:rPr>
              <a:t> of storage (640 x 480 = 307,200).</a:t>
            </a:r>
          </a:p>
          <a:p>
            <a:pPr eaLnBrk="1" hangingPunct="1"/>
            <a:endParaRPr lang="en-US" sz="2400" dirty="0" smtClean="0">
              <a:latin typeface="Trebuchet MS"/>
            </a:endParaRPr>
          </a:p>
          <a:p>
            <a:pPr eaLnBrk="1" hangingPunct="1">
              <a:buFont typeface="Arial" charset="0"/>
              <a:buChar char="•"/>
            </a:pPr>
            <a:r>
              <a:rPr lang="en-US" sz="2400" dirty="0" smtClean="0">
                <a:latin typeface="Trebuchet MS"/>
              </a:rPr>
              <a:t>Fig. 3.3 shows the Lena image again, but this time in grayscale.</a:t>
            </a:r>
          </a:p>
          <a:p>
            <a:pPr eaLnBrk="1" hangingPunct="1"/>
            <a:endParaRPr lang="en-US" sz="2400" dirty="0" smtClean="0">
              <a:latin typeface="Trebuchet MS"/>
            </a:endParaRPr>
          </a:p>
          <a:p>
            <a:pPr eaLnBrk="1" hangingPunct="1">
              <a:buFont typeface="Arial" charset="0"/>
              <a:buChar char="•"/>
            </a:pPr>
            <a:r>
              <a:rPr lang="en-US" sz="2400" dirty="0" smtClean="0">
                <a:latin typeface="Trebuchet MS"/>
              </a:rPr>
              <a:t>When an image is printed, the basic strategy of </a:t>
            </a:r>
            <a:r>
              <a:rPr lang="en-US" sz="2400" b="1" dirty="0" smtClean="0">
                <a:latin typeface="Trebuchet MS"/>
              </a:rPr>
              <a:t>dithering </a:t>
            </a:r>
            <a:r>
              <a:rPr lang="en-US" sz="2400" dirty="0" smtClean="0">
                <a:latin typeface="Trebuchet MS"/>
              </a:rPr>
              <a:t>is used, which trades intensity resolution for spatial resolution to provide ability to print multi-level images on 2-level (1-bit) printers.</a:t>
            </a:r>
          </a:p>
          <a:p>
            <a:pPr eaLnBrk="1" hangingPunct="1"/>
            <a:endParaRPr lang="en-US" sz="2400" dirty="0" smtClean="0">
              <a:latin typeface="Trebuchet MS"/>
            </a:endParaRPr>
          </a:p>
        </p:txBody>
      </p:sp>
      <p:sp>
        <p:nvSpPr>
          <p:cNvPr id="7" name="Slide Number Placeholder 5"/>
          <p:cNvSpPr txBox="1">
            <a:spLocks noGrp="1"/>
          </p:cNvSpPr>
          <p:nvPr/>
        </p:nvSpPr>
        <p:spPr>
          <a:xfrm>
            <a:off x="3500438" y="6286500"/>
            <a:ext cx="2133600" cy="365125"/>
          </a:xfrm>
          <a:prstGeom prst="rect">
            <a:avLst/>
          </a:prstGeom>
          <a:noFill/>
        </p:spPr>
        <p:txBody>
          <a:bodyPr anchor="ctr"/>
          <a:lstStyle/>
          <a:p>
            <a:pPr algn="ctr">
              <a:defRPr/>
            </a:pPr>
            <a:fld id="{787D1D8C-85C1-47FB-8D6D-51ED3D358937}" type="slidenum">
              <a:rPr lang="en-US" sz="1200">
                <a:solidFill>
                  <a:schemeClr val="tx1">
                    <a:tint val="75000"/>
                  </a:schemeClr>
                </a:solidFill>
                <a:cs typeface="+mn-cs"/>
              </a:rPr>
              <a:pPr algn="ctr">
                <a:defRPr/>
              </a:pPr>
              <a:t>8</a:t>
            </a:fld>
            <a:endParaRPr lang="en-US" sz="1200">
              <a:solidFill>
                <a:schemeClr val="tx1">
                  <a:tint val="75000"/>
                </a:schemeClr>
              </a:solidFill>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Footer Placeholder 4"/>
          <p:cNvSpPr>
            <a:spLocks noGrp="1"/>
          </p:cNvSpPr>
          <p:nvPr>
            <p:ph type="ftr" sz="quarter" idx="11"/>
          </p:nvPr>
        </p:nvSpPr>
        <p:spPr bwMode="auto">
          <a:noFill/>
          <a:ln>
            <a:miter lim="800000"/>
            <a:headEnd/>
            <a:tailEnd/>
          </a:ln>
        </p:spPr>
        <p:txBody>
          <a:bodyPr/>
          <a:lstStyle/>
          <a:p>
            <a:r>
              <a:rPr lang="en-US" smtClean="0"/>
              <a:t>Li, Drew, &amp; Liu   © Springer 2021</a:t>
            </a:r>
          </a:p>
        </p:txBody>
      </p:sp>
      <p:sp>
        <p:nvSpPr>
          <p:cNvPr id="7" name="Slide Number Placeholder 5"/>
          <p:cNvSpPr>
            <a:spLocks noGrp="1"/>
          </p:cNvSpPr>
          <p:nvPr>
            <p:ph type="sldNum" sz="quarter" idx="12"/>
          </p:nvPr>
        </p:nvSpPr>
        <p:spPr/>
        <p:txBody>
          <a:bodyPr/>
          <a:lstStyle/>
          <a:p>
            <a:pPr>
              <a:defRPr/>
            </a:pPr>
            <a:fld id="{DC506350-BE56-4BA7-9FC0-B41B24018AAA}" type="slidenum">
              <a:rPr lang="en-US"/>
              <a:pPr>
                <a:defRPr/>
              </a:pPr>
              <a:t>9</a:t>
            </a:fld>
            <a:endParaRPr lang="en-US" dirty="0"/>
          </a:p>
        </p:txBody>
      </p:sp>
      <p:sp>
        <p:nvSpPr>
          <p:cNvPr id="14339" name="Rectangle 2"/>
          <p:cNvSpPr>
            <a:spLocks noGrp="1" noChangeArrowheads="1"/>
          </p:cNvSpPr>
          <p:nvPr>
            <p:ph type="title" idx="4294967295"/>
          </p:nvPr>
        </p:nvSpPr>
        <p:spPr>
          <a:xfrm>
            <a:off x="755576" y="5013176"/>
            <a:ext cx="7772400" cy="755576"/>
          </a:xfrm>
        </p:spPr>
        <p:txBody>
          <a:bodyPr/>
          <a:lstStyle/>
          <a:p>
            <a:pPr eaLnBrk="1" hangingPunct="1"/>
            <a:r>
              <a:rPr lang="en-US" sz="2400" dirty="0" smtClean="0">
                <a:latin typeface="Trebuchet MS"/>
                <a:cs typeface="Trebuchet MS"/>
              </a:rPr>
              <a:t>Fig. 3.3</a:t>
            </a:r>
            <a:r>
              <a:rPr lang="en-US" sz="2400" b="0" dirty="0" smtClean="0">
                <a:latin typeface="Trebuchet MS"/>
                <a:cs typeface="Trebuchet MS"/>
              </a:rPr>
              <a:t>: Grayscale image of Lena.</a:t>
            </a:r>
          </a:p>
        </p:txBody>
      </p:sp>
      <p:sp>
        <p:nvSpPr>
          <p:cNvPr id="5" name="Slide Number Placeholder 4"/>
          <p:cNvSpPr txBox="1">
            <a:spLocks noGrp="1"/>
          </p:cNvSpPr>
          <p:nvPr/>
        </p:nvSpPr>
        <p:spPr>
          <a:xfrm>
            <a:off x="3500438" y="6286500"/>
            <a:ext cx="2133600" cy="365125"/>
          </a:xfrm>
          <a:prstGeom prst="rect">
            <a:avLst/>
          </a:prstGeom>
          <a:noFill/>
        </p:spPr>
        <p:txBody>
          <a:bodyPr anchor="ctr"/>
          <a:lstStyle/>
          <a:p>
            <a:pPr algn="ctr">
              <a:defRPr/>
            </a:pPr>
            <a:fld id="{C6717EFF-E97E-4A76-9283-FEFFBF96B5CF}" type="slidenum">
              <a:rPr lang="en-US" sz="1200">
                <a:solidFill>
                  <a:schemeClr val="tx1">
                    <a:tint val="75000"/>
                  </a:schemeClr>
                </a:solidFill>
                <a:cs typeface="+mn-cs"/>
              </a:rPr>
              <a:pPr algn="ctr">
                <a:defRPr/>
              </a:pPr>
              <a:t>9</a:t>
            </a:fld>
            <a:endParaRPr lang="en-US" sz="1200">
              <a:solidFill>
                <a:schemeClr val="tx1">
                  <a:tint val="75000"/>
                </a:schemeClr>
              </a:solidFill>
              <a:cs typeface="+mn-cs"/>
            </a:endParaRPr>
          </a:p>
        </p:txBody>
      </p:sp>
      <p:pic>
        <p:nvPicPr>
          <p:cNvPr id="14341" name="Picture 4"/>
          <p:cNvPicPr>
            <a:picLocks noChangeAspect="1" noChangeArrowheads="1"/>
          </p:cNvPicPr>
          <p:nvPr/>
        </p:nvPicPr>
        <p:blipFill>
          <a:blip r:embed="rId2" cstate="print"/>
          <a:srcRect/>
          <a:stretch>
            <a:fillRect/>
          </a:stretch>
        </p:blipFill>
        <p:spPr bwMode="auto">
          <a:xfrm>
            <a:off x="2667000" y="1124744"/>
            <a:ext cx="37338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2359</TotalTime>
  <Words>4362</Words>
  <Application>Microsoft Office PowerPoint</Application>
  <PresentationFormat>On-screen Show (4:3)</PresentationFormat>
  <Paragraphs>395</Paragraphs>
  <Slides>50</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8" baseType="lpstr">
      <vt:lpstr>Arial</vt:lpstr>
      <vt:lpstr>Calibri</vt:lpstr>
      <vt:lpstr>Courier New</vt:lpstr>
      <vt:lpstr>Symbol</vt:lpstr>
      <vt:lpstr>Times New Roman</vt:lpstr>
      <vt:lpstr>Trebuchet MS</vt:lpstr>
      <vt:lpstr>1_Office Theme</vt:lpstr>
      <vt:lpstr>Image</vt:lpstr>
      <vt:lpstr>Chapter 3 Graphics and Image Data Representations </vt:lpstr>
      <vt:lpstr>3.1 Graphics and Image Data Types</vt:lpstr>
      <vt:lpstr>3.1.1  1-Bit Images</vt:lpstr>
      <vt:lpstr>Fig. 3.1: Monochrome 1-bit Lena image.</vt:lpstr>
      <vt:lpstr>3.1.2  8-bit Gray-level Images</vt:lpstr>
      <vt:lpstr>PowerPoint Presentation</vt:lpstr>
      <vt:lpstr>Fig. 3.2: Bit-planes for 8-bit grayscale image.</vt:lpstr>
      <vt:lpstr>PowerPoint Presentation</vt:lpstr>
      <vt:lpstr>Fig. 3.3: Grayscale image of Lena.</vt:lpstr>
      <vt:lpstr>Dithering</vt:lpstr>
      <vt:lpstr>PowerPoint Presentation</vt:lpstr>
      <vt:lpstr>PowerPoint Presentation</vt:lpstr>
      <vt:lpstr>PowerPoint Presentation</vt:lpstr>
      <vt:lpstr>PowerPoint Presentation</vt:lpstr>
      <vt:lpstr>3.1.3  Image Data Types</vt:lpstr>
      <vt:lpstr>3.1.4  24-bit Color Images</vt:lpstr>
      <vt:lpstr>Fig. 3.5: High-resolution color and separate R, G, B color channel images. (a): Example of 24-bit color image “forestfire.bmp”. (b, c, d): R, G, and B color channels for this image.</vt:lpstr>
      <vt:lpstr>3.1.5  Higher Bit-depth Images</vt:lpstr>
      <vt:lpstr>3.1.6  8-Bit Color Images</vt:lpstr>
      <vt:lpstr>PowerPoint Presentation</vt:lpstr>
      <vt:lpstr>PowerPoint Presentation</vt:lpstr>
      <vt:lpstr>3.1.7  Color Look-up Tables (LUTs)</vt:lpstr>
      <vt:lpstr>PowerPoint Presentation</vt:lpstr>
      <vt:lpstr>PowerPoint Presentation</vt:lpstr>
      <vt:lpstr>PowerPoint Presentation</vt:lpstr>
      <vt:lpstr>How to devise a color look-up table</vt:lpstr>
      <vt:lpstr>PowerPoint Presentation</vt:lpstr>
      <vt:lpstr>PowerPoint Presentation</vt:lpstr>
      <vt:lpstr>3.2   Popular File Formats</vt:lpstr>
      <vt:lpstr>3.2.1  GIF</vt:lpstr>
      <vt:lpstr>GIF87</vt:lpstr>
      <vt:lpstr>PowerPoint Presentation</vt:lpstr>
      <vt:lpstr>PowerPoint Presentation</vt:lpstr>
      <vt:lpstr>PowerPoint Presentation</vt:lpstr>
      <vt:lpstr>PowerPoint Presentation</vt:lpstr>
      <vt:lpstr>PowerPoint Presentation</vt:lpstr>
      <vt:lpstr>3.2.2  JPEG</vt:lpstr>
      <vt:lpstr>PowerPoint Presentation</vt:lpstr>
      <vt:lpstr>3.2.3  PNG</vt:lpstr>
      <vt:lpstr>3.2.4  TIFF</vt:lpstr>
      <vt:lpstr>PowerPoint Presentation</vt:lpstr>
      <vt:lpstr>3.2.6  Windows WMF</vt:lpstr>
      <vt:lpstr>PowerPoint Presentation</vt:lpstr>
      <vt:lpstr>3.2.8  EXIF</vt:lpstr>
      <vt:lpstr>3.2.9  HEIF</vt:lpstr>
      <vt:lpstr>3.2.10  PS and PDF</vt:lpstr>
      <vt:lpstr>PowerPoint Presentation</vt:lpstr>
      <vt:lpstr>3.2.11  PTM</vt:lpstr>
      <vt:lpstr>PowerPoint Presentation</vt:lpstr>
      <vt:lpstr>PowerPoint Presentation</vt:lpstr>
    </vt:vector>
  </TitlesOfParts>
  <Company>Ouroboros Entertainment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Multimedia, 2nd ed. Chapter 3</dc:title>
  <dc:creator>Jordan Yap</dc:creator>
  <cp:lastModifiedBy>Ze-Nian Li</cp:lastModifiedBy>
  <cp:revision>136</cp:revision>
  <dcterms:created xsi:type="dcterms:W3CDTF">2004-06-29T18:53:49Z</dcterms:created>
  <dcterms:modified xsi:type="dcterms:W3CDTF">2020-09-07T23:14:52Z</dcterms:modified>
</cp:coreProperties>
</file>