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306" r:id="rId6"/>
    <p:sldId id="307" r:id="rId7"/>
    <p:sldId id="312" r:id="rId8"/>
    <p:sldId id="260" r:id="rId9"/>
    <p:sldId id="308" r:id="rId10"/>
    <p:sldId id="309" r:id="rId11"/>
    <p:sldId id="261" r:id="rId12"/>
    <p:sldId id="262" r:id="rId13"/>
    <p:sldId id="263" r:id="rId14"/>
    <p:sldId id="310" r:id="rId15"/>
    <p:sldId id="264" r:id="rId16"/>
    <p:sldId id="311" r:id="rId17"/>
    <p:sldId id="265" r:id="rId18"/>
    <p:sldId id="266" r:id="rId19"/>
    <p:sldId id="313" r:id="rId20"/>
    <p:sldId id="267" r:id="rId21"/>
    <p:sldId id="269" r:id="rId22"/>
    <p:sldId id="270" r:id="rId23"/>
    <p:sldId id="275" r:id="rId24"/>
    <p:sldId id="277" r:id="rId25"/>
    <p:sldId id="278" r:id="rId26"/>
    <p:sldId id="279" r:id="rId27"/>
    <p:sldId id="314" r:id="rId28"/>
    <p:sldId id="315" r:id="rId29"/>
    <p:sldId id="282" r:id="rId30"/>
    <p:sldId id="316" r:id="rId31"/>
    <p:sldId id="317" r:id="rId32"/>
    <p:sldId id="280" r:id="rId33"/>
    <p:sldId id="318" r:id="rId34"/>
    <p:sldId id="281" r:id="rId35"/>
    <p:sldId id="283" r:id="rId36"/>
    <p:sldId id="284" r:id="rId37"/>
    <p:sldId id="285" r:id="rId38"/>
    <p:sldId id="287" r:id="rId39"/>
    <p:sldId id="319" r:id="rId40"/>
    <p:sldId id="320" r:id="rId41"/>
    <p:sldId id="321" r:id="rId42"/>
    <p:sldId id="288" r:id="rId43"/>
    <p:sldId id="300" r:id="rId44"/>
    <p:sldId id="294" r:id="rId45"/>
    <p:sldId id="295" r:id="rId46"/>
    <p:sldId id="296" r:id="rId47"/>
    <p:sldId id="297" r:id="rId48"/>
    <p:sldId id="299" r:id="rId49"/>
    <p:sldId id="302" r:id="rId50"/>
    <p:sldId id="322" r:id="rId51"/>
    <p:sldId id="336" r:id="rId52"/>
    <p:sldId id="337" r:id="rId53"/>
    <p:sldId id="338" r:id="rId54"/>
    <p:sldId id="339" r:id="rId55"/>
    <p:sldId id="323" r:id="rId56"/>
    <p:sldId id="303" r:id="rId57"/>
    <p:sldId id="324" r:id="rId58"/>
    <p:sldId id="325" r:id="rId59"/>
    <p:sldId id="304" r:id="rId60"/>
    <p:sldId id="30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</p:sldIdLst>
  <p:sldSz cx="9144000" cy="6858000" type="screen4x3"/>
  <p:notesSz cx="6858000" cy="9144000"/>
  <p:custDataLst>
    <p:tags r:id="rId7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16" autoAdjust="0"/>
    <p:restoredTop sz="94671" autoAdjust="0"/>
  </p:normalViewPr>
  <p:slideViewPr>
    <p:cSldViewPr>
      <p:cViewPr varScale="1">
        <p:scale>
          <a:sx n="129" d="100"/>
          <a:sy n="129" d="100"/>
        </p:scale>
        <p:origin x="64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rebuchet MS"/>
                <a:cs typeface="+mn-cs"/>
              </a:defRPr>
            </a:lvl1pPr>
          </a:lstStyle>
          <a:p>
            <a:pPr>
              <a:defRPr/>
            </a:pPr>
            <a:fld id="{58F3F03B-6193-4569-9FD5-9B4B6DD26055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rebuchet MS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Trebuchet MS"/>
                <a:cs typeface="+mn-cs"/>
              </a:defRPr>
            </a:lvl1pPr>
          </a:lstStyle>
          <a:p>
            <a:pPr>
              <a:defRPr/>
            </a:pPr>
            <a:fld id="{97ED60C3-6CA7-43A4-8D9A-F9FDFF62A9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8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850C97-811A-4C0A-B4C7-7EE33A4094DE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DDFACA-5BFA-4341-9F18-264D6123D501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0F8A0-3EE3-4902-ABE4-39317418B36A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C98E36-9970-441F-8D43-33A56E09BAB8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057642-8631-4671-8262-7947DA3BF496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37B266-EBA5-4F8C-AD96-549D2D87B876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5B0D61-7E76-437D-92E0-C0E25ACBCC39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4C902E-8078-4F9E-AA29-7BC57CF42ACB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E88906-DBED-435D-96AA-AB553D5514F7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E1C5B6-A7CE-4142-8293-F9EA74972631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1C43F2-7171-401F-BC43-62968EB94A72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A246BA-F17D-405A-A2BC-AE6A478160A0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FB1D38-9DF7-4F85-8BA1-5FDD01C0CDBC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A22980-98A2-4ED0-A608-88C1E274A58D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1F2032-A55D-444D-8B6F-28E101C9C7C0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55576C-6C33-4ED0-B181-3BFC0CA3FD68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A72CB5-F880-4A63-8BF2-31021D4BC27C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003DED-2C1D-4657-A3C2-C8AC6E056CA0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65E363-627B-4EF5-A91C-FFDC65817A95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072087-FE4C-49F4-87CC-48176A5476EC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57E70D-8D76-4057-9962-EC28D8B60CD0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FEF9EE-BECA-42E5-B923-576F6DA61F41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C02EF0-2779-46EA-A730-FE734D3B6B3F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894345-8652-4DB0-8C9F-68ACFD1708C6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6BB6D7-06E8-4804-BD74-AA810EC36882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FA4F4C-286F-435A-A406-11F4C6C39E25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43309-27E3-46B7-AA94-86C524072CC9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4B10E1-70A2-4C0C-A7A8-267068CF7202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11CBC5-1CEF-45A2-B79F-3C87EB7F9FD6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791210-4C2E-4BC6-AC9C-DA479C4DA898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63C675-F6FE-40D9-9A4E-EEA9B34DE7A9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022DAF-3EAF-475B-A267-5DC91CDD8CB2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61CA57-ED40-4108-AEB0-83B02088FF56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8E53C3-6459-4AFE-88FC-F886D8C31CC8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2C221E-6902-4B70-A856-F6DBC27D5927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73DED9-1CC3-47F4-A589-C6A116F4B02F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35CFC7-4F5C-4FD2-8DDF-3813DB784BC3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24C28-E5E4-44C6-9013-25EA23F556AB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7E49F0-3E8E-4360-A6C4-5A33987C848A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E4D9B7-803B-4903-8E3B-DD7969350267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CF8023-9F73-4395-BBEB-9EC021AFCD9E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3D3830-11E1-480A-9EB1-6E1A8B00CF97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08E47-AD24-4945-98BF-D03980414182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E13C38-66EB-4012-AE30-6C41C4903684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3B17A5-6DBC-4C5A-A883-DAF0201A4F62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4FA6A5-BFD1-42B8-9C47-A2629279BD28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4FA6A5-BFD1-42B8-9C47-A2629279BD28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4FA6A5-BFD1-42B8-9C47-A2629279BD28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4FA6A5-BFD1-42B8-9C47-A2629279BD28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4FA6A5-BFD1-42B8-9C47-A2629279BD28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1BE704-F67B-4EAA-946F-7BB9DC18DF12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72D79-B9A4-4882-8D03-46777C81977A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06C190-5FC7-47E2-A50F-8859F6E9C047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03C46D-0CD8-4162-A941-9E19788D813F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25D623-C154-4149-A915-E0599C019125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DDEA79-B5A8-474B-83F0-5B5980CC7933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5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96ACDB-A58E-4AFC-B0CF-5F6E277C4EB6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A6E2B-2FF3-489A-9190-F9FE48C78FBD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F20559-D3EC-4FD1-972F-A143B0CBC98E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0FEBD8-D156-4664-A31E-63BDB6079139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67F68D-2C40-4291-AD07-47F26CE8EB4E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CA5C74-D4C6-41B5-B479-4BC420547797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49DE72-417D-4CEC-AB09-68448EAFF39C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889935-DC88-4E92-B687-BE524E781BEC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D9F062-3059-492C-BFF6-CD00C2315102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326EC4-8921-432E-AD74-FF914B0AD447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B06A55-73C1-44DC-BF6D-40160B06C973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344DFE-1AA7-4877-AAF3-56603CCB49AC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54CCB1-9038-41A8-825F-9506FA3911BB}" type="slidenum">
              <a:rPr lang="en-US">
                <a:cs typeface="Trebuchet M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cs typeface="Trebuchet M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441325" y="149225"/>
            <a:ext cx="405834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400" i="1" dirty="0">
                <a:latin typeface="Trebuchet MS"/>
                <a:cs typeface="Trebuchet MS"/>
              </a:rPr>
              <a:t>Fundamentals of Multimedia, </a:t>
            </a:r>
            <a:r>
              <a:rPr lang="en-US" sz="1400" i="1" dirty="0" smtClean="0">
                <a:latin typeface="Trebuchet MS"/>
                <a:cs typeface="Trebuchet MS"/>
              </a:rPr>
              <a:t>3</a:t>
            </a:r>
            <a:r>
              <a:rPr lang="en-US" sz="1400" i="1" baseline="30000" dirty="0" smtClean="0">
                <a:latin typeface="Trebuchet MS"/>
                <a:cs typeface="Trebuchet MS"/>
              </a:rPr>
              <a:t>rd</a:t>
            </a:r>
            <a:r>
              <a:rPr lang="en-US" sz="1400" i="1" dirty="0" smtClean="0">
                <a:latin typeface="Trebuchet MS"/>
                <a:cs typeface="Trebuchet MS"/>
              </a:rPr>
              <a:t> </a:t>
            </a:r>
            <a:r>
              <a:rPr lang="en-US" sz="1400" i="1" dirty="0">
                <a:latin typeface="Trebuchet MS"/>
                <a:cs typeface="Trebuchet MS"/>
              </a:rPr>
              <a:t>ed. Chapter 4</a:t>
            </a:r>
          </a:p>
        </p:txBody>
      </p:sp>
      <p:cxnSp>
        <p:nvCxnSpPr>
          <p:cNvPr id="5" name="Straight Connector 13"/>
          <p:cNvCxnSpPr/>
          <p:nvPr userDrawn="1"/>
        </p:nvCxnSpPr>
        <p:spPr>
          <a:xfrm rot="10800000">
            <a:off x="428625" y="500063"/>
            <a:ext cx="8286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buNone/>
              <a:defRPr>
                <a:latin typeface="Trebuchet MS"/>
              </a:defRPr>
            </a:lvl1pPr>
            <a:lvl2pPr algn="just">
              <a:buNone/>
              <a:defRPr>
                <a:latin typeface="Trebuchet MS"/>
              </a:defRPr>
            </a:lvl2pPr>
            <a:lvl3pPr algn="just">
              <a:defRPr>
                <a:latin typeface="Trebuchet MS"/>
              </a:defRPr>
            </a:lvl3pPr>
            <a:lvl4pPr algn="just">
              <a:defRPr>
                <a:latin typeface="Trebuchet MS"/>
              </a:defRPr>
            </a:lvl4pPr>
            <a:lvl5pPr algn="just">
              <a:defRPr>
                <a:latin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F444F733-7A28-4626-80B3-58FD31A5D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Li, Drew, &amp; Liu   © Springer 2021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904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28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11C87E-6775-44F3-A038-DE529B937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30872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rgbClr val="898989"/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Li, Drew, &amp; Liu   © Springer 2021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rebuchet MS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5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9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35.w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6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2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2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1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526DC-1CB5-4883-8C1E-38201370ADBA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54273" name="Title 1"/>
          <p:cNvSpPr>
            <a:spLocks noGrp="1"/>
          </p:cNvSpPr>
          <p:nvPr>
            <p:ph type="ctrTitle" idx="4294967295"/>
          </p:nvPr>
        </p:nvSpPr>
        <p:spPr>
          <a:xfrm>
            <a:off x="681038" y="1388125"/>
            <a:ext cx="7772400" cy="1032764"/>
          </a:xfrm>
        </p:spPr>
        <p:txBody>
          <a:bodyPr/>
          <a:lstStyle/>
          <a:p>
            <a:r>
              <a:rPr lang="en-US" sz="3200" b="1" dirty="0" smtClean="0">
                <a:latin typeface="Trebuchet MS"/>
              </a:rPr>
              <a:t>Chapter 4</a:t>
            </a:r>
            <a:br>
              <a:rPr lang="en-US" sz="3200" b="1" dirty="0" smtClean="0">
                <a:latin typeface="Trebuchet MS"/>
              </a:rPr>
            </a:br>
            <a:r>
              <a:rPr lang="en-CA" sz="3200" b="1" dirty="0" smtClean="0">
                <a:latin typeface="Trebuchet MS"/>
              </a:rPr>
              <a:t>Color in Image and Video</a:t>
            </a:r>
            <a:endParaRPr lang="en-US" sz="3200" b="1" dirty="0" smtClean="0">
              <a:latin typeface="Trebuchet MS"/>
            </a:endParaRPr>
          </a:p>
        </p:txBody>
      </p:sp>
      <p:sp>
        <p:nvSpPr>
          <p:cNvPr id="54274" name="Subtitle 2"/>
          <p:cNvSpPr>
            <a:spLocks noGrp="1"/>
          </p:cNvSpPr>
          <p:nvPr>
            <p:ph type="subTitle" idx="4294967295"/>
          </p:nvPr>
        </p:nvSpPr>
        <p:spPr>
          <a:xfrm>
            <a:off x="1331640" y="2996952"/>
            <a:ext cx="6408712" cy="1713930"/>
          </a:xfrm>
        </p:spPr>
        <p:txBody>
          <a:bodyPr anchor="ctr"/>
          <a:lstStyle/>
          <a:p>
            <a:pPr marL="0" indent="0" algn="l">
              <a:spcBef>
                <a:spcPts val="1176"/>
              </a:spcBef>
              <a:buFont typeface="Arial" charset="0"/>
              <a:buNone/>
            </a:pPr>
            <a:r>
              <a:rPr lang="en-US" sz="2800" dirty="0" smtClean="0">
                <a:latin typeface="Trebuchet MS"/>
                <a:hlinkClick r:id="rId3" action="ppaction://hlinksldjump"/>
              </a:rPr>
              <a:t>4.1  Color Science</a:t>
            </a:r>
            <a:endParaRPr lang="en-US" sz="2800" dirty="0" smtClean="0">
              <a:latin typeface="Trebuchet MS"/>
            </a:endParaRPr>
          </a:p>
          <a:p>
            <a:pPr marL="0" indent="0" algn="l">
              <a:spcBef>
                <a:spcPts val="1176"/>
              </a:spcBef>
              <a:buFont typeface="Arial" charset="0"/>
              <a:buNone/>
            </a:pPr>
            <a:r>
              <a:rPr lang="en-CA" sz="2800" dirty="0" smtClean="0">
                <a:latin typeface="Trebuchet MS"/>
                <a:hlinkClick r:id="rId4" action="ppaction://hlinksldjump"/>
              </a:rPr>
              <a:t>4.2  Color Models in Images</a:t>
            </a:r>
            <a:endParaRPr lang="en-CA" sz="2800" dirty="0" smtClean="0">
              <a:latin typeface="Trebuchet MS"/>
            </a:endParaRPr>
          </a:p>
          <a:p>
            <a:pPr marL="0" indent="0" algn="l">
              <a:spcBef>
                <a:spcPts val="1176"/>
              </a:spcBef>
              <a:buFont typeface="Arial" charset="0"/>
              <a:buNone/>
            </a:pPr>
            <a:r>
              <a:rPr lang="en-CA" sz="2800" dirty="0" smtClean="0">
                <a:latin typeface="Trebuchet MS"/>
                <a:hlinkClick r:id="rId5" action="ppaction://hlinksldjump"/>
              </a:rPr>
              <a:t>4.3  Color Models in Video</a:t>
            </a:r>
            <a:endParaRPr lang="en-CA" sz="2800" dirty="0" smtClean="0">
              <a:latin typeface="Trebuchet M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568C0D-7416-4CAD-8EBB-8BFB7C7D30C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34913"/>
          </a:xfrm>
        </p:spPr>
        <p:txBody>
          <a:bodyPr/>
          <a:lstStyle/>
          <a:p>
            <a:r>
              <a:rPr lang="en-US" sz="3200" dirty="0" smtClean="0">
                <a:latin typeface="Trebuchet MS"/>
              </a:rPr>
              <a:t>4.1.4  Image Formation</a:t>
            </a:r>
          </a:p>
        </p:txBody>
      </p:sp>
      <p:sp>
        <p:nvSpPr>
          <p:cNvPr id="32770" name="Subtitle 2"/>
          <p:cNvSpPr>
            <a:spLocks noGrp="1"/>
          </p:cNvSpPr>
          <p:nvPr>
            <p:ph idx="1"/>
          </p:nvPr>
        </p:nvSpPr>
        <p:spPr>
          <a:xfrm>
            <a:off x="683568" y="1772816"/>
            <a:ext cx="7859216" cy="3705275"/>
          </a:xfrm>
        </p:spPr>
        <p:txBody>
          <a:bodyPr anchor="ctr"/>
          <a:lstStyle/>
          <a:p>
            <a:pPr algn="l">
              <a:buFont typeface="Arial"/>
              <a:buChar char="•"/>
            </a:pPr>
            <a:r>
              <a:rPr lang="en-CA" sz="2400" dirty="0" smtClean="0">
                <a:latin typeface="Trebuchet MS"/>
              </a:rPr>
              <a:t>Surfaces reflect different amounts of light at different wavelengths, and dark surfaces reflect less energy than light surf</a:t>
            </a:r>
            <a:r>
              <a:rPr lang="en-US" sz="2400" dirty="0" smtClean="0">
                <a:latin typeface="Trebuchet MS"/>
              </a:rPr>
              <a:t>aces.</a:t>
            </a:r>
          </a:p>
          <a:p>
            <a:pPr algn="l"/>
            <a:endParaRPr lang="en-US" sz="2400" dirty="0" smtClean="0">
              <a:latin typeface="Trebuchet MS"/>
            </a:endParaRPr>
          </a:p>
          <a:p>
            <a:pPr algn="l">
              <a:buFont typeface="Arial"/>
              <a:buChar char="•"/>
            </a:pPr>
            <a:r>
              <a:rPr lang="en-CA" sz="2400" dirty="0" smtClean="0">
                <a:latin typeface="Trebuchet MS"/>
              </a:rPr>
              <a:t>Fig. 4.4 shows the surface spectral reflectance from (1) orange sneakers and (2) faded blue jeans. The reflectance </a:t>
            </a:r>
            <a:r>
              <a:rPr lang="en-US" sz="2400" dirty="0" smtClean="0">
                <a:latin typeface="Trebuchet MS"/>
              </a:rPr>
              <a:t>function is denoted </a:t>
            </a:r>
            <a:r>
              <a:rPr lang="en-US" sz="2400" i="1" dirty="0" smtClean="0">
                <a:latin typeface="Trebuchet MS"/>
                <a:cs typeface="Trebuchet MS"/>
              </a:rPr>
              <a:t>S</a:t>
            </a:r>
            <a:r>
              <a:rPr lang="en-US" sz="2400" dirty="0" smtClean="0">
                <a:latin typeface="Trebuchet MS"/>
              </a:rPr>
              <a:t>(</a:t>
            </a:r>
            <a:r>
              <a:rPr lang="el-GR" sz="2400" dirty="0" smtClean="0">
                <a:latin typeface="Trebuchet MS"/>
              </a:rPr>
              <a:t>λ</a:t>
            </a:r>
            <a:r>
              <a:rPr lang="en-US" sz="2400" dirty="0" smtClean="0">
                <a:latin typeface="Trebuchet MS"/>
              </a:rPr>
              <a:t>).</a:t>
            </a:r>
            <a:endParaRPr lang="en-US" sz="3300" b="1" dirty="0" smtClean="0">
              <a:latin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F9CB308-A54B-4102-9FE4-7F217F259362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406B9A-3292-4C4C-88B5-E2CEBFCEA2FE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4524" y="5385011"/>
            <a:ext cx="8401050" cy="608931"/>
          </a:xfrm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tabLst>
                <a:tab pos="404813" algn="l"/>
              </a:tabLst>
              <a:defRPr/>
            </a:pPr>
            <a:r>
              <a:rPr lang="en-CA" sz="2200" b="1" dirty="0" smtClean="0">
                <a:latin typeface="Trebuchet MS" panose="020B0603020202020204" pitchFamily="34" charset="0"/>
                <a:cs typeface="Trebuchet MS"/>
              </a:rPr>
              <a:t>Fig. 4.4</a:t>
            </a:r>
            <a:r>
              <a:rPr lang="en-CA" sz="2200" dirty="0" smtClean="0">
                <a:latin typeface="Trebuchet MS" panose="020B0603020202020204" pitchFamily="34" charset="0"/>
                <a:cs typeface="Trebuchet MS"/>
              </a:rPr>
              <a:t>: Surface spectral reflectance functions </a:t>
            </a:r>
            <a:r>
              <a:rPr lang="en-CA" sz="2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S(</a:t>
            </a:r>
            <a:r>
              <a:rPr lang="el-GR" sz="2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λ</a:t>
            </a:r>
            <a:r>
              <a:rPr lang="en-CA" sz="22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) </a:t>
            </a:r>
            <a:r>
              <a:rPr lang="en-CA" sz="2200" dirty="0" smtClean="0">
                <a:latin typeface="Trebuchet MS" panose="020B0603020202020204" pitchFamily="34" charset="0"/>
                <a:cs typeface="Trebuchet MS"/>
              </a:rPr>
              <a:t>for objects.</a:t>
            </a:r>
            <a:endParaRPr lang="en-US" sz="2200" dirty="0" smtClean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621971A-F32E-4392-9399-FB3BF198CC74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1" name="Picture 7" descr="wavelengthreflectancegraph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711" y="1124744"/>
            <a:ext cx="5676578" cy="393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C9A604-912E-4D69-9D98-13905BE0A67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7544" y="859354"/>
            <a:ext cx="8229600" cy="5040560"/>
          </a:xfrm>
        </p:spPr>
        <p:txBody>
          <a:bodyPr rtlCol="0">
            <a:normAutofit/>
          </a:bodyPr>
          <a:lstStyle/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Trebuchet MS"/>
                <a:cs typeface="Trebuchet MS"/>
              </a:rPr>
              <a:t>Image formation is thus:</a:t>
            </a:r>
          </a:p>
          <a:p>
            <a:pPr marL="857250" lvl="1" indent="-457200" algn="l" fontAlgn="auto">
              <a:spcBef>
                <a:spcPts val="1800"/>
              </a:spcBef>
              <a:spcAft>
                <a:spcPts val="0"/>
              </a:spcAft>
              <a:buFont typeface="Lucida Grande"/>
              <a:buChar char="-"/>
              <a:defRPr/>
            </a:pPr>
            <a:r>
              <a:rPr lang="en-CA" sz="2400" dirty="0" smtClean="0">
                <a:latin typeface="Trebuchet MS"/>
                <a:cs typeface="Trebuchet MS"/>
              </a:rPr>
              <a:t>Light from the </a:t>
            </a:r>
            <a:r>
              <a:rPr lang="en-CA" sz="2400" dirty="0" err="1" smtClean="0">
                <a:latin typeface="Trebuchet MS"/>
                <a:cs typeface="Trebuchet MS"/>
              </a:rPr>
              <a:t>illuminant</a:t>
            </a:r>
            <a:r>
              <a:rPr lang="en-CA" sz="2400" dirty="0" smtClean="0">
                <a:latin typeface="Trebuchet MS"/>
                <a:cs typeface="Trebuchet MS"/>
              </a:rPr>
              <a:t> with SPD E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CA" sz="2400" dirty="0" smtClean="0">
                <a:latin typeface="Trebuchet MS"/>
                <a:cs typeface="Trebuchet MS"/>
              </a:rPr>
              <a:t>impinges on a surface, with surface spectral reflectance function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CA" sz="2400" dirty="0" smtClean="0">
                <a:latin typeface="Trebuchet MS"/>
                <a:cs typeface="Trebuchet MS"/>
              </a:rPr>
              <a:t>is reflected, and then is filtered by the eye’s cone functions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rebuchet MS"/>
                <a:cs typeface="Trebuchet MS"/>
              </a:rPr>
              <a:t>.</a:t>
            </a:r>
          </a:p>
          <a:p>
            <a:pPr marL="857250" lvl="1" indent="-457200" algn="l" fontAlgn="auto">
              <a:spcBef>
                <a:spcPts val="1800"/>
              </a:spcBef>
              <a:spcAft>
                <a:spcPts val="0"/>
              </a:spcAft>
              <a:buFont typeface="Lucida Grande"/>
              <a:buChar char="-"/>
              <a:defRPr/>
            </a:pPr>
            <a:r>
              <a:rPr lang="en-CA" sz="2400" dirty="0" smtClean="0">
                <a:latin typeface="Trebuchet MS"/>
                <a:cs typeface="Trebuchet MS"/>
              </a:rPr>
              <a:t>Reflection is shown in Fig. 4.5 below.</a:t>
            </a:r>
          </a:p>
          <a:p>
            <a:pPr marL="857250" lvl="1" indent="-457200" algn="l" fontAlgn="auto">
              <a:spcBef>
                <a:spcPts val="1800"/>
              </a:spcBef>
              <a:spcAft>
                <a:spcPts val="0"/>
              </a:spcAft>
              <a:buFont typeface="Lucida Grande"/>
              <a:buChar char="-"/>
              <a:defRPr/>
            </a:pPr>
            <a:r>
              <a:rPr lang="en-CA" sz="2400" dirty="0" smtClean="0">
                <a:latin typeface="Trebuchet MS"/>
                <a:cs typeface="Trebuchet MS"/>
              </a:rPr>
              <a:t>The function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400" dirty="0" smtClean="0">
                <a:latin typeface="Trebuchet MS"/>
                <a:cs typeface="Trebuchet MS"/>
              </a:rPr>
              <a:t> is called the color signal and consists of the product of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400" dirty="0" smtClean="0">
                <a:latin typeface="Trebuchet MS"/>
                <a:cs typeface="Trebuchet MS"/>
              </a:rPr>
              <a:t>, the </a:t>
            </a:r>
            <a:r>
              <a:rPr lang="en-CA" sz="2400" dirty="0" err="1" smtClean="0">
                <a:latin typeface="Trebuchet MS"/>
                <a:cs typeface="Trebuchet MS"/>
              </a:rPr>
              <a:t>illuminant</a:t>
            </a:r>
            <a:r>
              <a:rPr lang="en-CA" sz="2400" dirty="0" smtClean="0">
                <a:latin typeface="Trebuchet MS"/>
                <a:cs typeface="Trebuchet MS"/>
              </a:rPr>
              <a:t>, times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400" dirty="0" smtClean="0">
                <a:latin typeface="Trebuchet MS"/>
                <a:cs typeface="Trebuchet MS"/>
              </a:rPr>
              <a:t>, the </a:t>
            </a:r>
            <a:r>
              <a:rPr lang="en-US" sz="2400" dirty="0" smtClean="0">
                <a:latin typeface="Trebuchet MS"/>
                <a:cs typeface="Trebuchet MS"/>
              </a:rPr>
              <a:t>reflectance:   </a:t>
            </a:r>
            <a:endParaRPr lang="en-US" sz="2400" dirty="0">
              <a:latin typeface="Trebuchet MS"/>
              <a:cs typeface="Trebuchet MS"/>
            </a:endParaRPr>
          </a:p>
          <a:p>
            <a:pPr marL="400050" lvl="1" indent="0" algn="ctr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E(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59E9951-0466-47E1-B5BA-122E4C3938D3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BCF17D-471A-467B-A764-2F0AC6A6A27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824955"/>
          </a:xfrm>
        </p:spPr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tabLst>
                <a:tab pos="539750" algn="l"/>
              </a:tabLst>
              <a:defRPr/>
            </a:pPr>
            <a:r>
              <a:rPr lang="en-US" sz="2400" b="1" dirty="0" smtClean="0">
                <a:latin typeface="Trebuchet MS"/>
                <a:cs typeface="Trebuchet MS"/>
              </a:rPr>
              <a:t>Fig. 4.5: </a:t>
            </a:r>
            <a:r>
              <a:rPr lang="en-US" sz="2400" dirty="0" smtClean="0">
                <a:latin typeface="Trebuchet MS"/>
                <a:cs typeface="Trebuchet MS"/>
              </a:rPr>
              <a:t>Image formation model.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F637ECC-1A1B-46E5-B3BF-2DD7E6EA36C5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Picture 5" descr="imagefor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571500"/>
            <a:ext cx="58578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E4F024-0D28-4D58-AA06-9B3723E6E6F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40961" name="Subtitle 2"/>
          <p:cNvSpPr>
            <a:spLocks noGrp="1"/>
          </p:cNvSpPr>
          <p:nvPr>
            <p:ph idx="1"/>
          </p:nvPr>
        </p:nvSpPr>
        <p:spPr>
          <a:xfrm>
            <a:off x="611560" y="1052736"/>
            <a:ext cx="7859216" cy="4785395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CA" sz="2800" dirty="0" smtClean="0">
                <a:latin typeface="Trebuchet MS"/>
              </a:rPr>
              <a:t>The equations that take into account the image formation </a:t>
            </a:r>
            <a:r>
              <a:rPr lang="en-US" sz="2800" dirty="0" smtClean="0">
                <a:latin typeface="Trebuchet MS"/>
              </a:rPr>
              <a:t>model are:</a:t>
            </a:r>
          </a:p>
          <a:p>
            <a:pPr algn="l"/>
            <a:endParaRPr lang="en-US" dirty="0" smtClean="0">
              <a:latin typeface="Trebuchet MS"/>
            </a:endParaRPr>
          </a:p>
          <a:p>
            <a:pPr algn="l"/>
            <a:r>
              <a:rPr lang="en-US" dirty="0" smtClean="0">
                <a:latin typeface="Trebuchet MS"/>
              </a:rPr>
              <a:t>		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∫E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∫E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∫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pt-BR" sz="2800" dirty="0" smtClean="0">
                <a:latin typeface="Trebuchet MS"/>
              </a:rPr>
              <a:t>(4.3)</a:t>
            </a:r>
            <a:endParaRPr lang="en-US" sz="2800" dirty="0" smtClean="0">
              <a:latin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681AE08-351E-4DA9-B759-E674F4CDAE4C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2FBAA7-BB2D-44E7-90C0-425836801CC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41276"/>
          </a:xfrm>
        </p:spPr>
        <p:txBody>
          <a:bodyPr/>
          <a:lstStyle/>
          <a:p>
            <a:r>
              <a:rPr lang="en-US" sz="3200" dirty="0" smtClean="0">
                <a:latin typeface="Trebuchet MS"/>
              </a:rPr>
              <a:t>4.1.5  Camera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56792"/>
            <a:ext cx="8401050" cy="4525963"/>
          </a:xfrm>
        </p:spPr>
        <p:txBody>
          <a:bodyPr rtlCol="0">
            <a:noAutofit/>
          </a:bodyPr>
          <a:lstStyle/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200" dirty="0" smtClean="0">
                <a:latin typeface="Trebuchet MS"/>
                <a:cs typeface="Trebuchet MS"/>
              </a:rPr>
              <a:t>Camera systems are made in a similar fashion; a studio quality camera has three signals produced at each pixel location (corresponding to a retinal position).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2200" dirty="0" smtClean="0">
              <a:latin typeface="Trebuchet MS"/>
              <a:cs typeface="Trebuchet MS"/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200" dirty="0" smtClean="0">
                <a:latin typeface="Trebuchet MS"/>
                <a:cs typeface="Trebuchet MS"/>
              </a:rPr>
              <a:t>Analog signals are converted to digital, truncated to integers, and stored. If the precision used is 8-bit, then the maximum value for any of </a:t>
            </a:r>
            <a:r>
              <a:rPr lang="en-CA" sz="2200" i="1" dirty="0" smtClean="0">
                <a:latin typeface="Trebuchet MS"/>
                <a:cs typeface="Trebuchet MS"/>
              </a:rPr>
              <a:t>R,G,B</a:t>
            </a:r>
            <a:r>
              <a:rPr lang="en-CA" sz="2200" dirty="0" smtClean="0">
                <a:latin typeface="Trebuchet MS"/>
                <a:cs typeface="Trebuchet MS"/>
              </a:rPr>
              <a:t> is 255, and the minimum is 0.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sz="2200" dirty="0" smtClean="0">
              <a:latin typeface="Trebuchet MS"/>
              <a:cs typeface="Trebuchet MS"/>
            </a:endParaRP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2200" dirty="0" smtClean="0">
                <a:latin typeface="Trebuchet MS"/>
                <a:cs typeface="Trebuchet MS"/>
              </a:rPr>
              <a:t>However, the light entering the eye of the computer user is that which is emitted by the screen—the screen is essentially a self-luminous source. Therefore we need to know the light </a:t>
            </a:r>
            <a:r>
              <a:rPr lang="en-US" sz="2200" i="1" dirty="0" smtClean="0">
                <a:latin typeface="Trebuchet MS"/>
                <a:cs typeface="Trebuchet MS"/>
              </a:rPr>
              <a:t>E</a:t>
            </a:r>
            <a:r>
              <a:rPr lang="en-US" sz="2200" dirty="0" smtClean="0">
                <a:latin typeface="Trebuchet MS"/>
                <a:cs typeface="Trebuchet MS"/>
              </a:rPr>
              <a:t>(</a:t>
            </a:r>
            <a:r>
              <a:rPr lang="el-GR" sz="2200" dirty="0" smtClean="0">
                <a:latin typeface="Trebuchet MS"/>
                <a:cs typeface="Trebuchet MS"/>
              </a:rPr>
              <a:t>λ</a:t>
            </a:r>
            <a:r>
              <a:rPr lang="en-US" sz="2200" dirty="0" smtClean="0">
                <a:latin typeface="Trebuchet MS"/>
                <a:cs typeface="Trebuchet MS"/>
              </a:rPr>
              <a:t>) entering the eye.</a:t>
            </a:r>
            <a:endParaRPr lang="en-US" sz="2200" b="1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0818193-B9D5-42B1-AEAF-A5A26A4BD272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B423A-A52B-4E19-985F-08A328B0116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sz="3200" dirty="0" smtClean="0">
                <a:latin typeface="Trebuchet MS"/>
              </a:rPr>
              <a:t>4.1.6  Gamma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The light emitted is in fact roughly proportional to the voltage </a:t>
            </a:r>
            <a:r>
              <a:rPr lang="en-CA" i="1" dirty="0" smtClean="0">
                <a:latin typeface="Trebuchet MS"/>
                <a:cs typeface="Trebuchet MS"/>
              </a:rPr>
              <a:t>raised to a power</a:t>
            </a:r>
            <a:r>
              <a:rPr lang="en-CA" dirty="0" smtClean="0">
                <a:latin typeface="Trebuchet MS"/>
                <a:cs typeface="Trebuchet MS"/>
              </a:rPr>
              <a:t>; this power is called </a:t>
            </a:r>
            <a:r>
              <a:rPr lang="en-CA" b="1" dirty="0" smtClean="0">
                <a:latin typeface="Trebuchet MS"/>
                <a:cs typeface="Trebuchet MS"/>
              </a:rPr>
              <a:t>gamma</a:t>
            </a:r>
            <a:r>
              <a:rPr lang="en-CA" dirty="0" smtClean="0">
                <a:latin typeface="Trebuchet MS"/>
                <a:cs typeface="Trebuchet MS"/>
              </a:rPr>
              <a:t>, with </a:t>
            </a:r>
            <a:r>
              <a:rPr lang="en-US" dirty="0" smtClean="0">
                <a:latin typeface="Trebuchet MS"/>
                <a:cs typeface="Trebuchet MS"/>
              </a:rPr>
              <a:t>symbol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rebuchet MS"/>
                <a:cs typeface="Trebuchet MS"/>
              </a:rPr>
              <a:t>.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rebuchet MS"/>
              <a:cs typeface="Trebuchet MS"/>
            </a:endParaRPr>
          </a:p>
          <a:p>
            <a:pPr marL="514350" indent="-514350" algn="l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lphaLcParenBoth"/>
              <a:defRPr/>
            </a:pPr>
            <a:r>
              <a:rPr lang="en-CA" dirty="0" smtClean="0">
                <a:latin typeface="Trebuchet MS"/>
                <a:cs typeface="Trebuchet MS"/>
              </a:rPr>
              <a:t>Thus, if the file value in the red channel is </a:t>
            </a:r>
            <a:r>
              <a:rPr lang="en-CA" i="1" dirty="0" smtClean="0">
                <a:latin typeface="Trebuchet MS"/>
                <a:cs typeface="Trebuchet MS"/>
              </a:rPr>
              <a:t>R</a:t>
            </a:r>
            <a:r>
              <a:rPr lang="en-CA" dirty="0" smtClean="0">
                <a:latin typeface="Trebuchet MS"/>
                <a:cs typeface="Trebuchet MS"/>
              </a:rPr>
              <a:t>, the screen emits light proportional to </a:t>
            </a:r>
            <a:r>
              <a:rPr lang="en-CA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dirty="0" smtClean="0">
                <a:latin typeface="Trebuchet MS"/>
                <a:cs typeface="Trebuchet MS"/>
              </a:rPr>
              <a:t>, with SPD equal to that of the red phosphor paint on the screen that is the target of the red channel electron gun. The value of gamma is </a:t>
            </a:r>
            <a:r>
              <a:rPr lang="en-US" dirty="0" smtClean="0">
                <a:latin typeface="Trebuchet MS"/>
                <a:cs typeface="Trebuchet MS"/>
              </a:rPr>
              <a:t>around 2.2.</a:t>
            </a:r>
          </a:p>
          <a:p>
            <a:pPr marL="514350" indent="-514350" algn="l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lphaLcParenBoth"/>
              <a:defRPr/>
            </a:pPr>
            <a:endParaRPr lang="en-US" dirty="0">
              <a:cs typeface="Trebuchet MS"/>
            </a:endParaRPr>
          </a:p>
          <a:p>
            <a:pPr marL="514350" indent="-514350" algn="l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lphaLcParenBoth"/>
              <a:defRPr/>
            </a:pPr>
            <a:r>
              <a:rPr lang="en-CA" dirty="0" smtClean="0">
                <a:latin typeface="Trebuchet MS"/>
                <a:cs typeface="Trebuchet MS"/>
              </a:rPr>
              <a:t>It is customary to append a prime to signals that are </a:t>
            </a:r>
            <a:r>
              <a:rPr lang="en-CA" b="1" dirty="0" smtClean="0">
                <a:latin typeface="Trebuchet MS"/>
                <a:cs typeface="Trebuchet MS"/>
              </a:rPr>
              <a:t>gamma-corrected </a:t>
            </a:r>
            <a:r>
              <a:rPr lang="en-CA" dirty="0" smtClean="0">
                <a:latin typeface="Trebuchet MS"/>
                <a:cs typeface="Trebuchet MS"/>
              </a:rPr>
              <a:t>by raising to the power (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dirty="0" smtClean="0">
                <a:latin typeface="Trebuchet MS"/>
                <a:cs typeface="Trebuchet MS"/>
              </a:rPr>
              <a:t>) before transmission. Thus we arrive at </a:t>
            </a:r>
            <a:r>
              <a:rPr lang="en-CA" b="1" dirty="0" smtClean="0">
                <a:latin typeface="Trebuchet MS"/>
                <a:cs typeface="Trebuchet MS"/>
              </a:rPr>
              <a:t>linear signals</a:t>
            </a:r>
            <a:r>
              <a:rPr lang="en-CA" dirty="0" smtClean="0">
                <a:latin typeface="Trebuchet MS"/>
                <a:cs typeface="Trebuchet MS"/>
              </a:rPr>
              <a:t>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Trebuchet MS"/>
                <a:cs typeface="Trebuchet MS"/>
              </a:rPr>
              <a:t>				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 =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⇒ (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′)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rebuchet MS"/>
                <a:cs typeface="Trebuchet MS"/>
              </a:rPr>
              <a:t>		(4.4)</a:t>
            </a:r>
            <a:endParaRPr lang="en-US" b="1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77F4255-F1F0-4350-B20E-11383322E3B3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B45AB-A24B-4708-96BE-87BAE95C8D1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47105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anchor="ctr"/>
          <a:lstStyle/>
          <a:p>
            <a:pPr algn="l">
              <a:buFont typeface="Arial"/>
              <a:buChar char="•"/>
            </a:pPr>
            <a:r>
              <a:rPr lang="en-CA" sz="2200" dirty="0" smtClean="0">
                <a:latin typeface="Trebuchet MS"/>
                <a:cs typeface="Trebuchet MS"/>
              </a:rPr>
              <a:t>Fig</a:t>
            </a:r>
            <a:r>
              <a:rPr lang="en-CA" sz="2200" dirty="0">
                <a:latin typeface="Trebuchet MS"/>
                <a:cs typeface="Trebuchet MS"/>
              </a:rPr>
              <a:t>. 4.6(a) shows light output with no gamma-correction applied. We see that darker values are displayed too dark.  This is also shown in Fig. 4.7(a), which displays a linear ramp </a:t>
            </a:r>
            <a:r>
              <a:rPr lang="en-US" sz="2200" dirty="0">
                <a:latin typeface="Trebuchet MS"/>
                <a:cs typeface="Trebuchet MS"/>
              </a:rPr>
              <a:t>from left to right</a:t>
            </a:r>
            <a:r>
              <a:rPr lang="en-US" sz="2200" dirty="0" smtClean="0">
                <a:latin typeface="Trebuchet MS"/>
                <a:cs typeface="Trebuchet MS"/>
              </a:rPr>
              <a:t>.</a:t>
            </a:r>
          </a:p>
          <a:p>
            <a:pPr algn="l">
              <a:buFont typeface="Arial"/>
              <a:buChar char="•"/>
            </a:pPr>
            <a:endParaRPr lang="en-US" sz="2200" dirty="0">
              <a:latin typeface="Trebuchet MS"/>
              <a:cs typeface="Trebuchet MS"/>
            </a:endParaRPr>
          </a:p>
          <a:p>
            <a:pPr algn="l">
              <a:buFont typeface="Arial"/>
              <a:buChar char="•"/>
            </a:pPr>
            <a:r>
              <a:rPr lang="en-CA" sz="2200" dirty="0" smtClean="0">
                <a:latin typeface="Trebuchet MS"/>
                <a:cs typeface="Trebuchet MS"/>
              </a:rPr>
              <a:t>Fig</a:t>
            </a:r>
            <a:r>
              <a:rPr lang="en-CA" sz="2200" dirty="0">
                <a:latin typeface="Trebuchet MS"/>
                <a:cs typeface="Trebuchet MS"/>
              </a:rPr>
              <a:t>. 4.6(b) shows the effect of pre-correcting signals by applying the power law </a:t>
            </a:r>
            <a:r>
              <a:rPr lang="en-C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l-GR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sz="2200" dirty="0">
                <a:latin typeface="Trebuchet MS"/>
                <a:cs typeface="Trebuchet MS"/>
              </a:rPr>
              <a:t>; it is customary to normalize voltage to the range [0,1].</a:t>
            </a:r>
            <a:endParaRPr lang="en-US" sz="220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361FB7D-5D52-499D-921C-60F033B8E499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28A827-8246-49DE-A138-C77BE25AC4D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83568" y="1916832"/>
            <a:ext cx="8003232" cy="4209331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marL="0" indent="0" algn="l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Fig. 4.6: (a) Effect of CRT (mimicked by an actual modern display) on light emitted from screen (voltage is normalized to range 0..1). (b) Gamma correction </a:t>
            </a:r>
            <a:r>
              <a:rPr lang="en-US" dirty="0" smtClean="0"/>
              <a:t>of signal.</a:t>
            </a:r>
            <a:endParaRPr lang="en-US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66B1EF8-9677-4C17-A23A-88469DB4DD14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50825" y="6308725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7" name="Picture 5" descr="gammacorrectiongraph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642938"/>
            <a:ext cx="78168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27784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(a)</a:t>
            </a:r>
            <a:endParaRPr lang="en-US" dirty="0"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rebuchet MS"/>
                <a:cs typeface="Trebuchet MS"/>
              </a:rPr>
              <a:t>(b)</a:t>
            </a:r>
            <a:endParaRPr lang="en-US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8F368-42C9-485E-AEF5-2E79E357620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936104"/>
          </a:xfrm>
        </p:spPr>
        <p:txBody>
          <a:bodyPr rtlCol="0" anchor="ctr">
            <a:normAutofit fontScale="70000" lnSpcReduction="20000"/>
          </a:bodyPr>
          <a:lstStyle/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The combined effect is shown in Fig. 4.7(b). Here, a ramp is shown in 16 steps from gray-level 0 to gray-level 255.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39EFFE-8E58-4246-82EC-545DB38B3073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5" name="Picture 7" descr="linearim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571625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8" descr="nonlinearim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571625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99592" y="5200719"/>
            <a:ext cx="75504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36000" indent="-936000"/>
            <a:r>
              <a:rPr lang="en-CA" sz="2000" b="1" dirty="0">
                <a:latin typeface="Trebuchet MS"/>
                <a:cs typeface="Trebuchet MS"/>
              </a:rPr>
              <a:t>Fig. 4.7</a:t>
            </a:r>
            <a:r>
              <a:rPr lang="en-CA" sz="2000" b="1" dirty="0" smtClean="0">
                <a:latin typeface="Trebuchet MS"/>
                <a:cs typeface="Trebuchet MS"/>
              </a:rPr>
              <a:t>: </a:t>
            </a:r>
            <a:r>
              <a:rPr lang="en-CA" sz="2000" dirty="0" smtClean="0">
                <a:latin typeface="Trebuchet MS"/>
                <a:cs typeface="Trebuchet MS"/>
              </a:rPr>
              <a:t>(</a:t>
            </a:r>
            <a:r>
              <a:rPr lang="en-CA" sz="2000" dirty="0">
                <a:latin typeface="Trebuchet MS"/>
                <a:cs typeface="Trebuchet MS"/>
              </a:rPr>
              <a:t>a</a:t>
            </a:r>
            <a:r>
              <a:rPr lang="en-CA" sz="2000" dirty="0" smtClean="0">
                <a:latin typeface="Trebuchet MS"/>
                <a:cs typeface="Trebuchet MS"/>
              </a:rPr>
              <a:t>) </a:t>
            </a:r>
            <a:r>
              <a:rPr lang="en-CA" sz="2000" dirty="0">
                <a:latin typeface="Trebuchet MS"/>
                <a:cs typeface="Trebuchet MS"/>
              </a:rPr>
              <a:t>Display of ramp from 0 to 255, with no gamma correction. </a:t>
            </a:r>
            <a:r>
              <a:rPr lang="en-CA" sz="2000" dirty="0" smtClean="0">
                <a:latin typeface="Trebuchet MS"/>
                <a:cs typeface="Trebuchet MS"/>
              </a:rPr>
              <a:t> (</a:t>
            </a:r>
            <a:r>
              <a:rPr lang="en-CA" sz="2000" dirty="0">
                <a:latin typeface="Trebuchet MS"/>
                <a:cs typeface="Trebuchet MS"/>
              </a:rPr>
              <a:t>b</a:t>
            </a:r>
            <a:r>
              <a:rPr lang="en-CA" sz="2000" dirty="0" smtClean="0">
                <a:latin typeface="Trebuchet MS"/>
                <a:cs typeface="Trebuchet MS"/>
              </a:rPr>
              <a:t>) </a:t>
            </a:r>
            <a:r>
              <a:rPr lang="en-CA" sz="2000" dirty="0">
                <a:latin typeface="Trebuchet MS"/>
                <a:cs typeface="Trebuchet MS"/>
              </a:rPr>
              <a:t>Image with gamma correction </a:t>
            </a:r>
            <a:r>
              <a:rPr lang="en-CA" sz="2000" dirty="0" smtClean="0">
                <a:latin typeface="Trebuchet MS"/>
                <a:cs typeface="Trebuchet MS"/>
              </a:rPr>
              <a:t>applied.</a:t>
            </a:r>
            <a:endParaRPr lang="en-US" sz="20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1D172-222A-42B7-9A8E-2F993AFCD72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571501"/>
            <a:ext cx="8229600" cy="841276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4.1  Color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37630" y="1412776"/>
            <a:ext cx="7859216" cy="4713387"/>
          </a:xfrm>
        </p:spPr>
        <p:txBody>
          <a:bodyPr rtlCol="0">
            <a:normAutofit fontScale="2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>
                <a:latin typeface="Trebuchet MS"/>
                <a:cs typeface="Trebuchet MS"/>
              </a:rPr>
              <a:t>Light and Spectra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latin typeface="Trebuchet MS"/>
              <a:cs typeface="Trebuchet MS"/>
            </a:endParaRPr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7200" dirty="0" smtClean="0">
                <a:latin typeface="Trebuchet MS"/>
                <a:cs typeface="Trebuchet MS"/>
              </a:rPr>
              <a:t>Light is an electromagnetic wave. Its color is characterized by the wavelength content of the light.</a:t>
            </a:r>
          </a:p>
          <a:p>
            <a:pPr marL="914400" lvl="1" indent="-514350" algn="l" fontAlgn="auto">
              <a:lnSpc>
                <a:spcPct val="120000"/>
              </a:lnSpc>
              <a:spcBef>
                <a:spcPts val="832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7200" dirty="0" smtClean="0">
                <a:latin typeface="Trebuchet MS"/>
                <a:cs typeface="Trebuchet MS"/>
              </a:rPr>
              <a:t>Laser light consists of a single wavelength: e.g., a ruby laser produces a </a:t>
            </a:r>
            <a:r>
              <a:rPr lang="en-US" sz="7200" dirty="0" smtClean="0">
                <a:latin typeface="Trebuchet MS"/>
                <a:cs typeface="Trebuchet MS"/>
              </a:rPr>
              <a:t>bright, scarlet-red beam.</a:t>
            </a:r>
          </a:p>
          <a:p>
            <a:pPr marL="914400" lvl="1" indent="-514350" algn="l" fontAlgn="auto">
              <a:lnSpc>
                <a:spcPct val="120000"/>
              </a:lnSpc>
              <a:spcBef>
                <a:spcPts val="832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7200" dirty="0" smtClean="0">
                <a:latin typeface="Trebuchet MS"/>
                <a:cs typeface="Trebuchet MS"/>
              </a:rPr>
              <a:t>Most light sources produce contributions over many wavelengths.</a:t>
            </a:r>
          </a:p>
          <a:p>
            <a:pPr marL="914400" lvl="1" indent="-514350" algn="l" fontAlgn="auto">
              <a:lnSpc>
                <a:spcPct val="120000"/>
              </a:lnSpc>
              <a:spcBef>
                <a:spcPts val="832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7200" dirty="0" smtClean="0">
                <a:latin typeface="Trebuchet MS"/>
                <a:cs typeface="Trebuchet MS"/>
              </a:rPr>
              <a:t>However, humans cannot detect all light, just contributions that fall </a:t>
            </a:r>
            <a:r>
              <a:rPr lang="en-US" sz="7200" dirty="0" smtClean="0">
                <a:latin typeface="Trebuchet MS"/>
                <a:cs typeface="Trebuchet MS"/>
              </a:rPr>
              <a:t>in the “visible wavelengths”.</a:t>
            </a:r>
          </a:p>
          <a:p>
            <a:pPr marL="914400" lvl="1" indent="-514350" algn="l" fontAlgn="auto">
              <a:lnSpc>
                <a:spcPct val="120000"/>
              </a:lnSpc>
              <a:spcBef>
                <a:spcPts val="832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7200" dirty="0" smtClean="0">
                <a:latin typeface="Trebuchet MS"/>
                <a:cs typeface="Trebuchet MS"/>
              </a:rPr>
              <a:t>Short wavelengths produce a blue sensation, long wavelengths pro</a:t>
            </a:r>
            <a:r>
              <a:rPr lang="en-US" sz="7200" dirty="0" smtClean="0">
                <a:latin typeface="Trebuchet MS"/>
                <a:cs typeface="Trebuchet MS"/>
              </a:rPr>
              <a:t>duce a red one.</a:t>
            </a:r>
          </a:p>
          <a:p>
            <a:pPr lvl="1" algn="l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7200" dirty="0" smtClean="0">
              <a:latin typeface="Trebuchet MS"/>
              <a:cs typeface="Trebuchet MS"/>
            </a:endParaRPr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7200" b="1" dirty="0" smtClean="0">
                <a:latin typeface="Trebuchet MS"/>
                <a:cs typeface="Trebuchet MS"/>
              </a:rPr>
              <a:t>Spectrophotometer</a:t>
            </a:r>
            <a:r>
              <a:rPr lang="en-CA" sz="7200" dirty="0" smtClean="0">
                <a:latin typeface="Trebuchet MS"/>
                <a:cs typeface="Trebuchet MS"/>
              </a:rPr>
              <a:t>: device used to measure visible light, by reflecting light from a diffraction grating (a ruled surface) that spreads out the different wavelengths.</a:t>
            </a:r>
            <a:endParaRPr lang="en-US" sz="7200" b="1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1C9CB51-F87F-4603-B43C-EEE78647F83E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89A2F7-38D9-484D-AFD4-AA6442C72F7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4338" name="Subtitle 2"/>
          <p:cNvSpPr>
            <a:spLocks noGrp="1"/>
          </p:cNvSpPr>
          <p:nvPr>
            <p:ph idx="1"/>
          </p:nvPr>
        </p:nvSpPr>
        <p:spPr>
          <a:xfrm>
            <a:off x="599244" y="854076"/>
            <a:ext cx="7935986" cy="541178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rebuchet MS" panose="020B0603020202020204" pitchFamily="34" charset="0"/>
              </a:rPr>
              <a:t>A more careful definition of gamma recognizes that a simple power law would result in an infinite derivative at zero voltage — makes constructing a circuit to accomplish gamma correction difficult to devise in analog.</a:t>
            </a:r>
          </a:p>
          <a:p>
            <a:pPr algn="l"/>
            <a:endParaRPr lang="en-CA" sz="2400" dirty="0" smtClean="0"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400" dirty="0" smtClean="0">
                <a:latin typeface="Trebuchet MS" panose="020B0603020202020204" pitchFamily="34" charset="0"/>
              </a:rPr>
              <a:t>In practice a more general transform, such as </a:t>
            </a:r>
          </a:p>
          <a:p>
            <a:pPr algn="l"/>
            <a:r>
              <a:rPr lang="en-CA" sz="2400" i="1" dirty="0">
                <a:latin typeface="Trebuchet MS" panose="020B0603020202020204" pitchFamily="34" charset="0"/>
                <a:cs typeface="Times New Roman" panose="02020603050405020304" pitchFamily="18" charset="0"/>
              </a:rPr>
              <a:t>	</a:t>
            </a:r>
            <a:r>
              <a:rPr lang="en-CA" sz="24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</a:t>
            </a:r>
            <a:r>
              <a:rPr lang="en-CA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→ </a:t>
            </a:r>
            <a:r>
              <a:rPr lang="en-CA" sz="24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</a:t>
            </a:r>
            <a:r>
              <a:rPr lang="en-CA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′ = </a:t>
            </a:r>
            <a:r>
              <a:rPr lang="en-CA" sz="24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en-CA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× </a:t>
            </a:r>
            <a:r>
              <a:rPr lang="en-CA" sz="24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R</a:t>
            </a:r>
            <a:r>
              <a:rPr lang="en-CA" sz="2400" baseline="30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1/</a:t>
            </a:r>
            <a:r>
              <a:rPr lang="el-GR" sz="2400" baseline="30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γ</a:t>
            </a:r>
            <a:r>
              <a:rPr lang="en-CA" sz="2400" baseline="300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r>
              <a:rPr lang="en-CA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+ </a:t>
            </a:r>
            <a:r>
              <a:rPr lang="en-CA" sz="2400" i="1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b</a:t>
            </a:r>
            <a:r>
              <a:rPr lang="en-CA" sz="240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CA" sz="2400" dirty="0" smtClean="0">
                <a:latin typeface="Trebuchet MS" panose="020B0603020202020204" pitchFamily="34" charset="0"/>
              </a:rPr>
              <a:t>is used, along with special care at the origin:</a:t>
            </a:r>
          </a:p>
          <a:p>
            <a:pPr algn="l"/>
            <a:endParaRPr lang="en-CA" sz="2600" dirty="0" smtClean="0">
              <a:latin typeface="Trebuchet MS"/>
            </a:endParaRPr>
          </a:p>
          <a:p>
            <a:pPr algn="r"/>
            <a:r>
              <a:rPr lang="en-CA" sz="2400" dirty="0" smtClean="0">
                <a:latin typeface="Trebuchet MS"/>
              </a:rPr>
              <a:t>(4.5)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B03CFE0-6A2D-46CB-B8D1-21C7280C44AF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45900"/>
              </p:ext>
            </p:extLst>
          </p:nvPr>
        </p:nvGraphicFramePr>
        <p:xfrm>
          <a:off x="2124869" y="4509120"/>
          <a:ext cx="4884737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1" name="Equation" r:id="rId4" imgW="2565170" imgH="711016" progId="">
                  <p:embed/>
                </p:oleObj>
              </mc:Choice>
              <mc:Fallback>
                <p:oleObj name="Equation" r:id="rId4" imgW="2565170" imgH="711016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869" y="4509120"/>
                        <a:ext cx="4884737" cy="1354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4558F5-C0F4-4810-80D5-26CF1DDEAC1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628675"/>
            <a:ext cx="8229600" cy="1000125"/>
          </a:xfrm>
        </p:spPr>
        <p:txBody>
          <a:bodyPr/>
          <a:lstStyle/>
          <a:p>
            <a:r>
              <a:rPr lang="en-US" sz="3200" dirty="0" smtClean="0">
                <a:latin typeface="Trebuchet MS"/>
              </a:rPr>
              <a:t>4.1.7  Color-Matching Function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457200" indent="-457200" algn="l" fontAlgn="auto">
              <a:lnSpc>
                <a:spcPct val="120000"/>
              </a:lnSpc>
              <a:spcBef>
                <a:spcPts val="172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Even without knowing the eye-sensitivity curves of Fig.4.3, a technique evolved in psychology for matching a combination of basic </a:t>
            </a:r>
            <a:r>
              <a:rPr lang="en-CA" i="1" dirty="0" smtClean="0">
                <a:latin typeface="Trebuchet MS"/>
                <a:cs typeface="Trebuchet MS"/>
              </a:rPr>
              <a:t>R</a:t>
            </a:r>
            <a:r>
              <a:rPr lang="en-CA" dirty="0" smtClean="0">
                <a:latin typeface="Trebuchet MS"/>
                <a:cs typeface="Trebuchet MS"/>
              </a:rPr>
              <a:t>, </a:t>
            </a:r>
            <a:r>
              <a:rPr lang="en-CA" i="1" dirty="0" smtClean="0">
                <a:latin typeface="Trebuchet MS"/>
                <a:cs typeface="Trebuchet MS"/>
              </a:rPr>
              <a:t>G</a:t>
            </a:r>
            <a:r>
              <a:rPr lang="en-CA" dirty="0" smtClean="0">
                <a:latin typeface="Trebuchet MS"/>
                <a:cs typeface="Trebuchet MS"/>
              </a:rPr>
              <a:t>, and </a:t>
            </a:r>
            <a:r>
              <a:rPr lang="en-CA" i="1" dirty="0" smtClean="0">
                <a:latin typeface="Trebuchet MS"/>
                <a:cs typeface="Trebuchet MS"/>
              </a:rPr>
              <a:t>B</a:t>
            </a:r>
            <a:r>
              <a:rPr lang="en-CA" dirty="0" smtClean="0">
                <a:latin typeface="Trebuchet MS"/>
                <a:cs typeface="Trebuchet MS"/>
              </a:rPr>
              <a:t> lights to a given shade.</a:t>
            </a:r>
          </a:p>
          <a:p>
            <a:pPr marL="457200" indent="-457200" algn="l" fontAlgn="auto">
              <a:lnSpc>
                <a:spcPct val="120000"/>
              </a:lnSpc>
              <a:spcBef>
                <a:spcPts val="172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The particular set of three basic lights used in an experiment are called the set of </a:t>
            </a:r>
            <a:r>
              <a:rPr lang="en-CA" b="1" dirty="0" smtClean="0">
                <a:latin typeface="Trebuchet MS"/>
                <a:cs typeface="Trebuchet MS"/>
              </a:rPr>
              <a:t>color primaries</a:t>
            </a:r>
            <a:r>
              <a:rPr lang="en-CA" dirty="0" smtClean="0">
                <a:latin typeface="Trebuchet MS"/>
                <a:cs typeface="Trebuchet MS"/>
              </a:rPr>
              <a:t>.</a:t>
            </a:r>
          </a:p>
          <a:p>
            <a:pPr marL="457200" indent="-457200" algn="l" fontAlgn="auto">
              <a:lnSpc>
                <a:spcPct val="120000"/>
              </a:lnSpc>
              <a:spcBef>
                <a:spcPts val="172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To match a given color, a subject is asked to separately adjust the brightness of the three primaries using a set of controls until the resulting spot of light most closely matches the </a:t>
            </a:r>
            <a:r>
              <a:rPr lang="en-US" dirty="0" smtClean="0">
                <a:latin typeface="Trebuchet MS"/>
                <a:cs typeface="Trebuchet MS"/>
              </a:rPr>
              <a:t>desired color.</a:t>
            </a:r>
          </a:p>
          <a:p>
            <a:pPr marL="457200" indent="-457200" algn="l" fontAlgn="auto">
              <a:lnSpc>
                <a:spcPct val="120000"/>
              </a:lnSpc>
              <a:spcBef>
                <a:spcPts val="172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The basic situation is shown in Fig.4.8. A device for carrying out such an experiment is called a </a:t>
            </a:r>
            <a:r>
              <a:rPr lang="en-CA" b="1" dirty="0" smtClean="0">
                <a:latin typeface="Trebuchet MS"/>
                <a:cs typeface="Trebuchet MS"/>
              </a:rPr>
              <a:t>colorimeter</a:t>
            </a:r>
            <a:r>
              <a:rPr lang="en-CA" dirty="0" smtClean="0">
                <a:latin typeface="Trebuchet MS"/>
                <a:cs typeface="Trebuchet MS"/>
              </a:rPr>
              <a:t>.</a:t>
            </a:r>
            <a:endParaRPr lang="en-US" b="1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34EE59-00D0-44FF-A244-168E46C36F07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FB191D-F702-48D6-8115-B740C692E22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latin typeface="Trebuchet MS"/>
              </a:rPr>
              <a:t>Fig. 4.8: </a:t>
            </a:r>
            <a:r>
              <a:rPr lang="en-US" sz="2400" dirty="0" smtClean="0">
                <a:latin typeface="Trebuchet MS"/>
              </a:rPr>
              <a:t>Colorimeter experiment.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C620F5E-0B11-4AD3-AF5B-E4DF30F63620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3" name="Picture 15" descr="colorimete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8956" y="1124744"/>
            <a:ext cx="5706088" cy="401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5" name="Picture 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79"/>
            <a:ext cx="4868000" cy="358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02ACE1-A27A-436E-BC7D-FF9DC750CDD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642939"/>
            <a:ext cx="8229600" cy="1201885"/>
          </a:xfrm>
        </p:spPr>
        <p:txBody>
          <a:bodyPr rtlCol="0">
            <a:normAutofit fontScale="92500"/>
          </a:bodyPr>
          <a:lstStyle/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200" dirty="0" smtClean="0">
                <a:latin typeface="Trebuchet MS"/>
                <a:cs typeface="Trebuchet MS"/>
              </a:rPr>
              <a:t>The </a:t>
            </a:r>
            <a:r>
              <a:rPr lang="en-CA" sz="2200" dirty="0">
                <a:latin typeface="Trebuchet MS"/>
                <a:cs typeface="Trebuchet MS"/>
              </a:rPr>
              <a:t>amounts of R, G, and B the subject selects to match each single-wavelength light forms the color-matching curves.  These are </a:t>
            </a:r>
            <a:r>
              <a:rPr lang="en-CA" sz="2200" dirty="0" smtClean="0">
                <a:latin typeface="Trebuchet MS"/>
                <a:cs typeface="Trebuchet MS"/>
              </a:rPr>
              <a:t>denoted                         and </a:t>
            </a:r>
            <a:r>
              <a:rPr lang="en-CA" sz="2200" dirty="0">
                <a:latin typeface="Trebuchet MS"/>
                <a:cs typeface="Trebuchet MS"/>
              </a:rPr>
              <a:t>are shown in Fig. 4.9</a:t>
            </a:r>
            <a:r>
              <a:rPr lang="en-CA" sz="2200" dirty="0" smtClean="0">
                <a:latin typeface="Trebuchet MS"/>
                <a:cs typeface="Trebuchet MS"/>
              </a:rPr>
              <a:t>.</a:t>
            </a:r>
            <a:endParaRPr lang="en-CA" sz="2200" dirty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DA10879-3509-4BA8-9803-C223645CF978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054174"/>
              </p:ext>
            </p:extLst>
          </p:nvPr>
        </p:nvGraphicFramePr>
        <p:xfrm>
          <a:off x="2411760" y="1268760"/>
          <a:ext cx="16922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3" name="Equation" r:id="rId5" imgW="1040543" imgH="228600" progId="">
                  <p:embed/>
                </p:oleObj>
              </mc:Choice>
              <mc:Fallback>
                <p:oleObj name="Equation" r:id="rId5" imgW="1040543" imgH="228600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268760"/>
                        <a:ext cx="16922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174428" y="5561676"/>
            <a:ext cx="6782333" cy="400110"/>
            <a:chOff x="153120" y="5631541"/>
            <a:chExt cx="6782333" cy="400110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133015"/>
                </p:ext>
              </p:extLst>
            </p:nvPr>
          </p:nvGraphicFramePr>
          <p:xfrm>
            <a:off x="5243178" y="5656207"/>
            <a:ext cx="1692275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4" name="Equation" r:id="rId7" imgW="1040543" imgH="228600" progId="">
                    <p:embed/>
                  </p:oleObj>
                </mc:Choice>
                <mc:Fallback>
                  <p:oleObj name="Equation" r:id="rId7" imgW="1040543" imgH="228600" progId="">
                    <p:embed/>
                    <p:pic>
                      <p:nvPicPr>
                        <p:cNvPr id="0" name="Picture 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3178" y="5656207"/>
                          <a:ext cx="1692275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153120" y="5631541"/>
              <a:ext cx="512576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CA" sz="2000" b="1" dirty="0">
                  <a:latin typeface="Trebuchet MS"/>
                  <a:cs typeface="Trebuchet MS"/>
                </a:rPr>
                <a:t>Fig. </a:t>
              </a:r>
              <a:r>
                <a:rPr lang="en-CA" sz="2000" b="1" dirty="0" smtClean="0">
                  <a:latin typeface="Trebuchet MS"/>
                  <a:cs typeface="Trebuchet MS"/>
                </a:rPr>
                <a:t>4.9</a:t>
              </a:r>
              <a:r>
                <a:rPr lang="en-CA" sz="2000" b="1" dirty="0">
                  <a:latin typeface="Trebuchet MS"/>
                  <a:cs typeface="Trebuchet MS"/>
                </a:rPr>
                <a:t>: </a:t>
              </a:r>
              <a:r>
                <a:rPr lang="en-CA" sz="2000" dirty="0">
                  <a:latin typeface="Trebuchet MS"/>
                  <a:cs typeface="Trebuchet MS"/>
                </a:rPr>
                <a:t>CIE RGB color-matching functions</a:t>
              </a:r>
              <a:endParaRPr lang="en-US" sz="2000" dirty="0">
                <a:latin typeface="Trebuchet MS"/>
                <a:cs typeface="Trebuchet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860E7EC-D7CB-49FA-AE51-E95AFBA102C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sz="3200" dirty="0" smtClean="0">
                <a:latin typeface="Trebuchet MS"/>
              </a:rPr>
              <a:t>4.1.8  CIE Chromaticity Diagram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200" dirty="0" smtClean="0">
                <a:latin typeface="Trebuchet MS"/>
                <a:cs typeface="Trebuchet MS"/>
              </a:rPr>
              <a:t>Since the        color-matching curve has a negative lobe, a set of fictitious primaries were devised that lead to color-matching functions with only positives values.</a:t>
            </a:r>
          </a:p>
          <a:p>
            <a:pPr marL="914400" lvl="1" indent="-457200" algn="l" fontAlgn="auto">
              <a:spcBef>
                <a:spcPts val="2328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2200" dirty="0" smtClean="0">
                <a:latin typeface="Trebuchet MS"/>
                <a:cs typeface="Trebuchet MS"/>
              </a:rPr>
              <a:t>The resulting curves are shown in Fig. 4.10; these are usually referred to as the color-matching functions.</a:t>
            </a:r>
          </a:p>
          <a:p>
            <a:pPr marL="914400" lvl="1" indent="-457200" algn="l" fontAlgn="auto">
              <a:spcBef>
                <a:spcPts val="2328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2200" dirty="0" smtClean="0">
                <a:latin typeface="Trebuchet MS"/>
                <a:cs typeface="Trebuchet MS"/>
              </a:rPr>
              <a:t>They are a 3 × 3 matrix away from             curves, and are </a:t>
            </a:r>
            <a:r>
              <a:rPr lang="en-US" sz="2200" dirty="0" smtClean="0">
                <a:latin typeface="Trebuchet MS"/>
                <a:cs typeface="Trebuchet MS"/>
              </a:rPr>
              <a:t>denoted                       .</a:t>
            </a:r>
          </a:p>
          <a:p>
            <a:pPr marL="914400" lvl="1" indent="-457200" algn="l" fontAlgn="auto">
              <a:spcBef>
                <a:spcPts val="2328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2200" dirty="0" smtClean="0">
                <a:latin typeface="Trebuchet MS"/>
                <a:cs typeface="Trebuchet MS"/>
              </a:rPr>
              <a:t>The matrix is chosen such that the middle standard color-matching function           exactly equals the luminous-efficiency curve </a:t>
            </a:r>
            <a:r>
              <a:rPr lang="en-C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CA" sz="2200" dirty="0" smtClean="0">
                <a:latin typeface="Trebuchet MS"/>
                <a:cs typeface="Trebuchet MS"/>
              </a:rPr>
              <a:t>shown in Fig. 4.3.</a:t>
            </a:r>
            <a:endParaRPr lang="en-US" sz="2200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CA823CC-9873-4B6A-B521-F04679B4CDFD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657961"/>
              </p:ext>
            </p:extLst>
          </p:nvPr>
        </p:nvGraphicFramePr>
        <p:xfrm>
          <a:off x="2104196" y="1670786"/>
          <a:ext cx="5619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" name="Equation" r:id="rId4" imgW="329955" imgH="203261" progId="Equation.3">
                  <p:embed/>
                </p:oleObj>
              </mc:Choice>
              <mc:Fallback>
                <p:oleObj name="Equation" r:id="rId4" imgW="329955" imgH="203261" progId="Equation.3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196" y="1670786"/>
                        <a:ext cx="561975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23548"/>
              </p:ext>
            </p:extLst>
          </p:nvPr>
        </p:nvGraphicFramePr>
        <p:xfrm>
          <a:off x="5919162" y="3850552"/>
          <a:ext cx="8366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1" name="Equation" r:id="rId6" imgW="431570" imgH="228738" progId="">
                  <p:embed/>
                </p:oleObj>
              </mc:Choice>
              <mc:Fallback>
                <p:oleObj name="Equation" r:id="rId6" imgW="431570" imgH="228738" progId="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162" y="3850552"/>
                        <a:ext cx="836612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943751"/>
              </p:ext>
            </p:extLst>
          </p:nvPr>
        </p:nvGraphicFramePr>
        <p:xfrm>
          <a:off x="3089859" y="4272103"/>
          <a:ext cx="17526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2" name="Equation" r:id="rId8" imgW="1027874" imgH="203261" progId="">
                  <p:embed/>
                </p:oleObj>
              </mc:Choice>
              <mc:Fallback>
                <p:oleObj name="Equation" r:id="rId8" imgW="1027874" imgH="203261" progId="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859" y="4272103"/>
                        <a:ext cx="17526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19644"/>
              </p:ext>
            </p:extLst>
          </p:nvPr>
        </p:nvGraphicFramePr>
        <p:xfrm>
          <a:off x="4644008" y="5229200"/>
          <a:ext cx="584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3" name="Equation" r:id="rId10" imgW="342625" imgH="203261" progId="">
                  <p:embed/>
                </p:oleObj>
              </mc:Choice>
              <mc:Fallback>
                <p:oleObj name="Equation" r:id="rId10" imgW="342625" imgH="203261" progId="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229200"/>
                        <a:ext cx="5842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2E157A-18B7-48E4-9DE9-87F5B091C3C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95536" y="5570929"/>
            <a:ext cx="6590506" cy="522367"/>
          </a:xfrm>
        </p:spPr>
        <p:txBody>
          <a:bodyPr rtlCol="0" anchor="ctr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000" b="1" dirty="0" smtClean="0">
                <a:latin typeface="Trebuchet MS"/>
                <a:cs typeface="Trebuchet MS"/>
              </a:rPr>
              <a:t>Fig. 4.10: </a:t>
            </a:r>
            <a:r>
              <a:rPr lang="en-CA" sz="2000" dirty="0" smtClean="0">
                <a:latin typeface="Trebuchet MS"/>
                <a:cs typeface="Trebuchet MS"/>
              </a:rPr>
              <a:t>CIE standard XYZ color-matching functions                         </a:t>
            </a:r>
            <a:endParaRPr lang="en-US" sz="2000" b="1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EC2BC18-4736-4463-A808-4590FF6C0B24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39493"/>
              </p:ext>
            </p:extLst>
          </p:nvPr>
        </p:nvGraphicFramePr>
        <p:xfrm>
          <a:off x="6804248" y="5692350"/>
          <a:ext cx="16430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Equation" r:id="rId4" imgW="1027874" imgH="203261" progId="">
                  <p:embed/>
                </p:oleObj>
              </mc:Choice>
              <mc:Fallback>
                <p:oleObj name="Equation" r:id="rId4" imgW="1027874" imgH="203261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692350"/>
                        <a:ext cx="16430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755088" cy="44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D1481D-179E-497C-960D-84432A109D8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>
            <a:normAutofit fontScale="70000" lnSpcReduction="20000"/>
          </a:bodyPr>
          <a:lstStyle/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Trebuchet MS"/>
                <a:cs typeface="Trebuchet MS"/>
              </a:rPr>
              <a:t>For a general SPD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rebuchet MS"/>
                <a:cs typeface="Trebuchet MS"/>
              </a:rPr>
              <a:t>, the essential “colorimetric” in</a:t>
            </a:r>
            <a:r>
              <a:rPr lang="en-CA" dirty="0" smtClean="0">
                <a:latin typeface="Trebuchet MS"/>
                <a:cs typeface="Trebuchet MS"/>
              </a:rPr>
              <a:t>formation required to characterize a color is the set of </a:t>
            </a:r>
            <a:r>
              <a:rPr lang="en-CA" dirty="0" err="1" smtClean="0">
                <a:latin typeface="Trebuchet MS"/>
                <a:cs typeface="Trebuchet MS"/>
              </a:rPr>
              <a:t>tristimulus</a:t>
            </a:r>
            <a:r>
              <a:rPr lang="en-CA" dirty="0" smtClean="0">
                <a:latin typeface="Trebuchet MS"/>
                <a:cs typeface="Trebuchet MS"/>
              </a:rPr>
              <a:t> values </a:t>
            </a:r>
            <a:r>
              <a:rPr lang="en-CA" i="1" dirty="0" smtClean="0">
                <a:latin typeface="Trebuchet MS"/>
                <a:cs typeface="Trebuchet MS"/>
              </a:rPr>
              <a:t>X</a:t>
            </a:r>
            <a:r>
              <a:rPr lang="en-CA" dirty="0" smtClean="0">
                <a:latin typeface="Trebuchet MS"/>
                <a:cs typeface="Trebuchet MS"/>
              </a:rPr>
              <a:t>, </a:t>
            </a:r>
            <a:r>
              <a:rPr lang="en-CA" i="1" dirty="0" smtClean="0">
                <a:latin typeface="Trebuchet MS"/>
                <a:cs typeface="Trebuchet MS"/>
              </a:rPr>
              <a:t>Y</a:t>
            </a:r>
            <a:r>
              <a:rPr lang="en-CA" dirty="0" smtClean="0">
                <a:latin typeface="Trebuchet MS"/>
                <a:cs typeface="Trebuchet MS"/>
              </a:rPr>
              <a:t>, </a:t>
            </a:r>
            <a:r>
              <a:rPr lang="en-CA" i="1" dirty="0" smtClean="0">
                <a:latin typeface="Trebuchet MS"/>
                <a:cs typeface="Trebuchet MS"/>
              </a:rPr>
              <a:t>Z</a:t>
            </a:r>
            <a:r>
              <a:rPr lang="en-CA" dirty="0" smtClean="0">
                <a:latin typeface="Trebuchet MS"/>
                <a:cs typeface="Trebuchet MS"/>
              </a:rPr>
              <a:t> defined in analogy to (Eq. 4.2) as  </a:t>
            </a:r>
            <a:r>
              <a:rPr lang="en-US" dirty="0" smtClean="0">
                <a:latin typeface="Trebuchet MS"/>
                <a:cs typeface="Trebuchet MS"/>
              </a:rPr>
              <a:t>(Y = </a:t>
            </a:r>
            <a:r>
              <a:rPr lang="en-US" b="1" dirty="0" smtClean="0">
                <a:latin typeface="Trebuchet MS"/>
                <a:cs typeface="Trebuchet MS"/>
              </a:rPr>
              <a:t>luminance</a:t>
            </a:r>
            <a:r>
              <a:rPr lang="en-US" dirty="0" smtClean="0">
                <a:latin typeface="Trebuchet MS"/>
                <a:cs typeface="Trebuchet MS"/>
              </a:rPr>
              <a:t>):</a:t>
            </a: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/>
              <a:cs typeface="Trebuchet MS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/>
              <a:cs typeface="Trebuchet MS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/>
              <a:cs typeface="Trebuchet MS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/>
              <a:cs typeface="Trebuchet MS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cs typeface="Trebuchet MS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/>
              <a:cs typeface="Trebuchet MS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/>
              <a:cs typeface="Trebuchet MS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latin typeface="Trebuchet MS"/>
              <a:cs typeface="Trebuchet MS"/>
            </a:endParaRPr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3D data is difficult to visualize, so the CIE devised a 2D diagram based on the values of (</a:t>
            </a:r>
            <a:r>
              <a:rPr lang="en-CA" i="1" dirty="0" smtClean="0">
                <a:latin typeface="Trebuchet MS"/>
                <a:cs typeface="Trebuchet MS"/>
              </a:rPr>
              <a:t>X</a:t>
            </a:r>
            <a:r>
              <a:rPr lang="en-CA" dirty="0" smtClean="0">
                <a:latin typeface="Trebuchet MS"/>
                <a:cs typeface="Trebuchet MS"/>
              </a:rPr>
              <a:t>, </a:t>
            </a:r>
            <a:r>
              <a:rPr lang="en-CA" i="1" dirty="0" smtClean="0">
                <a:latin typeface="Trebuchet MS"/>
                <a:cs typeface="Trebuchet MS"/>
              </a:rPr>
              <a:t>Y</a:t>
            </a:r>
            <a:r>
              <a:rPr lang="en-CA" dirty="0" smtClean="0">
                <a:latin typeface="Trebuchet MS"/>
                <a:cs typeface="Trebuchet MS"/>
              </a:rPr>
              <a:t>, </a:t>
            </a:r>
            <a:r>
              <a:rPr lang="en-CA" i="1" dirty="0" smtClean="0">
                <a:latin typeface="Trebuchet MS"/>
                <a:cs typeface="Trebuchet MS"/>
              </a:rPr>
              <a:t>Z</a:t>
            </a:r>
            <a:r>
              <a:rPr lang="en-CA" dirty="0" smtClean="0">
                <a:latin typeface="Trebuchet MS"/>
                <a:cs typeface="Trebuchet MS"/>
              </a:rPr>
              <a:t>) triples implied by the curves in Fig. 4.10.</a:t>
            </a:r>
            <a:endParaRPr lang="en-US" b="1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C2C151C-95A0-48BB-93C5-6CA3693DD11A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609760"/>
              </p:ext>
            </p:extLst>
          </p:nvPr>
        </p:nvGraphicFramePr>
        <p:xfrm>
          <a:off x="3175794" y="2420938"/>
          <a:ext cx="2792412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4" imgW="1231135" imgH="888510" progId="">
                  <p:embed/>
                </p:oleObj>
              </mc:Choice>
              <mc:Fallback>
                <p:oleObj name="Equation" r:id="rId4" imgW="1231135" imgH="888510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794" y="2420938"/>
                        <a:ext cx="2792412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22704" y="319816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rebuchet MS"/>
                <a:cs typeface="Trebuchet MS"/>
              </a:rPr>
              <a:t>(4.6)</a:t>
            </a:r>
            <a:endParaRPr lang="en-US"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F0435-E24D-4E35-9B63-77F87949A6D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 anchor="ctr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cs typeface="Trebuchet MS"/>
              </a:rPr>
              <a:t>We go to 2D by factoring out the magnitude of vectors (</a:t>
            </a:r>
            <a:r>
              <a:rPr lang="en-CA" sz="2000" i="1" dirty="0" smtClean="0">
                <a:cs typeface="Trebuchet MS"/>
              </a:rPr>
              <a:t>X</a:t>
            </a:r>
            <a:r>
              <a:rPr lang="en-CA" sz="2000" dirty="0" smtClean="0">
                <a:cs typeface="Trebuchet MS"/>
              </a:rPr>
              <a:t>, </a:t>
            </a:r>
            <a:r>
              <a:rPr lang="en-CA" sz="2000" i="1" dirty="0" smtClean="0">
                <a:cs typeface="Trebuchet MS"/>
              </a:rPr>
              <a:t>Y</a:t>
            </a:r>
            <a:r>
              <a:rPr lang="en-CA" sz="2000" dirty="0" smtClean="0">
                <a:cs typeface="Trebuchet MS"/>
              </a:rPr>
              <a:t>, </a:t>
            </a:r>
            <a:r>
              <a:rPr lang="en-CA" sz="2000" i="1" dirty="0" smtClean="0">
                <a:cs typeface="Trebuchet MS"/>
              </a:rPr>
              <a:t>Z</a:t>
            </a:r>
            <a:r>
              <a:rPr lang="en-CA" sz="2000" dirty="0" smtClean="0">
                <a:cs typeface="Trebuchet MS"/>
              </a:rPr>
              <a:t>); we could divide by                   , but instead we divide by the sum </a:t>
            </a:r>
            <a:r>
              <a:rPr lang="en-CA" sz="2000" i="1" dirty="0" smtClean="0">
                <a:cs typeface="Trebuchet MS"/>
              </a:rPr>
              <a:t>X</a:t>
            </a:r>
            <a:r>
              <a:rPr lang="en-CA" sz="2000" dirty="0" smtClean="0">
                <a:cs typeface="Trebuchet MS"/>
              </a:rPr>
              <a:t> + </a:t>
            </a:r>
            <a:r>
              <a:rPr lang="en-CA" sz="2000" i="1" dirty="0" smtClean="0">
                <a:cs typeface="Trebuchet MS"/>
              </a:rPr>
              <a:t>Y</a:t>
            </a:r>
            <a:r>
              <a:rPr lang="en-CA" sz="2000" dirty="0" smtClean="0">
                <a:cs typeface="Trebuchet MS"/>
              </a:rPr>
              <a:t> + </a:t>
            </a:r>
            <a:r>
              <a:rPr lang="en-CA" sz="2000" i="1" dirty="0" smtClean="0">
                <a:cs typeface="Trebuchet MS"/>
              </a:rPr>
              <a:t>Z</a:t>
            </a:r>
            <a:r>
              <a:rPr lang="en-CA" sz="2000" dirty="0" smtClean="0">
                <a:cs typeface="Trebuchet MS"/>
              </a:rPr>
              <a:t> to make the </a:t>
            </a:r>
            <a:r>
              <a:rPr lang="en-CA" sz="2000" b="1" dirty="0" smtClean="0">
                <a:cs typeface="Trebuchet MS"/>
              </a:rPr>
              <a:t>chromaticity</a:t>
            </a:r>
            <a:r>
              <a:rPr lang="en-CA" sz="2000" dirty="0" smtClean="0">
                <a:cs typeface="Trebuchet MS"/>
              </a:rPr>
              <a:t>: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>
              <a:cs typeface="Trebuchet MS"/>
            </a:endParaRPr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s-E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2000" dirty="0" smtClean="0">
              <a:cs typeface="Trebuchet MS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cs typeface="Trebuchet MS"/>
              </a:rPr>
              <a:t>This effectively means that one value out of the set (x, y, z) is redundant since we have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000" dirty="0" smtClean="0">
              <a:cs typeface="Trebuchet MS"/>
            </a:endParaRPr>
          </a:p>
          <a:p>
            <a:pPr lvl="1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cs typeface="Trebuchet MS"/>
              </a:rPr>
              <a:t>(4.8)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cs typeface="Trebuchet MS"/>
              </a:rPr>
              <a:t>	so that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>
                <a:latin typeface="Times New Roman" panose="02020603050405020304" pitchFamily="18" charset="0"/>
                <a:cs typeface="Trebuchet MS"/>
              </a:rPr>
              <a:t>	</a:t>
            </a:r>
            <a:r>
              <a:rPr lang="en-US" sz="2000" i="1" dirty="0" smtClean="0">
                <a:latin typeface="Times New Roman" panose="02020603050405020304" pitchFamily="18" charset="0"/>
                <a:cs typeface="Trebuchet MS"/>
              </a:rPr>
              <a:t>			     </a:t>
            </a:r>
            <a:r>
              <a:rPr lang="en-US" sz="2000" i="1" dirty="0">
                <a:latin typeface="Times New Roman" panose="02020603050405020304" pitchFamily="18" charset="0"/>
                <a:cs typeface="Trebuchet MS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rebuchet MS"/>
              </a:rPr>
              <a:t>     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1 −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000" dirty="0" smtClean="0">
                <a:cs typeface="Trebuchet MS"/>
              </a:rPr>
              <a:t>		              (4.9)</a:t>
            </a:r>
            <a:endParaRPr lang="en-US" sz="2000" b="1" dirty="0" smtClean="0"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CF53A2D-7CC6-4CE3-8F78-0A44E46993DD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4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952670"/>
              </p:ext>
            </p:extLst>
          </p:nvPr>
        </p:nvGraphicFramePr>
        <p:xfrm>
          <a:off x="3203848" y="4581128"/>
          <a:ext cx="24717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5" name="Equation" r:id="rId4" imgW="1498095" imgH="330154" progId="">
                  <p:embed/>
                </p:oleObj>
              </mc:Choice>
              <mc:Fallback>
                <p:oleObj name="Equation" r:id="rId4" imgW="1498095" imgH="330154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581128"/>
                        <a:ext cx="2471738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94712" y="256490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Trebuchet MS"/>
                <a:cs typeface="Trebuchet MS"/>
              </a:rPr>
              <a:t>(4.7)</a:t>
            </a:r>
            <a:endParaRPr lang="en-US" sz="2000" dirty="0">
              <a:latin typeface="Trebuchet MS"/>
              <a:cs typeface="Trebuchet MS"/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500768"/>
              </p:ext>
            </p:extLst>
          </p:nvPr>
        </p:nvGraphicFramePr>
        <p:xfrm>
          <a:off x="3059832" y="1196752"/>
          <a:ext cx="1384125" cy="34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6" name="Equation" r:id="rId6" imgW="965108" imgH="241415" progId="">
                  <p:embed/>
                </p:oleObj>
              </mc:Choice>
              <mc:Fallback>
                <p:oleObj name="Equation" r:id="rId6" imgW="965108" imgH="241415" progId="">
                  <p:embed/>
                  <p:pic>
                    <p:nvPicPr>
                      <p:cNvPr id="0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196752"/>
                        <a:ext cx="1384125" cy="346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 descr="chromicitydiagram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1785938"/>
            <a:ext cx="3856037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1A3412-4BA3-43BD-B13E-39A1AC57B07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642939"/>
            <a:ext cx="8229600" cy="1129878"/>
          </a:xfrm>
        </p:spPr>
        <p:txBody>
          <a:bodyPr rtlCol="0">
            <a:normAutofit fontScale="62500" lnSpcReduction="20000"/>
          </a:bodyPr>
          <a:lstStyle/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Effectively, we are projecting each </a:t>
            </a:r>
            <a:r>
              <a:rPr lang="en-CA" dirty="0" err="1" smtClean="0">
                <a:latin typeface="Trebuchet MS"/>
                <a:cs typeface="Trebuchet MS"/>
              </a:rPr>
              <a:t>tristimulus</a:t>
            </a:r>
            <a:r>
              <a:rPr lang="en-CA" dirty="0" smtClean="0">
                <a:latin typeface="Trebuchet MS"/>
                <a:cs typeface="Trebuchet MS"/>
              </a:rPr>
              <a:t> vector (</a:t>
            </a:r>
            <a:r>
              <a:rPr lang="en-CA" i="1" dirty="0" smtClean="0">
                <a:latin typeface="Trebuchet MS"/>
                <a:cs typeface="Trebuchet MS"/>
              </a:rPr>
              <a:t>X</a:t>
            </a:r>
            <a:r>
              <a:rPr lang="en-CA" dirty="0" smtClean="0">
                <a:latin typeface="Trebuchet MS"/>
                <a:cs typeface="Trebuchet MS"/>
              </a:rPr>
              <a:t>, </a:t>
            </a:r>
            <a:r>
              <a:rPr lang="en-CA" i="1" dirty="0" smtClean="0">
                <a:latin typeface="Trebuchet MS"/>
                <a:cs typeface="Trebuchet MS"/>
              </a:rPr>
              <a:t>Y</a:t>
            </a:r>
            <a:r>
              <a:rPr lang="en-CA" dirty="0" smtClean="0">
                <a:latin typeface="Trebuchet MS"/>
                <a:cs typeface="Trebuchet MS"/>
              </a:rPr>
              <a:t>, </a:t>
            </a:r>
            <a:r>
              <a:rPr lang="en-CA" i="1" dirty="0" smtClean="0">
                <a:latin typeface="Trebuchet MS"/>
                <a:cs typeface="Trebuchet MS"/>
              </a:rPr>
              <a:t>Z</a:t>
            </a:r>
            <a:r>
              <a:rPr lang="en-CA" dirty="0" smtClean="0">
                <a:latin typeface="Trebuchet MS"/>
                <a:cs typeface="Trebuchet MS"/>
              </a:rPr>
              <a:t>) onto the plane connecting points (1, 0, 0), (0, 1, 0), and (0, 0, 1).</a:t>
            </a:r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Fig. 4.11 shows the locus of points for monochromatic light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DB36326-76F7-4887-A31F-210FC7E750A3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7584" y="5661248"/>
            <a:ext cx="7560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2000" b="1" dirty="0">
                <a:latin typeface="Trebuchet MS"/>
                <a:cs typeface="Trebuchet MS"/>
              </a:rPr>
              <a:t>Fig. 4.11</a:t>
            </a:r>
            <a:r>
              <a:rPr lang="en-CA" sz="2000" dirty="0">
                <a:latin typeface="Trebuchet MS"/>
                <a:cs typeface="Trebuchet MS"/>
              </a:rPr>
              <a:t>: CIE chromaticity diagram</a:t>
            </a:r>
            <a:r>
              <a:rPr lang="en-CA" sz="2000" dirty="0" smtClean="0">
                <a:latin typeface="Trebuchet MS"/>
                <a:cs typeface="Trebuchet MS"/>
              </a:rPr>
              <a:t>.</a:t>
            </a:r>
            <a:endParaRPr lang="en-CA" sz="20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B2DFA2-8624-4F7C-8895-50616B899DC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 anchor="ctr">
            <a:normAutofit/>
          </a:bodyPr>
          <a:lstStyle/>
          <a:p>
            <a:pPr marL="514800" indent="-514350" algn="l" fontAlgn="auto">
              <a:lnSpc>
                <a:spcPct val="120000"/>
              </a:lnSpc>
              <a:spcBef>
                <a:spcPts val="3576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2400" dirty="0" smtClean="0">
                <a:latin typeface="Trebuchet MS"/>
                <a:cs typeface="Trebuchet MS"/>
              </a:rPr>
              <a:t>The color matching curves each add up to the same value — the area under each curve is the same for each of                             .</a:t>
            </a:r>
            <a:endParaRPr lang="en-US" sz="2400" dirty="0" smtClean="0">
              <a:latin typeface="Trebuchet MS"/>
              <a:cs typeface="Trebuchet MS"/>
            </a:endParaRPr>
          </a:p>
          <a:p>
            <a:pPr marL="514800" indent="-514350" algn="l" fontAlgn="auto">
              <a:lnSpc>
                <a:spcPct val="120000"/>
              </a:lnSpc>
              <a:spcBef>
                <a:spcPts val="3576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2400" dirty="0" smtClean="0">
                <a:latin typeface="Trebuchet MS"/>
                <a:cs typeface="Trebuchet MS"/>
              </a:rPr>
              <a:t>For an </a:t>
            </a:r>
            <a:r>
              <a:rPr lang="en-CA" sz="2400" i="1" dirty="0" smtClean="0">
                <a:latin typeface="Trebuchet MS"/>
                <a:cs typeface="Trebuchet MS"/>
              </a:rPr>
              <a:t>E</a:t>
            </a:r>
            <a:r>
              <a:rPr lang="en-CA" sz="2400" dirty="0" smtClean="0">
                <a:latin typeface="Trebuchet MS"/>
                <a:cs typeface="Trebuchet MS"/>
              </a:rPr>
              <a:t>(</a:t>
            </a:r>
            <a:r>
              <a:rPr lang="el-GR" sz="2400" dirty="0" smtClean="0">
                <a:latin typeface="Trebuchet MS"/>
                <a:cs typeface="Trebuchet MS"/>
              </a:rPr>
              <a:t>λ</a:t>
            </a:r>
            <a:r>
              <a:rPr lang="en-CA" sz="2400" dirty="0" smtClean="0">
                <a:latin typeface="Trebuchet MS"/>
                <a:cs typeface="Trebuchet MS"/>
              </a:rPr>
              <a:t>) = 1 for all </a:t>
            </a:r>
            <a:r>
              <a:rPr lang="el-GR" sz="2400" dirty="0" smtClean="0">
                <a:latin typeface="Trebuchet MS"/>
                <a:cs typeface="Trebuchet MS"/>
              </a:rPr>
              <a:t>λ</a:t>
            </a:r>
            <a:r>
              <a:rPr lang="en-CA" sz="2400" dirty="0" smtClean="0">
                <a:latin typeface="Trebuchet MS"/>
                <a:cs typeface="Trebuchet MS"/>
              </a:rPr>
              <a:t>, — an “</a:t>
            </a:r>
            <a:r>
              <a:rPr lang="en-CA" sz="2400" dirty="0" err="1" smtClean="0">
                <a:latin typeface="Trebuchet MS"/>
                <a:cs typeface="Trebuchet MS"/>
              </a:rPr>
              <a:t>equi</a:t>
            </a:r>
            <a:r>
              <a:rPr lang="en-CA" sz="2400" dirty="0" smtClean="0">
                <a:latin typeface="Trebuchet MS"/>
                <a:cs typeface="Trebuchet MS"/>
              </a:rPr>
              <a:t>-energy white light”— chromaticity values are (1/3, 1/3). Fig. 4.11 displays a typical actual white point in the middle of the diagram.</a:t>
            </a:r>
          </a:p>
          <a:p>
            <a:pPr marL="514800" indent="-514350" algn="l" fontAlgn="auto">
              <a:lnSpc>
                <a:spcPct val="120000"/>
              </a:lnSpc>
              <a:spcBef>
                <a:spcPts val="3576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2400" dirty="0" smtClean="0">
                <a:latin typeface="Trebuchet MS"/>
                <a:cs typeface="Trebuchet MS"/>
              </a:rPr>
              <a:t>Since </a:t>
            </a:r>
            <a:r>
              <a:rPr lang="en-CA" sz="2400" i="1" dirty="0" smtClean="0">
                <a:latin typeface="Trebuchet MS"/>
                <a:cs typeface="Trebuchet MS"/>
              </a:rPr>
              <a:t>x</a:t>
            </a:r>
            <a:r>
              <a:rPr lang="en-CA" sz="2400" dirty="0" smtClean="0">
                <a:latin typeface="Trebuchet MS"/>
                <a:cs typeface="Trebuchet MS"/>
              </a:rPr>
              <a:t>, </a:t>
            </a:r>
            <a:r>
              <a:rPr lang="en-CA" sz="2400" i="1" dirty="0" smtClean="0">
                <a:latin typeface="Trebuchet MS"/>
                <a:cs typeface="Trebuchet MS"/>
              </a:rPr>
              <a:t>y</a:t>
            </a:r>
            <a:r>
              <a:rPr lang="en-CA" sz="2400" dirty="0" smtClean="0">
                <a:latin typeface="Trebuchet MS"/>
                <a:cs typeface="Trebuchet MS"/>
              </a:rPr>
              <a:t> ≤ 1 and </a:t>
            </a:r>
            <a:r>
              <a:rPr lang="en-CA" sz="2400" i="1" dirty="0" smtClean="0">
                <a:latin typeface="Trebuchet MS"/>
                <a:cs typeface="Trebuchet MS"/>
              </a:rPr>
              <a:t>x</a:t>
            </a:r>
            <a:r>
              <a:rPr lang="en-CA" sz="2400" dirty="0" smtClean="0">
                <a:latin typeface="Trebuchet MS"/>
                <a:cs typeface="Trebuchet MS"/>
              </a:rPr>
              <a:t> + </a:t>
            </a:r>
            <a:r>
              <a:rPr lang="en-CA" sz="2400" i="1" dirty="0" smtClean="0">
                <a:latin typeface="Trebuchet MS"/>
                <a:cs typeface="Trebuchet MS"/>
              </a:rPr>
              <a:t>y</a:t>
            </a:r>
            <a:r>
              <a:rPr lang="en-CA" sz="2400" dirty="0" smtClean="0">
                <a:latin typeface="Trebuchet MS"/>
                <a:cs typeface="Trebuchet MS"/>
              </a:rPr>
              <a:t> ≤ 1, all possible chromaticity values lie below the dashed diagonal line in Fig. 4.11.</a:t>
            </a:r>
            <a:endParaRPr lang="en-US" sz="2400" b="1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22F627F-2236-4F38-B5E6-852F810A3D1F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13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320694"/>
              </p:ext>
            </p:extLst>
          </p:nvPr>
        </p:nvGraphicFramePr>
        <p:xfrm>
          <a:off x="2255182" y="1871835"/>
          <a:ext cx="2520280" cy="49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01" name="Equation" r:id="rId4" imgW="1027874" imgH="203261" progId="">
                  <p:embed/>
                </p:oleObj>
              </mc:Choice>
              <mc:Fallback>
                <p:oleObj name="Equation" r:id="rId4" imgW="1027874" imgH="203261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182" y="1871835"/>
                        <a:ext cx="2520280" cy="4979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5044AB-6D4E-4A22-8180-CF062441D87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200" dirty="0" smtClean="0">
                <a:latin typeface="Trebuchet MS"/>
                <a:cs typeface="Trebuchet MS"/>
              </a:rPr>
              <a:t>Figure 4.1 shows the phenomenon that white light contains all the colors of a rainbow.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200" dirty="0" smtClean="0">
                <a:latin typeface="Trebuchet MS"/>
                <a:cs typeface="Trebuchet MS"/>
              </a:rPr>
              <a:t>Visible light is an electromagnetic wave in the range 400 nm </a:t>
            </a:r>
            <a:r>
              <a:rPr lang="en-US" sz="2200" dirty="0" smtClean="0">
                <a:latin typeface="Trebuchet MS"/>
                <a:cs typeface="Trebuchet MS"/>
              </a:rPr>
              <a:t>to 700 nm (where nm stands for nanometer, 10</a:t>
            </a:r>
            <a:r>
              <a:rPr lang="en-US" sz="2200" baseline="30000" dirty="0" smtClean="0">
                <a:latin typeface="Trebuchet MS"/>
                <a:cs typeface="Trebuchet MS"/>
              </a:rPr>
              <a:t>−9</a:t>
            </a:r>
            <a:r>
              <a:rPr lang="en-US" sz="2200" dirty="0" smtClean="0">
                <a:latin typeface="Trebuchet MS"/>
                <a:cs typeface="Trebuchet MS"/>
              </a:rPr>
              <a:t> meters).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2FAE826-B68D-4D98-A726-977C2DA498EA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50825" y="6308725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9" descr="newt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571625"/>
            <a:ext cx="432276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2117464" y="4509120"/>
            <a:ext cx="49455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000" b="1" dirty="0">
                <a:latin typeface="Trebuchet MS"/>
                <a:cs typeface="Trebuchet MS"/>
              </a:rPr>
              <a:t>Fig. 4.1: </a:t>
            </a:r>
            <a:r>
              <a:rPr lang="en-CA" sz="2000" dirty="0">
                <a:latin typeface="Trebuchet MS"/>
                <a:cs typeface="Trebuchet MS"/>
              </a:rPr>
              <a:t>Sir Isaac Newton’s experiments</a:t>
            </a:r>
            <a:r>
              <a:rPr lang="en-CA" sz="2000" dirty="0" smtClean="0">
                <a:latin typeface="Trebuchet MS"/>
                <a:cs typeface="Trebuchet MS"/>
              </a:rPr>
              <a:t>.</a:t>
            </a:r>
          </a:p>
          <a:p>
            <a:pPr algn="ctr"/>
            <a:r>
              <a:rPr lang="en-US" sz="1200" i="1" dirty="0" smtClean="0">
                <a:latin typeface="Trebuchet MS"/>
                <a:cs typeface="Trebuchet MS"/>
              </a:rPr>
              <a:t>By </a:t>
            </a:r>
            <a:r>
              <a:rPr lang="en-US" sz="1200" i="1" dirty="0">
                <a:latin typeface="Trebuchet MS"/>
                <a:cs typeface="Trebuchet MS"/>
              </a:rPr>
              <a:t>permission of the Warden and Fellows, New College, Oxford.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75" y="1886178"/>
            <a:ext cx="5400600" cy="369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DB767-4B08-4836-9261-F2D07222C90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08050" y="764704"/>
            <a:ext cx="7499176" cy="120188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200" dirty="0" smtClean="0">
                <a:latin typeface="Trebuchet MS"/>
                <a:cs typeface="Trebuchet MS"/>
              </a:rPr>
              <a:t>The CIE defines several “white” spectra: </a:t>
            </a:r>
            <a:r>
              <a:rPr lang="en-CA" sz="2200" dirty="0" err="1" smtClean="0">
                <a:latin typeface="Trebuchet MS"/>
                <a:cs typeface="Trebuchet MS"/>
              </a:rPr>
              <a:t>illuminant</a:t>
            </a:r>
            <a:r>
              <a:rPr lang="en-CA" sz="2200" dirty="0" smtClean="0">
                <a:latin typeface="Trebuchet MS"/>
                <a:cs typeface="Trebuchet MS"/>
              </a:rPr>
              <a:t> A, </a:t>
            </a:r>
            <a:r>
              <a:rPr lang="en-CA" sz="2200" dirty="0" err="1" smtClean="0">
                <a:latin typeface="Trebuchet MS"/>
                <a:cs typeface="Trebuchet MS"/>
              </a:rPr>
              <a:t>illuminant</a:t>
            </a:r>
            <a:r>
              <a:rPr lang="en-CA" sz="2200" dirty="0" smtClean="0">
                <a:latin typeface="Trebuchet MS"/>
                <a:cs typeface="Trebuchet MS"/>
              </a:rPr>
              <a:t> C, and standard daylights D65 and D100. (Fig. 4.12)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76936A2-7A63-4ADB-BB1E-A01447248778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572" y="5717867"/>
            <a:ext cx="77048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dirty="0">
                <a:latin typeface="Trebuchet MS"/>
                <a:cs typeface="Trebuchet MS"/>
              </a:rPr>
              <a:t>Fig. 4.12</a:t>
            </a:r>
            <a:r>
              <a:rPr lang="fr-FR" sz="2000" dirty="0">
                <a:latin typeface="Trebuchet MS"/>
                <a:cs typeface="Trebuchet MS"/>
              </a:rPr>
              <a:t>: Standard illuminant </a:t>
            </a:r>
            <a:r>
              <a:rPr lang="fr-FR" sz="2000" dirty="0" err="1">
                <a:latin typeface="Trebuchet MS"/>
                <a:cs typeface="Trebuchet MS"/>
              </a:rPr>
              <a:t>SPDs</a:t>
            </a:r>
            <a:r>
              <a:rPr lang="fr-FR" sz="2000" dirty="0" smtClean="0">
                <a:latin typeface="Trebuchet MS"/>
                <a:cs typeface="Trebuchet MS"/>
              </a:rPr>
              <a:t>.</a:t>
            </a:r>
            <a:endParaRPr lang="en-CA" sz="20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C2488B-BF36-4BE7-B40A-7F74637BF2A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 anchor="ctr">
            <a:noAutofit/>
          </a:bodyPr>
          <a:lstStyle/>
          <a:p>
            <a:pPr marL="457200" indent="-457200" algn="l" fontAlgn="auto">
              <a:spcAft>
                <a:spcPts val="0"/>
              </a:spcAft>
              <a:buFont typeface="Arial"/>
              <a:buChar char="•"/>
              <a:tabLst>
                <a:tab pos="539750" algn="l"/>
              </a:tabLst>
              <a:defRPr/>
            </a:pPr>
            <a:r>
              <a:rPr lang="en-CA" sz="2400" dirty="0" err="1" smtClean="0">
                <a:latin typeface="Trebuchet MS"/>
                <a:cs typeface="Trebuchet MS"/>
              </a:rPr>
              <a:t>Chromaticities</a:t>
            </a:r>
            <a:r>
              <a:rPr lang="en-CA" sz="2400" dirty="0" smtClean="0">
                <a:latin typeface="Trebuchet MS"/>
                <a:cs typeface="Trebuchet MS"/>
              </a:rPr>
              <a:t> on the spectrum locus (the “horseshoe” in Fig. 4.11) represent “pure” colors. These are the most “saturated”. colors close to the white point are more </a:t>
            </a:r>
            <a:r>
              <a:rPr lang="en-CA" sz="2400" dirty="0" err="1" smtClean="0">
                <a:latin typeface="Trebuchet MS"/>
                <a:cs typeface="Trebuchet MS"/>
              </a:rPr>
              <a:t>unsatu</a:t>
            </a:r>
            <a:r>
              <a:rPr lang="en-US" sz="2400" dirty="0" smtClean="0">
                <a:latin typeface="Trebuchet MS"/>
                <a:cs typeface="Trebuchet MS"/>
              </a:rPr>
              <a:t>rated.</a:t>
            </a:r>
          </a:p>
          <a:p>
            <a:pPr marL="457200" indent="-457200" algn="l" fontAlgn="auto">
              <a:spcBef>
                <a:spcPts val="3024"/>
              </a:spcBef>
              <a:spcAft>
                <a:spcPts val="0"/>
              </a:spcAft>
              <a:buFont typeface="Arial"/>
              <a:buChar char="•"/>
              <a:tabLst>
                <a:tab pos="539750" algn="l"/>
              </a:tabLst>
              <a:defRPr/>
            </a:pPr>
            <a:r>
              <a:rPr lang="en-CA" sz="2400" dirty="0" smtClean="0">
                <a:latin typeface="Trebuchet MS"/>
                <a:cs typeface="Trebuchet MS"/>
              </a:rPr>
              <a:t>The chromaticity diagram: for a mixture of two lights, the resulting chromaticity lies on the straight line joining the </a:t>
            </a:r>
            <a:r>
              <a:rPr lang="en-CA" sz="2400" dirty="0" err="1" smtClean="0">
                <a:latin typeface="Trebuchet MS"/>
                <a:cs typeface="Trebuchet MS"/>
              </a:rPr>
              <a:t>chromaticities</a:t>
            </a:r>
            <a:r>
              <a:rPr lang="en-CA" sz="2400" dirty="0" smtClean="0">
                <a:latin typeface="Trebuchet MS"/>
                <a:cs typeface="Trebuchet MS"/>
              </a:rPr>
              <a:t> of the two lights.</a:t>
            </a:r>
          </a:p>
          <a:p>
            <a:pPr marL="0" indent="0" algn="l" fontAlgn="auto">
              <a:spcBef>
                <a:spcPts val="3024"/>
              </a:spcBef>
              <a:spcAft>
                <a:spcPts val="0"/>
              </a:spcAft>
              <a:tabLst>
                <a:tab pos="539750" algn="l"/>
              </a:tabLst>
              <a:defRPr/>
            </a:pPr>
            <a:endParaRPr lang="en-CA" sz="600" dirty="0" smtClean="0">
              <a:latin typeface="Trebuchet MS"/>
              <a:cs typeface="Trebuchet MS"/>
            </a:endParaRP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tabLst>
                <a:tab pos="539750" algn="l"/>
              </a:tabLst>
              <a:defRPr/>
            </a:pPr>
            <a:r>
              <a:rPr lang="en-CA" sz="2400" dirty="0" smtClean="0">
                <a:latin typeface="Trebuchet MS"/>
                <a:cs typeface="Trebuchet MS"/>
              </a:rPr>
              <a:t>The “dominant wavelength” is the position on the spectrum locus intersected by a line joining the white point to the given color, and extended through it.</a:t>
            </a:r>
            <a:endParaRPr lang="en-US" sz="2400" b="1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BC2099F-F44A-4340-9E37-73B9415701F2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5D3432-8676-4C4B-840D-AFA56F2F909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sz="3200" dirty="0" smtClean="0">
                <a:latin typeface="Trebuchet MS"/>
              </a:rPr>
              <a:t>4.1.9  Color Monitor Specifications</a:t>
            </a:r>
          </a:p>
        </p:txBody>
      </p:sp>
      <p:sp>
        <p:nvSpPr>
          <p:cNvPr id="115714" name="Subtitle 2"/>
          <p:cNvSpPr>
            <a:spLocks noGrp="1"/>
          </p:cNvSpPr>
          <p:nvPr>
            <p:ph idx="1"/>
          </p:nvPr>
        </p:nvSpPr>
        <p:spPr>
          <a:xfrm>
            <a:off x="683568" y="1484784"/>
            <a:ext cx="8003232" cy="4525963"/>
          </a:xfrm>
        </p:spPr>
        <p:txBody>
          <a:bodyPr anchor="ctr"/>
          <a:lstStyle/>
          <a:p>
            <a:pPr algn="l">
              <a:spcBef>
                <a:spcPts val="2976"/>
              </a:spcBef>
              <a:buFont typeface="Arial"/>
              <a:buChar char="•"/>
            </a:pPr>
            <a:r>
              <a:rPr lang="en-CA" sz="2400" dirty="0" smtClean="0">
                <a:latin typeface="Trebuchet MS"/>
              </a:rPr>
              <a:t>Color monitors are specified in part by the white point chromaticity that is desired if the </a:t>
            </a:r>
            <a:r>
              <a:rPr lang="en-CA" sz="2400" i="1" dirty="0" smtClean="0">
                <a:latin typeface="Trebuchet MS"/>
                <a:cs typeface="Trebuchet MS"/>
              </a:rPr>
              <a:t>RGB</a:t>
            </a:r>
            <a:r>
              <a:rPr lang="en-CA" sz="2400" dirty="0" smtClean="0">
                <a:latin typeface="Trebuchet MS"/>
              </a:rPr>
              <a:t> electron guns are all activated at their highest value (1.0, if we normalize to [0,1]).</a:t>
            </a:r>
          </a:p>
          <a:p>
            <a:pPr algn="l">
              <a:spcBef>
                <a:spcPts val="2976"/>
              </a:spcBef>
              <a:buFont typeface="Arial"/>
              <a:buChar char="•"/>
            </a:pPr>
            <a:r>
              <a:rPr lang="en-CA" sz="2400" dirty="0" smtClean="0">
                <a:latin typeface="Trebuchet MS"/>
              </a:rPr>
              <a:t>We want the monitor to display a specified white when </a:t>
            </a:r>
            <a:r>
              <a:rPr lang="en-US" sz="2400" i="1" dirty="0" smtClean="0">
                <a:latin typeface="Trebuchet MS"/>
                <a:cs typeface="Trebuchet MS"/>
              </a:rPr>
              <a:t>R</a:t>
            </a:r>
            <a:r>
              <a:rPr lang="en-US" sz="2400" dirty="0" smtClean="0">
                <a:latin typeface="Trebuchet MS"/>
              </a:rPr>
              <a:t>′=</a:t>
            </a:r>
            <a:r>
              <a:rPr lang="en-US" sz="2400" i="1" dirty="0" smtClean="0">
                <a:latin typeface="Trebuchet MS"/>
                <a:cs typeface="Trebuchet MS"/>
              </a:rPr>
              <a:t>G</a:t>
            </a:r>
            <a:r>
              <a:rPr lang="en-US" sz="2400" dirty="0" smtClean="0">
                <a:latin typeface="Trebuchet MS"/>
              </a:rPr>
              <a:t>′=</a:t>
            </a:r>
            <a:r>
              <a:rPr lang="en-US" sz="2400" i="1" dirty="0" smtClean="0">
                <a:latin typeface="Trebuchet MS"/>
                <a:cs typeface="Trebuchet MS"/>
              </a:rPr>
              <a:t>B</a:t>
            </a:r>
            <a:r>
              <a:rPr lang="en-US" sz="2400" dirty="0" smtClean="0">
                <a:latin typeface="Trebuchet MS"/>
              </a:rPr>
              <a:t>′=1.</a:t>
            </a:r>
          </a:p>
          <a:p>
            <a:pPr algn="l">
              <a:spcBef>
                <a:spcPts val="2976"/>
              </a:spcBef>
              <a:buFont typeface="Arial"/>
              <a:buChar char="•"/>
            </a:pPr>
            <a:r>
              <a:rPr lang="en-CA" sz="2400" dirty="0" smtClean="0">
                <a:latin typeface="Trebuchet MS"/>
              </a:rPr>
              <a:t>There are several monitor specifications in current use (Ta</a:t>
            </a:r>
            <a:r>
              <a:rPr lang="en-US" sz="2400" dirty="0" err="1" smtClean="0">
                <a:latin typeface="Trebuchet MS"/>
              </a:rPr>
              <a:t>ble</a:t>
            </a:r>
            <a:r>
              <a:rPr lang="en-US" sz="2400" dirty="0" smtClean="0">
                <a:latin typeface="Trebuchet MS"/>
              </a:rPr>
              <a:t> 4.1).</a:t>
            </a:r>
            <a:endParaRPr lang="en-US" sz="2400" b="1" dirty="0" smtClean="0">
              <a:latin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3DCCF5B-84FB-42D1-9ACE-687D6CD7EC3A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BF4324-9276-4F32-8868-7E54960891CD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17761" name="Subtitle 2"/>
          <p:cNvSpPr>
            <a:spLocks noGrp="1"/>
          </p:cNvSpPr>
          <p:nvPr>
            <p:ph idx="1"/>
          </p:nvPr>
        </p:nvSpPr>
        <p:spPr>
          <a:xfrm>
            <a:off x="395536" y="1430959"/>
            <a:ext cx="8229600" cy="554385"/>
          </a:xfrm>
        </p:spPr>
        <p:txBody>
          <a:bodyPr anchor="ctr"/>
          <a:lstStyle/>
          <a:p>
            <a:pPr algn="ctr">
              <a:tabLst>
                <a:tab pos="539750" algn="l"/>
              </a:tabLst>
            </a:pPr>
            <a:r>
              <a:rPr lang="en-CA" sz="2000" b="1" dirty="0" smtClean="0">
                <a:latin typeface="Trebuchet MS"/>
              </a:rPr>
              <a:t>Table 4.1: </a:t>
            </a:r>
            <a:r>
              <a:rPr lang="en-CA" sz="2000" dirty="0" err="1" smtClean="0">
                <a:latin typeface="Trebuchet MS"/>
              </a:rPr>
              <a:t>Chromaticities</a:t>
            </a:r>
            <a:r>
              <a:rPr lang="en-CA" sz="2000" dirty="0" smtClean="0">
                <a:latin typeface="Trebuchet MS"/>
              </a:rPr>
              <a:t> and White Points of Monitor Specifications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6016501-13B1-452F-B958-472634497FD4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361512" cy="16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57F1DC-0FE8-465A-BC10-37EC1D758DB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sz="3200" dirty="0" smtClean="0">
                <a:latin typeface="Trebuchet MS"/>
              </a:rPr>
              <a:t>4.1.10  Out-of-Gamut colors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For any (</a:t>
            </a:r>
            <a:r>
              <a:rPr lang="en-CA" sz="2400" i="1" dirty="0" smtClean="0">
                <a:latin typeface="Trebuchet MS"/>
                <a:cs typeface="Trebuchet MS"/>
              </a:rPr>
              <a:t>x</a:t>
            </a:r>
            <a:r>
              <a:rPr lang="en-CA" sz="2400" dirty="0" smtClean="0"/>
              <a:t>, </a:t>
            </a:r>
            <a:r>
              <a:rPr lang="en-CA" sz="2400" i="1" dirty="0" smtClean="0">
                <a:latin typeface="Trebuchet MS"/>
                <a:cs typeface="Trebuchet MS"/>
              </a:rPr>
              <a:t>y</a:t>
            </a:r>
            <a:r>
              <a:rPr lang="en-CA" sz="2400" dirty="0" smtClean="0"/>
              <a:t>) pair we wish to find that RGB triple giving the specified (</a:t>
            </a:r>
            <a:r>
              <a:rPr lang="en-CA" sz="2400" i="1" dirty="0" smtClean="0">
                <a:latin typeface="Trebuchet MS"/>
                <a:cs typeface="Trebuchet MS"/>
              </a:rPr>
              <a:t>x</a:t>
            </a:r>
            <a:r>
              <a:rPr lang="en-CA" sz="2400" dirty="0" smtClean="0"/>
              <a:t>, </a:t>
            </a:r>
            <a:r>
              <a:rPr lang="en-CA" sz="2400" i="1" dirty="0" smtClean="0">
                <a:latin typeface="Trebuchet MS"/>
                <a:cs typeface="Trebuchet MS"/>
              </a:rPr>
              <a:t>y</a:t>
            </a:r>
            <a:r>
              <a:rPr lang="en-CA" sz="2400" dirty="0" smtClean="0"/>
              <a:t>, </a:t>
            </a:r>
            <a:r>
              <a:rPr lang="en-CA" sz="2400" i="1" dirty="0" smtClean="0">
                <a:latin typeface="Trebuchet MS"/>
                <a:cs typeface="Trebuchet MS"/>
              </a:rPr>
              <a:t>z</a:t>
            </a:r>
            <a:r>
              <a:rPr lang="en-CA" sz="2400" dirty="0" smtClean="0"/>
              <a:t>): We form the </a:t>
            </a:r>
            <a:r>
              <a:rPr lang="en-CA" sz="2400" i="1" dirty="0" smtClean="0">
                <a:latin typeface="Trebuchet MS"/>
                <a:cs typeface="Trebuchet MS"/>
              </a:rPr>
              <a:t>z</a:t>
            </a:r>
            <a:r>
              <a:rPr lang="en-CA" sz="2400" dirty="0" smtClean="0"/>
              <a:t> values for the phosphors, via </a:t>
            </a:r>
            <a:r>
              <a:rPr lang="en-CA" sz="2400" i="1" dirty="0" smtClean="0">
                <a:latin typeface="Trebuchet MS"/>
                <a:cs typeface="Trebuchet MS"/>
              </a:rPr>
              <a:t>z</a:t>
            </a:r>
            <a:r>
              <a:rPr lang="en-CA" sz="2400" dirty="0" smtClean="0"/>
              <a:t> = 1 − </a:t>
            </a:r>
            <a:r>
              <a:rPr lang="en-CA" sz="2400" i="1" dirty="0" smtClean="0">
                <a:latin typeface="Trebuchet MS"/>
                <a:cs typeface="Trebuchet MS"/>
              </a:rPr>
              <a:t>x </a:t>
            </a:r>
            <a:r>
              <a:rPr lang="en-CA" sz="2400" dirty="0" smtClean="0"/>
              <a:t>− </a:t>
            </a:r>
            <a:r>
              <a:rPr lang="en-CA" sz="2400" i="1" dirty="0" smtClean="0">
                <a:latin typeface="Trebuchet MS"/>
                <a:cs typeface="Trebuchet MS"/>
              </a:rPr>
              <a:t>y</a:t>
            </a:r>
            <a:r>
              <a:rPr lang="en-CA" sz="2400" dirty="0" smtClean="0"/>
              <a:t> and solve for </a:t>
            </a:r>
            <a:r>
              <a:rPr lang="en-CA" sz="2400" i="1" dirty="0" smtClean="0">
                <a:latin typeface="Trebuchet MS"/>
                <a:cs typeface="Trebuchet MS"/>
              </a:rPr>
              <a:t>RGB</a:t>
            </a:r>
            <a:r>
              <a:rPr lang="en-CA" sz="2400" dirty="0" smtClean="0"/>
              <a:t> from the phosphor </a:t>
            </a:r>
            <a:r>
              <a:rPr lang="en-US" sz="2400" dirty="0" err="1" smtClean="0"/>
              <a:t>chromaticities</a:t>
            </a:r>
            <a:r>
              <a:rPr lang="en-US" sz="2400" dirty="0" smtClean="0"/>
              <a:t>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We combine nonzero values of R, G, and B via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400" dirty="0" smtClean="0"/>
              <a:t>(4.10)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400" dirty="0" smtClean="0"/>
              <a:t>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B31B837-3680-45C8-93FB-B8BC9AF2B774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11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266712"/>
              </p:ext>
            </p:extLst>
          </p:nvPr>
        </p:nvGraphicFramePr>
        <p:xfrm>
          <a:off x="3081338" y="4509120"/>
          <a:ext cx="29813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2" name="Equation" r:id="rId4" imgW="1537052" imgH="736814" progId="">
                  <p:embed/>
                </p:oleObj>
              </mc:Choice>
              <mc:Fallback>
                <p:oleObj name="Equation" r:id="rId4" imgW="1537052" imgH="736814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4509120"/>
                        <a:ext cx="2981325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044EA0-FC79-4011-A7A8-1A19A7FBDFE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 anchor="ctr">
            <a:normAutofit/>
          </a:bodyPr>
          <a:lstStyle/>
          <a:p>
            <a:pPr algn="l" fontAlgn="auto">
              <a:spcBef>
                <a:spcPts val="2976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If (</a:t>
            </a:r>
            <a:r>
              <a:rPr lang="en-CA" sz="2400" i="1" dirty="0" smtClean="0">
                <a:cs typeface="Trebuchet MS"/>
              </a:rPr>
              <a:t>x</a:t>
            </a:r>
            <a:r>
              <a:rPr lang="en-CA" sz="2400" dirty="0" smtClean="0"/>
              <a:t>, </a:t>
            </a:r>
            <a:r>
              <a:rPr lang="en-CA" sz="2400" i="1" dirty="0" smtClean="0">
                <a:cs typeface="Trebuchet MS"/>
              </a:rPr>
              <a:t>y</a:t>
            </a:r>
            <a:r>
              <a:rPr lang="en-CA" sz="2400" dirty="0" smtClean="0"/>
              <a:t>) [color without magnitude] is </a:t>
            </a:r>
            <a:r>
              <a:rPr lang="en-CA" sz="2400" i="1" dirty="0" smtClean="0"/>
              <a:t>specified</a:t>
            </a:r>
            <a:r>
              <a:rPr lang="en-CA" sz="2400" dirty="0" smtClean="0"/>
              <a:t>, instead of derived as above, we have to invert the matrix of phosphor (</a:t>
            </a:r>
            <a:r>
              <a:rPr lang="en-CA" sz="2400" i="1" dirty="0" smtClean="0">
                <a:cs typeface="Trebuchet MS"/>
              </a:rPr>
              <a:t>x</a:t>
            </a:r>
            <a:r>
              <a:rPr lang="en-CA" sz="2400" dirty="0" smtClean="0"/>
              <a:t>, </a:t>
            </a:r>
            <a:r>
              <a:rPr lang="en-CA" sz="2400" i="1" dirty="0" smtClean="0">
                <a:cs typeface="Trebuchet MS"/>
              </a:rPr>
              <a:t>y</a:t>
            </a:r>
            <a:r>
              <a:rPr lang="en-CA" sz="2400" dirty="0" smtClean="0"/>
              <a:t>, </a:t>
            </a:r>
            <a:r>
              <a:rPr lang="en-CA" sz="2400" i="1" dirty="0" smtClean="0">
                <a:cs typeface="Trebuchet MS"/>
              </a:rPr>
              <a:t>z</a:t>
            </a:r>
            <a:r>
              <a:rPr lang="en-CA" sz="2400" dirty="0" smtClean="0"/>
              <a:t>) values to obtain RGB.</a:t>
            </a:r>
          </a:p>
          <a:p>
            <a:pPr algn="l" fontAlgn="auto">
              <a:spcBef>
                <a:spcPts val="2976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What do we do if any of the </a:t>
            </a:r>
            <a:r>
              <a:rPr lang="en-CA" sz="2400" i="1" dirty="0" smtClean="0">
                <a:cs typeface="Trebuchet MS"/>
              </a:rPr>
              <a:t>RGB </a:t>
            </a:r>
            <a:r>
              <a:rPr lang="en-CA" sz="2400" dirty="0" smtClean="0"/>
              <a:t>numbers is negative? — that color, visible to humans, is out-of-gamut for our display.</a:t>
            </a:r>
          </a:p>
          <a:p>
            <a:pPr marL="1314450" lvl="2" indent="-457200" algn="l" fontAlgn="auto">
              <a:spcBef>
                <a:spcPts val="1776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CA" sz="2200" dirty="0" smtClean="0"/>
              <a:t>One method: simply use the closest in-gamut color available, as in Fig. 4.13.</a:t>
            </a:r>
          </a:p>
          <a:p>
            <a:pPr marL="1314450" lvl="2" indent="-457200" algn="l" fontAlgn="auto">
              <a:spcBef>
                <a:spcPts val="1776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CA" sz="2200" dirty="0" smtClean="0"/>
              <a:t>Another approach: select the closest complementary color.</a:t>
            </a:r>
            <a:endParaRPr lang="en-US" sz="2200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F9468BD-0BD4-44EE-B611-FC7457715602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6F68A0-8373-49C4-9B48-2C50EC3B3AD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65622" y="4946862"/>
            <a:ext cx="8003232" cy="1180728"/>
          </a:xfrm>
        </p:spPr>
        <p:txBody>
          <a:bodyPr rtlCol="0">
            <a:normAutofit fontScale="62500" lnSpcReduction="20000"/>
          </a:bodyPr>
          <a:lstStyle/>
          <a:p>
            <a:pPr marL="0" indent="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dirty="0" smtClean="0"/>
              <a:t>Fig. 4.13: </a:t>
            </a:r>
            <a:r>
              <a:rPr lang="en-CA" dirty="0" smtClean="0"/>
              <a:t>Approximating an out-of-gamut color by an in-gamut one.  The out-of-gamut color shown by a triangle is approximated by the intersection of the line (labeled (a)) from that color to the white point with the boundary (labeled (b)) of the device color gamut.</a:t>
            </a:r>
            <a:endParaRPr lang="en-US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65B3BC3-220F-4E01-8BEF-FFD13A792676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39" y="692696"/>
            <a:ext cx="4113522" cy="415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70F31E-99E5-4F1C-BF92-FF61BCF4BAC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11788"/>
          </a:xfrm>
        </p:spPr>
        <p:txBody>
          <a:bodyPr rtlCol="0" anchor="ctr">
            <a:noAutofit/>
          </a:bodyPr>
          <a:lstStyle/>
          <a:p>
            <a:pPr algn="l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200" b="1" dirty="0" smtClean="0"/>
              <a:t>Grassman’s Law</a:t>
            </a:r>
            <a:r>
              <a:rPr lang="en-CA" sz="2200" dirty="0" smtClean="0"/>
              <a:t>: (Additive) color matching is linear. This means that if we match </a:t>
            </a:r>
            <a:r>
              <a:rPr lang="en-CA" sz="2200" i="1" dirty="0" smtClean="0">
                <a:cs typeface="Trebuchet MS"/>
              </a:rPr>
              <a:t>color</a:t>
            </a:r>
            <a:r>
              <a:rPr lang="en-CA" sz="2200" dirty="0" smtClean="0"/>
              <a:t>1 with a linear combinations of lights and match </a:t>
            </a:r>
            <a:r>
              <a:rPr lang="en-CA" sz="2200" i="1" dirty="0" smtClean="0">
                <a:cs typeface="Trebuchet MS"/>
              </a:rPr>
              <a:t>color</a:t>
            </a:r>
            <a:r>
              <a:rPr lang="en-CA" sz="2200" dirty="0" smtClean="0"/>
              <a:t>2 with another set of weights, the combined color  c</a:t>
            </a:r>
            <a:r>
              <a:rPr lang="en-CA" sz="2200" i="1" dirty="0" smtClean="0">
                <a:cs typeface="Trebuchet MS"/>
              </a:rPr>
              <a:t>olor</a:t>
            </a:r>
            <a:r>
              <a:rPr lang="en-CA" sz="2200" dirty="0" smtClean="0"/>
              <a:t>1+</a:t>
            </a:r>
            <a:r>
              <a:rPr lang="en-CA" sz="2200" i="1" dirty="0" smtClean="0">
                <a:cs typeface="Trebuchet MS"/>
              </a:rPr>
              <a:t>color</a:t>
            </a:r>
            <a:r>
              <a:rPr lang="en-CA" sz="2200" dirty="0" smtClean="0"/>
              <a:t>2 is matched by the sum of the </a:t>
            </a:r>
            <a:r>
              <a:rPr lang="en-US" sz="2200" dirty="0" smtClean="0"/>
              <a:t>two sets of weights.</a:t>
            </a:r>
          </a:p>
          <a:p>
            <a:pPr algn="l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200" dirty="0" smtClean="0"/>
              <a:t>Additive color results from self-luminous sources, such as lights projected on a white screen, or the phosphors glowing on the monitor glass of an older CRT </a:t>
            </a:r>
            <a:r>
              <a:rPr lang="en-CA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(and a modern screen attempts to emulate a CRT)</a:t>
            </a:r>
            <a:r>
              <a:rPr lang="en-CA" sz="2200" dirty="0" smtClean="0"/>
              <a:t>.  Subtractive color applies for printers, </a:t>
            </a:r>
            <a:r>
              <a:rPr lang="en-US" sz="2200" dirty="0" smtClean="0"/>
              <a:t>and is very different.</a:t>
            </a:r>
          </a:p>
          <a:p>
            <a:pPr algn="l" fontAlgn="auto">
              <a:spcBef>
                <a:spcPts val="24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200" dirty="0" smtClean="0"/>
              <a:t>Fig. 4.13 above shows the triangular gamut for the NTSC system, drawn on the CIE diagram — a monitor can display only the colors inside a triangular gamut.</a:t>
            </a:r>
            <a:endParaRPr lang="en-US" sz="2200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BE3EA90-75BB-4159-99DF-E64545AF01E4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C8F8C-158A-4EE8-98FD-5D177EEAEA4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28001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4.1.11  White Point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/>
              <a:t>Problems</a:t>
            </a:r>
            <a:r>
              <a:rPr lang="en-US" dirty="0" smtClean="0"/>
              <a:t>:</a:t>
            </a:r>
          </a:p>
          <a:p>
            <a:pPr marL="914400" lvl="1" indent="-457200" algn="l" fontAlgn="auto">
              <a:lnSpc>
                <a:spcPct val="120000"/>
              </a:lnSpc>
              <a:spcBef>
                <a:spcPts val="1680"/>
              </a:spcBef>
              <a:spcAft>
                <a:spcPts val="0"/>
              </a:spcAft>
              <a:buFont typeface="Lucida Grande"/>
              <a:buChar char="-"/>
              <a:defRPr/>
            </a:pPr>
            <a:r>
              <a:rPr lang="en-CA" sz="2900" dirty="0" smtClean="0"/>
              <a:t>One </a:t>
            </a:r>
            <a:r>
              <a:rPr lang="en-CA" sz="2900" dirty="0"/>
              <a:t>deficiency in what we have done so far is that we need to be able to map </a:t>
            </a:r>
            <a:r>
              <a:rPr lang="en-CA" sz="2900" dirty="0" err="1"/>
              <a:t>tristimulus</a:t>
            </a:r>
            <a:r>
              <a:rPr lang="en-CA" sz="2900" dirty="0"/>
              <a:t> values XYZ to device RGBs including magnitude, and not just deal with chromaticity </a:t>
            </a:r>
            <a:r>
              <a:rPr lang="en-US" sz="2900" dirty="0"/>
              <a:t>xyz.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514350" indent="-514350" algn="l" fontAlgn="auto"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3400" dirty="0" smtClean="0"/>
              <a:t>Table 4.1 would produce incorrect values:</a:t>
            </a:r>
          </a:p>
          <a:p>
            <a:pPr marL="914400" lvl="1" indent="-457200" algn="l" fontAlgn="auto">
              <a:lnSpc>
                <a:spcPct val="120000"/>
              </a:lnSpc>
              <a:spcBef>
                <a:spcPts val="2280"/>
              </a:spcBef>
              <a:spcAft>
                <a:spcPts val="0"/>
              </a:spcAft>
              <a:buFont typeface="Lucida Grande"/>
              <a:buChar char="-"/>
              <a:defRPr/>
            </a:pPr>
            <a:r>
              <a:rPr lang="en-CA" dirty="0" smtClean="0"/>
              <a:t>E.g., consider the SMPTE specifications. Setting </a:t>
            </a:r>
            <a:r>
              <a:rPr lang="en-CA" i="1" dirty="0" smtClean="0">
                <a:latin typeface="Trebuchet MS"/>
                <a:cs typeface="Trebuchet MS"/>
              </a:rPr>
              <a:t>R</a:t>
            </a:r>
            <a:r>
              <a:rPr lang="en-CA" dirty="0" smtClean="0"/>
              <a:t> = </a:t>
            </a:r>
            <a:r>
              <a:rPr lang="en-CA" i="1" dirty="0" smtClean="0">
                <a:latin typeface="Trebuchet MS"/>
                <a:cs typeface="Trebuchet MS"/>
              </a:rPr>
              <a:t>G</a:t>
            </a:r>
            <a:r>
              <a:rPr lang="en-CA" dirty="0" smtClean="0"/>
              <a:t> = </a:t>
            </a:r>
            <a:r>
              <a:rPr lang="en-CA" i="1" dirty="0" smtClean="0">
                <a:latin typeface="Trebuchet MS"/>
                <a:cs typeface="Trebuchet MS"/>
              </a:rPr>
              <a:t>B</a:t>
            </a:r>
            <a:r>
              <a:rPr lang="en-CA" dirty="0" smtClean="0"/>
              <a:t> = 1 results in a value of </a:t>
            </a:r>
            <a:r>
              <a:rPr lang="en-CA" i="1" dirty="0" smtClean="0">
                <a:latin typeface="Trebuchet MS"/>
                <a:cs typeface="Trebuchet MS"/>
              </a:rPr>
              <a:t>X</a:t>
            </a:r>
            <a:r>
              <a:rPr lang="en-CA" dirty="0" smtClean="0"/>
              <a:t> that equals the sum of the </a:t>
            </a:r>
            <a:r>
              <a:rPr lang="en-CA" i="1" dirty="0" smtClean="0">
                <a:latin typeface="Trebuchet MS"/>
                <a:cs typeface="Trebuchet MS"/>
              </a:rPr>
              <a:t>x</a:t>
            </a:r>
            <a:r>
              <a:rPr lang="en-CA" dirty="0" smtClean="0"/>
              <a:t> values, or 0.630 + 0.310 + 0.155, which is 1.095.  Similarly the </a:t>
            </a:r>
            <a:r>
              <a:rPr lang="en-CA" i="1" dirty="0" smtClean="0">
                <a:latin typeface="Trebuchet MS"/>
                <a:cs typeface="Trebuchet MS"/>
              </a:rPr>
              <a:t>Y</a:t>
            </a:r>
            <a:r>
              <a:rPr lang="en-CA" dirty="0" smtClean="0"/>
              <a:t> and </a:t>
            </a:r>
            <a:r>
              <a:rPr lang="en-CA" i="1" dirty="0" smtClean="0">
                <a:latin typeface="Trebuchet MS"/>
                <a:cs typeface="Trebuchet MS"/>
              </a:rPr>
              <a:t>Z</a:t>
            </a:r>
            <a:r>
              <a:rPr lang="en-CA" dirty="0" smtClean="0"/>
              <a:t> values come out to 1.005 and 0.9. Now, dividing by (</a:t>
            </a:r>
            <a:r>
              <a:rPr lang="en-CA" i="1" dirty="0" smtClean="0">
                <a:latin typeface="Trebuchet MS"/>
                <a:cs typeface="Trebuchet MS"/>
              </a:rPr>
              <a:t>X</a:t>
            </a:r>
            <a:r>
              <a:rPr lang="en-CA" dirty="0" smtClean="0"/>
              <a:t> + </a:t>
            </a:r>
            <a:r>
              <a:rPr lang="en-CA" i="1" dirty="0" smtClean="0">
                <a:latin typeface="Trebuchet MS"/>
                <a:cs typeface="Trebuchet MS"/>
              </a:rPr>
              <a:t>Y</a:t>
            </a:r>
            <a:r>
              <a:rPr lang="en-CA" dirty="0" smtClean="0"/>
              <a:t> + </a:t>
            </a:r>
            <a:r>
              <a:rPr lang="en-CA" i="1" dirty="0" smtClean="0">
                <a:latin typeface="Trebuchet MS"/>
                <a:cs typeface="Trebuchet MS"/>
              </a:rPr>
              <a:t>Z</a:t>
            </a:r>
            <a:r>
              <a:rPr lang="en-CA" dirty="0" smtClean="0"/>
              <a:t>) this results in a chromaticity of (0.365, 0.335), rather than the desired </a:t>
            </a:r>
            <a:r>
              <a:rPr lang="en-US" dirty="0" smtClean="0"/>
              <a:t>values of (0.3127, 0.3291).</a:t>
            </a:r>
            <a:endParaRPr lang="en-US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8F6AEE4-A69D-4717-8E33-C4CA41C20D94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0207BF-4ECF-4006-AF9D-E0401A179CF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2438" y="1079499"/>
            <a:ext cx="8229600" cy="5411788"/>
          </a:xfrm>
        </p:spPr>
        <p:txBody>
          <a:bodyPr rtlCol="0">
            <a:normAutofit/>
          </a:bodyPr>
          <a:lstStyle/>
          <a:p>
            <a:pPr marL="457200" indent="-457200" algn="l"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To correct both problems, first take the white point magnitude of Y as unity:</a:t>
            </a:r>
          </a:p>
          <a:p>
            <a:pPr algn="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/>
          </a:p>
          <a:p>
            <a:pPr algn="l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400" i="1" dirty="0" smtClean="0">
                <a:cs typeface="Trebuchet MS"/>
              </a:rPr>
              <a:t>                            Y</a:t>
            </a:r>
            <a:r>
              <a:rPr lang="en-CA" sz="2400" dirty="0" smtClean="0"/>
              <a:t> (white point) = 1                    (4.11)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 smtClean="0"/>
          </a:p>
          <a:p>
            <a:pPr marL="457200" indent="-457200" algn="l" fontAlgn="auto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Now we need to find a set of three correction factors such that if the gains of the three electron guns are multiplied by these values we get exactly the white point </a:t>
            </a:r>
            <a:r>
              <a:rPr lang="en-CA" sz="2400" i="1" dirty="0" smtClean="0">
                <a:cs typeface="Trebuchet MS"/>
              </a:rPr>
              <a:t>XYZ </a:t>
            </a:r>
            <a:r>
              <a:rPr lang="en-CA" sz="2400" dirty="0" smtClean="0"/>
              <a:t>value at </a:t>
            </a:r>
            <a:r>
              <a:rPr lang="en-US" sz="2400" i="1" dirty="0" smtClean="0">
                <a:cs typeface="Trebuchet MS"/>
              </a:rPr>
              <a:t>R</a:t>
            </a:r>
            <a:r>
              <a:rPr lang="en-US" sz="2400" dirty="0" smtClean="0"/>
              <a:t> = </a:t>
            </a:r>
            <a:r>
              <a:rPr lang="en-US" sz="2400" i="1" dirty="0" smtClean="0">
                <a:cs typeface="Trebuchet MS"/>
              </a:rPr>
              <a:t>G</a:t>
            </a:r>
            <a:r>
              <a:rPr lang="en-US" sz="2400" dirty="0" smtClean="0"/>
              <a:t> = </a:t>
            </a:r>
            <a:r>
              <a:rPr lang="en-US" sz="2400" i="1" dirty="0" smtClean="0">
                <a:cs typeface="Trebuchet MS"/>
              </a:rPr>
              <a:t>B</a:t>
            </a:r>
            <a:r>
              <a:rPr lang="en-US" sz="2400" dirty="0" smtClean="0"/>
              <a:t> = 1.</a:t>
            </a:r>
            <a:endParaRPr lang="en-US" sz="2400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7992D50-8A75-489D-BF9B-E4314C33867B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07411C-BE1B-4BFA-B5CA-9E43A49FC33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1778521"/>
          </a:xfrm>
        </p:spPr>
        <p:txBody>
          <a:bodyPr rtlCol="0" anchor="ctr">
            <a:normAutofit fontScale="62500" lnSpcReduction="20000"/>
          </a:bodyPr>
          <a:lstStyle/>
          <a:p>
            <a:pPr marL="457200" indent="-457200" algn="l" fontAlgn="auto">
              <a:lnSpc>
                <a:spcPct val="120000"/>
              </a:lnSpc>
              <a:spcBef>
                <a:spcPts val="112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Fig. 4.2 shows the relative power in each wavelength interval for typical outdoor light on a sunny day. This type of curve is called a Spectral Power Distribution (SPD) or a spectrum.</a:t>
            </a:r>
          </a:p>
          <a:p>
            <a:pPr marL="457200" indent="-457200" algn="l" fontAlgn="auto">
              <a:spcBef>
                <a:spcPts val="1128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The symbol for wavelength is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dirty="0" smtClean="0">
                <a:latin typeface="Trebuchet MS"/>
                <a:cs typeface="Trebuchet MS"/>
              </a:rPr>
              <a:t>. This curve is called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(λ)</a:t>
            </a:r>
            <a:r>
              <a:rPr lang="en-CA" dirty="0" smtClean="0">
                <a:latin typeface="Trebuchet MS"/>
                <a:cs typeface="Trebuchet MS"/>
              </a:rPr>
              <a:t>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97AA4ED-942A-4697-A865-27161F27F02B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3568" y="5573851"/>
            <a:ext cx="77768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2000" b="1" dirty="0">
                <a:latin typeface="Trebuchet MS"/>
                <a:cs typeface="Trebuchet MS"/>
              </a:rPr>
              <a:t>Fig. 4.2: </a:t>
            </a:r>
            <a:r>
              <a:rPr lang="en-CA" sz="2000" dirty="0">
                <a:latin typeface="Trebuchet MS"/>
                <a:cs typeface="Trebuchet MS"/>
              </a:rPr>
              <a:t>Spectral power distribution of daylight</a:t>
            </a:r>
            <a:r>
              <a:rPr lang="en-CA" sz="2000" dirty="0" smtClean="0">
                <a:latin typeface="Trebuchet MS"/>
                <a:cs typeface="Trebuchet MS"/>
              </a:rPr>
              <a:t>.</a:t>
            </a:r>
            <a:endParaRPr lang="en-US" sz="2000" dirty="0">
              <a:latin typeface="Trebuchet MS"/>
              <a:cs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30" y="2420888"/>
            <a:ext cx="4389615" cy="3057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F4C837-0BEC-45A5-9E62-CA7BFF588A70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>
            <a:normAutofit fontScale="70000" lnSpcReduction="20000"/>
          </a:bodyPr>
          <a:lstStyle/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3100" dirty="0" smtClean="0"/>
              <a:t>Suppose </a:t>
            </a:r>
            <a:r>
              <a:rPr lang="en-CA" sz="3100" dirty="0"/>
              <a:t>the matrix of phosphor </a:t>
            </a:r>
            <a:r>
              <a:rPr lang="en-CA" sz="3100" dirty="0" err="1"/>
              <a:t>chromaticities</a:t>
            </a:r>
            <a:r>
              <a:rPr lang="en-CA" sz="3100" dirty="0"/>
              <a:t> </a:t>
            </a:r>
            <a:r>
              <a:rPr lang="en-CA" sz="3100" dirty="0" err="1"/>
              <a:t>x</a:t>
            </a:r>
            <a:r>
              <a:rPr lang="en-CA" sz="3100" baseline="-25000" dirty="0" err="1"/>
              <a:t>r</a:t>
            </a:r>
            <a:r>
              <a:rPr lang="en-CA" sz="3100" dirty="0"/>
              <a:t>, </a:t>
            </a:r>
            <a:r>
              <a:rPr lang="en-CA" sz="3100" dirty="0" err="1"/>
              <a:t>x</a:t>
            </a:r>
            <a:r>
              <a:rPr lang="en-CA" sz="3100" baseline="-25000" dirty="0" err="1"/>
              <a:t>g</a:t>
            </a:r>
            <a:r>
              <a:rPr lang="en-CA" sz="3100" dirty="0"/>
              <a:t>, ... Etc. in Eq. (4.10) is called M . We can express the correction as a diagonal matrix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(d1, d2, d3) </a:t>
            </a:r>
            <a:r>
              <a:rPr lang="en-CA" sz="3100" dirty="0"/>
              <a:t>such that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fr-FR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≡ 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(1, 1, 1)</a:t>
            </a:r>
            <a:r>
              <a:rPr lang="fr-FR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/>
              <a:t>		(4.12)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/>
              <a:t>For the SMPTE specification, we have (</a:t>
            </a:r>
            <a:r>
              <a:rPr lang="en-CA" i="1" dirty="0" smtClean="0">
                <a:latin typeface="Trebuchet MS"/>
                <a:cs typeface="Trebuchet MS"/>
              </a:rPr>
              <a:t>x</a:t>
            </a:r>
            <a:r>
              <a:rPr lang="en-CA" dirty="0" smtClean="0"/>
              <a:t>, </a:t>
            </a:r>
            <a:r>
              <a:rPr lang="en-CA" i="1" dirty="0" smtClean="0">
                <a:latin typeface="Trebuchet MS"/>
                <a:cs typeface="Trebuchet MS"/>
              </a:rPr>
              <a:t>y</a:t>
            </a:r>
            <a:r>
              <a:rPr lang="en-CA" dirty="0" smtClean="0"/>
              <a:t>, </a:t>
            </a:r>
            <a:r>
              <a:rPr lang="en-CA" i="1" dirty="0" smtClean="0">
                <a:latin typeface="Trebuchet MS"/>
                <a:cs typeface="Trebuchet MS"/>
              </a:rPr>
              <a:t>z</a:t>
            </a:r>
            <a:r>
              <a:rPr lang="en-CA" dirty="0" smtClean="0"/>
              <a:t>) = (0.3127, 0.3291, 0.3582) or, dividing by the middle value — </a:t>
            </a:r>
            <a:r>
              <a:rPr lang="en-CA" i="1" dirty="0" err="1" smtClean="0">
                <a:latin typeface="Trebuchet MS"/>
                <a:cs typeface="Trebuchet MS"/>
              </a:rPr>
              <a:t>XYZ</a:t>
            </a:r>
            <a:r>
              <a:rPr lang="en-CA" baseline="-25000" dirty="0" err="1" smtClean="0"/>
              <a:t>white</a:t>
            </a:r>
            <a:r>
              <a:rPr lang="en-CA" dirty="0" smtClean="0"/>
              <a:t> = (0.95045, 1 , 1.08892). We note that multiplying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dirty="0" smtClean="0"/>
              <a:t> by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(1, 1, 1)</a:t>
            </a:r>
            <a:r>
              <a:rPr lang="en-CA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/>
              <a:t>just gives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/>
              <a:t>so we end up with an equation specifying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CA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dirty="0" smtClean="0"/>
              <a:t>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(4.13)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3F9A021-541A-4A5B-9417-5B55CE95836D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968777"/>
              </p:ext>
            </p:extLst>
          </p:nvPr>
        </p:nvGraphicFramePr>
        <p:xfrm>
          <a:off x="2339752" y="4714875"/>
          <a:ext cx="46386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75" name="Equation" r:id="rId4" imgW="2565170" imgH="711016" progId="">
                  <p:embed/>
                </p:oleObj>
              </mc:Choice>
              <mc:Fallback>
                <p:oleObj name="Equation" r:id="rId4" imgW="2565170" imgH="711016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714875"/>
                        <a:ext cx="4638675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A9B071-994E-41A5-9534-F9A4DCB5A47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34145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anchor="ctr"/>
          <a:lstStyle/>
          <a:p>
            <a:pPr algn="l">
              <a:buFont typeface="Arial"/>
              <a:buChar char="•"/>
            </a:pPr>
            <a:r>
              <a:rPr lang="en-CA" sz="2400" dirty="0" smtClean="0">
                <a:latin typeface="Trebuchet MS"/>
              </a:rPr>
              <a:t>Inverting, with the new values </a:t>
            </a:r>
            <a:r>
              <a:rPr lang="en-CA" sz="2400" i="1" dirty="0" err="1" smtClean="0">
                <a:latin typeface="Trebuchet MS"/>
                <a:cs typeface="Trebuchet MS"/>
              </a:rPr>
              <a:t>XYZ</a:t>
            </a:r>
            <a:r>
              <a:rPr lang="en-CA" sz="2400" baseline="-25000" dirty="0" err="1" smtClean="0">
                <a:latin typeface="Trebuchet MS"/>
              </a:rPr>
              <a:t>white</a:t>
            </a:r>
            <a:r>
              <a:rPr lang="en-CA" sz="2400" baseline="-25000" dirty="0" smtClean="0">
                <a:latin typeface="Trebuchet MS"/>
              </a:rPr>
              <a:t> </a:t>
            </a:r>
            <a:r>
              <a:rPr lang="en-CA" sz="2400" dirty="0" smtClean="0">
                <a:latin typeface="Trebuchet MS"/>
              </a:rPr>
              <a:t>specified as above, </a:t>
            </a:r>
            <a:r>
              <a:rPr lang="en-US" sz="2400" dirty="0" smtClean="0">
                <a:latin typeface="Trebuchet MS"/>
              </a:rPr>
              <a:t>we arrive at</a:t>
            </a:r>
          </a:p>
          <a:p>
            <a:pPr algn="l"/>
            <a:endParaRPr lang="en-US" sz="2400" dirty="0" smtClean="0">
              <a:latin typeface="Trebuchet MS"/>
            </a:endParaRPr>
          </a:p>
          <a:p>
            <a:pPr algn="r"/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(0.6247, 1.1783, 1.2364)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latin typeface="Trebuchet MS"/>
              </a:rPr>
              <a:t>(4.14)</a:t>
            </a:r>
          </a:p>
          <a:p>
            <a:pPr algn="l"/>
            <a:endParaRPr lang="en-CA" sz="2400" dirty="0" smtClean="0">
              <a:latin typeface="Trebuchet MS"/>
            </a:endParaRPr>
          </a:p>
          <a:p>
            <a:pPr algn="l"/>
            <a:r>
              <a:rPr lang="en-CA" sz="2400" dirty="0" smtClean="0">
                <a:latin typeface="Trebuchet MS"/>
              </a:rPr>
              <a:t>	These are large correction factors.</a:t>
            </a:r>
            <a:endParaRPr lang="en-CA" sz="2400" b="1" dirty="0" smtClean="0">
              <a:latin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E9C7F2B-E82C-46BD-B343-A1E0416C8D6C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D09A8A-B209-4B70-B9A9-F0B0C312416B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80901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4.1.12  XYZ to RGB Transform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457200" indent="-457200" algn="l" fontAlgn="auto">
              <a:spcAft>
                <a:spcPts val="0"/>
              </a:spcAft>
              <a:buSzPct val="100000"/>
              <a:buFont typeface="Arial"/>
              <a:buChar char="•"/>
              <a:tabLst>
                <a:tab pos="360363" algn="l"/>
              </a:tabLst>
              <a:defRPr/>
            </a:pPr>
            <a:r>
              <a:rPr lang="en-CA" dirty="0" smtClean="0"/>
              <a:t>Now the 3 × 3 transform matrix from XYZ to RGB is taken to be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  <a:tab pos="4122738" algn="l"/>
              </a:tabLst>
              <a:defRPr/>
            </a:pPr>
            <a:r>
              <a:rPr lang="en-US" i="1" dirty="0" smtClean="0">
                <a:latin typeface="Trebuchet MS"/>
                <a:cs typeface="Trebuchet MS"/>
              </a:rPr>
              <a:t>   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D </a:t>
            </a:r>
            <a:r>
              <a:rPr lang="en-US" dirty="0" smtClean="0"/>
              <a:t>	(4.15)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US" dirty="0" smtClean="0"/>
          </a:p>
          <a:p>
            <a:pPr marL="0" indent="0" algn="l" fontAlgn="auto">
              <a:spcAft>
                <a:spcPts val="0"/>
              </a:spcAft>
              <a:tabLst>
                <a:tab pos="360363" algn="l"/>
              </a:tabLst>
              <a:defRPr/>
            </a:pPr>
            <a:r>
              <a:rPr lang="en-CA" dirty="0" smtClean="0"/>
              <a:t>even for points other than the white point: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CA" b="1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CA" b="1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r>
              <a:rPr lang="en-CA" dirty="0" smtClean="0"/>
              <a:t>(4.16)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CA" b="1" dirty="0" smtClean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tabLst>
                <a:tab pos="360363" algn="l"/>
              </a:tabLst>
              <a:defRPr/>
            </a:pPr>
            <a:r>
              <a:rPr lang="en-CA" dirty="0" smtClean="0"/>
              <a:t>For the SMPTE specification, we arrive at: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CA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r>
              <a:rPr lang="en-CA" dirty="0" smtClean="0"/>
              <a:t>(4.17)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r>
              <a:rPr lang="en-CA" b="1" dirty="0" smtClean="0"/>
              <a:t>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US" dirty="0" smtClean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tabLst>
                <a:tab pos="360363" algn="l"/>
              </a:tabLst>
              <a:defRPr/>
            </a:pPr>
            <a:r>
              <a:rPr lang="en-US" dirty="0" smtClean="0"/>
              <a:t>Written out, this reads: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US" b="1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r>
              <a:rPr lang="en-US" dirty="0" smtClean="0"/>
              <a:t> (4.18)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tabLst>
                <a:tab pos="360363" algn="l"/>
              </a:tabLst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9BE16BA-D13A-42A1-ACC1-7A464F216BA3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4071938" y="2714625"/>
          <a:ext cx="1223962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5" name="Equation" r:id="rId4" imgW="812433" imgH="711016" progId="">
                  <p:embed/>
                </p:oleObj>
              </mc:Choice>
              <mc:Fallback>
                <p:oleObj name="Equation" r:id="rId4" imgW="812433" imgH="711016" progId="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2714625"/>
                        <a:ext cx="1223962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610359"/>
              </p:ext>
            </p:extLst>
          </p:nvPr>
        </p:nvGraphicFramePr>
        <p:xfrm>
          <a:off x="3347864" y="4149080"/>
          <a:ext cx="255428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6" name="Equation" r:id="rId6" imgW="1955570" imgH="711016" progId="">
                  <p:embed/>
                </p:oleObj>
              </mc:Choice>
              <mc:Fallback>
                <p:oleObj name="Equation" r:id="rId6" imgW="1955570" imgH="711016" progId="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149080"/>
                        <a:ext cx="2554287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3286125" y="5286375"/>
          <a:ext cx="28463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7" name="Equation" r:id="rId8" imgW="2235016" imgH="672985" progId="">
                  <p:embed/>
                </p:oleObj>
              </mc:Choice>
              <mc:Fallback>
                <p:oleObj name="Equation" r:id="rId8" imgW="2235016" imgH="672985" progId="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5286375"/>
                        <a:ext cx="284638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62937B-9E39-4B65-83FC-2E93E5CC9F5F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38241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4.1.13  Transform with Gamma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/>
              <a:t>Instead of linear </a:t>
            </a:r>
            <a:r>
              <a:rPr lang="en-CA" sz="2000" i="1" dirty="0" smtClean="0">
                <a:cs typeface="Trebuchet MS"/>
              </a:rPr>
              <a:t>R</a:t>
            </a:r>
            <a:r>
              <a:rPr lang="en-CA" sz="2000" dirty="0" smtClean="0"/>
              <a:t>,</a:t>
            </a:r>
            <a:r>
              <a:rPr lang="en-CA" sz="2000" i="1" dirty="0" smtClean="0">
                <a:cs typeface="Trebuchet MS"/>
              </a:rPr>
              <a:t>G</a:t>
            </a:r>
            <a:r>
              <a:rPr lang="en-CA" sz="2000" dirty="0" smtClean="0"/>
              <a:t>,</a:t>
            </a:r>
            <a:r>
              <a:rPr lang="en-CA" sz="2000" i="1" dirty="0" smtClean="0">
                <a:cs typeface="Trebuchet MS"/>
              </a:rPr>
              <a:t>B</a:t>
            </a:r>
            <a:r>
              <a:rPr lang="en-CA" sz="2000" dirty="0" smtClean="0"/>
              <a:t> we usually have nonlinear, gamma corrected </a:t>
            </a:r>
            <a:r>
              <a:rPr lang="en-CA" sz="2000" i="1" dirty="0" smtClean="0">
                <a:cs typeface="Trebuchet MS"/>
              </a:rPr>
              <a:t>R</a:t>
            </a:r>
            <a:r>
              <a:rPr lang="en-CA" sz="2000" dirty="0" smtClean="0"/>
              <a:t>′, </a:t>
            </a:r>
            <a:r>
              <a:rPr lang="en-CA" sz="2000" i="1" dirty="0" smtClean="0">
                <a:cs typeface="Trebuchet MS"/>
              </a:rPr>
              <a:t>G</a:t>
            </a:r>
            <a:r>
              <a:rPr lang="en-CA" sz="2000" dirty="0" smtClean="0"/>
              <a:t>′, </a:t>
            </a:r>
            <a:r>
              <a:rPr lang="en-CA" sz="2000" i="1" dirty="0" smtClean="0">
                <a:cs typeface="Trebuchet MS"/>
              </a:rPr>
              <a:t>B</a:t>
            </a:r>
            <a:r>
              <a:rPr lang="en-CA" sz="2000" dirty="0" smtClean="0"/>
              <a:t>′ (produced by a camcorder or digital cam</a:t>
            </a:r>
            <a:r>
              <a:rPr lang="en-US" sz="2000" dirty="0" smtClean="0"/>
              <a:t>era).</a:t>
            </a:r>
          </a:p>
          <a:p>
            <a:pPr algn="l" fontAlgn="auto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/>
              <a:t>To transform </a:t>
            </a:r>
            <a:r>
              <a:rPr lang="en-CA" sz="2000" i="1" dirty="0" smtClean="0">
                <a:cs typeface="Trebuchet MS"/>
              </a:rPr>
              <a:t>XYZ </a:t>
            </a:r>
            <a:r>
              <a:rPr lang="en-CA" sz="2000" dirty="0" smtClean="0"/>
              <a:t>to </a:t>
            </a:r>
            <a:r>
              <a:rPr lang="en-CA" sz="2000" i="1" dirty="0" smtClean="0">
                <a:cs typeface="Trebuchet MS"/>
              </a:rPr>
              <a:t>RGB</a:t>
            </a:r>
            <a:r>
              <a:rPr lang="en-CA" sz="2000" dirty="0" smtClean="0"/>
              <a:t>, calculate the linear </a:t>
            </a:r>
            <a:r>
              <a:rPr lang="en-CA" sz="2000" i="1" dirty="0" smtClean="0">
                <a:cs typeface="Trebuchet MS"/>
              </a:rPr>
              <a:t>RGB</a:t>
            </a:r>
            <a:r>
              <a:rPr lang="en-CA" sz="2000" dirty="0" smtClean="0"/>
              <a:t> required, by inverting Eq. (4.16) above; then make nonlinear </a:t>
            </a:r>
            <a:r>
              <a:rPr lang="en-US" sz="2000" dirty="0" smtClean="0"/>
              <a:t>signals via gamma correction.</a:t>
            </a:r>
            <a:endParaRPr lang="en-US" sz="2000" dirty="0"/>
          </a:p>
          <a:p>
            <a:pPr algn="l" fontAlgn="auto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/>
              <a:t>Nevertheless this is not often done as stated. Instead, the equation for the </a:t>
            </a:r>
            <a:r>
              <a:rPr lang="en-CA" sz="2000" i="1" dirty="0" smtClean="0">
                <a:cs typeface="Trebuchet MS"/>
              </a:rPr>
              <a:t>Y</a:t>
            </a:r>
            <a:r>
              <a:rPr lang="en-CA" sz="2000" dirty="0" smtClean="0"/>
              <a:t> value is used as is, but applied to nonlinear </a:t>
            </a:r>
            <a:r>
              <a:rPr lang="en-US" sz="2000" dirty="0" smtClean="0"/>
              <a:t>signals.</a:t>
            </a:r>
          </a:p>
          <a:p>
            <a:pPr marL="914400" lvl="1" indent="-457200" algn="l" fontAlgn="auto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2000" dirty="0" smtClean="0"/>
              <a:t>The only concession to accuracy is to give the new name </a:t>
            </a:r>
            <a:r>
              <a:rPr lang="en-CA" sz="2000" i="1" dirty="0" smtClean="0">
                <a:cs typeface="Trebuchet MS"/>
              </a:rPr>
              <a:t>Y</a:t>
            </a:r>
            <a:r>
              <a:rPr lang="en-CA" sz="2000" dirty="0" smtClean="0"/>
              <a:t> ′ to this new </a:t>
            </a:r>
            <a:r>
              <a:rPr lang="en-CA" sz="2000" i="1" dirty="0" smtClean="0">
                <a:cs typeface="Trebuchet MS"/>
              </a:rPr>
              <a:t>Y</a:t>
            </a:r>
            <a:r>
              <a:rPr lang="en-CA" sz="2000" dirty="0" smtClean="0"/>
              <a:t> value created from </a:t>
            </a:r>
            <a:r>
              <a:rPr lang="en-CA" sz="2000" i="1" dirty="0" smtClean="0">
                <a:cs typeface="Trebuchet MS"/>
              </a:rPr>
              <a:t>R</a:t>
            </a:r>
            <a:r>
              <a:rPr lang="en-CA" sz="2000" dirty="0" smtClean="0"/>
              <a:t>′, </a:t>
            </a:r>
            <a:r>
              <a:rPr lang="en-CA" sz="2000" i="1" dirty="0" smtClean="0">
                <a:cs typeface="Trebuchet MS"/>
              </a:rPr>
              <a:t>G</a:t>
            </a:r>
            <a:r>
              <a:rPr lang="en-CA" sz="2000" dirty="0" smtClean="0"/>
              <a:t>′, </a:t>
            </a:r>
            <a:r>
              <a:rPr lang="en-CA" sz="2000" i="1" dirty="0" smtClean="0">
                <a:cs typeface="Trebuchet MS"/>
              </a:rPr>
              <a:t>B</a:t>
            </a:r>
            <a:r>
              <a:rPr lang="en-CA" sz="2000" dirty="0" smtClean="0"/>
              <a:t>′.</a:t>
            </a:r>
          </a:p>
          <a:p>
            <a:pPr marL="914400" lvl="1" indent="-457200" algn="l" fontAlgn="auto">
              <a:lnSpc>
                <a:spcPct val="120000"/>
              </a:lnSpc>
              <a:spcBef>
                <a:spcPts val="108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CA" sz="2000" dirty="0" smtClean="0"/>
              <a:t>The significance of </a:t>
            </a:r>
            <a:r>
              <a:rPr lang="en-CA" sz="2000" i="1" dirty="0" smtClean="0">
                <a:cs typeface="Trebuchet MS"/>
              </a:rPr>
              <a:t>Y </a:t>
            </a:r>
            <a:r>
              <a:rPr lang="en-CA" sz="2000" dirty="0" smtClean="0"/>
              <a:t>′ is that it codes a descriptor of brightness for </a:t>
            </a:r>
            <a:r>
              <a:rPr lang="en-US" sz="2000" dirty="0" smtClean="0"/>
              <a:t>the pixel in question.</a:t>
            </a:r>
            <a:endParaRPr lang="en-US" sz="2000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4B032CA-240E-4AFF-8CE8-A4062FEF7E8D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8817C8-206C-406D-BCCD-84275C68858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14338" y="764704"/>
            <a:ext cx="8262118" cy="5411788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Following the procedure outlined above, but with the values in Table 4.1 for NTSC, we arrive at the following transform: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400" dirty="0" smtClean="0"/>
              <a:t>(4.19)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4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1200" dirty="0" smtClean="0"/>
          </a:p>
          <a:p>
            <a:pPr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Thus, coding for nonlinear signals begins with encoding the </a:t>
            </a:r>
            <a:r>
              <a:rPr lang="en-US" sz="2400" dirty="0" smtClean="0"/>
              <a:t>nonlinear-signal correlate of luminance: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i="1" dirty="0" smtClean="0">
                <a:cs typeface="Trebuchet MS"/>
              </a:rPr>
              <a:t>		         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′ = 0.299·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′+0.587·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′+0.114·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  </a:t>
            </a:r>
            <a:r>
              <a:rPr lang="en-US" sz="2400" dirty="0" smtClean="0"/>
              <a:t>	         (4.20)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EDE17AC-D9B4-4B79-8ABE-DFA1300EB1EC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685054"/>
              </p:ext>
            </p:extLst>
          </p:nvPr>
        </p:nvGraphicFramePr>
        <p:xfrm>
          <a:off x="2321719" y="2348880"/>
          <a:ext cx="4500563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7" name="Equation" r:id="rId4" imgW="2018956" imgH="672985" progId="">
                  <p:embed/>
                </p:oleObj>
              </mc:Choice>
              <mc:Fallback>
                <p:oleObj name="Equation" r:id="rId4" imgW="2018956" imgH="672985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719" y="2348880"/>
                        <a:ext cx="4500563" cy="150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5C9227-140E-4863-989D-F4E0F5FB8B5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82947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4.1.14  L*a*b* (CIELAB) color Model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 anchor="ctr">
            <a:noAutofit/>
          </a:bodyPr>
          <a:lstStyle/>
          <a:p>
            <a:pPr algn="l" fontAlgn="auto">
              <a:spcBef>
                <a:spcPts val="288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b="1" dirty="0" smtClean="0"/>
              <a:t>Weber’s Law</a:t>
            </a:r>
            <a:r>
              <a:rPr lang="en-CA" sz="2000" dirty="0" smtClean="0"/>
              <a:t>: Equally-perceived differences are proportional to magnitude. The more there is of a quantity, the more change there must be to perceive a difference.</a:t>
            </a:r>
          </a:p>
          <a:p>
            <a:pPr algn="l" fontAlgn="auto">
              <a:spcBef>
                <a:spcPts val="288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/>
              <a:t>A rule of thumb for this phenomenon states that equally-perceived changes must be relative — changes are about equally perceived if the ratio of the change is the same, whether for dark or bright lights, etc.</a:t>
            </a:r>
          </a:p>
          <a:p>
            <a:pPr algn="l" fontAlgn="auto">
              <a:spcBef>
                <a:spcPts val="288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/>
              <a:t>Mathematically, with intensity </a:t>
            </a:r>
            <a:r>
              <a:rPr lang="en-CA" sz="2000" i="1" dirty="0" smtClean="0">
                <a:cs typeface="Trebuchet MS"/>
              </a:rPr>
              <a:t>I</a:t>
            </a:r>
            <a:r>
              <a:rPr lang="en-CA" sz="2000" dirty="0" smtClean="0"/>
              <a:t>, change is equally perceived so long as the change      is a constant. If it’s quiet, we can hear a small change in sound. If there is a lot of noise, to experience the same difference the change has to be of the </a:t>
            </a:r>
            <a:r>
              <a:rPr lang="en-US" sz="2000" dirty="0" smtClean="0"/>
              <a:t>same proportion.</a:t>
            </a:r>
            <a:endParaRPr lang="en-CA" sz="2000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A79E878-9963-4735-829C-C5155208B36F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294378"/>
              </p:ext>
            </p:extLst>
          </p:nvPr>
        </p:nvGraphicFramePr>
        <p:xfrm>
          <a:off x="3140028" y="4960459"/>
          <a:ext cx="228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1" name="Equation" r:id="rId4" imgW="228600" imgH="393302" progId="">
                  <p:embed/>
                </p:oleObj>
              </mc:Choice>
              <mc:Fallback>
                <p:oleObj name="Equation" r:id="rId4" imgW="228600" imgH="393302" progId="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28" y="4960459"/>
                        <a:ext cx="228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A7B4AE-1F5E-46AF-92EA-62765735258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44385" name="Subtitle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 anchor="ctr"/>
          <a:lstStyle/>
          <a:p>
            <a:pPr algn="l">
              <a:buFont typeface="Arial"/>
              <a:buChar char="•"/>
            </a:pPr>
            <a:r>
              <a:rPr lang="en-CA" sz="2400" dirty="0" smtClean="0">
                <a:latin typeface="Trebuchet MS"/>
              </a:rPr>
              <a:t>For human vision, the CIE arrived at a different version of this kind of rule — </a:t>
            </a:r>
            <a:r>
              <a:rPr lang="en-CA" sz="2400" b="1" dirty="0" smtClean="0">
                <a:latin typeface="Trebuchet MS"/>
              </a:rPr>
              <a:t>CIELAB </a:t>
            </a:r>
            <a:r>
              <a:rPr lang="en-CA" sz="2400" dirty="0" smtClean="0">
                <a:latin typeface="Trebuchet MS"/>
              </a:rPr>
              <a:t>space. What is being quantified in this space is </a:t>
            </a:r>
            <a:r>
              <a:rPr lang="en-CA" sz="2400" b="1" dirty="0" smtClean="0">
                <a:latin typeface="Trebuchet MS"/>
              </a:rPr>
              <a:t>differences </a:t>
            </a:r>
            <a:r>
              <a:rPr lang="en-CA" sz="2400" dirty="0" smtClean="0">
                <a:latin typeface="Trebuchet MS"/>
              </a:rPr>
              <a:t>perceived in color and brightness.</a:t>
            </a:r>
          </a:p>
          <a:p>
            <a:pPr algn="l">
              <a:buFont typeface="Arial"/>
              <a:buChar char="•"/>
            </a:pPr>
            <a:endParaRPr lang="en-CA" sz="2400" dirty="0" smtClean="0">
              <a:latin typeface="Trebuchet MS"/>
            </a:endParaRPr>
          </a:p>
          <a:p>
            <a:pPr algn="l">
              <a:buFont typeface="Arial"/>
              <a:buChar char="•"/>
            </a:pPr>
            <a:r>
              <a:rPr lang="en-CA" sz="2400" dirty="0" smtClean="0">
                <a:latin typeface="Trebuchet MS"/>
              </a:rPr>
              <a:t>Fig. 4.14 shows a cutaway into a 3D solid of the coordinate space associated with this color difference metric.</a:t>
            </a:r>
            <a:endParaRPr lang="en-US" sz="2400" b="1" dirty="0" smtClean="0">
              <a:latin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71DA78C-5367-482D-A144-E220B44DD86B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5B0FA5-CEC9-4E22-9296-C166B39D4D1B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74081" name="Subtitle 2"/>
          <p:cNvSpPr>
            <a:spLocks noGrp="1"/>
          </p:cNvSpPr>
          <p:nvPr>
            <p:ph idx="1"/>
          </p:nvPr>
        </p:nvSpPr>
        <p:spPr>
          <a:xfrm>
            <a:off x="457200" y="5500688"/>
            <a:ext cx="8229600" cy="625475"/>
          </a:xfrm>
        </p:spPr>
        <p:txBody>
          <a:bodyPr anchor="ctr"/>
          <a:lstStyle/>
          <a:p>
            <a:pPr algn="ctr">
              <a:tabLst>
                <a:tab pos="539750" algn="l"/>
              </a:tabLst>
            </a:pPr>
            <a:r>
              <a:rPr lang="en-US" sz="2400" b="1" dirty="0" smtClean="0">
                <a:latin typeface="Trebuchet MS"/>
              </a:rPr>
              <a:t>Fig. 4.14</a:t>
            </a:r>
            <a:r>
              <a:rPr lang="en-US" sz="2400" dirty="0" smtClean="0">
                <a:latin typeface="Trebuchet MS"/>
              </a:rPr>
              <a:t>: CIELAB model.</a:t>
            </a:r>
            <a:endParaRPr lang="en-US" sz="2400" b="1" dirty="0" smtClean="0">
              <a:latin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2556212-5FC8-4B06-86C3-14AAB2D0F4F7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085" name="Picture 5" descr="cielabeditedwithtitles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9483" y="980728"/>
            <a:ext cx="5005035" cy="408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C039B4-B450-4FB8-AF3D-FBA014BD97D3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>
            <a:normAutofit fontScale="55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CIELAB: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(4.21)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(4.22)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	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with </a:t>
            </a:r>
            <a:r>
              <a:rPr lang="en-CA" i="1" dirty="0" err="1" smtClean="0">
                <a:latin typeface="Trebuchet MS"/>
                <a:cs typeface="Trebuchet MS"/>
              </a:rPr>
              <a:t>X</a:t>
            </a:r>
            <a:r>
              <a:rPr lang="en-CA" baseline="-25000" dirty="0" err="1" smtClean="0"/>
              <a:t>n</a:t>
            </a:r>
            <a:r>
              <a:rPr lang="en-CA" dirty="0" smtClean="0"/>
              <a:t>, </a:t>
            </a:r>
            <a:r>
              <a:rPr lang="en-CA" i="1" dirty="0" err="1" smtClean="0">
                <a:latin typeface="Trebuchet MS"/>
                <a:cs typeface="Trebuchet MS"/>
              </a:rPr>
              <a:t>Y</a:t>
            </a:r>
            <a:r>
              <a:rPr lang="en-CA" baseline="-25000" dirty="0" err="1" smtClean="0"/>
              <a:t>n</a:t>
            </a:r>
            <a:r>
              <a:rPr lang="en-CA" dirty="0" smtClean="0"/>
              <a:t>, </a:t>
            </a:r>
            <a:r>
              <a:rPr lang="en-CA" i="1" dirty="0" smtClean="0">
                <a:latin typeface="Trebuchet MS"/>
                <a:cs typeface="Trebuchet MS"/>
              </a:rPr>
              <a:t>Z</a:t>
            </a:r>
            <a:r>
              <a:rPr lang="en-CA" baseline="-25000" dirty="0" smtClean="0"/>
              <a:t>n</a:t>
            </a:r>
            <a:r>
              <a:rPr lang="en-CA" dirty="0" smtClean="0"/>
              <a:t> the </a:t>
            </a:r>
            <a:r>
              <a:rPr lang="en-CA" i="1" dirty="0" smtClean="0">
                <a:latin typeface="Trebuchet MS"/>
                <a:cs typeface="Trebuchet MS"/>
              </a:rPr>
              <a:t>XYZ</a:t>
            </a:r>
            <a:r>
              <a:rPr lang="en-CA" dirty="0" smtClean="0"/>
              <a:t> values of the white point. Auxiliary definitions </a:t>
            </a:r>
            <a:r>
              <a:rPr lang="en-US" dirty="0" smtClean="0"/>
              <a:t>are: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7C5784D-F6DD-4FD0-B7D1-1365503889E7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3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597288"/>
              </p:ext>
            </p:extLst>
          </p:nvPr>
        </p:nvGraphicFramePr>
        <p:xfrm>
          <a:off x="3464719" y="1714500"/>
          <a:ext cx="22145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4" name="Equation" r:id="rId4" imgW="1307939" imgH="507633" progId="">
                  <p:embed/>
                </p:oleObj>
              </mc:Choice>
              <mc:Fallback>
                <p:oleObj name="Equation" r:id="rId4" imgW="1307939" imgH="507633" progId="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4719" y="1714500"/>
                        <a:ext cx="2214562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14921"/>
              </p:ext>
            </p:extLst>
          </p:nvPr>
        </p:nvGraphicFramePr>
        <p:xfrm>
          <a:off x="3214688" y="2643188"/>
          <a:ext cx="27146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5" name="Equation" r:id="rId6" imgW="1878957" imgH="558892" progId="">
                  <p:embed/>
                </p:oleObj>
              </mc:Choice>
              <mc:Fallback>
                <p:oleObj name="Equation" r:id="rId6" imgW="1878957" imgH="558892" progId="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2643188"/>
                        <a:ext cx="27146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30891"/>
              </p:ext>
            </p:extLst>
          </p:nvPr>
        </p:nvGraphicFramePr>
        <p:xfrm>
          <a:off x="3214688" y="3643313"/>
          <a:ext cx="27146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6" name="Equation" r:id="rId8" imgW="1840926" imgH="558892" progId="">
                  <p:embed/>
                </p:oleObj>
              </mc:Choice>
              <mc:Fallback>
                <p:oleObj name="Equation" r:id="rId8" imgW="1840926" imgH="558892" progId="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3643313"/>
                        <a:ext cx="2714625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16022"/>
              </p:ext>
            </p:extLst>
          </p:nvPr>
        </p:nvGraphicFramePr>
        <p:xfrm>
          <a:off x="1693876" y="5214938"/>
          <a:ext cx="5729112" cy="70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57" name="Equation" r:id="rId10" imgW="3390280" imgH="418893" progId="">
                  <p:embed/>
                </p:oleObj>
              </mc:Choice>
              <mc:Fallback>
                <p:oleObj name="Equation" r:id="rId10" imgW="3390280" imgH="418893" progId="">
                  <p:embed/>
                  <p:pic>
                    <p:nvPicPr>
                      <p:cNvPr id="0" name="Picture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76" y="5214938"/>
                        <a:ext cx="5729112" cy="708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000" name="Picture 3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75" y="1052738"/>
            <a:ext cx="5830453" cy="61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8FFCC-1902-483C-843F-F15FBC7B522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86369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4.1.15  More Color Coordinate Schemes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/>
              <a:t>Beware: gamma correction or not is usually ignored.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Schemes include:</a:t>
            </a:r>
          </a:p>
          <a:p>
            <a:pPr marL="971550" lvl="1" indent="-51435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a) CMY — Cyan (</a:t>
            </a:r>
            <a:r>
              <a:rPr lang="en-US" i="1" dirty="0" smtClean="0">
                <a:latin typeface="Trebuchet MS"/>
                <a:cs typeface="Trebuchet MS"/>
              </a:rPr>
              <a:t>C</a:t>
            </a:r>
            <a:r>
              <a:rPr lang="en-US" dirty="0" smtClean="0"/>
              <a:t>), Magenta (</a:t>
            </a:r>
            <a:r>
              <a:rPr lang="en-US" i="1" dirty="0" smtClean="0">
                <a:latin typeface="Trebuchet MS"/>
                <a:cs typeface="Trebuchet MS"/>
              </a:rPr>
              <a:t>M</a:t>
            </a:r>
            <a:r>
              <a:rPr lang="en-US" dirty="0" smtClean="0"/>
              <a:t>) and Yellow (</a:t>
            </a:r>
            <a:r>
              <a:rPr lang="en-US" i="1" dirty="0" smtClean="0">
                <a:latin typeface="Trebuchet MS"/>
                <a:cs typeface="Trebuchet MS"/>
              </a:rPr>
              <a:t>Y</a:t>
            </a:r>
            <a:r>
              <a:rPr lang="en-US" dirty="0" smtClean="0"/>
              <a:t>) color model;</a:t>
            </a:r>
          </a:p>
          <a:p>
            <a:pPr marL="971550" lvl="1" indent="-514350" algn="l" fontAlgn="auto">
              <a:spcAft>
                <a:spcPts val="0"/>
              </a:spcAft>
              <a:buFont typeface="Arial" pitchFamily="34" charset="0"/>
              <a:buAutoNum type="alphaLcParenR"/>
              <a:defRPr/>
            </a:pPr>
            <a:endParaRPr lang="en-US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b) HSL — Hue, Saturation and Lightness;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c) HSV — Hue, Saturation and Value;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d) HSI — Hue, Saturation and Intensity;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e) HCI — C=</a:t>
            </a:r>
            <a:r>
              <a:rPr lang="en-US" dirty="0" err="1" smtClean="0"/>
              <a:t>Chroma</a:t>
            </a:r>
            <a:r>
              <a:rPr lang="en-US" dirty="0" smtClean="0"/>
              <a:t>;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f) HVC — V=Value;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g) HSD — D=Darkness.</a:t>
            </a:r>
            <a:endParaRPr lang="en-US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8391CA7-4273-41F8-AAE4-08E9D0C3A0E7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EE9FFA-3535-4137-8147-8946561B557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sz="3200" dirty="0" smtClean="0">
                <a:latin typeface="Trebuchet MS"/>
              </a:rPr>
              <a:t>4.1.2  Human Vision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9618" y="1571625"/>
            <a:ext cx="8075240" cy="4525963"/>
          </a:xfrm>
        </p:spPr>
        <p:txBody>
          <a:bodyPr rtlCol="0" anchor="ctr">
            <a:normAutofit/>
          </a:bodyPr>
          <a:lstStyle/>
          <a:p>
            <a:pPr marL="457200" indent="-457200" algn="l" fontAlgn="auto">
              <a:spcBef>
                <a:spcPts val="1824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latin typeface="Trebuchet MS"/>
                <a:cs typeface="Trebuchet MS"/>
              </a:rPr>
              <a:t>The eye works like a camera, with the lens focusing an image onto the retina (upside-down and left-right reversed).</a:t>
            </a:r>
          </a:p>
          <a:p>
            <a:pPr marL="457200" indent="-457200" algn="l" fontAlgn="auto">
              <a:spcBef>
                <a:spcPts val="1824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latin typeface="Trebuchet MS"/>
                <a:cs typeface="Trebuchet MS"/>
              </a:rPr>
              <a:t>The retina consists of an </a:t>
            </a:r>
            <a:r>
              <a:rPr lang="en-CA" sz="2000" i="1" dirty="0" smtClean="0">
                <a:latin typeface="Trebuchet MS"/>
                <a:cs typeface="Trebuchet MS"/>
              </a:rPr>
              <a:t>array</a:t>
            </a:r>
            <a:r>
              <a:rPr lang="en-CA" sz="2000" dirty="0" smtClean="0">
                <a:latin typeface="Trebuchet MS"/>
                <a:cs typeface="Trebuchet MS"/>
              </a:rPr>
              <a:t> of </a:t>
            </a:r>
            <a:r>
              <a:rPr lang="en-CA" sz="2000" i="1" dirty="0" smtClean="0">
                <a:latin typeface="Trebuchet MS"/>
                <a:cs typeface="Trebuchet MS"/>
              </a:rPr>
              <a:t>rods</a:t>
            </a:r>
            <a:r>
              <a:rPr lang="en-CA" sz="2000" dirty="0" smtClean="0">
                <a:latin typeface="Trebuchet MS"/>
                <a:cs typeface="Trebuchet MS"/>
              </a:rPr>
              <a:t> and three kinds of </a:t>
            </a:r>
            <a:r>
              <a:rPr lang="en-US" sz="2000" dirty="0" smtClean="0">
                <a:latin typeface="Trebuchet MS"/>
                <a:cs typeface="Trebuchet MS"/>
              </a:rPr>
              <a:t>cones.</a:t>
            </a:r>
          </a:p>
          <a:p>
            <a:pPr marL="457200" indent="-457200" algn="l" fontAlgn="auto">
              <a:spcBef>
                <a:spcPts val="1824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latin typeface="Trebuchet MS"/>
                <a:cs typeface="Trebuchet MS"/>
              </a:rPr>
              <a:t>The rods come into play when light levels are low and produce a image in shades of gray (“all cats are gray at night!”).</a:t>
            </a:r>
          </a:p>
          <a:p>
            <a:pPr marL="457200" indent="-457200" algn="l" fontAlgn="auto">
              <a:spcBef>
                <a:spcPts val="1824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latin typeface="Trebuchet MS"/>
                <a:cs typeface="Trebuchet MS"/>
              </a:rPr>
              <a:t>For higher light levels, the cones each produce a signal. Because of their differing pigments, the three kinds of cones are most sensitive to red (</a:t>
            </a:r>
            <a:r>
              <a:rPr lang="en-CA" sz="2000" i="1" dirty="0" smtClean="0">
                <a:latin typeface="Trebuchet MS"/>
                <a:cs typeface="Trebuchet MS"/>
              </a:rPr>
              <a:t>R</a:t>
            </a:r>
            <a:r>
              <a:rPr lang="en-CA" sz="2000" dirty="0" smtClean="0">
                <a:latin typeface="Trebuchet MS"/>
                <a:cs typeface="Trebuchet MS"/>
              </a:rPr>
              <a:t>), green (</a:t>
            </a:r>
            <a:r>
              <a:rPr lang="en-CA" sz="2000" i="1" dirty="0" smtClean="0">
                <a:latin typeface="Trebuchet MS"/>
                <a:cs typeface="Trebuchet MS"/>
              </a:rPr>
              <a:t>G</a:t>
            </a:r>
            <a:r>
              <a:rPr lang="en-CA" sz="2000" dirty="0" smtClean="0">
                <a:latin typeface="Trebuchet MS"/>
                <a:cs typeface="Trebuchet MS"/>
              </a:rPr>
              <a:t>), and blue (</a:t>
            </a:r>
            <a:r>
              <a:rPr lang="en-CA" sz="2000" i="1" dirty="0" smtClean="0">
                <a:latin typeface="Trebuchet MS"/>
                <a:cs typeface="Trebuchet MS"/>
              </a:rPr>
              <a:t>B</a:t>
            </a:r>
            <a:r>
              <a:rPr lang="en-CA" sz="2000" dirty="0" smtClean="0">
                <a:latin typeface="Trebuchet MS"/>
                <a:cs typeface="Trebuchet MS"/>
              </a:rPr>
              <a:t>) light.</a:t>
            </a:r>
          </a:p>
          <a:p>
            <a:pPr marL="457200" indent="-457200" algn="l" fontAlgn="auto">
              <a:spcBef>
                <a:spcPts val="1824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latin typeface="Trebuchet MS"/>
                <a:cs typeface="Trebuchet MS"/>
              </a:rPr>
              <a:t>It seems likely that the brain makes use of differences </a:t>
            </a:r>
            <a:r>
              <a:rPr lang="en-CA" sz="2000" i="1" dirty="0" smtClean="0">
                <a:latin typeface="Trebuchet MS"/>
                <a:cs typeface="Trebuchet MS"/>
              </a:rPr>
              <a:t>R-G</a:t>
            </a:r>
            <a:r>
              <a:rPr lang="en-CA" sz="2000" dirty="0" smtClean="0">
                <a:latin typeface="Trebuchet MS"/>
                <a:cs typeface="Trebuchet MS"/>
              </a:rPr>
              <a:t>, </a:t>
            </a:r>
            <a:r>
              <a:rPr lang="en-CA" sz="2000" i="1" dirty="0" smtClean="0">
                <a:latin typeface="Trebuchet MS"/>
                <a:cs typeface="Trebuchet MS"/>
              </a:rPr>
              <a:t>G-B</a:t>
            </a:r>
            <a:r>
              <a:rPr lang="en-CA" sz="2000" dirty="0" smtClean="0">
                <a:latin typeface="Trebuchet MS"/>
                <a:cs typeface="Trebuchet MS"/>
              </a:rPr>
              <a:t>, and </a:t>
            </a:r>
            <a:r>
              <a:rPr lang="en-CA" sz="2000" i="1" dirty="0" smtClean="0">
                <a:latin typeface="Trebuchet MS"/>
                <a:cs typeface="Trebuchet MS"/>
              </a:rPr>
              <a:t>B-R</a:t>
            </a:r>
            <a:r>
              <a:rPr lang="en-CA" sz="2000" dirty="0" smtClean="0">
                <a:latin typeface="Trebuchet MS"/>
                <a:cs typeface="Trebuchet MS"/>
              </a:rPr>
              <a:t>, as well as combining all of </a:t>
            </a:r>
            <a:r>
              <a:rPr lang="en-CA" sz="2000" i="1" dirty="0" smtClean="0">
                <a:latin typeface="Trebuchet MS"/>
                <a:cs typeface="Trebuchet MS"/>
              </a:rPr>
              <a:t>R</a:t>
            </a:r>
            <a:r>
              <a:rPr lang="en-CA" sz="2000" dirty="0" smtClean="0">
                <a:latin typeface="Trebuchet MS"/>
                <a:cs typeface="Trebuchet MS"/>
              </a:rPr>
              <a:t>, </a:t>
            </a:r>
            <a:r>
              <a:rPr lang="en-CA" sz="2000" i="1" dirty="0" smtClean="0">
                <a:latin typeface="Trebuchet MS"/>
                <a:cs typeface="Trebuchet MS"/>
              </a:rPr>
              <a:t>G</a:t>
            </a:r>
            <a:r>
              <a:rPr lang="en-CA" sz="2000" dirty="0" smtClean="0">
                <a:latin typeface="Trebuchet MS"/>
                <a:cs typeface="Trebuchet MS"/>
              </a:rPr>
              <a:t>, and </a:t>
            </a:r>
            <a:r>
              <a:rPr lang="en-CA" sz="2000" i="1" dirty="0" smtClean="0">
                <a:latin typeface="Trebuchet MS"/>
                <a:cs typeface="Trebuchet MS"/>
              </a:rPr>
              <a:t>B</a:t>
            </a:r>
            <a:r>
              <a:rPr lang="en-CA" sz="2000" dirty="0" smtClean="0">
                <a:latin typeface="Trebuchet MS"/>
                <a:cs typeface="Trebuchet MS"/>
              </a:rPr>
              <a:t> into </a:t>
            </a:r>
            <a:r>
              <a:rPr lang="en-US" sz="2000" dirty="0" smtClean="0">
                <a:latin typeface="Trebuchet MS"/>
                <a:cs typeface="Trebuchet MS"/>
              </a:rPr>
              <a:t>a high-light-level achromatic channel.</a:t>
            </a:r>
            <a:endParaRPr lang="en-US" sz="2000" b="1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5EBF5DA-3343-4A96-ABC1-471B5F1915B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D0782-8E2B-4F37-B636-641C224BD27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52577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CA" dirty="0" smtClean="0">
                <a:latin typeface="Trebuchet MS"/>
              </a:rPr>
              <a:t>4.2  Color Models in Images</a:t>
            </a:r>
            <a:endParaRPr lang="en-US" dirty="0" smtClean="0"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/>
              <a:t>Colors models and spaces used for stored, displayed, and </a:t>
            </a:r>
            <a:r>
              <a:rPr lang="en-US" dirty="0" smtClean="0"/>
              <a:t>printed images.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b="1" dirty="0" smtClean="0"/>
              <a:t>RGB Color Model for Displays</a:t>
            </a:r>
          </a:p>
          <a:p>
            <a:pPr marL="971550" lvl="1" indent="-514350" algn="l" fontAlgn="auto">
              <a:spcBef>
                <a:spcPts val="1632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/>
              <a:t>We expect to be able to use 8 bits per color channel for color that is </a:t>
            </a:r>
            <a:r>
              <a:rPr lang="en-US" dirty="0" smtClean="0"/>
              <a:t>accurate enough.</a:t>
            </a:r>
          </a:p>
          <a:p>
            <a:pPr marL="971550" lvl="1" indent="-514350" algn="l" fontAlgn="auto">
              <a:spcBef>
                <a:spcPts val="1632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/>
              <a:t>However, in fact we have to use about 12 bits per channel to avoid an aliasing effect in dark image areas — contour bands that result </a:t>
            </a:r>
            <a:r>
              <a:rPr lang="en-US" dirty="0" smtClean="0"/>
              <a:t>from gamma correction.</a:t>
            </a:r>
          </a:p>
          <a:p>
            <a:pPr marL="971550" lvl="1" indent="-514350" algn="l" fontAlgn="auto">
              <a:spcBef>
                <a:spcPts val="1632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/>
              <a:t>For images produced from computer graphics, we store integers proportional to intensity in the frame buffer. So should have a gamma correction LUT between the frame buffer and the display.</a:t>
            </a:r>
          </a:p>
          <a:p>
            <a:pPr marL="971550" lvl="1" indent="-514350" algn="l" fontAlgn="auto">
              <a:spcBef>
                <a:spcPts val="1632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/>
              <a:t>If gamma correction is applied to floats before quantizing to integers, before storage in the frame buffer, then in fact we can use only 8 bits per channel and still avoid contouring </a:t>
            </a:r>
            <a:r>
              <a:rPr lang="en-CA" dirty="0" err="1" smtClean="0"/>
              <a:t>artifacts</a:t>
            </a:r>
            <a:r>
              <a:rPr lang="en-CA" dirty="0" smtClean="0"/>
              <a:t>.</a:t>
            </a:r>
            <a:endParaRPr lang="en-US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C30F194-8BEB-4ECD-974E-5C7ACF676FB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D0782-8E2B-4F37-B636-641C224BD27E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28799"/>
            <a:ext cx="8229600" cy="2232249"/>
          </a:xfrm>
        </p:spPr>
        <p:txBody>
          <a:bodyPr rtlCol="0" anchor="ctr">
            <a:normAutofit/>
          </a:bodyPr>
          <a:lstStyle/>
          <a:p>
            <a:pPr>
              <a:lnSpc>
                <a:spcPts val="1700"/>
              </a:lnSpc>
              <a:spcBef>
                <a:spcPts val="1632"/>
              </a:spcBef>
              <a:buAutoNum type="arabicPeriod"/>
            </a:pPr>
            <a:r>
              <a:rPr lang="en-US" sz="1800" dirty="0" smtClean="0"/>
              <a:t>More </a:t>
            </a:r>
            <a:r>
              <a:rPr lang="en-US" sz="1800" dirty="0"/>
              <a:t>accurate color can be achieved by using cameras with more than three sensors, i.e., more than three color filters. </a:t>
            </a:r>
          </a:p>
          <a:p>
            <a:pPr>
              <a:lnSpc>
                <a:spcPts val="1700"/>
              </a:lnSpc>
              <a:spcBef>
                <a:spcPts val="1632"/>
              </a:spcBef>
              <a:buAutoNum type="arabicPeriod"/>
            </a:pPr>
            <a:r>
              <a:rPr lang="en-US" sz="1800" dirty="0" smtClean="0"/>
              <a:t>One </a:t>
            </a:r>
            <a:r>
              <a:rPr lang="en-US" sz="1800" dirty="0"/>
              <a:t>way of doing this is by using a rotating </a:t>
            </a:r>
            <a:r>
              <a:rPr lang="en-US" sz="1800" dirty="0" smtClean="0"/>
              <a:t>filter.</a:t>
            </a:r>
          </a:p>
          <a:p>
            <a:pPr>
              <a:lnSpc>
                <a:spcPts val="1700"/>
              </a:lnSpc>
              <a:spcBef>
                <a:spcPts val="1632"/>
              </a:spcBef>
              <a:buAutoNum type="arabicPeriod"/>
            </a:pPr>
            <a:r>
              <a:rPr lang="en-US" sz="1800" dirty="0" smtClean="0"/>
              <a:t>Can remove </a:t>
            </a:r>
            <a:r>
              <a:rPr lang="en-US" sz="1800" dirty="0"/>
              <a:t>the </a:t>
            </a:r>
            <a:r>
              <a:rPr lang="en-US" sz="1800" dirty="0" smtClean="0"/>
              <a:t>near-infrared filter </a:t>
            </a:r>
            <a:r>
              <a:rPr lang="en-US" sz="1800" dirty="0"/>
              <a:t>typically placed in a camera, so as to extend the </a:t>
            </a:r>
            <a:r>
              <a:rPr lang="en-US" sz="1800" dirty="0" smtClean="0"/>
              <a:t>camera’s </a:t>
            </a:r>
            <a:r>
              <a:rPr lang="en-US" sz="1800" dirty="0"/>
              <a:t>sensitivity into the </a:t>
            </a:r>
            <a:r>
              <a:rPr lang="en-US" sz="1800" dirty="0" smtClean="0"/>
              <a:t>infrared </a:t>
            </a:r>
          </a:p>
          <a:p>
            <a:pPr marL="0" indent="0">
              <a:lnSpc>
                <a:spcPts val="1700"/>
              </a:lnSpc>
              <a:spcBef>
                <a:spcPts val="1632"/>
              </a:spcBef>
            </a:pPr>
            <a:r>
              <a:rPr lang="en-US" sz="1800" dirty="0" smtClean="0"/>
              <a:t>(images from </a:t>
            </a:r>
            <a:r>
              <a:rPr lang="en-US" sz="1800" i="1" dirty="0" smtClean="0"/>
              <a:t>http</a:t>
            </a:r>
            <a:r>
              <a:rPr lang="en-US" sz="1800" i="1" dirty="0"/>
              <a:t>://ivrgwww.epfl.ch/research/topics/images/ACMdemo</a:t>
            </a:r>
            <a:r>
              <a:rPr lang="en-US" sz="1800" i="1" dirty="0" smtClean="0"/>
              <a:t>/)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C30F194-8BEB-4ECD-974E-5C7ACF676FB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80837" y="3898899"/>
            <a:ext cx="8013895" cy="2163676"/>
            <a:chOff x="971600" y="4113076"/>
            <a:chExt cx="8013895" cy="2163676"/>
          </a:xfrm>
        </p:grpSpPr>
        <p:sp>
          <p:nvSpPr>
            <p:cNvPr id="5" name="Rectangle 4"/>
            <p:cNvSpPr/>
            <p:nvPr/>
          </p:nvSpPr>
          <p:spPr>
            <a:xfrm>
              <a:off x="1403648" y="5893765"/>
              <a:ext cx="605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rebuchet MS"/>
                  <a:cs typeface="Trebuchet MS"/>
                </a:rPr>
                <a:t>RGB 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98638" y="5907420"/>
              <a:ext cx="15845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Trebuchet MS"/>
                  <a:cs typeface="Trebuchet MS"/>
                </a:rPr>
                <a:t>Near-Infrared </a:t>
              </a:r>
              <a:endParaRPr lang="en-US" dirty="0">
                <a:latin typeface="Trebuchet MS"/>
                <a:cs typeface="Trebuchet M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71600" y="4113076"/>
              <a:ext cx="8013895" cy="1791652"/>
              <a:chOff x="971600" y="4113076"/>
              <a:chExt cx="8013895" cy="1791652"/>
            </a:xfrm>
          </p:grpSpPr>
          <p:pic>
            <p:nvPicPr>
              <p:cNvPr id="152578" name="Picture 2" descr="Z:\vis\Connah\sabine1NI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3947" y="4149080"/>
                <a:ext cx="1755648" cy="1755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579" name="Picture 3" descr="Z:\vis\Connah\sabine1VIS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4113076"/>
                <a:ext cx="1755648" cy="1755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580" name="Picture 4" descr="Z:\vis\Connah\sabine1ENH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4038" y="4149080"/>
                <a:ext cx="1755648" cy="1755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389686" y="4703738"/>
                <a:ext cx="15958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rebuchet MS"/>
                    <a:cs typeface="Trebuchet MS"/>
                  </a:rPr>
                  <a:t>Combination:</a:t>
                </a:r>
              </a:p>
              <a:p>
                <a:r>
                  <a:rPr lang="en-US" dirty="0" smtClean="0">
                    <a:latin typeface="Trebuchet MS"/>
                    <a:cs typeface="Trebuchet MS"/>
                  </a:rPr>
                  <a:t> </a:t>
                </a:r>
                <a:r>
                  <a:rPr lang="en-US" dirty="0" err="1" smtClean="0">
                    <a:latin typeface="Trebuchet MS"/>
                    <a:cs typeface="Trebuchet MS"/>
                  </a:rPr>
                  <a:t>smooths</a:t>
                </a:r>
                <a:r>
                  <a:rPr lang="en-US" dirty="0" smtClean="0">
                    <a:latin typeface="Trebuchet MS"/>
                    <a:cs typeface="Trebuchet MS"/>
                  </a:rPr>
                  <a:t> skin </a:t>
                </a:r>
                <a:endParaRPr lang="en-US" dirty="0">
                  <a:latin typeface="Trebuchet MS"/>
                  <a:cs typeface="Trebuchet M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767337" y="4847980"/>
                <a:ext cx="3057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rebuchet MS"/>
                    <a:cs typeface="Trebuchet MS"/>
                  </a:rPr>
                  <a:t>+ </a:t>
                </a:r>
                <a:endParaRPr lang="en-US" dirty="0">
                  <a:latin typeface="Trebuchet MS"/>
                  <a:cs typeface="Trebuchet MS"/>
                </a:endParaRPr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5135842" y="4934696"/>
                <a:ext cx="485974" cy="9147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4.2.2  Multi</a:t>
            </a:r>
            <a:r>
              <a:rPr lang="en-CA" dirty="0"/>
              <a:t>-sensor Cameras</a:t>
            </a:r>
          </a:p>
        </p:txBody>
      </p:sp>
    </p:spTree>
    <p:extLst>
      <p:ext uri="{BB962C8B-B14F-4D97-AF65-F5344CB8AC3E}">
        <p14:creationId xmlns:p14="http://schemas.microsoft.com/office/powerpoint/2010/main" val="39047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96853"/>
            <a:ext cx="6192688" cy="304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D0782-8E2B-4F37-B636-641C224BD27E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656184"/>
          </a:xfrm>
        </p:spPr>
        <p:txBody>
          <a:bodyPr rtlCol="0" anchor="ctr">
            <a:normAutofit fontScale="92500"/>
          </a:bodyPr>
          <a:lstStyle/>
          <a:p>
            <a:pPr marL="457200" indent="-457200" algn="l" fontAlgn="auto">
              <a:spcBef>
                <a:spcPts val="16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/>
              <a:t>Besides R,G,B, </a:t>
            </a:r>
            <a:r>
              <a:rPr lang="en-US" sz="2000" dirty="0"/>
              <a:t>two other camera-dependent color spaces </a:t>
            </a:r>
            <a:r>
              <a:rPr lang="en-US" sz="2000" dirty="0" smtClean="0"/>
              <a:t>are </a:t>
            </a:r>
            <a:r>
              <a:rPr lang="en-US" sz="2000" dirty="0"/>
              <a:t>commonly used: HSV and </a:t>
            </a:r>
            <a:r>
              <a:rPr lang="en-US" sz="2000" dirty="0" err="1"/>
              <a:t>sRGB</a:t>
            </a:r>
            <a:r>
              <a:rPr lang="en-US" sz="2000" dirty="0" smtClean="0"/>
              <a:t>. </a:t>
            </a:r>
          </a:p>
          <a:p>
            <a:pPr marL="457200" indent="-457200" algn="l" fontAlgn="auto">
              <a:spcBef>
                <a:spcPts val="16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/>
              <a:t>HSV</a:t>
            </a:r>
            <a:r>
              <a:rPr lang="en-US" sz="2000" dirty="0" smtClean="0"/>
              <a:t>:  H stands </a:t>
            </a:r>
            <a:r>
              <a:rPr lang="en-US" sz="2000" dirty="0"/>
              <a:t>for hue; S stands for ‘saturation’ of a </a:t>
            </a:r>
            <a:r>
              <a:rPr lang="en-US" sz="2000" dirty="0" smtClean="0"/>
              <a:t>color; </a:t>
            </a:r>
            <a:r>
              <a:rPr lang="en-US" sz="2000" dirty="0"/>
              <a:t>V stands for ‘value’, meaning </a:t>
            </a:r>
            <a:r>
              <a:rPr lang="en-US" sz="2000" dirty="0" smtClean="0"/>
              <a:t>brightness. Assuming R,G,B </a:t>
            </a:r>
            <a:r>
              <a:rPr lang="en-US" sz="2000" dirty="0"/>
              <a:t>are in 0</a:t>
            </a:r>
            <a:r>
              <a:rPr lang="en-US" sz="2000" i="1" dirty="0"/>
              <a:t>..</a:t>
            </a:r>
            <a:r>
              <a:rPr lang="en-US" sz="2000" dirty="0"/>
              <a:t>255</a:t>
            </a:r>
            <a:r>
              <a:rPr lang="en-US" sz="2000" dirty="0" smtClean="0"/>
              <a:t>,</a:t>
            </a:r>
            <a:endParaRPr lang="en-US" sz="20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C30F194-8BEB-4ECD-974E-5C7ACF676FB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CA" dirty="0" smtClean="0">
                <a:latin typeface="Trebuchet MS"/>
              </a:rPr>
              <a:t>4.2.3  Ca</a:t>
            </a:r>
            <a:r>
              <a:rPr lang="en-CA" dirty="0" smtClean="0"/>
              <a:t>mera-Dependant Colour</a:t>
            </a:r>
            <a:endParaRPr lang="en-US" dirty="0" smtClean="0">
              <a:latin typeface="Trebuchet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40352" y="3089597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(</a:t>
            </a:r>
            <a:r>
              <a:rPr lang="en-US" dirty="0" smtClean="0"/>
              <a:t>4.24)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D0782-8E2B-4F37-B636-641C224BD27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dirty="0" smtClean="0"/>
              <a:t>3. </a:t>
            </a:r>
            <a:r>
              <a:rPr lang="en-US" sz="2000" b="1" dirty="0" err="1" smtClean="0"/>
              <a:t>sRGB</a:t>
            </a:r>
            <a:r>
              <a:rPr lang="en-US" sz="2000" b="1" dirty="0" smtClean="0"/>
              <a:t> </a:t>
            </a:r>
            <a:r>
              <a:rPr lang="en-US" sz="2000" dirty="0" smtClean="0"/>
              <a:t>(standard RGB):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lvl="1" algn="l" fontAlgn="auto">
              <a:spcBef>
                <a:spcPts val="22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tied to the color space of a particular reference display </a:t>
            </a:r>
            <a:r>
              <a:rPr lang="en-US" sz="2000" dirty="0" smtClean="0"/>
              <a:t>device</a:t>
            </a:r>
          </a:p>
          <a:p>
            <a:pPr lvl="1" algn="l" fontAlgn="auto">
              <a:spcBef>
                <a:spcPts val="22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adopted </a:t>
            </a:r>
            <a:r>
              <a:rPr lang="en-US" sz="2000" dirty="0"/>
              <a:t>as a </a:t>
            </a:r>
            <a:r>
              <a:rPr lang="en-US" sz="2000" dirty="0" smtClean="0"/>
              <a:t>reference color </a:t>
            </a:r>
            <a:r>
              <a:rPr lang="en-US" sz="2000" dirty="0"/>
              <a:t>space on the </a:t>
            </a:r>
            <a:r>
              <a:rPr lang="en-US" sz="2000" dirty="0" smtClean="0"/>
              <a:t>web</a:t>
            </a:r>
          </a:p>
          <a:p>
            <a:pPr lvl="1">
              <a:spcBef>
                <a:spcPts val="228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with each color </a:t>
            </a:r>
            <a:r>
              <a:rPr lang="en-US" sz="2000" dirty="0"/>
              <a:t>channel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/>
              <a:t> </a:t>
            </a:r>
            <a:r>
              <a:rPr lang="en-US" sz="2000" dirty="0"/>
              <a:t>in (</a:t>
            </a:r>
            <a:r>
              <a:rPr lang="en-US" sz="2000" i="1" dirty="0"/>
              <a:t>R,G,B</a:t>
            </a:r>
            <a:r>
              <a:rPr lang="en-US" sz="2000" dirty="0"/>
              <a:t>) </a:t>
            </a:r>
            <a:r>
              <a:rPr lang="en-US" sz="2000" dirty="0" smtClean="0"/>
              <a:t>normalized </a:t>
            </a:r>
            <a:r>
              <a:rPr lang="en-US" sz="2000" dirty="0"/>
              <a:t>into the range [0</a:t>
            </a:r>
            <a:r>
              <a:rPr lang="en-US" sz="2000" i="1" dirty="0"/>
              <a:t>, </a:t>
            </a:r>
            <a:r>
              <a:rPr lang="en-US" sz="2000" dirty="0"/>
              <a:t>1])): For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/>
              <a:t> </a:t>
            </a:r>
            <a:r>
              <a:rPr lang="en-US" sz="2000" dirty="0"/>
              <a:t>= </a:t>
            </a:r>
            <a:r>
              <a:rPr lang="en-US" sz="2000" i="1" dirty="0"/>
              <a:t>R,G,B</a:t>
            </a:r>
            <a:r>
              <a:rPr lang="en-US" sz="2000" dirty="0"/>
              <a:t>, </a:t>
            </a:r>
            <a:r>
              <a:rPr lang="en-US" sz="2000" dirty="0" smtClean="0"/>
              <a:t>we apply a function to take gamma-corrected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 smtClean="0">
                <a:sym typeface="Symbol"/>
              </a:rPr>
              <a:t></a:t>
            </a:r>
            <a:r>
              <a:rPr lang="en-US" sz="2000" i="1" dirty="0" smtClean="0"/>
              <a:t>   </a:t>
            </a:r>
            <a:r>
              <a:rPr lang="en-US" sz="2000" dirty="0" smtClean="0"/>
              <a:t>back </a:t>
            </a:r>
            <a:r>
              <a:rPr lang="en-US" sz="2000" dirty="0"/>
              <a:t>into “linear”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 smtClean="0"/>
              <a:t>:</a:t>
            </a:r>
            <a:endParaRPr lang="en-US" sz="20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C30F194-8BEB-4ECD-974E-5C7ACF676FB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3789040"/>
            <a:ext cx="62674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5373216"/>
            <a:ext cx="4639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This </a:t>
            </a:r>
            <a:r>
              <a:rPr lang="en-US" sz="2000" dirty="0">
                <a:latin typeface="Trebuchet MS"/>
                <a:cs typeface="Trebuchet MS"/>
              </a:rPr>
              <a:t>is approximately a </a:t>
            </a:r>
            <a:r>
              <a:rPr lang="en-US" sz="2000" i="1" dirty="0" smtClean="0">
                <a:latin typeface="Trebuchet MS"/>
                <a:cs typeface="Trebuchet MS"/>
                <a:sym typeface="Symbol"/>
              </a:rPr>
              <a:t></a:t>
            </a:r>
            <a:r>
              <a:rPr lang="en-US" sz="2000" i="1" dirty="0" smtClean="0">
                <a:latin typeface="Trebuchet MS"/>
                <a:cs typeface="Trebuchet MS"/>
              </a:rPr>
              <a:t>  </a:t>
            </a:r>
            <a:r>
              <a:rPr lang="en-US" sz="2000" dirty="0" smtClean="0">
                <a:latin typeface="Trebuchet MS"/>
                <a:cs typeface="Trebuchet MS"/>
              </a:rPr>
              <a:t>value </a:t>
            </a:r>
            <a:r>
              <a:rPr lang="en-US" sz="2000" dirty="0">
                <a:latin typeface="Trebuchet MS"/>
                <a:cs typeface="Trebuchet MS"/>
              </a:rPr>
              <a:t>of </a:t>
            </a:r>
            <a:r>
              <a:rPr lang="en-US" sz="2000" dirty="0" smtClean="0">
                <a:latin typeface="Trebuchet MS"/>
                <a:cs typeface="Trebuchet MS"/>
              </a:rPr>
              <a:t>2.2.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76572" y="4185399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(</a:t>
            </a:r>
            <a:r>
              <a:rPr lang="en-US" dirty="0" smtClean="0"/>
              <a:t>4.25)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D0782-8E2B-4F37-B636-641C224BD27E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088233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dirty="0" smtClean="0"/>
              <a:t>3. </a:t>
            </a:r>
            <a:r>
              <a:rPr lang="en-US" sz="2000" b="1" dirty="0" err="1" smtClean="0"/>
              <a:t>sRGB</a:t>
            </a:r>
            <a:r>
              <a:rPr lang="en-US" sz="2000" b="1" dirty="0" smtClean="0"/>
              <a:t> </a:t>
            </a:r>
            <a:r>
              <a:rPr lang="en-US" sz="2000" dirty="0" smtClean="0"/>
              <a:t>(standard RGB):</a:t>
            </a:r>
            <a:r>
              <a:rPr lang="en-US" sz="2000" b="1" dirty="0" smtClean="0"/>
              <a:t> </a:t>
            </a:r>
          </a:p>
          <a:p>
            <a:pPr algn="l" fontAlgn="auto">
              <a:spcAft>
                <a:spcPts val="0"/>
              </a:spcAft>
              <a:defRPr/>
            </a:pP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sRGB</a:t>
            </a:r>
            <a:r>
              <a:rPr lang="en-US" sz="2000" dirty="0"/>
              <a:t> standard </a:t>
            </a:r>
            <a:r>
              <a:rPr lang="en-US" sz="2000" dirty="0" smtClean="0"/>
              <a:t>also specifies </a:t>
            </a:r>
            <a:r>
              <a:rPr lang="en-US" sz="2000" dirty="0"/>
              <a:t>a colorimetric transform to go from such linear </a:t>
            </a:r>
            <a:r>
              <a:rPr lang="en-US" sz="2000" dirty="0" err="1"/>
              <a:t>sRGB</a:t>
            </a:r>
            <a:r>
              <a:rPr lang="en-US" sz="2000" dirty="0"/>
              <a:t> values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to CIEXYZ </a:t>
            </a:r>
            <a:r>
              <a:rPr lang="en-US" sz="2000" dirty="0" err="1"/>
              <a:t>tristimulus</a:t>
            </a:r>
            <a:r>
              <a:rPr lang="en-US" sz="2000" dirty="0"/>
              <a:t> </a:t>
            </a:r>
            <a:r>
              <a:rPr lang="en-US" sz="2000" dirty="0" smtClean="0"/>
              <a:t>values:</a:t>
            </a:r>
            <a:endParaRPr lang="en-US" sz="20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C30F194-8BEB-4ECD-974E-5C7ACF676FB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85236"/>
            <a:ext cx="6762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8208" y="4437112"/>
            <a:ext cx="8079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When </a:t>
            </a:r>
            <a:r>
              <a:rPr lang="en-US" sz="2000" dirty="0">
                <a:latin typeface="Trebuchet MS"/>
                <a:cs typeface="Trebuchet MS"/>
              </a:rPr>
              <a:t>white is (</a:t>
            </a:r>
            <a:r>
              <a:rPr lang="en-US" sz="2000" i="1" dirty="0">
                <a:latin typeface="Trebuchet MS"/>
                <a:cs typeface="Trebuchet MS"/>
              </a:rPr>
              <a:t>R,G,B</a:t>
            </a:r>
            <a:r>
              <a:rPr lang="en-US" sz="2000" dirty="0">
                <a:latin typeface="Trebuchet MS"/>
                <a:cs typeface="Trebuchet MS"/>
              </a:rPr>
              <a:t>) = (1</a:t>
            </a:r>
            <a:r>
              <a:rPr lang="en-US" sz="2000" i="1" dirty="0">
                <a:latin typeface="Trebuchet MS"/>
                <a:cs typeface="Trebuchet MS"/>
              </a:rPr>
              <a:t>, </a:t>
            </a:r>
            <a:r>
              <a:rPr lang="en-US" sz="2000" dirty="0">
                <a:latin typeface="Trebuchet MS"/>
                <a:cs typeface="Trebuchet MS"/>
              </a:rPr>
              <a:t>1</a:t>
            </a:r>
            <a:r>
              <a:rPr lang="en-US" sz="2000" i="1" dirty="0">
                <a:latin typeface="Trebuchet MS"/>
                <a:cs typeface="Trebuchet MS"/>
              </a:rPr>
              <a:t>, </a:t>
            </a:r>
            <a:r>
              <a:rPr lang="en-US" sz="2000" dirty="0">
                <a:latin typeface="Trebuchet MS"/>
                <a:cs typeface="Trebuchet MS"/>
              </a:rPr>
              <a:t>1</a:t>
            </a:r>
            <a:r>
              <a:rPr lang="en-US" sz="2000" dirty="0" smtClean="0">
                <a:latin typeface="Trebuchet MS"/>
                <a:cs typeface="Trebuchet MS"/>
              </a:rPr>
              <a:t>), </a:t>
            </a:r>
            <a:r>
              <a:rPr lang="en-US" sz="2000" dirty="0">
                <a:latin typeface="Trebuchet MS"/>
                <a:cs typeface="Trebuchet MS"/>
              </a:rPr>
              <a:t>the XYZ </a:t>
            </a:r>
            <a:r>
              <a:rPr lang="en-US" sz="2000" dirty="0" smtClean="0">
                <a:latin typeface="Trebuchet MS"/>
                <a:cs typeface="Trebuchet MS"/>
              </a:rPr>
              <a:t>is that </a:t>
            </a:r>
            <a:r>
              <a:rPr lang="en-US" sz="2000" dirty="0">
                <a:latin typeface="Trebuchet MS"/>
                <a:cs typeface="Trebuchet MS"/>
              </a:rPr>
              <a:t>of standard light </a:t>
            </a:r>
            <a:r>
              <a:rPr lang="en-US" sz="2000" dirty="0" smtClean="0">
                <a:latin typeface="Trebuchet MS"/>
                <a:cs typeface="Trebuchet MS"/>
              </a:rPr>
              <a:t>D65 (divided </a:t>
            </a:r>
            <a:r>
              <a:rPr lang="en-US" sz="2000" dirty="0">
                <a:latin typeface="Trebuchet MS"/>
                <a:cs typeface="Trebuchet MS"/>
              </a:rPr>
              <a:t>by 100): (</a:t>
            </a:r>
            <a:r>
              <a:rPr lang="en-US" sz="2000" i="1" dirty="0">
                <a:latin typeface="Trebuchet MS"/>
                <a:cs typeface="Trebuchet MS"/>
              </a:rPr>
              <a:t>X, Y,Z</a:t>
            </a:r>
            <a:r>
              <a:rPr lang="en-US" sz="2000" dirty="0">
                <a:latin typeface="Trebuchet MS"/>
                <a:cs typeface="Trebuchet MS"/>
              </a:rPr>
              <a:t>) = (0</a:t>
            </a:r>
            <a:r>
              <a:rPr lang="en-US" sz="2000" i="1" dirty="0">
                <a:latin typeface="Trebuchet MS"/>
                <a:cs typeface="Trebuchet MS"/>
              </a:rPr>
              <a:t>.</a:t>
            </a:r>
            <a:r>
              <a:rPr lang="en-US" sz="2000" dirty="0">
                <a:latin typeface="Trebuchet MS"/>
                <a:cs typeface="Trebuchet MS"/>
              </a:rPr>
              <a:t>9505</a:t>
            </a:r>
            <a:r>
              <a:rPr lang="en-US" sz="2000" i="1" dirty="0">
                <a:latin typeface="Trebuchet MS"/>
                <a:cs typeface="Trebuchet MS"/>
              </a:rPr>
              <a:t>, </a:t>
            </a:r>
            <a:r>
              <a:rPr lang="en-US" sz="2000" dirty="0">
                <a:latin typeface="Trebuchet MS"/>
                <a:cs typeface="Trebuchet MS"/>
              </a:rPr>
              <a:t>1</a:t>
            </a:r>
            <a:r>
              <a:rPr lang="en-US" sz="2000" i="1" dirty="0">
                <a:latin typeface="Trebuchet MS"/>
                <a:cs typeface="Trebuchet MS"/>
              </a:rPr>
              <a:t>.</a:t>
            </a:r>
            <a:r>
              <a:rPr lang="en-US" sz="2000" dirty="0">
                <a:latin typeface="Trebuchet MS"/>
                <a:cs typeface="Trebuchet MS"/>
              </a:rPr>
              <a:t>0000</a:t>
            </a:r>
            <a:r>
              <a:rPr lang="en-US" sz="2000" i="1" dirty="0">
                <a:latin typeface="Trebuchet MS"/>
                <a:cs typeface="Trebuchet MS"/>
              </a:rPr>
              <a:t>, </a:t>
            </a:r>
            <a:r>
              <a:rPr lang="en-US" sz="2000" dirty="0">
                <a:latin typeface="Trebuchet MS"/>
                <a:cs typeface="Trebuchet MS"/>
              </a:rPr>
              <a:t>1</a:t>
            </a:r>
            <a:r>
              <a:rPr lang="en-US" sz="2000" i="1" dirty="0">
                <a:latin typeface="Trebuchet MS"/>
                <a:cs typeface="Trebuchet MS"/>
              </a:rPr>
              <a:t>.</a:t>
            </a:r>
            <a:r>
              <a:rPr lang="en-US" sz="2000" dirty="0">
                <a:latin typeface="Trebuchet MS"/>
                <a:cs typeface="Trebuchet MS"/>
              </a:rPr>
              <a:t>0890).</a:t>
            </a:r>
          </a:p>
        </p:txBody>
      </p:sp>
      <p:sp>
        <p:nvSpPr>
          <p:cNvPr id="2" name="Rectangle 1"/>
          <p:cNvSpPr/>
          <p:nvPr/>
        </p:nvSpPr>
        <p:spPr>
          <a:xfrm>
            <a:off x="7886370" y="2990317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(</a:t>
            </a:r>
            <a:r>
              <a:rPr lang="en-US" dirty="0" smtClean="0"/>
              <a:t>4.26)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C7A74A-40E3-4720-B19D-71D90C5441CC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4.2.4  Subtractive color: CMY color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 anchor="ctr">
            <a:normAutofit/>
          </a:bodyPr>
          <a:lstStyle/>
          <a:p>
            <a:pPr algn="l" fontAlgn="auto">
              <a:lnSpc>
                <a:spcPct val="110000"/>
              </a:lnSpc>
              <a:spcBef>
                <a:spcPts val="2376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So far, we have effectively been dealing only with </a:t>
            </a:r>
            <a:r>
              <a:rPr lang="en-CA" sz="2400" b="1" dirty="0" smtClean="0"/>
              <a:t>additive color</a:t>
            </a:r>
            <a:r>
              <a:rPr lang="en-CA" sz="2400" dirty="0" smtClean="0"/>
              <a:t>. Namely, when two light beams impinge on a target, their colors add (when two phosphors on an older CRT screen are turned on, their colors add) </a:t>
            </a:r>
            <a:r>
              <a:rPr lang="en-CA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CA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modern displays attempt to emulate a CRT]</a:t>
            </a:r>
            <a:r>
              <a:rPr lang="en-CA" sz="2400" dirty="0" smtClean="0"/>
              <a:t>.</a:t>
            </a:r>
          </a:p>
          <a:p>
            <a:pPr algn="l" fontAlgn="auto">
              <a:lnSpc>
                <a:spcPct val="110000"/>
              </a:lnSpc>
              <a:spcBef>
                <a:spcPts val="2376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CA" sz="2400" dirty="0" smtClean="0"/>
              <a:t>But </a:t>
            </a:r>
            <a:r>
              <a:rPr lang="en-CA" sz="2400" dirty="0"/>
              <a:t>for ink deposited on paper, the opposite situation holds: yellow ink subtracts blue from white illumination, but reflects red and green; it appears yellow.</a:t>
            </a:r>
            <a:endParaRPr lang="en-US" sz="24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5A7315E-0BEA-498B-8AC3-5BF5EED8B2D2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1706513"/>
          </a:xfrm>
        </p:spPr>
        <p:txBody>
          <a:bodyPr rtlCol="0">
            <a:noAutofit/>
          </a:bodyPr>
          <a:lstStyle/>
          <a:p>
            <a:pPr marL="514350" indent="-514350" algn="l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CA" sz="2000" dirty="0" smtClean="0"/>
              <a:t>Instead of red, green, and blue primaries, we need primaries that amount to minus-red, </a:t>
            </a:r>
            <a:r>
              <a:rPr lang="en-CA" sz="2000" dirty="0"/>
              <a:t>minus-green</a:t>
            </a:r>
            <a:r>
              <a:rPr lang="en-CA" sz="2000" dirty="0" smtClean="0"/>
              <a:t>, and </a:t>
            </a:r>
            <a:r>
              <a:rPr lang="en-CA" sz="2000" dirty="0"/>
              <a:t>minus-blue</a:t>
            </a:r>
            <a:r>
              <a:rPr lang="en-CA" sz="2000" dirty="0" smtClean="0"/>
              <a:t>. I.e., we need to </a:t>
            </a:r>
            <a:r>
              <a:rPr lang="en-CA" sz="2000" i="1" dirty="0" smtClean="0"/>
              <a:t>subtract </a:t>
            </a:r>
            <a:r>
              <a:rPr lang="en-CA" sz="2000" dirty="0" smtClean="0"/>
              <a:t>R, or G, or B.</a:t>
            </a:r>
            <a:endParaRPr lang="en-CA" sz="2000" dirty="0"/>
          </a:p>
          <a:p>
            <a:pPr marL="514350" indent="-514350" algn="l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CA" sz="2000" dirty="0" smtClean="0"/>
              <a:t>These subtractive color primaries are Cyan (</a:t>
            </a:r>
            <a:r>
              <a:rPr lang="en-CA" sz="2000" i="1" dirty="0" smtClean="0">
                <a:cs typeface="Trebuchet MS"/>
              </a:rPr>
              <a:t>C</a:t>
            </a:r>
            <a:r>
              <a:rPr lang="en-CA" sz="2000" dirty="0" smtClean="0"/>
              <a:t>), Magenta (</a:t>
            </a:r>
            <a:r>
              <a:rPr lang="en-CA" sz="2000" i="1" dirty="0" smtClean="0">
                <a:cs typeface="Trebuchet MS"/>
              </a:rPr>
              <a:t>M</a:t>
            </a:r>
            <a:r>
              <a:rPr lang="en-CA" sz="2000" dirty="0" smtClean="0"/>
              <a:t>) and Yellow (</a:t>
            </a:r>
            <a:r>
              <a:rPr lang="en-CA" sz="2000" i="1" dirty="0" smtClean="0">
                <a:cs typeface="Trebuchet MS"/>
              </a:rPr>
              <a:t>Y</a:t>
            </a:r>
            <a:r>
              <a:rPr lang="en-CA" sz="2000" dirty="0" smtClean="0"/>
              <a:t>) inks.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D7FE19-84C1-4FAF-AA16-246A909C3C69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F81D8E0-2292-4A8D-AD9B-99B81BFFF163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115" y="2780928"/>
            <a:ext cx="5229771" cy="28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0401" y="5733256"/>
            <a:ext cx="4423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000" b="1" dirty="0">
                <a:latin typeface="Trebuchet MS"/>
                <a:cs typeface="Trebuchet MS"/>
              </a:rPr>
              <a:t>Fig. 4.15: </a:t>
            </a:r>
            <a:r>
              <a:rPr lang="en-CA" sz="2000" dirty="0">
                <a:latin typeface="Trebuchet MS"/>
                <a:cs typeface="Trebuchet MS"/>
              </a:rPr>
              <a:t>RGB and CMY color cubes.</a:t>
            </a:r>
            <a:endParaRPr lang="en-US"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623BA-C56C-4725-84BE-0AF7EAA5749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84996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CA" dirty="0" smtClean="0">
                <a:latin typeface="Trebuchet MS"/>
              </a:rPr>
              <a:t>4.2.5  Transformation from RGB to CMY</a:t>
            </a:r>
            <a:endParaRPr lang="en-US" dirty="0" smtClean="0"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/>
              <a:t>Simplest model we can invent to specify what ink density to lay down on paper, to make a certain desired RGB color:</a:t>
            </a: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CA" dirty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CA" dirty="0" smtClean="0"/>
          </a:p>
          <a:p>
            <a:pPr marL="0" indent="0" algn="l" fontAlgn="auto">
              <a:spcAft>
                <a:spcPts val="0"/>
              </a:spcAft>
              <a:defRPr/>
            </a:pPr>
            <a:endParaRPr lang="en-CA" dirty="0" smtClean="0"/>
          </a:p>
          <a:p>
            <a:pPr marL="0" indent="0" algn="l" fontAlgn="auto">
              <a:spcAft>
                <a:spcPts val="0"/>
              </a:spcAft>
              <a:defRPr/>
            </a:pPr>
            <a:endParaRPr lang="en-CA" dirty="0"/>
          </a:p>
          <a:p>
            <a:pPr marL="0" indent="0" algn="l" fontAlgn="auto">
              <a:spcAft>
                <a:spcPts val="0"/>
              </a:spcAft>
              <a:defRPr/>
            </a:pPr>
            <a:r>
              <a:rPr lang="en-CA" dirty="0" smtClean="0"/>
              <a:t>	</a:t>
            </a: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/>
              <a:t>Then the inverse transform is:</a:t>
            </a:r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CA" dirty="0" smtClean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endParaRPr lang="en-CA" dirty="0" smtClean="0"/>
          </a:p>
          <a:p>
            <a:pPr marL="457200" indent="-457200" algn="r" fontAlgn="auto">
              <a:spcAft>
                <a:spcPts val="0"/>
              </a:spcAft>
              <a:buFont typeface="Arial"/>
              <a:buChar char="•"/>
              <a:defRPr/>
            </a:pPr>
            <a:endParaRPr lang="en-CA" dirty="0" smtClean="0"/>
          </a:p>
          <a:p>
            <a:pPr marL="457200" indent="-457200" algn="r" fontAlgn="auto">
              <a:spcAft>
                <a:spcPts val="0"/>
              </a:spcAft>
              <a:buFont typeface="Arial"/>
              <a:buChar char="•"/>
              <a:defRPr/>
            </a:pPr>
            <a:endParaRPr lang="en-CA" dirty="0" smtClean="0"/>
          </a:p>
          <a:p>
            <a:pPr marL="0" indent="0" algn="r" fontAlgn="auto">
              <a:spcAft>
                <a:spcPts val="0"/>
              </a:spcAft>
              <a:defRPr/>
            </a:pPr>
            <a:r>
              <a:rPr lang="en-CA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B80C6CF-8988-4D32-BFB8-B1F91EFB5027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195346"/>
              </p:ext>
            </p:extLst>
          </p:nvPr>
        </p:nvGraphicFramePr>
        <p:xfrm>
          <a:off x="3607594" y="2473411"/>
          <a:ext cx="1857375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1" name="Equation" r:id="rId4" imgW="1053847" imgH="711016" progId="">
                  <p:embed/>
                </p:oleObj>
              </mc:Choice>
              <mc:Fallback>
                <p:oleObj name="Equation" r:id="rId4" imgW="1053847" imgH="711016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594" y="2473411"/>
                        <a:ext cx="1857375" cy="125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957220"/>
              </p:ext>
            </p:extLst>
          </p:nvPr>
        </p:nvGraphicFramePr>
        <p:xfrm>
          <a:off x="3607594" y="4357688"/>
          <a:ext cx="1928813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2" name="Equation" r:id="rId6" imgW="1053847" imgH="711016" progId="">
                  <p:embed/>
                </p:oleObj>
              </mc:Choice>
              <mc:Fallback>
                <p:oleObj name="Equation" r:id="rId6" imgW="1053847" imgH="711016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594" y="4357688"/>
                        <a:ext cx="1928813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899405" y="483078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/>
              <a:t>(</a:t>
            </a:r>
            <a:r>
              <a:rPr lang="en-US" dirty="0" smtClean="0"/>
              <a:t>4.28)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99404" y="291501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/>
              <a:t>(</a:t>
            </a:r>
            <a:r>
              <a:rPr lang="en-US" dirty="0" smtClean="0"/>
              <a:t>4.27)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541957-9A1B-430D-934E-BDFA749F2A2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4.2.6  </a:t>
            </a:r>
            <a:r>
              <a:rPr lang="en-US" sz="3600" dirty="0" err="1" smtClean="0"/>
              <a:t>Undercolor</a:t>
            </a:r>
            <a:r>
              <a:rPr lang="en-US" sz="3600" dirty="0" smtClean="0"/>
              <a:t> Removal: CMYK System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b="1" dirty="0" err="1" smtClean="0"/>
              <a:t>Undercolor</a:t>
            </a:r>
            <a:r>
              <a:rPr lang="en-CA" b="1" dirty="0" smtClean="0"/>
              <a:t> removal</a:t>
            </a:r>
            <a:r>
              <a:rPr lang="en-CA" dirty="0" smtClean="0"/>
              <a:t>: Sharper and cheaper printer colors: calculate that part of the CMY mix that would be black, remove it from the color proportions, and add it back as real </a:t>
            </a:r>
            <a:r>
              <a:rPr lang="en-US" dirty="0" smtClean="0"/>
              <a:t>black (relatively inexpensive ink).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/>
              <a:t>The new specification of inks is thus: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    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4B511EA-E1C5-488F-94B8-E0F143C723E8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29701"/>
              </p:ext>
            </p:extLst>
          </p:nvPr>
        </p:nvGraphicFramePr>
        <p:xfrm>
          <a:off x="3196431" y="4000500"/>
          <a:ext cx="27511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57" name="Equation" r:id="rId4" imgW="1117233" imgH="203384" progId="">
                  <p:embed/>
                </p:oleObj>
              </mc:Choice>
              <mc:Fallback>
                <p:oleObj name="Equation" r:id="rId4" imgW="1117233" imgH="203384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431" y="4000500"/>
                        <a:ext cx="275113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812105"/>
              </p:ext>
            </p:extLst>
          </p:nvPr>
        </p:nvGraphicFramePr>
        <p:xfrm>
          <a:off x="3596481" y="4643438"/>
          <a:ext cx="195103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58" name="Equation" r:id="rId6" imgW="1079201" imgH="711016" progId="">
                  <p:embed/>
                </p:oleObj>
              </mc:Choice>
              <mc:Fallback>
                <p:oleObj name="Equation" r:id="rId6" imgW="1079201" imgH="711016" progId="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481" y="4643438"/>
                        <a:ext cx="1951038" cy="1285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596336" y="5101709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/>
              <a:t>(</a:t>
            </a:r>
            <a:r>
              <a:rPr lang="en-US" dirty="0" smtClean="0"/>
              <a:t>4.29)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1" name="Picture 5" descr="addwhee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71625"/>
            <a:ext cx="3224213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851CB-DA40-4E29-A524-473029E2662C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842417"/>
          </a:xfrm>
        </p:spPr>
        <p:txBody>
          <a:bodyPr rtlCol="0">
            <a:noAutofit/>
          </a:bodyPr>
          <a:lstStyle/>
          <a:p>
            <a:pPr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sz="1800" dirty="0" smtClean="0"/>
              <a:t>Fig. 4.16: color combinations that result from combining primary colors available in the two situations, additive color </a:t>
            </a:r>
            <a:r>
              <a:rPr lang="en-US" sz="1800" dirty="0" smtClean="0"/>
              <a:t>and subtractive color.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17FF05F-EF93-4FE8-981B-0DDF5E87090E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2822" name="Picture 7" descr="subwheel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500188"/>
            <a:ext cx="3300413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75556" y="5013176"/>
            <a:ext cx="7992888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CA" sz="2000" b="1" dirty="0">
                <a:latin typeface="Trebuchet MS"/>
                <a:cs typeface="Trebuchet MS"/>
              </a:rPr>
              <a:t>Fig. 4.16: </a:t>
            </a:r>
            <a:r>
              <a:rPr lang="en-CA" sz="2000" dirty="0">
                <a:latin typeface="Trebuchet MS"/>
                <a:cs typeface="Trebuchet MS"/>
              </a:rPr>
              <a:t>Additive and subtractive color. </a:t>
            </a:r>
            <a:endParaRPr lang="en-CA" sz="2000" dirty="0" smtClean="0">
              <a:latin typeface="Trebuchet MS"/>
              <a:cs typeface="Trebuchet MS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CA" sz="2000" dirty="0" smtClean="0">
                <a:latin typeface="Trebuchet MS"/>
                <a:cs typeface="Trebuchet MS"/>
              </a:rPr>
              <a:t>(</a:t>
            </a:r>
            <a:r>
              <a:rPr lang="en-CA" sz="2000" dirty="0">
                <a:latin typeface="Trebuchet MS"/>
                <a:cs typeface="Trebuchet MS"/>
              </a:rPr>
              <a:t>a): RGB is used to specify additive color. 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CA" sz="2000" dirty="0" smtClean="0">
                <a:latin typeface="Trebuchet MS"/>
                <a:cs typeface="Trebuchet MS"/>
              </a:rPr>
              <a:t>(</a:t>
            </a:r>
            <a:r>
              <a:rPr lang="en-CA" sz="2000" dirty="0">
                <a:latin typeface="Trebuchet MS"/>
                <a:cs typeface="Trebuchet MS"/>
              </a:rPr>
              <a:t>b): CMY is used to specify subtractive </a:t>
            </a:r>
            <a:r>
              <a:rPr lang="en-US" sz="2000" dirty="0">
                <a:latin typeface="Trebuchet MS"/>
                <a:cs typeface="Trebuchet MS"/>
              </a:rPr>
              <a:t>color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3078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55928" y="44371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ABE227-EBEB-4DB3-A406-945AE4236A2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CA" sz="3200" dirty="0" smtClean="0">
                <a:latin typeface="Trebuchet MS"/>
              </a:rPr>
              <a:t>4.1.3  Spectral Sensitivity of the Eye</a:t>
            </a:r>
            <a:endParaRPr lang="en-US" sz="3200" dirty="0" smtClean="0"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65622" y="1592261"/>
            <a:ext cx="8003232" cy="4525963"/>
          </a:xfrm>
        </p:spPr>
        <p:txBody>
          <a:bodyPr rtlCol="0" anchor="ctr">
            <a:normAutofit/>
          </a:bodyPr>
          <a:lstStyle/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latin typeface="Trebuchet MS"/>
                <a:cs typeface="Trebuchet MS"/>
              </a:rPr>
              <a:t>The eye is most sensitive to light in the middle of the visible </a:t>
            </a:r>
            <a:r>
              <a:rPr lang="en-US" sz="2000" dirty="0" smtClean="0">
                <a:latin typeface="Trebuchet MS"/>
                <a:cs typeface="Trebuchet MS"/>
              </a:rPr>
              <a:t>spectrum.</a:t>
            </a:r>
          </a:p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latin typeface="Trebuchet MS"/>
                <a:cs typeface="Trebuchet MS"/>
              </a:rPr>
              <a:t>The sensitivity of our receptors is also a function of wave</a:t>
            </a:r>
            <a:r>
              <a:rPr lang="en-US" sz="2000" dirty="0" smtClean="0">
                <a:latin typeface="Trebuchet MS"/>
                <a:cs typeface="Trebuchet MS"/>
              </a:rPr>
              <a:t>length (Fig. 4.3 below).</a:t>
            </a:r>
          </a:p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latin typeface="Trebuchet MS"/>
                <a:cs typeface="Trebuchet MS"/>
              </a:rPr>
              <a:t>The Blue receptor sensitivity is not shown to scale because it is much smaller than the curves for Red or Green — Blue is a late addition, in evolution.</a:t>
            </a:r>
          </a:p>
          <a:p>
            <a:pPr marL="685800" lvl="1" algn="l" fontAlgn="auto">
              <a:spcAft>
                <a:spcPts val="0"/>
              </a:spcAft>
              <a:buFont typeface="Lucida Grande"/>
              <a:buChar char="-"/>
              <a:defRPr/>
            </a:pPr>
            <a:r>
              <a:rPr lang="en-CA" sz="1800" dirty="0" smtClean="0">
                <a:latin typeface="Trebuchet MS"/>
                <a:cs typeface="Trebuchet MS"/>
              </a:rPr>
              <a:t>Statistically, Blue is the favourite color of humans, regardless of nationality — perhaps for this reason: Blue is a latecomer and thus is </a:t>
            </a:r>
            <a:r>
              <a:rPr lang="en-US" sz="1800" dirty="0" smtClean="0">
                <a:latin typeface="Trebuchet MS"/>
                <a:cs typeface="Trebuchet MS"/>
              </a:rPr>
              <a:t>a bit surprising!</a:t>
            </a:r>
          </a:p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2000" dirty="0" smtClean="0">
                <a:latin typeface="Trebuchet MS"/>
                <a:cs typeface="Trebuchet MS"/>
              </a:rPr>
              <a:t>Fig. 4.3 shows the overall sensitivity as a dashed line — this important curve is called the luminous-efficiency function.</a:t>
            </a:r>
          </a:p>
          <a:p>
            <a:pPr marL="685800" lvl="1" algn="l" fontAlgn="auto">
              <a:spcAft>
                <a:spcPts val="0"/>
              </a:spcAft>
              <a:buFont typeface="Lucida Grande"/>
              <a:buChar char="-"/>
              <a:defRPr/>
            </a:pPr>
            <a:r>
              <a:rPr lang="en-CA" sz="1800" dirty="0" smtClean="0">
                <a:latin typeface="Trebuchet MS"/>
                <a:cs typeface="Trebuchet MS"/>
              </a:rPr>
              <a:t>It is usually denoted </a:t>
            </a:r>
            <a:r>
              <a:rPr lang="en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CA" sz="1800" dirty="0" smtClean="0">
                <a:latin typeface="Trebuchet MS"/>
                <a:cs typeface="Trebuchet MS"/>
              </a:rPr>
              <a:t>and is formed as the sum of the response curves for Red, Green, and Blue.</a:t>
            </a:r>
            <a:endParaRPr lang="en-US" sz="1800" dirty="0" smtClean="0">
              <a:latin typeface="Trebuchet MS"/>
              <a:cs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368EBA7-5F67-4716-810B-F75C44A9E07F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BAEE3-7E64-4445-81F3-C068D938D098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64865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4.2.7  Printer </a:t>
            </a:r>
            <a:r>
              <a:rPr lang="en-US" dirty="0" err="1" smtClean="0">
                <a:latin typeface="Trebuchet MS"/>
              </a:rPr>
              <a:t>Gamuts</a:t>
            </a:r>
            <a:endParaRPr lang="en-US" sz="2700" dirty="0" smtClean="0">
              <a:latin typeface="Trebuchet MS"/>
            </a:endParaRPr>
          </a:p>
        </p:txBody>
      </p:sp>
      <p:sp>
        <p:nvSpPr>
          <p:cNvPr id="164866" name="Subtitle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l">
              <a:spcBef>
                <a:spcPts val="2376"/>
              </a:spcBef>
              <a:buFont typeface="Arial"/>
              <a:buChar char="•"/>
            </a:pPr>
            <a:r>
              <a:rPr lang="en-CA" sz="2400" dirty="0" smtClean="0">
                <a:latin typeface="Trebuchet MS"/>
              </a:rPr>
              <a:t>Actual transmission curves overlap for the C, M, Y inks. This leads to “crosstalk” between the color channels and difficulties in predicting colors achievable in printing.</a:t>
            </a:r>
          </a:p>
          <a:p>
            <a:pPr algn="l">
              <a:spcBef>
                <a:spcPts val="2376"/>
              </a:spcBef>
              <a:buFont typeface="Arial"/>
              <a:buChar char="•"/>
            </a:pPr>
            <a:r>
              <a:rPr lang="en-CA" sz="2400" dirty="0" smtClean="0">
                <a:latin typeface="Trebuchet MS"/>
              </a:rPr>
              <a:t>Fig. 4.17(a) shows typical transmission curves for real “block dyes”, and Fig.4.17(b) shows the resulting color gamut for </a:t>
            </a:r>
            <a:r>
              <a:rPr lang="en-US" sz="2400" dirty="0" smtClean="0">
                <a:latin typeface="Trebuchet MS"/>
              </a:rPr>
              <a:t>a color printer.</a:t>
            </a:r>
          </a:p>
          <a:p>
            <a:pPr lvl="1" algn="l">
              <a:spcBef>
                <a:spcPts val="1080"/>
              </a:spcBef>
              <a:buFont typeface="Lucida Grande"/>
              <a:buChar char="-"/>
            </a:pPr>
            <a:r>
              <a:rPr lang="en-US" sz="2000" dirty="0" smtClean="0">
                <a:latin typeface="Trebuchet MS"/>
              </a:rPr>
              <a:t>Multi</a:t>
            </a:r>
            <a:r>
              <a:rPr lang="en-US" sz="2000" dirty="0">
                <a:latin typeface="Trebuchet MS"/>
              </a:rPr>
              <a:t>-Ink </a:t>
            </a:r>
            <a:r>
              <a:rPr lang="en-US" sz="2000" dirty="0" smtClean="0">
                <a:latin typeface="Trebuchet MS"/>
              </a:rPr>
              <a:t>Printers: </a:t>
            </a:r>
            <a:r>
              <a:rPr lang="en-US" sz="2000" i="1" dirty="0" smtClean="0">
                <a:latin typeface="Trebuchet MS"/>
              </a:rPr>
              <a:t>if inks </a:t>
            </a:r>
            <a:r>
              <a:rPr lang="en-US" sz="2000" i="1" dirty="0">
                <a:latin typeface="Trebuchet MS"/>
              </a:rPr>
              <a:t>are </a:t>
            </a:r>
            <a:r>
              <a:rPr lang="en-US" sz="2000" i="1" dirty="0" smtClean="0">
                <a:latin typeface="Trebuchet MS"/>
              </a:rPr>
              <a:t>CMYKRGB, how many vertices are there?</a:t>
            </a:r>
            <a:endParaRPr lang="en-US" sz="2000" i="1" dirty="0">
              <a:latin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78E49EA-F5EF-45EB-BC40-3DFD4D396A1C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9C6C3-3A90-4C5F-8E93-64BC606335CA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5648" y="4869160"/>
            <a:ext cx="8003232" cy="1125538"/>
          </a:xfrm>
        </p:spPr>
        <p:txBody>
          <a:bodyPr rtlCol="0">
            <a:normAutofit fontScale="62500" lnSpcReduction="20000"/>
          </a:bodyPr>
          <a:lstStyle/>
          <a:p>
            <a:pPr marL="972000" indent="-11052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dirty="0" smtClean="0"/>
              <a:t>Fig. 4.17: </a:t>
            </a:r>
            <a:r>
              <a:rPr lang="en-CA" dirty="0" smtClean="0"/>
              <a:t>(a): Transmission curves for block dyes. </a:t>
            </a:r>
          </a:p>
          <a:p>
            <a:pPr marL="972000" indent="-7200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/>
              <a:t>	</a:t>
            </a:r>
            <a:r>
              <a:rPr lang="en-CA" dirty="0" smtClean="0"/>
              <a:t> </a:t>
            </a:r>
            <a:r>
              <a:rPr lang="en-CA" dirty="0"/>
              <a:t> </a:t>
            </a:r>
            <a:r>
              <a:rPr lang="en-CA" dirty="0" smtClean="0"/>
              <a:t> (b): Spectrum locus, </a:t>
            </a:r>
            <a:r>
              <a:rPr lang="en-US" dirty="0" smtClean="0"/>
              <a:t>triangular NTSC gamut, and 6-vertex    	printer gamut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927F2B7-1485-4171-8F2B-1A42450FFB0C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4" y="906834"/>
            <a:ext cx="4273250" cy="322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41" y="906834"/>
            <a:ext cx="3157944" cy="322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60033" y="427769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(a)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6216" y="427479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(b)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F5E53A-4B1B-4E7E-8BA3-34093346B02A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68961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CA" dirty="0" smtClean="0">
                <a:latin typeface="Trebuchet MS"/>
              </a:rPr>
              <a:t>4.3  Color Models in Video</a:t>
            </a:r>
            <a:endParaRPr lang="en-US" sz="2700" dirty="0" smtClean="0"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• </a:t>
            </a:r>
            <a:r>
              <a:rPr lang="en-US" b="1" dirty="0" smtClean="0"/>
              <a:t>Video Color Transforms</a:t>
            </a:r>
            <a:endParaRPr lang="en-US" dirty="0" smtClean="0"/>
          </a:p>
          <a:p>
            <a:pPr marL="971550" lvl="1" indent="-514350" algn="l" fontAlgn="auto">
              <a:spcBef>
                <a:spcPts val="2328"/>
              </a:spcBef>
              <a:spcAft>
                <a:spcPts val="0"/>
              </a:spcAft>
              <a:buFont typeface="Arial" pitchFamily="34" charset="0"/>
              <a:buAutoNum type="alphaLcParenBoth"/>
              <a:defRPr/>
            </a:pPr>
            <a:r>
              <a:rPr lang="en-CA" dirty="0" smtClean="0"/>
              <a:t>Largely derive from older analog methods of coding color for TV.  Luminance is separated from color information.</a:t>
            </a:r>
          </a:p>
          <a:p>
            <a:pPr marL="971550" lvl="1" indent="-514350" algn="l" fontAlgn="auto">
              <a:spcBef>
                <a:spcPts val="2328"/>
              </a:spcBef>
              <a:spcAft>
                <a:spcPts val="0"/>
              </a:spcAft>
              <a:buFont typeface="Arial" pitchFamily="34" charset="0"/>
              <a:buAutoNum type="alphaLcParenBoth"/>
              <a:defRPr/>
            </a:pPr>
            <a:r>
              <a:rPr lang="en-CA" dirty="0" smtClean="0"/>
              <a:t>For example, a matrix transform method similar to Eq. (4.19) called YIQ is used to transmit TV signals in North America and Japan.</a:t>
            </a:r>
          </a:p>
          <a:p>
            <a:pPr marL="971550" lvl="1" indent="-514350" algn="l" fontAlgn="auto">
              <a:spcBef>
                <a:spcPts val="2328"/>
              </a:spcBef>
              <a:spcAft>
                <a:spcPts val="0"/>
              </a:spcAft>
              <a:buFont typeface="Arial" pitchFamily="34" charset="0"/>
              <a:buAutoNum type="alphaLcParenBoth"/>
              <a:defRPr/>
            </a:pPr>
            <a:r>
              <a:rPr lang="en-CA" dirty="0" smtClean="0"/>
              <a:t>This coding also makes its way into VHS video tape coding in these countries since video tape technologies also use YIQ.</a:t>
            </a:r>
          </a:p>
          <a:p>
            <a:pPr marL="971550" lvl="1" indent="-514350" algn="l" fontAlgn="auto">
              <a:spcBef>
                <a:spcPts val="2328"/>
              </a:spcBef>
              <a:spcAft>
                <a:spcPts val="0"/>
              </a:spcAft>
              <a:buFont typeface="Arial" pitchFamily="34" charset="0"/>
              <a:buAutoNum type="alphaLcParenBoth"/>
              <a:defRPr/>
            </a:pPr>
            <a:r>
              <a:rPr lang="en-CA" dirty="0" smtClean="0"/>
              <a:t>In Europe, video tape uses the PAL or SECAM </a:t>
            </a:r>
            <a:r>
              <a:rPr lang="en-CA" dirty="0" err="1" smtClean="0"/>
              <a:t>codings</a:t>
            </a:r>
            <a:r>
              <a:rPr lang="en-CA" dirty="0" smtClean="0"/>
              <a:t>, which are based on TV that uses a matrix transform called YUV.</a:t>
            </a:r>
          </a:p>
          <a:p>
            <a:pPr marL="971550" lvl="1" indent="-514350" algn="l" fontAlgn="auto">
              <a:spcBef>
                <a:spcPts val="2328"/>
              </a:spcBef>
              <a:spcAft>
                <a:spcPts val="0"/>
              </a:spcAft>
              <a:buFont typeface="Arial" pitchFamily="34" charset="0"/>
              <a:buAutoNum type="alphaLcParenBoth"/>
              <a:defRPr/>
            </a:pPr>
            <a:r>
              <a:rPr lang="en-CA" dirty="0" smtClean="0"/>
              <a:t>Finally, digital video mostly uses a matrix transform called </a:t>
            </a:r>
            <a:r>
              <a:rPr lang="en-CA" dirty="0" err="1" smtClean="0"/>
              <a:t>YCbCr</a:t>
            </a:r>
            <a:r>
              <a:rPr lang="en-CA" dirty="0" smtClean="0"/>
              <a:t> that is closely related to YUV</a:t>
            </a:r>
            <a:endParaRPr lang="en-US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E79ED67B-C1B9-4A76-BCA6-571DB02CC2F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F1042F-CE8C-4FBE-AB2E-368138D5290F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87043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4.3.2  YUV Color Model</a:t>
            </a:r>
            <a:endParaRPr lang="en-US" sz="2700" dirty="0" smtClean="0"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514350" indent="-51435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(a) YUV codes a luminance signal (for gamma-corrected signals) equal to Y ′ in Eq. (4.20). the “</a:t>
            </a:r>
            <a:r>
              <a:rPr lang="en-CA" dirty="0" err="1" smtClean="0"/>
              <a:t>luma</a:t>
            </a:r>
            <a:r>
              <a:rPr lang="en-CA" dirty="0" smtClean="0"/>
              <a:t>”.</a:t>
            </a:r>
          </a:p>
          <a:p>
            <a:pPr marL="514350" indent="-514350" algn="l" fontAlgn="auto">
              <a:spcAft>
                <a:spcPts val="0"/>
              </a:spcAft>
              <a:buFont typeface="Arial" pitchFamily="34" charset="0"/>
              <a:buAutoNum type="alphaLcParenBoth"/>
              <a:defRPr/>
            </a:pPr>
            <a:endParaRPr lang="en-CA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(b) </a:t>
            </a:r>
            <a:r>
              <a:rPr lang="en-CA" b="1" dirty="0" smtClean="0"/>
              <a:t>Chrominance </a:t>
            </a:r>
            <a:r>
              <a:rPr lang="en-CA" dirty="0" smtClean="0"/>
              <a:t>refers to the difference between a color and a reference white at the same luminance. → use color differences </a:t>
            </a:r>
            <a:r>
              <a:rPr lang="en-CA" i="1" dirty="0" smtClean="0"/>
              <a:t>U</a:t>
            </a:r>
            <a:r>
              <a:rPr lang="en-CA" dirty="0" smtClean="0"/>
              <a:t>, </a:t>
            </a:r>
            <a:r>
              <a:rPr lang="en-CA" i="1" dirty="0" smtClean="0"/>
              <a:t>V</a:t>
            </a:r>
            <a:r>
              <a:rPr lang="en-CA" dirty="0" smtClean="0"/>
              <a:t>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U 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s-E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B′ − Y′ 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V </a:t>
            </a:r>
            <a:r>
              <a:rPr lang="es-E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s-E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R′ − Y′ </a:t>
            </a:r>
            <a:r>
              <a:rPr lang="es-ES" i="1" dirty="0" smtClean="0"/>
              <a:t>	</a:t>
            </a:r>
            <a:r>
              <a:rPr lang="es-ES" dirty="0" smtClean="0"/>
              <a:t>		(4.30)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From Eq. (4.20),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(4.31)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(c) For gray, </a:t>
            </a:r>
            <a:r>
              <a:rPr lang="en-CA" i="1" dirty="0" smtClean="0">
                <a:latin typeface="Trebuchet MS"/>
                <a:cs typeface="Trebuchet MS"/>
              </a:rPr>
              <a:t>R′ </a:t>
            </a:r>
            <a:r>
              <a:rPr lang="en-CA" dirty="0" smtClean="0">
                <a:latin typeface="Trebuchet MS"/>
                <a:cs typeface="Trebuchet MS"/>
              </a:rPr>
              <a:t>=</a:t>
            </a:r>
            <a:r>
              <a:rPr lang="en-CA" i="1" dirty="0" smtClean="0">
                <a:latin typeface="Trebuchet MS"/>
                <a:cs typeface="Trebuchet MS"/>
              </a:rPr>
              <a:t> G′ </a:t>
            </a:r>
            <a:r>
              <a:rPr lang="en-CA" dirty="0" smtClean="0">
                <a:latin typeface="Trebuchet MS"/>
                <a:cs typeface="Trebuchet MS"/>
              </a:rPr>
              <a:t>=</a:t>
            </a:r>
            <a:r>
              <a:rPr lang="en-CA" i="1" dirty="0" smtClean="0">
                <a:latin typeface="Trebuchet MS"/>
                <a:cs typeface="Trebuchet MS"/>
              </a:rPr>
              <a:t> B′</a:t>
            </a:r>
            <a:r>
              <a:rPr lang="en-CA" dirty="0" smtClean="0"/>
              <a:t>, the luminance </a:t>
            </a:r>
            <a:r>
              <a:rPr lang="en-CA" i="1" dirty="0" smtClean="0">
                <a:latin typeface="Trebuchet MS"/>
                <a:cs typeface="Trebuchet MS"/>
              </a:rPr>
              <a:t>Y′</a:t>
            </a:r>
            <a:r>
              <a:rPr lang="en-CA" dirty="0" smtClean="0"/>
              <a:t> equals to that gray, since 0.299+0.587+0.114 = 1.0. And for a gray (“black and white”) image, the chrominance (</a:t>
            </a:r>
            <a:r>
              <a:rPr lang="en-CA" i="1" dirty="0" smtClean="0">
                <a:latin typeface="Trebuchet MS"/>
                <a:cs typeface="Trebuchet MS"/>
              </a:rPr>
              <a:t>U</a:t>
            </a:r>
            <a:r>
              <a:rPr lang="en-CA" dirty="0" smtClean="0"/>
              <a:t>, </a:t>
            </a:r>
            <a:r>
              <a:rPr lang="en-CA" i="1" dirty="0" smtClean="0">
                <a:latin typeface="Trebuchet MS"/>
                <a:cs typeface="Trebuchet MS"/>
              </a:rPr>
              <a:t>V</a:t>
            </a:r>
            <a:r>
              <a:rPr lang="en-CA" dirty="0" smtClean="0"/>
              <a:t> ) is zero.</a:t>
            </a:r>
            <a:endParaRPr lang="en-US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77961DC-DDFF-4C18-9E96-B3BBE70CE7F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500313" y="4000500"/>
          <a:ext cx="4062412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65" name="Equation" r:id="rId4" imgW="2463203" imgH="736370" progId="">
                  <p:embed/>
                </p:oleObj>
              </mc:Choice>
              <mc:Fallback>
                <p:oleObj name="Equation" r:id="rId4" imgW="2463203" imgH="73637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000500"/>
                        <a:ext cx="4062412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2DD457-CC93-4004-BBBF-E0978F78D842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600" dirty="0" smtClean="0"/>
              <a:t>(d) In the actual implementation </a:t>
            </a:r>
            <a:r>
              <a:rPr lang="en-CA" sz="1600" i="1" dirty="0" smtClean="0">
                <a:cs typeface="Trebuchet MS"/>
              </a:rPr>
              <a:t>U</a:t>
            </a:r>
            <a:r>
              <a:rPr lang="en-CA" sz="1600" dirty="0" smtClean="0"/>
              <a:t> and </a:t>
            </a:r>
            <a:r>
              <a:rPr lang="en-CA" sz="1600" i="1" dirty="0" smtClean="0">
                <a:cs typeface="Trebuchet MS"/>
              </a:rPr>
              <a:t>V</a:t>
            </a:r>
            <a:r>
              <a:rPr lang="en-CA" sz="1600" dirty="0" smtClean="0"/>
              <a:t> are rescaled to have a more con</a:t>
            </a:r>
            <a:r>
              <a:rPr lang="en-US" sz="1600" dirty="0" err="1" smtClean="0"/>
              <a:t>venient</a:t>
            </a:r>
            <a:r>
              <a:rPr lang="en-US" sz="1600" dirty="0" smtClean="0"/>
              <a:t> maximum and minimum.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600" dirty="0" smtClean="0"/>
              <a:t>(e) For dealing with composite video, it turns out to be convenient to contain </a:t>
            </a:r>
            <a:r>
              <a:rPr lang="en-US" sz="1600" dirty="0" smtClean="0"/>
              <a:t>the composite signal magnitude </a:t>
            </a:r>
            <a:r>
              <a:rPr lang="en-US" sz="1600" dirty="0"/>
              <a:t> </a:t>
            </a:r>
            <a:r>
              <a:rPr lang="en-US" sz="1600" dirty="0" smtClean="0"/>
              <a:t>                    </a:t>
            </a:r>
            <a:r>
              <a:rPr lang="en-CA" sz="1600" dirty="0" smtClean="0"/>
              <a:t>within the range −1/3 to +4/3. So </a:t>
            </a:r>
            <a:r>
              <a:rPr lang="en-CA" sz="1600" i="1" dirty="0" smtClean="0">
                <a:cs typeface="Trebuchet MS"/>
              </a:rPr>
              <a:t>U</a:t>
            </a:r>
            <a:r>
              <a:rPr lang="en-CA" sz="1600" dirty="0" smtClean="0"/>
              <a:t> and </a:t>
            </a:r>
            <a:r>
              <a:rPr lang="en-CA" sz="1600" i="1" dirty="0" smtClean="0">
                <a:cs typeface="Trebuchet MS"/>
              </a:rPr>
              <a:t>V</a:t>
            </a:r>
            <a:r>
              <a:rPr lang="en-CA" sz="1600" dirty="0" smtClean="0"/>
              <a:t> are rescaled: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CA" sz="16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0.492111 (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 −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0.877283 (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 −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′)</a:t>
            </a:r>
            <a:r>
              <a:rPr lang="en-US" sz="1600" dirty="0" smtClean="0"/>
              <a:t>	</a:t>
            </a:r>
            <a:r>
              <a:rPr lang="en-US" sz="1600" dirty="0"/>
              <a:t>	</a:t>
            </a:r>
            <a:r>
              <a:rPr lang="en-US" sz="1600" dirty="0" smtClean="0"/>
              <a:t>	(4.32)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600" dirty="0" smtClean="0"/>
              <a:t>	The chrominance signal = the composite signal </a:t>
            </a:r>
            <a:r>
              <a:rPr lang="en-CA" sz="1600" i="1" dirty="0" smtClean="0">
                <a:cs typeface="Trebuchet MS"/>
              </a:rPr>
              <a:t>C</a:t>
            </a:r>
            <a:r>
              <a:rPr lang="en-CA" sz="1600" dirty="0" smtClean="0"/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CA" sz="1600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·cos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·sin(</a:t>
            </a:r>
            <a:r>
              <a:rPr lang="el-G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smtClean="0"/>
              <a:t>			(4.35)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600" dirty="0" smtClean="0"/>
              <a:t>(f) Zero is not the minimum value for </a:t>
            </a:r>
            <a:r>
              <a:rPr lang="en-CA" sz="1600" i="1" dirty="0" smtClean="0">
                <a:cs typeface="Trebuchet MS"/>
              </a:rPr>
              <a:t>U</a:t>
            </a:r>
            <a:r>
              <a:rPr lang="en-CA" sz="1600" dirty="0" smtClean="0"/>
              <a:t>, </a:t>
            </a:r>
            <a:r>
              <a:rPr lang="en-CA" sz="1600" i="1" dirty="0" smtClean="0">
                <a:cs typeface="Trebuchet MS"/>
              </a:rPr>
              <a:t>V</a:t>
            </a:r>
            <a:r>
              <a:rPr lang="en-CA" sz="1600" dirty="0" smtClean="0"/>
              <a:t> . </a:t>
            </a:r>
            <a:r>
              <a:rPr lang="en-CA" sz="1600" i="1" dirty="0" smtClean="0">
                <a:cs typeface="Trebuchet MS"/>
              </a:rPr>
              <a:t>U</a:t>
            </a:r>
            <a:r>
              <a:rPr lang="en-CA" sz="1600" dirty="0" smtClean="0"/>
              <a:t> is approximately from blue (</a:t>
            </a:r>
            <a:r>
              <a:rPr lang="en-CA" sz="1600" i="1" dirty="0" smtClean="0">
                <a:cs typeface="Trebuchet MS"/>
              </a:rPr>
              <a:t>U</a:t>
            </a:r>
            <a:r>
              <a:rPr lang="en-CA" sz="1600" dirty="0" smtClean="0"/>
              <a:t> &gt; 0) to yellow (</a:t>
            </a:r>
            <a:r>
              <a:rPr lang="en-CA" sz="1600" i="1" dirty="0" smtClean="0">
                <a:cs typeface="Trebuchet MS"/>
              </a:rPr>
              <a:t>U</a:t>
            </a:r>
            <a:r>
              <a:rPr lang="en-CA" sz="1600" dirty="0" smtClean="0"/>
              <a:t> &lt; 0) in the RGB cube; V is approximately from red (</a:t>
            </a:r>
            <a:r>
              <a:rPr lang="en-CA" sz="1600" i="1" dirty="0" smtClean="0">
                <a:cs typeface="Trebuchet MS"/>
              </a:rPr>
              <a:t>V</a:t>
            </a:r>
            <a:r>
              <a:rPr lang="en-CA" sz="1600" dirty="0" smtClean="0"/>
              <a:t> &gt; 0) to cyan (</a:t>
            </a:r>
            <a:r>
              <a:rPr lang="en-CA" sz="1600" i="1" dirty="0" smtClean="0">
                <a:cs typeface="Trebuchet MS"/>
              </a:rPr>
              <a:t>V</a:t>
            </a:r>
            <a:r>
              <a:rPr lang="en-CA" sz="1600" dirty="0" smtClean="0"/>
              <a:t> &lt; 0).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CA" sz="16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600" dirty="0" smtClean="0"/>
              <a:t>(g) Fig. 4.18 shows the decomposition of a color image into its </a:t>
            </a:r>
            <a:r>
              <a:rPr lang="en-CA" sz="1600" i="1" dirty="0" smtClean="0">
                <a:cs typeface="Trebuchet MS"/>
              </a:rPr>
              <a:t>Y</a:t>
            </a:r>
            <a:r>
              <a:rPr lang="en-CA" sz="1600" dirty="0" smtClean="0"/>
              <a:t>′, </a:t>
            </a:r>
            <a:r>
              <a:rPr lang="en-CA" sz="1600" i="1" dirty="0" smtClean="0">
                <a:cs typeface="Trebuchet MS"/>
              </a:rPr>
              <a:t>U</a:t>
            </a:r>
            <a:r>
              <a:rPr lang="en-CA" sz="1600" dirty="0" smtClean="0"/>
              <a:t>, </a:t>
            </a:r>
            <a:r>
              <a:rPr lang="en-CA" sz="1600" i="1" dirty="0" smtClean="0">
                <a:cs typeface="Trebuchet MS"/>
              </a:rPr>
              <a:t>V</a:t>
            </a:r>
            <a:r>
              <a:rPr lang="en-CA" sz="1600" dirty="0" smtClean="0"/>
              <a:t> components. Since both </a:t>
            </a:r>
            <a:r>
              <a:rPr lang="en-CA" sz="1600" i="1" dirty="0" smtClean="0">
                <a:cs typeface="Trebuchet MS"/>
              </a:rPr>
              <a:t>U</a:t>
            </a:r>
            <a:r>
              <a:rPr lang="en-CA" sz="1600" dirty="0" smtClean="0"/>
              <a:t> and </a:t>
            </a:r>
            <a:r>
              <a:rPr lang="en-CA" sz="1600" i="1" dirty="0" smtClean="0">
                <a:cs typeface="Trebuchet MS"/>
              </a:rPr>
              <a:t>V</a:t>
            </a:r>
            <a:r>
              <a:rPr lang="en-CA" sz="1600" dirty="0" smtClean="0"/>
              <a:t> go negative, in fact the images displayed </a:t>
            </a:r>
            <a:r>
              <a:rPr lang="en-US" sz="1600" dirty="0" smtClean="0"/>
              <a:t>are shifted and rescaled.</a:t>
            </a:r>
            <a:endParaRPr lang="en-US" sz="1600" dirty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82A4578-914F-473B-B0B2-FA06B6F16399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39375"/>
              </p:ext>
            </p:extLst>
          </p:nvPr>
        </p:nvGraphicFramePr>
        <p:xfrm>
          <a:off x="3563888" y="1804001"/>
          <a:ext cx="1296144" cy="29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57" name="Equation" r:id="rId4" imgW="914400" imgH="254092" progId="">
                  <p:embed/>
                </p:oleObj>
              </mc:Choice>
              <mc:Fallback>
                <p:oleObj name="Equation" r:id="rId4" imgW="914400" imgH="254092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804001"/>
                        <a:ext cx="1296144" cy="2942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8F981A-AE68-40B5-B4B0-605589400D99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1"/>
            <a:ext cx="8229600" cy="877788"/>
          </a:xfrm>
        </p:spPr>
        <p:txBody>
          <a:bodyPr rtlCol="0" anchor="ctr">
            <a:normAutofit fontScale="70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b="1" dirty="0" smtClean="0"/>
              <a:t>Fig. 4.18: </a:t>
            </a:r>
            <a:r>
              <a:rPr lang="en-CA" dirty="0" smtClean="0"/>
              <a:t>Y ′UV decomposition of color image. Top image (a) is original color image; (b) is Y ′; (</a:t>
            </a:r>
            <a:r>
              <a:rPr lang="en-CA" dirty="0" err="1" smtClean="0"/>
              <a:t>c,d</a:t>
            </a:r>
            <a:r>
              <a:rPr lang="en-CA" dirty="0" smtClean="0"/>
              <a:t>) are (U, V)</a:t>
            </a:r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D82DF62-FCCB-4918-9A86-C0024D99237E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62" y="538162"/>
            <a:ext cx="6733952" cy="446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F5B5C3-917D-415A-AC21-B77821227C57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48483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4.3.3  YIQ Color Model</a:t>
            </a:r>
            <a:endParaRPr lang="en-US" sz="2700" dirty="0" smtClean="0"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457200" indent="-4572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/>
              <a:t>YIQ is used in NTSC color TV broadcasting. Again, gray </a:t>
            </a:r>
            <a:r>
              <a:rPr lang="en-US" dirty="0" smtClean="0"/>
              <a:t>pixels generate zero (</a:t>
            </a:r>
            <a:r>
              <a:rPr lang="en-US" dirty="0" smtClean="0">
                <a:latin typeface="Trebuchet MS"/>
                <a:cs typeface="Trebuchet MS"/>
              </a:rPr>
              <a:t>I</a:t>
            </a:r>
            <a:r>
              <a:rPr lang="en-US" dirty="0" smtClean="0"/>
              <a:t>, </a:t>
            </a:r>
            <a:r>
              <a:rPr lang="en-US" i="1" dirty="0" smtClean="0">
                <a:latin typeface="Trebuchet MS"/>
                <a:cs typeface="Trebuchet MS"/>
              </a:rPr>
              <a:t>Q</a:t>
            </a:r>
            <a:r>
              <a:rPr lang="en-US" dirty="0" smtClean="0"/>
              <a:t>) chrominance signal.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971550" lvl="1" indent="-514350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(a) </a:t>
            </a:r>
            <a:r>
              <a:rPr lang="en-CA" u="sng" dirty="0" smtClean="0">
                <a:latin typeface="Trebuchet MS"/>
                <a:cs typeface="Trebuchet MS"/>
              </a:rPr>
              <a:t>I</a:t>
            </a:r>
            <a:r>
              <a:rPr lang="en-CA" dirty="0" smtClean="0"/>
              <a:t> and </a:t>
            </a:r>
            <a:r>
              <a:rPr lang="en-CA" i="1" dirty="0" smtClean="0">
                <a:latin typeface="Trebuchet MS"/>
                <a:cs typeface="Trebuchet MS"/>
              </a:rPr>
              <a:t>Q </a:t>
            </a:r>
            <a:r>
              <a:rPr lang="en-CA" dirty="0" smtClean="0"/>
              <a:t>are a rotated version of </a:t>
            </a:r>
            <a:r>
              <a:rPr lang="en-CA" i="1" dirty="0" smtClean="0">
                <a:latin typeface="Trebuchet MS"/>
                <a:cs typeface="Trebuchet MS"/>
              </a:rPr>
              <a:t>U</a:t>
            </a:r>
            <a:r>
              <a:rPr lang="en-CA" dirty="0" smtClean="0"/>
              <a:t> and </a:t>
            </a:r>
            <a:r>
              <a:rPr lang="en-CA" i="1" dirty="0" smtClean="0">
                <a:latin typeface="Trebuchet MS"/>
                <a:cs typeface="Trebuchet MS"/>
              </a:rPr>
              <a:t>V</a:t>
            </a:r>
            <a:r>
              <a:rPr lang="en-CA" dirty="0" smtClean="0"/>
              <a:t> .</a:t>
            </a:r>
          </a:p>
          <a:p>
            <a:pPr marL="971550" lvl="1" indent="-514350" algn="l" fontAlgn="auto">
              <a:spcAft>
                <a:spcPts val="0"/>
              </a:spcAft>
              <a:buFont typeface="Arial" pitchFamily="34" charset="0"/>
              <a:buAutoNum type="alphaLcParenBoth"/>
              <a:defRPr/>
            </a:pPr>
            <a:endParaRPr lang="en-CA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(b) </a:t>
            </a:r>
            <a:r>
              <a:rPr lang="en-CA" i="1" dirty="0" smtClean="0">
                <a:latin typeface="Trebuchet MS"/>
                <a:cs typeface="Trebuchet MS"/>
              </a:rPr>
              <a:t>Y</a:t>
            </a:r>
            <a:r>
              <a:rPr lang="en-CA" dirty="0" smtClean="0"/>
              <a:t> ′ in YIQ is the same as in YUV; </a:t>
            </a:r>
            <a:r>
              <a:rPr lang="en-CA" i="1" dirty="0" smtClean="0">
                <a:latin typeface="Trebuchet MS"/>
                <a:cs typeface="Trebuchet MS"/>
              </a:rPr>
              <a:t>U</a:t>
            </a:r>
            <a:r>
              <a:rPr lang="en-CA" dirty="0" smtClean="0"/>
              <a:t> and </a:t>
            </a:r>
            <a:r>
              <a:rPr lang="en-CA" i="1" dirty="0" smtClean="0">
                <a:latin typeface="Trebuchet MS"/>
                <a:cs typeface="Trebuchet MS"/>
              </a:rPr>
              <a:t>V</a:t>
            </a:r>
            <a:r>
              <a:rPr lang="en-CA" dirty="0" smtClean="0"/>
              <a:t> are rotated by 33°: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lvl="2" algn="l" fontAlgn="auto">
              <a:spcAft>
                <a:spcPts val="0"/>
              </a:spcAft>
              <a:buFont typeface="Arial" pitchFamily="34" charset="0"/>
              <a:buNone/>
              <a:tabLst>
                <a:tab pos="1609725" algn="l"/>
              </a:tabLst>
              <a:defRPr/>
            </a:pPr>
            <a:r>
              <a:rPr lang="es-ES" dirty="0" smtClean="0"/>
              <a:t>		</a:t>
            </a:r>
            <a:r>
              <a:rPr lang="es-E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0.492111(</a:t>
            </a:r>
            <a:r>
              <a:rPr lang="es-E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 − </a:t>
            </a:r>
            <a:r>
              <a:rPr lang="es-E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′) </a:t>
            </a:r>
            <a:r>
              <a:rPr lang="es-E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s-E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s-E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− 0.877283(</a:t>
            </a:r>
            <a:r>
              <a:rPr lang="es-E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 − </a:t>
            </a:r>
            <a:r>
              <a:rPr lang="es-E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′) sin 33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  <a:p>
            <a:pPr lvl="2" algn="l" fontAlgn="auto">
              <a:spcAft>
                <a:spcPts val="0"/>
              </a:spcAft>
              <a:buFont typeface="Arial" pitchFamily="34" charset="0"/>
              <a:buNone/>
              <a:tabLst>
                <a:tab pos="1258888" algn="l"/>
              </a:tabLst>
              <a:defRPr/>
            </a:pPr>
            <a:endParaRPr lang="es-ES" sz="2500" dirty="0" smtClean="0"/>
          </a:p>
          <a:p>
            <a:pPr marL="630238" lvl="2" algn="r" fontAlgn="auto">
              <a:spcAft>
                <a:spcPts val="0"/>
              </a:spcAft>
              <a:buFont typeface="Arial" pitchFamily="34" charset="0"/>
              <a:buNone/>
              <a:tabLst>
                <a:tab pos="1787525" algn="l"/>
              </a:tabLst>
              <a:defRPr/>
            </a:pPr>
            <a:r>
              <a:rPr lang="en-US" sz="2500" i="1" dirty="0" smtClean="0">
                <a:latin typeface="Trebuchet MS"/>
                <a:cs typeface="Trebuchet MS"/>
              </a:rPr>
              <a:t>       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0.492111(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 −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′) sin 33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+0.877283(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 −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′)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		        </a:t>
            </a:r>
            <a:r>
              <a:rPr lang="en-US" sz="2500" dirty="0" smtClean="0"/>
              <a:t>(4.36)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(c) This leads to the following matrix transform: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b="1" dirty="0" smtClean="0"/>
          </a:p>
          <a:p>
            <a:pPr lvl="1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500" dirty="0" smtClean="0"/>
              <a:t>(4.37)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b="1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b="1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(d) Fig. 4.19 shows the decomposition of the same color image as above, </a:t>
            </a:r>
            <a:r>
              <a:rPr lang="en-US" dirty="0" smtClean="0"/>
              <a:t>into YIQ components.</a:t>
            </a:r>
            <a:endParaRPr lang="en-US" b="1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8DA4869-6201-43F7-B4EA-E7DD6DBFA37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8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14573"/>
              </p:ext>
            </p:extLst>
          </p:nvPr>
        </p:nvGraphicFramePr>
        <p:xfrm>
          <a:off x="2714625" y="4509120"/>
          <a:ext cx="37147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05" name="Equation" r:id="rId4" imgW="3186896" imgH="736370" progId="">
                  <p:embed/>
                </p:oleObj>
              </mc:Choice>
              <mc:Fallback>
                <p:oleObj name="Equation" r:id="rId4" imgW="3186896" imgH="73637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4509120"/>
                        <a:ext cx="371475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E3919D-F596-4E29-8660-4FA565B3C854}" type="slidenum">
              <a:rPr lang="en-US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80225" name="Content Placeholder 2"/>
          <p:cNvSpPr>
            <a:spLocks noGrp="1"/>
          </p:cNvSpPr>
          <p:nvPr>
            <p:ph idx="1"/>
          </p:nvPr>
        </p:nvSpPr>
        <p:spPr>
          <a:xfrm>
            <a:off x="457200" y="5000625"/>
            <a:ext cx="8229600" cy="804639"/>
          </a:xfrm>
        </p:spPr>
        <p:txBody>
          <a:bodyPr anchor="ctr"/>
          <a:lstStyle/>
          <a:p>
            <a:pPr algn="ctr"/>
            <a:r>
              <a:rPr lang="en-CA" sz="2400" b="1" dirty="0" smtClean="0">
                <a:latin typeface="Trebuchet MS"/>
              </a:rPr>
              <a:t>Fig.4.19</a:t>
            </a:r>
            <a:r>
              <a:rPr lang="en-CA" sz="2400" dirty="0" smtClean="0">
                <a:latin typeface="Trebuchet MS"/>
              </a:rPr>
              <a:t>: (a) </a:t>
            </a:r>
            <a:r>
              <a:rPr lang="en-CA" sz="2400" dirty="0" smtClean="0">
                <a:latin typeface="Trebuchet MS"/>
                <a:cs typeface="Trebuchet MS"/>
              </a:rPr>
              <a:t>I</a:t>
            </a:r>
            <a:r>
              <a:rPr lang="en-CA" sz="2400" dirty="0" smtClean="0"/>
              <a:t>, and</a:t>
            </a:r>
            <a:r>
              <a:rPr lang="en-CA" sz="2400" dirty="0" smtClean="0">
                <a:latin typeface="Trebuchet MS"/>
              </a:rPr>
              <a:t> (b) </a:t>
            </a:r>
            <a:r>
              <a:rPr lang="en-CA" sz="2400" i="1" dirty="0" smtClean="0">
                <a:latin typeface="Trebuchet MS"/>
                <a:cs typeface="Trebuchet MS"/>
              </a:rPr>
              <a:t>Q</a:t>
            </a:r>
            <a:r>
              <a:rPr lang="en-CA" sz="2400" dirty="0" smtClean="0">
                <a:latin typeface="Trebuchet MS"/>
              </a:rPr>
              <a:t> components of color image.</a:t>
            </a:r>
            <a:endParaRPr lang="en-US" sz="2400" dirty="0" smtClean="0">
              <a:latin typeface="Trebuchet M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1F9008F-5DA2-4CAD-81AE-F173F53AE1CF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24" y="1484784"/>
            <a:ext cx="603275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FDEFF5-B366-4727-90E5-CC7C57AEE66A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149507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r>
              <a:rPr lang="en-US" dirty="0" smtClean="0">
                <a:latin typeface="Trebuchet MS"/>
              </a:rPr>
              <a:t>4.3.4  </a:t>
            </a:r>
            <a:r>
              <a:rPr lang="en-US" dirty="0" err="1" smtClean="0">
                <a:latin typeface="Trebuchet MS"/>
              </a:rPr>
              <a:t>YCbCr</a:t>
            </a:r>
            <a:r>
              <a:rPr lang="en-US" dirty="0" smtClean="0">
                <a:latin typeface="Trebuchet MS"/>
              </a:rPr>
              <a:t> Color Model</a:t>
            </a:r>
            <a:endParaRPr lang="en-US" sz="2700" dirty="0" smtClean="0">
              <a:latin typeface="Trebuchet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CA" sz="1600" dirty="0" smtClean="0"/>
              <a:t>The Rec. 601 standard for digital video uses another color space, </a:t>
            </a:r>
            <a:r>
              <a:rPr lang="en-CA" sz="1600" dirty="0" err="1" smtClean="0"/>
              <a:t>YC</a:t>
            </a:r>
            <a:r>
              <a:rPr lang="en-CA" sz="1600" baseline="-25000" dirty="0" err="1" smtClean="0"/>
              <a:t>b</a:t>
            </a:r>
            <a:r>
              <a:rPr lang="en-CA" sz="1600" dirty="0" err="1" smtClean="0"/>
              <a:t>C</a:t>
            </a:r>
            <a:r>
              <a:rPr lang="en-CA" sz="1600" baseline="-25000" dirty="0" err="1" smtClean="0"/>
              <a:t>r</a:t>
            </a:r>
            <a:r>
              <a:rPr lang="en-CA" sz="1600" dirty="0" smtClean="0"/>
              <a:t> , often simply written </a:t>
            </a:r>
            <a:r>
              <a:rPr lang="en-CA" sz="1600" dirty="0" err="1" smtClean="0"/>
              <a:t>YCbCr</a:t>
            </a:r>
            <a:r>
              <a:rPr lang="en-CA" sz="1600" dirty="0" smtClean="0"/>
              <a:t> — closely related </a:t>
            </a:r>
            <a:r>
              <a:rPr lang="en-US" sz="1600" dirty="0" smtClean="0"/>
              <a:t>to the YUV transform.</a:t>
            </a:r>
          </a:p>
          <a:p>
            <a:pPr marL="971550" lvl="1" indent="-514350" algn="l" fontAlgn="auto">
              <a:spcBef>
                <a:spcPts val="98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600" dirty="0" smtClean="0"/>
              <a:t>(a) YUV is changed by scaling such that </a:t>
            </a:r>
            <a:r>
              <a:rPr lang="en-CA" sz="1600" i="1" dirty="0" err="1" smtClean="0">
                <a:cs typeface="Trebuchet MS"/>
              </a:rPr>
              <a:t>C</a:t>
            </a:r>
            <a:r>
              <a:rPr lang="en-CA" sz="1600" i="1" baseline="-25000" dirty="0" err="1" smtClean="0">
                <a:cs typeface="Trebuchet MS"/>
              </a:rPr>
              <a:t>b</a:t>
            </a:r>
            <a:r>
              <a:rPr lang="en-CA" sz="1600" dirty="0" smtClean="0"/>
              <a:t> is </a:t>
            </a:r>
            <a:r>
              <a:rPr lang="en-CA" sz="1600" i="1" dirty="0" smtClean="0">
                <a:cs typeface="Trebuchet MS"/>
              </a:rPr>
              <a:t>U</a:t>
            </a:r>
            <a:r>
              <a:rPr lang="en-CA" sz="1600" dirty="0" smtClean="0"/>
              <a:t>, but with a coefficient of 0.5 multiplying </a:t>
            </a:r>
            <a:r>
              <a:rPr lang="en-CA" sz="1600" i="1" dirty="0" smtClean="0">
                <a:cs typeface="Trebuchet MS"/>
              </a:rPr>
              <a:t>B</a:t>
            </a:r>
            <a:r>
              <a:rPr lang="en-CA" sz="1600" dirty="0" smtClean="0"/>
              <a:t>′. In some software systems, </a:t>
            </a:r>
            <a:r>
              <a:rPr lang="en-CA" sz="1600" i="1" dirty="0" err="1" smtClean="0">
                <a:cs typeface="Trebuchet MS"/>
              </a:rPr>
              <a:t>C</a:t>
            </a:r>
            <a:r>
              <a:rPr lang="en-CA" sz="1600" i="1" baseline="-25000" dirty="0" err="1" smtClean="0">
                <a:cs typeface="Trebuchet MS"/>
              </a:rPr>
              <a:t>b</a:t>
            </a:r>
            <a:r>
              <a:rPr lang="en-CA" sz="1600" dirty="0" smtClean="0"/>
              <a:t> and </a:t>
            </a:r>
            <a:r>
              <a:rPr lang="en-CA" sz="1600" i="1" dirty="0" smtClean="0">
                <a:cs typeface="Trebuchet MS"/>
              </a:rPr>
              <a:t>C</a:t>
            </a:r>
            <a:r>
              <a:rPr lang="en-CA" sz="1600" i="1" baseline="-25000" dirty="0" smtClean="0">
                <a:cs typeface="Trebuchet MS"/>
              </a:rPr>
              <a:t>r</a:t>
            </a:r>
            <a:r>
              <a:rPr lang="en-CA" sz="1600" dirty="0" smtClean="0"/>
              <a:t> are also shifted such that values are between 0 and 1.</a:t>
            </a:r>
          </a:p>
          <a:p>
            <a:pPr lvl="1" algn="l" fontAlgn="auto">
              <a:spcBef>
                <a:spcPts val="984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600" dirty="0" smtClean="0"/>
              <a:t>(b) This makes the equations as follows: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1600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1600" dirty="0" smtClean="0"/>
          </a:p>
          <a:p>
            <a:pPr lvl="1" algn="r" fontAlgn="auto">
              <a:spcAft>
                <a:spcPts val="0"/>
              </a:spcAft>
              <a:buFont typeface="Arial" pitchFamily="34" charset="0"/>
              <a:buNone/>
              <a:tabLst>
                <a:tab pos="2606675" algn="l"/>
              </a:tabLst>
              <a:defRPr/>
            </a:pPr>
            <a:r>
              <a:rPr lang="es-ES" sz="1600" dirty="0" smtClean="0"/>
              <a:t>		</a:t>
            </a:r>
            <a:r>
              <a:rPr lang="en-US" sz="1600" dirty="0" smtClean="0"/>
              <a:t>   	               (4.39)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(c) Written out: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lvl="1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(4.40)</a:t>
            </a:r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/>
          </a:p>
          <a:p>
            <a:pPr lvl="1"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/>
              <a:t>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646B659-FB6E-468E-BA4E-4C514230F8AE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984963"/>
              </p:ext>
            </p:extLst>
          </p:nvPr>
        </p:nvGraphicFramePr>
        <p:xfrm>
          <a:off x="1979712" y="4941168"/>
          <a:ext cx="5484704" cy="111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3" name="Equation" r:id="rId4" imgW="3631695" imgH="736370" progId="">
                  <p:embed/>
                </p:oleObj>
              </mc:Choice>
              <mc:Fallback>
                <p:oleObj name="Equation" r:id="rId4" imgW="3631695" imgH="736370" progId="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941168"/>
                        <a:ext cx="5484704" cy="1112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352144"/>
              </p:ext>
            </p:extLst>
          </p:nvPr>
        </p:nvGraphicFramePr>
        <p:xfrm>
          <a:off x="3203848" y="3717032"/>
          <a:ext cx="2813568" cy="73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4" name="Equation" r:id="rId6" imgW="1752480" imgH="457200" progId="Equation.3">
                  <p:embed/>
                </p:oleObj>
              </mc:Choice>
              <mc:Fallback>
                <p:oleObj name="Equation" r:id="rId6" imgW="1752480" imgH="45720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717032"/>
                        <a:ext cx="2813568" cy="7339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F294ED-6C1B-4079-AB8F-01F14D52C2D7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75"/>
            <a:ext cx="8147248" cy="5411788"/>
          </a:xfrm>
        </p:spPr>
        <p:txBody>
          <a:bodyPr rtlCol="0" anchor="ctr">
            <a:normAutofit/>
          </a:bodyPr>
          <a:lstStyle/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lphaLcParenR" startAt="4"/>
              <a:defRPr/>
            </a:pPr>
            <a:r>
              <a:rPr lang="en-CA" sz="2200" dirty="0" smtClean="0"/>
              <a:t>In practice, however, Recommendation 601 specifies 8-bit coding, with a maximum </a:t>
            </a:r>
            <a:r>
              <a:rPr lang="en-CA" sz="2200" i="1" dirty="0" smtClean="0">
                <a:cs typeface="Trebuchet MS"/>
              </a:rPr>
              <a:t>Y</a:t>
            </a:r>
            <a:r>
              <a:rPr lang="en-CA" sz="2200" dirty="0" smtClean="0"/>
              <a:t>′ value of only 219, and a minimum of +16. </a:t>
            </a:r>
            <a:r>
              <a:rPr lang="en-CA" sz="2200" dirty="0" err="1" smtClean="0"/>
              <a:t>Cb</a:t>
            </a:r>
            <a:r>
              <a:rPr lang="en-CA" sz="2200" dirty="0" smtClean="0"/>
              <a:t> and Cr have a range of ±112 and offset of +128. If </a:t>
            </a:r>
            <a:r>
              <a:rPr lang="en-CA" sz="2200" i="1" dirty="0" smtClean="0">
                <a:cs typeface="Trebuchet MS"/>
              </a:rPr>
              <a:t>R</a:t>
            </a:r>
            <a:r>
              <a:rPr lang="en-CA" sz="2200" dirty="0" smtClean="0"/>
              <a:t>′, </a:t>
            </a:r>
            <a:r>
              <a:rPr lang="en-CA" sz="2200" i="1" dirty="0" smtClean="0">
                <a:cs typeface="Trebuchet MS"/>
              </a:rPr>
              <a:t>G</a:t>
            </a:r>
            <a:r>
              <a:rPr lang="en-CA" sz="2200" dirty="0" smtClean="0"/>
              <a:t>′, </a:t>
            </a:r>
            <a:r>
              <a:rPr lang="en-CA" sz="2200" i="1" dirty="0" smtClean="0">
                <a:cs typeface="Trebuchet MS"/>
              </a:rPr>
              <a:t>B</a:t>
            </a:r>
            <a:r>
              <a:rPr lang="en-CA" sz="2200" dirty="0" smtClean="0"/>
              <a:t>′ are floats in [0..+1], then we obtain </a:t>
            </a:r>
            <a:r>
              <a:rPr lang="en-CA" sz="2200" i="1" dirty="0" smtClean="0">
                <a:cs typeface="Trebuchet MS"/>
              </a:rPr>
              <a:t>Y</a:t>
            </a:r>
            <a:r>
              <a:rPr lang="en-CA" sz="2200" dirty="0" smtClean="0"/>
              <a:t> ′, </a:t>
            </a:r>
            <a:r>
              <a:rPr lang="en-CA" sz="2200" dirty="0" err="1" smtClean="0"/>
              <a:t>Cb</a:t>
            </a:r>
            <a:r>
              <a:rPr lang="en-CA" sz="2200" dirty="0" smtClean="0"/>
              <a:t>, Cr in [0..255] via the </a:t>
            </a:r>
            <a:r>
              <a:rPr lang="en-US" sz="2200" dirty="0" smtClean="0"/>
              <a:t>transform: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2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200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2200" dirty="0" smtClean="0"/>
              <a:t>(4.41)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sz="2200" dirty="0" smtClean="0"/>
          </a:p>
          <a:p>
            <a:pPr marL="514350" indent="-514350" fontAlgn="auto">
              <a:lnSpc>
                <a:spcPct val="110000"/>
              </a:lnSpc>
              <a:spcAft>
                <a:spcPts val="0"/>
              </a:spcAft>
              <a:buFont typeface="+mj-lt"/>
              <a:buAutoNum type="alphaLcParenR" startAt="5"/>
              <a:defRPr/>
            </a:pPr>
            <a:r>
              <a:rPr lang="en-CA" sz="2200" dirty="0" smtClean="0"/>
              <a:t>The </a:t>
            </a:r>
            <a:r>
              <a:rPr lang="en-CA" sz="2200" dirty="0" err="1"/>
              <a:t>YCbCr</a:t>
            </a:r>
            <a:r>
              <a:rPr lang="en-CA" sz="2200" dirty="0"/>
              <a:t> transform is used in JPEG image compression and MPEG </a:t>
            </a:r>
            <a:r>
              <a:rPr lang="en-US" sz="2200" dirty="0"/>
              <a:t>video compression.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5B93E8C-5FDB-4E62-9052-F23CC623E8E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50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249926"/>
              </p:ext>
            </p:extLst>
          </p:nvPr>
        </p:nvGraphicFramePr>
        <p:xfrm>
          <a:off x="1928813" y="3284984"/>
          <a:ext cx="52768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54" name="Equation" r:id="rId4" imgW="3199573" imgH="736370" progId="">
                  <p:embed/>
                </p:oleObj>
              </mc:Choice>
              <mc:Fallback>
                <p:oleObj name="Equation" r:id="rId4" imgW="3199573" imgH="73637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284984"/>
                        <a:ext cx="5276850" cy="121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E853E1-1FA3-415C-AFC1-B229F4796EE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26625" name="Subtitle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340350"/>
          </a:xfrm>
        </p:spPr>
        <p:txBody>
          <a:bodyPr/>
          <a:lstStyle/>
          <a:p>
            <a:pPr algn="l">
              <a:buFont typeface="Arial"/>
              <a:buChar char="•"/>
            </a:pPr>
            <a:r>
              <a:rPr lang="en-CA" sz="2000" dirty="0" smtClean="0">
                <a:latin typeface="Trebuchet MS"/>
              </a:rPr>
              <a:t>The rod sensitivity curve looks like the luminous-efficiency function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CA" sz="2000" dirty="0" smtClean="0">
                <a:latin typeface="Trebuchet MS"/>
              </a:rPr>
              <a:t>but is shifted to the red end of the spectrum.</a:t>
            </a:r>
          </a:p>
          <a:p>
            <a:pPr algn="l"/>
            <a:endParaRPr lang="en-CA" sz="1000" dirty="0" smtClean="0">
              <a:latin typeface="Trebuchet MS"/>
            </a:endParaRPr>
          </a:p>
          <a:p>
            <a:pPr algn="l">
              <a:buFont typeface="Arial"/>
              <a:buChar char="•"/>
            </a:pPr>
            <a:r>
              <a:rPr lang="en-CA" sz="2000" dirty="0" smtClean="0">
                <a:latin typeface="Trebuchet MS"/>
              </a:rPr>
              <a:t>The achromatic channel produced by the cones is </a:t>
            </a:r>
            <a:r>
              <a:rPr lang="en-CA" sz="2000" dirty="0" err="1" smtClean="0">
                <a:latin typeface="Trebuchet MS"/>
              </a:rPr>
              <a:t>approxi</a:t>
            </a:r>
            <a:r>
              <a:rPr lang="en-US" sz="2000" dirty="0" err="1" smtClean="0">
                <a:latin typeface="Trebuchet MS"/>
              </a:rPr>
              <a:t>mately</a:t>
            </a:r>
            <a:r>
              <a:rPr lang="en-US" sz="2000" dirty="0" smtClean="0">
                <a:latin typeface="Trebuchet MS"/>
              </a:rPr>
              <a:t> proportional to 2R+G+B/20.</a:t>
            </a:r>
          </a:p>
          <a:p>
            <a:pPr algn="l"/>
            <a:endParaRPr lang="en-US" sz="2000" b="1" dirty="0" smtClean="0">
              <a:latin typeface="Trebuchet MS"/>
            </a:endParaRPr>
          </a:p>
          <a:p>
            <a:pPr algn="l"/>
            <a:endParaRPr lang="en-US" sz="2000" b="1" dirty="0" smtClean="0">
              <a:latin typeface="Trebuchet MS"/>
            </a:endParaRPr>
          </a:p>
          <a:p>
            <a:pPr algn="l"/>
            <a:endParaRPr lang="en-US" sz="2000" b="1" dirty="0" smtClean="0">
              <a:latin typeface="Trebuchet MS"/>
            </a:endParaRPr>
          </a:p>
          <a:p>
            <a:pPr algn="l"/>
            <a:endParaRPr lang="en-US" sz="2000" b="1" dirty="0" smtClean="0">
              <a:latin typeface="Trebuchet MS"/>
            </a:endParaRPr>
          </a:p>
          <a:p>
            <a:pPr algn="l"/>
            <a:endParaRPr lang="en-US" sz="2000" b="1" dirty="0" smtClean="0">
              <a:latin typeface="Trebuchet MS"/>
            </a:endParaRPr>
          </a:p>
          <a:p>
            <a:endParaRPr lang="en-CA" sz="2000" dirty="0" smtClean="0">
              <a:latin typeface="Trebuchet MS"/>
            </a:endParaRPr>
          </a:p>
          <a:p>
            <a:endParaRPr lang="en-CA" sz="2000" dirty="0" smtClean="0">
              <a:latin typeface="Trebuchet MS"/>
            </a:endParaRPr>
          </a:p>
          <a:p>
            <a:endParaRPr lang="en-CA" sz="2000" dirty="0" smtClean="0">
              <a:latin typeface="Trebuchet MS"/>
            </a:endParaRPr>
          </a:p>
          <a:p>
            <a:pPr algn="ctr"/>
            <a:endParaRPr lang="en-CA" sz="2000" b="1" dirty="0" smtClean="0">
              <a:latin typeface="Trebuchet MS"/>
            </a:endParaRPr>
          </a:p>
          <a:p>
            <a:pPr algn="ctr"/>
            <a:r>
              <a:rPr lang="en-CA" sz="2000" b="1" dirty="0" smtClean="0">
                <a:latin typeface="Trebuchet MS"/>
              </a:rPr>
              <a:t>Fig. 4.3</a:t>
            </a:r>
            <a:r>
              <a:rPr lang="en-CA" sz="2000" dirty="0" smtClean="0">
                <a:latin typeface="Trebuchet MS"/>
              </a:rPr>
              <a:t>: R,G, and B cones, and Luminous Efficiency curve 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sz="2000" dirty="0" smtClean="0">
                <a:latin typeface="Trebuchet MS"/>
              </a:rPr>
              <a:t>.</a:t>
            </a:r>
            <a:endParaRPr lang="en-US" sz="2000" b="1" dirty="0" smtClean="0">
              <a:latin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F2D558E-A58F-464B-B1B7-F2DDA65E85E1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2896"/>
            <a:ext cx="4574949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A48A29-DB22-4950-A55F-41C36E12F15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 anchor="ctr">
            <a:normAutofit fontScale="70000" lnSpcReduction="20000"/>
          </a:bodyPr>
          <a:lstStyle/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These spectral sensitivity functions are usually denoted by letters other than “R,G,B”; here let’s use a vector function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rebuchet MS"/>
                <a:cs typeface="Trebuchet MS"/>
              </a:rPr>
              <a:t>, with components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Trebuchet MS"/>
              <a:cs typeface="Trebuchet MS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latin typeface="Trebuchet MS"/>
                <a:cs typeface="Trebuchet MS"/>
              </a:rPr>
              <a:t>		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q 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fr-FR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rebuchet MS"/>
                <a:cs typeface="Trebuchet MS"/>
              </a:rPr>
              <a:t>		(4.1)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>
              <a:latin typeface="Trebuchet MS"/>
              <a:cs typeface="Trebuchet MS"/>
            </a:endParaRPr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The response in each color channel in the eye is proportional to the number of neurons firing.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>
              <a:latin typeface="Trebuchet MS"/>
              <a:cs typeface="Trebuchet MS"/>
            </a:endParaRPr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CA" dirty="0" smtClean="0">
                <a:latin typeface="Trebuchet MS"/>
                <a:cs typeface="Trebuchet MS"/>
              </a:rPr>
              <a:t>A laser light at wavelength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CA" dirty="0" smtClean="0">
                <a:latin typeface="Trebuchet MS"/>
                <a:cs typeface="Trebuchet MS"/>
              </a:rPr>
              <a:t> would result in a certain number of neurons firing. An SPD is a combination of single-frequency lights (like “lasers”), so we add up the cone responses for all wavelengths, weighted by the eye’s relative </a:t>
            </a:r>
            <a:r>
              <a:rPr lang="en-US" dirty="0" smtClean="0">
                <a:latin typeface="Trebuchet MS"/>
                <a:cs typeface="Trebuchet MS"/>
              </a:rPr>
              <a:t>response at that wavelength.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D4C4162-F0A6-44F9-824A-70828ACDF405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50825" y="6308725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F2C361-514F-42CB-A020-B87FE43A8CF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Li, Drew, &amp; Liu   © Springer 2021</a:t>
            </a:r>
            <a:endParaRPr lang="en-US"/>
          </a:p>
        </p:txBody>
      </p:sp>
      <p:sp>
        <p:nvSpPr>
          <p:cNvPr id="30721" name="Subtitle 2"/>
          <p:cNvSpPr>
            <a:spLocks noGrp="1"/>
          </p:cNvSpPr>
          <p:nvPr>
            <p:ph idx="1"/>
          </p:nvPr>
        </p:nvSpPr>
        <p:spPr>
          <a:xfrm>
            <a:off x="827584" y="1052737"/>
            <a:ext cx="7848872" cy="4680520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CA" sz="2800" dirty="0" smtClean="0">
                <a:latin typeface="Trebuchet MS"/>
              </a:rPr>
              <a:t>We can succinctly write down this idea in the form of an </a:t>
            </a:r>
            <a:r>
              <a:rPr lang="en-US" sz="2800" dirty="0" smtClean="0">
                <a:latin typeface="Trebuchet MS"/>
              </a:rPr>
              <a:t>integral:</a:t>
            </a:r>
          </a:p>
          <a:p>
            <a:pPr algn="l"/>
            <a:endParaRPr lang="en-US" dirty="0" smtClean="0">
              <a:latin typeface="Trebuchet MS"/>
            </a:endParaRPr>
          </a:p>
          <a:p>
            <a:pPr algn="l"/>
            <a:r>
              <a:rPr lang="en-US" dirty="0" smtClean="0">
                <a:latin typeface="Trebuchet MS"/>
              </a:rPr>
              <a:t>		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∫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∫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   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∫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latin typeface="Trebuchet MS"/>
              </a:rPr>
              <a:t>     </a:t>
            </a:r>
            <a:r>
              <a:rPr lang="en-US" sz="2800" dirty="0" smtClean="0">
                <a:latin typeface="Trebuchet MS"/>
              </a:rPr>
              <a:t>(4.2)</a:t>
            </a:r>
            <a:endParaRPr lang="en-US" sz="2800" b="1" dirty="0" smtClean="0">
              <a:latin typeface="Trebuchet MS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500438" y="628650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8D9112A-CA84-418F-97EF-3E8270FB74FA}" type="slidenum">
              <a:rPr lang="en-US"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Trebuchet MS"/>
              <a:cs typeface="Trebuchet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285750" y="6286500"/>
            <a:ext cx="8572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ETER@OKII9FVF81V8GRBC" val="3077"/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5307</TotalTime>
  <Words>6169</Words>
  <Application>Microsoft Office PowerPoint</Application>
  <PresentationFormat>On-screen Show (4:3)</PresentationFormat>
  <Paragraphs>731</Paragraphs>
  <Slides>69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Lucida Grande</vt:lpstr>
      <vt:lpstr>Arial</vt:lpstr>
      <vt:lpstr>Calibri</vt:lpstr>
      <vt:lpstr>Symbol</vt:lpstr>
      <vt:lpstr>Times New Roman</vt:lpstr>
      <vt:lpstr>Trebuchet MS</vt:lpstr>
      <vt:lpstr>1_Office Theme</vt:lpstr>
      <vt:lpstr>Equation</vt:lpstr>
      <vt:lpstr>Chapter 4 Color in Image and Video</vt:lpstr>
      <vt:lpstr>4.1  Color Science</vt:lpstr>
      <vt:lpstr>PowerPoint Presentation</vt:lpstr>
      <vt:lpstr>PowerPoint Presentation</vt:lpstr>
      <vt:lpstr>4.1.2  Human Vision</vt:lpstr>
      <vt:lpstr>4.1.3  Spectral Sensitivity of the Eye</vt:lpstr>
      <vt:lpstr>PowerPoint Presentation</vt:lpstr>
      <vt:lpstr>PowerPoint Presentation</vt:lpstr>
      <vt:lpstr>PowerPoint Presentation</vt:lpstr>
      <vt:lpstr>4.1.4  Image Formation</vt:lpstr>
      <vt:lpstr>PowerPoint Presentation</vt:lpstr>
      <vt:lpstr>PowerPoint Presentation</vt:lpstr>
      <vt:lpstr>PowerPoint Presentation</vt:lpstr>
      <vt:lpstr>PowerPoint Presentation</vt:lpstr>
      <vt:lpstr>4.1.5  Camera Systems</vt:lpstr>
      <vt:lpstr>4.1.6  Gamma Correction</vt:lpstr>
      <vt:lpstr>PowerPoint Presentation</vt:lpstr>
      <vt:lpstr>PowerPoint Presentation</vt:lpstr>
      <vt:lpstr>PowerPoint Presentation</vt:lpstr>
      <vt:lpstr>PowerPoint Presentation</vt:lpstr>
      <vt:lpstr>4.1.7  Color-Matching Function</vt:lpstr>
      <vt:lpstr>PowerPoint Presentation</vt:lpstr>
      <vt:lpstr>PowerPoint Presentation</vt:lpstr>
      <vt:lpstr>4.1.8  CIE Chromaticity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4.1.9  Color Monitor Specifications</vt:lpstr>
      <vt:lpstr>PowerPoint Presentation</vt:lpstr>
      <vt:lpstr>4.1.10  Out-of-Gamut colors</vt:lpstr>
      <vt:lpstr>PowerPoint Presentation</vt:lpstr>
      <vt:lpstr>PowerPoint Presentation</vt:lpstr>
      <vt:lpstr>PowerPoint Presentation</vt:lpstr>
      <vt:lpstr>4.1.11  White Point Correction</vt:lpstr>
      <vt:lpstr>PowerPoint Presentation</vt:lpstr>
      <vt:lpstr>PowerPoint Presentation</vt:lpstr>
      <vt:lpstr>PowerPoint Presentation</vt:lpstr>
      <vt:lpstr>4.1.12  XYZ to RGB Transform</vt:lpstr>
      <vt:lpstr>4.1.13  Transform with Gamma Correction</vt:lpstr>
      <vt:lpstr>PowerPoint Presentation</vt:lpstr>
      <vt:lpstr>4.1.14  L*a*b* (CIELAB) color Model</vt:lpstr>
      <vt:lpstr>PowerPoint Presentation</vt:lpstr>
      <vt:lpstr>PowerPoint Presentation</vt:lpstr>
      <vt:lpstr>PowerPoint Presentation</vt:lpstr>
      <vt:lpstr>4.1.15  More Color Coordinate Schemes</vt:lpstr>
      <vt:lpstr>4.2  Color Models in Images</vt:lpstr>
      <vt:lpstr>4.2.2  Multi-sensor Cameras</vt:lpstr>
      <vt:lpstr>4.2.3  Camera-Dependant Colour</vt:lpstr>
      <vt:lpstr>PowerPoint Presentation</vt:lpstr>
      <vt:lpstr>PowerPoint Presentation</vt:lpstr>
      <vt:lpstr>4.2.4  Subtractive color: CMY color model</vt:lpstr>
      <vt:lpstr>PowerPoint Presentation</vt:lpstr>
      <vt:lpstr>4.2.5  Transformation from RGB to CMY</vt:lpstr>
      <vt:lpstr>4.2.6  Undercolor Removal: CMYK System</vt:lpstr>
      <vt:lpstr>PowerPoint Presentation</vt:lpstr>
      <vt:lpstr>4.2.7  Printer Gamuts</vt:lpstr>
      <vt:lpstr>PowerPoint Presentation</vt:lpstr>
      <vt:lpstr>4.3  Color Models in Video</vt:lpstr>
      <vt:lpstr>4.3.2  YUV Color Model</vt:lpstr>
      <vt:lpstr>PowerPoint Presentation</vt:lpstr>
      <vt:lpstr>PowerPoint Presentation</vt:lpstr>
      <vt:lpstr>4.3.3  YIQ Color Model</vt:lpstr>
      <vt:lpstr>PowerPoint Presentation</vt:lpstr>
      <vt:lpstr>4.3.4  YCbCr Color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Multimedia, 2nd ed. Chapter 4</dc:title>
  <dc:creator>Jordan Yap</dc:creator>
  <cp:lastModifiedBy>Ze-Nian Li</cp:lastModifiedBy>
  <cp:revision>355</cp:revision>
  <dcterms:created xsi:type="dcterms:W3CDTF">2008-06-09T02:56:22Z</dcterms:created>
  <dcterms:modified xsi:type="dcterms:W3CDTF">2020-06-30T19:43:12Z</dcterms:modified>
</cp:coreProperties>
</file>