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09" r:id="rId2"/>
    <p:sldId id="260" r:id="rId3"/>
    <p:sldId id="261" r:id="rId4"/>
    <p:sldId id="262" r:id="rId5"/>
    <p:sldId id="263" r:id="rId6"/>
    <p:sldId id="264" r:id="rId7"/>
    <p:sldId id="265" r:id="rId8"/>
    <p:sldId id="266" r:id="rId9"/>
    <p:sldId id="267" r:id="rId10"/>
    <p:sldId id="271" r:id="rId11"/>
    <p:sldId id="269" r:id="rId12"/>
    <p:sldId id="270" r:id="rId13"/>
    <p:sldId id="268" r:id="rId14"/>
    <p:sldId id="272" r:id="rId15"/>
    <p:sldId id="273" r:id="rId16"/>
    <p:sldId id="274" r:id="rId17"/>
    <p:sldId id="310" r:id="rId18"/>
    <p:sldId id="275" r:id="rId19"/>
    <p:sldId id="311" r:id="rId20"/>
    <p:sldId id="276" r:id="rId21"/>
    <p:sldId id="277" r:id="rId22"/>
    <p:sldId id="278" r:id="rId23"/>
    <p:sldId id="279" r:id="rId24"/>
    <p:sldId id="280" r:id="rId25"/>
    <p:sldId id="281" r:id="rId26"/>
    <p:sldId id="282" r:id="rId27"/>
    <p:sldId id="283" r:id="rId28"/>
    <p:sldId id="284" r:id="rId29"/>
    <p:sldId id="285" r:id="rId30"/>
    <p:sldId id="312" r:id="rId31"/>
    <p:sldId id="286" r:id="rId32"/>
    <p:sldId id="287" r:id="rId33"/>
    <p:sldId id="288" r:id="rId34"/>
    <p:sldId id="289" r:id="rId35"/>
    <p:sldId id="294" r:id="rId36"/>
    <p:sldId id="324" r:id="rId37"/>
    <p:sldId id="291" r:id="rId38"/>
    <p:sldId id="295" r:id="rId39"/>
    <p:sldId id="292" r:id="rId40"/>
    <p:sldId id="313" r:id="rId41"/>
    <p:sldId id="293" r:id="rId42"/>
    <p:sldId id="296" r:id="rId43"/>
    <p:sldId id="297" r:id="rId44"/>
    <p:sldId id="314" r:id="rId45"/>
    <p:sldId id="323" r:id="rId46"/>
    <p:sldId id="325" r:id="rId47"/>
    <p:sldId id="315" r:id="rId48"/>
    <p:sldId id="322" r:id="rId49"/>
    <p:sldId id="298" r:id="rId50"/>
    <p:sldId id="299" r:id="rId51"/>
    <p:sldId id="300" r:id="rId52"/>
    <p:sldId id="306" r:id="rId53"/>
    <p:sldId id="307" r:id="rId54"/>
    <p:sldId id="308" r:id="rId55"/>
    <p:sldId id="301" r:id="rId56"/>
    <p:sldId id="302" r:id="rId57"/>
    <p:sldId id="305" r:id="rId58"/>
    <p:sldId id="303" r:id="rId59"/>
    <p:sldId id="304" r:id="rId60"/>
    <p:sldId id="316" r:id="rId61"/>
    <p:sldId id="317" r:id="rId62"/>
    <p:sldId id="321" r:id="rId63"/>
    <p:sldId id="319" r:id="rId64"/>
    <p:sldId id="320" r:id="rId65"/>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77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653215-5CFB-4D3A-AD85-83887B9FF421}" type="datetimeFigureOut">
              <a:rPr lang="en-US" smtClean="0">
                <a:latin typeface="Trebuchet MS"/>
              </a:rPr>
              <a:pPr/>
              <a:t>7/2/2020</a:t>
            </a:fld>
            <a:endParaRPr lang="en-US" dirty="0">
              <a:latin typeface="Trebuchet MS"/>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709D5F-34C9-4906-BDB4-2B5D21969D83}" type="slidenum">
              <a:rPr lang="en-US" smtClean="0">
                <a:latin typeface="Trebuchet MS"/>
              </a:rPr>
              <a:pPr/>
              <a:t>‹#›</a:t>
            </a:fld>
            <a:endParaRPr lang="en-US" dirty="0">
              <a:latin typeface="Trebuchet MS"/>
            </a:endParaRPr>
          </a:p>
        </p:txBody>
      </p:sp>
    </p:spTree>
    <p:extLst>
      <p:ext uri="{BB962C8B-B14F-4D97-AF65-F5344CB8AC3E}">
        <p14:creationId xmlns:p14="http://schemas.microsoft.com/office/powerpoint/2010/main" val="21832077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a:defRPr>
            </a:lvl1pPr>
          </a:lstStyle>
          <a:p>
            <a:fld id="{742F2F33-0519-4F22-94D1-A302B2EB5ED0}" type="datetimeFigureOut">
              <a:rPr lang="en-US" smtClean="0"/>
              <a:pPr/>
              <a:t>7/2/2020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a:defRPr>
            </a:lvl1pPr>
          </a:lstStyle>
          <a:p>
            <a:fld id="{D92B57C9-759E-4CB2-8155-F67B9A75AD03}" type="slidenum">
              <a:rPr lang="en-US" smtClean="0"/>
              <a:pPr/>
              <a:t>‹#›</a:t>
            </a:fld>
            <a:endParaRPr lang="en-US" dirty="0"/>
          </a:p>
        </p:txBody>
      </p:sp>
    </p:spTree>
    <p:extLst>
      <p:ext uri="{BB962C8B-B14F-4D97-AF65-F5344CB8AC3E}">
        <p14:creationId xmlns:p14="http://schemas.microsoft.com/office/powerpoint/2010/main" val="19895958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rebuchet MS"/>
        <a:ea typeface="+mn-ea"/>
        <a:cs typeface="+mn-cs"/>
      </a:defRPr>
    </a:lvl1pPr>
    <a:lvl2pPr marL="457200" algn="l" defTabSz="914400" rtl="0" eaLnBrk="1" latinLnBrk="0" hangingPunct="1">
      <a:defRPr sz="1200" kern="1200">
        <a:solidFill>
          <a:schemeClr val="tx1"/>
        </a:solidFill>
        <a:latin typeface="Trebuchet MS"/>
        <a:ea typeface="+mn-ea"/>
        <a:cs typeface="+mn-cs"/>
      </a:defRPr>
    </a:lvl2pPr>
    <a:lvl3pPr marL="914400" algn="l" defTabSz="914400" rtl="0" eaLnBrk="1" latinLnBrk="0" hangingPunct="1">
      <a:defRPr sz="1200" kern="1200">
        <a:solidFill>
          <a:schemeClr val="tx1"/>
        </a:solidFill>
        <a:latin typeface="Trebuchet MS"/>
        <a:ea typeface="+mn-ea"/>
        <a:cs typeface="+mn-cs"/>
      </a:defRPr>
    </a:lvl3pPr>
    <a:lvl4pPr marL="1371600" algn="l" defTabSz="914400" rtl="0" eaLnBrk="1" latinLnBrk="0" hangingPunct="1">
      <a:defRPr sz="1200" kern="1200">
        <a:solidFill>
          <a:schemeClr val="tx1"/>
        </a:solidFill>
        <a:latin typeface="Trebuchet MS"/>
        <a:ea typeface="+mn-ea"/>
        <a:cs typeface="+mn-cs"/>
      </a:defRPr>
    </a:lvl4pPr>
    <a:lvl5pPr marL="1828800" algn="l" defTabSz="914400" rtl="0" eaLnBrk="1" latinLnBrk="0" hangingPunct="1">
      <a:defRPr sz="1200" kern="1200">
        <a:solidFill>
          <a:schemeClr val="tx1"/>
        </a:solidFill>
        <a:latin typeface="Trebuchet M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29</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34</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36</a:t>
            </a:fld>
            <a:endParaRPr lang="en-US"/>
          </a:p>
        </p:txBody>
      </p:sp>
    </p:spTree>
    <p:extLst>
      <p:ext uri="{BB962C8B-B14F-4D97-AF65-F5344CB8AC3E}">
        <p14:creationId xmlns:p14="http://schemas.microsoft.com/office/powerpoint/2010/main" val="3738344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41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ea typeface="+mn-ea"/>
                <a:cs typeface="+mn-cs"/>
              </a:rPr>
              <a:t>J.R. Ohm et al., Comparison of the coding efficiency of video coding standards: including high</a:t>
            </a:r>
          </a:p>
          <a:p>
            <a:r>
              <a:rPr lang="en-CA" sz="1200" b="0" i="0" u="none" strike="noStrike" kern="1200" baseline="0" dirty="0" smtClean="0">
                <a:solidFill>
                  <a:schemeClr val="tx1"/>
                </a:solidFill>
                <a:ea typeface="+mn-ea"/>
                <a:cs typeface="+mn-cs"/>
              </a:rPr>
              <a:t>efficiency video coding (HEVC). IEEE Trans. Circ. Syst. Video Technol. </a:t>
            </a:r>
            <a:r>
              <a:rPr lang="en-CA" sz="1200" b="1" i="0" u="none" strike="noStrike" kern="1200" baseline="0" dirty="0" smtClean="0">
                <a:solidFill>
                  <a:schemeClr val="tx1"/>
                </a:solidFill>
                <a:ea typeface="+mn-ea"/>
                <a:cs typeface="+mn-cs"/>
              </a:rPr>
              <a:t>22</a:t>
            </a:r>
            <a:r>
              <a:rPr lang="en-CA" sz="1200" b="0" i="0" u="none" strike="noStrike" kern="1200" baseline="0" dirty="0" smtClean="0">
                <a:solidFill>
                  <a:schemeClr val="tx1"/>
                </a:solidFill>
                <a:ea typeface="+mn-ea"/>
                <a:cs typeface="+mn-cs"/>
              </a:rPr>
              <a:t>(12), 1669–1684</a:t>
            </a:r>
          </a:p>
          <a:p>
            <a:r>
              <a:rPr lang="en-CA" sz="1200" b="0" i="0" u="none" strike="noStrike" kern="1200" baseline="0" dirty="0" smtClean="0">
                <a:solidFill>
                  <a:schemeClr val="tx1"/>
                </a:solidFill>
                <a:ea typeface="+mn-ea"/>
                <a:cs typeface="+mn-cs"/>
              </a:rPr>
              <a:t>(2012)</a:t>
            </a:r>
            <a:endParaRPr lang="en-CA" dirty="0"/>
          </a:p>
        </p:txBody>
      </p:sp>
      <p:sp>
        <p:nvSpPr>
          <p:cNvPr id="4" name="Slide Number Placeholder 3"/>
          <p:cNvSpPr>
            <a:spLocks noGrp="1"/>
          </p:cNvSpPr>
          <p:nvPr>
            <p:ph type="sldNum" sz="quarter" idx="10"/>
          </p:nvPr>
        </p:nvSpPr>
        <p:spPr/>
        <p:txBody>
          <a:bodyPr/>
          <a:lstStyle/>
          <a:p>
            <a:fld id="{5E5B71A6-24DF-4A5E-BE6B-C247F0D626C8}" type="slidenum">
              <a:rPr lang="en-CA" smtClean="0"/>
              <a:pPr/>
              <a:t>63</a:t>
            </a:fld>
            <a:endParaRPr lang="en-CA" dirty="0"/>
          </a:p>
        </p:txBody>
      </p:sp>
    </p:spTree>
    <p:extLst>
      <p:ext uri="{BB962C8B-B14F-4D97-AF65-F5344CB8AC3E}">
        <p14:creationId xmlns:p14="http://schemas.microsoft.com/office/powerpoint/2010/main" val="13570318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ea typeface="+mn-ea"/>
                <a:cs typeface="+mn-cs"/>
              </a:rPr>
              <a:t>J.R. Ohm et al., Comparison of the coding efficiency of video coding standards: including high</a:t>
            </a:r>
          </a:p>
          <a:p>
            <a:r>
              <a:rPr lang="en-CA" sz="1200" b="0" i="0" u="none" strike="noStrike" kern="1200" baseline="0" dirty="0" smtClean="0">
                <a:solidFill>
                  <a:schemeClr val="tx1"/>
                </a:solidFill>
                <a:ea typeface="+mn-ea"/>
                <a:cs typeface="+mn-cs"/>
              </a:rPr>
              <a:t>efficiency video coding (HEVC). IEEE Trans. Circ. Syst. Video Technol. </a:t>
            </a:r>
            <a:r>
              <a:rPr lang="en-CA" sz="1200" b="1" i="0" u="none" strike="noStrike" kern="1200" baseline="0" dirty="0" smtClean="0">
                <a:solidFill>
                  <a:schemeClr val="tx1"/>
                </a:solidFill>
                <a:ea typeface="+mn-ea"/>
                <a:cs typeface="+mn-cs"/>
              </a:rPr>
              <a:t>22</a:t>
            </a:r>
            <a:r>
              <a:rPr lang="en-CA" sz="1200" b="0" i="0" u="none" strike="noStrike" kern="1200" baseline="0" dirty="0" smtClean="0">
                <a:solidFill>
                  <a:schemeClr val="tx1"/>
                </a:solidFill>
                <a:ea typeface="+mn-ea"/>
                <a:cs typeface="+mn-cs"/>
              </a:rPr>
              <a:t>(12), 1669–1684</a:t>
            </a:r>
          </a:p>
          <a:p>
            <a:r>
              <a:rPr lang="en-CA" sz="1200" b="0" i="0" u="none" strike="noStrike" kern="1200" baseline="0" dirty="0" smtClean="0">
                <a:solidFill>
                  <a:schemeClr val="tx1"/>
                </a:solidFill>
                <a:ea typeface="+mn-ea"/>
                <a:cs typeface="+mn-cs"/>
              </a:rPr>
              <a:t>(2012)</a:t>
            </a:r>
            <a:endParaRPr lang="en-CA" dirty="0"/>
          </a:p>
        </p:txBody>
      </p:sp>
      <p:sp>
        <p:nvSpPr>
          <p:cNvPr id="4" name="Slide Number Placeholder 3"/>
          <p:cNvSpPr>
            <a:spLocks noGrp="1"/>
          </p:cNvSpPr>
          <p:nvPr>
            <p:ph type="sldNum" sz="quarter" idx="10"/>
          </p:nvPr>
        </p:nvSpPr>
        <p:spPr/>
        <p:txBody>
          <a:bodyPr/>
          <a:lstStyle/>
          <a:p>
            <a:fld id="{5E5B71A6-24DF-4A5E-BE6B-C247F0D626C8}" type="slidenum">
              <a:rPr lang="en-CA" smtClean="0"/>
              <a:pPr/>
              <a:t>64</a:t>
            </a:fld>
            <a:endParaRPr lang="en-CA" dirty="0"/>
          </a:p>
        </p:txBody>
      </p:sp>
    </p:spTree>
    <p:extLst>
      <p:ext uri="{BB962C8B-B14F-4D97-AF65-F5344CB8AC3E}">
        <p14:creationId xmlns:p14="http://schemas.microsoft.com/office/powerpoint/2010/main" val="3303044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2B57C9-759E-4CB2-8155-F67B9A75AD03}"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vl1pPr>
            <a:lvl2pPr>
              <a:buNone/>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atin typeface="Arial" panose="020B0604020202020204" pitchFamily="34" charset="0"/>
                <a:cs typeface="Arial" panose="020B0604020202020204"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3581814"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5</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Arial" panose="020B0604020202020204" pitchFamily="34" charset="0"/>
                <a:cs typeface="Arial" panose="020B0604020202020204"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a:defRPr>
            </a:lvl1pPr>
          </a:lstStyle>
          <a:p>
            <a:fld id="{0F351D62-525A-4671-8264-CD4617D324B8}" type="slidenum">
              <a:rPr lang="en-US" smtClean="0"/>
              <a:pPr/>
              <a:t>‹#›</a:t>
            </a:fld>
            <a:endParaRPr lang="en-US" dirty="0"/>
          </a:p>
        </p:txBody>
      </p:sp>
      <p:cxnSp>
        <p:nvCxnSpPr>
          <p:cNvPr id="8" name="Straight Connector 7"/>
          <p:cNvCxnSpPr/>
          <p:nvPr userDrawn="1"/>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0" r:id="rId1"/>
  </p:sldLayoutIdLst>
  <p:hf hdr="0" dt="0"/>
  <p:txStyles>
    <p:titleStyle>
      <a:lvl1pPr algn="ctr" defTabSz="914400" rtl="0" eaLnBrk="1" latinLnBrk="0" hangingPunct="1">
        <a:spcBef>
          <a:spcPct val="0"/>
        </a:spcBef>
        <a:buNone/>
        <a:defRPr sz="3200" kern="1200">
          <a:solidFill>
            <a:schemeClr val="tx1"/>
          </a:solidFill>
          <a:latin typeface="Trebuchet MS"/>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60.xml"/><Relationship Id="rId2"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44.xml"/><Relationship Id="rId4" Type="http://schemas.openxmlformats.org/officeDocument/2006/relationships/slide" Target="slide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image" Target="../media/image18.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a:p>
        </p:txBody>
      </p:sp>
      <p:sp>
        <p:nvSpPr>
          <p:cNvPr id="6" name="Title 1"/>
          <p:cNvSpPr txBox="1">
            <a:spLocks/>
          </p:cNvSpPr>
          <p:nvPr/>
        </p:nvSpPr>
        <p:spPr>
          <a:xfrm>
            <a:off x="681030" y="638227"/>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Trebuchet MS"/>
                <a:ea typeface="+mj-ea"/>
                <a:cs typeface="+mj-cs"/>
              </a:defRPr>
            </a:lvl1pPr>
          </a:lstStyle>
          <a:p>
            <a:r>
              <a:rPr lang="en-US" sz="3200" b="1" dirty="0" smtClean="0"/>
              <a:t>Chapter 5</a:t>
            </a:r>
            <a:br>
              <a:rPr lang="en-US" sz="3200" b="1" dirty="0" smtClean="0"/>
            </a:br>
            <a:r>
              <a:rPr lang="en-US" sz="3200" b="1" dirty="0" smtClean="0"/>
              <a:t>Fundamental Concepts in Video</a:t>
            </a:r>
            <a:endParaRPr lang="en-US" sz="3200" b="1" dirty="0"/>
          </a:p>
        </p:txBody>
      </p:sp>
      <p:sp>
        <p:nvSpPr>
          <p:cNvPr id="7" name="Subtitle 2"/>
          <p:cNvSpPr txBox="1">
            <a:spLocks/>
          </p:cNvSpPr>
          <p:nvPr/>
        </p:nvSpPr>
        <p:spPr>
          <a:xfrm>
            <a:off x="952440" y="2204864"/>
            <a:ext cx="7500990" cy="345638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None/>
              <a:defRPr sz="3200" kern="1200">
                <a:solidFill>
                  <a:schemeClr val="tx1"/>
                </a:solidFill>
                <a:latin typeface="Trebuchet MS"/>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Trebuchet MS"/>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rebuchet MS"/>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rebuchet MS"/>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800" dirty="0" smtClean="0">
                <a:solidFill>
                  <a:srgbClr val="0070C0"/>
                </a:solidFill>
                <a:hlinkClick r:id="rId2" action="ppaction://hlinksldjump"/>
              </a:rPr>
              <a:t>5.1  </a:t>
            </a:r>
            <a:r>
              <a:rPr lang="en-US" sz="2800" dirty="0" smtClean="0">
                <a:solidFill>
                  <a:srgbClr val="0070C0"/>
                </a:solidFill>
                <a:hlinkClick r:id="rId2" action="ppaction://hlinksldjump"/>
              </a:rPr>
              <a:t>Analog Video</a:t>
            </a:r>
            <a:endParaRPr lang="en-CA" sz="2800" dirty="0" smtClean="0">
              <a:solidFill>
                <a:srgbClr val="0070C0"/>
              </a:solidFill>
            </a:endParaRPr>
          </a:p>
          <a:p>
            <a:r>
              <a:rPr lang="en-US" sz="2800" dirty="0" smtClean="0">
                <a:solidFill>
                  <a:srgbClr val="0070C0"/>
                </a:solidFill>
                <a:hlinkClick r:id="rId3" action="ppaction://hlinksldjump"/>
              </a:rPr>
              <a:t>5.2  Digital Video</a:t>
            </a:r>
            <a:endParaRPr lang="en-US" sz="2800" dirty="0" smtClean="0">
              <a:solidFill>
                <a:srgbClr val="0070C0"/>
              </a:solidFill>
            </a:endParaRPr>
          </a:p>
          <a:p>
            <a:r>
              <a:rPr lang="en-US" sz="2800" dirty="0" smtClean="0">
                <a:solidFill>
                  <a:srgbClr val="0070C0"/>
                </a:solidFill>
                <a:hlinkClick r:id="rId4" action="ppaction://hlinksldjump"/>
              </a:rPr>
              <a:t>5.3  Video Display Interfaces</a:t>
            </a:r>
            <a:endParaRPr lang="en-US" sz="2800" dirty="0" smtClean="0">
              <a:solidFill>
                <a:srgbClr val="0070C0"/>
              </a:solidFill>
            </a:endParaRPr>
          </a:p>
          <a:p>
            <a:r>
              <a:rPr lang="en-US" sz="2800" u="sng" dirty="0" smtClean="0">
                <a:solidFill>
                  <a:srgbClr val="0070C0"/>
                </a:solidFill>
                <a:hlinkClick r:id="rId5" action="ppaction://hlinksldjump"/>
              </a:rPr>
              <a:t>5.4  360</a:t>
            </a:r>
            <a:r>
              <a:rPr lang="en-US" sz="2400" u="sng" baseline="70000" dirty="0" smtClean="0">
                <a:solidFill>
                  <a:srgbClr val="0070C0"/>
                </a:solidFill>
                <a:hlinkClick r:id="rId5" action="ppaction://hlinksldjump"/>
              </a:rPr>
              <a:t>o</a:t>
            </a:r>
            <a:r>
              <a:rPr lang="en-US" sz="2800" u="sng" dirty="0" smtClean="0">
                <a:solidFill>
                  <a:srgbClr val="0070C0"/>
                </a:solidFill>
                <a:hlinkClick r:id="rId5" action="ppaction://hlinksldjump"/>
              </a:rPr>
              <a:t> Video</a:t>
            </a:r>
            <a:endParaRPr lang="en-US" sz="2800" u="sng" dirty="0" smtClean="0">
              <a:solidFill>
                <a:srgbClr val="0070C0"/>
              </a:solidFill>
              <a:hlinkClick r:id="rId6" action="ppaction://hlinksldjump"/>
            </a:endParaRPr>
          </a:p>
          <a:p>
            <a:r>
              <a:rPr lang="en-US" sz="2800" dirty="0" smtClean="0">
                <a:solidFill>
                  <a:srgbClr val="0070C0"/>
                </a:solidFill>
                <a:hlinkClick r:id="rId6" action="ppaction://hlinksldjump"/>
              </a:rPr>
              <a:t>5.5  </a:t>
            </a:r>
            <a:r>
              <a:rPr lang="en-US" sz="2800" dirty="0">
                <a:solidFill>
                  <a:srgbClr val="0070C0"/>
                </a:solidFill>
                <a:hlinkClick r:id="rId6" action="ppaction://hlinksldjump"/>
              </a:rPr>
              <a:t>3D Video and TV</a:t>
            </a:r>
            <a:endParaRPr lang="en-US" sz="2800" dirty="0">
              <a:solidFill>
                <a:srgbClr val="0070C0"/>
              </a:solidFill>
            </a:endParaRPr>
          </a:p>
          <a:p>
            <a:r>
              <a:rPr lang="en-US" sz="2800" dirty="0" smtClean="0">
                <a:solidFill>
                  <a:srgbClr val="0070C0"/>
                </a:solidFill>
                <a:hlinkClick r:id="rId7" action="ppaction://hlinksldjump"/>
              </a:rPr>
              <a:t>5.6  Video Quality Assessment (VQA)</a:t>
            </a:r>
            <a:endParaRPr lang="en-US" sz="2800" dirty="0">
              <a:solidFill>
                <a:srgbClr val="0070C0"/>
              </a:solidFill>
            </a:endParaRPr>
          </a:p>
        </p:txBody>
      </p:sp>
    </p:spTree>
    <p:extLst>
      <p:ext uri="{BB962C8B-B14F-4D97-AF65-F5344CB8AC3E}">
        <p14:creationId xmlns:p14="http://schemas.microsoft.com/office/powerpoint/2010/main" val="2705030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692696"/>
            <a:ext cx="8229600" cy="5340369"/>
          </a:xfrm>
        </p:spPr>
        <p:txBody>
          <a:bodyPr anchor="ctr">
            <a:normAutofit fontScale="70000" lnSpcReduction="20000"/>
          </a:bodyPr>
          <a:lstStyle/>
          <a:p>
            <a:pPr marL="971550" lvl="1" indent="-514350">
              <a:lnSpc>
                <a:spcPct val="120000"/>
              </a:lnSpc>
              <a:spcBef>
                <a:spcPts val="1200"/>
              </a:spcBef>
              <a:buAutoNum type="alphaLcParenR"/>
            </a:pPr>
            <a:r>
              <a:rPr lang="en-CA" dirty="0" smtClean="0"/>
              <a:t>Vertical </a:t>
            </a:r>
            <a:r>
              <a:rPr lang="en-CA" dirty="0"/>
              <a:t>retrace takes place during 20 lines reserved for control </a:t>
            </a:r>
            <a:r>
              <a:rPr lang="en-CA" dirty="0" smtClean="0"/>
              <a:t>information </a:t>
            </a:r>
            <a:r>
              <a:rPr lang="en-CA" dirty="0"/>
              <a:t>at the beginning of each field. Hence, the number of </a:t>
            </a:r>
            <a:r>
              <a:rPr lang="en-CA" dirty="0" smtClean="0"/>
              <a:t>active </a:t>
            </a:r>
            <a:r>
              <a:rPr lang="en-CA" i="1" dirty="0" smtClean="0"/>
              <a:t>video </a:t>
            </a:r>
            <a:r>
              <a:rPr lang="en-CA" i="1" dirty="0"/>
              <a:t>lines </a:t>
            </a:r>
            <a:r>
              <a:rPr lang="en-CA" dirty="0"/>
              <a:t>per frame is only </a:t>
            </a:r>
            <a:r>
              <a:rPr lang="en-CA" dirty="0" smtClean="0"/>
              <a:t>485.</a:t>
            </a:r>
          </a:p>
          <a:p>
            <a:pPr marL="971550" lvl="1" indent="-514350">
              <a:lnSpc>
                <a:spcPct val="120000"/>
              </a:lnSpc>
              <a:spcBef>
                <a:spcPts val="1200"/>
              </a:spcBef>
              <a:buAutoNum type="alphaLcParenR"/>
            </a:pPr>
            <a:r>
              <a:rPr lang="en-CA" dirty="0" smtClean="0"/>
              <a:t>Similarly</a:t>
            </a:r>
            <a:r>
              <a:rPr lang="en-CA" dirty="0"/>
              <a:t>, almost 1/6 of the raster at the left side is blanked </a:t>
            </a:r>
            <a:r>
              <a:rPr lang="en-CA" dirty="0" smtClean="0"/>
              <a:t>for horizontal </a:t>
            </a:r>
            <a:r>
              <a:rPr lang="en-CA" dirty="0"/>
              <a:t>retrace and sync. The non-blanking pixels are called </a:t>
            </a:r>
            <a:r>
              <a:rPr lang="en-CA" i="1" dirty="0" smtClean="0"/>
              <a:t>active </a:t>
            </a:r>
            <a:r>
              <a:rPr lang="en-US" i="1" dirty="0" smtClean="0"/>
              <a:t>pixels</a:t>
            </a:r>
            <a:r>
              <a:rPr lang="en-US" dirty="0" smtClean="0"/>
              <a:t>.</a:t>
            </a:r>
          </a:p>
          <a:p>
            <a:pPr marL="971550" lvl="1" indent="-514350">
              <a:lnSpc>
                <a:spcPct val="120000"/>
              </a:lnSpc>
              <a:spcBef>
                <a:spcPts val="1200"/>
              </a:spcBef>
              <a:buAutoNum type="alphaLcParenR"/>
            </a:pPr>
            <a:r>
              <a:rPr lang="en-CA" dirty="0" smtClean="0"/>
              <a:t>Since </a:t>
            </a:r>
            <a:r>
              <a:rPr lang="en-CA" dirty="0"/>
              <a:t>the horizontal retrace takes 10.9 </a:t>
            </a:r>
            <a:r>
              <a:rPr lang="en-CA" i="1" dirty="0" err="1"/>
              <a:t>μ</a:t>
            </a:r>
            <a:r>
              <a:rPr lang="en-CA" dirty="0" err="1"/>
              <a:t>sec</a:t>
            </a:r>
            <a:r>
              <a:rPr lang="en-CA" dirty="0"/>
              <a:t>, this leaves 52.7 </a:t>
            </a:r>
            <a:r>
              <a:rPr lang="en-CA" i="1" dirty="0" err="1" smtClean="0"/>
              <a:t>μ</a:t>
            </a:r>
            <a:r>
              <a:rPr lang="en-CA" dirty="0" err="1" smtClean="0"/>
              <a:t>sec</a:t>
            </a:r>
            <a:r>
              <a:rPr lang="en-CA" dirty="0" smtClean="0"/>
              <a:t> for </a:t>
            </a:r>
            <a:r>
              <a:rPr lang="en-CA" dirty="0"/>
              <a:t>the active line signal during which image data is displayed (</a:t>
            </a:r>
            <a:r>
              <a:rPr lang="en-CA" dirty="0" smtClean="0"/>
              <a:t>see </a:t>
            </a:r>
            <a:r>
              <a:rPr lang="en-US" dirty="0" smtClean="0"/>
              <a:t>Fig.5.3).</a:t>
            </a:r>
          </a:p>
          <a:p>
            <a:pPr marL="971550" lvl="1" indent="-514350">
              <a:lnSpc>
                <a:spcPct val="120000"/>
              </a:lnSpc>
              <a:spcBef>
                <a:spcPts val="1200"/>
              </a:spcBef>
              <a:buAutoNum type="alphaLcParenR"/>
            </a:pPr>
            <a:r>
              <a:rPr lang="en-CA" dirty="0" smtClean="0"/>
              <a:t>It </a:t>
            </a:r>
            <a:r>
              <a:rPr lang="en-CA" dirty="0"/>
              <a:t>is known that pixels often fall in-between the scan lines. </a:t>
            </a:r>
            <a:r>
              <a:rPr lang="en-CA" dirty="0" smtClean="0"/>
              <a:t>Therefore, even </a:t>
            </a:r>
            <a:r>
              <a:rPr lang="en-CA" dirty="0"/>
              <a:t>with non-interlaced scan, NTSC TV is only capable of </a:t>
            </a:r>
            <a:r>
              <a:rPr lang="en-CA" dirty="0" smtClean="0"/>
              <a:t>showing about </a:t>
            </a:r>
            <a:r>
              <a:rPr lang="en-CA" dirty="0"/>
              <a:t>340 (visually distinct) lines, i.e., about 70% of the 485 </a:t>
            </a:r>
            <a:r>
              <a:rPr lang="en-CA" dirty="0" smtClean="0"/>
              <a:t>specified active </a:t>
            </a:r>
            <a:r>
              <a:rPr lang="en-CA" dirty="0"/>
              <a:t>lines. With interlaced scan, this could be as low as 50%.</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10</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692696"/>
            <a:ext cx="8229600" cy="5340369"/>
          </a:xfrm>
        </p:spPr>
        <p:txBody>
          <a:bodyPr>
            <a:normAutofit fontScale="55000" lnSpcReduction="20000"/>
          </a:bodyPr>
          <a:lstStyle/>
          <a:p>
            <a:pPr marL="457200" indent="-457200">
              <a:lnSpc>
                <a:spcPct val="120000"/>
              </a:lnSpc>
              <a:spcBef>
                <a:spcPts val="1200"/>
              </a:spcBef>
              <a:buFont typeface="Arial"/>
              <a:buChar char="•"/>
            </a:pPr>
            <a:r>
              <a:rPr lang="en-CA" dirty="0" smtClean="0"/>
              <a:t>NTSC </a:t>
            </a:r>
            <a:r>
              <a:rPr lang="en-CA" dirty="0"/>
              <a:t>video is an analog signal with no fixed horizontal </a:t>
            </a:r>
            <a:r>
              <a:rPr lang="en-CA" dirty="0" smtClean="0"/>
              <a:t>resolution</a:t>
            </a:r>
            <a:r>
              <a:rPr lang="en-CA" dirty="0"/>
              <a:t>. Therefore one must decide how many times </a:t>
            </a:r>
            <a:r>
              <a:rPr lang="en-CA" dirty="0" smtClean="0"/>
              <a:t>to sample the </a:t>
            </a:r>
            <a:r>
              <a:rPr lang="en-CA" dirty="0"/>
              <a:t>signal for display: each sample </a:t>
            </a:r>
            <a:r>
              <a:rPr lang="en-CA" dirty="0" smtClean="0"/>
              <a:t>corresponds </a:t>
            </a:r>
            <a:r>
              <a:rPr lang="en-CA" dirty="0"/>
              <a:t>to one </a:t>
            </a:r>
            <a:r>
              <a:rPr lang="en-CA" dirty="0" smtClean="0"/>
              <a:t>pixel </a:t>
            </a:r>
            <a:r>
              <a:rPr lang="en-US" dirty="0" smtClean="0"/>
              <a:t>output.</a:t>
            </a:r>
            <a:endParaRPr lang="en-US" dirty="0"/>
          </a:p>
          <a:p>
            <a:pPr marL="457200" indent="-457200">
              <a:lnSpc>
                <a:spcPct val="120000"/>
              </a:lnSpc>
              <a:spcBef>
                <a:spcPts val="1200"/>
              </a:spcBef>
              <a:buFont typeface="Arial"/>
              <a:buChar char="•"/>
            </a:pPr>
            <a:r>
              <a:rPr lang="en-CA" dirty="0" smtClean="0"/>
              <a:t>A </a:t>
            </a:r>
            <a:r>
              <a:rPr lang="en-CA" dirty="0"/>
              <a:t>“pixel clock” is used to divide each horizontal line of </a:t>
            </a:r>
            <a:r>
              <a:rPr lang="en-CA" dirty="0" smtClean="0"/>
              <a:t>video into </a:t>
            </a:r>
            <a:r>
              <a:rPr lang="en-CA" dirty="0"/>
              <a:t>samples. The higher the frequency of the pixel </a:t>
            </a:r>
            <a:r>
              <a:rPr lang="en-CA" dirty="0" smtClean="0"/>
              <a:t>clock, the </a:t>
            </a:r>
            <a:r>
              <a:rPr lang="en-CA" dirty="0"/>
              <a:t>more samples per line there are</a:t>
            </a:r>
            <a:r>
              <a:rPr lang="en-CA" dirty="0" smtClean="0"/>
              <a:t>.</a:t>
            </a:r>
            <a:endParaRPr lang="en-CA" dirty="0"/>
          </a:p>
          <a:p>
            <a:pPr marL="457200" indent="-457200">
              <a:lnSpc>
                <a:spcPct val="120000"/>
              </a:lnSpc>
              <a:spcBef>
                <a:spcPts val="1200"/>
              </a:spcBef>
              <a:buFont typeface="Arial"/>
              <a:buChar char="•"/>
            </a:pPr>
            <a:r>
              <a:rPr lang="en-CA" dirty="0" smtClean="0"/>
              <a:t>Different </a:t>
            </a:r>
            <a:r>
              <a:rPr lang="en-CA" dirty="0"/>
              <a:t>video formats provide different numbers of </a:t>
            </a:r>
            <a:r>
              <a:rPr lang="en-CA" dirty="0" smtClean="0"/>
              <a:t>samples per </a:t>
            </a:r>
            <a:r>
              <a:rPr lang="en-CA" dirty="0"/>
              <a:t>line, as listed in Table 5.1</a:t>
            </a:r>
            <a:r>
              <a:rPr lang="en-CA" dirty="0" smtClean="0"/>
              <a:t>.</a:t>
            </a:r>
          </a:p>
          <a:p>
            <a:pPr>
              <a:buNone/>
            </a:pPr>
            <a:endParaRPr lang="en-CA" sz="2200" dirty="0"/>
          </a:p>
          <a:p>
            <a:pPr algn="ctr">
              <a:spcBef>
                <a:spcPts val="0"/>
              </a:spcBef>
              <a:buNone/>
            </a:pPr>
            <a:r>
              <a:rPr lang="en-CA" sz="4000" b="1" dirty="0"/>
              <a:t>Table 5.1: </a:t>
            </a:r>
            <a:r>
              <a:rPr lang="en-CA" sz="4000" dirty="0"/>
              <a:t>Samples per line for various video </a:t>
            </a:r>
            <a:r>
              <a:rPr lang="en-CA" sz="4000" dirty="0" smtClean="0"/>
              <a:t>formats</a:t>
            </a:r>
          </a:p>
          <a:p>
            <a:pPr algn="ctr">
              <a:buNone/>
            </a:pPr>
            <a:r>
              <a:rPr lang="en-CA" dirty="0" smtClean="0"/>
              <a:t> </a:t>
            </a:r>
          </a:p>
          <a:p>
            <a:pPr algn="ctr">
              <a:buNone/>
            </a:pPr>
            <a:endParaRPr lang="en-CA" dirty="0" smtClean="0"/>
          </a:p>
          <a:p>
            <a:pPr algn="ctr">
              <a:buNone/>
            </a:pPr>
            <a:endParaRPr lang="en-CA" dirty="0"/>
          </a:p>
          <a:p>
            <a:pPr algn="ctr">
              <a:buNone/>
            </a:pPr>
            <a:endParaRPr lang="en-CA" dirty="0" smtClean="0"/>
          </a:p>
          <a:p>
            <a:pPr algn="ctr">
              <a:buNone/>
            </a:pPr>
            <a:endParaRPr lang="en-CA" dirty="0"/>
          </a:p>
          <a:p>
            <a:pPr algn="ctr">
              <a:buNone/>
            </a:pPr>
            <a:endParaRPr lang="en-CA" dirty="0" smtClean="0"/>
          </a:p>
          <a:p>
            <a:pPr algn="ctr">
              <a:buNone/>
            </a:pPr>
            <a:r>
              <a:rPr lang="en-CA" dirty="0"/>
              <a:t> </a:t>
            </a:r>
            <a:endParaRPr lang="en-CA" dirty="0" smtClean="0"/>
          </a:p>
          <a:p>
            <a:pPr algn="ctr">
              <a:buNone/>
            </a:pP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3102685789"/>
              </p:ext>
            </p:extLst>
          </p:nvPr>
        </p:nvGraphicFramePr>
        <p:xfrm>
          <a:off x="2566966" y="3838505"/>
          <a:ext cx="4000528" cy="2194560"/>
        </p:xfrm>
        <a:graphic>
          <a:graphicData uri="http://schemas.openxmlformats.org/drawingml/2006/table">
            <a:tbl>
              <a:tblPr firstRow="1" bandRow="1">
                <a:tableStyleId>{5C22544A-7EE6-4342-B048-85BDC9FD1C3A}</a:tableStyleId>
              </a:tblPr>
              <a:tblGrid>
                <a:gridCol w="2000264">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tblGrid>
              <a:tr h="343217">
                <a:tc>
                  <a:txBody>
                    <a:bodyPr/>
                    <a:lstStyle/>
                    <a:p>
                      <a:r>
                        <a:rPr lang="en-US" dirty="0" smtClean="0">
                          <a:latin typeface="Trebuchet MS"/>
                        </a:rPr>
                        <a:t>Format</a:t>
                      </a:r>
                      <a:endParaRPr lang="en-US" dirty="0">
                        <a:latin typeface="Trebuchet MS"/>
                      </a:endParaRPr>
                    </a:p>
                  </a:txBody>
                  <a:tcPr/>
                </a:tc>
                <a:tc>
                  <a:txBody>
                    <a:bodyPr/>
                    <a:lstStyle/>
                    <a:p>
                      <a:r>
                        <a:rPr lang="en-US" dirty="0" smtClean="0">
                          <a:latin typeface="Trebuchet MS"/>
                        </a:rPr>
                        <a:t>Samples</a:t>
                      </a:r>
                      <a:r>
                        <a:rPr lang="en-US" baseline="0" dirty="0" smtClean="0">
                          <a:latin typeface="Trebuchet MS"/>
                        </a:rPr>
                        <a:t> per line</a:t>
                      </a:r>
                      <a:endParaRPr lang="en-US" dirty="0">
                        <a:latin typeface="Trebuchet MS"/>
                      </a:endParaRPr>
                    </a:p>
                  </a:txBody>
                  <a:tcPr/>
                </a:tc>
                <a:extLst>
                  <a:ext uri="{0D108BD9-81ED-4DB2-BD59-A6C34878D82A}">
                    <a16:rowId xmlns:a16="http://schemas.microsoft.com/office/drawing/2014/main" val="10000"/>
                  </a:ext>
                </a:extLst>
              </a:tr>
              <a:tr h="294322">
                <a:tc>
                  <a:txBody>
                    <a:bodyPr/>
                    <a:lstStyle/>
                    <a:p>
                      <a:r>
                        <a:rPr lang="en-US" dirty="0" smtClean="0">
                          <a:latin typeface="Trebuchet MS"/>
                        </a:rPr>
                        <a:t>VHS</a:t>
                      </a:r>
                      <a:endParaRPr lang="en-US" dirty="0">
                        <a:latin typeface="Trebuchet MS"/>
                      </a:endParaRPr>
                    </a:p>
                  </a:txBody>
                  <a:tcPr/>
                </a:tc>
                <a:tc>
                  <a:txBody>
                    <a:bodyPr/>
                    <a:lstStyle/>
                    <a:p>
                      <a:r>
                        <a:rPr lang="en-US" dirty="0" smtClean="0">
                          <a:latin typeface="Trebuchet MS"/>
                        </a:rPr>
                        <a:t>240</a:t>
                      </a:r>
                      <a:endParaRPr lang="en-US" dirty="0">
                        <a:latin typeface="Trebuchet MS"/>
                      </a:endParaRPr>
                    </a:p>
                  </a:txBody>
                  <a:tcPr/>
                </a:tc>
                <a:extLst>
                  <a:ext uri="{0D108BD9-81ED-4DB2-BD59-A6C34878D82A}">
                    <a16:rowId xmlns:a16="http://schemas.microsoft.com/office/drawing/2014/main" val="10001"/>
                  </a:ext>
                </a:extLst>
              </a:tr>
              <a:tr h="294322">
                <a:tc>
                  <a:txBody>
                    <a:bodyPr/>
                    <a:lstStyle/>
                    <a:p>
                      <a:r>
                        <a:rPr lang="en-US" dirty="0" smtClean="0">
                          <a:latin typeface="Trebuchet MS"/>
                        </a:rPr>
                        <a:t>S-VHS</a:t>
                      </a:r>
                      <a:endParaRPr lang="en-US" dirty="0">
                        <a:latin typeface="Trebuchet MS"/>
                      </a:endParaRPr>
                    </a:p>
                  </a:txBody>
                  <a:tcPr/>
                </a:tc>
                <a:tc>
                  <a:txBody>
                    <a:bodyPr/>
                    <a:lstStyle/>
                    <a:p>
                      <a:r>
                        <a:rPr lang="en-US" dirty="0" smtClean="0">
                          <a:latin typeface="Trebuchet MS"/>
                        </a:rPr>
                        <a:t>400-425</a:t>
                      </a:r>
                      <a:endParaRPr lang="en-US" dirty="0">
                        <a:latin typeface="Trebuchet MS"/>
                      </a:endParaRPr>
                    </a:p>
                  </a:txBody>
                  <a:tcPr/>
                </a:tc>
                <a:extLst>
                  <a:ext uri="{0D108BD9-81ED-4DB2-BD59-A6C34878D82A}">
                    <a16:rowId xmlns:a16="http://schemas.microsoft.com/office/drawing/2014/main" val="10002"/>
                  </a:ext>
                </a:extLst>
              </a:tr>
              <a:tr h="294322">
                <a:tc>
                  <a:txBody>
                    <a:bodyPr/>
                    <a:lstStyle/>
                    <a:p>
                      <a:r>
                        <a:rPr lang="en-US" dirty="0" err="1" smtClean="0">
                          <a:latin typeface="Trebuchet MS"/>
                        </a:rPr>
                        <a:t>Betamax</a:t>
                      </a:r>
                      <a:endParaRPr lang="en-US" dirty="0">
                        <a:latin typeface="Trebuchet MS"/>
                      </a:endParaRPr>
                    </a:p>
                  </a:txBody>
                  <a:tcPr/>
                </a:tc>
                <a:tc>
                  <a:txBody>
                    <a:bodyPr/>
                    <a:lstStyle/>
                    <a:p>
                      <a:r>
                        <a:rPr lang="en-US" dirty="0" smtClean="0">
                          <a:latin typeface="Trebuchet MS"/>
                        </a:rPr>
                        <a:t>500</a:t>
                      </a:r>
                      <a:endParaRPr lang="en-US" dirty="0">
                        <a:latin typeface="Trebuchet MS"/>
                      </a:endParaRPr>
                    </a:p>
                  </a:txBody>
                  <a:tcPr/>
                </a:tc>
                <a:extLst>
                  <a:ext uri="{0D108BD9-81ED-4DB2-BD59-A6C34878D82A}">
                    <a16:rowId xmlns:a16="http://schemas.microsoft.com/office/drawing/2014/main" val="10003"/>
                  </a:ext>
                </a:extLst>
              </a:tr>
              <a:tr h="294322">
                <a:tc>
                  <a:txBody>
                    <a:bodyPr/>
                    <a:lstStyle/>
                    <a:p>
                      <a:r>
                        <a:rPr lang="en-US" dirty="0" smtClean="0">
                          <a:latin typeface="Trebuchet MS"/>
                        </a:rPr>
                        <a:t>Standard 8 m</a:t>
                      </a:r>
                      <a:endParaRPr lang="en-US" dirty="0">
                        <a:latin typeface="Trebuchet MS"/>
                      </a:endParaRPr>
                    </a:p>
                  </a:txBody>
                  <a:tcPr/>
                </a:tc>
                <a:tc>
                  <a:txBody>
                    <a:bodyPr/>
                    <a:lstStyle/>
                    <a:p>
                      <a:r>
                        <a:rPr lang="en-US" dirty="0" smtClean="0">
                          <a:latin typeface="Trebuchet MS"/>
                        </a:rPr>
                        <a:t>300</a:t>
                      </a:r>
                      <a:endParaRPr lang="en-US" dirty="0">
                        <a:latin typeface="Trebuchet MS"/>
                      </a:endParaRPr>
                    </a:p>
                  </a:txBody>
                  <a:tcPr/>
                </a:tc>
                <a:extLst>
                  <a:ext uri="{0D108BD9-81ED-4DB2-BD59-A6C34878D82A}">
                    <a16:rowId xmlns:a16="http://schemas.microsoft.com/office/drawing/2014/main" val="10004"/>
                  </a:ext>
                </a:extLst>
              </a:tr>
              <a:tr h="294322">
                <a:tc>
                  <a:txBody>
                    <a:bodyPr/>
                    <a:lstStyle/>
                    <a:p>
                      <a:r>
                        <a:rPr lang="en-US" dirty="0" smtClean="0">
                          <a:latin typeface="Trebuchet MS"/>
                        </a:rPr>
                        <a:t>Hi-8 mm</a:t>
                      </a:r>
                      <a:endParaRPr lang="en-US" dirty="0">
                        <a:latin typeface="Trebuchet MS"/>
                      </a:endParaRPr>
                    </a:p>
                  </a:txBody>
                  <a:tcPr/>
                </a:tc>
                <a:tc>
                  <a:txBody>
                    <a:bodyPr/>
                    <a:lstStyle/>
                    <a:p>
                      <a:r>
                        <a:rPr lang="en-US" dirty="0" smtClean="0">
                          <a:latin typeface="Trebuchet MS"/>
                        </a:rPr>
                        <a:t>425</a:t>
                      </a:r>
                      <a:endParaRPr lang="en-US" dirty="0">
                        <a:latin typeface="Trebuchet MS"/>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11</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b="1" dirty="0"/>
              <a:t>Color Model and Modulation of NTSC</a:t>
            </a:r>
            <a:endParaRPr lang="en-US" sz="3200" b="1" dirty="0"/>
          </a:p>
        </p:txBody>
      </p:sp>
      <p:sp>
        <p:nvSpPr>
          <p:cNvPr id="3" name="Content Placeholder 2"/>
          <p:cNvSpPr>
            <a:spLocks noGrp="1"/>
          </p:cNvSpPr>
          <p:nvPr>
            <p:ph idx="1"/>
          </p:nvPr>
        </p:nvSpPr>
        <p:spPr/>
        <p:txBody>
          <a:bodyPr>
            <a:noAutofit/>
          </a:bodyPr>
          <a:lstStyle/>
          <a:p>
            <a:pPr>
              <a:spcBef>
                <a:spcPts val="1800"/>
              </a:spcBef>
              <a:buFont typeface="Arial" pitchFamily="34" charset="0"/>
              <a:buChar char="•"/>
            </a:pPr>
            <a:r>
              <a:rPr lang="en-CA" sz="2000" dirty="0" smtClean="0"/>
              <a:t>NTSC </a:t>
            </a:r>
            <a:r>
              <a:rPr lang="en-CA" sz="2000" dirty="0"/>
              <a:t>uses the YIQ color model, and the technique of </a:t>
            </a:r>
            <a:r>
              <a:rPr lang="en-CA" sz="2000" b="1" dirty="0" err="1" smtClean="0"/>
              <a:t>quadrature</a:t>
            </a:r>
            <a:r>
              <a:rPr lang="en-CA" sz="2000" b="1" dirty="0" smtClean="0"/>
              <a:t> </a:t>
            </a:r>
            <a:r>
              <a:rPr lang="en-CA" sz="2000" b="1" dirty="0"/>
              <a:t>modulation</a:t>
            </a:r>
            <a:r>
              <a:rPr lang="en-CA" sz="2000" dirty="0"/>
              <a:t> is employed to combine (the </a:t>
            </a:r>
            <a:r>
              <a:rPr lang="en-CA" sz="2000" dirty="0" smtClean="0"/>
              <a:t>spectrally overlapped </a:t>
            </a:r>
            <a:r>
              <a:rPr lang="en-CA" sz="2000" dirty="0"/>
              <a:t>part of)</a:t>
            </a:r>
            <a:r>
              <a:rPr lang="en-CA" sz="2000" i="1" dirty="0"/>
              <a:t> </a:t>
            </a:r>
            <a:r>
              <a:rPr lang="en-CA" sz="2000" i="1" dirty="0">
                <a:latin typeface="Times New Roman" pitchFamily="18" charset="0"/>
                <a:cs typeface="Times New Roman" pitchFamily="18" charset="0"/>
              </a:rPr>
              <a:t>I</a:t>
            </a:r>
            <a:r>
              <a:rPr lang="en-CA" sz="2000" i="1" dirty="0"/>
              <a:t> </a:t>
            </a:r>
            <a:r>
              <a:rPr lang="en-CA" sz="2000" dirty="0"/>
              <a:t>(in-phase) and </a:t>
            </a:r>
            <a:r>
              <a:rPr lang="en-CA" sz="2000" i="1" dirty="0">
                <a:latin typeface="Times New Roman" pitchFamily="18" charset="0"/>
                <a:cs typeface="Times New Roman" pitchFamily="18" charset="0"/>
              </a:rPr>
              <a:t>Q</a:t>
            </a:r>
            <a:r>
              <a:rPr lang="en-CA" sz="2000" dirty="0"/>
              <a:t> </a:t>
            </a:r>
            <a:r>
              <a:rPr lang="en-CA" sz="2000" dirty="0" smtClean="0"/>
              <a:t>(</a:t>
            </a:r>
            <a:r>
              <a:rPr lang="en-CA" sz="2000" dirty="0" err="1" smtClean="0"/>
              <a:t>quadrature</a:t>
            </a:r>
            <a:r>
              <a:rPr lang="en-CA" sz="2000" dirty="0"/>
              <a:t>) </a:t>
            </a:r>
            <a:r>
              <a:rPr lang="en-CA" sz="2000" dirty="0" smtClean="0"/>
              <a:t>signals </a:t>
            </a:r>
            <a:r>
              <a:rPr lang="en-US" sz="2000" dirty="0" smtClean="0"/>
              <a:t>into </a:t>
            </a:r>
            <a:r>
              <a:rPr lang="en-US" sz="2000" dirty="0"/>
              <a:t>a single </a:t>
            </a:r>
            <a:r>
              <a:rPr lang="en-US" sz="2000" dirty="0" err="1"/>
              <a:t>chroma</a:t>
            </a:r>
            <a:r>
              <a:rPr lang="en-US" sz="2000" dirty="0"/>
              <a:t> signal </a:t>
            </a:r>
            <a:r>
              <a:rPr lang="en-US" sz="2000" i="1" dirty="0" smtClean="0">
                <a:latin typeface="Times New Roman" pitchFamily="18" charset="0"/>
                <a:cs typeface="Times New Roman" pitchFamily="18" charset="0"/>
              </a:rPr>
              <a:t>C</a:t>
            </a:r>
            <a:r>
              <a:rPr lang="en-US" sz="2000" dirty="0" smtClean="0"/>
              <a:t>:</a:t>
            </a:r>
          </a:p>
          <a:p>
            <a:pPr>
              <a:spcBef>
                <a:spcPts val="1800"/>
              </a:spcBef>
              <a:buNone/>
            </a:pPr>
            <a:r>
              <a:rPr lang="en-US" sz="2000" i="1" dirty="0">
                <a:latin typeface="Times New Roman" pitchFamily="18" charset="0"/>
                <a:cs typeface="Times New Roman" pitchFamily="18" charset="0"/>
              </a:rPr>
              <a:t>	</a:t>
            </a:r>
            <a:r>
              <a:rPr lang="en-US" sz="2000" i="1" dirty="0" smtClean="0">
                <a:latin typeface="Times New Roman" pitchFamily="18" charset="0"/>
                <a:cs typeface="Times New Roman" pitchFamily="18" charset="0"/>
              </a:rPr>
              <a:t>			</a:t>
            </a:r>
            <a:r>
              <a:rPr lang="en-US" sz="2000" i="1" dirty="0" smtClean="0">
                <a:latin typeface="Times New Roman"/>
                <a:cs typeface="Times New Roman"/>
              </a:rPr>
              <a:t>C</a:t>
            </a:r>
            <a:r>
              <a:rPr lang="en-US" sz="2000" dirty="0" smtClean="0">
                <a:latin typeface="Times New Roman"/>
                <a:cs typeface="Times New Roman"/>
              </a:rPr>
              <a:t> = </a:t>
            </a:r>
            <a:r>
              <a:rPr lang="en-US" sz="2000" i="1" dirty="0" smtClean="0">
                <a:latin typeface="Times New Roman"/>
                <a:cs typeface="Times New Roman"/>
              </a:rPr>
              <a:t>I </a:t>
            </a:r>
            <a:r>
              <a:rPr lang="en-US" sz="2000" dirty="0" smtClean="0">
                <a:latin typeface="Times New Roman"/>
                <a:cs typeface="Times New Roman"/>
              </a:rPr>
              <a:t>cos(</a:t>
            </a:r>
            <a:r>
              <a:rPr lang="en-US" sz="2000" dirty="0" err="1" smtClean="0">
                <a:latin typeface="Times New Roman"/>
                <a:cs typeface="Times New Roman"/>
              </a:rPr>
              <a:t>F</a:t>
            </a:r>
            <a:r>
              <a:rPr lang="en-US" sz="2000" baseline="-25000" dirty="0" err="1" smtClean="0">
                <a:latin typeface="Times New Roman"/>
                <a:cs typeface="Times New Roman"/>
              </a:rPr>
              <a:t>sc</a:t>
            </a:r>
            <a:r>
              <a:rPr lang="en-US" sz="2000" i="1" dirty="0" err="1" smtClean="0">
                <a:latin typeface="Times New Roman"/>
                <a:cs typeface="Times New Roman"/>
              </a:rPr>
              <a:t>t</a:t>
            </a:r>
            <a:r>
              <a:rPr lang="en-US" sz="2000" dirty="0" smtClean="0">
                <a:latin typeface="Times New Roman"/>
                <a:cs typeface="Times New Roman"/>
              </a:rPr>
              <a:t>) + </a:t>
            </a:r>
            <a:r>
              <a:rPr lang="en-US" sz="2000" i="1" dirty="0" smtClean="0">
                <a:latin typeface="Times New Roman"/>
                <a:cs typeface="Times New Roman"/>
              </a:rPr>
              <a:t>Q </a:t>
            </a:r>
            <a:r>
              <a:rPr lang="en-US" sz="2000" dirty="0" smtClean="0">
                <a:latin typeface="Times New Roman"/>
                <a:cs typeface="Times New Roman"/>
              </a:rPr>
              <a:t>sin(</a:t>
            </a:r>
            <a:r>
              <a:rPr lang="en-US" sz="2000" dirty="0" err="1" smtClean="0">
                <a:latin typeface="Times New Roman"/>
                <a:cs typeface="Times New Roman"/>
              </a:rPr>
              <a:t>F</a:t>
            </a:r>
            <a:r>
              <a:rPr lang="en-US" sz="2000" baseline="-25000" dirty="0" err="1" smtClean="0">
                <a:latin typeface="Times New Roman"/>
                <a:cs typeface="Times New Roman"/>
              </a:rPr>
              <a:t>sc</a:t>
            </a:r>
            <a:r>
              <a:rPr lang="en-US" sz="2000" i="1" dirty="0" err="1" smtClean="0">
                <a:latin typeface="Times New Roman"/>
                <a:cs typeface="Times New Roman"/>
              </a:rPr>
              <a:t>t</a:t>
            </a:r>
            <a:r>
              <a:rPr lang="en-US" sz="2000" dirty="0" smtClean="0">
                <a:latin typeface="Times New Roman"/>
                <a:cs typeface="Times New Roman"/>
              </a:rPr>
              <a:t>) </a:t>
            </a:r>
            <a:r>
              <a:rPr lang="en-US" sz="2000" dirty="0" smtClean="0"/>
              <a:t>		  (5.1)</a:t>
            </a:r>
            <a:endParaRPr lang="en-US" sz="2000" dirty="0"/>
          </a:p>
          <a:p>
            <a:pPr>
              <a:spcBef>
                <a:spcPts val="1800"/>
              </a:spcBef>
              <a:buFont typeface="Arial" pitchFamily="34" charset="0"/>
              <a:buChar char="•"/>
            </a:pPr>
            <a:r>
              <a:rPr lang="en-CA" sz="2000" dirty="0" smtClean="0"/>
              <a:t>This </a:t>
            </a:r>
            <a:r>
              <a:rPr lang="en-CA" sz="2000" dirty="0"/>
              <a:t>modulated </a:t>
            </a:r>
            <a:r>
              <a:rPr lang="en-CA" sz="2000" dirty="0" err="1"/>
              <a:t>chroma</a:t>
            </a:r>
            <a:r>
              <a:rPr lang="en-CA" sz="2000" dirty="0"/>
              <a:t> signal is also known as the </a:t>
            </a:r>
            <a:r>
              <a:rPr lang="en-CA" sz="2000" b="1" dirty="0" smtClean="0"/>
              <a:t>color subcarrier</a:t>
            </a:r>
            <a:r>
              <a:rPr lang="en-CA" sz="2000" dirty="0"/>
              <a:t>, whose magnitude is </a:t>
            </a:r>
            <a:r>
              <a:rPr lang="en-CA" sz="2000" dirty="0" smtClean="0"/>
              <a:t>	      , </a:t>
            </a:r>
            <a:r>
              <a:rPr lang="en-CA" sz="2000" dirty="0"/>
              <a:t>and phase </a:t>
            </a:r>
            <a:r>
              <a:rPr lang="en-CA" sz="2000" dirty="0" smtClean="0"/>
              <a:t>is tan</a:t>
            </a:r>
            <a:r>
              <a:rPr lang="en-CA" sz="2000" baseline="30000" dirty="0"/>
              <a:t>−1</a:t>
            </a:r>
            <a:r>
              <a:rPr lang="en-CA" sz="2000" dirty="0"/>
              <a:t>(</a:t>
            </a:r>
            <a:r>
              <a:rPr lang="en-CA" sz="2000" i="1" dirty="0">
                <a:latin typeface="Times New Roman" pitchFamily="18" charset="0"/>
                <a:cs typeface="Times New Roman" pitchFamily="18" charset="0"/>
              </a:rPr>
              <a:t>Q</a:t>
            </a:r>
            <a:r>
              <a:rPr lang="en-CA" sz="2000" dirty="0"/>
              <a:t>/</a:t>
            </a:r>
            <a:r>
              <a:rPr lang="en-CA" sz="2000" i="1" dirty="0">
                <a:latin typeface="Times New Roman" pitchFamily="18" charset="0"/>
                <a:cs typeface="Times New Roman" pitchFamily="18" charset="0"/>
              </a:rPr>
              <a:t>I</a:t>
            </a:r>
            <a:r>
              <a:rPr lang="en-CA" sz="2000" dirty="0"/>
              <a:t>). The frequency of </a:t>
            </a:r>
            <a:r>
              <a:rPr lang="en-CA" sz="2000" i="1" dirty="0">
                <a:latin typeface="Times New Roman" pitchFamily="18" charset="0"/>
                <a:cs typeface="Times New Roman" pitchFamily="18" charset="0"/>
              </a:rPr>
              <a:t>C</a:t>
            </a:r>
            <a:r>
              <a:rPr lang="en-CA" sz="2000" dirty="0"/>
              <a:t> is </a:t>
            </a:r>
            <a:r>
              <a:rPr lang="en-CA" sz="2000" i="1" dirty="0" err="1">
                <a:latin typeface="Times New Roman" pitchFamily="18" charset="0"/>
                <a:cs typeface="Times New Roman" pitchFamily="18" charset="0"/>
              </a:rPr>
              <a:t>F</a:t>
            </a:r>
            <a:r>
              <a:rPr lang="en-CA" sz="2000" baseline="-25000" dirty="0" err="1"/>
              <a:t>sc</a:t>
            </a:r>
            <a:r>
              <a:rPr lang="en-CA" sz="2000" dirty="0"/>
              <a:t> </a:t>
            </a:r>
            <a:r>
              <a:rPr lang="en-US" sz="2000" dirty="0" smtClean="0"/>
              <a:t>≈</a:t>
            </a:r>
            <a:r>
              <a:rPr lang="en-CA" sz="2000" dirty="0" smtClean="0"/>
              <a:t> </a:t>
            </a:r>
            <a:r>
              <a:rPr lang="en-CA" sz="2000" dirty="0"/>
              <a:t>3.58 </a:t>
            </a:r>
            <a:r>
              <a:rPr lang="en-CA" sz="2000" dirty="0" err="1"/>
              <a:t>MHz</a:t>
            </a:r>
            <a:r>
              <a:rPr lang="en-CA" sz="2000" dirty="0" err="1" smtClean="0"/>
              <a:t>.</a:t>
            </a:r>
            <a:endParaRPr lang="en-CA" sz="2000" dirty="0"/>
          </a:p>
          <a:p>
            <a:pPr>
              <a:spcBef>
                <a:spcPts val="1800"/>
              </a:spcBef>
              <a:buFont typeface="Arial" pitchFamily="34" charset="0"/>
              <a:buChar char="•"/>
            </a:pPr>
            <a:r>
              <a:rPr lang="en-CA" sz="2000" dirty="0" smtClean="0"/>
              <a:t>The </a:t>
            </a:r>
            <a:r>
              <a:rPr lang="en-CA" sz="2000" dirty="0"/>
              <a:t>NTSC composite signal is a further composition of </a:t>
            </a:r>
            <a:r>
              <a:rPr lang="en-CA" sz="2000" dirty="0" smtClean="0"/>
              <a:t>the luminance </a:t>
            </a:r>
            <a:r>
              <a:rPr lang="en-CA" sz="2000" dirty="0"/>
              <a:t>signal </a:t>
            </a:r>
            <a:r>
              <a:rPr lang="en-CA" sz="2000" i="1" dirty="0">
                <a:latin typeface="Times New Roman" pitchFamily="18" charset="0"/>
                <a:cs typeface="Times New Roman" pitchFamily="18" charset="0"/>
              </a:rPr>
              <a:t>Y</a:t>
            </a:r>
            <a:r>
              <a:rPr lang="en-CA" sz="2000" dirty="0"/>
              <a:t> and the </a:t>
            </a:r>
            <a:r>
              <a:rPr lang="en-CA" sz="2000" dirty="0" err="1"/>
              <a:t>chroma</a:t>
            </a:r>
            <a:r>
              <a:rPr lang="en-CA" sz="2000" dirty="0"/>
              <a:t> signal as defined </a:t>
            </a:r>
            <a:r>
              <a:rPr lang="en-CA" sz="2000" dirty="0" smtClean="0"/>
              <a:t>below: </a:t>
            </a:r>
            <a:endParaRPr lang="en-CA" sz="2000" dirty="0"/>
          </a:p>
          <a:p>
            <a:pPr algn="r">
              <a:spcBef>
                <a:spcPts val="1800"/>
              </a:spcBef>
              <a:buNone/>
            </a:pPr>
            <a:r>
              <a:rPr lang="en-CA" sz="2000" dirty="0" smtClean="0"/>
              <a:t>      	</a:t>
            </a:r>
            <a:r>
              <a:rPr lang="es-ES" sz="2000" dirty="0" err="1" smtClean="0">
                <a:latin typeface="Times New Roman"/>
                <a:cs typeface="Times New Roman"/>
              </a:rPr>
              <a:t>composite</a:t>
            </a:r>
            <a:r>
              <a:rPr lang="es-ES" sz="2000" dirty="0" smtClean="0">
                <a:latin typeface="Times New Roman"/>
                <a:cs typeface="Times New Roman"/>
              </a:rPr>
              <a:t> </a:t>
            </a:r>
            <a:r>
              <a:rPr lang="es-ES" sz="2000" dirty="0">
                <a:latin typeface="Times New Roman"/>
                <a:cs typeface="Times New Roman"/>
              </a:rPr>
              <a:t>= </a:t>
            </a:r>
            <a:r>
              <a:rPr lang="es-ES" sz="2000" i="1" dirty="0">
                <a:latin typeface="Times New Roman"/>
                <a:cs typeface="Times New Roman"/>
              </a:rPr>
              <a:t>Y</a:t>
            </a:r>
            <a:r>
              <a:rPr lang="es-ES" sz="2000" dirty="0">
                <a:latin typeface="Times New Roman"/>
                <a:cs typeface="Times New Roman"/>
              </a:rPr>
              <a:t> +</a:t>
            </a:r>
            <a:r>
              <a:rPr lang="es-ES" sz="2000" i="1" dirty="0">
                <a:latin typeface="Times New Roman"/>
                <a:cs typeface="Times New Roman"/>
              </a:rPr>
              <a:t>C</a:t>
            </a:r>
            <a:r>
              <a:rPr lang="es-ES" sz="2000" dirty="0">
                <a:latin typeface="Times New Roman"/>
                <a:cs typeface="Times New Roman"/>
              </a:rPr>
              <a:t> = </a:t>
            </a:r>
            <a:r>
              <a:rPr lang="es-ES" sz="2000" i="1" dirty="0">
                <a:latin typeface="Times New Roman"/>
                <a:cs typeface="Times New Roman"/>
              </a:rPr>
              <a:t>Y</a:t>
            </a:r>
            <a:r>
              <a:rPr lang="es-ES" sz="2000" dirty="0">
                <a:latin typeface="Times New Roman"/>
                <a:cs typeface="Times New Roman"/>
              </a:rPr>
              <a:t> </a:t>
            </a:r>
            <a:r>
              <a:rPr lang="es-ES" sz="2000" dirty="0" smtClean="0">
                <a:latin typeface="Times New Roman"/>
                <a:cs typeface="Times New Roman"/>
              </a:rPr>
              <a:t>+ </a:t>
            </a:r>
            <a:r>
              <a:rPr lang="es-ES" sz="2000" i="1" dirty="0" smtClean="0">
                <a:latin typeface="Times New Roman"/>
                <a:cs typeface="Times New Roman"/>
              </a:rPr>
              <a:t>I </a:t>
            </a:r>
            <a:r>
              <a:rPr lang="es-ES" sz="2000" dirty="0" err="1" smtClean="0">
                <a:latin typeface="Times New Roman"/>
                <a:cs typeface="Times New Roman"/>
              </a:rPr>
              <a:t>cos</a:t>
            </a:r>
            <a:r>
              <a:rPr lang="es-ES" sz="2000" dirty="0" smtClean="0">
                <a:latin typeface="Times New Roman"/>
                <a:cs typeface="Times New Roman"/>
              </a:rPr>
              <a:t>(</a:t>
            </a:r>
            <a:r>
              <a:rPr lang="es-ES" sz="2000" dirty="0" err="1" smtClean="0">
                <a:latin typeface="Times New Roman"/>
                <a:cs typeface="Times New Roman"/>
              </a:rPr>
              <a:t>F</a:t>
            </a:r>
            <a:r>
              <a:rPr lang="es-ES" sz="2000" baseline="-25000" dirty="0" err="1" smtClean="0">
                <a:latin typeface="Times New Roman"/>
                <a:cs typeface="Times New Roman"/>
              </a:rPr>
              <a:t>sc</a:t>
            </a:r>
            <a:r>
              <a:rPr lang="es-ES" sz="2000" dirty="0" err="1" smtClean="0">
                <a:latin typeface="Times New Roman"/>
                <a:cs typeface="Times New Roman"/>
              </a:rPr>
              <a:t>t</a:t>
            </a:r>
            <a:r>
              <a:rPr lang="es-ES" sz="2000" dirty="0">
                <a:latin typeface="Times New Roman"/>
                <a:cs typeface="Times New Roman"/>
              </a:rPr>
              <a:t>) + </a:t>
            </a:r>
            <a:r>
              <a:rPr lang="es-ES" sz="2000" i="1" dirty="0" smtClean="0">
                <a:latin typeface="Times New Roman"/>
                <a:cs typeface="Times New Roman"/>
              </a:rPr>
              <a:t>Q </a:t>
            </a:r>
            <a:r>
              <a:rPr lang="es-ES" sz="2000" dirty="0" smtClean="0">
                <a:latin typeface="Times New Roman"/>
                <a:cs typeface="Times New Roman"/>
              </a:rPr>
              <a:t>sin(</a:t>
            </a:r>
            <a:r>
              <a:rPr lang="es-ES" sz="2000" i="1" dirty="0" err="1" smtClean="0">
                <a:latin typeface="Times New Roman"/>
                <a:cs typeface="Times New Roman"/>
              </a:rPr>
              <a:t>F</a:t>
            </a:r>
            <a:r>
              <a:rPr lang="es-ES" sz="2000" baseline="-25000" dirty="0" err="1" smtClean="0">
                <a:latin typeface="Times New Roman"/>
                <a:cs typeface="Times New Roman"/>
              </a:rPr>
              <a:t>sc</a:t>
            </a:r>
            <a:r>
              <a:rPr lang="es-ES" sz="2000" i="1" dirty="0" err="1" smtClean="0">
                <a:latin typeface="Times New Roman"/>
                <a:cs typeface="Times New Roman"/>
              </a:rPr>
              <a:t>t</a:t>
            </a:r>
            <a:r>
              <a:rPr lang="es-ES" sz="2000" dirty="0">
                <a:latin typeface="Times New Roman"/>
                <a:cs typeface="Times New Roman"/>
              </a:rPr>
              <a:t>) </a:t>
            </a:r>
            <a:r>
              <a:rPr lang="es-ES" sz="2000" dirty="0" smtClean="0"/>
              <a:t>	   (</a:t>
            </a:r>
            <a:r>
              <a:rPr lang="es-ES" sz="2000" dirty="0"/>
              <a:t>5.2)</a:t>
            </a:r>
            <a:endParaRPr lang="en-US" sz="2000" dirty="0"/>
          </a:p>
        </p:txBody>
      </p:sp>
      <p:graphicFrame>
        <p:nvGraphicFramePr>
          <p:cNvPr id="4" name="Object 3"/>
          <p:cNvGraphicFramePr>
            <a:graphicFrameLocks noChangeAspect="1"/>
          </p:cNvGraphicFramePr>
          <p:nvPr>
            <p:extLst>
              <p:ext uri="{D42A27DB-BD31-4B8C-83A1-F6EECF244321}">
                <p14:modId xmlns:p14="http://schemas.microsoft.com/office/powerpoint/2010/main" val="4207260395"/>
              </p:ext>
            </p:extLst>
          </p:nvPr>
        </p:nvGraphicFramePr>
        <p:xfrm>
          <a:off x="4644008" y="3885706"/>
          <a:ext cx="910318" cy="432048"/>
        </p:xfrm>
        <a:graphic>
          <a:graphicData uri="http://schemas.openxmlformats.org/presentationml/2006/ole">
            <mc:AlternateContent xmlns:mc="http://schemas.openxmlformats.org/markup-compatibility/2006">
              <mc:Choice xmlns:v="urn:schemas-microsoft-com:vml" Requires="v">
                <p:oleObj spid="_x0000_s1171" name="Equation" r:id="rId4" imgW="647700" imgH="292100" progId="Equation.3">
                  <p:embed/>
                </p:oleObj>
              </mc:Choice>
              <mc:Fallback>
                <p:oleObj name="Equation" r:id="rId4" imgW="647700" imgH="292100" progId="Equation.3">
                  <p:embed/>
                  <p:pic>
                    <p:nvPicPr>
                      <p:cNvPr id="0" name="Picture 60"/>
                      <p:cNvPicPr>
                        <a:picLocks noChangeAspect="1" noChangeArrowheads="1"/>
                      </p:cNvPicPr>
                      <p:nvPr/>
                    </p:nvPicPr>
                    <p:blipFill>
                      <a:blip r:embed="rId5"/>
                      <a:srcRect/>
                      <a:stretch>
                        <a:fillRect/>
                      </a:stretch>
                    </p:blipFill>
                    <p:spPr bwMode="auto">
                      <a:xfrm>
                        <a:off x="4644008" y="3885706"/>
                        <a:ext cx="910318" cy="432048"/>
                      </a:xfrm>
                      <a:prstGeom prst="rect">
                        <a:avLst/>
                      </a:prstGeom>
                      <a:noFill/>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12</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1131038"/>
          </a:xfrm>
        </p:spPr>
        <p:txBody>
          <a:bodyPr anchor="ctr">
            <a:normAutofit fontScale="70000" lnSpcReduction="20000"/>
          </a:bodyPr>
          <a:lstStyle/>
          <a:p>
            <a:pPr marL="457200" indent="-457200">
              <a:lnSpc>
                <a:spcPct val="120000"/>
              </a:lnSpc>
              <a:buFont typeface="Arial"/>
              <a:buChar char="•"/>
            </a:pPr>
            <a:r>
              <a:rPr lang="en-CA" dirty="0" smtClean="0"/>
              <a:t>Fig. 5.5: NTSC assigns a bandwidth of 4.2 MHz to </a:t>
            </a:r>
            <a:r>
              <a:rPr lang="en-CA" i="1" dirty="0" smtClean="0">
                <a:latin typeface="Times New Roman" pitchFamily="18" charset="0"/>
                <a:cs typeface="Times New Roman" pitchFamily="18" charset="0"/>
              </a:rPr>
              <a:t>Y</a:t>
            </a:r>
            <a:r>
              <a:rPr lang="en-CA" dirty="0" smtClean="0"/>
              <a:t>, and only 1.6 MHz to</a:t>
            </a:r>
            <a:r>
              <a:rPr lang="en-CA" i="1" dirty="0" smtClean="0">
                <a:latin typeface="Times New Roman" pitchFamily="18" charset="0"/>
                <a:cs typeface="Times New Roman" pitchFamily="18" charset="0"/>
              </a:rPr>
              <a:t> I </a:t>
            </a:r>
            <a:r>
              <a:rPr lang="en-CA" dirty="0" smtClean="0"/>
              <a:t>and 0.6 MHz to </a:t>
            </a:r>
            <a:r>
              <a:rPr lang="en-CA" i="1" dirty="0" smtClean="0">
                <a:latin typeface="Times New Roman" pitchFamily="18" charset="0"/>
                <a:cs typeface="Times New Roman" pitchFamily="18" charset="0"/>
              </a:rPr>
              <a:t>Q</a:t>
            </a:r>
            <a:r>
              <a:rPr lang="en-CA" dirty="0" smtClean="0"/>
              <a:t> due to human insensitivity to color details (high frequency color changes).</a:t>
            </a:r>
          </a:p>
        </p:txBody>
      </p:sp>
      <p:sp>
        <p:nvSpPr>
          <p:cNvPr id="8" name="Slide Number Placeholder 7"/>
          <p:cNvSpPr>
            <a:spLocks noGrp="1"/>
          </p:cNvSpPr>
          <p:nvPr>
            <p:ph type="sldNum" sz="quarter" idx="12"/>
          </p:nvPr>
        </p:nvSpPr>
        <p:spPr/>
        <p:txBody>
          <a:bodyPr/>
          <a:lstStyle/>
          <a:p>
            <a:fld id="{0F351D62-525A-4671-8264-CD4617D324B8}" type="slidenum">
              <a:rPr lang="en-US" smtClean="0"/>
              <a:pPr/>
              <a:t>13</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a:p>
        </p:txBody>
      </p:sp>
      <p:pic>
        <p:nvPicPr>
          <p:cNvPr id="450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1988840"/>
            <a:ext cx="6192688" cy="34742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575556" y="5589240"/>
            <a:ext cx="7992888" cy="430887"/>
          </a:xfrm>
          <a:prstGeom prst="rect">
            <a:avLst/>
          </a:prstGeom>
        </p:spPr>
        <p:txBody>
          <a:bodyPr wrap="square">
            <a:spAutoFit/>
          </a:bodyPr>
          <a:lstStyle/>
          <a:p>
            <a:pPr algn="ctr">
              <a:buNone/>
            </a:pPr>
            <a:r>
              <a:rPr lang="en-CA" sz="2200" b="1" dirty="0">
                <a:latin typeface="Trebuchet MS"/>
                <a:cs typeface="Trebuchet MS"/>
              </a:rPr>
              <a:t> Fig. 5.5:  </a:t>
            </a:r>
            <a:r>
              <a:rPr lang="en-CA" sz="2200" dirty="0">
                <a:latin typeface="Trebuchet MS"/>
                <a:cs typeface="Trebuchet MS"/>
              </a:rPr>
              <a:t>Interleaving Y and C signals in the NTSC spectrum.</a:t>
            </a:r>
            <a:endParaRPr lang="en-US" sz="2200" dirty="0">
              <a:latin typeface="Trebuchet MS"/>
              <a:cs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Decoding NTSC Signals</a:t>
            </a:r>
            <a:endParaRPr lang="en-US" b="1" dirty="0"/>
          </a:p>
        </p:txBody>
      </p:sp>
      <p:sp>
        <p:nvSpPr>
          <p:cNvPr id="3" name="Content Placeholder 2"/>
          <p:cNvSpPr>
            <a:spLocks noGrp="1"/>
          </p:cNvSpPr>
          <p:nvPr>
            <p:ph idx="1"/>
          </p:nvPr>
        </p:nvSpPr>
        <p:spPr/>
        <p:txBody>
          <a:bodyPr>
            <a:noAutofit/>
          </a:bodyPr>
          <a:lstStyle/>
          <a:p>
            <a:pPr>
              <a:spcBef>
                <a:spcPts val="1776"/>
              </a:spcBef>
              <a:buFont typeface="Arial" pitchFamily="34" charset="0"/>
              <a:buChar char="•"/>
            </a:pPr>
            <a:r>
              <a:rPr lang="en-CA" sz="2400" dirty="0" smtClean="0"/>
              <a:t>The first step in decoding the composite signal at the receiver side is the separation of </a:t>
            </a:r>
            <a:r>
              <a:rPr lang="en-CA" sz="2400" i="1" dirty="0" smtClean="0">
                <a:latin typeface="Times New Roman" pitchFamily="18" charset="0"/>
                <a:cs typeface="Times New Roman" pitchFamily="18" charset="0"/>
              </a:rPr>
              <a:t>Y</a:t>
            </a:r>
            <a:r>
              <a:rPr lang="en-CA" sz="2400" dirty="0" smtClean="0"/>
              <a:t> and </a:t>
            </a:r>
            <a:r>
              <a:rPr lang="en-CA" sz="2400" i="1" dirty="0" smtClean="0">
                <a:latin typeface="Times New Roman" pitchFamily="18" charset="0"/>
                <a:cs typeface="Times New Roman" pitchFamily="18" charset="0"/>
              </a:rPr>
              <a:t>C</a:t>
            </a:r>
            <a:r>
              <a:rPr lang="en-CA" sz="2400" dirty="0" smtClean="0"/>
              <a:t>.</a:t>
            </a:r>
          </a:p>
          <a:p>
            <a:pPr>
              <a:spcBef>
                <a:spcPts val="1776"/>
              </a:spcBef>
              <a:buFont typeface="Arial" pitchFamily="34" charset="0"/>
              <a:buChar char="•"/>
            </a:pPr>
            <a:r>
              <a:rPr lang="en-CA" sz="2400" dirty="0" smtClean="0"/>
              <a:t>After the separation of </a:t>
            </a:r>
            <a:r>
              <a:rPr lang="en-CA" sz="2400" i="1" dirty="0" smtClean="0">
                <a:latin typeface="Times New Roman" pitchFamily="18" charset="0"/>
                <a:cs typeface="Times New Roman" pitchFamily="18" charset="0"/>
              </a:rPr>
              <a:t>Y</a:t>
            </a:r>
            <a:r>
              <a:rPr lang="en-CA" sz="2400" dirty="0" smtClean="0"/>
              <a:t> using a low-pass filter, the </a:t>
            </a:r>
            <a:r>
              <a:rPr lang="en-CA" sz="2400" dirty="0" err="1" smtClean="0"/>
              <a:t>chroma</a:t>
            </a:r>
            <a:r>
              <a:rPr lang="en-CA" sz="2400" dirty="0" smtClean="0"/>
              <a:t> signal </a:t>
            </a:r>
            <a:r>
              <a:rPr lang="en-CA" sz="2400" i="1" dirty="0" smtClean="0">
                <a:latin typeface="Times New Roman" pitchFamily="18" charset="0"/>
                <a:cs typeface="Times New Roman" pitchFamily="18" charset="0"/>
              </a:rPr>
              <a:t>C</a:t>
            </a:r>
            <a:r>
              <a:rPr lang="en-CA" sz="2400" dirty="0" smtClean="0"/>
              <a:t> can be demodulated to extract the components </a:t>
            </a:r>
            <a:r>
              <a:rPr lang="en-CA" sz="2400" i="1" dirty="0" smtClean="0">
                <a:latin typeface="Times New Roman" pitchFamily="18" charset="0"/>
                <a:cs typeface="Times New Roman" pitchFamily="18" charset="0"/>
              </a:rPr>
              <a:t>I</a:t>
            </a:r>
            <a:r>
              <a:rPr lang="en-CA" sz="2400" dirty="0" smtClean="0"/>
              <a:t> and </a:t>
            </a:r>
            <a:r>
              <a:rPr lang="en-CA" sz="2400" i="1" dirty="0" smtClean="0">
                <a:latin typeface="Times New Roman" pitchFamily="18" charset="0"/>
                <a:cs typeface="Times New Roman" pitchFamily="18" charset="0"/>
              </a:rPr>
              <a:t>Q</a:t>
            </a:r>
            <a:r>
              <a:rPr lang="en-CA" sz="2400" dirty="0" smtClean="0"/>
              <a:t> separately. To extract </a:t>
            </a:r>
            <a:r>
              <a:rPr lang="en-CA" sz="2400" i="1" dirty="0" smtClean="0">
                <a:latin typeface="Times New Roman" pitchFamily="18" charset="0"/>
                <a:cs typeface="Times New Roman" pitchFamily="18" charset="0"/>
              </a:rPr>
              <a:t>I</a:t>
            </a:r>
            <a:r>
              <a:rPr lang="en-CA" sz="2400" dirty="0" smtClean="0"/>
              <a:t>:</a:t>
            </a:r>
          </a:p>
          <a:p>
            <a:pPr marL="971550" lvl="1" indent="-514350">
              <a:spcBef>
                <a:spcPts val="1776"/>
              </a:spcBef>
              <a:buAutoNum type="arabicPeriod"/>
            </a:pPr>
            <a:r>
              <a:rPr lang="en-CA" sz="2400" dirty="0" smtClean="0"/>
              <a:t>Multiply the signal </a:t>
            </a:r>
            <a:r>
              <a:rPr lang="en-CA" sz="2400" i="1" dirty="0" smtClean="0">
                <a:latin typeface="Times New Roman" pitchFamily="18" charset="0"/>
                <a:cs typeface="Times New Roman" pitchFamily="18" charset="0"/>
              </a:rPr>
              <a:t>C</a:t>
            </a:r>
            <a:r>
              <a:rPr lang="en-CA" sz="2400" dirty="0" smtClean="0"/>
              <a:t> by </a:t>
            </a:r>
            <a:r>
              <a:rPr lang="en-CA" sz="2400" dirty="0" smtClean="0">
                <a:latin typeface="Times New Roman" pitchFamily="18" charset="0"/>
                <a:cs typeface="Times New Roman" pitchFamily="18" charset="0"/>
              </a:rPr>
              <a:t>2cos</a:t>
            </a:r>
            <a:r>
              <a:rPr lang="en-CA" sz="2400" dirty="0" smtClean="0"/>
              <a:t>(</a:t>
            </a:r>
            <a:r>
              <a:rPr lang="en-CA" sz="2400" i="1" dirty="0" err="1" smtClean="0">
                <a:latin typeface="Times New Roman" pitchFamily="18" charset="0"/>
                <a:cs typeface="Times New Roman" pitchFamily="18" charset="0"/>
              </a:rPr>
              <a:t>F</a:t>
            </a:r>
            <a:r>
              <a:rPr lang="en-CA" sz="2400" i="1" baseline="-25000" dirty="0" err="1" smtClean="0">
                <a:latin typeface="Times New Roman" pitchFamily="18" charset="0"/>
                <a:cs typeface="Times New Roman" pitchFamily="18" charset="0"/>
              </a:rPr>
              <a:t>sc</a:t>
            </a:r>
            <a:r>
              <a:rPr lang="en-CA" sz="2400" i="1" dirty="0" err="1" smtClean="0">
                <a:latin typeface="Times New Roman" pitchFamily="18" charset="0"/>
                <a:cs typeface="Times New Roman" pitchFamily="18" charset="0"/>
              </a:rPr>
              <a:t>t</a:t>
            </a:r>
            <a:r>
              <a:rPr lang="en-CA" sz="2400" dirty="0" smtClean="0"/>
              <a:t>), i.e.,</a:t>
            </a:r>
          </a:p>
          <a:p>
            <a:pPr marL="971550" lvl="1" indent="-514350">
              <a:buNone/>
            </a:pPr>
            <a:endParaRPr lang="en-CA" sz="2400" dirty="0" smtClean="0"/>
          </a:p>
          <a:p>
            <a:pPr marL="971550" lvl="1" indent="-514350">
              <a:buNone/>
            </a:pPr>
            <a:endParaRPr lang="en-CA" sz="2400" dirty="0" smtClean="0"/>
          </a:p>
          <a:p>
            <a:pPr marL="971550" lvl="1" indent="-514350">
              <a:buNone/>
            </a:pPr>
            <a:r>
              <a:rPr lang="en-CA" sz="2400" dirty="0" smtClean="0"/>
              <a:t> </a:t>
            </a:r>
            <a:endParaRPr lang="en-US" sz="2400" dirty="0"/>
          </a:p>
        </p:txBody>
      </p:sp>
      <p:graphicFrame>
        <p:nvGraphicFramePr>
          <p:cNvPr id="4" name="Object 3"/>
          <p:cNvGraphicFramePr>
            <a:graphicFrameLocks noChangeAspect="1"/>
          </p:cNvGraphicFramePr>
          <p:nvPr>
            <p:extLst>
              <p:ext uri="{D42A27DB-BD31-4B8C-83A1-F6EECF244321}">
                <p14:modId xmlns:p14="http://schemas.microsoft.com/office/powerpoint/2010/main" val="3161054420"/>
              </p:ext>
            </p:extLst>
          </p:nvPr>
        </p:nvGraphicFramePr>
        <p:xfrm>
          <a:off x="1368981" y="4581128"/>
          <a:ext cx="6406038" cy="1285884"/>
        </p:xfrm>
        <a:graphic>
          <a:graphicData uri="http://schemas.openxmlformats.org/presentationml/2006/ole">
            <mc:AlternateContent xmlns:mc="http://schemas.openxmlformats.org/markup-compatibility/2006">
              <mc:Choice xmlns:v="urn:schemas-microsoft-com:vml" Requires="v">
                <p:oleObj spid="_x0000_s44180" name="Equation" r:id="rId4" imgW="3479019" imgH="698339" progId="">
                  <p:embed/>
                </p:oleObj>
              </mc:Choice>
              <mc:Fallback>
                <p:oleObj name="Equation" r:id="rId4" imgW="3479019" imgH="698339" progId="">
                  <p:embed/>
                  <p:pic>
                    <p:nvPicPr>
                      <p:cNvPr id="0" name="Picture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981" y="4581128"/>
                        <a:ext cx="6406038" cy="128588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0F351D62-525A-4671-8264-CD4617D324B8}" type="slidenum">
              <a:rPr lang="en-US" smtClean="0"/>
              <a:pPr/>
              <a:t>14</a:t>
            </a:fld>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785794"/>
            <a:ext cx="7632848" cy="5340369"/>
          </a:xfrm>
        </p:spPr>
        <p:txBody>
          <a:bodyPr anchor="ctr">
            <a:normAutofit/>
          </a:bodyPr>
          <a:lstStyle/>
          <a:p>
            <a:pPr marL="514350" indent="-514350">
              <a:buFont typeface="+mj-lt"/>
              <a:buAutoNum type="arabicParenR" startAt="2"/>
            </a:pPr>
            <a:r>
              <a:rPr lang="en-CA" sz="2600" dirty="0" smtClean="0"/>
              <a:t>Apply a low-pass filter to obtain I and discard the two </a:t>
            </a:r>
            <a:r>
              <a:rPr lang="en-US" sz="2600" dirty="0" smtClean="0"/>
              <a:t>higher frequency (2</a:t>
            </a:r>
            <a:r>
              <a:rPr lang="en-US" sz="2600" i="1" dirty="0" smtClean="0">
                <a:latin typeface="Times New Roman" pitchFamily="18" charset="0"/>
                <a:cs typeface="Times New Roman" pitchFamily="18" charset="0"/>
              </a:rPr>
              <a:t>F</a:t>
            </a:r>
            <a:r>
              <a:rPr lang="en-US" sz="2600" i="1" baseline="-25000" dirty="0" smtClean="0">
                <a:latin typeface="Times New Roman" pitchFamily="18" charset="0"/>
                <a:cs typeface="Times New Roman" pitchFamily="18" charset="0"/>
              </a:rPr>
              <a:t>sc</a:t>
            </a:r>
            <a:r>
              <a:rPr lang="en-US" sz="2600" dirty="0" smtClean="0"/>
              <a:t>) terms.</a:t>
            </a:r>
          </a:p>
          <a:p>
            <a:pPr>
              <a:buNone/>
            </a:pPr>
            <a:endParaRPr lang="en-US" sz="2600" dirty="0" smtClean="0"/>
          </a:p>
          <a:p>
            <a:pPr marL="457200" indent="-457200">
              <a:buFont typeface="Arial"/>
              <a:buChar char="•"/>
            </a:pPr>
            <a:r>
              <a:rPr lang="en-CA" sz="2600" dirty="0" smtClean="0"/>
              <a:t>Similarly, </a:t>
            </a:r>
            <a:r>
              <a:rPr lang="en-CA" sz="2600" i="1" dirty="0" smtClean="0">
                <a:latin typeface="Times New Roman" pitchFamily="18" charset="0"/>
                <a:cs typeface="Times New Roman" pitchFamily="18" charset="0"/>
              </a:rPr>
              <a:t>Q</a:t>
            </a:r>
            <a:r>
              <a:rPr lang="en-CA" sz="2600" dirty="0" smtClean="0"/>
              <a:t> can be extracted by first multiplying </a:t>
            </a:r>
            <a:r>
              <a:rPr lang="en-CA" sz="2600" i="1" dirty="0" smtClean="0">
                <a:latin typeface="Times New Roman" pitchFamily="18" charset="0"/>
                <a:cs typeface="Times New Roman" pitchFamily="18" charset="0"/>
              </a:rPr>
              <a:t>C</a:t>
            </a:r>
            <a:r>
              <a:rPr lang="en-CA" sz="2600" dirty="0" smtClean="0"/>
              <a:t> by </a:t>
            </a:r>
            <a:r>
              <a:rPr lang="en-CA" sz="2600" dirty="0" smtClean="0">
                <a:latin typeface="Times New Roman" pitchFamily="18" charset="0"/>
                <a:cs typeface="Times New Roman" pitchFamily="18" charset="0"/>
              </a:rPr>
              <a:t>2sin(</a:t>
            </a:r>
            <a:r>
              <a:rPr lang="en-CA" sz="2600" i="1" dirty="0" err="1" smtClean="0">
                <a:latin typeface="Times New Roman" pitchFamily="18" charset="0"/>
                <a:cs typeface="Times New Roman" pitchFamily="18" charset="0"/>
              </a:rPr>
              <a:t>F</a:t>
            </a:r>
            <a:r>
              <a:rPr lang="en-CA" sz="2600" i="1" baseline="-25000" dirty="0" err="1" smtClean="0">
                <a:latin typeface="Times New Roman" pitchFamily="18" charset="0"/>
                <a:cs typeface="Times New Roman" pitchFamily="18" charset="0"/>
              </a:rPr>
              <a:t>sc</a:t>
            </a:r>
            <a:r>
              <a:rPr lang="en-CA" sz="2600" i="1" dirty="0" err="1" smtClean="0">
                <a:latin typeface="Times New Roman" pitchFamily="18" charset="0"/>
                <a:cs typeface="Times New Roman" pitchFamily="18" charset="0"/>
              </a:rPr>
              <a:t>t</a:t>
            </a:r>
            <a:r>
              <a:rPr lang="en-CA" sz="2600" dirty="0" smtClean="0">
                <a:latin typeface="Times New Roman" pitchFamily="18" charset="0"/>
                <a:cs typeface="Times New Roman" pitchFamily="18" charset="0"/>
              </a:rPr>
              <a:t>)</a:t>
            </a:r>
            <a:r>
              <a:rPr lang="en-CA" sz="2600" dirty="0" smtClean="0"/>
              <a:t> </a:t>
            </a:r>
            <a:r>
              <a:rPr lang="en-US" sz="2600" dirty="0" smtClean="0"/>
              <a:t>and then low-pass filtering.</a:t>
            </a:r>
            <a:endParaRPr lang="en-US" sz="2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5835" y="620688"/>
            <a:ext cx="7642790" cy="5505475"/>
          </a:xfrm>
        </p:spPr>
        <p:txBody>
          <a:bodyPr anchor="ctr">
            <a:noAutofit/>
          </a:bodyPr>
          <a:lstStyle/>
          <a:p>
            <a:pPr>
              <a:spcBef>
                <a:spcPts val="1200"/>
              </a:spcBef>
              <a:buFont typeface="Arial" pitchFamily="34" charset="0"/>
              <a:buChar char="•"/>
            </a:pPr>
            <a:r>
              <a:rPr lang="en-CA" sz="2400" dirty="0" smtClean="0"/>
              <a:t>The NTSC bandwidth of 6 MHz is tight. Its audio subcarrier frequency is 4.5 </a:t>
            </a:r>
            <a:r>
              <a:rPr lang="en-CA" sz="2400" dirty="0" err="1" smtClean="0"/>
              <a:t>MHz.</a:t>
            </a:r>
            <a:r>
              <a:rPr lang="en-CA" sz="2400" dirty="0" smtClean="0"/>
              <a:t> The Picture carrier is at 1.25 MHz, which places the center of the audio band at 1.25+4.5 = 5.75 MHz in the channel (Fig. 5.5).  But notice that the color is </a:t>
            </a:r>
            <a:r>
              <a:rPr lang="en-US" sz="2400" dirty="0" smtClean="0"/>
              <a:t>placed at 1.25+3.58 = 4.83 </a:t>
            </a:r>
            <a:r>
              <a:rPr lang="en-US" sz="2400" dirty="0" err="1" smtClean="0"/>
              <a:t>MHz.</a:t>
            </a:r>
            <a:endParaRPr lang="en-US" sz="2400" dirty="0" smtClean="0"/>
          </a:p>
        </p:txBody>
      </p:sp>
      <p:sp>
        <p:nvSpPr>
          <p:cNvPr id="4" name="Slide Number Placeholder 3"/>
          <p:cNvSpPr>
            <a:spLocks noGrp="1"/>
          </p:cNvSpPr>
          <p:nvPr>
            <p:ph type="sldNum" sz="quarter" idx="12"/>
          </p:nvPr>
        </p:nvSpPr>
        <p:spPr/>
        <p:txBody>
          <a:bodyPr/>
          <a:lstStyle/>
          <a:p>
            <a:fld id="{0F351D62-525A-4671-8264-CD4617D324B8}"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2267"/>
            <a:ext cx="8229600" cy="5433467"/>
          </a:xfrm>
        </p:spPr>
        <p:txBody>
          <a:bodyPr anchor="ctr"/>
          <a:lstStyle/>
          <a:p>
            <a:pPr>
              <a:spcBef>
                <a:spcPts val="1200"/>
              </a:spcBef>
              <a:buFont typeface="Arial" pitchFamily="34" charset="0"/>
              <a:buChar char="•"/>
            </a:pPr>
            <a:r>
              <a:rPr lang="en-CA" sz="2200" dirty="0"/>
              <a:t>So the audio is a bit too close to the color subcarrier — a cause for potential interference between the audio and color signals. It was largely due to this reason that the NTSC color TV actually slowed down its frame rate to 30×1,000/1,001 ≈ </a:t>
            </a:r>
            <a:r>
              <a:rPr lang="en-US" sz="2200" dirty="0"/>
              <a:t>29.97 fps.</a:t>
            </a:r>
          </a:p>
          <a:p>
            <a:pPr>
              <a:spcBef>
                <a:spcPts val="1200"/>
              </a:spcBef>
              <a:buFont typeface="Arial" pitchFamily="34" charset="0"/>
              <a:buChar char="•"/>
            </a:pPr>
            <a:r>
              <a:rPr lang="en-CA" sz="2200" dirty="0"/>
              <a:t>As a result, the adopted NTSC color subcarrier frequency is </a:t>
            </a:r>
            <a:r>
              <a:rPr lang="en-US" sz="2200" dirty="0"/>
              <a:t>slightly lowered to</a:t>
            </a:r>
          </a:p>
          <a:p>
            <a:pPr lvl="1">
              <a:spcBef>
                <a:spcPts val="1200"/>
              </a:spcBef>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f</a:t>
            </a:r>
            <a:r>
              <a:rPr lang="en-US" sz="2200" baseline="-25000" dirty="0" err="1">
                <a:latin typeface="Times New Roman" pitchFamily="18" charset="0"/>
                <a:cs typeface="Times New Roman" pitchFamily="18" charset="0"/>
              </a:rPr>
              <a:t>sc</a:t>
            </a:r>
            <a:r>
              <a:rPr lang="en-US" sz="2200" dirty="0"/>
              <a:t> = 30 × 1,000/1,001 × 525 × 227.5 ≈ 3.579545 MHz,</a:t>
            </a:r>
          </a:p>
          <a:p>
            <a:pPr>
              <a:spcBef>
                <a:spcPts val="1200"/>
              </a:spcBef>
            </a:pPr>
            <a:r>
              <a:rPr lang="en-CA" sz="2200" dirty="0"/>
              <a:t>	** 227.5 is the # of color samples per scan line in </a:t>
            </a:r>
            <a:r>
              <a:rPr lang="en-US" sz="2200" dirty="0"/>
              <a:t>NTSC broadcast TV.</a:t>
            </a:r>
          </a:p>
          <a:p>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17</a:t>
            </a:fld>
            <a:endParaRPr lang="en-US"/>
          </a:p>
        </p:txBody>
      </p:sp>
    </p:spTree>
    <p:extLst>
      <p:ext uri="{BB962C8B-B14F-4D97-AF65-F5344CB8AC3E}">
        <p14:creationId xmlns:p14="http://schemas.microsoft.com/office/powerpoint/2010/main" val="4564115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5.1.2  PAL Video</a:t>
            </a:r>
            <a:endParaRPr lang="en-US" b="1" dirty="0"/>
          </a:p>
        </p:txBody>
      </p:sp>
      <p:sp>
        <p:nvSpPr>
          <p:cNvPr id="3" name="Content Placeholder 2"/>
          <p:cNvSpPr>
            <a:spLocks noGrp="1"/>
          </p:cNvSpPr>
          <p:nvPr>
            <p:ph idx="1"/>
          </p:nvPr>
        </p:nvSpPr>
        <p:spPr>
          <a:xfrm>
            <a:off x="457200" y="1545083"/>
            <a:ext cx="8229600" cy="4188173"/>
          </a:xfrm>
        </p:spPr>
        <p:txBody>
          <a:bodyPr anchor="ctr">
            <a:noAutofit/>
          </a:bodyPr>
          <a:lstStyle/>
          <a:p>
            <a:pPr>
              <a:spcBef>
                <a:spcPts val="1032"/>
              </a:spcBef>
              <a:buFont typeface="Arial" pitchFamily="34" charset="0"/>
              <a:buChar char="•"/>
            </a:pPr>
            <a:r>
              <a:rPr lang="en-CA" sz="2400" b="1" dirty="0" smtClean="0"/>
              <a:t>PAL (Phase Alternating Line)</a:t>
            </a:r>
            <a:r>
              <a:rPr lang="en-CA" sz="2400" dirty="0" smtClean="0"/>
              <a:t> is a TV standard widely used in Western Europe, China, India, and many other parts </a:t>
            </a:r>
            <a:r>
              <a:rPr lang="en-US" sz="2400" dirty="0" smtClean="0"/>
              <a:t>of the world.</a:t>
            </a:r>
          </a:p>
          <a:p>
            <a:pPr>
              <a:spcBef>
                <a:spcPts val="1032"/>
              </a:spcBef>
              <a:buFont typeface="Arial" pitchFamily="34" charset="0"/>
              <a:buChar char="•"/>
            </a:pPr>
            <a:r>
              <a:rPr lang="en-CA" sz="2400" dirty="0" smtClean="0"/>
              <a:t>PAL uses 625 scan lines per frame, at 25 frames/second, with a 4:3 aspect ratio and interlaced fields.</a:t>
            </a:r>
          </a:p>
          <a:p>
            <a:pPr marL="800100" lvl="1" indent="-342900">
              <a:spcBef>
                <a:spcPts val="1032"/>
              </a:spcBef>
              <a:buAutoNum type="alphaLcParenBoth"/>
            </a:pPr>
            <a:r>
              <a:rPr lang="en-CA" sz="2400" dirty="0" smtClean="0"/>
              <a:t> PAL uses the YUV color model. It uses an 8 MHz channel and allocates a bandwidth of 5.5 MHz to Y, and 1.8 MHz each to U and V. The color subcarrier frequency is</a:t>
            </a:r>
            <a:r>
              <a:rPr lang="en-CA" sz="2400" i="1" dirty="0" smtClean="0">
                <a:latin typeface="Times New Roman" pitchFamily="18" charset="0"/>
                <a:cs typeface="Times New Roman" pitchFamily="18" charset="0"/>
              </a:rPr>
              <a:t> </a:t>
            </a:r>
            <a:r>
              <a:rPr lang="en-CA" sz="2400" i="1" dirty="0" err="1" smtClean="0">
                <a:latin typeface="Times New Roman" pitchFamily="18" charset="0"/>
                <a:cs typeface="Times New Roman" pitchFamily="18" charset="0"/>
              </a:rPr>
              <a:t>f</a:t>
            </a:r>
            <a:r>
              <a:rPr lang="en-CA" sz="2400" i="1" baseline="-25000" dirty="0" err="1" smtClean="0">
                <a:latin typeface="Times New Roman" pitchFamily="18" charset="0"/>
                <a:cs typeface="Times New Roman" pitchFamily="18" charset="0"/>
              </a:rPr>
              <a:t>sc</a:t>
            </a:r>
            <a:r>
              <a:rPr lang="en-CA" sz="2400" i="1" dirty="0" smtClean="0">
                <a:latin typeface="Times New Roman" pitchFamily="18" charset="0"/>
                <a:cs typeface="Times New Roman" pitchFamily="18" charset="0"/>
              </a:rPr>
              <a:t> </a:t>
            </a:r>
            <a:r>
              <a:rPr lang="en-CA" sz="2400" dirty="0" smtClean="0"/>
              <a:t>≈ 4.43 </a:t>
            </a:r>
            <a:r>
              <a:rPr lang="en-CA" sz="2400" dirty="0" err="1" smtClean="0"/>
              <a:t>MHz.</a:t>
            </a:r>
            <a:endParaRPr lang="en-CA" sz="24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229600" cy="5505475"/>
          </a:xfrm>
        </p:spPr>
        <p:txBody>
          <a:bodyPr anchor="ctr">
            <a:normAutofit/>
          </a:bodyPr>
          <a:lstStyle/>
          <a:p>
            <a:pPr marL="800100" lvl="1" indent="-342900">
              <a:spcBef>
                <a:spcPts val="2232"/>
              </a:spcBef>
              <a:buAutoNum type="alphaLcParenBoth"/>
            </a:pPr>
            <a:r>
              <a:rPr lang="en-CA" sz="2400" dirty="0" smtClean="0"/>
              <a:t> In </a:t>
            </a:r>
            <a:r>
              <a:rPr lang="en-CA" sz="2400" dirty="0"/>
              <a:t>order to improve picture quality, </a:t>
            </a:r>
            <a:r>
              <a:rPr lang="en-CA" sz="2400" dirty="0" err="1"/>
              <a:t>chroma</a:t>
            </a:r>
            <a:r>
              <a:rPr lang="en-CA" sz="2400" dirty="0"/>
              <a:t> signals have alternate signs (e.g., +U and -U) in successive scan lines, hence the name </a:t>
            </a:r>
            <a:r>
              <a:rPr lang="en-US" sz="2400" dirty="0"/>
              <a:t>“Phase Alternating Line”.</a:t>
            </a:r>
          </a:p>
          <a:p>
            <a:pPr marL="800100" lvl="1" indent="-342900">
              <a:spcBef>
                <a:spcPts val="2232"/>
              </a:spcBef>
              <a:buAutoNum type="alphaLcParenBoth"/>
            </a:pPr>
            <a:r>
              <a:rPr lang="en-CA" sz="2400" dirty="0" smtClean="0"/>
              <a:t> This </a:t>
            </a:r>
            <a:r>
              <a:rPr lang="en-CA" sz="2400" dirty="0"/>
              <a:t>facilitates the use of a (line rate) comb filter at the receiver — the signals in consecutive lines are averaged so as to cancel the </a:t>
            </a:r>
            <a:r>
              <a:rPr lang="en-CA" sz="2400" dirty="0" err="1"/>
              <a:t>chroma</a:t>
            </a:r>
            <a:r>
              <a:rPr lang="en-CA" sz="2400" dirty="0"/>
              <a:t> signals (that always carry opposite signs) for separating Y and C and obtaining high quality Y signals.</a:t>
            </a:r>
            <a:endParaRPr lang="en-US" sz="2400" dirty="0"/>
          </a:p>
          <a:p>
            <a:pPr>
              <a:spcBef>
                <a:spcPts val="2232"/>
              </a:spcBef>
            </a:pP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19</a:t>
            </a:fld>
            <a:endParaRPr lang="en-US"/>
          </a:p>
        </p:txBody>
      </p:sp>
    </p:spTree>
    <p:extLst>
      <p:ext uri="{BB962C8B-B14F-4D97-AF65-F5344CB8AC3E}">
        <p14:creationId xmlns:p14="http://schemas.microsoft.com/office/powerpoint/2010/main" val="34915710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5.1  </a:t>
            </a:r>
            <a:r>
              <a:rPr lang="en-US" sz="3200" b="1" dirty="0"/>
              <a:t>Analog Video</a:t>
            </a:r>
          </a:p>
        </p:txBody>
      </p:sp>
      <p:sp>
        <p:nvSpPr>
          <p:cNvPr id="3" name="Content Placeholder 2"/>
          <p:cNvSpPr>
            <a:spLocks noGrp="1"/>
          </p:cNvSpPr>
          <p:nvPr>
            <p:ph idx="1"/>
          </p:nvPr>
        </p:nvSpPr>
        <p:spPr>
          <a:xfrm>
            <a:off x="457200" y="1600201"/>
            <a:ext cx="8229600" cy="4277072"/>
          </a:xfrm>
        </p:spPr>
        <p:txBody>
          <a:bodyPr anchor="ctr">
            <a:normAutofit fontScale="70000" lnSpcReduction="20000"/>
          </a:bodyPr>
          <a:lstStyle/>
          <a:p>
            <a:pPr marL="457200" indent="-457200">
              <a:lnSpc>
                <a:spcPct val="120000"/>
              </a:lnSpc>
              <a:spcBef>
                <a:spcPts val="1200"/>
              </a:spcBef>
              <a:buFont typeface="Arial"/>
              <a:buChar char="•"/>
            </a:pPr>
            <a:r>
              <a:rPr lang="en-CA" dirty="0" smtClean="0"/>
              <a:t>An </a:t>
            </a:r>
            <a:r>
              <a:rPr lang="en-CA" dirty="0"/>
              <a:t>analog signal </a:t>
            </a:r>
            <a:r>
              <a:rPr lang="en-CA" i="1" dirty="0">
                <a:latin typeface="Times New Roman" pitchFamily="18" charset="0"/>
                <a:cs typeface="Times New Roman" pitchFamily="18" charset="0"/>
              </a:rPr>
              <a:t>f</a:t>
            </a:r>
            <a:r>
              <a:rPr lang="en-CA" dirty="0"/>
              <a:t>(</a:t>
            </a:r>
            <a:r>
              <a:rPr lang="en-CA" i="1" dirty="0">
                <a:latin typeface="Times New Roman" pitchFamily="18" charset="0"/>
                <a:cs typeface="Times New Roman" pitchFamily="18" charset="0"/>
              </a:rPr>
              <a:t>t</a:t>
            </a:r>
            <a:r>
              <a:rPr lang="en-CA" dirty="0"/>
              <a:t>) samples a time-varying image. </a:t>
            </a:r>
            <a:r>
              <a:rPr lang="en-CA" dirty="0" smtClean="0"/>
              <a:t> So-called </a:t>
            </a:r>
            <a:r>
              <a:rPr lang="en-CA" dirty="0"/>
              <a:t>“progressive” scanning traces through a complete </a:t>
            </a:r>
            <a:r>
              <a:rPr lang="en-CA" dirty="0" smtClean="0"/>
              <a:t>picture </a:t>
            </a:r>
            <a:r>
              <a:rPr lang="en-CA" dirty="0"/>
              <a:t>(a frame) row-wise for each time interval</a:t>
            </a:r>
            <a:r>
              <a:rPr lang="en-CA" dirty="0" smtClean="0"/>
              <a:t>.</a:t>
            </a:r>
          </a:p>
          <a:p>
            <a:pPr marL="457200" indent="-457200">
              <a:lnSpc>
                <a:spcPct val="120000"/>
              </a:lnSpc>
              <a:spcBef>
                <a:spcPts val="1200"/>
              </a:spcBef>
              <a:buFont typeface="Arial"/>
              <a:buChar char="•"/>
            </a:pPr>
            <a:r>
              <a:rPr lang="en-CA" dirty="0" smtClean="0"/>
              <a:t>In </a:t>
            </a:r>
            <a:r>
              <a:rPr lang="en-CA" dirty="0"/>
              <a:t>TV, and in some monitors and multimedia standards </a:t>
            </a:r>
            <a:r>
              <a:rPr lang="en-CA" dirty="0" smtClean="0"/>
              <a:t>as well</a:t>
            </a:r>
            <a:r>
              <a:rPr lang="en-CA" dirty="0"/>
              <a:t>, another system, called “interlaced” scanning is used</a:t>
            </a:r>
            <a:r>
              <a:rPr lang="en-CA" dirty="0" smtClean="0"/>
              <a:t>:</a:t>
            </a:r>
            <a:endParaRPr lang="en-CA" dirty="0"/>
          </a:p>
          <a:p>
            <a:pPr marL="971550" lvl="1" indent="-514350">
              <a:lnSpc>
                <a:spcPct val="120000"/>
              </a:lnSpc>
              <a:spcBef>
                <a:spcPts val="1200"/>
              </a:spcBef>
              <a:buFont typeface="+mj-lt"/>
              <a:buAutoNum type="alphaLcParenR"/>
            </a:pPr>
            <a:r>
              <a:rPr lang="en-CA" dirty="0" smtClean="0"/>
              <a:t>The </a:t>
            </a:r>
            <a:r>
              <a:rPr lang="en-CA" dirty="0"/>
              <a:t>odd-numbered lines are traced first, and then the even-</a:t>
            </a:r>
            <a:r>
              <a:rPr lang="en-CA" dirty="0" smtClean="0"/>
              <a:t>numbered lines </a:t>
            </a:r>
            <a:r>
              <a:rPr lang="en-CA" dirty="0"/>
              <a:t>are traced. This results in “odd” and “even” fields — two </a:t>
            </a:r>
            <a:r>
              <a:rPr lang="en-CA" dirty="0" smtClean="0"/>
              <a:t>fields </a:t>
            </a:r>
            <a:r>
              <a:rPr lang="en-US" dirty="0" smtClean="0"/>
              <a:t>make </a:t>
            </a:r>
            <a:r>
              <a:rPr lang="en-US" dirty="0"/>
              <a:t>up one </a:t>
            </a:r>
            <a:r>
              <a:rPr lang="en-US" dirty="0" smtClean="0"/>
              <a:t>frame.</a:t>
            </a:r>
          </a:p>
          <a:p>
            <a:pPr marL="971550" lvl="1" indent="-514350">
              <a:lnSpc>
                <a:spcPct val="120000"/>
              </a:lnSpc>
              <a:spcBef>
                <a:spcPts val="1200"/>
              </a:spcBef>
              <a:buFont typeface="+mj-lt"/>
              <a:buAutoNum type="alphaLcParenR"/>
            </a:pPr>
            <a:r>
              <a:rPr lang="en-CA" dirty="0" smtClean="0"/>
              <a:t>In </a:t>
            </a:r>
            <a:r>
              <a:rPr lang="en-CA" dirty="0"/>
              <a:t>fact, the odd lines (starting from 1) end up at the middle of a </a:t>
            </a:r>
            <a:r>
              <a:rPr lang="en-CA" dirty="0" smtClean="0"/>
              <a:t>line at </a:t>
            </a:r>
            <a:r>
              <a:rPr lang="en-CA" dirty="0"/>
              <a:t>the end of the odd field, and the even scan starts at a </a:t>
            </a:r>
            <a:r>
              <a:rPr lang="en-CA" dirty="0" smtClean="0"/>
              <a:t>half-way </a:t>
            </a:r>
            <a:r>
              <a:rPr lang="en-US" dirty="0" smtClean="0"/>
              <a:t>point</a:t>
            </a:r>
            <a:r>
              <a:rPr lang="en-US" dirty="0"/>
              <a:t>.</a:t>
            </a:r>
          </a:p>
        </p:txBody>
      </p:sp>
      <p:sp>
        <p:nvSpPr>
          <p:cNvPr id="4" name="Slide Number Placeholder 3"/>
          <p:cNvSpPr>
            <a:spLocks noGrp="1"/>
          </p:cNvSpPr>
          <p:nvPr>
            <p:ph type="sldNum" sz="quarter" idx="12"/>
          </p:nvPr>
        </p:nvSpPr>
        <p:spPr/>
        <p:txBody>
          <a:bodyPr/>
          <a:lstStyle/>
          <a:p>
            <a:fld id="{0F351D62-525A-4671-8264-CD4617D324B8}"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5.1.3  SECAM Video</a:t>
            </a:r>
            <a:endParaRPr lang="en-US" b="1" dirty="0"/>
          </a:p>
        </p:txBody>
      </p:sp>
      <p:sp>
        <p:nvSpPr>
          <p:cNvPr id="3" name="Content Placeholder 2"/>
          <p:cNvSpPr>
            <a:spLocks noGrp="1"/>
          </p:cNvSpPr>
          <p:nvPr>
            <p:ph idx="1"/>
          </p:nvPr>
        </p:nvSpPr>
        <p:spPr>
          <a:xfrm>
            <a:off x="452430" y="1484784"/>
            <a:ext cx="8229600" cy="4205064"/>
          </a:xfrm>
        </p:spPr>
        <p:txBody>
          <a:bodyPr anchor="ctr">
            <a:normAutofit fontScale="70000" lnSpcReduction="20000"/>
          </a:bodyPr>
          <a:lstStyle/>
          <a:p>
            <a:pPr marL="457200" indent="-457200">
              <a:lnSpc>
                <a:spcPct val="120000"/>
              </a:lnSpc>
              <a:spcBef>
                <a:spcPts val="1200"/>
              </a:spcBef>
              <a:buFont typeface="Arial"/>
              <a:buChar char="•"/>
            </a:pPr>
            <a:r>
              <a:rPr lang="fr-FR" b="1" dirty="0" smtClean="0"/>
              <a:t>SECAM</a:t>
            </a:r>
            <a:r>
              <a:rPr lang="fr-FR" dirty="0" smtClean="0"/>
              <a:t> stands for </a:t>
            </a:r>
            <a:r>
              <a:rPr lang="fr-FR" i="1" dirty="0" err="1" smtClean="0"/>
              <a:t>Syst</a:t>
            </a:r>
            <a:r>
              <a:rPr lang="en-US" dirty="0" smtClean="0"/>
              <a:t>è</a:t>
            </a:r>
            <a:r>
              <a:rPr lang="fr-FR" i="1" dirty="0" smtClean="0"/>
              <a:t>me Electronique Couleur Avec M</a:t>
            </a:r>
            <a:r>
              <a:rPr lang="en-US" dirty="0" smtClean="0"/>
              <a:t>é</a:t>
            </a:r>
            <a:r>
              <a:rPr lang="fr-FR" i="1" dirty="0" smtClean="0"/>
              <a:t>moire</a:t>
            </a:r>
            <a:r>
              <a:rPr lang="fr-FR" dirty="0" smtClean="0"/>
              <a:t>, </a:t>
            </a:r>
            <a:r>
              <a:rPr lang="en-CA" dirty="0" smtClean="0"/>
              <a:t>the third major broadcast TV standard.</a:t>
            </a:r>
          </a:p>
          <a:p>
            <a:pPr marL="457200" indent="-457200">
              <a:lnSpc>
                <a:spcPct val="120000"/>
              </a:lnSpc>
              <a:spcBef>
                <a:spcPts val="1200"/>
              </a:spcBef>
              <a:buFont typeface="Arial"/>
              <a:buChar char="•"/>
            </a:pPr>
            <a:r>
              <a:rPr lang="en-CA" dirty="0" smtClean="0"/>
              <a:t>SECAM also uses 625 scan lines per frame, at 25 frames per second, with a 4:3 aspect ratio and interlaced fields.</a:t>
            </a:r>
          </a:p>
          <a:p>
            <a:pPr marL="457200" indent="-457200">
              <a:lnSpc>
                <a:spcPct val="120000"/>
              </a:lnSpc>
              <a:spcBef>
                <a:spcPts val="1200"/>
              </a:spcBef>
              <a:buFont typeface="Arial"/>
              <a:buChar char="•"/>
            </a:pPr>
            <a:r>
              <a:rPr lang="en-CA" dirty="0" smtClean="0"/>
              <a:t>SECAM and PAL are very similar. They differ slightly in their </a:t>
            </a:r>
            <a:r>
              <a:rPr lang="en-US" dirty="0" smtClean="0"/>
              <a:t>color coding scheme:</a:t>
            </a:r>
          </a:p>
          <a:p>
            <a:pPr marL="971550" lvl="1" indent="-514350">
              <a:lnSpc>
                <a:spcPct val="120000"/>
              </a:lnSpc>
              <a:spcBef>
                <a:spcPts val="1200"/>
              </a:spcBef>
              <a:buAutoNum type="alphaLcParenBoth"/>
            </a:pPr>
            <a:r>
              <a:rPr lang="en-CA" dirty="0" smtClean="0"/>
              <a:t>In SECAM, U and V signals are modulated using separate color subcarriers at 4.25 MHz and 4.41 MHz respectively.</a:t>
            </a:r>
          </a:p>
          <a:p>
            <a:pPr marL="971550" lvl="1" indent="-514350">
              <a:lnSpc>
                <a:spcPct val="120000"/>
              </a:lnSpc>
              <a:spcBef>
                <a:spcPts val="1200"/>
              </a:spcBef>
              <a:buAutoNum type="alphaLcParenBoth"/>
            </a:pPr>
            <a:r>
              <a:rPr lang="en-CA" dirty="0" smtClean="0"/>
              <a:t>They are sent in alternate lines, i.e., only one of the U or V signals will be sent on each scan line.</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1635094"/>
          </a:xfrm>
        </p:spPr>
        <p:txBody>
          <a:bodyPr>
            <a:normAutofit/>
          </a:bodyPr>
          <a:lstStyle/>
          <a:p>
            <a:pPr>
              <a:buFont typeface="Arial" pitchFamily="34" charset="0"/>
              <a:buChar char="•"/>
            </a:pPr>
            <a:r>
              <a:rPr lang="en-CA" sz="2200" dirty="0" smtClean="0"/>
              <a:t>Table 5.2 gives a comparison of the three major analog </a:t>
            </a:r>
            <a:r>
              <a:rPr lang="en-US" sz="2200" dirty="0" smtClean="0"/>
              <a:t>broadcast TV systems.</a:t>
            </a:r>
          </a:p>
          <a:p>
            <a:endParaRPr lang="en-US" sz="2200" dirty="0" smtClean="0"/>
          </a:p>
          <a:p>
            <a:pPr algn="ctr"/>
            <a:r>
              <a:rPr lang="en-CA" sz="2200" b="1" dirty="0" smtClean="0"/>
              <a:t>Table 5.2: </a:t>
            </a:r>
            <a:r>
              <a:rPr lang="en-CA" sz="2200" dirty="0" smtClean="0"/>
              <a:t>Comparison of Analog Broadcast TV Systems</a:t>
            </a:r>
          </a:p>
        </p:txBody>
      </p:sp>
      <p:sp>
        <p:nvSpPr>
          <p:cNvPr id="4" name="Slide Number Placeholder 3"/>
          <p:cNvSpPr>
            <a:spLocks noGrp="1"/>
          </p:cNvSpPr>
          <p:nvPr>
            <p:ph type="sldNum" sz="quarter" idx="12"/>
          </p:nvPr>
        </p:nvSpPr>
        <p:spPr/>
        <p:txBody>
          <a:bodyPr/>
          <a:lstStyle/>
          <a:p>
            <a:fld id="{0F351D62-525A-4671-8264-CD4617D324B8}"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84843098"/>
              </p:ext>
            </p:extLst>
          </p:nvPr>
        </p:nvGraphicFramePr>
        <p:xfrm>
          <a:off x="1002000" y="2636912"/>
          <a:ext cx="7140001" cy="228600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852502">
                  <a:extLst>
                    <a:ext uri="{9D8B030D-6E8A-4147-A177-3AD203B41FA5}">
                      <a16:colId xmlns:a16="http://schemas.microsoft.com/office/drawing/2014/main" val="20001"/>
                    </a:ext>
                  </a:extLst>
                </a:gridCol>
                <a:gridCol w="928694">
                  <a:extLst>
                    <a:ext uri="{9D8B030D-6E8A-4147-A177-3AD203B41FA5}">
                      <a16:colId xmlns:a16="http://schemas.microsoft.com/office/drawing/2014/main" val="20002"/>
                    </a:ext>
                  </a:extLst>
                </a:gridCol>
                <a:gridCol w="1214446">
                  <a:extLst>
                    <a:ext uri="{9D8B030D-6E8A-4147-A177-3AD203B41FA5}">
                      <a16:colId xmlns:a16="http://schemas.microsoft.com/office/drawing/2014/main" val="20003"/>
                    </a:ext>
                  </a:extLst>
                </a:gridCol>
                <a:gridCol w="764919">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1152128">
                  <a:extLst>
                    <a:ext uri="{9D8B030D-6E8A-4147-A177-3AD203B41FA5}">
                      <a16:colId xmlns:a16="http://schemas.microsoft.com/office/drawing/2014/main" val="20006"/>
                    </a:ext>
                  </a:extLst>
                </a:gridCol>
              </a:tblGrid>
              <a:tr h="785818">
                <a:tc rowSpan="2">
                  <a:txBody>
                    <a:bodyPr/>
                    <a:lstStyle/>
                    <a:p>
                      <a:pPr algn="ctr"/>
                      <a:r>
                        <a:rPr lang="en-US" dirty="0" smtClean="0">
                          <a:latin typeface="Trebuchet MS"/>
                        </a:rPr>
                        <a:t>TV System</a:t>
                      </a:r>
                      <a:endParaRPr lang="en-US" dirty="0">
                        <a:latin typeface="Trebuchet MS"/>
                      </a:endParaRPr>
                    </a:p>
                  </a:txBody>
                  <a:tcPr anchor="ctr"/>
                </a:tc>
                <a:tc rowSpan="2">
                  <a:txBody>
                    <a:bodyPr/>
                    <a:lstStyle/>
                    <a:p>
                      <a:pPr algn="ctr"/>
                      <a:r>
                        <a:rPr lang="en-US" dirty="0" smtClean="0">
                          <a:latin typeface="Trebuchet MS"/>
                        </a:rPr>
                        <a:t>Frame Rate</a:t>
                      </a:r>
                      <a:r>
                        <a:rPr lang="en-US" baseline="0" dirty="0" smtClean="0">
                          <a:latin typeface="Trebuchet MS"/>
                        </a:rPr>
                        <a:t> (fps)</a:t>
                      </a:r>
                      <a:endParaRPr lang="en-US" dirty="0">
                        <a:latin typeface="Trebuchet MS"/>
                      </a:endParaRPr>
                    </a:p>
                  </a:txBody>
                  <a:tcPr anchor="ctr"/>
                </a:tc>
                <a:tc rowSpan="2">
                  <a:txBody>
                    <a:bodyPr/>
                    <a:lstStyle/>
                    <a:p>
                      <a:pPr algn="ctr"/>
                      <a:r>
                        <a:rPr lang="en-US" dirty="0" smtClean="0">
                          <a:latin typeface="Trebuchet MS"/>
                        </a:rPr>
                        <a:t># of Scan</a:t>
                      </a:r>
                      <a:r>
                        <a:rPr lang="en-US" baseline="0" dirty="0" smtClean="0">
                          <a:latin typeface="Trebuchet MS"/>
                        </a:rPr>
                        <a:t> Lines</a:t>
                      </a:r>
                      <a:endParaRPr lang="en-US" dirty="0">
                        <a:latin typeface="Trebuchet MS"/>
                      </a:endParaRPr>
                    </a:p>
                  </a:txBody>
                  <a:tcPr anchor="ctr"/>
                </a:tc>
                <a:tc rowSpan="2">
                  <a:txBody>
                    <a:bodyPr/>
                    <a:lstStyle/>
                    <a:p>
                      <a:pPr algn="ctr"/>
                      <a:r>
                        <a:rPr lang="en-US" dirty="0" smtClean="0">
                          <a:latin typeface="Trebuchet MS"/>
                        </a:rPr>
                        <a:t>Total Channel Width (MHz)</a:t>
                      </a:r>
                      <a:endParaRPr lang="en-US" dirty="0">
                        <a:latin typeface="Trebuchet MS"/>
                      </a:endParaRPr>
                    </a:p>
                  </a:txBody>
                  <a:tcPr anchor="ctr"/>
                </a:tc>
                <a:tc gridSpan="3">
                  <a:txBody>
                    <a:bodyPr/>
                    <a:lstStyle/>
                    <a:p>
                      <a:pPr algn="ctr"/>
                      <a:r>
                        <a:rPr lang="en-US" dirty="0" smtClean="0">
                          <a:latin typeface="Trebuchet MS"/>
                        </a:rPr>
                        <a:t>Bandwidth Allocation (MHz)</a:t>
                      </a:r>
                      <a:endParaRPr lang="en-US" dirty="0">
                        <a:latin typeface="Trebuchet MS"/>
                      </a:endParaRP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21859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dirty="0" smtClean="0">
                          <a:latin typeface="Trebuchet MS"/>
                        </a:rPr>
                        <a:t>Y</a:t>
                      </a:r>
                      <a:endParaRPr lang="en-US" dirty="0">
                        <a:latin typeface="Trebuchet MS"/>
                      </a:endParaRPr>
                    </a:p>
                  </a:txBody>
                  <a:tcPr/>
                </a:tc>
                <a:tc>
                  <a:txBody>
                    <a:bodyPr/>
                    <a:lstStyle/>
                    <a:p>
                      <a:pPr algn="ctr"/>
                      <a:r>
                        <a:rPr lang="en-US" dirty="0" smtClean="0">
                          <a:latin typeface="Trebuchet MS"/>
                        </a:rPr>
                        <a:t>I or U</a:t>
                      </a:r>
                      <a:endParaRPr lang="en-US" dirty="0">
                        <a:latin typeface="Trebuchet MS"/>
                      </a:endParaRPr>
                    </a:p>
                  </a:txBody>
                  <a:tcPr/>
                </a:tc>
                <a:tc>
                  <a:txBody>
                    <a:bodyPr/>
                    <a:lstStyle/>
                    <a:p>
                      <a:pPr algn="ctr"/>
                      <a:r>
                        <a:rPr lang="en-US" dirty="0" smtClean="0">
                          <a:latin typeface="Trebuchet MS"/>
                        </a:rPr>
                        <a:t>Q or V</a:t>
                      </a:r>
                      <a:endParaRPr lang="en-US" dirty="0">
                        <a:latin typeface="Trebuchet MS"/>
                      </a:endParaRPr>
                    </a:p>
                  </a:txBody>
                  <a:tcPr/>
                </a:tc>
                <a:extLst>
                  <a:ext uri="{0D108BD9-81ED-4DB2-BD59-A6C34878D82A}">
                    <a16:rowId xmlns:a16="http://schemas.microsoft.com/office/drawing/2014/main" val="10001"/>
                  </a:ext>
                </a:extLst>
              </a:tr>
              <a:tr h="312418">
                <a:tc>
                  <a:txBody>
                    <a:bodyPr/>
                    <a:lstStyle/>
                    <a:p>
                      <a:pPr algn="ctr"/>
                      <a:r>
                        <a:rPr lang="en-US" dirty="0" smtClean="0">
                          <a:latin typeface="Trebuchet MS"/>
                        </a:rPr>
                        <a:t>NTSC</a:t>
                      </a:r>
                      <a:endParaRPr lang="en-US" dirty="0">
                        <a:latin typeface="Trebuchet MS"/>
                      </a:endParaRPr>
                    </a:p>
                  </a:txBody>
                  <a:tcPr/>
                </a:tc>
                <a:tc>
                  <a:txBody>
                    <a:bodyPr/>
                    <a:lstStyle/>
                    <a:p>
                      <a:pPr algn="ctr"/>
                      <a:r>
                        <a:rPr lang="en-US" dirty="0" smtClean="0">
                          <a:latin typeface="Trebuchet MS"/>
                        </a:rPr>
                        <a:t>29.97</a:t>
                      </a:r>
                      <a:endParaRPr lang="en-US" dirty="0">
                        <a:latin typeface="Trebuchet MS"/>
                      </a:endParaRPr>
                    </a:p>
                  </a:txBody>
                  <a:tcPr/>
                </a:tc>
                <a:tc>
                  <a:txBody>
                    <a:bodyPr/>
                    <a:lstStyle/>
                    <a:p>
                      <a:pPr algn="ctr"/>
                      <a:r>
                        <a:rPr lang="en-US" dirty="0" smtClean="0">
                          <a:latin typeface="Trebuchet MS"/>
                        </a:rPr>
                        <a:t>525</a:t>
                      </a:r>
                      <a:endParaRPr lang="en-US" dirty="0">
                        <a:latin typeface="Trebuchet MS"/>
                      </a:endParaRPr>
                    </a:p>
                  </a:txBody>
                  <a:tcPr/>
                </a:tc>
                <a:tc>
                  <a:txBody>
                    <a:bodyPr/>
                    <a:lstStyle/>
                    <a:p>
                      <a:pPr algn="ctr"/>
                      <a:r>
                        <a:rPr lang="en-US" dirty="0" smtClean="0">
                          <a:latin typeface="Trebuchet MS"/>
                        </a:rPr>
                        <a:t>6.0</a:t>
                      </a:r>
                      <a:endParaRPr lang="en-US" dirty="0">
                        <a:latin typeface="Trebuchet MS"/>
                      </a:endParaRPr>
                    </a:p>
                  </a:txBody>
                  <a:tcPr/>
                </a:tc>
                <a:tc>
                  <a:txBody>
                    <a:bodyPr/>
                    <a:lstStyle/>
                    <a:p>
                      <a:pPr algn="ctr"/>
                      <a:r>
                        <a:rPr lang="en-US" dirty="0" smtClean="0">
                          <a:latin typeface="Trebuchet MS"/>
                        </a:rPr>
                        <a:t>4.2</a:t>
                      </a:r>
                      <a:endParaRPr lang="en-US" dirty="0">
                        <a:latin typeface="Trebuchet MS"/>
                      </a:endParaRPr>
                    </a:p>
                  </a:txBody>
                  <a:tcPr/>
                </a:tc>
                <a:tc>
                  <a:txBody>
                    <a:bodyPr/>
                    <a:lstStyle/>
                    <a:p>
                      <a:pPr algn="ctr"/>
                      <a:r>
                        <a:rPr lang="en-US" dirty="0" smtClean="0">
                          <a:latin typeface="Trebuchet MS"/>
                        </a:rPr>
                        <a:t>1.6</a:t>
                      </a:r>
                      <a:endParaRPr lang="en-US" dirty="0">
                        <a:latin typeface="Trebuchet MS"/>
                      </a:endParaRPr>
                    </a:p>
                  </a:txBody>
                  <a:tcPr/>
                </a:tc>
                <a:tc>
                  <a:txBody>
                    <a:bodyPr/>
                    <a:lstStyle/>
                    <a:p>
                      <a:pPr algn="ctr"/>
                      <a:r>
                        <a:rPr lang="en-US" dirty="0" smtClean="0">
                          <a:latin typeface="Trebuchet MS"/>
                        </a:rPr>
                        <a:t>0.6</a:t>
                      </a:r>
                      <a:endParaRPr lang="en-US" dirty="0">
                        <a:latin typeface="Trebuchet MS"/>
                      </a:endParaRPr>
                    </a:p>
                  </a:txBody>
                  <a:tcPr/>
                </a:tc>
                <a:extLst>
                  <a:ext uri="{0D108BD9-81ED-4DB2-BD59-A6C34878D82A}">
                    <a16:rowId xmlns:a16="http://schemas.microsoft.com/office/drawing/2014/main" val="10002"/>
                  </a:ext>
                </a:extLst>
              </a:tr>
              <a:tr h="312417">
                <a:tc>
                  <a:txBody>
                    <a:bodyPr/>
                    <a:lstStyle/>
                    <a:p>
                      <a:pPr algn="ctr"/>
                      <a:r>
                        <a:rPr lang="en-US" dirty="0" smtClean="0">
                          <a:latin typeface="Trebuchet MS"/>
                        </a:rPr>
                        <a:t>PAL</a:t>
                      </a:r>
                      <a:endParaRPr lang="en-US" dirty="0">
                        <a:latin typeface="Trebuchet MS"/>
                      </a:endParaRPr>
                    </a:p>
                  </a:txBody>
                  <a:tcPr/>
                </a:tc>
                <a:tc>
                  <a:txBody>
                    <a:bodyPr/>
                    <a:lstStyle/>
                    <a:p>
                      <a:pPr algn="ctr"/>
                      <a:r>
                        <a:rPr lang="en-US" dirty="0" smtClean="0">
                          <a:latin typeface="Trebuchet MS"/>
                        </a:rPr>
                        <a:t>25</a:t>
                      </a:r>
                      <a:endParaRPr lang="en-US" dirty="0">
                        <a:latin typeface="Trebuchet MS"/>
                      </a:endParaRPr>
                    </a:p>
                  </a:txBody>
                  <a:tcPr/>
                </a:tc>
                <a:tc>
                  <a:txBody>
                    <a:bodyPr/>
                    <a:lstStyle/>
                    <a:p>
                      <a:pPr algn="ctr"/>
                      <a:r>
                        <a:rPr lang="en-US" dirty="0" smtClean="0">
                          <a:latin typeface="Trebuchet MS"/>
                        </a:rPr>
                        <a:t>625</a:t>
                      </a:r>
                      <a:endParaRPr lang="en-US" dirty="0">
                        <a:latin typeface="Trebuchet MS"/>
                      </a:endParaRPr>
                    </a:p>
                  </a:txBody>
                  <a:tcPr/>
                </a:tc>
                <a:tc>
                  <a:txBody>
                    <a:bodyPr/>
                    <a:lstStyle/>
                    <a:p>
                      <a:pPr algn="ctr"/>
                      <a:r>
                        <a:rPr lang="en-US" dirty="0" smtClean="0">
                          <a:latin typeface="Trebuchet MS"/>
                        </a:rPr>
                        <a:t>8.0</a:t>
                      </a:r>
                      <a:endParaRPr lang="en-US" dirty="0">
                        <a:latin typeface="Trebuchet MS"/>
                      </a:endParaRPr>
                    </a:p>
                  </a:txBody>
                  <a:tcPr/>
                </a:tc>
                <a:tc>
                  <a:txBody>
                    <a:bodyPr/>
                    <a:lstStyle/>
                    <a:p>
                      <a:pPr algn="ctr"/>
                      <a:r>
                        <a:rPr lang="en-US" dirty="0" smtClean="0">
                          <a:latin typeface="Trebuchet MS"/>
                        </a:rPr>
                        <a:t>5.5</a:t>
                      </a:r>
                      <a:endParaRPr lang="en-US" dirty="0">
                        <a:latin typeface="Trebuchet MS"/>
                      </a:endParaRPr>
                    </a:p>
                  </a:txBody>
                  <a:tcPr/>
                </a:tc>
                <a:tc>
                  <a:txBody>
                    <a:bodyPr/>
                    <a:lstStyle/>
                    <a:p>
                      <a:pPr algn="ctr"/>
                      <a:r>
                        <a:rPr lang="en-US" dirty="0" smtClean="0">
                          <a:latin typeface="Trebuchet MS"/>
                        </a:rPr>
                        <a:t>1.8</a:t>
                      </a:r>
                      <a:endParaRPr lang="en-US" dirty="0">
                        <a:latin typeface="Trebuchet MS"/>
                      </a:endParaRPr>
                    </a:p>
                  </a:txBody>
                  <a:tcPr/>
                </a:tc>
                <a:tc>
                  <a:txBody>
                    <a:bodyPr/>
                    <a:lstStyle/>
                    <a:p>
                      <a:pPr algn="ctr"/>
                      <a:r>
                        <a:rPr lang="en-US" dirty="0" smtClean="0">
                          <a:latin typeface="Trebuchet MS"/>
                        </a:rPr>
                        <a:t>1.8</a:t>
                      </a:r>
                      <a:endParaRPr lang="en-US" dirty="0">
                        <a:latin typeface="Trebuchet MS"/>
                      </a:endParaRPr>
                    </a:p>
                  </a:txBody>
                  <a:tcPr/>
                </a:tc>
                <a:extLst>
                  <a:ext uri="{0D108BD9-81ED-4DB2-BD59-A6C34878D82A}">
                    <a16:rowId xmlns:a16="http://schemas.microsoft.com/office/drawing/2014/main" val="10003"/>
                  </a:ext>
                </a:extLst>
              </a:tr>
              <a:tr h="312418">
                <a:tc>
                  <a:txBody>
                    <a:bodyPr/>
                    <a:lstStyle/>
                    <a:p>
                      <a:pPr algn="ctr"/>
                      <a:r>
                        <a:rPr lang="en-US" dirty="0" smtClean="0">
                          <a:latin typeface="Trebuchet MS"/>
                        </a:rPr>
                        <a:t>SECAM</a:t>
                      </a:r>
                      <a:endParaRPr lang="en-US" dirty="0">
                        <a:latin typeface="Trebuchet MS"/>
                      </a:endParaRPr>
                    </a:p>
                  </a:txBody>
                  <a:tcPr/>
                </a:tc>
                <a:tc>
                  <a:txBody>
                    <a:bodyPr/>
                    <a:lstStyle/>
                    <a:p>
                      <a:pPr algn="ctr"/>
                      <a:r>
                        <a:rPr lang="en-US" dirty="0" smtClean="0">
                          <a:latin typeface="Trebuchet MS"/>
                        </a:rPr>
                        <a:t>25</a:t>
                      </a:r>
                      <a:endParaRPr lang="en-US" dirty="0">
                        <a:latin typeface="Trebuchet MS"/>
                      </a:endParaRPr>
                    </a:p>
                  </a:txBody>
                  <a:tcPr/>
                </a:tc>
                <a:tc>
                  <a:txBody>
                    <a:bodyPr/>
                    <a:lstStyle/>
                    <a:p>
                      <a:pPr algn="ctr"/>
                      <a:r>
                        <a:rPr lang="en-US" dirty="0" smtClean="0">
                          <a:latin typeface="Trebuchet MS"/>
                        </a:rPr>
                        <a:t>625</a:t>
                      </a:r>
                      <a:endParaRPr lang="en-US" dirty="0">
                        <a:latin typeface="Trebuchet MS"/>
                      </a:endParaRPr>
                    </a:p>
                  </a:txBody>
                  <a:tcPr/>
                </a:tc>
                <a:tc>
                  <a:txBody>
                    <a:bodyPr/>
                    <a:lstStyle/>
                    <a:p>
                      <a:pPr algn="ctr"/>
                      <a:r>
                        <a:rPr lang="en-US" dirty="0" smtClean="0">
                          <a:latin typeface="Trebuchet MS"/>
                        </a:rPr>
                        <a:t>8.0</a:t>
                      </a:r>
                      <a:endParaRPr lang="en-US" dirty="0">
                        <a:latin typeface="Trebuchet MS"/>
                      </a:endParaRPr>
                    </a:p>
                  </a:txBody>
                  <a:tcPr/>
                </a:tc>
                <a:tc>
                  <a:txBody>
                    <a:bodyPr/>
                    <a:lstStyle/>
                    <a:p>
                      <a:pPr algn="ctr"/>
                      <a:r>
                        <a:rPr lang="en-US" dirty="0" smtClean="0">
                          <a:latin typeface="Trebuchet MS"/>
                        </a:rPr>
                        <a:t>6.0</a:t>
                      </a:r>
                      <a:endParaRPr lang="en-US" dirty="0">
                        <a:latin typeface="Trebuchet MS"/>
                      </a:endParaRPr>
                    </a:p>
                  </a:txBody>
                  <a:tcPr/>
                </a:tc>
                <a:tc>
                  <a:txBody>
                    <a:bodyPr/>
                    <a:lstStyle/>
                    <a:p>
                      <a:pPr algn="ctr"/>
                      <a:r>
                        <a:rPr lang="en-US" dirty="0" smtClean="0">
                          <a:latin typeface="Trebuchet MS"/>
                        </a:rPr>
                        <a:t>2.0</a:t>
                      </a:r>
                      <a:endParaRPr lang="en-US" dirty="0">
                        <a:latin typeface="Trebuchet MS"/>
                      </a:endParaRPr>
                    </a:p>
                  </a:txBody>
                  <a:tcPr/>
                </a:tc>
                <a:tc>
                  <a:txBody>
                    <a:bodyPr/>
                    <a:lstStyle/>
                    <a:p>
                      <a:pPr algn="ctr"/>
                      <a:r>
                        <a:rPr lang="en-US" dirty="0" smtClean="0">
                          <a:latin typeface="Trebuchet MS"/>
                        </a:rPr>
                        <a:t>2.0</a:t>
                      </a:r>
                      <a:endParaRPr lang="en-US" dirty="0">
                        <a:latin typeface="Trebuchet MS"/>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5.2  Digital Video</a:t>
            </a:r>
            <a:endParaRPr lang="en-US" b="1" dirty="0"/>
          </a:p>
        </p:txBody>
      </p:sp>
      <p:sp>
        <p:nvSpPr>
          <p:cNvPr id="3" name="Content Placeholder 2"/>
          <p:cNvSpPr>
            <a:spLocks noGrp="1"/>
          </p:cNvSpPr>
          <p:nvPr>
            <p:ph idx="1"/>
          </p:nvPr>
        </p:nvSpPr>
        <p:spPr>
          <a:xfrm>
            <a:off x="457200" y="1600201"/>
            <a:ext cx="8229600" cy="4061048"/>
          </a:xfrm>
        </p:spPr>
        <p:txBody>
          <a:bodyPr anchor="ctr">
            <a:normAutofit fontScale="70000" lnSpcReduction="20000"/>
          </a:bodyPr>
          <a:lstStyle/>
          <a:p>
            <a:pPr>
              <a:buFont typeface="Arial" pitchFamily="34" charset="0"/>
              <a:buChar char="•"/>
            </a:pPr>
            <a:r>
              <a:rPr lang="en-CA" dirty="0" smtClean="0"/>
              <a:t>The advantages of digital representation for video are many.  </a:t>
            </a:r>
            <a:r>
              <a:rPr lang="en-US" dirty="0" smtClean="0"/>
              <a:t>For example:</a:t>
            </a:r>
          </a:p>
          <a:p>
            <a:pPr marL="971550" lvl="1" indent="-514350">
              <a:lnSpc>
                <a:spcPct val="120000"/>
              </a:lnSpc>
              <a:spcBef>
                <a:spcPts val="1776"/>
              </a:spcBef>
              <a:buAutoNum type="alphaLcParenBoth"/>
            </a:pPr>
            <a:r>
              <a:rPr lang="en-CA" dirty="0" smtClean="0"/>
              <a:t>Video can be stored on digital devices or in memory, ready to be processed (noise removal, cut and paste, etc.), and integrated to various multimedia applications;</a:t>
            </a:r>
          </a:p>
          <a:p>
            <a:pPr marL="971550" lvl="1" indent="-514350">
              <a:lnSpc>
                <a:spcPct val="120000"/>
              </a:lnSpc>
              <a:spcBef>
                <a:spcPts val="1776"/>
              </a:spcBef>
              <a:buAutoNum type="alphaLcParenBoth"/>
            </a:pPr>
            <a:r>
              <a:rPr lang="en-CA" dirty="0" smtClean="0"/>
              <a:t>Direct access is possible, which makes nonlinear video editing achievable as a simple, rather than a complex, </a:t>
            </a:r>
            <a:r>
              <a:rPr lang="en-US" dirty="0" smtClean="0"/>
              <a:t>task;</a:t>
            </a:r>
          </a:p>
          <a:p>
            <a:pPr marL="971550" lvl="1" indent="-514350">
              <a:lnSpc>
                <a:spcPct val="120000"/>
              </a:lnSpc>
              <a:spcBef>
                <a:spcPts val="1776"/>
              </a:spcBef>
              <a:buAutoNum type="alphaLcParenBoth"/>
            </a:pPr>
            <a:r>
              <a:rPr lang="en-CA" dirty="0" smtClean="0"/>
              <a:t>Repeated recording does not degrade image quality;</a:t>
            </a:r>
          </a:p>
          <a:p>
            <a:pPr marL="971550" lvl="1" indent="-514350">
              <a:lnSpc>
                <a:spcPct val="120000"/>
              </a:lnSpc>
              <a:spcBef>
                <a:spcPts val="1776"/>
              </a:spcBef>
              <a:buAutoNum type="alphaLcParenBoth"/>
            </a:pPr>
            <a:r>
              <a:rPr lang="en-CA" dirty="0" smtClean="0"/>
              <a:t>Ease of encryption and better tolerance to channel noise.</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5.2.1  Chroma Subsampling</a:t>
            </a:r>
            <a:endParaRPr lang="en-US" b="1" dirty="0"/>
          </a:p>
        </p:txBody>
      </p:sp>
      <p:sp>
        <p:nvSpPr>
          <p:cNvPr id="3" name="Content Placeholder 2"/>
          <p:cNvSpPr>
            <a:spLocks noGrp="1"/>
          </p:cNvSpPr>
          <p:nvPr>
            <p:ph idx="1"/>
          </p:nvPr>
        </p:nvSpPr>
        <p:spPr>
          <a:xfrm>
            <a:off x="457200" y="1600201"/>
            <a:ext cx="8229600" cy="4133056"/>
          </a:xfrm>
        </p:spPr>
        <p:txBody>
          <a:bodyPr anchor="ctr">
            <a:normAutofit fontScale="70000" lnSpcReduction="20000"/>
          </a:bodyPr>
          <a:lstStyle/>
          <a:p>
            <a:pPr>
              <a:lnSpc>
                <a:spcPct val="120000"/>
              </a:lnSpc>
              <a:spcBef>
                <a:spcPts val="1200"/>
              </a:spcBef>
              <a:buFont typeface="Arial" pitchFamily="34" charset="0"/>
              <a:buChar char="•"/>
            </a:pPr>
            <a:r>
              <a:rPr lang="en-CA" dirty="0" smtClean="0"/>
              <a:t>Since humans see color with much less spatial resolution than they see black and white, it makes sense to “decimate” the </a:t>
            </a:r>
            <a:r>
              <a:rPr lang="en-US" dirty="0" smtClean="0"/>
              <a:t>chrominance signal.</a:t>
            </a:r>
          </a:p>
          <a:p>
            <a:pPr>
              <a:lnSpc>
                <a:spcPct val="120000"/>
              </a:lnSpc>
              <a:spcBef>
                <a:spcPts val="1200"/>
              </a:spcBef>
              <a:buFont typeface="Arial" pitchFamily="34" charset="0"/>
              <a:buChar char="•"/>
            </a:pPr>
            <a:r>
              <a:rPr lang="en-CA" dirty="0" smtClean="0"/>
              <a:t>Interesting (but not necessarily informative!) names have arisen to label the different schemes used.</a:t>
            </a:r>
          </a:p>
          <a:p>
            <a:pPr>
              <a:lnSpc>
                <a:spcPct val="120000"/>
              </a:lnSpc>
              <a:spcBef>
                <a:spcPts val="1200"/>
              </a:spcBef>
              <a:buFont typeface="Arial" pitchFamily="34" charset="0"/>
              <a:buChar char="•"/>
            </a:pPr>
            <a:r>
              <a:rPr lang="en-CA" dirty="0" smtClean="0"/>
              <a:t>To begin with, numbers are given stating how many pixel values, per four original pixels, are actually sent:</a:t>
            </a:r>
          </a:p>
          <a:p>
            <a:pPr marL="971550" lvl="1" indent="-514350">
              <a:lnSpc>
                <a:spcPct val="120000"/>
              </a:lnSpc>
              <a:spcBef>
                <a:spcPts val="1200"/>
              </a:spcBef>
              <a:buFont typeface="+mj-lt"/>
              <a:buAutoNum type="alphaLcParenR"/>
            </a:pPr>
            <a:r>
              <a:rPr lang="en-CA" dirty="0" smtClean="0"/>
              <a:t>The </a:t>
            </a:r>
            <a:r>
              <a:rPr lang="en-CA" dirty="0" err="1" smtClean="0"/>
              <a:t>chroma</a:t>
            </a:r>
            <a:r>
              <a:rPr lang="en-CA" dirty="0" smtClean="0"/>
              <a:t> </a:t>
            </a:r>
            <a:r>
              <a:rPr lang="en-CA" dirty="0" err="1" smtClean="0"/>
              <a:t>subsampling</a:t>
            </a:r>
            <a:r>
              <a:rPr lang="en-CA" dirty="0" smtClean="0"/>
              <a:t> scheme “4:4:4” indicates that no </a:t>
            </a:r>
            <a:r>
              <a:rPr lang="en-CA" dirty="0" err="1" smtClean="0"/>
              <a:t>chroma</a:t>
            </a:r>
            <a:r>
              <a:rPr lang="en-CA" dirty="0" smtClean="0"/>
              <a:t> </a:t>
            </a:r>
            <a:r>
              <a:rPr lang="en-CA" dirty="0" err="1" smtClean="0"/>
              <a:t>subsampling</a:t>
            </a:r>
            <a:r>
              <a:rPr lang="en-CA" dirty="0" smtClean="0"/>
              <a:t> is used: each pixel’s Y, </a:t>
            </a:r>
            <a:r>
              <a:rPr lang="en-CA" dirty="0" err="1" smtClean="0"/>
              <a:t>Cb</a:t>
            </a:r>
            <a:r>
              <a:rPr lang="en-CA" dirty="0" smtClean="0"/>
              <a:t> and Cr values are transmitted, 4 for each of Y, </a:t>
            </a:r>
            <a:r>
              <a:rPr lang="en-CA" dirty="0" err="1" smtClean="0"/>
              <a:t>Cb</a:t>
            </a:r>
            <a:r>
              <a:rPr lang="en-CA" dirty="0" smtClean="0"/>
              <a:t>, Cr.</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0000" lnSpcReduction="20000"/>
          </a:bodyPr>
          <a:lstStyle/>
          <a:p>
            <a:pPr marL="971550" lvl="1" indent="-514350">
              <a:lnSpc>
                <a:spcPct val="120000"/>
              </a:lnSpc>
              <a:spcBef>
                <a:spcPts val="1680"/>
              </a:spcBef>
              <a:buFont typeface="+mj-lt"/>
              <a:buAutoNum type="alphaLcParenR" startAt="2"/>
            </a:pPr>
            <a:r>
              <a:rPr lang="en-CA" dirty="0" smtClean="0"/>
              <a:t>The scheme “4:2:2” indicates horizontal subsampling of the </a:t>
            </a:r>
            <a:r>
              <a:rPr lang="en-CA" dirty="0" err="1" smtClean="0"/>
              <a:t>Cb</a:t>
            </a:r>
            <a:r>
              <a:rPr lang="en-CA" dirty="0" smtClean="0"/>
              <a:t>, Cr signals by a factor of 2. That is, of four pixels horizontally labelled as 0 to 3, all four Ys are sent, and every two </a:t>
            </a:r>
            <a:r>
              <a:rPr lang="en-CA" dirty="0" err="1" smtClean="0"/>
              <a:t>Cb’s</a:t>
            </a:r>
            <a:r>
              <a:rPr lang="en-CA" dirty="0" smtClean="0"/>
              <a:t> and two </a:t>
            </a:r>
            <a:r>
              <a:rPr lang="en-CA" dirty="0" err="1" smtClean="0"/>
              <a:t>Cr’s</a:t>
            </a:r>
            <a:r>
              <a:rPr lang="en-CA" dirty="0" smtClean="0"/>
              <a:t> are sent, as (Cb0, Y0)(Cr0, Y1)(Cb2, Y2)(Cr2, Y3)(Cb4, Y4), and so on (or </a:t>
            </a:r>
            <a:r>
              <a:rPr lang="en-CA" dirty="0" err="1" smtClean="0"/>
              <a:t>averag</a:t>
            </a:r>
            <a:r>
              <a:rPr lang="en-US" dirty="0" err="1" smtClean="0"/>
              <a:t>ing</a:t>
            </a:r>
            <a:r>
              <a:rPr lang="en-US" dirty="0" smtClean="0"/>
              <a:t> is used).</a:t>
            </a:r>
          </a:p>
          <a:p>
            <a:pPr marL="971550" lvl="1" indent="-514350">
              <a:lnSpc>
                <a:spcPct val="120000"/>
              </a:lnSpc>
              <a:spcBef>
                <a:spcPts val="1680"/>
              </a:spcBef>
              <a:buFont typeface="+mj-lt"/>
              <a:buAutoNum type="alphaLcParenR" startAt="2"/>
            </a:pPr>
            <a:r>
              <a:rPr lang="en-CA" dirty="0" smtClean="0"/>
              <a:t>The scheme “4:1:1” subsamples </a:t>
            </a:r>
            <a:r>
              <a:rPr lang="en-CA" i="1" dirty="0" smtClean="0"/>
              <a:t>horizontally</a:t>
            </a:r>
            <a:r>
              <a:rPr lang="en-CA" dirty="0" smtClean="0"/>
              <a:t> by a factor </a:t>
            </a:r>
            <a:r>
              <a:rPr lang="en-US" dirty="0" smtClean="0"/>
              <a:t>of 4.</a:t>
            </a:r>
          </a:p>
          <a:p>
            <a:pPr marL="971550" lvl="1" indent="-514350">
              <a:lnSpc>
                <a:spcPct val="120000"/>
              </a:lnSpc>
              <a:spcBef>
                <a:spcPts val="1680"/>
              </a:spcBef>
              <a:buFont typeface="+mj-lt"/>
              <a:buAutoNum type="alphaLcParenR" startAt="2"/>
            </a:pPr>
            <a:r>
              <a:rPr lang="en-CA" dirty="0" smtClean="0"/>
              <a:t>The scheme “4:2:0” subsamples in both the </a:t>
            </a:r>
            <a:r>
              <a:rPr lang="en-CA" i="1" dirty="0" smtClean="0"/>
              <a:t>horizontal</a:t>
            </a:r>
            <a:r>
              <a:rPr lang="en-CA" dirty="0" smtClean="0"/>
              <a:t> and </a:t>
            </a:r>
            <a:r>
              <a:rPr lang="en-CA" i="1" dirty="0" smtClean="0"/>
              <a:t>vertical</a:t>
            </a:r>
            <a:r>
              <a:rPr lang="en-CA" dirty="0" smtClean="0"/>
              <a:t> dimensions by a factor of 2. Theoretically, an average </a:t>
            </a:r>
            <a:r>
              <a:rPr lang="en-CA" dirty="0" err="1" smtClean="0"/>
              <a:t>chroma</a:t>
            </a:r>
            <a:r>
              <a:rPr lang="en-CA" dirty="0" smtClean="0"/>
              <a:t> pixel is positioned between the rows and </a:t>
            </a:r>
            <a:r>
              <a:rPr lang="en-US" dirty="0" smtClean="0"/>
              <a:t>columns as shown Fig.5.6.</a:t>
            </a:r>
          </a:p>
          <a:p>
            <a:pPr lvl="1">
              <a:lnSpc>
                <a:spcPct val="120000"/>
              </a:lnSpc>
            </a:pPr>
            <a:endParaRPr lang="en-US" dirty="0" smtClean="0"/>
          </a:p>
          <a:p>
            <a:pPr lvl="1">
              <a:lnSpc>
                <a:spcPct val="120000"/>
              </a:lnSpc>
              <a:buFont typeface="Arial" pitchFamily="34" charset="0"/>
              <a:buChar char="•"/>
            </a:pPr>
            <a:r>
              <a:rPr lang="en-CA" dirty="0" smtClean="0"/>
              <a:t>Scheme 4:2:0 along with other schemes is commonly used in JPEG and MPEG (see later chapters in Part 2).</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643578"/>
            <a:ext cx="7931224" cy="482585"/>
          </a:xfrm>
        </p:spPr>
        <p:txBody>
          <a:bodyPr>
            <a:normAutofit/>
          </a:bodyPr>
          <a:lstStyle/>
          <a:p>
            <a:pPr lvl="1" algn="ctr"/>
            <a:r>
              <a:rPr lang="en-US" sz="2400" b="1" dirty="0" smtClean="0"/>
              <a:t>Fig. 5.6:  </a:t>
            </a:r>
            <a:r>
              <a:rPr lang="en-US" sz="2400" dirty="0" smtClean="0"/>
              <a:t>Chroma subsampling</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966" y="649838"/>
            <a:ext cx="4752528" cy="49135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30" y="600068"/>
            <a:ext cx="7715200" cy="1000132"/>
          </a:xfrm>
        </p:spPr>
        <p:txBody>
          <a:bodyPr>
            <a:noAutofit/>
          </a:bodyPr>
          <a:lstStyle/>
          <a:p>
            <a:r>
              <a:rPr lang="en-US" sz="3000" b="1" dirty="0" smtClean="0"/>
              <a:t>5.2.2  CCIR and ITU-R Standards for Digital Video</a:t>
            </a:r>
            <a:endParaRPr lang="en-US" sz="3000" b="1" dirty="0"/>
          </a:p>
        </p:txBody>
      </p:sp>
      <p:sp>
        <p:nvSpPr>
          <p:cNvPr id="3" name="Content Placeholder 2"/>
          <p:cNvSpPr>
            <a:spLocks noGrp="1"/>
          </p:cNvSpPr>
          <p:nvPr>
            <p:ph idx="1"/>
          </p:nvPr>
        </p:nvSpPr>
        <p:spPr/>
        <p:txBody>
          <a:bodyPr anchor="ctr">
            <a:normAutofit fontScale="70000" lnSpcReduction="20000"/>
          </a:bodyPr>
          <a:lstStyle/>
          <a:p>
            <a:pPr>
              <a:lnSpc>
                <a:spcPct val="120000"/>
              </a:lnSpc>
              <a:buFont typeface="Arial" pitchFamily="34" charset="0"/>
              <a:buChar char="•"/>
            </a:pPr>
            <a:r>
              <a:rPr lang="en-CA" b="1" dirty="0" smtClean="0"/>
              <a:t>CCIR</a:t>
            </a:r>
            <a:r>
              <a:rPr lang="en-CA" dirty="0" smtClean="0"/>
              <a:t> is the Consultative Committee for International Radio, and one of the most important standards it has produced is </a:t>
            </a:r>
            <a:r>
              <a:rPr lang="en-US" dirty="0" smtClean="0"/>
              <a:t>CCIR-601, for component digital video.</a:t>
            </a:r>
          </a:p>
          <a:p>
            <a:pPr lvl="1">
              <a:lnSpc>
                <a:spcPct val="120000"/>
              </a:lnSpc>
              <a:spcBef>
                <a:spcPts val="1200"/>
              </a:spcBef>
            </a:pPr>
            <a:r>
              <a:rPr lang="en-CA" dirty="0" smtClean="0"/>
              <a:t>– This standard has since become standard ITU-R-601, an </a:t>
            </a:r>
            <a:r>
              <a:rPr lang="en-US" dirty="0" smtClean="0"/>
              <a:t>international standard for professional video applications</a:t>
            </a:r>
          </a:p>
          <a:p>
            <a:pPr lvl="2">
              <a:lnSpc>
                <a:spcPct val="120000"/>
              </a:lnSpc>
              <a:spcBef>
                <a:spcPts val="1200"/>
              </a:spcBef>
              <a:buNone/>
            </a:pPr>
            <a:r>
              <a:rPr lang="en-CA" sz="2900" dirty="0" smtClean="0"/>
              <a:t>— adopted by certain digital video formats including the </a:t>
            </a:r>
            <a:r>
              <a:rPr lang="en-US" sz="2900" dirty="0" smtClean="0"/>
              <a:t>popular DV video.</a:t>
            </a:r>
          </a:p>
          <a:p>
            <a:pPr lvl="2">
              <a:lnSpc>
                <a:spcPct val="120000"/>
              </a:lnSpc>
              <a:buNone/>
            </a:pPr>
            <a:endParaRPr lang="en-US" dirty="0" smtClean="0"/>
          </a:p>
          <a:p>
            <a:pPr>
              <a:lnSpc>
                <a:spcPct val="120000"/>
              </a:lnSpc>
              <a:buFont typeface="Arial" pitchFamily="34" charset="0"/>
              <a:buChar char="•"/>
            </a:pPr>
            <a:r>
              <a:rPr lang="en-CA" dirty="0" smtClean="0"/>
              <a:t>Table 5.3 shows some of the digital video specifications, all with an aspect ratio of 4:3. The CCIR 601 standard uses an interlaced scan, so each field has only half as much vertical resolution (e.g., 240 lines in NTSC).</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5091478"/>
          </a:xfrm>
        </p:spPr>
        <p:txBody>
          <a:bodyPr anchor="ctr">
            <a:noAutofit/>
          </a:bodyPr>
          <a:lstStyle/>
          <a:p>
            <a:pPr>
              <a:buFont typeface="Arial" pitchFamily="34" charset="0"/>
              <a:buChar char="•"/>
            </a:pPr>
            <a:r>
              <a:rPr lang="en-CA" sz="2400" dirty="0" smtClean="0"/>
              <a:t>CIF stands for Common Intermediate Format specified by </a:t>
            </a:r>
            <a:r>
              <a:rPr lang="en-US" sz="2400" dirty="0" smtClean="0"/>
              <a:t>the CCITT.</a:t>
            </a:r>
          </a:p>
          <a:p>
            <a:pPr marL="971550" lvl="1" indent="-514350">
              <a:spcBef>
                <a:spcPts val="1776"/>
              </a:spcBef>
              <a:buAutoNum type="alphaLcParenBoth"/>
            </a:pPr>
            <a:r>
              <a:rPr lang="en-CA" sz="2400" dirty="0" smtClean="0"/>
              <a:t>The idea of CIF is to specify a format for lower bitrate.</a:t>
            </a:r>
          </a:p>
          <a:p>
            <a:pPr marL="971550" lvl="1" indent="-514350">
              <a:spcBef>
                <a:spcPts val="1776"/>
              </a:spcBef>
              <a:buAutoNum type="alphaLcParenBoth"/>
            </a:pPr>
            <a:r>
              <a:rPr lang="en-CA" sz="2400" dirty="0" smtClean="0"/>
              <a:t>CIF is about the same as VHS quality. It uses a progressive </a:t>
            </a:r>
            <a:r>
              <a:rPr lang="en-US" sz="2400" dirty="0" smtClean="0"/>
              <a:t>(non-interlaced) scan.</a:t>
            </a:r>
          </a:p>
          <a:p>
            <a:pPr marL="971550" lvl="1" indent="-514350">
              <a:spcBef>
                <a:spcPts val="1776"/>
              </a:spcBef>
              <a:buAutoNum type="alphaLcParenBoth"/>
            </a:pPr>
            <a:r>
              <a:rPr lang="en-CA" sz="2400" dirty="0" smtClean="0"/>
              <a:t>QCIF stands for “Quarter-CIF”. All the CIF/QCIF resolutions are evenly divisible by 8, and all except 88 are divisible by 16; this provides convenience for block-based video coding in H.261 and H.263, discussed later in Chap</a:t>
            </a:r>
            <a:r>
              <a:rPr lang="en-US" sz="2400" dirty="0" err="1" smtClean="0"/>
              <a:t>ter</a:t>
            </a:r>
            <a:r>
              <a:rPr lang="en-US" sz="2400" dirty="0" smtClean="0"/>
              <a:t> 10.</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5"/>
            <a:ext cx="8229600" cy="2139150"/>
          </a:xfrm>
        </p:spPr>
        <p:txBody>
          <a:bodyPr>
            <a:noAutofit/>
          </a:bodyPr>
          <a:lstStyle/>
          <a:p>
            <a:pPr marL="514350" indent="-514350">
              <a:spcBef>
                <a:spcPts val="2424"/>
              </a:spcBef>
              <a:buFont typeface="+mj-lt"/>
              <a:buAutoNum type="alphaLcParenR"/>
            </a:pPr>
            <a:r>
              <a:rPr lang="en-CA" sz="2400" dirty="0" smtClean="0"/>
              <a:t>Note, CIF is a compromise of NTSC and PAL in that it adopts the ‘NTSC frame rate and half of the number of active lines as in PAL.</a:t>
            </a:r>
          </a:p>
          <a:p>
            <a:pPr algn="ctr">
              <a:spcBef>
                <a:spcPts val="2424"/>
              </a:spcBef>
            </a:pPr>
            <a:r>
              <a:rPr lang="en-CA" sz="2400" b="1" dirty="0" smtClean="0"/>
              <a:t>Table 5.3:  </a:t>
            </a:r>
            <a:r>
              <a:rPr lang="en-CA" sz="2400" dirty="0" smtClean="0"/>
              <a:t>ITU-R digital video specifications</a:t>
            </a:r>
          </a:p>
        </p:txBody>
      </p:sp>
      <p:sp>
        <p:nvSpPr>
          <p:cNvPr id="4" name="Slide Number Placeholder 3"/>
          <p:cNvSpPr>
            <a:spLocks noGrp="1"/>
          </p:cNvSpPr>
          <p:nvPr>
            <p:ph type="sldNum" sz="quarter" idx="12"/>
          </p:nvPr>
        </p:nvSpPr>
        <p:spPr/>
        <p:txBody>
          <a:bodyPr/>
          <a:lstStyle/>
          <a:p>
            <a:fld id="{0F351D62-525A-4671-8264-CD4617D324B8}"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901752697"/>
              </p:ext>
            </p:extLst>
          </p:nvPr>
        </p:nvGraphicFramePr>
        <p:xfrm>
          <a:off x="709577" y="2708920"/>
          <a:ext cx="7715305" cy="3310464"/>
        </p:xfrm>
        <a:graphic>
          <a:graphicData uri="http://schemas.openxmlformats.org/drawingml/2006/table">
            <a:tbl>
              <a:tblPr firstRow="1" bandRow="1">
                <a:tableStyleId>{5C22544A-7EE6-4342-B048-85BDC9FD1C3A}</a:tableStyleId>
              </a:tblPr>
              <a:tblGrid>
                <a:gridCol w="2428892">
                  <a:extLst>
                    <a:ext uri="{9D8B030D-6E8A-4147-A177-3AD203B41FA5}">
                      <a16:colId xmlns:a16="http://schemas.microsoft.com/office/drawing/2014/main" val="20000"/>
                    </a:ext>
                  </a:extLst>
                </a:gridCol>
                <a:gridCol w="1357322">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1285884">
                  <a:extLst>
                    <a:ext uri="{9D8B030D-6E8A-4147-A177-3AD203B41FA5}">
                      <a16:colId xmlns:a16="http://schemas.microsoft.com/office/drawing/2014/main" val="20003"/>
                    </a:ext>
                  </a:extLst>
                </a:gridCol>
                <a:gridCol w="1285885">
                  <a:extLst>
                    <a:ext uri="{9D8B030D-6E8A-4147-A177-3AD203B41FA5}">
                      <a16:colId xmlns:a16="http://schemas.microsoft.com/office/drawing/2014/main" val="20004"/>
                    </a:ext>
                  </a:extLst>
                </a:gridCol>
              </a:tblGrid>
              <a:tr h="849337">
                <a:tc>
                  <a:txBody>
                    <a:bodyPr/>
                    <a:lstStyle/>
                    <a:p>
                      <a:endParaRPr lang="en-US" dirty="0">
                        <a:latin typeface="Trebuchet MS"/>
                      </a:endParaRPr>
                    </a:p>
                  </a:txBody>
                  <a:tcPr/>
                </a:tc>
                <a:tc>
                  <a:txBody>
                    <a:bodyPr/>
                    <a:lstStyle/>
                    <a:p>
                      <a:pPr algn="ctr"/>
                      <a:r>
                        <a:rPr lang="en-US" dirty="0" smtClean="0">
                          <a:latin typeface="Trebuchet MS"/>
                        </a:rPr>
                        <a:t>CCIR 601</a:t>
                      </a:r>
                    </a:p>
                    <a:p>
                      <a:pPr algn="ctr"/>
                      <a:r>
                        <a:rPr lang="en-US" dirty="0" smtClean="0">
                          <a:latin typeface="Trebuchet MS"/>
                        </a:rPr>
                        <a:t>525/60</a:t>
                      </a:r>
                    </a:p>
                    <a:p>
                      <a:pPr algn="ctr"/>
                      <a:r>
                        <a:rPr lang="en-US" dirty="0" smtClean="0">
                          <a:latin typeface="Trebuchet MS"/>
                        </a:rPr>
                        <a:t>NTSC</a:t>
                      </a:r>
                      <a:endParaRPr lang="en-US" dirty="0">
                        <a:latin typeface="Trebuchet MS"/>
                      </a:endParaRPr>
                    </a:p>
                  </a:txBody>
                  <a:tcPr/>
                </a:tc>
                <a:tc>
                  <a:txBody>
                    <a:bodyPr/>
                    <a:lstStyle/>
                    <a:p>
                      <a:pPr algn="ctr"/>
                      <a:r>
                        <a:rPr lang="en-US" dirty="0" smtClean="0">
                          <a:latin typeface="Trebuchet MS"/>
                        </a:rPr>
                        <a:t>CCIR 601</a:t>
                      </a:r>
                    </a:p>
                    <a:p>
                      <a:pPr algn="ctr"/>
                      <a:r>
                        <a:rPr lang="en-US" dirty="0" smtClean="0">
                          <a:latin typeface="Trebuchet MS"/>
                        </a:rPr>
                        <a:t>625/50</a:t>
                      </a:r>
                    </a:p>
                    <a:p>
                      <a:pPr algn="ctr"/>
                      <a:r>
                        <a:rPr lang="en-US" dirty="0" smtClean="0">
                          <a:latin typeface="Trebuchet MS"/>
                        </a:rPr>
                        <a:t>PAL/SECAM</a:t>
                      </a:r>
                      <a:endParaRPr lang="en-US" dirty="0">
                        <a:latin typeface="Trebuchet MS"/>
                      </a:endParaRPr>
                    </a:p>
                  </a:txBody>
                  <a:tcPr/>
                </a:tc>
                <a:tc>
                  <a:txBody>
                    <a:bodyPr/>
                    <a:lstStyle/>
                    <a:p>
                      <a:pPr algn="ctr"/>
                      <a:r>
                        <a:rPr lang="en-US" dirty="0" smtClean="0">
                          <a:latin typeface="Trebuchet MS"/>
                        </a:rPr>
                        <a:t>CIF</a:t>
                      </a:r>
                      <a:endParaRPr lang="en-US" dirty="0">
                        <a:latin typeface="Trebuchet MS"/>
                      </a:endParaRPr>
                    </a:p>
                  </a:txBody>
                  <a:tcPr/>
                </a:tc>
                <a:tc>
                  <a:txBody>
                    <a:bodyPr/>
                    <a:lstStyle/>
                    <a:p>
                      <a:pPr algn="ctr"/>
                      <a:r>
                        <a:rPr lang="en-US" dirty="0" smtClean="0">
                          <a:latin typeface="Trebuchet MS"/>
                        </a:rPr>
                        <a:t>QCIF</a:t>
                      </a:r>
                      <a:endParaRPr lang="en-US" dirty="0">
                        <a:latin typeface="Trebuchet MS"/>
                      </a:endParaRPr>
                    </a:p>
                  </a:txBody>
                  <a:tcPr/>
                </a:tc>
                <a:extLst>
                  <a:ext uri="{0D108BD9-81ED-4DB2-BD59-A6C34878D82A}">
                    <a16:rowId xmlns:a16="http://schemas.microsoft.com/office/drawing/2014/main" val="10000"/>
                  </a:ext>
                </a:extLst>
              </a:tr>
              <a:tr h="370416">
                <a:tc>
                  <a:txBody>
                    <a:bodyPr/>
                    <a:lstStyle/>
                    <a:p>
                      <a:r>
                        <a:rPr lang="en-US" dirty="0" smtClean="0">
                          <a:latin typeface="Trebuchet MS"/>
                        </a:rPr>
                        <a:t>Luminance resolution</a:t>
                      </a:r>
                      <a:endParaRPr lang="en-US" dirty="0">
                        <a:latin typeface="Trebuchet MS"/>
                      </a:endParaRPr>
                    </a:p>
                  </a:txBody>
                  <a:tcPr/>
                </a:tc>
                <a:tc>
                  <a:txBody>
                    <a:bodyPr/>
                    <a:lstStyle/>
                    <a:p>
                      <a:pPr algn="ctr"/>
                      <a:r>
                        <a:rPr lang="en-US" dirty="0" smtClean="0">
                          <a:latin typeface="Trebuchet MS"/>
                        </a:rPr>
                        <a:t>720</a:t>
                      </a:r>
                      <a:r>
                        <a:rPr lang="en-US" baseline="0" dirty="0" smtClean="0">
                          <a:latin typeface="Trebuchet MS"/>
                        </a:rPr>
                        <a:t> x 480</a:t>
                      </a:r>
                      <a:endParaRPr lang="en-US" dirty="0">
                        <a:latin typeface="Trebuchet MS"/>
                      </a:endParaRPr>
                    </a:p>
                  </a:txBody>
                  <a:tcPr/>
                </a:tc>
                <a:tc>
                  <a:txBody>
                    <a:bodyPr/>
                    <a:lstStyle/>
                    <a:p>
                      <a:pPr algn="ctr"/>
                      <a:r>
                        <a:rPr lang="en-US" dirty="0" smtClean="0">
                          <a:latin typeface="Trebuchet MS"/>
                        </a:rPr>
                        <a:t>720 x 576</a:t>
                      </a:r>
                      <a:endParaRPr lang="en-US" dirty="0">
                        <a:latin typeface="Trebuchet MS"/>
                      </a:endParaRPr>
                    </a:p>
                  </a:txBody>
                  <a:tcPr/>
                </a:tc>
                <a:tc>
                  <a:txBody>
                    <a:bodyPr/>
                    <a:lstStyle/>
                    <a:p>
                      <a:pPr algn="ctr"/>
                      <a:r>
                        <a:rPr lang="en-US" dirty="0" smtClean="0">
                          <a:latin typeface="Trebuchet MS"/>
                        </a:rPr>
                        <a:t>352</a:t>
                      </a:r>
                      <a:r>
                        <a:rPr lang="en-US" baseline="0" dirty="0" smtClean="0">
                          <a:latin typeface="Trebuchet MS"/>
                        </a:rPr>
                        <a:t> x 288</a:t>
                      </a:r>
                      <a:endParaRPr lang="en-US" dirty="0">
                        <a:latin typeface="Trebuchet MS"/>
                      </a:endParaRPr>
                    </a:p>
                  </a:txBody>
                  <a:tcPr/>
                </a:tc>
                <a:tc>
                  <a:txBody>
                    <a:bodyPr/>
                    <a:lstStyle/>
                    <a:p>
                      <a:pPr algn="ctr"/>
                      <a:r>
                        <a:rPr lang="en-US" dirty="0" smtClean="0">
                          <a:latin typeface="Trebuchet MS"/>
                        </a:rPr>
                        <a:t>176 x 144</a:t>
                      </a:r>
                      <a:endParaRPr lang="en-US" dirty="0">
                        <a:latin typeface="Trebuchet MS"/>
                      </a:endParaRPr>
                    </a:p>
                  </a:txBody>
                  <a:tcPr/>
                </a:tc>
                <a:extLst>
                  <a:ext uri="{0D108BD9-81ED-4DB2-BD59-A6C34878D82A}">
                    <a16:rowId xmlns:a16="http://schemas.microsoft.com/office/drawing/2014/main" val="10001"/>
                  </a:ext>
                </a:extLst>
              </a:tr>
              <a:tr h="370416">
                <a:tc>
                  <a:txBody>
                    <a:bodyPr/>
                    <a:lstStyle/>
                    <a:p>
                      <a:r>
                        <a:rPr lang="en-US" dirty="0" smtClean="0">
                          <a:latin typeface="Trebuchet MS"/>
                        </a:rPr>
                        <a:t>Chrominance resolution</a:t>
                      </a:r>
                      <a:endParaRPr lang="en-US" dirty="0">
                        <a:latin typeface="Trebuchet MS"/>
                      </a:endParaRPr>
                    </a:p>
                  </a:txBody>
                  <a:tcPr/>
                </a:tc>
                <a:tc>
                  <a:txBody>
                    <a:bodyPr/>
                    <a:lstStyle/>
                    <a:p>
                      <a:pPr algn="ctr"/>
                      <a:r>
                        <a:rPr lang="en-US" dirty="0" smtClean="0">
                          <a:latin typeface="Trebuchet MS"/>
                        </a:rPr>
                        <a:t>360 x 480</a:t>
                      </a:r>
                      <a:endParaRPr lang="en-US" dirty="0">
                        <a:latin typeface="Trebuchet MS"/>
                      </a:endParaRPr>
                    </a:p>
                  </a:txBody>
                  <a:tcPr/>
                </a:tc>
                <a:tc>
                  <a:txBody>
                    <a:bodyPr/>
                    <a:lstStyle/>
                    <a:p>
                      <a:pPr algn="ctr"/>
                      <a:r>
                        <a:rPr lang="en-US" dirty="0" smtClean="0">
                          <a:latin typeface="Trebuchet MS"/>
                        </a:rPr>
                        <a:t>360 x 576</a:t>
                      </a:r>
                      <a:endParaRPr lang="en-US" dirty="0">
                        <a:latin typeface="Trebuchet MS"/>
                      </a:endParaRPr>
                    </a:p>
                  </a:txBody>
                  <a:tcPr/>
                </a:tc>
                <a:tc>
                  <a:txBody>
                    <a:bodyPr/>
                    <a:lstStyle/>
                    <a:p>
                      <a:pPr algn="ctr"/>
                      <a:r>
                        <a:rPr lang="en-US" dirty="0" smtClean="0">
                          <a:latin typeface="Trebuchet MS"/>
                        </a:rPr>
                        <a:t>176 x 144</a:t>
                      </a:r>
                      <a:endParaRPr lang="en-US" dirty="0">
                        <a:latin typeface="Trebuchet MS"/>
                      </a:endParaRPr>
                    </a:p>
                  </a:txBody>
                  <a:tcPr/>
                </a:tc>
                <a:tc>
                  <a:txBody>
                    <a:bodyPr/>
                    <a:lstStyle/>
                    <a:p>
                      <a:pPr algn="ctr"/>
                      <a:r>
                        <a:rPr lang="en-US" dirty="0" smtClean="0">
                          <a:latin typeface="Trebuchet MS"/>
                        </a:rPr>
                        <a:t>88 x 72</a:t>
                      </a:r>
                      <a:endParaRPr lang="en-US" dirty="0">
                        <a:latin typeface="Trebuchet MS"/>
                      </a:endParaRPr>
                    </a:p>
                  </a:txBody>
                  <a:tcPr/>
                </a:tc>
                <a:extLst>
                  <a:ext uri="{0D108BD9-81ED-4DB2-BD59-A6C34878D82A}">
                    <a16:rowId xmlns:a16="http://schemas.microsoft.com/office/drawing/2014/main" val="10002"/>
                  </a:ext>
                </a:extLst>
              </a:tr>
              <a:tr h="370416">
                <a:tc>
                  <a:txBody>
                    <a:bodyPr/>
                    <a:lstStyle/>
                    <a:p>
                      <a:r>
                        <a:rPr lang="en-US" dirty="0" err="1" smtClean="0">
                          <a:latin typeface="Trebuchet MS"/>
                        </a:rPr>
                        <a:t>Colour</a:t>
                      </a:r>
                      <a:r>
                        <a:rPr lang="en-US" dirty="0" smtClean="0">
                          <a:latin typeface="Trebuchet MS"/>
                        </a:rPr>
                        <a:t> </a:t>
                      </a:r>
                      <a:r>
                        <a:rPr lang="en-US" dirty="0" err="1" smtClean="0">
                          <a:latin typeface="Trebuchet MS"/>
                        </a:rPr>
                        <a:t>Subsampling</a:t>
                      </a:r>
                      <a:endParaRPr lang="en-US" dirty="0">
                        <a:latin typeface="Trebuchet MS"/>
                      </a:endParaRPr>
                    </a:p>
                  </a:txBody>
                  <a:tcPr/>
                </a:tc>
                <a:tc>
                  <a:txBody>
                    <a:bodyPr/>
                    <a:lstStyle/>
                    <a:p>
                      <a:pPr algn="ctr"/>
                      <a:r>
                        <a:rPr lang="en-US" dirty="0" smtClean="0">
                          <a:latin typeface="Trebuchet MS"/>
                        </a:rPr>
                        <a:t>4:2:2</a:t>
                      </a:r>
                      <a:endParaRPr lang="en-US" dirty="0">
                        <a:latin typeface="Trebuchet MS"/>
                      </a:endParaRPr>
                    </a:p>
                  </a:txBody>
                  <a:tcPr/>
                </a:tc>
                <a:tc>
                  <a:txBody>
                    <a:bodyPr/>
                    <a:lstStyle/>
                    <a:p>
                      <a:pPr algn="ctr"/>
                      <a:r>
                        <a:rPr lang="en-US" dirty="0" smtClean="0">
                          <a:latin typeface="Trebuchet MS"/>
                        </a:rPr>
                        <a:t>4:2:2</a:t>
                      </a:r>
                      <a:endParaRPr lang="en-US" dirty="0">
                        <a:latin typeface="Trebuchet MS"/>
                      </a:endParaRPr>
                    </a:p>
                  </a:txBody>
                  <a:tcPr/>
                </a:tc>
                <a:tc>
                  <a:txBody>
                    <a:bodyPr/>
                    <a:lstStyle/>
                    <a:p>
                      <a:pPr algn="ctr"/>
                      <a:r>
                        <a:rPr lang="en-US" dirty="0" smtClean="0">
                          <a:latin typeface="Trebuchet MS"/>
                        </a:rPr>
                        <a:t>4:2:0</a:t>
                      </a:r>
                      <a:endParaRPr lang="en-US" dirty="0">
                        <a:latin typeface="Trebuchet MS"/>
                      </a:endParaRPr>
                    </a:p>
                  </a:txBody>
                  <a:tcPr/>
                </a:tc>
                <a:tc>
                  <a:txBody>
                    <a:bodyPr/>
                    <a:lstStyle/>
                    <a:p>
                      <a:pPr algn="ctr"/>
                      <a:r>
                        <a:rPr lang="en-US" dirty="0" smtClean="0">
                          <a:latin typeface="Trebuchet MS"/>
                        </a:rPr>
                        <a:t>4:2:0</a:t>
                      </a:r>
                      <a:endParaRPr lang="en-US" dirty="0">
                        <a:latin typeface="Trebuchet MS"/>
                      </a:endParaRPr>
                    </a:p>
                  </a:txBody>
                  <a:tcPr/>
                </a:tc>
                <a:extLst>
                  <a:ext uri="{0D108BD9-81ED-4DB2-BD59-A6C34878D82A}">
                    <a16:rowId xmlns:a16="http://schemas.microsoft.com/office/drawing/2014/main" val="10003"/>
                  </a:ext>
                </a:extLst>
              </a:tr>
              <a:tr h="370416">
                <a:tc>
                  <a:txBody>
                    <a:bodyPr/>
                    <a:lstStyle/>
                    <a:p>
                      <a:r>
                        <a:rPr lang="en-US" dirty="0" smtClean="0">
                          <a:latin typeface="Trebuchet MS"/>
                        </a:rPr>
                        <a:t>Fields/sec</a:t>
                      </a:r>
                      <a:endParaRPr lang="en-US" dirty="0">
                        <a:latin typeface="Trebuchet MS"/>
                      </a:endParaRPr>
                    </a:p>
                  </a:txBody>
                  <a:tcPr/>
                </a:tc>
                <a:tc>
                  <a:txBody>
                    <a:bodyPr/>
                    <a:lstStyle/>
                    <a:p>
                      <a:pPr algn="ctr"/>
                      <a:r>
                        <a:rPr lang="en-US" dirty="0" smtClean="0">
                          <a:latin typeface="Trebuchet MS"/>
                        </a:rPr>
                        <a:t>60</a:t>
                      </a:r>
                      <a:endParaRPr lang="en-US" dirty="0">
                        <a:latin typeface="Trebuchet MS"/>
                      </a:endParaRPr>
                    </a:p>
                  </a:txBody>
                  <a:tcPr/>
                </a:tc>
                <a:tc>
                  <a:txBody>
                    <a:bodyPr/>
                    <a:lstStyle/>
                    <a:p>
                      <a:pPr algn="ctr"/>
                      <a:r>
                        <a:rPr lang="en-US" dirty="0" smtClean="0">
                          <a:latin typeface="Trebuchet MS"/>
                        </a:rPr>
                        <a:t>50</a:t>
                      </a:r>
                      <a:endParaRPr lang="en-US" dirty="0">
                        <a:latin typeface="Trebuchet MS"/>
                      </a:endParaRPr>
                    </a:p>
                  </a:txBody>
                  <a:tcPr/>
                </a:tc>
                <a:tc>
                  <a:txBody>
                    <a:bodyPr/>
                    <a:lstStyle/>
                    <a:p>
                      <a:pPr algn="ctr"/>
                      <a:r>
                        <a:rPr lang="en-US" dirty="0" smtClean="0">
                          <a:latin typeface="Trebuchet MS"/>
                        </a:rPr>
                        <a:t>30</a:t>
                      </a:r>
                      <a:endParaRPr lang="en-US" dirty="0">
                        <a:latin typeface="Trebuchet MS"/>
                      </a:endParaRPr>
                    </a:p>
                  </a:txBody>
                  <a:tcPr/>
                </a:tc>
                <a:tc>
                  <a:txBody>
                    <a:bodyPr/>
                    <a:lstStyle/>
                    <a:p>
                      <a:pPr algn="ctr"/>
                      <a:r>
                        <a:rPr lang="en-US" dirty="0" smtClean="0">
                          <a:latin typeface="Trebuchet MS"/>
                        </a:rPr>
                        <a:t>30</a:t>
                      </a:r>
                      <a:endParaRPr lang="en-US" dirty="0">
                        <a:latin typeface="Trebuchet MS"/>
                      </a:endParaRPr>
                    </a:p>
                  </a:txBody>
                  <a:tcPr/>
                </a:tc>
                <a:extLst>
                  <a:ext uri="{0D108BD9-81ED-4DB2-BD59-A6C34878D82A}">
                    <a16:rowId xmlns:a16="http://schemas.microsoft.com/office/drawing/2014/main" val="10004"/>
                  </a:ext>
                </a:extLst>
              </a:tr>
              <a:tr h="370416">
                <a:tc>
                  <a:txBody>
                    <a:bodyPr/>
                    <a:lstStyle/>
                    <a:p>
                      <a:r>
                        <a:rPr lang="en-US" dirty="0" smtClean="0">
                          <a:latin typeface="Trebuchet MS"/>
                        </a:rPr>
                        <a:t>Interlaced</a:t>
                      </a:r>
                      <a:endParaRPr lang="en-US" dirty="0">
                        <a:latin typeface="Trebuchet MS"/>
                      </a:endParaRPr>
                    </a:p>
                  </a:txBody>
                  <a:tcPr/>
                </a:tc>
                <a:tc>
                  <a:txBody>
                    <a:bodyPr/>
                    <a:lstStyle/>
                    <a:p>
                      <a:pPr algn="ctr"/>
                      <a:r>
                        <a:rPr lang="en-US" dirty="0" smtClean="0">
                          <a:latin typeface="Trebuchet MS"/>
                        </a:rPr>
                        <a:t>Yes</a:t>
                      </a:r>
                      <a:endParaRPr lang="en-US" dirty="0">
                        <a:latin typeface="Trebuchet MS"/>
                      </a:endParaRPr>
                    </a:p>
                  </a:txBody>
                  <a:tcPr/>
                </a:tc>
                <a:tc>
                  <a:txBody>
                    <a:bodyPr/>
                    <a:lstStyle/>
                    <a:p>
                      <a:pPr algn="ctr"/>
                      <a:r>
                        <a:rPr lang="en-US" dirty="0" smtClean="0">
                          <a:latin typeface="Trebuchet MS"/>
                        </a:rPr>
                        <a:t>Yes</a:t>
                      </a:r>
                      <a:endParaRPr lang="en-US" dirty="0">
                        <a:latin typeface="Trebuchet MS"/>
                      </a:endParaRPr>
                    </a:p>
                  </a:txBody>
                  <a:tcPr/>
                </a:tc>
                <a:tc>
                  <a:txBody>
                    <a:bodyPr/>
                    <a:lstStyle/>
                    <a:p>
                      <a:pPr algn="ctr"/>
                      <a:r>
                        <a:rPr lang="en-US" dirty="0" smtClean="0">
                          <a:latin typeface="Trebuchet MS"/>
                        </a:rPr>
                        <a:t>No</a:t>
                      </a:r>
                      <a:endParaRPr lang="en-US" dirty="0">
                        <a:latin typeface="Trebuchet MS"/>
                      </a:endParaRPr>
                    </a:p>
                  </a:txBody>
                  <a:tcPr/>
                </a:tc>
                <a:tc>
                  <a:txBody>
                    <a:bodyPr/>
                    <a:lstStyle/>
                    <a:p>
                      <a:pPr algn="ctr"/>
                      <a:r>
                        <a:rPr lang="en-US" dirty="0" smtClean="0">
                          <a:latin typeface="Trebuchet MS"/>
                        </a:rPr>
                        <a:t>No</a:t>
                      </a:r>
                      <a:endParaRPr lang="en-US" dirty="0">
                        <a:latin typeface="Trebuchet MS"/>
                      </a:endParaRPr>
                    </a:p>
                  </a:txBody>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5.2.3  High Definition TV (HDTV)</a:t>
            </a:r>
            <a:endParaRPr lang="en-US" b="1" dirty="0"/>
          </a:p>
        </p:txBody>
      </p:sp>
      <p:sp>
        <p:nvSpPr>
          <p:cNvPr id="3" name="Content Placeholder 2"/>
          <p:cNvSpPr>
            <a:spLocks noGrp="1"/>
          </p:cNvSpPr>
          <p:nvPr>
            <p:ph idx="1"/>
          </p:nvPr>
        </p:nvSpPr>
        <p:spPr>
          <a:xfrm>
            <a:off x="457200" y="1484784"/>
            <a:ext cx="8229600" cy="4525963"/>
          </a:xfrm>
        </p:spPr>
        <p:txBody>
          <a:bodyPr anchor="ctr">
            <a:noAutofit/>
          </a:bodyPr>
          <a:lstStyle/>
          <a:p>
            <a:pPr>
              <a:buFont typeface="Arial" pitchFamily="34" charset="0"/>
              <a:buChar char="•"/>
            </a:pPr>
            <a:r>
              <a:rPr lang="en-CA" sz="2400" dirty="0" smtClean="0"/>
              <a:t>The main thrust of </a:t>
            </a:r>
            <a:r>
              <a:rPr lang="en-CA" sz="2400" b="1" dirty="0" smtClean="0"/>
              <a:t>HDTV</a:t>
            </a:r>
            <a:r>
              <a:rPr lang="en-CA" sz="2400" dirty="0" smtClean="0"/>
              <a:t> (High Definition TV) is not to increase the “definition” in each unit area, but rather to increase the visual field especially in its width.</a:t>
            </a:r>
          </a:p>
          <a:p>
            <a:pPr marL="800100" lvl="1" indent="-342900">
              <a:spcBef>
                <a:spcPts val="1032"/>
              </a:spcBef>
              <a:buFont typeface="+mj-lt"/>
              <a:buAutoNum type="alphaLcParenR"/>
            </a:pPr>
            <a:r>
              <a:rPr lang="en-CA" sz="2400" dirty="0" smtClean="0"/>
              <a:t>The first generation of HDTV was based on an analog technology developed by Sony and NHK in Japan in the late 1970s.</a:t>
            </a:r>
          </a:p>
          <a:p>
            <a:pPr marL="800100" lvl="1" indent="-342900">
              <a:spcBef>
                <a:spcPts val="1032"/>
              </a:spcBef>
              <a:buFont typeface="+mj-lt"/>
              <a:buAutoNum type="alphaLcParenR"/>
            </a:pPr>
            <a:r>
              <a:rPr lang="en-CA" sz="2400" dirty="0" smtClean="0"/>
              <a:t>MUSE (</a:t>
            </a:r>
            <a:r>
              <a:rPr lang="en-CA" sz="2400" dirty="0" err="1" smtClean="0"/>
              <a:t>MUltiple</a:t>
            </a:r>
            <a:r>
              <a:rPr lang="en-CA" sz="2400" dirty="0" smtClean="0"/>
              <a:t> sub-</a:t>
            </a:r>
            <a:r>
              <a:rPr lang="en-CA" sz="2400" dirty="0" err="1" smtClean="0"/>
              <a:t>Nyquist</a:t>
            </a:r>
            <a:r>
              <a:rPr lang="en-CA" sz="2400" dirty="0" smtClean="0"/>
              <a:t> Sampling Encoding) was an improved NHK HDTV with hybrid analog/digital technologies that was put in use in the 1990s. It has 1,125 scan lines, interlaced (60 fields per second), and 16:9 aspect ratio.</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501008"/>
            <a:ext cx="8424936" cy="2448272"/>
          </a:xfrm>
        </p:spPr>
        <p:txBody>
          <a:bodyPr>
            <a:noAutofit/>
          </a:bodyPr>
          <a:lstStyle/>
          <a:p>
            <a:pPr algn="ctr">
              <a:buNone/>
            </a:pPr>
            <a:r>
              <a:rPr lang="en-US" sz="2400" b="1" dirty="0"/>
              <a:t>Fig. 5.1</a:t>
            </a:r>
            <a:r>
              <a:rPr lang="en-US" sz="2400" b="1" dirty="0" smtClean="0"/>
              <a:t>:  </a:t>
            </a:r>
            <a:r>
              <a:rPr lang="en-US" sz="2400" dirty="0"/>
              <a:t>Interlaced raster </a:t>
            </a:r>
            <a:r>
              <a:rPr lang="en-US" sz="2400" dirty="0" smtClean="0"/>
              <a:t>scan</a:t>
            </a:r>
          </a:p>
          <a:p>
            <a:pPr algn="ctr">
              <a:buNone/>
            </a:pPr>
            <a:endParaRPr lang="en-US" sz="1200" dirty="0"/>
          </a:p>
          <a:p>
            <a:pPr>
              <a:buNone/>
            </a:pPr>
            <a:r>
              <a:rPr lang="en-CA" sz="2000" dirty="0"/>
              <a:t>c) Figure 5.1 shows the scheme used. First the solid (odd) lines </a:t>
            </a:r>
            <a:r>
              <a:rPr lang="en-CA" sz="2000" dirty="0" smtClean="0"/>
              <a:t>are traced</a:t>
            </a:r>
            <a:r>
              <a:rPr lang="en-CA" sz="2000" dirty="0"/>
              <a:t>, P to Q, then R to S, etc., ending at T; then the even </a:t>
            </a:r>
            <a:r>
              <a:rPr lang="en-CA" sz="2000" dirty="0" smtClean="0"/>
              <a:t>field </a:t>
            </a:r>
            <a:r>
              <a:rPr lang="en-US" sz="2000" dirty="0" smtClean="0"/>
              <a:t>starts </a:t>
            </a:r>
            <a:r>
              <a:rPr lang="en-US" sz="2000" dirty="0"/>
              <a:t>at U and ends at V</a:t>
            </a:r>
            <a:r>
              <a:rPr lang="en-US" sz="2000" dirty="0" smtClean="0"/>
              <a:t>.</a:t>
            </a:r>
            <a:endParaRPr lang="en-US" sz="2000" dirty="0"/>
          </a:p>
          <a:p>
            <a:pPr>
              <a:buNone/>
            </a:pPr>
            <a:r>
              <a:rPr lang="en-CA" sz="2000" dirty="0"/>
              <a:t>d) The jump from Q to R, etc. in Figure 5.1 is called the </a:t>
            </a:r>
            <a:r>
              <a:rPr lang="en-CA" sz="2000" b="1" dirty="0" smtClean="0"/>
              <a:t>horizontal </a:t>
            </a:r>
            <a:r>
              <a:rPr lang="en-CA" sz="2000" dirty="0" smtClean="0"/>
              <a:t>retrace</a:t>
            </a:r>
            <a:r>
              <a:rPr lang="en-CA" sz="2000" dirty="0"/>
              <a:t>, during which the electronic beam in the CRT is </a:t>
            </a:r>
            <a:r>
              <a:rPr lang="en-CA" sz="2000" dirty="0" smtClean="0"/>
              <a:t>blanked.  The </a:t>
            </a:r>
            <a:r>
              <a:rPr lang="en-CA" sz="2000" dirty="0"/>
              <a:t>jump from T to U or V to P is called the </a:t>
            </a:r>
            <a:r>
              <a:rPr lang="en-CA" sz="2000" b="1" dirty="0"/>
              <a:t>vertical retrace</a:t>
            </a:r>
            <a:r>
              <a:rPr lang="en-CA" sz="2000" dirty="0"/>
              <a:t>.</a:t>
            </a:r>
            <a:endParaRPr lang="en-US" sz="2000"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pic>
        <p:nvPicPr>
          <p:cNvPr id="2" name="Picture 1"/>
          <p:cNvPicPr>
            <a:picLocks noChangeAspect="1"/>
          </p:cNvPicPr>
          <p:nvPr/>
        </p:nvPicPr>
        <p:blipFill>
          <a:blip r:embed="rId3"/>
          <a:stretch>
            <a:fillRect/>
          </a:stretch>
        </p:blipFill>
        <p:spPr>
          <a:xfrm>
            <a:off x="2339752" y="541203"/>
            <a:ext cx="4716524" cy="2959805"/>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chor="ctr">
            <a:normAutofit/>
          </a:bodyPr>
          <a:lstStyle/>
          <a:p>
            <a:pPr marL="800100" lvl="1" indent="-342900">
              <a:spcBef>
                <a:spcPts val="2232"/>
              </a:spcBef>
              <a:buFont typeface="+mj-lt"/>
              <a:buAutoNum type="alphaLcParenR"/>
            </a:pPr>
            <a:r>
              <a:rPr lang="en-CA" sz="2400" dirty="0"/>
              <a:t>Since uncompressed HDTV will easily demand more than 20 MHz bandwidth, which will not fit in the current 6 MHz or 8 MHz channels, various compression techniques are being investigated.</a:t>
            </a:r>
          </a:p>
          <a:p>
            <a:pPr marL="800100" lvl="1" indent="-342900">
              <a:spcBef>
                <a:spcPts val="2232"/>
              </a:spcBef>
              <a:buFont typeface="+mj-lt"/>
              <a:buAutoNum type="alphaLcParenR"/>
            </a:pPr>
            <a:r>
              <a:rPr lang="en-CA" sz="2400" dirty="0"/>
              <a:t>It is also anticipated that high quality HDTV signals will be transmitted using more than one channel even after compression.</a:t>
            </a:r>
            <a:endParaRPr lang="en-US" sz="2400" dirty="0"/>
          </a:p>
          <a:p>
            <a:pPr>
              <a:spcBef>
                <a:spcPts val="2232"/>
              </a:spcBef>
            </a:pP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30</a:t>
            </a:fld>
            <a:endParaRPr lang="en-US"/>
          </a:p>
        </p:txBody>
      </p:sp>
    </p:spTree>
    <p:extLst>
      <p:ext uri="{BB962C8B-B14F-4D97-AF65-F5344CB8AC3E}">
        <p14:creationId xmlns:p14="http://schemas.microsoft.com/office/powerpoint/2010/main" val="4233043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a:buFont typeface="Arial"/>
              <a:buChar char="•"/>
            </a:pPr>
            <a:r>
              <a:rPr lang="en-CA" sz="1800" dirty="0" smtClean="0"/>
              <a:t>A brief history of HDTV evolution:</a:t>
            </a:r>
          </a:p>
          <a:p>
            <a:pPr marL="792163" lvl="1" indent="-342900">
              <a:spcBef>
                <a:spcPts val="2184"/>
              </a:spcBef>
              <a:buFont typeface="Lucida Grande"/>
              <a:buChar char="-"/>
            </a:pPr>
            <a:r>
              <a:rPr lang="en-CA" sz="1600" dirty="0" smtClean="0"/>
              <a:t>In 1987, the FCC decided that HDTV standards must be compatible with the existing NTSC standard and be confined to the existing VHF (Very High Frequency) and UHF (Ultra High Frequency) bands.</a:t>
            </a:r>
          </a:p>
          <a:p>
            <a:pPr marL="792163" lvl="1" indent="-342900">
              <a:spcBef>
                <a:spcPts val="2184"/>
              </a:spcBef>
              <a:buFont typeface="Lucida Grande"/>
              <a:buChar char="-"/>
            </a:pPr>
            <a:r>
              <a:rPr lang="en-CA" sz="1600" dirty="0" smtClean="0"/>
              <a:t>In 1990, the FCC announced a very different initiative, i.e., its preference for a full-resolution HDTV, and it was decided that HDTV would be simultaneously broadcast with the existing NTSC TV and </a:t>
            </a:r>
            <a:r>
              <a:rPr lang="en-US" sz="1600" dirty="0" smtClean="0"/>
              <a:t>eventually replace it.</a:t>
            </a:r>
          </a:p>
          <a:p>
            <a:pPr marL="800100" lvl="1" indent="-342900">
              <a:spcBef>
                <a:spcPts val="2184"/>
              </a:spcBef>
              <a:buFont typeface="Lucida Grande"/>
              <a:buChar char="-"/>
            </a:pPr>
            <a:r>
              <a:rPr lang="en-CA" sz="1600" dirty="0" smtClean="0"/>
              <a:t>Witnessing a boom of proposals for digital HDTV, the FCC made a key decision to go all-digital in 1993. A “grand alliance” was formed that included four main proposals, by General Instruments, MIT, Zenith, and AT&amp;T, and by Thomson, Philips, Sarnoff and </a:t>
            </a:r>
            <a:r>
              <a:rPr lang="en-CA" sz="1600" dirty="0" err="1" smtClean="0"/>
              <a:t>oth</a:t>
            </a:r>
            <a:r>
              <a:rPr lang="en-US" sz="1600" dirty="0" err="1" smtClean="0"/>
              <a:t>ers</a:t>
            </a:r>
            <a:r>
              <a:rPr lang="en-US" sz="1600" dirty="0" smtClean="0"/>
              <a:t>.</a:t>
            </a:r>
          </a:p>
          <a:p>
            <a:pPr marL="800100" lvl="1" indent="-342900">
              <a:spcBef>
                <a:spcPts val="2184"/>
              </a:spcBef>
              <a:buFont typeface="Lucida Grande"/>
              <a:buChar char="-"/>
            </a:pPr>
            <a:r>
              <a:rPr lang="en-CA" sz="1600" dirty="0" smtClean="0"/>
              <a:t>This eventually led to the formation of the ATSC (Advanced Television Systems Committee) — responsible for the standard for TV </a:t>
            </a:r>
            <a:r>
              <a:rPr lang="en-US" sz="1600" dirty="0" smtClean="0"/>
              <a:t>broadcasting of HDTV.</a:t>
            </a:r>
          </a:p>
          <a:p>
            <a:pPr marL="800100" lvl="1" indent="-342900">
              <a:spcBef>
                <a:spcPts val="2184"/>
              </a:spcBef>
              <a:buFont typeface="Lucida Grande"/>
              <a:buChar char="-"/>
            </a:pPr>
            <a:r>
              <a:rPr lang="en-CA" sz="1600" dirty="0" smtClean="0"/>
              <a:t>In 1995 the U.S. FCC Advisory Committee on Advanced Television Service recommended that the ATSC Digital Television Standard be </a:t>
            </a:r>
            <a:r>
              <a:rPr lang="en-US" sz="1600" dirty="0" smtClean="0"/>
              <a:t>adopted.</a:t>
            </a:r>
            <a:endParaRPr lang="en-US" sz="16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Autofit/>
          </a:bodyPr>
          <a:lstStyle/>
          <a:p>
            <a:pPr>
              <a:buFont typeface="Arial" pitchFamily="34" charset="0"/>
              <a:buChar char="•"/>
            </a:pPr>
            <a:r>
              <a:rPr lang="en-CA" sz="2400" dirty="0" smtClean="0"/>
              <a:t>The standard supports video scanning formats shown in Table 5.4. In the table, “I” mean interlaced scan and “P” </a:t>
            </a:r>
            <a:r>
              <a:rPr lang="en-US" sz="2400" dirty="0" smtClean="0"/>
              <a:t>means progressive (non-interlaced) scan.</a:t>
            </a:r>
          </a:p>
          <a:p>
            <a:endParaRPr lang="en-US" sz="2400" dirty="0" smtClean="0"/>
          </a:p>
          <a:p>
            <a:pPr algn="ctr"/>
            <a:r>
              <a:rPr lang="en-CA" sz="2400" b="1" dirty="0" smtClean="0"/>
              <a:t>Table 5.4: </a:t>
            </a:r>
            <a:r>
              <a:rPr lang="en-CA" sz="2400" dirty="0" smtClean="0"/>
              <a:t>Advanced Digital TV formats supported by ATSC</a:t>
            </a:r>
          </a:p>
          <a:p>
            <a:pPr algn="ctr"/>
            <a:endParaRPr lang="en-CA" sz="2400" dirty="0" smtClean="0"/>
          </a:p>
          <a:p>
            <a:pPr algn="ctr"/>
            <a:endParaRPr lang="en-CA" sz="2400" dirty="0" smtClean="0"/>
          </a:p>
          <a:p>
            <a:pPr algn="ctr"/>
            <a:endParaRPr lang="en-CA" sz="2400" dirty="0" smtClean="0"/>
          </a:p>
          <a:p>
            <a:pPr algn="ctr"/>
            <a:endParaRPr lang="en-CA" sz="2400" dirty="0" smtClean="0"/>
          </a:p>
          <a:p>
            <a:pPr algn="ctr"/>
            <a:r>
              <a:rPr lang="en-CA" sz="2400" dirty="0" smtClean="0"/>
              <a:t> </a:t>
            </a:r>
          </a:p>
          <a:p>
            <a:pPr algn="ctr"/>
            <a:endParaRPr lang="en-CA" sz="2400" dirty="0" smtClean="0"/>
          </a:p>
          <a:p>
            <a:pPr algn="ctr"/>
            <a:endParaRPr lang="en-CA" sz="2400" dirty="0" smtClean="0"/>
          </a:p>
          <a:p>
            <a:pPr algn="ctr"/>
            <a:r>
              <a:rPr lang="en-CA" sz="2400" dirty="0" smtClean="0"/>
              <a:t> </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72920695"/>
              </p:ext>
            </p:extLst>
          </p:nvPr>
        </p:nvGraphicFramePr>
        <p:xfrm>
          <a:off x="1142974" y="3071810"/>
          <a:ext cx="6929487" cy="2396064"/>
        </p:xfrm>
        <a:graphic>
          <a:graphicData uri="http://schemas.openxmlformats.org/drawingml/2006/table">
            <a:tbl>
              <a:tblPr firstRow="1" bandRow="1">
                <a:tableStyleId>{5C22544A-7EE6-4342-B048-85BDC9FD1C3A}</a:tableStyleId>
              </a:tblPr>
              <a:tblGrid>
                <a:gridCol w="1513337">
                  <a:extLst>
                    <a:ext uri="{9D8B030D-6E8A-4147-A177-3AD203B41FA5}">
                      <a16:colId xmlns:a16="http://schemas.microsoft.com/office/drawing/2014/main" val="20000"/>
                    </a:ext>
                  </a:extLst>
                </a:gridCol>
                <a:gridCol w="1513337">
                  <a:extLst>
                    <a:ext uri="{9D8B030D-6E8A-4147-A177-3AD203B41FA5}">
                      <a16:colId xmlns:a16="http://schemas.microsoft.com/office/drawing/2014/main" val="20001"/>
                    </a:ext>
                  </a:extLst>
                </a:gridCol>
                <a:gridCol w="1433686">
                  <a:extLst>
                    <a:ext uri="{9D8B030D-6E8A-4147-A177-3AD203B41FA5}">
                      <a16:colId xmlns:a16="http://schemas.microsoft.com/office/drawing/2014/main" val="20002"/>
                    </a:ext>
                  </a:extLst>
                </a:gridCol>
                <a:gridCol w="2469127">
                  <a:extLst>
                    <a:ext uri="{9D8B030D-6E8A-4147-A177-3AD203B41FA5}">
                      <a16:colId xmlns:a16="http://schemas.microsoft.com/office/drawing/2014/main" val="20003"/>
                    </a:ext>
                  </a:extLst>
                </a:gridCol>
              </a:tblGrid>
              <a:tr h="714380">
                <a:tc>
                  <a:txBody>
                    <a:bodyPr/>
                    <a:lstStyle/>
                    <a:p>
                      <a:pPr algn="ctr"/>
                      <a:r>
                        <a:rPr lang="en-US" dirty="0" smtClean="0">
                          <a:latin typeface="Trebuchet MS"/>
                        </a:rPr>
                        <a:t># of Active Pixels per line</a:t>
                      </a:r>
                      <a:endParaRPr lang="en-US" dirty="0">
                        <a:latin typeface="Trebuchet MS"/>
                      </a:endParaRPr>
                    </a:p>
                  </a:txBody>
                  <a:tcPr/>
                </a:tc>
                <a:tc>
                  <a:txBody>
                    <a:bodyPr/>
                    <a:lstStyle/>
                    <a:p>
                      <a:pPr algn="ctr"/>
                      <a:r>
                        <a:rPr lang="en-US" dirty="0" smtClean="0">
                          <a:latin typeface="Trebuchet MS"/>
                        </a:rPr>
                        <a:t># of Active Lines</a:t>
                      </a:r>
                      <a:endParaRPr lang="en-US" dirty="0">
                        <a:latin typeface="Trebuchet MS"/>
                      </a:endParaRPr>
                    </a:p>
                  </a:txBody>
                  <a:tcPr/>
                </a:tc>
                <a:tc>
                  <a:txBody>
                    <a:bodyPr/>
                    <a:lstStyle/>
                    <a:p>
                      <a:pPr algn="ctr"/>
                      <a:r>
                        <a:rPr lang="en-US" dirty="0" smtClean="0">
                          <a:latin typeface="Trebuchet MS"/>
                        </a:rPr>
                        <a:t>Aspect Ratio</a:t>
                      </a:r>
                      <a:endParaRPr lang="en-US" dirty="0">
                        <a:latin typeface="Trebuchet MS"/>
                      </a:endParaRPr>
                    </a:p>
                  </a:txBody>
                  <a:tcPr/>
                </a:tc>
                <a:tc>
                  <a:txBody>
                    <a:bodyPr/>
                    <a:lstStyle/>
                    <a:p>
                      <a:pPr algn="ctr"/>
                      <a:r>
                        <a:rPr lang="en-US" dirty="0" smtClean="0">
                          <a:latin typeface="Trebuchet MS"/>
                        </a:rPr>
                        <a:t>Frame Rate</a:t>
                      </a:r>
                      <a:endParaRPr lang="en-US" dirty="0">
                        <a:latin typeface="Trebuchet MS"/>
                      </a:endParaRPr>
                    </a:p>
                  </a:txBody>
                  <a:tcPr/>
                </a:tc>
                <a:extLst>
                  <a:ext uri="{0D108BD9-81ED-4DB2-BD59-A6C34878D82A}">
                    <a16:rowId xmlns:a16="http://schemas.microsoft.com/office/drawing/2014/main" val="10000"/>
                  </a:ext>
                </a:extLst>
              </a:tr>
              <a:tr h="370416">
                <a:tc>
                  <a:txBody>
                    <a:bodyPr/>
                    <a:lstStyle/>
                    <a:p>
                      <a:pPr algn="ctr"/>
                      <a:r>
                        <a:rPr lang="en-US" dirty="0" smtClean="0">
                          <a:latin typeface="Trebuchet MS"/>
                        </a:rPr>
                        <a:t>1,920</a:t>
                      </a:r>
                      <a:endParaRPr lang="en-US" dirty="0">
                        <a:latin typeface="Trebuchet MS"/>
                      </a:endParaRPr>
                    </a:p>
                  </a:txBody>
                  <a:tcPr/>
                </a:tc>
                <a:tc>
                  <a:txBody>
                    <a:bodyPr/>
                    <a:lstStyle/>
                    <a:p>
                      <a:pPr algn="ctr"/>
                      <a:r>
                        <a:rPr lang="en-US" dirty="0" smtClean="0">
                          <a:latin typeface="Trebuchet MS"/>
                        </a:rPr>
                        <a:t>1,080</a:t>
                      </a:r>
                      <a:endParaRPr lang="en-US" dirty="0">
                        <a:latin typeface="Trebuchet MS"/>
                      </a:endParaRPr>
                    </a:p>
                  </a:txBody>
                  <a:tcPr/>
                </a:tc>
                <a:tc>
                  <a:txBody>
                    <a:bodyPr/>
                    <a:lstStyle/>
                    <a:p>
                      <a:pPr algn="ctr"/>
                      <a:r>
                        <a:rPr lang="en-US" dirty="0" smtClean="0">
                          <a:latin typeface="Trebuchet MS"/>
                        </a:rPr>
                        <a:t>16:9</a:t>
                      </a:r>
                      <a:endParaRPr lang="en-US" dirty="0">
                        <a:latin typeface="Trebuchet MS"/>
                      </a:endParaRPr>
                    </a:p>
                  </a:txBody>
                  <a:tcPr/>
                </a:tc>
                <a:tc>
                  <a:txBody>
                    <a:bodyPr/>
                    <a:lstStyle/>
                    <a:p>
                      <a:pPr algn="ctr"/>
                      <a:r>
                        <a:rPr lang="en-US" dirty="0" smtClean="0">
                          <a:latin typeface="Trebuchet MS"/>
                        </a:rPr>
                        <a:t>60P 60I</a:t>
                      </a:r>
                      <a:r>
                        <a:rPr lang="en-US" baseline="0" dirty="0" smtClean="0">
                          <a:latin typeface="Trebuchet MS"/>
                        </a:rPr>
                        <a:t> 30P 24P</a:t>
                      </a:r>
                      <a:endParaRPr lang="en-US" dirty="0">
                        <a:latin typeface="Trebuchet MS"/>
                      </a:endParaRPr>
                    </a:p>
                  </a:txBody>
                  <a:tcPr/>
                </a:tc>
                <a:extLst>
                  <a:ext uri="{0D108BD9-81ED-4DB2-BD59-A6C34878D82A}">
                    <a16:rowId xmlns:a16="http://schemas.microsoft.com/office/drawing/2014/main" val="10001"/>
                  </a:ext>
                </a:extLst>
              </a:tr>
              <a:tr h="370416">
                <a:tc>
                  <a:txBody>
                    <a:bodyPr/>
                    <a:lstStyle/>
                    <a:p>
                      <a:pPr algn="ctr"/>
                      <a:r>
                        <a:rPr lang="en-US" dirty="0" smtClean="0">
                          <a:latin typeface="Trebuchet MS"/>
                        </a:rPr>
                        <a:t>1,280</a:t>
                      </a:r>
                      <a:endParaRPr lang="en-US" dirty="0">
                        <a:latin typeface="Trebuchet MS"/>
                      </a:endParaRPr>
                    </a:p>
                  </a:txBody>
                  <a:tcPr/>
                </a:tc>
                <a:tc>
                  <a:txBody>
                    <a:bodyPr/>
                    <a:lstStyle/>
                    <a:p>
                      <a:pPr algn="ctr"/>
                      <a:r>
                        <a:rPr lang="en-US" dirty="0" smtClean="0">
                          <a:latin typeface="Trebuchet MS"/>
                        </a:rPr>
                        <a:t>720</a:t>
                      </a:r>
                      <a:endParaRPr lang="en-US" dirty="0">
                        <a:latin typeface="Trebuchet MS"/>
                      </a:endParaRPr>
                    </a:p>
                  </a:txBody>
                  <a:tcPr/>
                </a:tc>
                <a:tc>
                  <a:txBody>
                    <a:bodyPr/>
                    <a:lstStyle/>
                    <a:p>
                      <a:pPr algn="ctr"/>
                      <a:r>
                        <a:rPr lang="en-US" dirty="0" smtClean="0">
                          <a:latin typeface="Trebuchet MS"/>
                        </a:rPr>
                        <a:t>16:9</a:t>
                      </a:r>
                      <a:endParaRPr lang="en-US" dirty="0">
                        <a:latin typeface="Trebuchet MS"/>
                      </a:endParaRPr>
                    </a:p>
                  </a:txBody>
                  <a:tcPr/>
                </a:tc>
                <a:tc>
                  <a:txBody>
                    <a:bodyPr/>
                    <a:lstStyle/>
                    <a:p>
                      <a:pPr algn="ctr"/>
                      <a:r>
                        <a:rPr lang="en-US" dirty="0" smtClean="0">
                          <a:latin typeface="Trebuchet MS"/>
                        </a:rPr>
                        <a:t>60P</a:t>
                      </a:r>
                      <a:r>
                        <a:rPr lang="en-US" baseline="0" dirty="0" smtClean="0">
                          <a:latin typeface="Trebuchet MS"/>
                        </a:rPr>
                        <a:t> 30P 24P</a:t>
                      </a:r>
                      <a:endParaRPr lang="en-US" dirty="0">
                        <a:latin typeface="Trebuchet MS"/>
                      </a:endParaRPr>
                    </a:p>
                  </a:txBody>
                  <a:tcPr/>
                </a:tc>
                <a:extLst>
                  <a:ext uri="{0D108BD9-81ED-4DB2-BD59-A6C34878D82A}">
                    <a16:rowId xmlns:a16="http://schemas.microsoft.com/office/drawing/2014/main" val="10002"/>
                  </a:ext>
                </a:extLst>
              </a:tr>
              <a:tr h="370416">
                <a:tc>
                  <a:txBody>
                    <a:bodyPr/>
                    <a:lstStyle/>
                    <a:p>
                      <a:pPr algn="ctr"/>
                      <a:r>
                        <a:rPr lang="en-US" dirty="0" smtClean="0">
                          <a:latin typeface="Trebuchet MS"/>
                        </a:rPr>
                        <a:t>704</a:t>
                      </a:r>
                      <a:endParaRPr lang="en-US" dirty="0">
                        <a:latin typeface="Trebuchet MS"/>
                      </a:endParaRPr>
                    </a:p>
                  </a:txBody>
                  <a:tcPr/>
                </a:tc>
                <a:tc>
                  <a:txBody>
                    <a:bodyPr/>
                    <a:lstStyle/>
                    <a:p>
                      <a:pPr algn="ctr"/>
                      <a:r>
                        <a:rPr lang="en-US" dirty="0" smtClean="0">
                          <a:latin typeface="Trebuchet MS"/>
                        </a:rPr>
                        <a:t>480</a:t>
                      </a:r>
                      <a:endParaRPr lang="en-US" dirty="0">
                        <a:latin typeface="Trebuchet MS"/>
                      </a:endParaRPr>
                    </a:p>
                  </a:txBody>
                  <a:tcPr/>
                </a:tc>
                <a:tc>
                  <a:txBody>
                    <a:bodyPr/>
                    <a:lstStyle/>
                    <a:p>
                      <a:pPr algn="ctr"/>
                      <a:r>
                        <a:rPr lang="en-US" dirty="0" smtClean="0">
                          <a:latin typeface="Trebuchet MS"/>
                        </a:rPr>
                        <a:t>16:9 or</a:t>
                      </a:r>
                      <a:r>
                        <a:rPr lang="en-US" baseline="0" dirty="0" smtClean="0">
                          <a:latin typeface="Trebuchet MS"/>
                        </a:rPr>
                        <a:t> 4:3</a:t>
                      </a:r>
                      <a:endParaRPr lang="en-US" dirty="0">
                        <a:latin typeface="Trebuchet MS"/>
                      </a:endParaRPr>
                    </a:p>
                  </a:txBody>
                  <a:tcPr/>
                </a:tc>
                <a:tc>
                  <a:txBody>
                    <a:bodyPr/>
                    <a:lstStyle/>
                    <a:p>
                      <a:pPr algn="ctr"/>
                      <a:r>
                        <a:rPr lang="en-US" dirty="0" smtClean="0">
                          <a:latin typeface="Trebuchet MS"/>
                        </a:rPr>
                        <a:t>60P 60I 30P 24P</a:t>
                      </a:r>
                      <a:endParaRPr lang="en-US" dirty="0">
                        <a:latin typeface="Trebuchet MS"/>
                      </a:endParaRPr>
                    </a:p>
                  </a:txBody>
                  <a:tcPr/>
                </a:tc>
                <a:extLst>
                  <a:ext uri="{0D108BD9-81ED-4DB2-BD59-A6C34878D82A}">
                    <a16:rowId xmlns:a16="http://schemas.microsoft.com/office/drawing/2014/main" val="10003"/>
                  </a:ext>
                </a:extLst>
              </a:tr>
              <a:tr h="370416">
                <a:tc>
                  <a:txBody>
                    <a:bodyPr/>
                    <a:lstStyle/>
                    <a:p>
                      <a:pPr algn="ctr"/>
                      <a:r>
                        <a:rPr lang="en-US" dirty="0" smtClean="0">
                          <a:latin typeface="Trebuchet MS"/>
                        </a:rPr>
                        <a:t>640</a:t>
                      </a:r>
                      <a:endParaRPr lang="en-US" dirty="0">
                        <a:latin typeface="Trebuchet MS"/>
                      </a:endParaRPr>
                    </a:p>
                  </a:txBody>
                  <a:tcPr/>
                </a:tc>
                <a:tc>
                  <a:txBody>
                    <a:bodyPr/>
                    <a:lstStyle/>
                    <a:p>
                      <a:pPr algn="ctr"/>
                      <a:r>
                        <a:rPr lang="en-US" dirty="0" smtClean="0">
                          <a:latin typeface="Trebuchet MS"/>
                        </a:rPr>
                        <a:t>480</a:t>
                      </a:r>
                      <a:endParaRPr lang="en-US" dirty="0">
                        <a:latin typeface="Trebuchet MS"/>
                      </a:endParaRPr>
                    </a:p>
                  </a:txBody>
                  <a:tcPr/>
                </a:tc>
                <a:tc>
                  <a:txBody>
                    <a:bodyPr/>
                    <a:lstStyle/>
                    <a:p>
                      <a:pPr algn="ctr"/>
                      <a:r>
                        <a:rPr lang="en-US" dirty="0" smtClean="0">
                          <a:latin typeface="Trebuchet MS"/>
                        </a:rPr>
                        <a:t>4:3</a:t>
                      </a:r>
                      <a:endParaRPr lang="en-US" dirty="0">
                        <a:latin typeface="Trebuchet MS"/>
                      </a:endParaRPr>
                    </a:p>
                  </a:txBody>
                  <a:tcPr/>
                </a:tc>
                <a:tc>
                  <a:txBody>
                    <a:bodyPr/>
                    <a:lstStyle/>
                    <a:p>
                      <a:pPr algn="ctr"/>
                      <a:r>
                        <a:rPr lang="en-US" dirty="0" smtClean="0">
                          <a:latin typeface="Trebuchet MS"/>
                        </a:rPr>
                        <a:t>60P</a:t>
                      </a:r>
                      <a:r>
                        <a:rPr lang="en-US" baseline="0" dirty="0" smtClean="0">
                          <a:latin typeface="Trebuchet MS"/>
                        </a:rPr>
                        <a:t> 60I 30P 24P</a:t>
                      </a:r>
                      <a:endParaRPr lang="en-US" dirty="0">
                        <a:latin typeface="Trebuchet MS"/>
                      </a:endParaRPr>
                    </a:p>
                  </a:txBody>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Autofit/>
          </a:bodyPr>
          <a:lstStyle/>
          <a:p>
            <a:pPr>
              <a:buFont typeface="Arial" pitchFamily="34" charset="0"/>
              <a:buChar char="•"/>
            </a:pPr>
            <a:r>
              <a:rPr lang="en-CA" sz="2200" dirty="0" smtClean="0"/>
              <a:t>For video, MPEG-2 is chosen as the compression standard.  For audio, AC-3 is the standard. It supports the so-called 5.1 channel Dolby surround sound, i.e., five surround channels </a:t>
            </a:r>
            <a:r>
              <a:rPr lang="en-US" sz="2200" dirty="0" smtClean="0"/>
              <a:t>plus a subwoofer channel.</a:t>
            </a:r>
          </a:p>
          <a:p>
            <a:endParaRPr lang="en-US" sz="2200" dirty="0" smtClean="0"/>
          </a:p>
          <a:p>
            <a:pPr>
              <a:buFont typeface="Arial"/>
              <a:buChar char="•"/>
            </a:pPr>
            <a:r>
              <a:rPr lang="en-CA" sz="2200" dirty="0" smtClean="0"/>
              <a:t>The salient difference between conventional TV and HDTV:</a:t>
            </a:r>
          </a:p>
          <a:p>
            <a:pPr marL="971550" lvl="1" indent="-514350">
              <a:spcBef>
                <a:spcPts val="2424"/>
              </a:spcBef>
              <a:buFont typeface="+mj-lt"/>
              <a:buAutoNum type="alphaLcParenR"/>
            </a:pPr>
            <a:r>
              <a:rPr lang="en-CA" sz="2200" dirty="0" smtClean="0"/>
              <a:t>HDTV has a much wider aspect ratio of 16:9 instead of 4:3.</a:t>
            </a:r>
          </a:p>
          <a:p>
            <a:pPr marL="971550" lvl="1" indent="-514350">
              <a:spcBef>
                <a:spcPts val="2424"/>
              </a:spcBef>
              <a:buFont typeface="+mj-lt"/>
              <a:buAutoNum type="alphaLcParenR"/>
            </a:pPr>
            <a:r>
              <a:rPr lang="en-CA" sz="2200" dirty="0" smtClean="0"/>
              <a:t>HDTV moves toward progressive (non-interlaced) scan. The rationale is that interlacing introduces serrated edges to moving objects and </a:t>
            </a:r>
            <a:r>
              <a:rPr lang="en-US" sz="2200" dirty="0" smtClean="0"/>
              <a:t>flickers along horizontal edges.</a:t>
            </a:r>
            <a:endParaRPr lang="en-US" sz="22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ormAutofit fontScale="92500"/>
          </a:bodyPr>
          <a:lstStyle/>
          <a:p>
            <a:pPr marL="457200" indent="-457200">
              <a:lnSpc>
                <a:spcPct val="110000"/>
              </a:lnSpc>
              <a:buFont typeface="Arial"/>
              <a:buChar char="•"/>
            </a:pPr>
            <a:r>
              <a:rPr lang="en-CA" dirty="0" smtClean="0"/>
              <a:t>The services </a:t>
            </a:r>
            <a:r>
              <a:rPr lang="en-US" dirty="0" smtClean="0"/>
              <a:t>provided include:</a:t>
            </a:r>
          </a:p>
          <a:p>
            <a:pPr>
              <a:lnSpc>
                <a:spcPct val="110000"/>
              </a:lnSpc>
            </a:pPr>
            <a:endParaRPr lang="en-US" sz="1000" dirty="0" smtClean="0"/>
          </a:p>
          <a:p>
            <a:pPr marL="914400" lvl="1" indent="-457200">
              <a:lnSpc>
                <a:spcPct val="110000"/>
              </a:lnSpc>
              <a:buFont typeface="Lucida Grande"/>
              <a:buChar char="-"/>
            </a:pPr>
            <a:r>
              <a:rPr lang="en-CA" sz="2600" b="1" dirty="0" smtClean="0"/>
              <a:t>SDTV (Standard Definition TV)</a:t>
            </a:r>
            <a:r>
              <a:rPr lang="en-CA" sz="2600" dirty="0" smtClean="0"/>
              <a:t>: the NTSC TV or higher.</a:t>
            </a:r>
          </a:p>
          <a:p>
            <a:pPr lvl="1">
              <a:lnSpc>
                <a:spcPct val="110000"/>
              </a:lnSpc>
              <a:buFont typeface="Lucida Grande"/>
              <a:buChar char="-"/>
            </a:pPr>
            <a:endParaRPr lang="en-CA" sz="1000" dirty="0" smtClean="0"/>
          </a:p>
          <a:p>
            <a:pPr marL="914400" lvl="1" indent="-457200">
              <a:lnSpc>
                <a:spcPct val="110000"/>
              </a:lnSpc>
              <a:buFont typeface="Lucida Grande"/>
              <a:buChar char="-"/>
            </a:pPr>
            <a:r>
              <a:rPr lang="en-CA" sz="2600" b="1" dirty="0" smtClean="0"/>
              <a:t>EDTV (Enhanced Definition TV)</a:t>
            </a:r>
            <a:r>
              <a:rPr lang="en-CA" sz="2600" dirty="0" smtClean="0"/>
              <a:t>: 480 active lines or higher, i.e., the third and fourth rows in Table 5.4.</a:t>
            </a:r>
          </a:p>
          <a:p>
            <a:pPr lvl="1">
              <a:lnSpc>
                <a:spcPct val="110000"/>
              </a:lnSpc>
              <a:buFont typeface="Lucida Grande"/>
              <a:buChar char="-"/>
            </a:pPr>
            <a:endParaRPr lang="en-CA" sz="1000" dirty="0"/>
          </a:p>
          <a:p>
            <a:pPr marL="914400" lvl="1" indent="-457200">
              <a:lnSpc>
                <a:spcPct val="110000"/>
              </a:lnSpc>
              <a:buFont typeface="Lucida Grande"/>
              <a:buChar char="-"/>
            </a:pPr>
            <a:r>
              <a:rPr lang="en-CA" sz="2600" b="1" dirty="0" smtClean="0"/>
              <a:t>HDTV (High Definition TV)</a:t>
            </a:r>
            <a:r>
              <a:rPr lang="en-CA" sz="2600" dirty="0" smtClean="0"/>
              <a:t>: </a:t>
            </a:r>
            <a:r>
              <a:rPr lang="en-US" sz="2600" dirty="0"/>
              <a:t>720 active lines or higher. </a:t>
            </a:r>
            <a:r>
              <a:rPr lang="en-US" sz="2600" dirty="0" smtClean="0"/>
              <a:t> So </a:t>
            </a:r>
            <a:r>
              <a:rPr lang="en-US" sz="2600" dirty="0"/>
              <a:t>far, the popular choices </a:t>
            </a:r>
            <a:r>
              <a:rPr lang="en-US" sz="2600" dirty="0" smtClean="0"/>
              <a:t>are: </a:t>
            </a:r>
          </a:p>
          <a:p>
            <a:pPr lvl="2">
              <a:lnSpc>
                <a:spcPct val="110000"/>
              </a:lnSpc>
            </a:pPr>
            <a:r>
              <a:rPr lang="en-US" sz="2200" dirty="0" smtClean="0"/>
              <a:t>720P </a:t>
            </a:r>
            <a:r>
              <a:rPr lang="en-US" sz="2200" dirty="0"/>
              <a:t>(</a:t>
            </a:r>
            <a:r>
              <a:rPr lang="en-US" sz="2200" dirty="0" smtClean="0"/>
              <a:t>1</a:t>
            </a:r>
            <a:r>
              <a:rPr lang="en-US" sz="2200" i="1" dirty="0" smtClean="0"/>
              <a:t>,</a:t>
            </a:r>
            <a:r>
              <a:rPr lang="en-US" sz="2200" dirty="0" smtClean="0"/>
              <a:t>280 </a:t>
            </a:r>
            <a:r>
              <a:rPr lang="en-US" sz="2200" i="1" dirty="0" smtClean="0"/>
              <a:t>× </a:t>
            </a:r>
            <a:r>
              <a:rPr lang="en-US" sz="2200" dirty="0" smtClean="0"/>
              <a:t>720</a:t>
            </a:r>
            <a:r>
              <a:rPr lang="en-US" sz="2200" dirty="0"/>
              <a:t>, progressive scan, 30 </a:t>
            </a:r>
            <a:r>
              <a:rPr lang="en-US" sz="2200" dirty="0" smtClean="0"/>
              <a:t>fps)</a:t>
            </a:r>
          </a:p>
          <a:p>
            <a:pPr lvl="2">
              <a:lnSpc>
                <a:spcPct val="110000"/>
              </a:lnSpc>
            </a:pPr>
            <a:r>
              <a:rPr lang="en-US" sz="2200" dirty="0" smtClean="0"/>
              <a:t>1080I </a:t>
            </a:r>
            <a:r>
              <a:rPr lang="en-US" sz="2200" dirty="0"/>
              <a:t>(</a:t>
            </a:r>
            <a:r>
              <a:rPr lang="en-US" sz="2200" dirty="0" smtClean="0"/>
              <a:t>1</a:t>
            </a:r>
            <a:r>
              <a:rPr lang="en-US" sz="2200" i="1" dirty="0" smtClean="0"/>
              <a:t>,</a:t>
            </a:r>
            <a:r>
              <a:rPr lang="en-US" sz="2200" dirty="0" smtClean="0"/>
              <a:t>920 </a:t>
            </a:r>
            <a:r>
              <a:rPr lang="en-US" sz="2200" i="1" dirty="0"/>
              <a:t>× </a:t>
            </a:r>
            <a:r>
              <a:rPr lang="en-US" sz="2200" dirty="0" smtClean="0"/>
              <a:t>1</a:t>
            </a:r>
            <a:r>
              <a:rPr lang="en-US" sz="2200" i="1" dirty="0" smtClean="0"/>
              <a:t>,</a:t>
            </a:r>
            <a:r>
              <a:rPr lang="en-US" sz="2200" dirty="0" smtClean="0"/>
              <a:t>080</a:t>
            </a:r>
            <a:r>
              <a:rPr lang="en-US" sz="2200" dirty="0"/>
              <a:t>, interlaced, 30 </a:t>
            </a:r>
            <a:r>
              <a:rPr lang="en-US" sz="2200" dirty="0" smtClean="0"/>
              <a:t>fps)</a:t>
            </a:r>
          </a:p>
          <a:p>
            <a:pPr lvl="2">
              <a:lnSpc>
                <a:spcPct val="110000"/>
              </a:lnSpc>
            </a:pPr>
            <a:r>
              <a:rPr lang="en-US" sz="2200" dirty="0" smtClean="0"/>
              <a:t>1080P </a:t>
            </a:r>
            <a:r>
              <a:rPr lang="en-US" sz="2200" dirty="0"/>
              <a:t>(</a:t>
            </a:r>
            <a:r>
              <a:rPr lang="en-US" sz="2200" dirty="0" smtClean="0"/>
              <a:t>1</a:t>
            </a:r>
            <a:r>
              <a:rPr lang="en-US" sz="2200" i="1" dirty="0" smtClean="0"/>
              <a:t>,</a:t>
            </a:r>
            <a:r>
              <a:rPr lang="en-US" sz="2200" dirty="0" smtClean="0"/>
              <a:t>920 </a:t>
            </a:r>
            <a:r>
              <a:rPr lang="en-US" sz="2200" i="1" dirty="0"/>
              <a:t>× </a:t>
            </a:r>
            <a:r>
              <a:rPr lang="en-US" sz="2200" dirty="0" smtClean="0"/>
              <a:t>1</a:t>
            </a:r>
            <a:r>
              <a:rPr lang="en-US" sz="2200" i="1" dirty="0" smtClean="0"/>
              <a:t>,</a:t>
            </a:r>
            <a:r>
              <a:rPr lang="en-US" sz="2200" dirty="0" smtClean="0"/>
              <a:t>080, progressive </a:t>
            </a:r>
            <a:r>
              <a:rPr lang="en-US" sz="2200" dirty="0"/>
              <a:t>scan, 30 or 60 fps).</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5.2.4  Ultra High Definition TV (UHDTV)</a:t>
            </a:r>
            <a:endParaRPr lang="en-US" sz="3600" b="1" dirty="0"/>
          </a:p>
        </p:txBody>
      </p:sp>
      <p:sp>
        <p:nvSpPr>
          <p:cNvPr id="3" name="Content Placeholder 2"/>
          <p:cNvSpPr>
            <a:spLocks noGrp="1"/>
          </p:cNvSpPr>
          <p:nvPr>
            <p:ph idx="1"/>
          </p:nvPr>
        </p:nvSpPr>
        <p:spPr>
          <a:xfrm>
            <a:off x="457200" y="1600201"/>
            <a:ext cx="8296284" cy="4277072"/>
          </a:xfrm>
        </p:spPr>
        <p:txBody>
          <a:bodyPr anchor="ctr">
            <a:normAutofit fontScale="77500" lnSpcReduction="20000"/>
          </a:bodyPr>
          <a:lstStyle/>
          <a:p>
            <a:pPr marL="457200" indent="-457200">
              <a:lnSpc>
                <a:spcPct val="120000"/>
              </a:lnSpc>
              <a:spcBef>
                <a:spcPts val="1200"/>
              </a:spcBef>
              <a:buFont typeface="Arial" panose="020B0604020202020204" pitchFamily="34" charset="0"/>
              <a:buChar char="•"/>
            </a:pPr>
            <a:r>
              <a:rPr lang="en-US" sz="2800" dirty="0"/>
              <a:t>UHDTV is a new </a:t>
            </a:r>
            <a:r>
              <a:rPr lang="en-US" sz="2800" dirty="0" smtClean="0"/>
              <a:t>generation </a:t>
            </a:r>
            <a:r>
              <a:rPr lang="en-US" sz="2800" dirty="0"/>
              <a:t>of </a:t>
            </a:r>
            <a:r>
              <a:rPr lang="en-US" sz="2800" dirty="0" smtClean="0"/>
              <a:t>HDTV.  </a:t>
            </a:r>
            <a:r>
              <a:rPr lang="en-US" sz="2800" dirty="0"/>
              <a:t>The standards </a:t>
            </a:r>
            <a:r>
              <a:rPr lang="en-US" sz="2800" dirty="0" smtClean="0"/>
              <a:t>initiated </a:t>
            </a:r>
            <a:r>
              <a:rPr lang="en-US" sz="2800" dirty="0"/>
              <a:t>in 2012 support </a:t>
            </a:r>
            <a:r>
              <a:rPr lang="en-US" sz="2800" dirty="0" smtClean="0"/>
              <a:t>4K UHDTV</a:t>
            </a:r>
            <a:r>
              <a:rPr lang="en-US" sz="2800" dirty="0"/>
              <a:t>: 2160P (</a:t>
            </a:r>
            <a:r>
              <a:rPr lang="en-US" sz="2800" dirty="0" smtClean="0"/>
              <a:t>3</a:t>
            </a:r>
            <a:r>
              <a:rPr lang="en-US" sz="2800" i="1" dirty="0" smtClean="0"/>
              <a:t>,</a:t>
            </a:r>
            <a:r>
              <a:rPr lang="en-US" sz="2800" dirty="0" smtClean="0"/>
              <a:t>840</a:t>
            </a:r>
            <a:r>
              <a:rPr lang="en-US" sz="2800" i="1" dirty="0" smtClean="0"/>
              <a:t>×</a:t>
            </a:r>
            <a:r>
              <a:rPr lang="en-US" sz="2800" dirty="0" smtClean="0"/>
              <a:t>2</a:t>
            </a:r>
            <a:r>
              <a:rPr lang="en-US" sz="2800" i="1" dirty="0" smtClean="0"/>
              <a:t>,</a:t>
            </a:r>
            <a:r>
              <a:rPr lang="en-US" sz="2800" dirty="0" smtClean="0"/>
              <a:t>160</a:t>
            </a:r>
            <a:r>
              <a:rPr lang="en-US" sz="2800" dirty="0"/>
              <a:t>, progressive scan) and 8K UHDTV: 4320P (</a:t>
            </a:r>
            <a:r>
              <a:rPr lang="en-US" sz="2800" dirty="0" smtClean="0"/>
              <a:t>7</a:t>
            </a:r>
            <a:r>
              <a:rPr lang="en-US" sz="2800" i="1" dirty="0" smtClean="0"/>
              <a:t>,</a:t>
            </a:r>
            <a:r>
              <a:rPr lang="en-US" sz="2800" dirty="0" smtClean="0"/>
              <a:t>680</a:t>
            </a:r>
            <a:r>
              <a:rPr lang="en-US" sz="2800" i="1" dirty="0" smtClean="0"/>
              <a:t>×</a:t>
            </a:r>
            <a:r>
              <a:rPr lang="en-US" sz="2800" dirty="0" smtClean="0"/>
              <a:t>4</a:t>
            </a:r>
            <a:r>
              <a:rPr lang="en-US" sz="2800" i="1" dirty="0" smtClean="0"/>
              <a:t>,</a:t>
            </a:r>
            <a:r>
              <a:rPr lang="en-US" sz="2800" dirty="0" smtClean="0"/>
              <a:t>320</a:t>
            </a:r>
            <a:r>
              <a:rPr lang="en-US" sz="2800" dirty="0"/>
              <a:t>, progressive scan).</a:t>
            </a:r>
          </a:p>
          <a:p>
            <a:pPr marL="457200" indent="-457200">
              <a:lnSpc>
                <a:spcPct val="120000"/>
              </a:lnSpc>
              <a:spcBef>
                <a:spcPts val="1200"/>
              </a:spcBef>
              <a:buFont typeface="Arial" panose="020B0604020202020204" pitchFamily="34" charset="0"/>
              <a:buChar char="•"/>
            </a:pPr>
            <a:r>
              <a:rPr lang="en-US" sz="2800" dirty="0"/>
              <a:t>The aspect ratio is 16:9. </a:t>
            </a:r>
            <a:r>
              <a:rPr lang="en-US" sz="2800" dirty="0" smtClean="0"/>
              <a:t> The </a:t>
            </a:r>
            <a:r>
              <a:rPr lang="en-US" sz="2800" dirty="0"/>
              <a:t>bit-depth </a:t>
            </a:r>
            <a:r>
              <a:rPr lang="en-US" sz="2800" dirty="0" smtClean="0"/>
              <a:t>is 10 or 12 bits per sample, </a:t>
            </a:r>
            <a:r>
              <a:rPr lang="en-US" sz="2800" dirty="0"/>
              <a:t>and the </a:t>
            </a:r>
            <a:r>
              <a:rPr lang="en-US" sz="2800" dirty="0" err="1"/>
              <a:t>chroma</a:t>
            </a:r>
            <a:r>
              <a:rPr lang="en-US" sz="2800" dirty="0"/>
              <a:t> subsampling can be </a:t>
            </a:r>
            <a:r>
              <a:rPr lang="en-US" sz="2800" dirty="0" smtClean="0"/>
              <a:t>4:2:0, 4:2:2, or 4:4:4.</a:t>
            </a:r>
            <a:endParaRPr lang="en-US" sz="2800" dirty="0"/>
          </a:p>
          <a:p>
            <a:pPr marL="457200" indent="-457200">
              <a:lnSpc>
                <a:spcPct val="120000"/>
              </a:lnSpc>
              <a:spcBef>
                <a:spcPts val="1200"/>
              </a:spcBef>
              <a:buFont typeface="Arial" panose="020B0604020202020204" pitchFamily="34" charset="0"/>
              <a:buChar char="•"/>
            </a:pPr>
            <a:r>
              <a:rPr lang="en-US" sz="2800" dirty="0"/>
              <a:t>The supported frame rate has been gradually increased to 120 fps. </a:t>
            </a:r>
            <a:endParaRPr lang="en-US" sz="2800" dirty="0" smtClean="0"/>
          </a:p>
          <a:p>
            <a:pPr marL="457200" indent="-457200">
              <a:lnSpc>
                <a:spcPct val="120000"/>
              </a:lnSpc>
              <a:spcBef>
                <a:spcPts val="1200"/>
              </a:spcBef>
              <a:buFont typeface="Arial" panose="020B0604020202020204" pitchFamily="34" charset="0"/>
              <a:buChar char="•"/>
            </a:pPr>
            <a:r>
              <a:rPr lang="en-US" sz="2800" dirty="0" smtClean="0"/>
              <a:t>The </a:t>
            </a:r>
            <a:r>
              <a:rPr lang="en-US" sz="2800" dirty="0"/>
              <a:t>UHDTV will provide superior </a:t>
            </a:r>
            <a:r>
              <a:rPr lang="en-US" sz="2800" dirty="0" smtClean="0"/>
              <a:t>picture quality</a:t>
            </a:r>
            <a:r>
              <a:rPr lang="en-US" sz="2800" dirty="0"/>
              <a:t>, comparable to IMAX movies, but it will require a much higher bandwidth </a:t>
            </a:r>
            <a:r>
              <a:rPr lang="en-US" sz="2800" dirty="0" smtClean="0"/>
              <a:t>and </a:t>
            </a:r>
            <a:r>
              <a:rPr lang="en-US" sz="2800" dirty="0"/>
              <a:t>bitrate</a:t>
            </a:r>
            <a:r>
              <a:rPr lang="en-US" sz="2800" dirty="0" smtClean="0"/>
              <a:t>.</a:t>
            </a:r>
            <a:endParaRPr lang="en-US"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35</a:t>
            </a:fld>
            <a:endParaRPr lang="en-US"/>
          </a:p>
        </p:txBody>
      </p:sp>
    </p:spTree>
    <p:extLst>
      <p:ext uri="{BB962C8B-B14F-4D97-AF65-F5344CB8AC3E}">
        <p14:creationId xmlns:p14="http://schemas.microsoft.com/office/powerpoint/2010/main" val="10902993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617" y="836712"/>
            <a:ext cx="8326867" cy="5340369"/>
          </a:xfrm>
        </p:spPr>
        <p:txBody>
          <a:bodyPr>
            <a:noAutofit/>
          </a:bodyPr>
          <a:lstStyle/>
          <a:p>
            <a:pPr>
              <a:buFont typeface="Arial" pitchFamily="34" charset="0"/>
              <a:buChar char="•"/>
            </a:pPr>
            <a:r>
              <a:rPr lang="en-US" sz="2400" dirty="0" smtClean="0"/>
              <a:t>16K UHDTV has </a:t>
            </a:r>
            <a:r>
              <a:rPr lang="en-US" sz="2400" dirty="0"/>
              <a:t>been demonstrated in 2018, targeting applications such as </a:t>
            </a:r>
            <a:r>
              <a:rPr lang="en-US" sz="2400" dirty="0" smtClean="0"/>
              <a:t>Virtual </a:t>
            </a:r>
            <a:r>
              <a:rPr lang="en-US" sz="2400" dirty="0"/>
              <a:t>Reality with </a:t>
            </a:r>
            <a:r>
              <a:rPr lang="en-US" sz="2400" dirty="0" smtClean="0"/>
              <a:t>true immersion</a:t>
            </a:r>
            <a:r>
              <a:rPr lang="en-US" sz="2400" dirty="0"/>
              <a:t>. Its resolution is </a:t>
            </a:r>
            <a:r>
              <a:rPr lang="en-US" sz="2400" dirty="0" smtClean="0"/>
              <a:t>15,360 </a:t>
            </a:r>
            <a:r>
              <a:rPr lang="en-US" sz="2400" dirty="0"/>
              <a:t>× </a:t>
            </a:r>
            <a:r>
              <a:rPr lang="en-US" sz="2400" dirty="0" smtClean="0"/>
              <a:t>8,640 </a:t>
            </a:r>
            <a:r>
              <a:rPr lang="en-US" sz="2400" dirty="0"/>
              <a:t>for a total </a:t>
            </a:r>
            <a:r>
              <a:rPr lang="en-US" sz="2400" dirty="0" smtClean="0"/>
              <a:t>of 132.7 megapixels</a:t>
            </a:r>
            <a:r>
              <a:rPr lang="en-US" dirty="0" smtClean="0"/>
              <a:t>.</a:t>
            </a:r>
            <a:endParaRPr lang="en-CA" sz="2400" dirty="0"/>
          </a:p>
          <a:p>
            <a:pPr marL="0" indent="0"/>
            <a:endParaRPr lang="en-US" sz="2400" dirty="0" smtClean="0"/>
          </a:p>
          <a:p>
            <a:pPr algn="ctr"/>
            <a:r>
              <a:rPr lang="en-CA" sz="2400" b="1" dirty="0" smtClean="0"/>
              <a:t>Table 5.5: </a:t>
            </a:r>
            <a:r>
              <a:rPr lang="en-CA" sz="2400" dirty="0" smtClean="0"/>
              <a:t>A Summary of UHDTV</a:t>
            </a:r>
          </a:p>
          <a:p>
            <a:pPr algn="ctr"/>
            <a:endParaRPr lang="en-CA" sz="2400" dirty="0" smtClean="0"/>
          </a:p>
          <a:p>
            <a:pPr algn="ctr"/>
            <a:endParaRPr lang="en-CA" sz="2400" dirty="0" smtClean="0"/>
          </a:p>
          <a:p>
            <a:pPr algn="ctr"/>
            <a:endParaRPr lang="en-CA" sz="2400" dirty="0" smtClean="0"/>
          </a:p>
          <a:p>
            <a:pPr algn="ctr"/>
            <a:endParaRPr lang="en-CA" sz="2400" dirty="0" smtClean="0"/>
          </a:p>
          <a:p>
            <a:pPr algn="ctr"/>
            <a:r>
              <a:rPr lang="en-CA" sz="2400" dirty="0" smtClean="0"/>
              <a:t> </a:t>
            </a:r>
          </a:p>
          <a:p>
            <a:pPr algn="ctr"/>
            <a:endParaRPr lang="en-CA" sz="2400" dirty="0" smtClean="0"/>
          </a:p>
          <a:p>
            <a:pPr algn="ctr"/>
            <a:endParaRPr lang="en-CA" sz="2400" dirty="0" smtClean="0"/>
          </a:p>
          <a:p>
            <a:pPr algn="ctr"/>
            <a:r>
              <a:rPr lang="en-CA" sz="2400" dirty="0" smtClean="0"/>
              <a:t> </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700053368"/>
              </p:ext>
            </p:extLst>
          </p:nvPr>
        </p:nvGraphicFramePr>
        <p:xfrm>
          <a:off x="781141" y="3573016"/>
          <a:ext cx="7572175" cy="1825628"/>
        </p:xfrm>
        <a:graphic>
          <a:graphicData uri="http://schemas.openxmlformats.org/drawingml/2006/table">
            <a:tbl>
              <a:tblPr firstRow="1" bandRow="1">
                <a:tableStyleId>{5C22544A-7EE6-4342-B048-85BDC9FD1C3A}</a:tableStyleId>
              </a:tblPr>
              <a:tblGrid>
                <a:gridCol w="1831094">
                  <a:extLst>
                    <a:ext uri="{9D8B030D-6E8A-4147-A177-3AD203B41FA5}">
                      <a16:colId xmlns:a16="http://schemas.microsoft.com/office/drawing/2014/main" val="20000"/>
                    </a:ext>
                  </a:extLst>
                </a:gridCol>
                <a:gridCol w="1566412">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gridCol w="1049870">
                  <a:extLst>
                    <a:ext uri="{9D8B030D-6E8A-4147-A177-3AD203B41FA5}">
                      <a16:colId xmlns:a16="http://schemas.microsoft.com/office/drawing/2014/main" val="1180411513"/>
                    </a:ext>
                  </a:extLst>
                </a:gridCol>
                <a:gridCol w="1612631">
                  <a:extLst>
                    <a:ext uri="{9D8B030D-6E8A-4147-A177-3AD203B41FA5}">
                      <a16:colId xmlns:a16="http://schemas.microsoft.com/office/drawing/2014/main" val="20003"/>
                    </a:ext>
                  </a:extLst>
                </a:gridCol>
              </a:tblGrid>
              <a:tr h="714380">
                <a:tc>
                  <a:txBody>
                    <a:bodyPr/>
                    <a:lstStyle/>
                    <a:p>
                      <a:pPr algn="ctr"/>
                      <a:r>
                        <a:rPr lang="en-US" dirty="0" smtClean="0">
                          <a:latin typeface="Trebuchet MS"/>
                        </a:rPr>
                        <a:t>Type of UHDTV</a:t>
                      </a:r>
                      <a:endParaRPr lang="en-US" dirty="0">
                        <a:latin typeface="Trebuchet MS"/>
                      </a:endParaRPr>
                    </a:p>
                  </a:txBody>
                  <a:tcPr/>
                </a:tc>
                <a:tc>
                  <a:txBody>
                    <a:bodyPr/>
                    <a:lstStyle/>
                    <a:p>
                      <a:pPr algn="ctr"/>
                      <a:r>
                        <a:rPr lang="en-US" dirty="0" smtClean="0">
                          <a:latin typeface="Trebuchet MS"/>
                        </a:rPr>
                        <a:t>Resolution</a:t>
                      </a:r>
                      <a:endParaRPr lang="en-US" dirty="0">
                        <a:latin typeface="Trebuchet MS"/>
                      </a:endParaRPr>
                    </a:p>
                  </a:txBody>
                  <a:tcPr/>
                </a:tc>
                <a:tc>
                  <a:txBody>
                    <a:bodyPr/>
                    <a:lstStyle/>
                    <a:p>
                      <a:pPr algn="ctr"/>
                      <a:r>
                        <a:rPr lang="en-US" dirty="0" smtClean="0">
                          <a:latin typeface="Trebuchet MS"/>
                        </a:rPr>
                        <a:t>Bit</a:t>
                      </a:r>
                      <a:r>
                        <a:rPr lang="en-US" baseline="0" dirty="0" smtClean="0">
                          <a:latin typeface="Trebuchet MS"/>
                        </a:rPr>
                        <a:t> Depth</a:t>
                      </a:r>
                      <a:endParaRPr lang="en-US" dirty="0">
                        <a:latin typeface="Trebuchet MS"/>
                      </a:endParaRPr>
                    </a:p>
                  </a:txBody>
                  <a:tcPr/>
                </a:tc>
                <a:tc>
                  <a:txBody>
                    <a:bodyPr/>
                    <a:lstStyle/>
                    <a:p>
                      <a:pPr algn="ctr"/>
                      <a:r>
                        <a:rPr lang="en-US" dirty="0" smtClean="0">
                          <a:latin typeface="Trebuchet MS"/>
                        </a:rPr>
                        <a:t>Aspect Ratio</a:t>
                      </a:r>
                      <a:endParaRPr lang="en-US" dirty="0">
                        <a:latin typeface="Trebuchet MS"/>
                      </a:endParaRPr>
                    </a:p>
                  </a:txBody>
                  <a:tcPr/>
                </a:tc>
                <a:tc>
                  <a:txBody>
                    <a:bodyPr/>
                    <a:lstStyle/>
                    <a:p>
                      <a:pPr algn="ctr"/>
                      <a:r>
                        <a:rPr lang="en-US" dirty="0" smtClean="0">
                          <a:latin typeface="Trebuchet MS"/>
                        </a:rPr>
                        <a:t>Frame Rate</a:t>
                      </a:r>
                      <a:endParaRPr lang="en-US" dirty="0">
                        <a:latin typeface="Trebuchet MS"/>
                      </a:endParaRPr>
                    </a:p>
                  </a:txBody>
                  <a:tcPr/>
                </a:tc>
                <a:extLst>
                  <a:ext uri="{0D108BD9-81ED-4DB2-BD59-A6C34878D82A}">
                    <a16:rowId xmlns:a16="http://schemas.microsoft.com/office/drawing/2014/main" val="10000"/>
                  </a:ext>
                </a:extLst>
              </a:tr>
              <a:tr h="370416">
                <a:tc>
                  <a:txBody>
                    <a:bodyPr/>
                    <a:lstStyle/>
                    <a:p>
                      <a:pPr algn="ctr"/>
                      <a:r>
                        <a:rPr lang="en-US" sz="1600" dirty="0" smtClean="0">
                          <a:latin typeface="Trebuchet MS"/>
                        </a:rPr>
                        <a:t>4K UHD (2160P)</a:t>
                      </a:r>
                      <a:endParaRPr lang="en-US" sz="1600" dirty="0">
                        <a:latin typeface="Trebuchet MS"/>
                      </a:endParaRPr>
                    </a:p>
                  </a:txBody>
                  <a:tcPr/>
                </a:tc>
                <a:tc>
                  <a:txBody>
                    <a:bodyPr/>
                    <a:lstStyle/>
                    <a:p>
                      <a:pPr algn="ctr"/>
                      <a:r>
                        <a:rPr lang="en-US" sz="1600" dirty="0" smtClean="0">
                          <a:latin typeface="Trebuchet MS"/>
                        </a:rPr>
                        <a:t>3840 x 2160</a:t>
                      </a:r>
                      <a:endParaRPr lang="en-US" sz="1600" dirty="0">
                        <a:latin typeface="Trebuchet MS"/>
                      </a:endParaRPr>
                    </a:p>
                  </a:txBody>
                  <a:tcPr/>
                </a:tc>
                <a:tc>
                  <a:txBody>
                    <a:bodyPr/>
                    <a:lstStyle/>
                    <a:p>
                      <a:pPr algn="ctr"/>
                      <a:r>
                        <a:rPr lang="en-US" sz="1600" dirty="0" smtClean="0">
                          <a:latin typeface="Trebuchet MS"/>
                        </a:rPr>
                        <a:t>10 or 12 bits</a:t>
                      </a:r>
                      <a:endParaRPr lang="en-US" sz="1600" dirty="0">
                        <a:latin typeface="Trebuchet MS"/>
                      </a:endParaRPr>
                    </a:p>
                  </a:txBody>
                  <a:tcPr/>
                </a:tc>
                <a:tc>
                  <a:txBody>
                    <a:bodyPr/>
                    <a:lstStyle/>
                    <a:p>
                      <a:pPr algn="ctr"/>
                      <a:r>
                        <a:rPr lang="en-US" sz="1600" dirty="0" smtClean="0">
                          <a:latin typeface="Trebuchet MS"/>
                        </a:rPr>
                        <a:t>16:9</a:t>
                      </a:r>
                      <a:endParaRPr lang="en-US" sz="1600" dirty="0">
                        <a:latin typeface="Trebuchet MS"/>
                      </a:endParaRPr>
                    </a:p>
                  </a:txBody>
                  <a:tcPr/>
                </a:tc>
                <a:tc>
                  <a:txBody>
                    <a:bodyPr/>
                    <a:lstStyle/>
                    <a:p>
                      <a:pPr algn="ctr"/>
                      <a:r>
                        <a:rPr lang="en-US" sz="1600" dirty="0" smtClean="0">
                          <a:latin typeface="Trebuchet MS"/>
                        </a:rPr>
                        <a:t>Up to 120P</a:t>
                      </a:r>
                      <a:endParaRPr lang="en-US" sz="1600" dirty="0">
                        <a:latin typeface="Trebuchet MS"/>
                      </a:endParaRPr>
                    </a:p>
                  </a:txBody>
                  <a:tcPr/>
                </a:tc>
                <a:extLst>
                  <a:ext uri="{0D108BD9-81ED-4DB2-BD59-A6C34878D82A}">
                    <a16:rowId xmlns:a16="http://schemas.microsoft.com/office/drawing/2014/main" val="10001"/>
                  </a:ext>
                </a:extLst>
              </a:tr>
              <a:tr h="370416">
                <a:tc>
                  <a:txBody>
                    <a:bodyPr/>
                    <a:lstStyle/>
                    <a:p>
                      <a:pPr algn="ctr"/>
                      <a:r>
                        <a:rPr lang="en-US" sz="1600" dirty="0" smtClean="0">
                          <a:latin typeface="Trebuchet MS"/>
                        </a:rPr>
                        <a:t>8K UHD (4320P)</a:t>
                      </a:r>
                      <a:endParaRPr lang="en-US" sz="1600" dirty="0">
                        <a:latin typeface="Trebuchet MS"/>
                      </a:endParaRPr>
                    </a:p>
                  </a:txBody>
                  <a:tcPr/>
                </a:tc>
                <a:tc>
                  <a:txBody>
                    <a:bodyPr/>
                    <a:lstStyle/>
                    <a:p>
                      <a:pPr algn="ctr"/>
                      <a:r>
                        <a:rPr lang="en-US" sz="1600" dirty="0" smtClean="0">
                          <a:latin typeface="Trebuchet MS"/>
                        </a:rPr>
                        <a:t>7680 x 4320</a:t>
                      </a:r>
                      <a:endParaRPr lang="en-US" sz="1600" dirty="0">
                        <a:latin typeface="Trebuchet MS"/>
                      </a:endParaRPr>
                    </a:p>
                  </a:txBody>
                  <a:tcPr/>
                </a:tc>
                <a:tc>
                  <a:txBody>
                    <a:bodyPr/>
                    <a:lstStyle/>
                    <a:p>
                      <a:pPr algn="ctr"/>
                      <a:r>
                        <a:rPr lang="en-US" sz="1600" dirty="0" smtClean="0">
                          <a:latin typeface="Trebuchet MS"/>
                        </a:rPr>
                        <a:t>10 or 12 bits</a:t>
                      </a:r>
                      <a:endParaRPr lang="en-US" sz="1600" dirty="0">
                        <a:latin typeface="Trebuchet MS"/>
                      </a:endParaRPr>
                    </a:p>
                  </a:txBody>
                  <a:tcPr/>
                </a:tc>
                <a:tc>
                  <a:txBody>
                    <a:bodyPr/>
                    <a:lstStyle/>
                    <a:p>
                      <a:pPr algn="ctr"/>
                      <a:r>
                        <a:rPr lang="en-US" sz="1600" dirty="0" smtClean="0">
                          <a:latin typeface="Trebuchet MS"/>
                        </a:rPr>
                        <a:t>16:9</a:t>
                      </a:r>
                      <a:endParaRPr lang="en-US" sz="1600" dirty="0">
                        <a:latin typeface="Trebuchet MS"/>
                      </a:endParaRPr>
                    </a:p>
                  </a:txBody>
                  <a:tcPr/>
                </a:tc>
                <a:tc>
                  <a:txBody>
                    <a:bodyPr/>
                    <a:lstStyle/>
                    <a:p>
                      <a:pPr algn="ctr"/>
                      <a:r>
                        <a:rPr lang="en-US" sz="1600" dirty="0" smtClean="0">
                          <a:latin typeface="Trebuchet MS"/>
                        </a:rPr>
                        <a:t>Up to 120P</a:t>
                      </a:r>
                      <a:endParaRPr lang="en-US" sz="1600" dirty="0">
                        <a:latin typeface="Trebuchet MS"/>
                      </a:endParaRPr>
                    </a:p>
                  </a:txBody>
                  <a:tcPr/>
                </a:tc>
                <a:extLst>
                  <a:ext uri="{0D108BD9-81ED-4DB2-BD59-A6C34878D82A}">
                    <a16:rowId xmlns:a16="http://schemas.microsoft.com/office/drawing/2014/main" val="10002"/>
                  </a:ext>
                </a:extLst>
              </a:tr>
              <a:tr h="370416">
                <a:tc>
                  <a:txBody>
                    <a:bodyPr/>
                    <a:lstStyle/>
                    <a:p>
                      <a:pPr algn="ctr"/>
                      <a:r>
                        <a:rPr lang="en-US" sz="1600" dirty="0" smtClean="0">
                          <a:latin typeface="Trebuchet MS"/>
                        </a:rPr>
                        <a:t>16K UHD (8640P)</a:t>
                      </a:r>
                      <a:endParaRPr lang="en-US" sz="1600" dirty="0">
                        <a:latin typeface="Trebuchet MS"/>
                      </a:endParaRPr>
                    </a:p>
                  </a:txBody>
                  <a:tcPr/>
                </a:tc>
                <a:tc>
                  <a:txBody>
                    <a:bodyPr/>
                    <a:lstStyle/>
                    <a:p>
                      <a:pPr algn="ctr"/>
                      <a:r>
                        <a:rPr lang="en-US" sz="1600" dirty="0" smtClean="0">
                          <a:latin typeface="Trebuchet MS"/>
                        </a:rPr>
                        <a:t>15360 x 8640</a:t>
                      </a:r>
                      <a:endParaRPr lang="en-US" sz="1600" dirty="0">
                        <a:latin typeface="Trebuchet MS"/>
                      </a:endParaRPr>
                    </a:p>
                  </a:txBody>
                  <a:tcPr/>
                </a:tc>
                <a:tc>
                  <a:txBody>
                    <a:bodyPr/>
                    <a:lstStyle/>
                    <a:p>
                      <a:pPr algn="ctr"/>
                      <a:r>
                        <a:rPr lang="en-US" sz="1600" dirty="0" smtClean="0">
                          <a:latin typeface="Trebuchet MS"/>
                        </a:rPr>
                        <a:t>10 or 12 bits</a:t>
                      </a:r>
                      <a:endParaRPr lang="en-US" sz="1600" dirty="0">
                        <a:latin typeface="Trebuchet MS"/>
                      </a:endParaRPr>
                    </a:p>
                  </a:txBody>
                  <a:tcPr/>
                </a:tc>
                <a:tc>
                  <a:txBody>
                    <a:bodyPr/>
                    <a:lstStyle/>
                    <a:p>
                      <a:pPr algn="ctr"/>
                      <a:r>
                        <a:rPr lang="en-US" sz="1600" dirty="0" smtClean="0">
                          <a:latin typeface="Trebuchet MS"/>
                        </a:rPr>
                        <a:t>16:9</a:t>
                      </a:r>
                      <a:endParaRPr lang="en-US" sz="1600" dirty="0">
                        <a:latin typeface="Trebuchet MS"/>
                      </a:endParaRPr>
                    </a:p>
                  </a:txBody>
                  <a:tcPr/>
                </a:tc>
                <a:tc>
                  <a:txBody>
                    <a:bodyPr/>
                    <a:lstStyle/>
                    <a:p>
                      <a:pPr algn="ctr"/>
                      <a:r>
                        <a:rPr lang="en-US" sz="1600" dirty="0" smtClean="0">
                          <a:latin typeface="Trebuchet MS"/>
                        </a:rPr>
                        <a:t>Up to 240P</a:t>
                      </a:r>
                      <a:endParaRPr lang="en-US" sz="1600" dirty="0">
                        <a:latin typeface="Trebuchet M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39986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562120"/>
            <a:ext cx="8229600" cy="769288"/>
          </a:xfrm>
        </p:spPr>
        <p:txBody>
          <a:bodyPr>
            <a:normAutofit/>
          </a:bodyPr>
          <a:lstStyle/>
          <a:p>
            <a:r>
              <a:rPr lang="en-CA" b="1" dirty="0" smtClean="0"/>
              <a:t>5.3  Video Display Interfaces</a:t>
            </a:r>
            <a:endParaRPr lang="en-US" b="1"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TextBox 5"/>
          <p:cNvSpPr txBox="1"/>
          <p:nvPr/>
        </p:nvSpPr>
        <p:spPr>
          <a:xfrm>
            <a:off x="1403648" y="5040162"/>
            <a:ext cx="6567842" cy="1107996"/>
          </a:xfrm>
          <a:prstGeom prst="rect">
            <a:avLst/>
          </a:prstGeom>
          <a:noFill/>
        </p:spPr>
        <p:txBody>
          <a:bodyPr wrap="square" rtlCol="0">
            <a:spAutoFit/>
          </a:bodyPr>
          <a:lstStyle/>
          <a:p>
            <a:r>
              <a:rPr lang="en-US" sz="2200" b="1" dirty="0">
                <a:latin typeface="Trebuchet MS"/>
              </a:rPr>
              <a:t>Fig. 5.7: </a:t>
            </a:r>
            <a:r>
              <a:rPr lang="en-US" sz="2200" b="1" dirty="0" smtClean="0">
                <a:latin typeface="Trebuchet MS"/>
              </a:rPr>
              <a:t> </a:t>
            </a:r>
            <a:r>
              <a:rPr lang="en-US" sz="2200" dirty="0" smtClean="0">
                <a:latin typeface="Trebuchet MS"/>
              </a:rPr>
              <a:t>Connectors </a:t>
            </a:r>
            <a:r>
              <a:rPr lang="en-US" sz="2200" dirty="0">
                <a:latin typeface="Trebuchet MS"/>
              </a:rPr>
              <a:t>for typical analog </a:t>
            </a:r>
            <a:r>
              <a:rPr lang="en-US" sz="2200" dirty="0" smtClean="0">
                <a:latin typeface="Trebuchet MS"/>
              </a:rPr>
              <a:t>display interfaces</a:t>
            </a:r>
            <a:r>
              <a:rPr lang="en-US" sz="2200" dirty="0">
                <a:latin typeface="Trebuchet MS"/>
              </a:rPr>
              <a:t>. </a:t>
            </a:r>
            <a:r>
              <a:rPr lang="en-US" sz="2200" dirty="0" smtClean="0">
                <a:latin typeface="Trebuchet MS"/>
              </a:rPr>
              <a:t> From </a:t>
            </a:r>
            <a:r>
              <a:rPr lang="en-US" sz="2200" dirty="0">
                <a:latin typeface="Trebuchet MS"/>
              </a:rPr>
              <a:t>left to right: Component video, </a:t>
            </a:r>
            <a:r>
              <a:rPr lang="en-US" sz="2200" dirty="0" smtClean="0">
                <a:latin typeface="Trebuchet MS"/>
              </a:rPr>
              <a:t>Composite video</a:t>
            </a:r>
            <a:r>
              <a:rPr lang="en-US" sz="2200" dirty="0">
                <a:latin typeface="Trebuchet MS"/>
              </a:rPr>
              <a:t>, S-video, </a:t>
            </a:r>
            <a:r>
              <a:rPr lang="en-US" sz="2200" dirty="0" smtClean="0">
                <a:latin typeface="Trebuchet MS"/>
              </a:rPr>
              <a:t>and VGA</a:t>
            </a:r>
            <a:r>
              <a:rPr lang="en-US" sz="2200" dirty="0">
                <a:latin typeface="Trebuchet MS"/>
              </a:rPr>
              <a:t>.</a:t>
            </a:r>
          </a:p>
        </p:txBody>
      </p:sp>
      <p:sp>
        <p:nvSpPr>
          <p:cNvPr id="7" name="Rectangle 6"/>
          <p:cNvSpPr/>
          <p:nvPr/>
        </p:nvSpPr>
        <p:spPr>
          <a:xfrm>
            <a:off x="611560" y="1340768"/>
            <a:ext cx="7848872" cy="2123658"/>
          </a:xfrm>
          <a:prstGeom prst="rect">
            <a:avLst/>
          </a:prstGeom>
        </p:spPr>
        <p:txBody>
          <a:bodyPr wrap="square">
            <a:spAutoFit/>
          </a:bodyPr>
          <a:lstStyle/>
          <a:p>
            <a:pPr algn="ctr"/>
            <a:r>
              <a:rPr lang="en-US" sz="3200" b="1" dirty="0">
                <a:latin typeface="Trebuchet MS"/>
              </a:rPr>
              <a:t>5.3.1 </a:t>
            </a:r>
            <a:r>
              <a:rPr lang="en-US" sz="3200" b="1" dirty="0" smtClean="0">
                <a:latin typeface="Trebuchet MS"/>
              </a:rPr>
              <a:t> Analog </a:t>
            </a:r>
            <a:r>
              <a:rPr lang="en-US" sz="3200" b="1" dirty="0">
                <a:latin typeface="Trebuchet MS"/>
              </a:rPr>
              <a:t>Display </a:t>
            </a:r>
            <a:r>
              <a:rPr lang="en-US" sz="3200" b="1" dirty="0" smtClean="0">
                <a:latin typeface="Trebuchet MS"/>
              </a:rPr>
              <a:t>Interfaces</a:t>
            </a:r>
          </a:p>
          <a:p>
            <a:pPr algn="ctr"/>
            <a:endParaRPr lang="en-US" sz="1200" b="1" dirty="0" smtClean="0">
              <a:latin typeface="Trebuchet MS"/>
            </a:endParaRPr>
          </a:p>
          <a:p>
            <a:r>
              <a:rPr lang="en-US" sz="2200" dirty="0">
                <a:latin typeface="Trebuchet MS"/>
              </a:rPr>
              <a:t>Analog video signals are often transmitted in one of three different interfaces: </a:t>
            </a:r>
            <a:r>
              <a:rPr lang="en-US" sz="2200" i="1" dirty="0">
                <a:latin typeface="Trebuchet MS"/>
              </a:rPr>
              <a:t>Component video</a:t>
            </a:r>
            <a:r>
              <a:rPr lang="en-US" sz="2200" dirty="0">
                <a:latin typeface="Trebuchet MS"/>
              </a:rPr>
              <a:t>, </a:t>
            </a:r>
            <a:r>
              <a:rPr lang="en-US" sz="2200" i="1" dirty="0" smtClean="0">
                <a:latin typeface="Trebuchet MS"/>
              </a:rPr>
              <a:t>Composite video</a:t>
            </a:r>
            <a:r>
              <a:rPr lang="en-US" sz="2200" dirty="0">
                <a:latin typeface="Trebuchet MS"/>
              </a:rPr>
              <a:t>, and </a:t>
            </a:r>
            <a:r>
              <a:rPr lang="en-US" sz="2200" i="1" dirty="0">
                <a:latin typeface="Trebuchet MS"/>
              </a:rPr>
              <a:t>S-video</a:t>
            </a:r>
            <a:r>
              <a:rPr lang="en-US" sz="2200" dirty="0">
                <a:latin typeface="Trebuchet MS"/>
              </a:rPr>
              <a:t>. </a:t>
            </a:r>
            <a:r>
              <a:rPr lang="en-US" sz="2200" dirty="0" smtClean="0">
                <a:latin typeface="Trebuchet MS"/>
              </a:rPr>
              <a:t> Figure </a:t>
            </a:r>
            <a:r>
              <a:rPr lang="en-US" sz="2200" dirty="0">
                <a:latin typeface="Trebuchet MS"/>
              </a:rPr>
              <a:t>5.7 shows the typical connectors for them.</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53" y="3481724"/>
            <a:ext cx="7608294" cy="1541140"/>
          </a:xfrm>
          <a:prstGeom prst="rect">
            <a:avLst/>
          </a:prstGeom>
        </p:spPr>
      </p:pic>
    </p:spTree>
    <p:extLst>
      <p:ext uri="{BB962C8B-B14F-4D97-AF65-F5344CB8AC3E}">
        <p14:creationId xmlns:p14="http://schemas.microsoft.com/office/powerpoint/2010/main" val="19899895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620688"/>
            <a:ext cx="8373616" cy="5328592"/>
          </a:xfrm>
        </p:spPr>
        <p:txBody>
          <a:bodyPr anchor="ctr">
            <a:normAutofit fontScale="62500" lnSpcReduction="20000"/>
          </a:bodyPr>
          <a:lstStyle/>
          <a:p>
            <a:pPr algn="ctr">
              <a:lnSpc>
                <a:spcPct val="120000"/>
              </a:lnSpc>
              <a:buNone/>
            </a:pPr>
            <a:r>
              <a:rPr lang="en-US" sz="5100" b="1" dirty="0"/>
              <a:t>Component </a:t>
            </a:r>
            <a:r>
              <a:rPr lang="en-US" sz="5100" b="1" dirty="0" smtClean="0"/>
              <a:t>video</a:t>
            </a:r>
          </a:p>
          <a:p>
            <a:pPr>
              <a:lnSpc>
                <a:spcPct val="120000"/>
              </a:lnSpc>
              <a:buNone/>
            </a:pPr>
            <a:endParaRPr lang="en-US" sz="2900" b="1" dirty="0"/>
          </a:p>
          <a:p>
            <a:pPr>
              <a:lnSpc>
                <a:spcPct val="120000"/>
              </a:lnSpc>
              <a:spcBef>
                <a:spcPts val="1200"/>
              </a:spcBef>
              <a:buFont typeface="Arial" pitchFamily="34" charset="0"/>
              <a:buChar char="•"/>
            </a:pPr>
            <a:r>
              <a:rPr lang="en-CA" sz="3400" b="1" dirty="0" smtClean="0"/>
              <a:t>Component </a:t>
            </a:r>
            <a:r>
              <a:rPr lang="en-CA" sz="3400" b="1" dirty="0"/>
              <a:t>video</a:t>
            </a:r>
            <a:r>
              <a:rPr lang="en-CA" sz="3400" dirty="0"/>
              <a:t>: Higher-end video systems make use </a:t>
            </a:r>
            <a:r>
              <a:rPr lang="en-CA" sz="3400" dirty="0" smtClean="0"/>
              <a:t>of three separate </a:t>
            </a:r>
            <a:r>
              <a:rPr lang="en-CA" sz="3400" dirty="0"/>
              <a:t>video signals for the red, green, and blue </a:t>
            </a:r>
            <a:r>
              <a:rPr lang="en-CA" sz="3400" dirty="0" smtClean="0"/>
              <a:t>image planes</a:t>
            </a:r>
            <a:r>
              <a:rPr lang="en-CA" sz="3400" dirty="0"/>
              <a:t>. Each color channel is sent as a </a:t>
            </a:r>
            <a:r>
              <a:rPr lang="en-CA" sz="3400" dirty="0" smtClean="0"/>
              <a:t>separate </a:t>
            </a:r>
            <a:r>
              <a:rPr lang="en-CA" sz="3400" dirty="0"/>
              <a:t>video signal</a:t>
            </a:r>
            <a:r>
              <a:rPr lang="en-CA" sz="3400" dirty="0" smtClean="0"/>
              <a:t>.</a:t>
            </a:r>
            <a:endParaRPr lang="en-CA" sz="2900" dirty="0" smtClean="0"/>
          </a:p>
          <a:p>
            <a:pPr marL="971550" lvl="1" indent="-514350">
              <a:lnSpc>
                <a:spcPct val="120000"/>
              </a:lnSpc>
              <a:spcBef>
                <a:spcPts val="1200"/>
              </a:spcBef>
              <a:buFont typeface="+mj-lt"/>
              <a:buAutoNum type="alphaLcParenR"/>
            </a:pPr>
            <a:r>
              <a:rPr lang="en-CA" sz="2900" dirty="0" smtClean="0"/>
              <a:t>Most computer systems use Component Video, with separate</a:t>
            </a:r>
            <a:r>
              <a:rPr lang="en-US" sz="2900" dirty="0" smtClean="0"/>
              <a:t> </a:t>
            </a:r>
            <a:r>
              <a:rPr lang="en-US" sz="2900" dirty="0"/>
              <a:t>signals for R, G, and B signals</a:t>
            </a:r>
            <a:r>
              <a:rPr lang="en-US" sz="2900" dirty="0" smtClean="0"/>
              <a:t>.</a:t>
            </a:r>
          </a:p>
          <a:p>
            <a:pPr marL="971550" lvl="1" indent="-514350">
              <a:lnSpc>
                <a:spcPct val="120000"/>
              </a:lnSpc>
              <a:spcBef>
                <a:spcPts val="1200"/>
              </a:spcBef>
              <a:buFont typeface="+mj-lt"/>
              <a:buAutoNum type="alphaLcParenR"/>
            </a:pPr>
            <a:r>
              <a:rPr lang="en-CA" sz="2900" dirty="0" smtClean="0"/>
              <a:t>For </a:t>
            </a:r>
            <a:r>
              <a:rPr lang="en-CA" sz="2900" dirty="0"/>
              <a:t>any color separation scheme, Component Video </a:t>
            </a:r>
            <a:r>
              <a:rPr lang="en-CA" sz="2900" dirty="0" smtClean="0"/>
              <a:t>gives the </a:t>
            </a:r>
            <a:r>
              <a:rPr lang="en-CA" sz="2900" dirty="0"/>
              <a:t>best color reproduction since there is no “</a:t>
            </a:r>
            <a:r>
              <a:rPr lang="en-CA" sz="2900" dirty="0" smtClean="0"/>
              <a:t>crosstalk” </a:t>
            </a:r>
            <a:r>
              <a:rPr lang="en-US" sz="2900" dirty="0" smtClean="0"/>
              <a:t>between </a:t>
            </a:r>
            <a:r>
              <a:rPr lang="en-US" sz="2900" dirty="0"/>
              <a:t>the three channels</a:t>
            </a:r>
            <a:r>
              <a:rPr lang="en-US" sz="2900" dirty="0" smtClean="0"/>
              <a:t>.</a:t>
            </a:r>
          </a:p>
          <a:p>
            <a:pPr marL="971550" lvl="1" indent="-514350">
              <a:lnSpc>
                <a:spcPct val="120000"/>
              </a:lnSpc>
              <a:spcBef>
                <a:spcPts val="1200"/>
              </a:spcBef>
              <a:buFont typeface="+mj-lt"/>
              <a:buAutoNum type="alphaLcParenR"/>
            </a:pPr>
            <a:r>
              <a:rPr lang="en-CA" sz="2900" dirty="0" smtClean="0"/>
              <a:t>This </a:t>
            </a:r>
            <a:r>
              <a:rPr lang="en-CA" sz="2900" dirty="0"/>
              <a:t>is not the case for S-Video or Composite Video, </a:t>
            </a:r>
            <a:r>
              <a:rPr lang="en-CA" sz="2900" dirty="0" smtClean="0"/>
              <a:t>discussed </a:t>
            </a:r>
            <a:r>
              <a:rPr lang="en-CA" sz="2900" dirty="0"/>
              <a:t>next. Component video, however, requires </a:t>
            </a:r>
            <a:r>
              <a:rPr lang="en-CA" sz="2900" dirty="0" smtClean="0"/>
              <a:t>more bandwidth </a:t>
            </a:r>
            <a:r>
              <a:rPr lang="en-CA" sz="2900" dirty="0"/>
              <a:t>and good synchronization of the three </a:t>
            </a:r>
            <a:r>
              <a:rPr lang="en-CA" sz="2900" dirty="0" smtClean="0"/>
              <a:t>compo</a:t>
            </a:r>
            <a:r>
              <a:rPr lang="en-US" sz="2900" dirty="0" err="1" smtClean="0"/>
              <a:t>nents</a:t>
            </a:r>
            <a:r>
              <a:rPr lang="en-US" sz="2900" dirty="0"/>
              <a:t>.</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extLst>
      <p:ext uri="{BB962C8B-B14F-4D97-AF65-F5344CB8AC3E}">
        <p14:creationId xmlns:p14="http://schemas.microsoft.com/office/powerpoint/2010/main" val="3889374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06908"/>
          </a:xfrm>
        </p:spPr>
        <p:txBody>
          <a:bodyPr>
            <a:normAutofit/>
          </a:bodyPr>
          <a:lstStyle/>
          <a:p>
            <a:r>
              <a:rPr lang="en-US" sz="3200" b="1" dirty="0"/>
              <a:t>Composite </a:t>
            </a:r>
            <a:r>
              <a:rPr lang="en-US" sz="3200" b="1" dirty="0" smtClean="0"/>
              <a:t>Video</a:t>
            </a:r>
            <a:endParaRPr lang="en-US" sz="3200" b="1" dirty="0"/>
          </a:p>
        </p:txBody>
      </p:sp>
      <p:sp>
        <p:nvSpPr>
          <p:cNvPr id="3" name="Content Placeholder 2"/>
          <p:cNvSpPr>
            <a:spLocks noGrp="1"/>
          </p:cNvSpPr>
          <p:nvPr>
            <p:ph idx="1"/>
          </p:nvPr>
        </p:nvSpPr>
        <p:spPr>
          <a:xfrm>
            <a:off x="395536" y="1556793"/>
            <a:ext cx="8435280" cy="4176464"/>
          </a:xfrm>
        </p:spPr>
        <p:txBody>
          <a:bodyPr anchor="ctr">
            <a:noAutofit/>
          </a:bodyPr>
          <a:lstStyle/>
          <a:p>
            <a:pPr>
              <a:spcBef>
                <a:spcPts val="1800"/>
              </a:spcBef>
              <a:buFont typeface="Arial" pitchFamily="34" charset="0"/>
              <a:buChar char="•"/>
            </a:pPr>
            <a:r>
              <a:rPr lang="en-CA" sz="2400" b="1" dirty="0" smtClean="0"/>
              <a:t>Composite </a:t>
            </a:r>
            <a:r>
              <a:rPr lang="en-CA" sz="2400" b="1" dirty="0"/>
              <a:t>video</a:t>
            </a:r>
            <a:r>
              <a:rPr lang="en-CA" sz="2400" dirty="0"/>
              <a:t>: color (“chrominance”) and </a:t>
            </a:r>
            <a:r>
              <a:rPr lang="en-CA" sz="2400" dirty="0" smtClean="0"/>
              <a:t>intensity (“</a:t>
            </a:r>
            <a:r>
              <a:rPr lang="en-CA" sz="2400" dirty="0"/>
              <a:t>luminance”) signals are mixed into a </a:t>
            </a:r>
            <a:r>
              <a:rPr lang="en-CA" sz="2400" i="1" dirty="0"/>
              <a:t>single</a:t>
            </a:r>
            <a:r>
              <a:rPr lang="en-CA" sz="2400" dirty="0"/>
              <a:t> carrier </a:t>
            </a:r>
            <a:r>
              <a:rPr lang="en-CA" sz="2400" dirty="0" smtClean="0"/>
              <a:t>wave.</a:t>
            </a:r>
          </a:p>
          <a:p>
            <a:pPr marL="804672" lvl="1" indent="-347472">
              <a:spcBef>
                <a:spcPts val="1800"/>
              </a:spcBef>
              <a:buFont typeface="+mj-lt"/>
              <a:buAutoNum type="alphaLcParenR"/>
            </a:pPr>
            <a:r>
              <a:rPr lang="en-CA" sz="2400" dirty="0" smtClean="0"/>
              <a:t>Chrominance is a composition of two color components (I and Q, </a:t>
            </a:r>
            <a:r>
              <a:rPr lang="en-US" sz="2400" dirty="0" smtClean="0"/>
              <a:t>or </a:t>
            </a:r>
            <a:r>
              <a:rPr lang="en-US" sz="2400" dirty="0"/>
              <a:t>U and V</a:t>
            </a:r>
            <a:r>
              <a:rPr lang="en-US" sz="2400" dirty="0" smtClean="0"/>
              <a:t>).</a:t>
            </a:r>
            <a:endParaRPr lang="en-US" sz="2400" dirty="0"/>
          </a:p>
          <a:p>
            <a:pPr marL="800100" lvl="1" indent="-342900">
              <a:spcBef>
                <a:spcPts val="1800"/>
              </a:spcBef>
              <a:buFont typeface="+mj-lt"/>
              <a:buAutoNum type="alphaLcParenR"/>
            </a:pPr>
            <a:r>
              <a:rPr lang="en-CA" sz="2400" dirty="0" smtClean="0"/>
              <a:t>In </a:t>
            </a:r>
            <a:r>
              <a:rPr lang="en-CA" sz="2400" dirty="0"/>
              <a:t>NTSC TV, e.g., I and Q are combined into a </a:t>
            </a:r>
            <a:r>
              <a:rPr lang="en-CA" sz="2400" dirty="0" err="1"/>
              <a:t>chroma</a:t>
            </a:r>
            <a:r>
              <a:rPr lang="en-CA" sz="2400" dirty="0"/>
              <a:t> signal, </a:t>
            </a:r>
            <a:r>
              <a:rPr lang="en-CA" sz="2400" dirty="0" smtClean="0"/>
              <a:t>and a </a:t>
            </a:r>
            <a:r>
              <a:rPr lang="en-CA" sz="2400" dirty="0"/>
              <a:t>color subcarrier is then employed to put the </a:t>
            </a:r>
            <a:r>
              <a:rPr lang="en-CA" sz="2400" dirty="0" err="1"/>
              <a:t>chroma</a:t>
            </a:r>
            <a:r>
              <a:rPr lang="en-CA" sz="2400" dirty="0"/>
              <a:t> signal at </a:t>
            </a:r>
            <a:r>
              <a:rPr lang="en-CA" sz="2400" dirty="0" smtClean="0"/>
              <a:t>the high-frequency </a:t>
            </a:r>
            <a:r>
              <a:rPr lang="en-CA" sz="2400" dirty="0"/>
              <a:t>end of the signal shared with the luminance </a:t>
            </a:r>
            <a:r>
              <a:rPr lang="en-CA" sz="2400" dirty="0" smtClean="0"/>
              <a:t>signal.</a:t>
            </a:r>
          </a:p>
        </p:txBody>
      </p:sp>
      <p:sp>
        <p:nvSpPr>
          <p:cNvPr id="4" name="Slide Number Placeholder 3"/>
          <p:cNvSpPr>
            <a:spLocks noGrp="1"/>
          </p:cNvSpPr>
          <p:nvPr>
            <p:ph type="sldNum" sz="quarter" idx="12"/>
          </p:nvPr>
        </p:nvSpPr>
        <p:spPr/>
        <p:txBody>
          <a:bodyPr/>
          <a:lstStyle/>
          <a:p>
            <a:fld id="{0F351D62-525A-4671-8264-CD4617D324B8}"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extLst>
      <p:ext uri="{BB962C8B-B14F-4D97-AF65-F5344CB8AC3E}">
        <p14:creationId xmlns:p14="http://schemas.microsoft.com/office/powerpoint/2010/main" val="218856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9"/>
            <a:ext cx="8229600" cy="5040560"/>
          </a:xfrm>
        </p:spPr>
        <p:txBody>
          <a:bodyPr anchor="ctr">
            <a:normAutofit/>
          </a:bodyPr>
          <a:lstStyle/>
          <a:p>
            <a:pPr marL="457200" indent="-457200">
              <a:spcBef>
                <a:spcPts val="1872"/>
              </a:spcBef>
              <a:buFont typeface="Arial"/>
              <a:buChar char="•"/>
            </a:pPr>
            <a:r>
              <a:rPr lang="en-CA" sz="2800" dirty="0" smtClean="0"/>
              <a:t>Because </a:t>
            </a:r>
            <a:r>
              <a:rPr lang="en-CA" sz="2800" dirty="0"/>
              <a:t>of interlacing, the odd and even lines are </a:t>
            </a:r>
            <a:r>
              <a:rPr lang="en-CA" sz="2800" dirty="0" smtClean="0"/>
              <a:t>displaced in </a:t>
            </a:r>
            <a:r>
              <a:rPr lang="en-CA" sz="2800" dirty="0"/>
              <a:t>time from each other — generally not noticeable </a:t>
            </a:r>
            <a:r>
              <a:rPr lang="en-CA" sz="2800" dirty="0" smtClean="0"/>
              <a:t>except when </a:t>
            </a:r>
            <a:r>
              <a:rPr lang="en-CA" sz="2800" dirty="0"/>
              <a:t>very fast action is taking place on screen, when </a:t>
            </a:r>
            <a:r>
              <a:rPr lang="en-CA" sz="2800" dirty="0" smtClean="0"/>
              <a:t>blurring </a:t>
            </a:r>
            <a:r>
              <a:rPr lang="en-US" sz="2800" dirty="0" smtClean="0"/>
              <a:t>may occur.</a:t>
            </a:r>
          </a:p>
          <a:p>
            <a:pPr marL="457200" indent="-457200">
              <a:spcBef>
                <a:spcPts val="1872"/>
              </a:spcBef>
              <a:buFont typeface="Arial"/>
              <a:buChar char="•"/>
            </a:pPr>
            <a:r>
              <a:rPr lang="en-CA" sz="2800" dirty="0" smtClean="0"/>
              <a:t>For </a:t>
            </a:r>
            <a:r>
              <a:rPr lang="en-CA" sz="2800" dirty="0"/>
              <a:t>example, in the video in Fig. 5.2, the m</a:t>
            </a:r>
            <a:r>
              <a:rPr lang="en-CA" sz="2800" dirty="0" smtClean="0"/>
              <a:t>oving helicopter is </a:t>
            </a:r>
            <a:r>
              <a:rPr lang="en-CA" sz="2800" dirty="0"/>
              <a:t>blurred more than is the still background.</a:t>
            </a:r>
            <a:endParaRPr lang="en-US" sz="2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nchor="ctr">
            <a:normAutofit/>
          </a:bodyPr>
          <a:lstStyle/>
          <a:p>
            <a:pPr marL="800100" lvl="1" indent="-342900">
              <a:spcBef>
                <a:spcPts val="1800"/>
              </a:spcBef>
              <a:buFont typeface="+mj-lt"/>
              <a:buAutoNum type="alphaLcParenR"/>
            </a:pPr>
            <a:r>
              <a:rPr lang="en-CA" sz="2400" dirty="0"/>
              <a:t>The chrominance and luminance components can be separated at the receiver end and then the two color components can be further </a:t>
            </a:r>
            <a:r>
              <a:rPr lang="en-US" sz="2400" dirty="0"/>
              <a:t>recovered.</a:t>
            </a:r>
          </a:p>
          <a:p>
            <a:pPr marL="800100" lvl="1" indent="-342900">
              <a:spcBef>
                <a:spcPts val="1800"/>
              </a:spcBef>
              <a:buFont typeface="+mj-lt"/>
              <a:buAutoNum type="alphaLcParenR"/>
            </a:pPr>
            <a:r>
              <a:rPr lang="en-CA" sz="2400" dirty="0"/>
              <a:t>When connecting to TVs or VCRs, Composite Video uses only one wire and video color signals are mixed, not sent separately. The audio and </a:t>
            </a:r>
            <a:r>
              <a:rPr lang="en-CA" sz="2400" i="1" dirty="0"/>
              <a:t>sync</a:t>
            </a:r>
            <a:r>
              <a:rPr lang="en-CA" sz="2400" dirty="0"/>
              <a:t> signals are additions to this one signal.</a:t>
            </a:r>
          </a:p>
          <a:p>
            <a:pPr>
              <a:spcBef>
                <a:spcPts val="1800"/>
              </a:spcBef>
              <a:buFont typeface="Arial" pitchFamily="34" charset="0"/>
              <a:buChar char="•"/>
            </a:pPr>
            <a:r>
              <a:rPr lang="en-CA" sz="2400" dirty="0"/>
              <a:t>Since color and intensity are wrapped into the same signal, some interference between the luminance and chrominance </a:t>
            </a:r>
            <a:r>
              <a:rPr lang="en-US" sz="2400" dirty="0"/>
              <a:t>signals is inevitable.</a:t>
            </a:r>
          </a:p>
          <a:p>
            <a:pPr>
              <a:spcBef>
                <a:spcPts val="1800"/>
              </a:spcBef>
            </a:pP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a:p>
        </p:txBody>
      </p:sp>
    </p:spTree>
    <p:extLst>
      <p:ext uri="{BB962C8B-B14F-4D97-AF65-F5344CB8AC3E}">
        <p14:creationId xmlns:p14="http://schemas.microsoft.com/office/powerpoint/2010/main" val="35047344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913304"/>
          </a:xfrm>
        </p:spPr>
        <p:txBody>
          <a:bodyPr>
            <a:normAutofit/>
          </a:bodyPr>
          <a:lstStyle/>
          <a:p>
            <a:r>
              <a:rPr lang="en-US" sz="3200" b="1" dirty="0" smtClean="0"/>
              <a:t>S-Video</a:t>
            </a:r>
            <a:endParaRPr lang="en-US" sz="3200" b="1" dirty="0"/>
          </a:p>
        </p:txBody>
      </p:sp>
      <p:sp>
        <p:nvSpPr>
          <p:cNvPr id="3" name="Content Placeholder 2"/>
          <p:cNvSpPr>
            <a:spLocks noGrp="1"/>
          </p:cNvSpPr>
          <p:nvPr>
            <p:ph idx="1"/>
          </p:nvPr>
        </p:nvSpPr>
        <p:spPr>
          <a:xfrm>
            <a:off x="468534" y="1412776"/>
            <a:ext cx="8229600" cy="4608512"/>
          </a:xfrm>
        </p:spPr>
        <p:txBody>
          <a:bodyPr anchor="ctr">
            <a:noAutofit/>
          </a:bodyPr>
          <a:lstStyle/>
          <a:p>
            <a:pPr>
              <a:buFont typeface="Arial"/>
              <a:buChar char="•"/>
            </a:pPr>
            <a:r>
              <a:rPr lang="en-US" sz="2000" b="1" dirty="0" smtClean="0"/>
              <a:t>S-Video</a:t>
            </a:r>
            <a:r>
              <a:rPr lang="en-US" sz="2000" dirty="0" smtClean="0"/>
              <a:t>: as a compromise, (separated video, or Super-</a:t>
            </a:r>
            <a:r>
              <a:rPr lang="en-CA" sz="2000" dirty="0" smtClean="0"/>
              <a:t>video</a:t>
            </a:r>
            <a:r>
              <a:rPr lang="en-CA" sz="2000" dirty="0"/>
              <a:t>, e.g., in S-VHS) uses two wires, one for </a:t>
            </a:r>
            <a:r>
              <a:rPr lang="en-CA" sz="2000" dirty="0" smtClean="0"/>
              <a:t>luminance and </a:t>
            </a:r>
            <a:r>
              <a:rPr lang="en-CA" sz="2000" dirty="0"/>
              <a:t>another for a composite chrominance signal</a:t>
            </a:r>
            <a:r>
              <a:rPr lang="en-CA" sz="2000" dirty="0" smtClean="0"/>
              <a:t>.</a:t>
            </a:r>
            <a:endParaRPr lang="en-CA" sz="2000" dirty="0"/>
          </a:p>
          <a:p>
            <a:pPr>
              <a:buFont typeface="Arial"/>
              <a:buChar char="•"/>
            </a:pPr>
            <a:r>
              <a:rPr lang="en-CA" sz="2000" dirty="0" smtClean="0"/>
              <a:t>Less </a:t>
            </a:r>
            <a:r>
              <a:rPr lang="en-CA" sz="2000" dirty="0"/>
              <a:t>crosstalk between the color </a:t>
            </a:r>
            <a:r>
              <a:rPr lang="en-CA" sz="2000" dirty="0" smtClean="0"/>
              <a:t>information </a:t>
            </a:r>
            <a:r>
              <a:rPr lang="en-CA" sz="2000" dirty="0"/>
              <a:t>and the crucial gray-scale information</a:t>
            </a:r>
            <a:r>
              <a:rPr lang="en-CA" sz="2000" dirty="0" smtClean="0"/>
              <a:t>.</a:t>
            </a:r>
            <a:endParaRPr lang="en-CA" sz="2000" dirty="0"/>
          </a:p>
          <a:p>
            <a:pPr>
              <a:buFont typeface="Arial"/>
              <a:buChar char="•"/>
            </a:pPr>
            <a:r>
              <a:rPr lang="en-CA" sz="2000" dirty="0" smtClean="0"/>
              <a:t>The </a:t>
            </a:r>
            <a:r>
              <a:rPr lang="en-CA" sz="2000" dirty="0"/>
              <a:t>reason for placing luminance into its own part of </a:t>
            </a:r>
            <a:r>
              <a:rPr lang="en-CA" sz="2000" dirty="0" smtClean="0"/>
              <a:t>the signal </a:t>
            </a:r>
            <a:r>
              <a:rPr lang="en-CA" sz="2000" dirty="0"/>
              <a:t>is that black-and-white information is most crucial </a:t>
            </a:r>
            <a:r>
              <a:rPr lang="en-CA" sz="2000" dirty="0" smtClean="0"/>
              <a:t>for </a:t>
            </a:r>
            <a:r>
              <a:rPr lang="en-US" sz="2000" dirty="0" smtClean="0"/>
              <a:t>visual </a:t>
            </a:r>
            <a:r>
              <a:rPr lang="en-US" sz="2000" dirty="0"/>
              <a:t>perception</a:t>
            </a:r>
            <a:r>
              <a:rPr lang="en-US" sz="2000" dirty="0" smtClean="0"/>
              <a:t>.</a:t>
            </a:r>
            <a:endParaRPr lang="en-US" sz="2000" dirty="0"/>
          </a:p>
          <a:p>
            <a:pPr lvl="1">
              <a:spcBef>
                <a:spcPts val="1632"/>
              </a:spcBef>
              <a:buNone/>
            </a:pPr>
            <a:r>
              <a:rPr lang="en-CA" sz="1800" dirty="0"/>
              <a:t>– H</a:t>
            </a:r>
            <a:r>
              <a:rPr lang="en-CA" sz="1800" dirty="0" smtClean="0"/>
              <a:t>umans </a:t>
            </a:r>
            <a:r>
              <a:rPr lang="en-CA" sz="1800" dirty="0"/>
              <a:t>are able to differentiate spatial resolution in </a:t>
            </a:r>
            <a:r>
              <a:rPr lang="en-CA" sz="1800" dirty="0" smtClean="0"/>
              <a:t>grayscale </a:t>
            </a:r>
            <a:r>
              <a:rPr lang="en-CA" sz="1800" dirty="0"/>
              <a:t>images with a much higher acuity than for the color part </a:t>
            </a:r>
            <a:r>
              <a:rPr lang="en-CA" sz="1800" dirty="0" smtClean="0"/>
              <a:t>of </a:t>
            </a:r>
            <a:r>
              <a:rPr lang="en-US" sz="1800" dirty="0" smtClean="0"/>
              <a:t>color </a:t>
            </a:r>
            <a:r>
              <a:rPr lang="en-US" sz="1800" dirty="0"/>
              <a:t>images</a:t>
            </a:r>
            <a:r>
              <a:rPr lang="en-US" sz="1800" dirty="0" smtClean="0"/>
              <a:t>.</a:t>
            </a:r>
            <a:endParaRPr lang="en-US" sz="1800" dirty="0"/>
          </a:p>
          <a:p>
            <a:pPr lvl="1">
              <a:spcBef>
                <a:spcPts val="1632"/>
              </a:spcBef>
              <a:buNone/>
            </a:pPr>
            <a:r>
              <a:rPr lang="en-CA" sz="1800" dirty="0"/>
              <a:t>– As a result, we can send less accurate color information than </a:t>
            </a:r>
            <a:r>
              <a:rPr lang="en-CA" sz="1800" dirty="0" smtClean="0"/>
              <a:t>must be </a:t>
            </a:r>
            <a:r>
              <a:rPr lang="en-CA" sz="1800" dirty="0"/>
              <a:t>sent for intensity information — we can only see fairly large </a:t>
            </a:r>
            <a:r>
              <a:rPr lang="en-CA" sz="1800" dirty="0" smtClean="0"/>
              <a:t>blobs of </a:t>
            </a:r>
            <a:r>
              <a:rPr lang="en-CA" sz="1800" dirty="0"/>
              <a:t>color, so it makes sense to send less color detail.</a:t>
            </a:r>
            <a:endParaRPr lang="en-US" sz="18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extLst>
      <p:ext uri="{BB962C8B-B14F-4D97-AF65-F5344CB8AC3E}">
        <p14:creationId xmlns:p14="http://schemas.microsoft.com/office/powerpoint/2010/main" val="4174696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5.3.2 </a:t>
            </a:r>
            <a:r>
              <a:rPr lang="en-US" b="1" dirty="0" smtClean="0"/>
              <a:t> Digital </a:t>
            </a:r>
            <a:r>
              <a:rPr lang="en-US" b="1" dirty="0"/>
              <a:t>Display Interfaces</a:t>
            </a:r>
            <a:endParaRPr lang="en-US" dirty="0"/>
          </a:p>
        </p:txBody>
      </p:sp>
      <p:sp>
        <p:nvSpPr>
          <p:cNvPr id="3" name="Content Placeholder 2"/>
          <p:cNvSpPr>
            <a:spLocks noGrp="1"/>
          </p:cNvSpPr>
          <p:nvPr>
            <p:ph idx="1"/>
          </p:nvPr>
        </p:nvSpPr>
        <p:spPr>
          <a:xfrm>
            <a:off x="457200" y="5085184"/>
            <a:ext cx="8229600" cy="1040979"/>
          </a:xfrm>
        </p:spPr>
        <p:txBody>
          <a:bodyPr anchor="ctr">
            <a:normAutofit/>
          </a:bodyPr>
          <a:lstStyle/>
          <a:p>
            <a:pPr algn="ctr"/>
            <a:r>
              <a:rPr lang="en-US" sz="2200" b="1" dirty="0"/>
              <a:t>Fig. 5.8: </a:t>
            </a:r>
            <a:r>
              <a:rPr lang="en-US" sz="2200" dirty="0"/>
              <a:t>Connectors of different digital display interfaces</a:t>
            </a:r>
            <a:r>
              <a:rPr lang="en-US" sz="2200" dirty="0" smtClean="0"/>
              <a:t>.  </a:t>
            </a:r>
            <a:r>
              <a:rPr lang="en-US" sz="2200" dirty="0"/>
              <a:t>From left to right: DVI, HDMI, </a:t>
            </a:r>
            <a:r>
              <a:rPr lang="en-US" sz="2200" dirty="0" err="1"/>
              <a:t>DisplayPort</a:t>
            </a:r>
            <a:r>
              <a:rPr lang="en-US" sz="2200" dirty="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42</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652" y="3645024"/>
            <a:ext cx="6264696" cy="1248929"/>
          </a:xfrm>
          <a:prstGeom prst="rect">
            <a:avLst/>
          </a:prstGeom>
        </p:spPr>
      </p:pic>
      <p:sp>
        <p:nvSpPr>
          <p:cNvPr id="7" name="Rectangle 6"/>
          <p:cNvSpPr/>
          <p:nvPr/>
        </p:nvSpPr>
        <p:spPr>
          <a:xfrm>
            <a:off x="539552" y="1628800"/>
            <a:ext cx="8280920" cy="1785104"/>
          </a:xfrm>
          <a:prstGeom prst="rect">
            <a:avLst/>
          </a:prstGeom>
        </p:spPr>
        <p:txBody>
          <a:bodyPr wrap="square">
            <a:spAutoFit/>
          </a:bodyPr>
          <a:lstStyle/>
          <a:p>
            <a:r>
              <a:rPr lang="en-US" sz="2200" dirty="0" smtClean="0">
                <a:latin typeface="Trebuchet MS"/>
              </a:rPr>
              <a:t>Digital </a:t>
            </a:r>
            <a:r>
              <a:rPr lang="en-US" sz="2200" dirty="0">
                <a:latin typeface="Trebuchet MS"/>
              </a:rPr>
              <a:t>interfaces emerged </a:t>
            </a:r>
            <a:r>
              <a:rPr lang="en-US" sz="2200" dirty="0" smtClean="0">
                <a:latin typeface="Trebuchet MS"/>
              </a:rPr>
              <a:t>in 1980s </a:t>
            </a:r>
            <a:r>
              <a:rPr lang="en-US" sz="2200" dirty="0">
                <a:latin typeface="Trebuchet MS"/>
              </a:rPr>
              <a:t>(e.g., Color Graphics Adapter (CGA</a:t>
            </a:r>
            <a:r>
              <a:rPr lang="en-US" sz="2200" dirty="0" smtClean="0">
                <a:latin typeface="Trebuchet MS"/>
              </a:rPr>
              <a:t>)), </a:t>
            </a:r>
            <a:r>
              <a:rPr lang="en-US" sz="2200" dirty="0">
                <a:latin typeface="Trebuchet MS"/>
              </a:rPr>
              <a:t>and evolved rapidly. </a:t>
            </a:r>
            <a:r>
              <a:rPr lang="en-US" sz="2200" dirty="0" smtClean="0">
                <a:latin typeface="Trebuchet MS"/>
              </a:rPr>
              <a:t> Today, the </a:t>
            </a:r>
            <a:r>
              <a:rPr lang="en-US" sz="2200" dirty="0">
                <a:latin typeface="Trebuchet MS"/>
              </a:rPr>
              <a:t>most widely used digital video interfaces include Digital Visual Interface (DVI), High-Definition </a:t>
            </a:r>
            <a:r>
              <a:rPr lang="en-US" sz="2200" dirty="0" smtClean="0">
                <a:latin typeface="Trebuchet MS"/>
              </a:rPr>
              <a:t>Multimedia Interface </a:t>
            </a:r>
            <a:r>
              <a:rPr lang="en-US" sz="2200" dirty="0">
                <a:latin typeface="Trebuchet MS"/>
              </a:rPr>
              <a:t>(HDMI), and </a:t>
            </a:r>
            <a:r>
              <a:rPr lang="en-US" sz="2200" dirty="0" err="1" smtClean="0">
                <a:latin typeface="Trebuchet MS"/>
              </a:rPr>
              <a:t>DisplayPort</a:t>
            </a:r>
            <a:r>
              <a:rPr lang="en-US" sz="2200" dirty="0" smtClean="0">
                <a:latin typeface="Trebuchet MS"/>
              </a:rPr>
              <a:t>.</a:t>
            </a:r>
            <a:endParaRPr lang="en-US" sz="2200" dirty="0">
              <a:latin typeface="Trebuchet MS"/>
            </a:endParaRPr>
          </a:p>
        </p:txBody>
      </p:sp>
    </p:spTree>
    <p:extLst>
      <p:ext uri="{BB962C8B-B14F-4D97-AF65-F5344CB8AC3E}">
        <p14:creationId xmlns:p14="http://schemas.microsoft.com/office/powerpoint/2010/main" val="13175012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713333"/>
            <a:ext cx="8229600" cy="769288"/>
          </a:xfrm>
        </p:spPr>
        <p:txBody>
          <a:bodyPr>
            <a:normAutofit fontScale="90000"/>
          </a:bodyPr>
          <a:lstStyle/>
          <a:p>
            <a:r>
              <a:rPr lang="en-US" sz="3600" b="1" dirty="0"/>
              <a:t>High-Definition Multimedia Interface (HDMI)</a:t>
            </a:r>
            <a:endParaRPr lang="en-US" sz="3600" dirty="0"/>
          </a:p>
        </p:txBody>
      </p:sp>
      <p:sp>
        <p:nvSpPr>
          <p:cNvPr id="3" name="Content Placeholder 2"/>
          <p:cNvSpPr>
            <a:spLocks noGrp="1"/>
          </p:cNvSpPr>
          <p:nvPr>
            <p:ph idx="1"/>
          </p:nvPr>
        </p:nvSpPr>
        <p:spPr>
          <a:xfrm>
            <a:off x="523884" y="1621589"/>
            <a:ext cx="8229600" cy="4525963"/>
          </a:xfrm>
        </p:spPr>
        <p:txBody>
          <a:bodyPr>
            <a:normAutofit fontScale="92500"/>
          </a:bodyPr>
          <a:lstStyle/>
          <a:p>
            <a:pPr marL="457200" indent="-457200">
              <a:lnSpc>
                <a:spcPct val="110000"/>
              </a:lnSpc>
              <a:buFont typeface="Arial" panose="020B0604020202020204" pitchFamily="34" charset="0"/>
              <a:buChar char="•"/>
            </a:pPr>
            <a:r>
              <a:rPr lang="en-US" sz="2400" dirty="0"/>
              <a:t>HDMI is a newer digital audio/video interface developed to be backward compatible with DVI</a:t>
            </a:r>
            <a:r>
              <a:rPr lang="en-US" sz="2400" dirty="0" smtClean="0"/>
              <a:t>.</a:t>
            </a:r>
          </a:p>
          <a:p>
            <a:pPr marL="457200" indent="-457200">
              <a:lnSpc>
                <a:spcPct val="110000"/>
              </a:lnSpc>
              <a:buFont typeface="Arial" panose="020B0604020202020204" pitchFamily="34" charset="0"/>
              <a:buChar char="•"/>
            </a:pPr>
            <a:endParaRPr lang="en-US" sz="800" dirty="0" smtClean="0"/>
          </a:p>
          <a:p>
            <a:pPr marL="914400" lvl="1" indent="-457200">
              <a:lnSpc>
                <a:spcPct val="110000"/>
              </a:lnSpc>
              <a:buAutoNum type="arabicPeriod"/>
            </a:pPr>
            <a:r>
              <a:rPr lang="en-US" sz="2000" dirty="0" smtClean="0"/>
              <a:t>HDMI </a:t>
            </a:r>
            <a:r>
              <a:rPr lang="en-US" sz="2000" dirty="0"/>
              <a:t>doesn’t carry analog signal and hence is not compatible with VGA.</a:t>
            </a:r>
          </a:p>
          <a:p>
            <a:pPr marL="914400" lvl="1" indent="-457200">
              <a:lnSpc>
                <a:spcPct val="110000"/>
              </a:lnSpc>
              <a:buAutoNum type="arabicPeriod"/>
            </a:pPr>
            <a:r>
              <a:rPr lang="en-US" sz="2000" dirty="0" smtClean="0"/>
              <a:t>HDMI </a:t>
            </a:r>
            <a:r>
              <a:rPr lang="en-US" sz="2000" dirty="0"/>
              <a:t>supports both RGB and </a:t>
            </a:r>
            <a:r>
              <a:rPr lang="en-US" sz="2000" dirty="0" err="1"/>
              <a:t>YCbCr</a:t>
            </a:r>
            <a:r>
              <a:rPr lang="en-US" sz="2000" dirty="0"/>
              <a:t> 4:4:4 or 4:2:2</a:t>
            </a:r>
            <a:r>
              <a:rPr lang="en-US" sz="2000" dirty="0" smtClean="0"/>
              <a:t>.   [DVI </a:t>
            </a:r>
            <a:r>
              <a:rPr lang="en-US" sz="2000" dirty="0"/>
              <a:t>is limited to the RGB color range (0-255). </a:t>
            </a:r>
            <a:r>
              <a:rPr lang="en-US" sz="2000" dirty="0" smtClean="0"/>
              <a:t>]</a:t>
            </a:r>
            <a:endParaRPr lang="en-US" sz="2000" dirty="0"/>
          </a:p>
          <a:p>
            <a:pPr marL="914400" lvl="1" indent="-457200">
              <a:lnSpc>
                <a:spcPct val="110000"/>
              </a:lnSpc>
              <a:buAutoNum type="arabicPeriod"/>
            </a:pPr>
            <a:r>
              <a:rPr lang="en-US" sz="2000" dirty="0" smtClean="0"/>
              <a:t>HDMI </a:t>
            </a:r>
            <a:r>
              <a:rPr lang="en-US" sz="2000" dirty="0"/>
              <a:t>supports digital audio, in addition to digital video</a:t>
            </a:r>
            <a:r>
              <a:rPr lang="en-US" sz="2000" dirty="0" smtClean="0"/>
              <a:t>.</a:t>
            </a:r>
          </a:p>
          <a:p>
            <a:pPr>
              <a:lnSpc>
                <a:spcPct val="110000"/>
              </a:lnSpc>
            </a:pPr>
            <a:endParaRPr lang="en-US" sz="900" dirty="0" smtClean="0"/>
          </a:p>
          <a:p>
            <a:pPr>
              <a:lnSpc>
                <a:spcPct val="110000"/>
              </a:lnSpc>
              <a:buFont typeface="Arial" panose="020B0604020202020204" pitchFamily="34" charset="0"/>
              <a:buChar char="•"/>
            </a:pPr>
            <a:r>
              <a:rPr lang="en-US" sz="2400" dirty="0"/>
              <a:t>The maximum pixel clock rate for HDMI 1.0 is 165 MHz, which is sufficient to support </a:t>
            </a:r>
            <a:r>
              <a:rPr lang="en-US" sz="2400" dirty="0" smtClean="0"/>
              <a:t>1080P</a:t>
            </a:r>
            <a:r>
              <a:rPr lang="en-US" sz="2400" dirty="0"/>
              <a:t> </a:t>
            </a:r>
            <a:r>
              <a:rPr lang="da-DK" sz="2400" dirty="0" smtClean="0"/>
              <a:t>(1</a:t>
            </a:r>
            <a:r>
              <a:rPr lang="da-DK" sz="2400" i="1" dirty="0" smtClean="0"/>
              <a:t>,</a:t>
            </a:r>
            <a:r>
              <a:rPr lang="da-DK" sz="2400" dirty="0" smtClean="0"/>
              <a:t>920 </a:t>
            </a:r>
            <a:r>
              <a:rPr lang="da-DK" sz="2400" i="1" dirty="0"/>
              <a:t>× </a:t>
            </a:r>
            <a:r>
              <a:rPr lang="da-DK" sz="2400" dirty="0" smtClean="0"/>
              <a:t>1</a:t>
            </a:r>
            <a:r>
              <a:rPr lang="da-DK" sz="2400" i="1" dirty="0" smtClean="0"/>
              <a:t>,</a:t>
            </a:r>
            <a:r>
              <a:rPr lang="da-DK" sz="2400" dirty="0" smtClean="0"/>
              <a:t>200</a:t>
            </a:r>
            <a:r>
              <a:rPr lang="da-DK" sz="2400" dirty="0"/>
              <a:t>) at 60 Hz</a:t>
            </a:r>
            <a:r>
              <a:rPr lang="da-DK" sz="2400" dirty="0" smtClean="0"/>
              <a:t>.</a:t>
            </a:r>
          </a:p>
          <a:p>
            <a:pPr>
              <a:lnSpc>
                <a:spcPct val="110000"/>
              </a:lnSpc>
              <a:buFont typeface="Arial" panose="020B0604020202020204" pitchFamily="34" charset="0"/>
              <a:buChar char="•"/>
            </a:pPr>
            <a:r>
              <a:rPr lang="en-US" sz="2400" dirty="0"/>
              <a:t>HDMI 2.0 was released in 2013, which </a:t>
            </a:r>
            <a:r>
              <a:rPr lang="en-US" sz="2400" dirty="0" smtClean="0"/>
              <a:t>supports 4K </a:t>
            </a:r>
            <a:r>
              <a:rPr lang="en-US" sz="2400" dirty="0"/>
              <a:t>resolution at 60 frames per second.</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43</a:t>
            </a:fld>
            <a:endParaRPr lang="en-US"/>
          </a:p>
        </p:txBody>
      </p:sp>
    </p:spTree>
    <p:extLst>
      <p:ext uri="{BB962C8B-B14F-4D97-AF65-F5344CB8AC3E}">
        <p14:creationId xmlns:p14="http://schemas.microsoft.com/office/powerpoint/2010/main" val="41311728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5.4  360</a:t>
            </a:r>
            <a:r>
              <a:rPr lang="en-US" sz="2400" b="1" baseline="80000" dirty="0"/>
              <a:t>o</a:t>
            </a:r>
            <a:r>
              <a:rPr lang="en-US" b="1" dirty="0" smtClean="0"/>
              <a:t> </a:t>
            </a:r>
            <a:r>
              <a:rPr lang="en-US" b="1" dirty="0"/>
              <a:t>Video</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44</a:t>
            </a:fld>
            <a:endParaRPr lang="en-US"/>
          </a:p>
        </p:txBody>
      </p:sp>
      <p:sp>
        <p:nvSpPr>
          <p:cNvPr id="6" name="Rectangle 5"/>
          <p:cNvSpPr/>
          <p:nvPr/>
        </p:nvSpPr>
        <p:spPr>
          <a:xfrm>
            <a:off x="683568" y="1571612"/>
            <a:ext cx="7848872" cy="4847481"/>
          </a:xfrm>
          <a:prstGeom prst="rect">
            <a:avLst/>
          </a:prstGeom>
        </p:spPr>
        <p:txBody>
          <a:bodyPr wrap="square">
            <a:spAutoFit/>
          </a:bodyPr>
          <a:lstStyle/>
          <a:p>
            <a:pPr marL="342900" indent="-342900">
              <a:buFont typeface="Arial" panose="020B0604020202020204" pitchFamily="34" charset="0"/>
              <a:buChar char="•"/>
            </a:pPr>
            <a:r>
              <a:rPr lang="en-US" sz="2400" dirty="0" smtClean="0">
                <a:latin typeface="Trebuchet MS" panose="020B0603020202020204" pitchFamily="34" charset="0"/>
              </a:rPr>
              <a:t>360</a:t>
            </a:r>
            <a:r>
              <a:rPr lang="en-US" sz="2400" baseline="50000" dirty="0" smtClean="0">
                <a:latin typeface="Trebuchet MS" panose="020B0603020202020204" pitchFamily="34" charset="0"/>
              </a:rPr>
              <a:t>o</a:t>
            </a:r>
            <a:r>
              <a:rPr lang="en-US" sz="2400" dirty="0" smtClean="0">
                <a:latin typeface="Trebuchet MS" panose="020B0603020202020204" pitchFamily="34" charset="0"/>
              </a:rPr>
              <a:t> </a:t>
            </a:r>
            <a:r>
              <a:rPr lang="en-US" sz="2400" dirty="0">
                <a:latin typeface="Trebuchet MS" panose="020B0603020202020204" pitchFamily="34" charset="0"/>
              </a:rPr>
              <a:t>Video </a:t>
            </a:r>
            <a:r>
              <a:rPr lang="en-US" sz="2400" dirty="0" smtClean="0">
                <a:latin typeface="Trebuchet MS" panose="020B0603020202020204" pitchFamily="34" charset="0"/>
              </a:rPr>
              <a:t>is </a:t>
            </a:r>
            <a:r>
              <a:rPr lang="en-US" sz="2400" dirty="0">
                <a:latin typeface="Trebuchet MS" panose="020B0603020202020204" pitchFamily="34" charset="0"/>
              </a:rPr>
              <a:t>also known as </a:t>
            </a:r>
            <a:r>
              <a:rPr lang="en-US" sz="2400" i="1" dirty="0" smtClean="0">
                <a:latin typeface="Trebuchet MS" panose="020B0603020202020204" pitchFamily="34" charset="0"/>
              </a:rPr>
              <a:t>Omnidirectional Video, Spherical </a:t>
            </a:r>
            <a:r>
              <a:rPr lang="en-US" sz="2400" i="1" dirty="0">
                <a:latin typeface="Trebuchet MS" panose="020B0603020202020204" pitchFamily="34" charset="0"/>
              </a:rPr>
              <a:t>Video </a:t>
            </a:r>
            <a:r>
              <a:rPr lang="en-US" sz="2400" dirty="0">
                <a:latin typeface="Trebuchet MS" panose="020B0603020202020204" pitchFamily="34" charset="0"/>
              </a:rPr>
              <a:t>or </a:t>
            </a:r>
            <a:r>
              <a:rPr lang="en-US" sz="2400" i="1" dirty="0">
                <a:latin typeface="Trebuchet MS" panose="020B0603020202020204" pitchFamily="34" charset="0"/>
              </a:rPr>
              <a:t>Immersive Video</a:t>
            </a:r>
            <a:r>
              <a:rPr lang="en-US" sz="2400" dirty="0" smtClean="0">
                <a:latin typeface="Trebuchet MS" panose="020B0603020202020204" pitchFamily="34" charset="0"/>
              </a:rPr>
              <a:t>.</a:t>
            </a:r>
          </a:p>
          <a:p>
            <a:pPr marL="342900" indent="-342900">
              <a:spcBef>
                <a:spcPts val="1800"/>
              </a:spcBef>
              <a:buFont typeface="Arial" panose="020B0604020202020204" pitchFamily="34" charset="0"/>
              <a:buChar char="•"/>
            </a:pPr>
            <a:r>
              <a:rPr lang="en-US" sz="2400" dirty="0">
                <a:latin typeface="Trebuchet MS" panose="020B0603020202020204" pitchFamily="34" charset="0"/>
              </a:rPr>
              <a:t>360</a:t>
            </a:r>
            <a:r>
              <a:rPr lang="en-US" sz="2400" baseline="50000" dirty="0">
                <a:latin typeface="Trebuchet MS" panose="020B0603020202020204" pitchFamily="34" charset="0"/>
              </a:rPr>
              <a:t>o</a:t>
            </a:r>
            <a:r>
              <a:rPr lang="en-US" sz="2400" dirty="0">
                <a:latin typeface="Trebuchet MS" panose="020B0603020202020204" pitchFamily="34" charset="0"/>
              </a:rPr>
              <a:t> Video </a:t>
            </a:r>
            <a:r>
              <a:rPr lang="en-US" sz="2400" dirty="0" smtClean="0">
                <a:latin typeface="Trebuchet MS" panose="020B0603020202020204" pitchFamily="34" charset="0"/>
              </a:rPr>
              <a:t>can span 360</a:t>
            </a:r>
            <a:r>
              <a:rPr lang="en-US" sz="2400" baseline="50000" dirty="0">
                <a:latin typeface="Trebuchet MS" panose="020B0603020202020204" pitchFamily="34" charset="0"/>
              </a:rPr>
              <a:t>o</a:t>
            </a:r>
            <a:r>
              <a:rPr lang="en-US" sz="2400" dirty="0" smtClean="0">
                <a:latin typeface="Trebuchet MS" panose="020B0603020202020204" pitchFamily="34" charset="0"/>
              </a:rPr>
              <a:t> </a:t>
            </a:r>
            <a:r>
              <a:rPr lang="en-US" sz="2400" dirty="0">
                <a:latin typeface="Trebuchet MS" panose="020B0603020202020204" pitchFamily="34" charset="0"/>
              </a:rPr>
              <a:t>horizontally and </a:t>
            </a:r>
            <a:r>
              <a:rPr lang="en-US" sz="2400" dirty="0" smtClean="0">
                <a:latin typeface="Trebuchet MS" panose="020B0603020202020204" pitchFamily="34" charset="0"/>
              </a:rPr>
              <a:t>180</a:t>
            </a:r>
            <a:r>
              <a:rPr lang="en-US" sz="2400" baseline="50000" dirty="0" smtClean="0">
                <a:latin typeface="Trebuchet MS" panose="020B0603020202020204" pitchFamily="34" charset="0"/>
              </a:rPr>
              <a:t>o</a:t>
            </a:r>
            <a:r>
              <a:rPr lang="en-US" sz="2400" dirty="0">
                <a:latin typeface="Trebuchet MS" panose="020B0603020202020204" pitchFamily="34" charset="0"/>
              </a:rPr>
              <a:t> </a:t>
            </a:r>
            <a:r>
              <a:rPr lang="en-US" sz="2400" dirty="0" smtClean="0">
                <a:latin typeface="Trebuchet MS" panose="020B0603020202020204" pitchFamily="34" charset="0"/>
              </a:rPr>
              <a:t>vertically</a:t>
            </a:r>
            <a:r>
              <a:rPr lang="en-US" sz="2400" dirty="0">
                <a:latin typeface="Trebuchet MS" panose="020B0603020202020204" pitchFamily="34" charset="0"/>
              </a:rPr>
              <a:t>.</a:t>
            </a:r>
            <a:endParaRPr lang="en-US" sz="2400" dirty="0" smtClean="0">
              <a:latin typeface="Trebuchet MS" panose="020B0603020202020204" pitchFamily="34" charset="0"/>
            </a:endParaRPr>
          </a:p>
          <a:p>
            <a:pPr marL="342900" indent="-342900">
              <a:spcBef>
                <a:spcPts val="1800"/>
              </a:spcBef>
              <a:buFont typeface="Arial" panose="020B0604020202020204" pitchFamily="34" charset="0"/>
              <a:buChar char="•"/>
            </a:pPr>
            <a:r>
              <a:rPr lang="en-US" sz="2400" dirty="0">
                <a:latin typeface="Trebuchet MS" panose="020B0603020202020204" pitchFamily="34" charset="0"/>
              </a:rPr>
              <a:t>It is captured by cameras at (almost) all possible viewing angles. </a:t>
            </a:r>
            <a:r>
              <a:rPr lang="en-US" sz="2400" dirty="0" smtClean="0">
                <a:latin typeface="Trebuchet MS" panose="020B0603020202020204" pitchFamily="34" charset="0"/>
              </a:rPr>
              <a:t>In actual </a:t>
            </a:r>
            <a:r>
              <a:rPr lang="en-US" sz="2400" dirty="0">
                <a:latin typeface="Trebuchet MS" panose="020B0603020202020204" pitchFamily="34" charset="0"/>
              </a:rPr>
              <a:t>implementations, the video is usually captured by an </a:t>
            </a:r>
            <a:r>
              <a:rPr lang="en-US" sz="2400" dirty="0" smtClean="0">
                <a:latin typeface="Trebuchet MS" panose="020B0603020202020204" pitchFamily="34" charset="0"/>
              </a:rPr>
              <a:t>omnidirectional camera </a:t>
            </a:r>
            <a:r>
              <a:rPr lang="en-US" sz="2400" dirty="0">
                <a:latin typeface="Trebuchet MS" panose="020B0603020202020204" pitchFamily="34" charset="0"/>
              </a:rPr>
              <a:t>or a collection of </a:t>
            </a:r>
            <a:r>
              <a:rPr lang="en-US" sz="2400" dirty="0" smtClean="0">
                <a:latin typeface="Trebuchet MS" panose="020B0603020202020204" pitchFamily="34" charset="0"/>
              </a:rPr>
              <a:t>cameras with a wide field of view.</a:t>
            </a:r>
          </a:p>
          <a:p>
            <a:pPr marL="342900" indent="-342900">
              <a:spcBef>
                <a:spcPts val="1800"/>
              </a:spcBef>
              <a:buFont typeface="Arial" panose="020B0604020202020204" pitchFamily="34" charset="0"/>
              <a:buChar char="•"/>
            </a:pPr>
            <a:r>
              <a:rPr lang="en-US" sz="2400" dirty="0">
                <a:latin typeface="Trebuchet MS" panose="020B0603020202020204" pitchFamily="34" charset="0"/>
              </a:rPr>
              <a:t>360</a:t>
            </a:r>
            <a:r>
              <a:rPr lang="en-US" sz="2400" baseline="50000" dirty="0">
                <a:latin typeface="Trebuchet MS" panose="020B0603020202020204" pitchFamily="34" charset="0"/>
              </a:rPr>
              <a:t>o</a:t>
            </a:r>
            <a:r>
              <a:rPr lang="en-US" sz="2400" dirty="0">
                <a:latin typeface="Trebuchet MS" panose="020B0603020202020204" pitchFamily="34" charset="0"/>
              </a:rPr>
              <a:t> Video </a:t>
            </a:r>
            <a:r>
              <a:rPr lang="en-US" sz="2400" dirty="0" smtClean="0">
                <a:latin typeface="Trebuchet MS" panose="020B0603020202020204" pitchFamily="34" charset="0"/>
              </a:rPr>
              <a:t>can </a:t>
            </a:r>
            <a:r>
              <a:rPr lang="en-US" sz="2400" dirty="0">
                <a:latin typeface="Trebuchet MS" panose="020B0603020202020204" pitchFamily="34" charset="0"/>
              </a:rPr>
              <a:t>be </a:t>
            </a:r>
            <a:r>
              <a:rPr lang="en-US" sz="2400" dirty="0" err="1">
                <a:latin typeface="Trebuchet MS" panose="020B0603020202020204" pitchFamily="34" charset="0"/>
              </a:rPr>
              <a:t>monoscopic</a:t>
            </a:r>
            <a:r>
              <a:rPr lang="en-US" sz="2400" dirty="0">
                <a:latin typeface="Trebuchet MS" panose="020B0603020202020204" pitchFamily="34" charset="0"/>
              </a:rPr>
              <a:t> or stereoscopic. The latter is especially suitable for VR </a:t>
            </a:r>
            <a:r>
              <a:rPr lang="en-US" sz="2400" dirty="0" smtClean="0">
                <a:latin typeface="Trebuchet MS" panose="020B0603020202020204" pitchFamily="34" charset="0"/>
              </a:rPr>
              <a:t>applications.</a:t>
            </a:r>
          </a:p>
          <a:p>
            <a:pPr marL="342900" indent="-342900">
              <a:buFont typeface="Arial" panose="020B0604020202020204" pitchFamily="34" charset="0"/>
              <a:buChar char="•"/>
            </a:pPr>
            <a:endParaRPr lang="en-US" sz="2400" dirty="0">
              <a:latin typeface="Trebuchet MS" panose="020B0603020202020204" pitchFamily="34" charset="0"/>
            </a:endParaRPr>
          </a:p>
        </p:txBody>
      </p:sp>
    </p:spTree>
    <p:extLst>
      <p:ext uri="{BB962C8B-B14F-4D97-AF65-F5344CB8AC3E}">
        <p14:creationId xmlns:p14="http://schemas.microsoft.com/office/powerpoint/2010/main" val="33890225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.4.1  </a:t>
            </a:r>
            <a:r>
              <a:rPr lang="en-US" b="1" dirty="0" err="1" smtClean="0"/>
              <a:t>Equirectangular</a:t>
            </a:r>
            <a:r>
              <a:rPr lang="en-US" b="1" dirty="0" smtClean="0"/>
              <a:t> </a:t>
            </a:r>
            <a:r>
              <a:rPr lang="en-US" b="1" dirty="0"/>
              <a:t>Projection (ERP)</a:t>
            </a:r>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45</a:t>
            </a:fld>
            <a:endParaRPr lang="en-US"/>
          </a:p>
        </p:txBody>
      </p:sp>
      <p:sp>
        <p:nvSpPr>
          <p:cNvPr id="9" name="Rectangle 8"/>
          <p:cNvSpPr/>
          <p:nvPr/>
        </p:nvSpPr>
        <p:spPr>
          <a:xfrm>
            <a:off x="683568" y="2078186"/>
            <a:ext cx="7614066" cy="2492990"/>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Trebuchet MS" panose="020B0603020202020204" pitchFamily="34" charset="0"/>
              </a:rPr>
              <a:t>In the </a:t>
            </a:r>
            <a:r>
              <a:rPr lang="en-US" sz="2000" dirty="0">
                <a:latin typeface="Trebuchet MS" panose="020B0603020202020204" pitchFamily="34" charset="0"/>
              </a:rPr>
              <a:t>spherical coordinate system, </a:t>
            </a:r>
            <a:r>
              <a:rPr lang="en-US" sz="2000" dirty="0" smtClean="0">
                <a:latin typeface="Trebuchet MS" panose="020B0603020202020204" pitchFamily="34" charset="0"/>
              </a:rPr>
              <a:t>a point on </a:t>
            </a:r>
            <a:r>
              <a:rPr lang="en-US" sz="2000" dirty="0">
                <a:latin typeface="Trebuchet MS" panose="020B0603020202020204" pitchFamily="34" charset="0"/>
              </a:rPr>
              <a:t>the sphere </a:t>
            </a:r>
            <a:r>
              <a:rPr lang="en-US" sz="2000" dirty="0" smtClean="0">
                <a:latin typeface="Trebuchet MS" panose="020B0603020202020204" pitchFamily="34" charset="0"/>
              </a:rPr>
              <a:t>is represented </a:t>
            </a:r>
            <a:r>
              <a:rPr lang="en-US" sz="2000" dirty="0">
                <a:latin typeface="Trebuchet MS" panose="020B0603020202020204" pitchFamily="34" charset="0"/>
              </a:rPr>
              <a:t>by </a:t>
            </a:r>
            <a:r>
              <a:rPr lang="en-US" sz="2000" dirty="0" smtClean="0">
                <a:latin typeface="Trebuchet MS" panose="020B0603020202020204" pitchFamily="34" charset="0"/>
              </a:rPr>
              <a:t>           , </a:t>
            </a:r>
            <a:r>
              <a:rPr lang="en-US" sz="2000" dirty="0">
                <a:latin typeface="Trebuchet MS" panose="020B0603020202020204" pitchFamily="34" charset="0"/>
              </a:rPr>
              <a:t>where </a:t>
            </a:r>
            <a:r>
              <a:rPr lang="en-US" sz="2000" i="1" dirty="0">
                <a:latin typeface="Times New Roman" panose="02020603050405020304" pitchFamily="18" charset="0"/>
                <a:cs typeface="Times New Roman" panose="02020603050405020304" pitchFamily="18" charset="0"/>
              </a:rPr>
              <a:t>R</a:t>
            </a:r>
            <a:r>
              <a:rPr lang="en-US" sz="2000" dirty="0">
                <a:latin typeface="Trebuchet MS" panose="020B0603020202020204" pitchFamily="34" charset="0"/>
              </a:rPr>
              <a:t> is the radius of the sphere</a:t>
            </a:r>
            <a:r>
              <a:rPr lang="en-US" sz="2000" dirty="0" smtClean="0">
                <a:latin typeface="Trebuchet MS" panose="020B0603020202020204" pitchFamily="34" charset="0"/>
              </a:rPr>
              <a:t>, </a:t>
            </a:r>
            <a:r>
              <a:rPr lang="en-US" sz="2000" i="1" dirty="0" smtClean="0">
                <a:latin typeface="Symbol" panose="05050102010706020507" pitchFamily="18" charset="2"/>
              </a:rPr>
              <a:t>q</a:t>
            </a:r>
            <a:r>
              <a:rPr lang="en-US" sz="2000" dirty="0" smtClean="0">
                <a:latin typeface="Trebuchet MS" panose="020B0603020202020204" pitchFamily="34" charset="0"/>
              </a:rPr>
              <a:t>  indicates the longitude </a:t>
            </a:r>
            <a:r>
              <a:rPr lang="en-US" sz="2000" dirty="0">
                <a:latin typeface="Trebuchet MS" panose="020B0603020202020204" pitchFamily="34" charset="0"/>
              </a:rPr>
              <a:t>and </a:t>
            </a:r>
            <a:r>
              <a:rPr lang="en-US" sz="2000" i="1" dirty="0" smtClean="0">
                <a:latin typeface="Symbol" panose="05050102010706020507" pitchFamily="18" charset="2"/>
              </a:rPr>
              <a:t>f</a:t>
            </a:r>
            <a:r>
              <a:rPr lang="en-US" sz="2000" dirty="0" smtClean="0">
                <a:latin typeface="Trebuchet MS" panose="020B0603020202020204" pitchFamily="34" charset="0"/>
              </a:rPr>
              <a:t>  the </a:t>
            </a:r>
            <a:r>
              <a:rPr lang="en-US" sz="2000" dirty="0">
                <a:latin typeface="Trebuchet MS" panose="020B0603020202020204" pitchFamily="34" charset="0"/>
              </a:rPr>
              <a:t>latitude</a:t>
            </a:r>
            <a:r>
              <a:rPr lang="en-US" sz="2000" dirty="0" smtClean="0">
                <a:latin typeface="Trebuchet MS" panose="020B0603020202020204" pitchFamily="34" charset="0"/>
              </a:rPr>
              <a:t>.</a:t>
            </a:r>
          </a:p>
          <a:p>
            <a:pPr marL="342900" indent="-342900">
              <a:buFont typeface="Arial" panose="020B0604020202020204" pitchFamily="34" charset="0"/>
              <a:buChar char="•"/>
            </a:pPr>
            <a:endParaRPr lang="en-US" sz="800" dirty="0" smtClean="0">
              <a:latin typeface="Trebuchet MS" panose="020B0603020202020204" pitchFamily="34" charset="0"/>
            </a:endParaRPr>
          </a:p>
          <a:p>
            <a:pPr marL="342900" indent="-342900">
              <a:buFont typeface="Arial" panose="020B0604020202020204" pitchFamily="34" charset="0"/>
              <a:buChar char="•"/>
            </a:pPr>
            <a:r>
              <a:rPr lang="en-US" sz="2000" dirty="0">
                <a:latin typeface="Trebuchet MS" panose="020B0603020202020204" pitchFamily="34" charset="0"/>
              </a:rPr>
              <a:t>In this discussion of the ERP, we will always use the equator as the central parallel, </a:t>
            </a:r>
            <a:r>
              <a:rPr lang="en-US" sz="2000" dirty="0" smtClean="0">
                <a:latin typeface="Trebuchet MS" panose="020B0603020202020204" pitchFamily="34" charset="0"/>
              </a:rPr>
              <a:t>where</a:t>
            </a:r>
            <a:r>
              <a:rPr lang="en-US" sz="2000" i="1" dirty="0" smtClean="0">
                <a:latin typeface="Bell MT" panose="02020503060305020303" pitchFamily="18" charset="0"/>
              </a:rPr>
              <a:t> </a:t>
            </a:r>
            <a:r>
              <a:rPr lang="en-US" sz="2000" i="1" dirty="0">
                <a:latin typeface="Bell MT" panose="02020503060305020303" pitchFamily="18" charset="0"/>
              </a:rPr>
              <a:t>y</a:t>
            </a:r>
            <a:r>
              <a:rPr lang="en-US" sz="2000" dirty="0" smtClean="0">
                <a:latin typeface="Trebuchet MS" panose="020B0603020202020204" pitchFamily="34" charset="0"/>
              </a:rPr>
              <a:t> = </a:t>
            </a:r>
            <a:r>
              <a:rPr lang="en-US" sz="2000" dirty="0">
                <a:latin typeface="Trebuchet MS" panose="020B0603020202020204" pitchFamily="34" charset="0"/>
              </a:rPr>
              <a:t>0. </a:t>
            </a:r>
          </a:p>
          <a:p>
            <a:pPr marL="342900" indent="-342900">
              <a:buFont typeface="Arial" panose="020B0604020202020204" pitchFamily="34" charset="0"/>
              <a:buChar char="•"/>
            </a:pPr>
            <a:endParaRPr lang="en-US" sz="800" dirty="0" smtClean="0">
              <a:latin typeface="Trebuchet MS" panose="020B0603020202020204" pitchFamily="34" charset="0"/>
            </a:endParaRPr>
          </a:p>
          <a:p>
            <a:pPr marL="342900" indent="-342900">
              <a:buFont typeface="Arial" panose="020B0604020202020204" pitchFamily="34" charset="0"/>
              <a:buChar char="•"/>
            </a:pPr>
            <a:r>
              <a:rPr lang="en-US" sz="2000" dirty="0" smtClean="0">
                <a:latin typeface="Trebuchet MS" panose="020B0603020202020204" pitchFamily="34" charset="0"/>
              </a:rPr>
              <a:t>Let </a:t>
            </a:r>
            <a:r>
              <a:rPr lang="en-US" sz="2000" i="1" dirty="0" smtClean="0">
                <a:latin typeface="Symbol" panose="05050102010706020507" pitchFamily="18" charset="2"/>
              </a:rPr>
              <a:t>q</a:t>
            </a:r>
            <a:r>
              <a:rPr lang="en-US" sz="2000" i="1" baseline="-25000" dirty="0" smtClean="0">
                <a:latin typeface="Symbol" panose="05050102010706020507" pitchFamily="18" charset="2"/>
              </a:rPr>
              <a:t>0</a:t>
            </a:r>
            <a:r>
              <a:rPr lang="en-US" sz="2000" dirty="0" smtClean="0">
                <a:latin typeface="Trebuchet MS" panose="020B0603020202020204" pitchFamily="34" charset="0"/>
              </a:rPr>
              <a:t>  be the </a:t>
            </a:r>
            <a:r>
              <a:rPr lang="en-US" sz="2000" dirty="0">
                <a:latin typeface="Trebuchet MS" panose="020B0603020202020204" pitchFamily="34" charset="0"/>
              </a:rPr>
              <a:t>longitude of the central meridian, </a:t>
            </a:r>
            <a:r>
              <a:rPr lang="en-US" sz="2000" dirty="0" smtClean="0">
                <a:latin typeface="Trebuchet MS" panose="020B0603020202020204" pitchFamily="34" charset="0"/>
              </a:rPr>
              <a:t>where</a:t>
            </a:r>
            <a:r>
              <a:rPr lang="en-US" sz="2000" i="1" dirty="0" smtClean="0">
                <a:latin typeface="Bell MT" panose="02020503060305020303" pitchFamily="18" charset="0"/>
              </a:rPr>
              <a:t> </a:t>
            </a:r>
            <a:r>
              <a:rPr lang="en-US" sz="2000" i="1" dirty="0">
                <a:latin typeface="Bell MT" panose="02020503060305020303" pitchFamily="18" charset="0"/>
              </a:rPr>
              <a:t>x</a:t>
            </a:r>
            <a:r>
              <a:rPr lang="en-US" sz="2000" dirty="0" smtClean="0">
                <a:latin typeface="Trebuchet MS" panose="020B0603020202020204" pitchFamily="34" charset="0"/>
              </a:rPr>
              <a:t> </a:t>
            </a:r>
            <a:r>
              <a:rPr lang="en-US" sz="2000" dirty="0">
                <a:latin typeface="Trebuchet MS" panose="020B0603020202020204" pitchFamily="34" charset="0"/>
              </a:rPr>
              <a:t>= 0, then the equations for the ERP are:</a:t>
            </a:r>
          </a:p>
        </p:txBody>
      </p:sp>
      <p:sp>
        <p:nvSpPr>
          <p:cNvPr id="10" name="Rectangle 9"/>
          <p:cNvSpPr/>
          <p:nvPr/>
        </p:nvSpPr>
        <p:spPr>
          <a:xfrm>
            <a:off x="683568" y="1625972"/>
            <a:ext cx="7488832" cy="420628"/>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Trebuchet MS" panose="020B0603020202020204" pitchFamily="34" charset="0"/>
              </a:rPr>
              <a:t>ERP is one of the </a:t>
            </a:r>
            <a:r>
              <a:rPr lang="en-US" sz="2000" dirty="0">
                <a:latin typeface="Trebuchet MS" panose="020B0603020202020204" pitchFamily="34" charset="0"/>
              </a:rPr>
              <a:t>most common </a:t>
            </a:r>
            <a:r>
              <a:rPr lang="en-US" sz="2000" dirty="0" smtClean="0">
                <a:latin typeface="Trebuchet MS" panose="020B0603020202020204" pitchFamily="34" charset="0"/>
              </a:rPr>
              <a:t>projections in 360</a:t>
            </a:r>
            <a:r>
              <a:rPr lang="en-US" sz="3200" baseline="20000" dirty="0" smtClean="0">
                <a:latin typeface="Trebuchet MS" panose="020B0603020202020204" pitchFamily="34" charset="0"/>
              </a:rPr>
              <a:t>◦</a:t>
            </a:r>
            <a:r>
              <a:rPr lang="en-US" sz="2000" dirty="0" smtClean="0">
                <a:latin typeface="Trebuchet MS" panose="020B0603020202020204" pitchFamily="34" charset="0"/>
              </a:rPr>
              <a:t> Video.</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6825" y="2449952"/>
            <a:ext cx="893087" cy="318369"/>
          </a:xfrm>
          <a:prstGeom prst="rect">
            <a:avLst/>
          </a:prstGeom>
        </p:spPr>
      </p:pic>
      <p:sp>
        <p:nvSpPr>
          <p:cNvPr id="13" name="Rectangle 12"/>
          <p:cNvSpPr/>
          <p:nvPr/>
        </p:nvSpPr>
        <p:spPr>
          <a:xfrm>
            <a:off x="7577554" y="4771616"/>
            <a:ext cx="720080" cy="897682"/>
          </a:xfrm>
          <a:prstGeom prst="rect">
            <a:avLst/>
          </a:prstGeom>
        </p:spPr>
        <p:txBody>
          <a:bodyPr wrap="square">
            <a:spAutoFit/>
          </a:bodyPr>
          <a:lstStyle/>
          <a:p>
            <a:r>
              <a:rPr lang="en-US" sz="2200" dirty="0"/>
              <a:t>(</a:t>
            </a:r>
            <a:r>
              <a:rPr lang="en-US" sz="2200" dirty="0" smtClean="0"/>
              <a:t>5.3)</a:t>
            </a:r>
            <a:endParaRPr lang="en-US" sz="2200" dirty="0"/>
          </a:p>
          <a:p>
            <a:pPr>
              <a:spcBef>
                <a:spcPts val="1000"/>
              </a:spcBef>
            </a:pPr>
            <a:r>
              <a:rPr lang="en-US" sz="2200" dirty="0"/>
              <a:t>(</a:t>
            </a:r>
            <a:r>
              <a:rPr lang="en-US" sz="2200" dirty="0" smtClean="0"/>
              <a:t>5.4)</a:t>
            </a:r>
            <a:endParaRPr lang="en-US" sz="22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4817960"/>
            <a:ext cx="2502190" cy="804994"/>
          </a:xfrm>
          <a:prstGeom prst="rect">
            <a:avLst/>
          </a:prstGeom>
        </p:spPr>
      </p:pic>
    </p:spTree>
    <p:extLst>
      <p:ext uri="{BB962C8B-B14F-4D97-AF65-F5344CB8AC3E}">
        <p14:creationId xmlns:p14="http://schemas.microsoft.com/office/powerpoint/2010/main" val="2260259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0430" y="2924944"/>
            <a:ext cx="1787942" cy="836126"/>
          </a:xfrm>
        </p:spPr>
      </p:pic>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46</a:t>
            </a:fld>
            <a:endParaRPr lang="en-US"/>
          </a:p>
        </p:txBody>
      </p:sp>
      <p:sp>
        <p:nvSpPr>
          <p:cNvPr id="7" name="Rectangle 6"/>
          <p:cNvSpPr/>
          <p:nvPr/>
        </p:nvSpPr>
        <p:spPr>
          <a:xfrm>
            <a:off x="611560" y="1562574"/>
            <a:ext cx="7848872" cy="1036181"/>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Trebuchet MS" panose="020B0603020202020204" pitchFamily="34" charset="0"/>
              </a:rPr>
              <a:t>Use </a:t>
            </a:r>
            <a:r>
              <a:rPr lang="en-US" sz="2000" dirty="0">
                <a:latin typeface="Trebuchet MS" panose="020B0603020202020204" pitchFamily="34" charset="0"/>
              </a:rPr>
              <a:t>the prime meridian </a:t>
            </a:r>
            <a:r>
              <a:rPr lang="en-US" sz="2000" dirty="0" smtClean="0">
                <a:latin typeface="Trebuchet MS" panose="020B0603020202020204" pitchFamily="34" charset="0"/>
              </a:rPr>
              <a:t>(aka. </a:t>
            </a:r>
            <a:r>
              <a:rPr lang="en-US" sz="2000" dirty="0">
                <a:latin typeface="Trebuchet MS" panose="020B0603020202020204" pitchFamily="34" charset="0"/>
              </a:rPr>
              <a:t>t</a:t>
            </a:r>
            <a:r>
              <a:rPr lang="en-US" sz="2000" dirty="0" smtClean="0">
                <a:latin typeface="Trebuchet MS" panose="020B0603020202020204" pitchFamily="34" charset="0"/>
              </a:rPr>
              <a:t>he Greenwich meridian, </a:t>
            </a:r>
            <a:r>
              <a:rPr lang="en-US" sz="2000" i="1" dirty="0">
                <a:latin typeface="Symbol" panose="05050102010706020507" pitchFamily="18" charset="2"/>
              </a:rPr>
              <a:t>q</a:t>
            </a:r>
            <a:r>
              <a:rPr lang="en-US" sz="2000" i="1" baseline="-25000" dirty="0">
                <a:latin typeface="Symbol" panose="05050102010706020507" pitchFamily="18" charset="2"/>
              </a:rPr>
              <a:t>0</a:t>
            </a:r>
            <a:r>
              <a:rPr lang="en-US" sz="2000" dirty="0">
                <a:latin typeface="Trebuchet MS" panose="020B0603020202020204" pitchFamily="34" charset="0"/>
              </a:rPr>
              <a:t> = 0</a:t>
            </a:r>
            <a:r>
              <a:rPr lang="en-US" sz="3200" baseline="20000" dirty="0">
                <a:latin typeface="Trebuchet MS" panose="020B0603020202020204" pitchFamily="34" charset="0"/>
              </a:rPr>
              <a:t>◦</a:t>
            </a:r>
            <a:r>
              <a:rPr lang="en-US" sz="2000" dirty="0" smtClean="0">
                <a:latin typeface="Trebuchet MS" panose="020B0603020202020204" pitchFamily="34" charset="0"/>
              </a:rPr>
              <a:t>) as the central meridian, </a:t>
            </a:r>
            <a:r>
              <a:rPr lang="en-US" sz="2000" dirty="0">
                <a:latin typeface="Trebuchet MS" panose="020B0603020202020204" pitchFamily="34" charset="0"/>
              </a:rPr>
              <a:t>where </a:t>
            </a:r>
            <a:r>
              <a:rPr lang="en-US" sz="2000" i="1" dirty="0">
                <a:latin typeface="Bell MT" panose="02020503060305020303" pitchFamily="18" charset="0"/>
              </a:rPr>
              <a:t>x</a:t>
            </a:r>
            <a:r>
              <a:rPr lang="en-US" sz="2000" dirty="0">
                <a:latin typeface="Trebuchet MS" panose="020B0603020202020204" pitchFamily="34" charset="0"/>
              </a:rPr>
              <a:t> = 0, </a:t>
            </a:r>
            <a:r>
              <a:rPr lang="en-US" sz="2000" dirty="0" smtClean="0">
                <a:latin typeface="Trebuchet MS" panose="020B0603020202020204" pitchFamily="34" charset="0"/>
              </a:rPr>
              <a:t>then the projection coordinates are:</a:t>
            </a:r>
            <a:endParaRPr lang="en-US" sz="2000" dirty="0">
              <a:latin typeface="Trebuchet MS" panose="020B0603020202020204" pitchFamily="34" charset="0"/>
            </a:endParaRPr>
          </a:p>
        </p:txBody>
      </p:sp>
      <p:sp>
        <p:nvSpPr>
          <p:cNvPr id="8" name="TextBox 7"/>
          <p:cNvSpPr txBox="1"/>
          <p:nvPr/>
        </p:nvSpPr>
        <p:spPr>
          <a:xfrm>
            <a:off x="7586844" y="2863388"/>
            <a:ext cx="792088" cy="897682"/>
          </a:xfrm>
          <a:prstGeom prst="rect">
            <a:avLst/>
          </a:prstGeom>
          <a:noFill/>
        </p:spPr>
        <p:txBody>
          <a:bodyPr wrap="square" rtlCol="0">
            <a:spAutoFit/>
          </a:bodyPr>
          <a:lstStyle/>
          <a:p>
            <a:r>
              <a:rPr lang="en-US" sz="2200" dirty="0" smtClean="0"/>
              <a:t>(5.5)</a:t>
            </a:r>
          </a:p>
          <a:p>
            <a:pPr>
              <a:spcBef>
                <a:spcPts val="1000"/>
              </a:spcBef>
            </a:pPr>
            <a:r>
              <a:rPr lang="en-US" sz="2200" dirty="0" smtClean="0"/>
              <a:t>(5.6)</a:t>
            </a:r>
            <a:endParaRPr lang="en-US" sz="2200" dirty="0"/>
          </a:p>
        </p:txBody>
      </p:sp>
      <p:sp>
        <p:nvSpPr>
          <p:cNvPr id="11" name="TextBox 10"/>
          <p:cNvSpPr txBox="1"/>
          <p:nvPr/>
        </p:nvSpPr>
        <p:spPr>
          <a:xfrm>
            <a:off x="646982" y="4346507"/>
            <a:ext cx="7957466" cy="1036181"/>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Trebuchet MS" panose="020B0603020202020204" pitchFamily="34" charset="0"/>
              </a:rPr>
              <a:t>Figure </a:t>
            </a:r>
            <a:r>
              <a:rPr lang="en-US" sz="2000" dirty="0" smtClean="0">
                <a:latin typeface="Trebuchet MS" panose="020B0603020202020204" pitchFamily="34" charset="0"/>
              </a:rPr>
              <a:t>5.9 </a:t>
            </a:r>
            <a:r>
              <a:rPr lang="en-US" sz="2000" dirty="0">
                <a:latin typeface="Trebuchet MS" panose="020B0603020202020204" pitchFamily="34" charset="0"/>
              </a:rPr>
              <a:t>illustrates the world map after the ERP, </a:t>
            </a:r>
            <a:r>
              <a:rPr lang="en-US" sz="2000" dirty="0" smtClean="0">
                <a:latin typeface="Trebuchet MS" panose="020B0603020202020204" pitchFamily="34" charset="0"/>
              </a:rPr>
              <a:t>where</a:t>
            </a:r>
            <a:r>
              <a:rPr lang="en-US" sz="2000" i="1" dirty="0" smtClean="0">
                <a:latin typeface="Symbol" panose="05050102010706020507" pitchFamily="18" charset="2"/>
              </a:rPr>
              <a:t> </a:t>
            </a:r>
            <a:r>
              <a:rPr lang="en-US" sz="2000" i="1" dirty="0">
                <a:latin typeface="Symbol" panose="05050102010706020507" pitchFamily="18" charset="2"/>
              </a:rPr>
              <a:t>q</a:t>
            </a:r>
            <a:r>
              <a:rPr lang="en-US" sz="2000" i="1" baseline="-25000" dirty="0">
                <a:latin typeface="Symbol" panose="05050102010706020507" pitchFamily="18" charset="2"/>
              </a:rPr>
              <a:t>0</a:t>
            </a:r>
            <a:r>
              <a:rPr lang="en-US" sz="2000" dirty="0" smtClean="0">
                <a:latin typeface="Trebuchet MS" panose="020B0603020202020204" pitchFamily="34" charset="0"/>
              </a:rPr>
              <a:t> </a:t>
            </a:r>
            <a:r>
              <a:rPr lang="en-US" sz="2000" dirty="0">
                <a:latin typeface="Trebuchet MS" panose="020B0603020202020204" pitchFamily="34" charset="0"/>
              </a:rPr>
              <a:t>= 0</a:t>
            </a:r>
            <a:r>
              <a:rPr lang="en-US" sz="3200" baseline="20000" dirty="0">
                <a:latin typeface="Trebuchet MS" panose="020B0603020202020204" pitchFamily="34" charset="0"/>
              </a:rPr>
              <a:t>◦</a:t>
            </a:r>
            <a:r>
              <a:rPr lang="en-US" sz="2000" dirty="0">
                <a:latin typeface="Trebuchet MS" panose="020B0603020202020204" pitchFamily="34" charset="0"/>
              </a:rPr>
              <a:t>. As shown in the figure by the </a:t>
            </a:r>
            <a:r>
              <a:rPr lang="en-US" sz="2000" dirty="0" smtClean="0">
                <a:latin typeface="Trebuchet MS" panose="020B0603020202020204" pitchFamily="34" charset="0"/>
              </a:rPr>
              <a:t>distorted “circles</a:t>
            </a:r>
            <a:r>
              <a:rPr lang="en-US" sz="2000" dirty="0">
                <a:latin typeface="Trebuchet MS" panose="020B0603020202020204" pitchFamily="34" charset="0"/>
              </a:rPr>
              <a:t>”, </a:t>
            </a:r>
            <a:r>
              <a:rPr lang="en-US" sz="2000" dirty="0" smtClean="0">
                <a:latin typeface="Trebuchet MS" panose="020B0603020202020204" pitchFamily="34" charset="0"/>
              </a:rPr>
              <a:t>ERP has severe distortions, esp. near the poles.</a:t>
            </a:r>
            <a:endParaRPr lang="en-US" sz="2000" dirty="0">
              <a:latin typeface="Trebuchet MS" panose="020B0603020202020204" pitchFamily="34" charset="0"/>
            </a:endParaRPr>
          </a:p>
        </p:txBody>
      </p:sp>
    </p:spTree>
    <p:extLst>
      <p:ext uri="{BB962C8B-B14F-4D97-AF65-F5344CB8AC3E}">
        <p14:creationId xmlns:p14="http://schemas.microsoft.com/office/powerpoint/2010/main" val="32911157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638" y="4869160"/>
            <a:ext cx="7303184" cy="1000132"/>
          </a:xfrm>
        </p:spPr>
        <p:txBody>
          <a:bodyPr>
            <a:normAutofit/>
          </a:bodyPr>
          <a:lstStyle/>
          <a:p>
            <a:pPr algn="l"/>
            <a:r>
              <a:rPr lang="en-US" sz="2200" b="1" dirty="0"/>
              <a:t>Fig. </a:t>
            </a:r>
            <a:r>
              <a:rPr lang="en-US" sz="2200" b="1" dirty="0" smtClean="0"/>
              <a:t>5.9</a:t>
            </a:r>
            <a:r>
              <a:rPr lang="en-US" sz="2200" b="1" dirty="0"/>
              <a:t>: </a:t>
            </a:r>
            <a:r>
              <a:rPr lang="en-US" sz="2200" dirty="0"/>
              <a:t>The </a:t>
            </a:r>
            <a:r>
              <a:rPr lang="en-US" sz="2200" dirty="0" err="1"/>
              <a:t>Equirectangular</a:t>
            </a:r>
            <a:r>
              <a:rPr lang="en-US" sz="2200" dirty="0"/>
              <a:t> Projection (</a:t>
            </a:r>
            <a:r>
              <a:rPr lang="en-US" sz="2200" dirty="0" smtClean="0"/>
              <a:t>ERP) of the</a:t>
            </a:r>
            <a:br>
              <a:rPr lang="en-US" sz="2200" dirty="0" smtClean="0"/>
            </a:br>
            <a:r>
              <a:rPr lang="en-US" sz="2200" dirty="0" smtClean="0"/>
              <a:t>World </a:t>
            </a:r>
            <a:r>
              <a:rPr lang="en-US" sz="2200" dirty="0"/>
              <a:t>Map</a:t>
            </a:r>
            <a:r>
              <a:rPr lang="en-US" sz="2200" dirty="0" smtClean="0"/>
              <a:t>.                    (* </a:t>
            </a:r>
            <a:r>
              <a:rPr lang="en-US" sz="1600" dirty="0" smtClean="0"/>
              <a:t>See book for the image copyright info.)</a:t>
            </a:r>
            <a:endParaRPr lang="en-US" sz="16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47</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637" y="1037043"/>
            <a:ext cx="7303185" cy="3658435"/>
          </a:xfrm>
          <a:prstGeom prst="rect">
            <a:avLst/>
          </a:prstGeom>
        </p:spPr>
      </p:pic>
    </p:spTree>
    <p:extLst>
      <p:ext uri="{BB962C8B-B14F-4D97-AF65-F5344CB8AC3E}">
        <p14:creationId xmlns:p14="http://schemas.microsoft.com/office/powerpoint/2010/main" val="3002788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5</a:t>
            </a:r>
            <a:r>
              <a:rPr lang="en-US" b="1" dirty="0" smtClean="0"/>
              <a:t>.4.2  Other </a:t>
            </a:r>
            <a:r>
              <a:rPr lang="en-US" b="1" dirty="0"/>
              <a:t>Projections</a:t>
            </a:r>
            <a:endParaRPr lang="en-US" dirty="0"/>
          </a:p>
        </p:txBody>
      </p:sp>
      <p:sp>
        <p:nvSpPr>
          <p:cNvPr id="3" name="Content Placeholder 2"/>
          <p:cNvSpPr>
            <a:spLocks noGrp="1"/>
          </p:cNvSpPr>
          <p:nvPr>
            <p:ph idx="1"/>
          </p:nvPr>
        </p:nvSpPr>
        <p:spPr>
          <a:xfrm>
            <a:off x="710253" y="2424375"/>
            <a:ext cx="7893753" cy="4044707"/>
          </a:xfrm>
        </p:spPr>
        <p:txBody>
          <a:bodyPr>
            <a:normAutofit/>
          </a:bodyPr>
          <a:lstStyle/>
          <a:p>
            <a:r>
              <a:rPr lang="en-US" sz="2000" b="1" dirty="0" err="1" smtClean="0"/>
              <a:t>Cubemap</a:t>
            </a:r>
            <a:r>
              <a:rPr lang="en-US" sz="2000" b="1" dirty="0" smtClean="0"/>
              <a:t> Projection (CMP) </a:t>
            </a:r>
            <a:r>
              <a:rPr lang="en-US" sz="2000" dirty="0" smtClean="0"/>
              <a:t>— Instead of projecting onto a single plane as in ERP, to reduce the distortion, projections are made onto the six faces of the cube.</a:t>
            </a:r>
          </a:p>
          <a:p>
            <a:pPr>
              <a:spcBef>
                <a:spcPts val="1800"/>
              </a:spcBef>
            </a:pPr>
            <a:r>
              <a:rPr lang="en-US" sz="2000" b="1" dirty="0" err="1" smtClean="0"/>
              <a:t>Equi</a:t>
            </a:r>
            <a:r>
              <a:rPr lang="en-US" sz="2000" b="1" dirty="0" smtClean="0"/>
              <a:t>-Angular </a:t>
            </a:r>
            <a:r>
              <a:rPr lang="en-US" sz="2000" b="1" dirty="0" err="1" smtClean="0"/>
              <a:t>Cubemap</a:t>
            </a:r>
            <a:r>
              <a:rPr lang="en-US" sz="2000" b="1" dirty="0" smtClean="0"/>
              <a:t> (EAC) </a:t>
            </a:r>
            <a:r>
              <a:rPr lang="en-US" sz="2000" dirty="0" smtClean="0"/>
              <a:t>— This is a variation of CMP, the projection intervals are remapped to new intervals of equal lengths.  Adopted by Google.</a:t>
            </a:r>
          </a:p>
          <a:p>
            <a:pPr>
              <a:spcBef>
                <a:spcPts val="1800"/>
              </a:spcBef>
            </a:pPr>
            <a:r>
              <a:rPr lang="en-US" sz="2000" b="1" dirty="0" smtClean="0"/>
              <a:t>Pyramid Format </a:t>
            </a:r>
            <a:r>
              <a:rPr lang="en-US" sz="2000" dirty="0" smtClean="0"/>
              <a:t>— The base of the pyramid provides the full resolution image of the front view.  The sides of the pyramid provide the side view images with gradually reduced resolutions.  Advocated by Facebook.</a:t>
            </a:r>
            <a:endParaRPr lang="en-US" sz="20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48</a:t>
            </a:fld>
            <a:endParaRPr lang="en-US"/>
          </a:p>
        </p:txBody>
      </p:sp>
      <p:sp>
        <p:nvSpPr>
          <p:cNvPr id="6" name="Rectangle 5"/>
          <p:cNvSpPr/>
          <p:nvPr/>
        </p:nvSpPr>
        <p:spPr>
          <a:xfrm>
            <a:off x="710253" y="1571612"/>
            <a:ext cx="7713954" cy="707886"/>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Trebuchet MS" panose="020B0603020202020204" pitchFamily="34" charset="0"/>
              </a:rPr>
              <a:t>Various projection </a:t>
            </a:r>
            <a:r>
              <a:rPr lang="en-US" sz="2000" dirty="0">
                <a:latin typeface="Trebuchet MS" panose="020B0603020202020204" pitchFamily="34" charset="0"/>
              </a:rPr>
              <a:t>formats for 360</a:t>
            </a:r>
            <a:r>
              <a:rPr lang="en-US" sz="2800" baseline="30000" dirty="0">
                <a:latin typeface="Trebuchet MS" panose="020B0603020202020204" pitchFamily="34" charset="0"/>
              </a:rPr>
              <a:t>◦</a:t>
            </a:r>
            <a:r>
              <a:rPr lang="en-US" sz="2000" dirty="0">
                <a:latin typeface="Trebuchet MS" panose="020B0603020202020204" pitchFamily="34" charset="0"/>
              </a:rPr>
              <a:t> videos </a:t>
            </a:r>
            <a:r>
              <a:rPr lang="en-US" sz="2000" dirty="0" smtClean="0">
                <a:latin typeface="Trebuchet MS" panose="020B0603020202020204" pitchFamily="34" charset="0"/>
              </a:rPr>
              <a:t>are included in the </a:t>
            </a:r>
            <a:r>
              <a:rPr lang="en-US" sz="2000" i="1" dirty="0" smtClean="0">
                <a:latin typeface="Trebuchet MS" panose="020B0603020202020204" pitchFamily="34" charset="0"/>
              </a:rPr>
              <a:t>360Lib platform</a:t>
            </a:r>
            <a:r>
              <a:rPr lang="en-US" sz="2000" dirty="0" smtClean="0">
                <a:latin typeface="Trebuchet MS" panose="020B0603020202020204" pitchFamily="34" charset="0"/>
              </a:rPr>
              <a:t>.  Some popular ones are as below.</a:t>
            </a:r>
            <a:endParaRPr lang="en-US" sz="2000" dirty="0">
              <a:latin typeface="Trebuchet MS" panose="020B0603020202020204" pitchFamily="34" charset="0"/>
            </a:endParaRPr>
          </a:p>
        </p:txBody>
      </p:sp>
    </p:spTree>
    <p:extLst>
      <p:ext uri="{BB962C8B-B14F-4D97-AF65-F5344CB8AC3E}">
        <p14:creationId xmlns:p14="http://schemas.microsoft.com/office/powerpoint/2010/main" val="3132140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868363"/>
          </a:xfrm>
        </p:spPr>
        <p:txBody>
          <a:bodyPr>
            <a:normAutofit/>
          </a:bodyPr>
          <a:lstStyle/>
          <a:p>
            <a:r>
              <a:rPr lang="en-US" b="1" dirty="0" smtClean="0"/>
              <a:t>5.5  3D </a:t>
            </a:r>
            <a:r>
              <a:rPr lang="en-US" b="1" dirty="0"/>
              <a:t>Video and TV</a:t>
            </a:r>
            <a:endParaRPr lang="en-US" dirty="0"/>
          </a:p>
        </p:txBody>
      </p:sp>
      <p:sp>
        <p:nvSpPr>
          <p:cNvPr id="3" name="Content Placeholder 2"/>
          <p:cNvSpPr>
            <a:spLocks noGrp="1"/>
          </p:cNvSpPr>
          <p:nvPr>
            <p:ph idx="1"/>
          </p:nvPr>
        </p:nvSpPr>
        <p:spPr>
          <a:xfrm>
            <a:off x="457200" y="1439843"/>
            <a:ext cx="8229600" cy="4525963"/>
          </a:xfrm>
        </p:spPr>
        <p:txBody>
          <a:bodyPr>
            <a:noAutofit/>
          </a:bodyPr>
          <a:lstStyle/>
          <a:p>
            <a:pPr marL="457200" indent="-457200">
              <a:spcBef>
                <a:spcPts val="1200"/>
              </a:spcBef>
              <a:buFont typeface="Arial" panose="020B0604020202020204" pitchFamily="34" charset="0"/>
              <a:buChar char="•"/>
            </a:pPr>
            <a:r>
              <a:rPr lang="en-US" sz="2400" dirty="0"/>
              <a:t>Three-dimensional (3D) pictures and movies have been in existence for </a:t>
            </a:r>
            <a:r>
              <a:rPr lang="en-US" sz="2400" dirty="0" smtClean="0"/>
              <a:t>decades.</a:t>
            </a:r>
          </a:p>
          <a:p>
            <a:pPr marL="457200" indent="-457200">
              <a:spcBef>
                <a:spcPts val="1200"/>
              </a:spcBef>
              <a:buFont typeface="Arial" panose="020B0604020202020204" pitchFamily="34" charset="0"/>
              <a:buChar char="•"/>
            </a:pPr>
            <a:r>
              <a:rPr lang="en-US" sz="2400" dirty="0"/>
              <a:t>T</a:t>
            </a:r>
            <a:r>
              <a:rPr lang="en-US" sz="2400" dirty="0" smtClean="0"/>
              <a:t>he </a:t>
            </a:r>
            <a:r>
              <a:rPr lang="en-US" sz="2400" dirty="0"/>
              <a:t>rapid </a:t>
            </a:r>
            <a:r>
              <a:rPr lang="en-US" sz="2400" dirty="0" smtClean="0"/>
              <a:t>progress in R</a:t>
            </a:r>
            <a:r>
              <a:rPr lang="en-US" sz="2400" dirty="0" smtClean="0">
                <a:latin typeface="Arial" panose="020B0604020202020204" pitchFamily="34" charset="0"/>
                <a:cs typeface="Arial" panose="020B0604020202020204" pitchFamily="34" charset="0"/>
              </a:rPr>
              <a:t>&amp;</a:t>
            </a:r>
            <a:r>
              <a:rPr lang="en-US" sz="2400" dirty="0" smtClean="0"/>
              <a:t>D of </a:t>
            </a:r>
            <a:r>
              <a:rPr lang="en-US" sz="2400" dirty="0"/>
              <a:t>3D technology and the success of the 2009 film Avatar have pushed </a:t>
            </a:r>
            <a:r>
              <a:rPr lang="en-US" sz="2400" dirty="0" smtClean="0"/>
              <a:t>3D video </a:t>
            </a:r>
            <a:r>
              <a:rPr lang="en-US" sz="2400" dirty="0"/>
              <a:t>to its peak. </a:t>
            </a:r>
            <a:endParaRPr lang="en-US" sz="2400" dirty="0" smtClean="0"/>
          </a:p>
          <a:p>
            <a:pPr marL="457200" indent="-457200">
              <a:spcBef>
                <a:spcPts val="1200"/>
              </a:spcBef>
              <a:buFont typeface="Arial" panose="020B0604020202020204" pitchFamily="34" charset="0"/>
              <a:buChar char="•"/>
            </a:pPr>
            <a:r>
              <a:rPr lang="en-US" sz="2400" dirty="0" smtClean="0"/>
              <a:t>Increasingly</a:t>
            </a:r>
            <a:r>
              <a:rPr lang="en-US" sz="2400" dirty="0"/>
              <a:t>, it is in movie theaters, broadcast TV (e.g., sporting events), </a:t>
            </a:r>
            <a:r>
              <a:rPr lang="en-US" sz="2400" dirty="0" smtClean="0"/>
              <a:t>PCs, and </a:t>
            </a:r>
            <a:r>
              <a:rPr lang="en-US" sz="2400" dirty="0"/>
              <a:t>various hand-held devices.</a:t>
            </a:r>
          </a:p>
          <a:p>
            <a:pPr marL="457200" indent="-457200">
              <a:spcBef>
                <a:spcPts val="1200"/>
              </a:spcBef>
              <a:buFont typeface="Arial" panose="020B0604020202020204" pitchFamily="34" charset="0"/>
              <a:buChar char="•"/>
            </a:pPr>
            <a:r>
              <a:rPr lang="en-US" sz="2400" dirty="0"/>
              <a:t>The main advantage of the 3D video is that it enables the experience of immersion — be there, and </a:t>
            </a:r>
            <a:r>
              <a:rPr lang="en-US" sz="2400" dirty="0" smtClean="0"/>
              <a:t>really Be </a:t>
            </a:r>
            <a:r>
              <a:rPr lang="en-US" sz="2400" dirty="0"/>
              <a:t>there!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49</a:t>
            </a:fld>
            <a:endParaRPr lang="en-US"/>
          </a:p>
        </p:txBody>
      </p:sp>
    </p:spTree>
    <p:extLst>
      <p:ext uri="{BB962C8B-B14F-4D97-AF65-F5344CB8AC3E}">
        <p14:creationId xmlns:p14="http://schemas.microsoft.com/office/powerpoint/2010/main" val="18090779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29264"/>
            <a:ext cx="8229600" cy="696899"/>
          </a:xfrm>
        </p:spPr>
        <p:txBody>
          <a:bodyPr>
            <a:normAutofit fontScale="62500" lnSpcReduction="20000"/>
          </a:bodyPr>
          <a:lstStyle/>
          <a:p>
            <a:pPr>
              <a:buNone/>
            </a:pPr>
            <a:r>
              <a:rPr lang="en-CA" b="1" dirty="0"/>
              <a:t>Fig. 5.2: </a:t>
            </a:r>
            <a:r>
              <a:rPr lang="en-CA" b="1" dirty="0" smtClean="0"/>
              <a:t> </a:t>
            </a:r>
            <a:r>
              <a:rPr lang="en-CA" dirty="0" smtClean="0"/>
              <a:t>Interlaced </a:t>
            </a:r>
            <a:r>
              <a:rPr lang="en-CA" dirty="0"/>
              <a:t>scan produces two fields for each frame. (a) The</a:t>
            </a:r>
          </a:p>
          <a:p>
            <a:pPr>
              <a:buNone/>
            </a:pPr>
            <a:r>
              <a:rPr lang="en-CA" dirty="0"/>
              <a:t>video frame, (b) Field 1, (c) Field 2, (d) Difference of </a:t>
            </a:r>
            <a:r>
              <a:rPr lang="en-CA" dirty="0" smtClean="0"/>
              <a:t>Fields.</a:t>
            </a:r>
            <a:endParaRPr lang="en-US" dirty="0"/>
          </a:p>
        </p:txBody>
      </p:sp>
      <p:pic>
        <p:nvPicPr>
          <p:cNvPr id="4" name="Picture 3" descr="helidif.jpg"/>
          <p:cNvPicPr>
            <a:picLocks noChangeAspect="1"/>
          </p:cNvPicPr>
          <p:nvPr/>
        </p:nvPicPr>
        <p:blipFill>
          <a:blip r:embed="rId3" cstate="print"/>
          <a:stretch>
            <a:fillRect/>
          </a:stretch>
        </p:blipFill>
        <p:spPr>
          <a:xfrm>
            <a:off x="6215074" y="3214686"/>
            <a:ext cx="2214578" cy="1660934"/>
          </a:xfrm>
          <a:prstGeom prst="rect">
            <a:avLst/>
          </a:prstGeom>
        </p:spPr>
      </p:pic>
      <p:pic>
        <p:nvPicPr>
          <p:cNvPr id="6" name="Picture 5" descr="helibot.jpg"/>
          <p:cNvPicPr>
            <a:picLocks noChangeAspect="1"/>
          </p:cNvPicPr>
          <p:nvPr/>
        </p:nvPicPr>
        <p:blipFill>
          <a:blip r:embed="rId4" cstate="print"/>
          <a:stretch>
            <a:fillRect/>
          </a:stretch>
        </p:blipFill>
        <p:spPr>
          <a:xfrm>
            <a:off x="3357554" y="642918"/>
            <a:ext cx="2762248" cy="2071686"/>
          </a:xfrm>
          <a:prstGeom prst="rect">
            <a:avLst/>
          </a:prstGeom>
        </p:spPr>
      </p:pic>
      <p:pic>
        <p:nvPicPr>
          <p:cNvPr id="7" name="Picture 6" descr="heliclip6.bmp"/>
          <p:cNvPicPr>
            <a:picLocks noChangeAspect="1"/>
          </p:cNvPicPr>
          <p:nvPr/>
        </p:nvPicPr>
        <p:blipFill>
          <a:blip r:embed="rId5" cstate="print"/>
          <a:stretch>
            <a:fillRect/>
          </a:stretch>
        </p:blipFill>
        <p:spPr>
          <a:xfrm>
            <a:off x="3571868" y="3214686"/>
            <a:ext cx="2190744" cy="1643058"/>
          </a:xfrm>
          <a:prstGeom prst="rect">
            <a:avLst/>
          </a:prstGeom>
        </p:spPr>
      </p:pic>
      <p:pic>
        <p:nvPicPr>
          <p:cNvPr id="8" name="Picture 7" descr="heliclip5.bmp"/>
          <p:cNvPicPr>
            <a:picLocks noChangeAspect="1"/>
          </p:cNvPicPr>
          <p:nvPr/>
        </p:nvPicPr>
        <p:blipFill>
          <a:blip r:embed="rId6" cstate="print"/>
          <a:stretch>
            <a:fillRect/>
          </a:stretch>
        </p:blipFill>
        <p:spPr>
          <a:xfrm>
            <a:off x="857224" y="3214686"/>
            <a:ext cx="2190744" cy="1643058"/>
          </a:xfrm>
          <a:prstGeom prst="rect">
            <a:avLst/>
          </a:prstGeom>
        </p:spPr>
      </p:pic>
      <p:sp>
        <p:nvSpPr>
          <p:cNvPr id="9" name="TextBox 8"/>
          <p:cNvSpPr txBox="1"/>
          <p:nvPr/>
        </p:nvSpPr>
        <p:spPr>
          <a:xfrm>
            <a:off x="4500562" y="2786058"/>
            <a:ext cx="475461" cy="369332"/>
          </a:xfrm>
          <a:prstGeom prst="rect">
            <a:avLst/>
          </a:prstGeom>
          <a:noFill/>
        </p:spPr>
        <p:txBody>
          <a:bodyPr wrap="none" rtlCol="0">
            <a:spAutoFit/>
          </a:bodyPr>
          <a:lstStyle/>
          <a:p>
            <a:r>
              <a:rPr lang="en-US" dirty="0" smtClean="0">
                <a:latin typeface="Trebuchet MS"/>
              </a:rPr>
              <a:t>(a)</a:t>
            </a:r>
            <a:endParaRPr lang="en-US" dirty="0">
              <a:latin typeface="Trebuchet MS"/>
            </a:endParaRPr>
          </a:p>
        </p:txBody>
      </p:sp>
      <p:sp>
        <p:nvSpPr>
          <p:cNvPr id="10" name="TextBox 9"/>
          <p:cNvSpPr txBox="1"/>
          <p:nvPr/>
        </p:nvSpPr>
        <p:spPr>
          <a:xfrm>
            <a:off x="1643042" y="4929198"/>
            <a:ext cx="482787" cy="369332"/>
          </a:xfrm>
          <a:prstGeom prst="rect">
            <a:avLst/>
          </a:prstGeom>
          <a:noFill/>
        </p:spPr>
        <p:txBody>
          <a:bodyPr wrap="none" rtlCol="0">
            <a:spAutoFit/>
          </a:bodyPr>
          <a:lstStyle/>
          <a:p>
            <a:r>
              <a:rPr lang="en-US" dirty="0" smtClean="0">
                <a:latin typeface="Trebuchet MS"/>
              </a:rPr>
              <a:t>(b)</a:t>
            </a:r>
            <a:endParaRPr lang="en-US" dirty="0">
              <a:latin typeface="Trebuchet MS"/>
            </a:endParaRPr>
          </a:p>
        </p:txBody>
      </p:sp>
      <p:sp>
        <p:nvSpPr>
          <p:cNvPr id="11" name="TextBox 10"/>
          <p:cNvSpPr txBox="1"/>
          <p:nvPr/>
        </p:nvSpPr>
        <p:spPr>
          <a:xfrm>
            <a:off x="4429124" y="4929198"/>
            <a:ext cx="468473" cy="369332"/>
          </a:xfrm>
          <a:prstGeom prst="rect">
            <a:avLst/>
          </a:prstGeom>
          <a:noFill/>
        </p:spPr>
        <p:txBody>
          <a:bodyPr wrap="none" rtlCol="0">
            <a:spAutoFit/>
          </a:bodyPr>
          <a:lstStyle/>
          <a:p>
            <a:r>
              <a:rPr lang="en-US" dirty="0" smtClean="0">
                <a:latin typeface="Trebuchet MS"/>
              </a:rPr>
              <a:t>(c)</a:t>
            </a:r>
            <a:endParaRPr lang="en-US" dirty="0">
              <a:latin typeface="Trebuchet MS"/>
            </a:endParaRPr>
          </a:p>
        </p:txBody>
      </p:sp>
      <p:sp>
        <p:nvSpPr>
          <p:cNvPr id="12" name="TextBox 11"/>
          <p:cNvSpPr txBox="1"/>
          <p:nvPr/>
        </p:nvSpPr>
        <p:spPr>
          <a:xfrm>
            <a:off x="7072330" y="4929198"/>
            <a:ext cx="482787" cy="369332"/>
          </a:xfrm>
          <a:prstGeom prst="rect">
            <a:avLst/>
          </a:prstGeom>
          <a:noFill/>
        </p:spPr>
        <p:txBody>
          <a:bodyPr wrap="none" rtlCol="0">
            <a:spAutoFit/>
          </a:bodyPr>
          <a:lstStyle/>
          <a:p>
            <a:r>
              <a:rPr lang="en-US" dirty="0" smtClean="0">
                <a:latin typeface="Trebuchet MS"/>
              </a:rPr>
              <a:t>(d)</a:t>
            </a:r>
            <a:endParaRPr lang="en-US" dirty="0">
              <a:latin typeface="Trebuchet MS"/>
            </a:endParaRPr>
          </a:p>
        </p:txBody>
      </p:sp>
      <p:sp>
        <p:nvSpPr>
          <p:cNvPr id="13" name="Slide Number Placeholder 12"/>
          <p:cNvSpPr>
            <a:spLocks noGrp="1"/>
          </p:cNvSpPr>
          <p:nvPr>
            <p:ph type="sldNum" sz="quarter" idx="12"/>
          </p:nvPr>
        </p:nvSpPr>
        <p:spPr/>
        <p:txBody>
          <a:bodyPr/>
          <a:lstStyle/>
          <a:p>
            <a:fld id="{0F351D62-525A-4671-8264-CD4617D324B8}" type="slidenum">
              <a:rPr lang="en-US" smtClean="0"/>
              <a:pPr/>
              <a:t>5</a:t>
            </a:fld>
            <a:endParaRPr lang="en-US"/>
          </a:p>
        </p:txBody>
      </p:sp>
      <p:sp>
        <p:nvSpPr>
          <p:cNvPr id="14" name="Footer Placeholder 13"/>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734900"/>
          </a:xfrm>
        </p:spPr>
        <p:txBody>
          <a:bodyPr>
            <a:normAutofit/>
          </a:bodyPr>
          <a:lstStyle/>
          <a:p>
            <a:r>
              <a:rPr lang="en-US" b="1" dirty="0" smtClean="0"/>
              <a:t>5.5.1  Cues </a:t>
            </a:r>
            <a:r>
              <a:rPr lang="en-US" b="1" dirty="0"/>
              <a:t>for 3D Percept</a:t>
            </a:r>
            <a:endParaRPr lang="en-US" dirty="0"/>
          </a:p>
        </p:txBody>
      </p:sp>
      <p:sp>
        <p:nvSpPr>
          <p:cNvPr id="3" name="Content Placeholder 2"/>
          <p:cNvSpPr>
            <a:spLocks noGrp="1"/>
          </p:cNvSpPr>
          <p:nvPr>
            <p:ph idx="1"/>
          </p:nvPr>
        </p:nvSpPr>
        <p:spPr>
          <a:xfrm>
            <a:off x="683568" y="1600201"/>
            <a:ext cx="7560840" cy="3845024"/>
          </a:xfrm>
        </p:spPr>
        <p:txBody>
          <a:bodyPr anchor="ctr"/>
          <a:lstStyle/>
          <a:p>
            <a:r>
              <a:rPr lang="en-US" b="1" dirty="0"/>
              <a:t>Monocular </a:t>
            </a:r>
            <a:r>
              <a:rPr lang="en-US" b="1" dirty="0" smtClean="0"/>
              <a:t>Cues:</a:t>
            </a:r>
          </a:p>
          <a:p>
            <a:pPr marL="457200" indent="-457200">
              <a:buFont typeface="Arial" panose="020B0604020202020204" pitchFamily="34" charset="0"/>
              <a:buChar char="•"/>
            </a:pPr>
            <a:r>
              <a:rPr lang="en-US" sz="2800" dirty="0" smtClean="0"/>
              <a:t>Shading, </a:t>
            </a:r>
            <a:r>
              <a:rPr lang="en-US" sz="2800" dirty="0"/>
              <a:t>Perspective </a:t>
            </a:r>
            <a:r>
              <a:rPr lang="en-US" sz="2800" dirty="0" smtClean="0"/>
              <a:t>scaling, </a:t>
            </a:r>
            <a:r>
              <a:rPr lang="en-US" sz="2800" dirty="0"/>
              <a:t>Relative </a:t>
            </a:r>
            <a:r>
              <a:rPr lang="en-US" sz="2800" dirty="0" smtClean="0"/>
              <a:t>size, </a:t>
            </a:r>
            <a:r>
              <a:rPr lang="en-US" sz="2800" dirty="0"/>
              <a:t>Texture </a:t>
            </a:r>
            <a:r>
              <a:rPr lang="en-US" sz="2800" dirty="0" smtClean="0"/>
              <a:t>gradient, </a:t>
            </a:r>
            <a:r>
              <a:rPr lang="en-US" sz="2800" dirty="0"/>
              <a:t>Blur </a:t>
            </a:r>
            <a:r>
              <a:rPr lang="en-US" sz="2800" dirty="0" smtClean="0"/>
              <a:t>gradient, Haze, Occlusion, </a:t>
            </a:r>
            <a:r>
              <a:rPr lang="en-US" sz="2800" dirty="0"/>
              <a:t>Motion </a:t>
            </a:r>
            <a:r>
              <a:rPr lang="en-US" sz="2800" dirty="0" smtClean="0"/>
              <a:t>parallax.</a:t>
            </a:r>
          </a:p>
          <a:p>
            <a:pPr marL="457200" indent="-457200">
              <a:buFont typeface="Arial" panose="020B0604020202020204" pitchFamily="34" charset="0"/>
              <a:buChar char="•"/>
            </a:pPr>
            <a:r>
              <a:rPr lang="en-US" sz="2800" dirty="0"/>
              <a:t>Among the above monocular cues, it </a:t>
            </a:r>
            <a:r>
              <a:rPr lang="en-US" sz="2800" dirty="0" smtClean="0"/>
              <a:t>is </a:t>
            </a:r>
            <a:r>
              <a:rPr lang="en-US" sz="2800" dirty="0"/>
              <a:t>said that Occlusion and Motion parallax are more effective.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50</a:t>
            </a:fld>
            <a:endParaRPr lang="en-US"/>
          </a:p>
        </p:txBody>
      </p:sp>
    </p:spTree>
    <p:extLst>
      <p:ext uri="{BB962C8B-B14F-4D97-AF65-F5344CB8AC3E}">
        <p14:creationId xmlns:p14="http://schemas.microsoft.com/office/powerpoint/2010/main" val="2667129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764704"/>
            <a:ext cx="7920880" cy="5361459"/>
          </a:xfrm>
        </p:spPr>
        <p:txBody>
          <a:bodyPr>
            <a:normAutofit fontScale="70000" lnSpcReduction="20000"/>
          </a:bodyPr>
          <a:lstStyle/>
          <a:p>
            <a:pPr>
              <a:lnSpc>
                <a:spcPct val="120000"/>
              </a:lnSpc>
            </a:pPr>
            <a:r>
              <a:rPr lang="en-US" sz="4600" b="1" dirty="0"/>
              <a:t>Binocular </a:t>
            </a:r>
            <a:r>
              <a:rPr lang="en-US" sz="4600" b="1" dirty="0" smtClean="0"/>
              <a:t>Cues:</a:t>
            </a:r>
            <a:endParaRPr lang="en-US" sz="2800" dirty="0" smtClean="0"/>
          </a:p>
          <a:p>
            <a:pPr marL="457200" indent="-457200">
              <a:lnSpc>
                <a:spcPct val="120000"/>
              </a:lnSpc>
              <a:spcBef>
                <a:spcPts val="2376"/>
              </a:spcBef>
              <a:buFont typeface="Arial" panose="020B0604020202020204" pitchFamily="34" charset="0"/>
              <a:buChar char="•"/>
            </a:pPr>
            <a:r>
              <a:rPr lang="en-US" sz="2800" dirty="0" smtClean="0"/>
              <a:t>The </a:t>
            </a:r>
            <a:r>
              <a:rPr lang="en-US" sz="2800" dirty="0"/>
              <a:t>human vision system </a:t>
            </a:r>
            <a:r>
              <a:rPr lang="en-US" sz="2800" dirty="0" smtClean="0"/>
              <a:t>uses </a:t>
            </a:r>
            <a:r>
              <a:rPr lang="en-US" sz="2800" dirty="0"/>
              <a:t>binocular vision, i.e., </a:t>
            </a:r>
            <a:r>
              <a:rPr lang="en-US" sz="2800" i="1" dirty="0"/>
              <a:t>stereo vision</a:t>
            </a:r>
            <a:r>
              <a:rPr lang="en-US" sz="2800" dirty="0"/>
              <a:t>, aka. </a:t>
            </a:r>
            <a:r>
              <a:rPr lang="en-US" sz="2800" i="1" dirty="0" smtClean="0"/>
              <a:t>Stereopsis</a:t>
            </a:r>
            <a:r>
              <a:rPr lang="en-US" sz="2800" dirty="0" smtClean="0"/>
              <a:t>.</a:t>
            </a:r>
          </a:p>
          <a:p>
            <a:pPr marL="457200" indent="-457200">
              <a:lnSpc>
                <a:spcPct val="120000"/>
              </a:lnSpc>
              <a:spcBef>
                <a:spcPts val="2376"/>
              </a:spcBef>
              <a:buFont typeface="Arial" panose="020B0604020202020204" pitchFamily="34" charset="0"/>
              <a:buChar char="•"/>
            </a:pPr>
            <a:r>
              <a:rPr lang="en-US" sz="2800" dirty="0" smtClean="0"/>
              <a:t>Our </a:t>
            </a:r>
            <a:r>
              <a:rPr lang="en-US" sz="2800" dirty="0"/>
              <a:t>left </a:t>
            </a:r>
            <a:r>
              <a:rPr lang="en-US" sz="2800" dirty="0" smtClean="0"/>
              <a:t>and right </a:t>
            </a:r>
            <a:r>
              <a:rPr lang="en-US" sz="2800" dirty="0"/>
              <a:t>eyes are separated by a small distance, on average approximately two and half inches, or 65 mm. </a:t>
            </a:r>
            <a:r>
              <a:rPr lang="en-US" sz="2800" dirty="0" smtClean="0"/>
              <a:t> This is known </a:t>
            </a:r>
            <a:r>
              <a:rPr lang="en-US" sz="2800" dirty="0"/>
              <a:t>as the </a:t>
            </a:r>
            <a:r>
              <a:rPr lang="en-US" sz="2800" i="1" dirty="0" err="1"/>
              <a:t>interocular</a:t>
            </a:r>
            <a:r>
              <a:rPr lang="en-US" sz="2800" i="1" dirty="0"/>
              <a:t> </a:t>
            </a:r>
            <a:r>
              <a:rPr lang="en-US" sz="2800" i="1" dirty="0" smtClean="0"/>
              <a:t>distance</a:t>
            </a:r>
            <a:r>
              <a:rPr lang="en-US" sz="2800" dirty="0" smtClean="0"/>
              <a:t>.</a:t>
            </a:r>
          </a:p>
          <a:p>
            <a:pPr marL="457200" indent="-457200">
              <a:lnSpc>
                <a:spcPct val="120000"/>
              </a:lnSpc>
              <a:spcBef>
                <a:spcPts val="2376"/>
              </a:spcBef>
              <a:buFont typeface="Arial" panose="020B0604020202020204" pitchFamily="34" charset="0"/>
              <a:buChar char="•"/>
            </a:pPr>
            <a:r>
              <a:rPr lang="en-US" sz="2800" dirty="0" smtClean="0"/>
              <a:t>The left and right eyes have slightly different views.  The amount of the shift, or </a:t>
            </a:r>
            <a:r>
              <a:rPr lang="en-US" sz="2800" i="1" dirty="0" smtClean="0"/>
              <a:t>disparity, </a:t>
            </a:r>
            <a:r>
              <a:rPr lang="en-US" sz="2800" dirty="0" smtClean="0"/>
              <a:t>is dependent on the object’s distance from the eyes, i.e., its </a:t>
            </a:r>
            <a:r>
              <a:rPr lang="en-US" sz="2800" i="1" dirty="0" smtClean="0"/>
              <a:t>depth</a:t>
            </a:r>
            <a:r>
              <a:rPr lang="en-US" sz="2800" dirty="0" smtClean="0"/>
              <a:t>, thus providing the binocular cue for the 3D percept.</a:t>
            </a:r>
            <a:endParaRPr lang="en-US" sz="2800" dirty="0"/>
          </a:p>
          <a:p>
            <a:pPr marL="457200" indent="-457200">
              <a:lnSpc>
                <a:spcPct val="120000"/>
              </a:lnSpc>
              <a:spcBef>
                <a:spcPts val="2376"/>
              </a:spcBef>
              <a:buFont typeface="Arial" panose="020B0604020202020204" pitchFamily="34" charset="0"/>
              <a:buChar char="•"/>
            </a:pPr>
            <a:r>
              <a:rPr lang="en-US" sz="2800" dirty="0" smtClean="0"/>
              <a:t>Current </a:t>
            </a:r>
            <a:r>
              <a:rPr lang="en-US" sz="2800" dirty="0"/>
              <a:t>3D </a:t>
            </a:r>
            <a:r>
              <a:rPr lang="en-US" sz="2800" dirty="0" smtClean="0"/>
              <a:t>video/TV </a:t>
            </a:r>
            <a:r>
              <a:rPr lang="en-US" sz="2800" dirty="0"/>
              <a:t>systems are almost all based on stereopsis because it is believed to be the </a:t>
            </a:r>
            <a:r>
              <a:rPr lang="en-US" sz="2800" dirty="0" smtClean="0"/>
              <a:t>most effective </a:t>
            </a:r>
            <a:r>
              <a:rPr lang="en-US" sz="2800" dirty="0"/>
              <a:t>cue.</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51</a:t>
            </a:fld>
            <a:endParaRPr lang="en-US"/>
          </a:p>
        </p:txBody>
      </p:sp>
    </p:spTree>
    <p:extLst>
      <p:ext uri="{BB962C8B-B14F-4D97-AF65-F5344CB8AC3E}">
        <p14:creationId xmlns:p14="http://schemas.microsoft.com/office/powerpoint/2010/main" val="3863930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5.5.2  3D </a:t>
            </a:r>
            <a:r>
              <a:rPr lang="en-US" b="1" dirty="0"/>
              <a:t>Camera Models</a:t>
            </a:r>
            <a:endParaRPr lang="en-US" dirty="0"/>
          </a:p>
        </p:txBody>
      </p:sp>
      <p:sp>
        <p:nvSpPr>
          <p:cNvPr id="3" name="Content Placeholder 2"/>
          <p:cNvSpPr>
            <a:spLocks noGrp="1"/>
          </p:cNvSpPr>
          <p:nvPr>
            <p:ph idx="1"/>
          </p:nvPr>
        </p:nvSpPr>
        <p:spPr/>
        <p:txBody>
          <a:bodyPr>
            <a:normAutofit fontScale="92500"/>
          </a:bodyPr>
          <a:lstStyle/>
          <a:p>
            <a:r>
              <a:rPr lang="en-US" sz="3000" b="1" dirty="0"/>
              <a:t>Simple Stereo Camera </a:t>
            </a:r>
            <a:r>
              <a:rPr lang="en-US" sz="3000" b="1" dirty="0" smtClean="0"/>
              <a:t>Model:</a:t>
            </a:r>
          </a:p>
          <a:p>
            <a:pPr>
              <a:buFont typeface="Arial" panose="020B0604020202020204" pitchFamily="34" charset="0"/>
              <a:buChar char="•"/>
            </a:pPr>
            <a:r>
              <a:rPr lang="en-US" sz="2400" dirty="0"/>
              <a:t>T</a:t>
            </a:r>
            <a:r>
              <a:rPr lang="en-US" sz="2400" dirty="0" smtClean="0"/>
              <a:t>he </a:t>
            </a:r>
            <a:r>
              <a:rPr lang="en-US" sz="2400" dirty="0"/>
              <a:t>left and right cameras are identical (</a:t>
            </a:r>
            <a:r>
              <a:rPr lang="en-US" sz="2400" dirty="0" smtClean="0"/>
              <a:t>same lens</a:t>
            </a:r>
            <a:r>
              <a:rPr lang="en-US" sz="2400" dirty="0"/>
              <a:t>, same focal length, etc.). The cameras’ optical axes are in parallel, pointing at the </a:t>
            </a:r>
            <a:r>
              <a:rPr lang="en-US" sz="2400" i="1" dirty="0"/>
              <a:t>Z</a:t>
            </a:r>
            <a:r>
              <a:rPr lang="en-US" sz="2400" dirty="0"/>
              <a:t>-direction, the </a:t>
            </a:r>
            <a:r>
              <a:rPr lang="en-US" sz="2400" dirty="0" smtClean="0"/>
              <a:t>scene depth.</a:t>
            </a:r>
          </a:p>
          <a:p>
            <a:pPr algn="ctr"/>
            <a:endParaRPr lang="en-US" sz="2800" dirty="0" smtClean="0"/>
          </a:p>
          <a:p>
            <a:r>
              <a:rPr lang="en-US" sz="2400" dirty="0"/>
              <a:t> </a:t>
            </a:r>
            <a:r>
              <a:rPr lang="en-US" sz="2400" dirty="0" smtClean="0"/>
              <a:t>    where </a:t>
            </a:r>
            <a:r>
              <a:rPr lang="en-US" sz="2400" i="1" dirty="0"/>
              <a:t>f </a:t>
            </a:r>
            <a:r>
              <a:rPr lang="en-US" sz="2400" dirty="0"/>
              <a:t>is the focal length, </a:t>
            </a:r>
            <a:r>
              <a:rPr lang="en-US" sz="2400" dirty="0" smtClean="0"/>
              <a:t> </a:t>
            </a:r>
            <a:r>
              <a:rPr lang="en-US" sz="2400" i="1" dirty="0" smtClean="0"/>
              <a:t>b</a:t>
            </a:r>
            <a:r>
              <a:rPr lang="en-US" sz="2400" dirty="0" smtClean="0"/>
              <a:t> is the length of the baseline,</a:t>
            </a:r>
          </a:p>
          <a:p>
            <a:r>
              <a:rPr lang="en-US" sz="2400" dirty="0"/>
              <a:t> </a:t>
            </a:r>
            <a:r>
              <a:rPr lang="en-US" sz="2400" dirty="0" smtClean="0"/>
              <a:t>                     , </a:t>
            </a:r>
            <a:r>
              <a:rPr lang="en-US" sz="2400" dirty="0"/>
              <a:t>is the </a:t>
            </a:r>
            <a:r>
              <a:rPr lang="en-US" sz="2400" i="1" dirty="0"/>
              <a:t>disparity </a:t>
            </a:r>
            <a:r>
              <a:rPr lang="en-US" sz="2400" dirty="0"/>
              <a:t>or </a:t>
            </a:r>
            <a:r>
              <a:rPr lang="en-US" sz="2400" i="1" dirty="0"/>
              <a:t>horizontal parallax</a:t>
            </a:r>
            <a:r>
              <a:rPr lang="en-US" sz="2400" dirty="0" smtClean="0"/>
              <a:t>.</a:t>
            </a:r>
          </a:p>
          <a:p>
            <a:endParaRPr lang="en-US" sz="2400" dirty="0" smtClean="0"/>
          </a:p>
          <a:p>
            <a:pPr>
              <a:buFont typeface="Arial" panose="020B0604020202020204" pitchFamily="34" charset="0"/>
              <a:buChar char="•"/>
            </a:pPr>
            <a:r>
              <a:rPr lang="en-US" sz="2400" dirty="0" smtClean="0"/>
              <a:t>Zero disparity for objects at the infinity.</a:t>
            </a:r>
            <a:endParaRPr lang="en-US" sz="2400" dirty="0"/>
          </a:p>
          <a:p>
            <a:r>
              <a:rPr lang="en-US" sz="2400" dirty="0" smtClean="0"/>
              <a:t>              </a:t>
            </a:r>
          </a:p>
          <a:p>
            <a:endParaRPr lang="en-US" sz="2800" b="1" dirty="0" smtClean="0"/>
          </a:p>
          <a:p>
            <a:endParaRPr lang="en-US" sz="2800" b="1" dirty="0"/>
          </a:p>
          <a:p>
            <a:endParaRPr lang="en-US" sz="28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640969969"/>
              </p:ext>
            </p:extLst>
          </p:nvPr>
        </p:nvGraphicFramePr>
        <p:xfrm>
          <a:off x="3893966" y="3212976"/>
          <a:ext cx="1356068" cy="461640"/>
        </p:xfrm>
        <a:graphic>
          <a:graphicData uri="http://schemas.openxmlformats.org/presentationml/2006/ole">
            <mc:AlternateContent xmlns:mc="http://schemas.openxmlformats.org/markup-compatibility/2006">
              <mc:Choice xmlns:v="urn:schemas-microsoft-com:vml" Requires="v">
                <p:oleObj spid="_x0000_s45219" name="Equation" r:id="rId3" imgW="596900" imgH="203200" progId="Equation.3">
                  <p:embed/>
                </p:oleObj>
              </mc:Choice>
              <mc:Fallback>
                <p:oleObj name="Equation" r:id="rId3" imgW="596900" imgH="203200" progId="Equation.3">
                  <p:embed/>
                  <p:pic>
                    <p:nvPicPr>
                      <p:cNvPr id="0" name=""/>
                      <p:cNvPicPr/>
                      <p:nvPr/>
                    </p:nvPicPr>
                    <p:blipFill>
                      <a:blip r:embed="rId4"/>
                      <a:stretch>
                        <a:fillRect/>
                      </a:stretch>
                    </p:blipFill>
                    <p:spPr>
                      <a:xfrm>
                        <a:off x="3893966" y="3212976"/>
                        <a:ext cx="1356068" cy="46164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54800007"/>
              </p:ext>
            </p:extLst>
          </p:nvPr>
        </p:nvGraphicFramePr>
        <p:xfrm>
          <a:off x="971600" y="4077072"/>
          <a:ext cx="1471612" cy="490538"/>
        </p:xfrm>
        <a:graphic>
          <a:graphicData uri="http://schemas.openxmlformats.org/presentationml/2006/ole">
            <mc:AlternateContent xmlns:mc="http://schemas.openxmlformats.org/markup-compatibility/2006">
              <mc:Choice xmlns:v="urn:schemas-microsoft-com:vml" Requires="v">
                <p:oleObj spid="_x0000_s45220" name="Equation" r:id="rId5" imgW="647700" imgH="215900" progId="Equation.3">
                  <p:embed/>
                </p:oleObj>
              </mc:Choice>
              <mc:Fallback>
                <p:oleObj name="Equation" r:id="rId5" imgW="647700" imgH="215900" progId="Equation.3">
                  <p:embed/>
                  <p:pic>
                    <p:nvPicPr>
                      <p:cNvPr id="0" name=""/>
                      <p:cNvPicPr/>
                      <p:nvPr/>
                    </p:nvPicPr>
                    <p:blipFill>
                      <a:blip r:embed="rId6"/>
                      <a:stretch>
                        <a:fillRect/>
                      </a:stretch>
                    </p:blipFill>
                    <p:spPr>
                      <a:xfrm>
                        <a:off x="971600" y="4077072"/>
                        <a:ext cx="1471612" cy="490538"/>
                      </a:xfrm>
                      <a:prstGeom prst="rect">
                        <a:avLst/>
                      </a:prstGeom>
                    </p:spPr>
                  </p:pic>
                </p:oleObj>
              </mc:Fallback>
            </mc:AlternateContent>
          </a:graphicData>
        </a:graphic>
      </p:graphicFrame>
    </p:spTree>
    <p:extLst>
      <p:ext uri="{BB962C8B-B14F-4D97-AF65-F5344CB8AC3E}">
        <p14:creationId xmlns:p14="http://schemas.microsoft.com/office/powerpoint/2010/main" val="38605001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764704"/>
            <a:ext cx="8003232" cy="5361459"/>
          </a:xfrm>
        </p:spPr>
        <p:txBody>
          <a:bodyPr>
            <a:normAutofit/>
          </a:bodyPr>
          <a:lstStyle/>
          <a:p>
            <a:pPr>
              <a:spcBef>
                <a:spcPts val="1200"/>
              </a:spcBef>
            </a:pPr>
            <a:r>
              <a:rPr lang="en-US" sz="2800" b="1" dirty="0"/>
              <a:t>Toed-in Stereo Camera Model</a:t>
            </a:r>
            <a:r>
              <a:rPr lang="en-US" sz="2800" b="1" dirty="0" smtClean="0"/>
              <a:t>:</a:t>
            </a:r>
            <a:endParaRPr lang="en-US" sz="2800" b="1" dirty="0"/>
          </a:p>
          <a:p>
            <a:pPr>
              <a:spcBef>
                <a:spcPts val="1200"/>
              </a:spcBef>
              <a:buFont typeface="Arial" panose="020B0604020202020204" pitchFamily="34" charset="0"/>
              <a:buChar char="•"/>
            </a:pPr>
            <a:r>
              <a:rPr lang="en-US" sz="2400" dirty="0" smtClean="0"/>
              <a:t>Similar to human vision system</a:t>
            </a:r>
          </a:p>
          <a:p>
            <a:pPr>
              <a:spcBef>
                <a:spcPts val="1200"/>
              </a:spcBef>
              <a:buFont typeface="Arial" panose="020B0604020202020204" pitchFamily="34" charset="0"/>
              <a:buChar char="•"/>
            </a:pPr>
            <a:r>
              <a:rPr lang="en-US" sz="2400" dirty="0"/>
              <a:t>When humans focus on </a:t>
            </a:r>
            <a:r>
              <a:rPr lang="en-US" sz="2400" dirty="0" smtClean="0"/>
              <a:t>an object </a:t>
            </a:r>
            <a:r>
              <a:rPr lang="en-US" sz="2400" dirty="0"/>
              <a:t>at a certain distance, our eyes rotate around a vertical axis in opposite directions in order to obtain (</a:t>
            </a:r>
            <a:r>
              <a:rPr lang="en-US" sz="2400" dirty="0" smtClean="0"/>
              <a:t>or maintain</a:t>
            </a:r>
            <a:r>
              <a:rPr lang="en-US" sz="2400" dirty="0"/>
              <a:t>) single binocular </a:t>
            </a:r>
            <a:r>
              <a:rPr lang="en-US" sz="2400" dirty="0" smtClean="0"/>
              <a:t>vision</a:t>
            </a:r>
            <a:r>
              <a:rPr lang="en-US" sz="2400" dirty="0"/>
              <a:t> </a:t>
            </a:r>
            <a:r>
              <a:rPr lang="en-US" sz="2400" dirty="0" smtClean="0"/>
              <a:t>─ the so-called </a:t>
            </a:r>
            <a:r>
              <a:rPr lang="en-US" sz="2400" b="1" dirty="0" err="1" smtClean="0"/>
              <a:t>vergence</a:t>
            </a:r>
            <a:r>
              <a:rPr lang="en-US" sz="2400" dirty="0" smtClean="0"/>
              <a:t>.</a:t>
            </a:r>
          </a:p>
          <a:p>
            <a:pPr>
              <a:spcBef>
                <a:spcPts val="1200"/>
              </a:spcBef>
              <a:buFont typeface="Arial" panose="020B0604020202020204" pitchFamily="34" charset="0"/>
              <a:buChar char="•"/>
            </a:pPr>
            <a:r>
              <a:rPr lang="en-US" sz="2400" dirty="0"/>
              <a:t>D</a:t>
            </a:r>
            <a:r>
              <a:rPr lang="en-US" sz="2400" dirty="0" smtClean="0"/>
              <a:t>isparity </a:t>
            </a:r>
            <a:r>
              <a:rPr lang="en-US" sz="2400" i="1" dirty="0"/>
              <a:t>d </a:t>
            </a:r>
            <a:r>
              <a:rPr lang="en-US" sz="2400" dirty="0"/>
              <a:t>= 0 at the object of focus, and at the locations </a:t>
            </a:r>
            <a:r>
              <a:rPr lang="en-US" sz="2400" dirty="0" smtClean="0"/>
              <a:t>that have </a:t>
            </a:r>
            <a:r>
              <a:rPr lang="en-US" sz="2400" dirty="0"/>
              <a:t>the same distance from the observer as the object of focus. </a:t>
            </a:r>
            <a:endParaRPr lang="en-US" sz="2400" dirty="0" smtClean="0"/>
          </a:p>
          <a:p>
            <a:pPr>
              <a:spcBef>
                <a:spcPts val="1200"/>
              </a:spcBef>
              <a:buFont typeface="Arial" panose="020B0604020202020204" pitchFamily="34" charset="0"/>
              <a:buChar char="•"/>
            </a:pPr>
            <a:r>
              <a:rPr lang="en-US" sz="2400" i="1" dirty="0" smtClean="0"/>
              <a:t>d </a:t>
            </a:r>
            <a:r>
              <a:rPr lang="en-US" sz="2400" i="1" dirty="0"/>
              <a:t>&gt; </a:t>
            </a:r>
            <a:r>
              <a:rPr lang="en-US" sz="2400" dirty="0"/>
              <a:t>0 for objects farther than the object </a:t>
            </a:r>
            <a:r>
              <a:rPr lang="en-US" sz="2400" dirty="0" smtClean="0"/>
              <a:t>of focus </a:t>
            </a:r>
            <a:r>
              <a:rPr lang="en-US" sz="2400" dirty="0"/>
              <a:t>(the so-called </a:t>
            </a:r>
            <a:r>
              <a:rPr lang="en-US" sz="2400" i="1" dirty="0"/>
              <a:t>positive </a:t>
            </a:r>
            <a:r>
              <a:rPr lang="en-US" sz="2400" i="1" dirty="0" smtClean="0"/>
              <a:t>parallax</a:t>
            </a:r>
            <a:r>
              <a:rPr lang="en-US" sz="2400" dirty="0" smtClean="0"/>
              <a:t>).</a:t>
            </a:r>
          </a:p>
          <a:p>
            <a:pPr>
              <a:spcBef>
                <a:spcPts val="1200"/>
              </a:spcBef>
              <a:buFont typeface="Arial" panose="020B0604020202020204" pitchFamily="34" charset="0"/>
              <a:buChar char="•"/>
            </a:pPr>
            <a:r>
              <a:rPr lang="en-US" sz="2400" i="1" dirty="0" smtClean="0"/>
              <a:t>d </a:t>
            </a:r>
            <a:r>
              <a:rPr lang="en-US" sz="2400" i="1" dirty="0"/>
              <a:t>&lt; </a:t>
            </a:r>
            <a:r>
              <a:rPr lang="en-US" sz="2400" dirty="0"/>
              <a:t>0 for nearer objects (</a:t>
            </a:r>
            <a:r>
              <a:rPr lang="en-US" sz="2400" i="1" dirty="0"/>
              <a:t>negative parallax</a:t>
            </a:r>
            <a:r>
              <a:rPr lang="en-US" sz="2400" dirty="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53</a:t>
            </a:fld>
            <a:endParaRPr lang="en-US"/>
          </a:p>
        </p:txBody>
      </p:sp>
    </p:spTree>
    <p:extLst>
      <p:ext uri="{BB962C8B-B14F-4D97-AF65-F5344CB8AC3E}">
        <p14:creationId xmlns:p14="http://schemas.microsoft.com/office/powerpoint/2010/main" val="28401287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5.5.3  3D </a:t>
            </a:r>
            <a:r>
              <a:rPr lang="en-US" sz="3600" b="1" dirty="0"/>
              <a:t>Movie and </a:t>
            </a:r>
            <a:r>
              <a:rPr lang="en-US" sz="3600" b="1" dirty="0" smtClean="0"/>
              <a:t>TV</a:t>
            </a:r>
            <a:br>
              <a:rPr lang="en-US" sz="3600" b="1" dirty="0" smtClean="0"/>
            </a:br>
            <a:r>
              <a:rPr lang="en-US" sz="3600" b="1" dirty="0" smtClean="0"/>
              <a:t>Based </a:t>
            </a:r>
            <a:r>
              <a:rPr lang="en-US" sz="3600" b="1" dirty="0"/>
              <a:t>on Stereo Vision</a:t>
            </a:r>
            <a:endParaRPr lang="en-US" sz="3600" dirty="0"/>
          </a:p>
        </p:txBody>
      </p:sp>
      <p:sp>
        <p:nvSpPr>
          <p:cNvPr id="3" name="Content Placeholder 2"/>
          <p:cNvSpPr>
            <a:spLocks noGrp="1"/>
          </p:cNvSpPr>
          <p:nvPr>
            <p:ph idx="1"/>
          </p:nvPr>
        </p:nvSpPr>
        <p:spPr/>
        <p:txBody>
          <a:bodyPr anchor="ctr">
            <a:normAutofit fontScale="92500" lnSpcReduction="20000"/>
          </a:bodyPr>
          <a:lstStyle/>
          <a:p>
            <a:pPr>
              <a:lnSpc>
                <a:spcPct val="110000"/>
              </a:lnSpc>
            </a:pPr>
            <a:r>
              <a:rPr lang="en-US" sz="2800" b="1" dirty="0"/>
              <a:t>3D Movie Using Colored </a:t>
            </a:r>
            <a:r>
              <a:rPr lang="en-US" sz="2800" b="1" dirty="0" smtClean="0"/>
              <a:t>Glasses:  </a:t>
            </a:r>
            <a:r>
              <a:rPr lang="en-US" sz="2400" dirty="0" smtClean="0"/>
              <a:t>glasses </a:t>
            </a:r>
            <a:r>
              <a:rPr lang="en-US" sz="2400" dirty="0"/>
              <a:t>tinted with </a:t>
            </a:r>
            <a:r>
              <a:rPr lang="en-US" sz="2400" dirty="0" smtClean="0"/>
              <a:t>complementary colors</a:t>
            </a:r>
            <a:r>
              <a:rPr lang="en-US" sz="2400" dirty="0"/>
              <a:t>, usually red on the left and cyan on the </a:t>
            </a:r>
            <a:r>
              <a:rPr lang="en-US" sz="2400" dirty="0" smtClean="0"/>
              <a:t>right ─ </a:t>
            </a:r>
            <a:r>
              <a:rPr lang="en-US" sz="2400" i="1" dirty="0" smtClean="0"/>
              <a:t>Anaglyph </a:t>
            </a:r>
            <a:r>
              <a:rPr lang="en-US" sz="2400" i="1" dirty="0"/>
              <a:t>3D</a:t>
            </a:r>
            <a:r>
              <a:rPr lang="en-US" sz="2400" dirty="0"/>
              <a:t>.</a:t>
            </a:r>
            <a:endParaRPr lang="en-US" sz="2400" b="1" dirty="0" smtClean="0"/>
          </a:p>
          <a:p>
            <a:pPr>
              <a:lnSpc>
                <a:spcPct val="110000"/>
              </a:lnSpc>
            </a:pPr>
            <a:endParaRPr lang="en-US" sz="800" b="1" dirty="0"/>
          </a:p>
          <a:p>
            <a:pPr>
              <a:lnSpc>
                <a:spcPct val="110000"/>
              </a:lnSpc>
            </a:pPr>
            <a:r>
              <a:rPr lang="en-US" sz="2800" b="1" dirty="0"/>
              <a:t>3D </a:t>
            </a:r>
            <a:r>
              <a:rPr lang="en-US" sz="2800" b="1" dirty="0" smtClean="0"/>
              <a:t>Movie </a:t>
            </a:r>
            <a:r>
              <a:rPr lang="en-US" sz="2800" b="1" dirty="0"/>
              <a:t>Using Circularly Polarized </a:t>
            </a:r>
            <a:r>
              <a:rPr lang="en-US" sz="2800" b="1" dirty="0" smtClean="0"/>
              <a:t>Glasses:  </a:t>
            </a:r>
            <a:r>
              <a:rPr lang="en-US" sz="2400" dirty="0" smtClean="0"/>
              <a:t>polarized </a:t>
            </a:r>
            <a:r>
              <a:rPr lang="en-US" sz="2400" dirty="0"/>
              <a:t>glasses that the audience wears </a:t>
            </a:r>
            <a:r>
              <a:rPr lang="en-US" sz="2400" dirty="0" smtClean="0"/>
              <a:t>allows </a:t>
            </a:r>
            <a:r>
              <a:rPr lang="en-US" sz="2400" dirty="0"/>
              <a:t>one of the </a:t>
            </a:r>
            <a:r>
              <a:rPr lang="en-US" sz="2400" dirty="0" smtClean="0"/>
              <a:t>two polarized </a:t>
            </a:r>
            <a:r>
              <a:rPr lang="en-US" sz="2400" dirty="0"/>
              <a:t>pictures to pass through while blocking the </a:t>
            </a:r>
            <a:r>
              <a:rPr lang="en-US" sz="2400" dirty="0" smtClean="0"/>
              <a:t>other, e.g., in the </a:t>
            </a:r>
            <a:r>
              <a:rPr lang="en-US" sz="2400" dirty="0" err="1" smtClean="0"/>
              <a:t>RealD</a:t>
            </a:r>
            <a:r>
              <a:rPr lang="en-US" sz="2400" dirty="0" smtClean="0"/>
              <a:t> cinemas.</a:t>
            </a:r>
            <a:endParaRPr lang="en-US" sz="2400" b="1" dirty="0" smtClean="0"/>
          </a:p>
          <a:p>
            <a:pPr>
              <a:lnSpc>
                <a:spcPct val="110000"/>
              </a:lnSpc>
            </a:pPr>
            <a:endParaRPr lang="en-US" sz="800" b="1" dirty="0"/>
          </a:p>
          <a:p>
            <a:pPr>
              <a:lnSpc>
                <a:spcPct val="110000"/>
              </a:lnSpc>
            </a:pPr>
            <a:r>
              <a:rPr lang="en-US" sz="2800" b="1" dirty="0"/>
              <a:t>3D TV with Shutter </a:t>
            </a:r>
            <a:r>
              <a:rPr lang="en-US" sz="2800" b="1" dirty="0" smtClean="0"/>
              <a:t>Glasses:  </a:t>
            </a:r>
            <a:r>
              <a:rPr lang="en-US" sz="2400" dirty="0"/>
              <a:t>the liquid crystal layer on </a:t>
            </a:r>
            <a:r>
              <a:rPr lang="en-US" sz="2400" dirty="0" smtClean="0"/>
              <a:t>the glasses becomes </a:t>
            </a:r>
            <a:r>
              <a:rPr lang="en-US" sz="2400" dirty="0"/>
              <a:t>opaque (behaving like a shutter) when some voltage is applied</a:t>
            </a:r>
            <a:r>
              <a:rPr lang="en-US" sz="2400" dirty="0" smtClean="0"/>
              <a:t>.</a:t>
            </a:r>
            <a:r>
              <a:rPr lang="en-US" sz="2400" dirty="0"/>
              <a:t> The glasses are actively (e.g., via Infra-Red) synchronized with the TV set that </a:t>
            </a:r>
            <a:r>
              <a:rPr lang="en-US" sz="2400" dirty="0" smtClean="0"/>
              <a:t>alternately shows </a:t>
            </a:r>
            <a:r>
              <a:rPr lang="en-US" sz="2400" dirty="0"/>
              <a:t>left and right </a:t>
            </a:r>
            <a:r>
              <a:rPr lang="en-US" sz="2400" dirty="0" smtClean="0"/>
              <a:t>images </a:t>
            </a:r>
            <a:r>
              <a:rPr lang="en-US" sz="2400" dirty="0"/>
              <a:t>in a Time Sequential manner.</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54</a:t>
            </a:fld>
            <a:endParaRPr lang="en-US"/>
          </a:p>
        </p:txBody>
      </p:sp>
    </p:spTree>
    <p:extLst>
      <p:ext uri="{BB962C8B-B14F-4D97-AF65-F5344CB8AC3E}">
        <p14:creationId xmlns:p14="http://schemas.microsoft.com/office/powerpoint/2010/main" val="20093221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5.5.4  The </a:t>
            </a:r>
            <a:r>
              <a:rPr lang="en-US" sz="3200" b="1" dirty="0" err="1"/>
              <a:t>Vergence</a:t>
            </a:r>
            <a:r>
              <a:rPr lang="en-US" sz="3200" b="1" dirty="0"/>
              <a:t>-Accommodation Conflict</a:t>
            </a:r>
            <a:endParaRPr lang="en-US" sz="3200" dirty="0"/>
          </a:p>
        </p:txBody>
      </p:sp>
      <p:sp>
        <p:nvSpPr>
          <p:cNvPr id="3" name="Content Placeholder 2"/>
          <p:cNvSpPr>
            <a:spLocks noGrp="1"/>
          </p:cNvSpPr>
          <p:nvPr>
            <p:ph idx="1"/>
          </p:nvPr>
        </p:nvSpPr>
        <p:spPr/>
        <p:txBody>
          <a:bodyPr>
            <a:normAutofit/>
          </a:bodyPr>
          <a:lstStyle/>
          <a:p>
            <a:pPr>
              <a:lnSpc>
                <a:spcPct val="110000"/>
              </a:lnSpc>
              <a:buFont typeface="Arial" panose="020B0604020202020204" pitchFamily="34" charset="0"/>
              <a:buChar char="•"/>
            </a:pPr>
            <a:r>
              <a:rPr lang="en-US" sz="2400" b="1" i="1" dirty="0" smtClean="0"/>
              <a:t>Accommodation</a:t>
            </a:r>
            <a:r>
              <a:rPr lang="en-US" sz="2400" dirty="0"/>
              <a:t> </a:t>
            </a:r>
            <a:r>
              <a:rPr lang="en-US" sz="2400" dirty="0" smtClean="0"/>
              <a:t>─ to maintain </a:t>
            </a:r>
            <a:r>
              <a:rPr lang="en-US" sz="2400" dirty="0"/>
              <a:t>a clear (</a:t>
            </a:r>
            <a:r>
              <a:rPr lang="en-US" sz="2400" dirty="0" smtClean="0"/>
              <a:t>focused) image </a:t>
            </a:r>
            <a:r>
              <a:rPr lang="en-US" sz="2400" dirty="0"/>
              <a:t>on an object when its distance changes</a:t>
            </a:r>
            <a:r>
              <a:rPr lang="en-US" sz="2400" dirty="0" smtClean="0"/>
              <a:t>.</a:t>
            </a:r>
          </a:p>
          <a:p>
            <a:pPr>
              <a:lnSpc>
                <a:spcPct val="110000"/>
              </a:lnSpc>
              <a:buFont typeface="Arial" panose="020B0604020202020204" pitchFamily="34" charset="0"/>
              <a:buChar char="•"/>
            </a:pPr>
            <a:r>
              <a:rPr lang="en-US" sz="2400" dirty="0" smtClean="0"/>
              <a:t>As </a:t>
            </a:r>
            <a:r>
              <a:rPr lang="en-US" sz="2400" dirty="0"/>
              <a:t>in Figure 5.9(a), </a:t>
            </a:r>
            <a:r>
              <a:rPr lang="en-US" sz="2400" dirty="0" smtClean="0"/>
              <a:t>in human vision, normally,</a:t>
            </a:r>
          </a:p>
          <a:p>
            <a:pPr marL="0" indent="0" algn="ctr">
              <a:lnSpc>
                <a:spcPct val="110000"/>
              </a:lnSpc>
            </a:pPr>
            <a:r>
              <a:rPr lang="en-US" sz="2400" i="1" dirty="0" smtClean="0">
                <a:latin typeface="Times New Roman" pitchFamily="18" charset="0"/>
                <a:cs typeface="Times New Roman" pitchFamily="18" charset="0"/>
              </a:rPr>
              <a:t>Focal </a:t>
            </a:r>
            <a:r>
              <a:rPr lang="en-US" sz="2400" i="1" dirty="0">
                <a:latin typeface="Times New Roman" pitchFamily="18" charset="0"/>
                <a:cs typeface="Times New Roman" pitchFamily="18" charset="0"/>
              </a:rPr>
              <a:t>distance = </a:t>
            </a:r>
            <a:r>
              <a:rPr lang="en-US" sz="2400" i="1" dirty="0" err="1">
                <a:latin typeface="Times New Roman" pitchFamily="18" charset="0"/>
                <a:cs typeface="Times New Roman" pitchFamily="18" charset="0"/>
              </a:rPr>
              <a:t>Vergence</a:t>
            </a:r>
            <a:r>
              <a:rPr lang="en-US" sz="2400" i="1" dirty="0">
                <a:latin typeface="Times New Roman" pitchFamily="18" charset="0"/>
                <a:cs typeface="Times New Roman" pitchFamily="18" charset="0"/>
              </a:rPr>
              <a:t> distance</a:t>
            </a:r>
            <a:r>
              <a:rPr lang="en-US" sz="2400" i="1" dirty="0" smtClean="0">
                <a:latin typeface="Times New Roman" pitchFamily="18" charset="0"/>
                <a:cs typeface="Times New Roman" pitchFamily="18" charset="0"/>
              </a:rPr>
              <a:t>.</a:t>
            </a:r>
          </a:p>
          <a:p>
            <a:pPr>
              <a:lnSpc>
                <a:spcPct val="110000"/>
              </a:lnSpc>
              <a:buFont typeface="Arial" panose="020B0604020202020204" pitchFamily="34" charset="0"/>
              <a:buChar char="•"/>
            </a:pPr>
            <a:r>
              <a:rPr lang="en-US" sz="2400" dirty="0"/>
              <a:t>As in Figure </a:t>
            </a:r>
            <a:r>
              <a:rPr lang="en-US" sz="2400" dirty="0" smtClean="0"/>
              <a:t>5.9(b), </a:t>
            </a:r>
            <a:r>
              <a:rPr lang="en-US" sz="2400" dirty="0"/>
              <a:t>m</a:t>
            </a:r>
            <a:r>
              <a:rPr lang="en-US" sz="2400" dirty="0" smtClean="0"/>
              <a:t>ost 3D video/movie/TV viewing requires</a:t>
            </a:r>
          </a:p>
          <a:p>
            <a:pPr marL="0" indent="0" algn="ctr">
              <a:lnSpc>
                <a:spcPct val="110000"/>
              </a:lnSpc>
            </a:pPr>
            <a:r>
              <a:rPr lang="en-US" sz="2400" i="1" dirty="0" smtClean="0">
                <a:latin typeface="Times New Roman" pitchFamily="18" charset="0"/>
                <a:cs typeface="Times New Roman" pitchFamily="18" charset="0"/>
              </a:rPr>
              <a:t>Focal </a:t>
            </a:r>
            <a:r>
              <a:rPr lang="en-US" sz="2400" i="1" dirty="0">
                <a:latin typeface="Times New Roman" pitchFamily="18" charset="0"/>
                <a:cs typeface="Times New Roman" pitchFamily="18" charset="0"/>
              </a:rPr>
              <a:t>distance </a:t>
            </a:r>
            <a:r>
              <a:rPr lang="en-US" sz="2400" i="1" dirty="0" smtClean="0">
                <a:latin typeface="Times New Roman" pitchFamily="18" charset="0"/>
                <a:cs typeface="Times New Roman" pitchFamily="18" charset="0"/>
              </a:rPr>
              <a:t>≠ </a:t>
            </a:r>
            <a:r>
              <a:rPr lang="en-US" sz="2400" i="1" dirty="0" err="1">
                <a:latin typeface="Times New Roman" pitchFamily="18" charset="0"/>
                <a:cs typeface="Times New Roman" pitchFamily="18" charset="0"/>
              </a:rPr>
              <a:t>Vergence</a:t>
            </a:r>
            <a:r>
              <a:rPr lang="en-US" sz="2400" i="1" dirty="0">
                <a:latin typeface="Times New Roman" pitchFamily="18" charset="0"/>
                <a:cs typeface="Times New Roman" pitchFamily="18" charset="0"/>
              </a:rPr>
              <a:t> distance</a:t>
            </a:r>
            <a:r>
              <a:rPr lang="en-US" sz="2400" i="1" dirty="0" smtClean="0">
                <a:latin typeface="Times New Roman" pitchFamily="18" charset="0"/>
                <a:cs typeface="Times New Roman" pitchFamily="18" charset="0"/>
              </a:rPr>
              <a:t>.</a:t>
            </a:r>
          </a:p>
          <a:p>
            <a:pPr marL="0" indent="0">
              <a:lnSpc>
                <a:spcPct val="110000"/>
              </a:lnSpc>
            </a:pPr>
            <a:r>
              <a:rPr lang="en-US" sz="2400" dirty="0" smtClean="0"/>
              <a:t>This creates </a:t>
            </a:r>
            <a:r>
              <a:rPr lang="en-US" sz="2400" b="1" dirty="0" smtClean="0"/>
              <a:t>the </a:t>
            </a:r>
            <a:r>
              <a:rPr lang="en-US" sz="2400" b="1" dirty="0" err="1"/>
              <a:t>Vergence</a:t>
            </a:r>
            <a:r>
              <a:rPr lang="en-US" sz="2400" b="1" dirty="0"/>
              <a:t>-Accommodation </a:t>
            </a:r>
            <a:r>
              <a:rPr lang="en-US" sz="2400" b="1" dirty="0" smtClean="0"/>
              <a:t>Conflict </a:t>
            </a:r>
            <a:r>
              <a:rPr lang="en-US" sz="2400" dirty="0" smtClean="0"/>
              <a:t>─ one of the main reasons for </a:t>
            </a:r>
            <a:r>
              <a:rPr lang="en-US" sz="2400" dirty="0"/>
              <a:t>eye fatigue and </a:t>
            </a:r>
            <a:r>
              <a:rPr lang="en-US" sz="2400" dirty="0" smtClean="0"/>
              <a:t>strain while viewing 3D video/TV/movie.</a:t>
            </a:r>
          </a:p>
          <a:p>
            <a:pPr>
              <a:lnSpc>
                <a:spcPct val="110000"/>
              </a:lnSpc>
            </a:pP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55</a:t>
            </a:fld>
            <a:endParaRPr lang="en-US"/>
          </a:p>
        </p:txBody>
      </p:sp>
    </p:spTree>
    <p:extLst>
      <p:ext uri="{BB962C8B-B14F-4D97-AF65-F5344CB8AC3E}">
        <p14:creationId xmlns:p14="http://schemas.microsoft.com/office/powerpoint/2010/main" val="278333235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17232"/>
            <a:ext cx="8229600" cy="608931"/>
          </a:xfrm>
        </p:spPr>
        <p:txBody>
          <a:bodyPr>
            <a:normAutofit/>
          </a:bodyPr>
          <a:lstStyle/>
          <a:p>
            <a:pPr algn="ctr"/>
            <a:r>
              <a:rPr lang="en-US" sz="2400" b="1" dirty="0"/>
              <a:t>Fig. </a:t>
            </a:r>
            <a:r>
              <a:rPr lang="en-US" sz="2400" b="1" dirty="0" smtClean="0"/>
              <a:t>5.10: </a:t>
            </a:r>
            <a:r>
              <a:rPr lang="en-US" sz="2400" dirty="0"/>
              <a:t>The </a:t>
            </a:r>
            <a:r>
              <a:rPr lang="en-US" sz="2400" dirty="0" err="1"/>
              <a:t>Vergence</a:t>
            </a:r>
            <a:r>
              <a:rPr lang="en-US" sz="2400" dirty="0"/>
              <a:t>-Accommodation Conflict.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56</a:t>
            </a:fld>
            <a:endParaRPr lang="en-US"/>
          </a:p>
        </p:txBody>
      </p:sp>
      <p:pic>
        <p:nvPicPr>
          <p:cNvPr id="450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344816" cy="45248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319104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00132"/>
          </a:xfrm>
        </p:spPr>
        <p:txBody>
          <a:bodyPr>
            <a:noAutofit/>
          </a:bodyPr>
          <a:lstStyle/>
          <a:p>
            <a:r>
              <a:rPr lang="en-US" sz="3200" b="1" dirty="0" smtClean="0"/>
              <a:t>5.5.5  Autostereoscopic </a:t>
            </a:r>
            <a:r>
              <a:rPr lang="en-US" sz="3200" b="1" dirty="0"/>
              <a:t>(</a:t>
            </a:r>
            <a:r>
              <a:rPr lang="en-US" sz="3200" b="1" dirty="0" smtClean="0"/>
              <a:t>Glasses-Free)</a:t>
            </a:r>
            <a:br>
              <a:rPr lang="en-US" sz="3200" b="1" dirty="0" smtClean="0"/>
            </a:br>
            <a:r>
              <a:rPr lang="en-US" sz="3200" b="1" dirty="0" smtClean="0"/>
              <a:t>Display </a:t>
            </a:r>
            <a:r>
              <a:rPr lang="en-US" sz="3200" b="1" dirty="0"/>
              <a:t>Devices</a:t>
            </a:r>
            <a:endParaRPr lang="en-US" sz="3200" dirty="0"/>
          </a:p>
        </p:txBody>
      </p:sp>
      <p:sp>
        <p:nvSpPr>
          <p:cNvPr id="3" name="Content Placeholder 2"/>
          <p:cNvSpPr>
            <a:spLocks noGrp="1"/>
          </p:cNvSpPr>
          <p:nvPr>
            <p:ph idx="1"/>
          </p:nvPr>
        </p:nvSpPr>
        <p:spPr>
          <a:xfrm>
            <a:off x="467544" y="1916832"/>
            <a:ext cx="8136904" cy="4032448"/>
          </a:xfrm>
        </p:spPr>
        <p:txBody>
          <a:bodyPr>
            <a:normAutofit fontScale="92500"/>
          </a:bodyPr>
          <a:lstStyle/>
          <a:p>
            <a:r>
              <a:rPr lang="en-US" sz="2400" b="1" dirty="0"/>
              <a:t>Parallax </a:t>
            </a:r>
            <a:r>
              <a:rPr lang="en-US" sz="2400" b="1" dirty="0" smtClean="0"/>
              <a:t>Barrier </a:t>
            </a:r>
            <a:r>
              <a:rPr lang="en-US" sz="2400" i="1" dirty="0"/>
              <a:t>─ </a:t>
            </a:r>
            <a:r>
              <a:rPr lang="en-US" sz="2400" dirty="0" smtClean="0"/>
              <a:t> </a:t>
            </a:r>
            <a:r>
              <a:rPr lang="en-US" sz="2400" dirty="0"/>
              <a:t>a layer of opaque material with slits </a:t>
            </a:r>
            <a:r>
              <a:rPr lang="en-US" sz="2400" dirty="0" smtClean="0"/>
              <a:t>is placed </a:t>
            </a:r>
            <a:r>
              <a:rPr lang="en-US" sz="2400" dirty="0"/>
              <a:t>in front of the normal display device, e.g., an LCD. </a:t>
            </a:r>
            <a:r>
              <a:rPr lang="en-US" sz="2400" dirty="0" smtClean="0"/>
              <a:t> See Fig. 5.10(a).  Used in e.g., Nintendo 3DS, </a:t>
            </a:r>
            <a:r>
              <a:rPr lang="en-US" sz="2400" dirty="0"/>
              <a:t>Fujifilm 3D </a:t>
            </a:r>
            <a:r>
              <a:rPr lang="en-US" sz="2400" dirty="0" smtClean="0"/>
              <a:t>camera, and </a:t>
            </a:r>
            <a:r>
              <a:rPr lang="en-US" sz="2400" dirty="0"/>
              <a:t>Toshiba’s glasses-free </a:t>
            </a:r>
            <a:r>
              <a:rPr lang="en-US" sz="2400" dirty="0" smtClean="0"/>
              <a:t>3D TV.</a:t>
            </a:r>
          </a:p>
          <a:p>
            <a:r>
              <a:rPr lang="en-US" sz="2400" b="1" dirty="0"/>
              <a:t>Lenticular Lens </a:t>
            </a:r>
            <a:r>
              <a:rPr lang="en-US" sz="2400" i="1" dirty="0" smtClean="0"/>
              <a:t>─ </a:t>
            </a:r>
            <a:r>
              <a:rPr lang="en-US" sz="2400" dirty="0" smtClean="0"/>
              <a:t>Instead </a:t>
            </a:r>
            <a:r>
              <a:rPr lang="en-US" sz="2400" dirty="0"/>
              <a:t>of barriers, columns of </a:t>
            </a:r>
            <a:r>
              <a:rPr lang="en-US" sz="2400" dirty="0" smtClean="0"/>
              <a:t>magnifying lenses </a:t>
            </a:r>
            <a:r>
              <a:rPr lang="en-US" sz="2400" dirty="0"/>
              <a:t>can be placed in front of the display to direct lights properly to the left and right eyes</a:t>
            </a:r>
            <a:r>
              <a:rPr lang="en-US" sz="2400" dirty="0" smtClean="0"/>
              <a:t>.  See Fig. 5.10(b).</a:t>
            </a:r>
          </a:p>
          <a:p>
            <a:r>
              <a:rPr lang="en-US" sz="2400" b="1" dirty="0" smtClean="0"/>
              <a:t>Integral Imaging</a:t>
            </a:r>
            <a:r>
              <a:rPr lang="en-US" sz="2400" i="1" dirty="0" smtClean="0"/>
              <a:t> ─ </a:t>
            </a:r>
            <a:r>
              <a:rPr lang="en-US" sz="2400" dirty="0" smtClean="0"/>
              <a:t>Instead </a:t>
            </a:r>
            <a:r>
              <a:rPr lang="en-US" sz="2400" dirty="0"/>
              <a:t>of cylindrical lenses as shown above, an array of spherical convex </a:t>
            </a:r>
            <a:r>
              <a:rPr lang="en-US" sz="2400" dirty="0" err="1"/>
              <a:t>microlenses</a:t>
            </a:r>
            <a:r>
              <a:rPr lang="en-US" sz="2400" dirty="0"/>
              <a:t> can be used </a:t>
            </a:r>
            <a:r>
              <a:rPr lang="en-US" sz="2400" dirty="0" smtClean="0"/>
              <a:t>to generate </a:t>
            </a:r>
            <a:r>
              <a:rPr lang="en-US" sz="2400" dirty="0"/>
              <a:t>a large number of distinct micro-images. </a:t>
            </a:r>
            <a:r>
              <a:rPr lang="en-US" sz="2400" dirty="0" smtClean="0"/>
              <a:t>It enables </a:t>
            </a:r>
            <a:r>
              <a:rPr lang="en-US" sz="2400" dirty="0"/>
              <a:t>the rendering of multiple views from </a:t>
            </a:r>
            <a:r>
              <a:rPr lang="en-US" sz="2400" dirty="0" smtClean="0"/>
              <a:t>any directions</a:t>
            </a:r>
            <a:r>
              <a:rPr lang="en-US" sz="2400" dirty="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57</a:t>
            </a:fld>
            <a:endParaRPr lang="en-US"/>
          </a:p>
        </p:txBody>
      </p:sp>
    </p:spTree>
    <p:extLst>
      <p:ext uri="{BB962C8B-B14F-4D97-AF65-F5344CB8AC3E}">
        <p14:creationId xmlns:p14="http://schemas.microsoft.com/office/powerpoint/2010/main" val="2091429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5445224"/>
            <a:ext cx="8229600" cy="536923"/>
          </a:xfrm>
        </p:spPr>
        <p:txBody>
          <a:bodyPr>
            <a:normAutofit/>
          </a:bodyPr>
          <a:lstStyle/>
          <a:p>
            <a:pPr algn="ctr"/>
            <a:r>
              <a:rPr lang="en-US" sz="2400" b="1" dirty="0"/>
              <a:t>Fig. </a:t>
            </a:r>
            <a:r>
              <a:rPr lang="en-US" sz="2400" b="1" dirty="0" smtClean="0"/>
              <a:t>5.11: </a:t>
            </a:r>
            <a:r>
              <a:rPr lang="en-US" sz="2400" dirty="0"/>
              <a:t>Autostereoscopic Display Devices.</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58</a:t>
            </a:fld>
            <a:endParaRPr lang="en-US"/>
          </a:p>
        </p:txBody>
      </p:sp>
      <p:pic>
        <p:nvPicPr>
          <p:cNvPr id="460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253219"/>
            <a:ext cx="7416824" cy="3942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82755543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06908"/>
          </a:xfrm>
        </p:spPr>
        <p:txBody>
          <a:bodyPr>
            <a:normAutofit fontScale="90000"/>
          </a:bodyPr>
          <a:lstStyle/>
          <a:p>
            <a:r>
              <a:rPr lang="en-US" sz="3600" b="1" dirty="0" smtClean="0"/>
              <a:t>5.5.6  Disparity Manipulation</a:t>
            </a:r>
            <a:br>
              <a:rPr lang="en-US" sz="3600" b="1" dirty="0" smtClean="0"/>
            </a:br>
            <a:r>
              <a:rPr lang="en-US" sz="3600" b="1" dirty="0" smtClean="0"/>
              <a:t>in </a:t>
            </a:r>
            <a:r>
              <a:rPr lang="en-US" sz="3600" b="1" dirty="0"/>
              <a:t>3D Content Creation</a:t>
            </a:r>
            <a:endParaRPr lang="en-US" sz="3600" dirty="0"/>
          </a:p>
        </p:txBody>
      </p:sp>
      <p:sp>
        <p:nvSpPr>
          <p:cNvPr id="3" name="Content Placeholder 2"/>
          <p:cNvSpPr>
            <a:spLocks noGrp="1"/>
          </p:cNvSpPr>
          <p:nvPr>
            <p:ph idx="1"/>
          </p:nvPr>
        </p:nvSpPr>
        <p:spPr>
          <a:xfrm>
            <a:off x="539552" y="1700808"/>
            <a:ext cx="8064896" cy="4425355"/>
          </a:xfrm>
        </p:spPr>
        <p:txBody>
          <a:bodyPr anchor="ctr">
            <a:normAutofit fontScale="92500"/>
          </a:bodyPr>
          <a:lstStyle/>
          <a:p>
            <a:pPr>
              <a:spcBef>
                <a:spcPts val="1200"/>
              </a:spcBef>
              <a:buFont typeface="Arial" panose="020B0604020202020204" pitchFamily="34" charset="0"/>
              <a:buChar char="•"/>
            </a:pPr>
            <a:r>
              <a:rPr lang="en-US" sz="2400" b="1" dirty="0"/>
              <a:t>Disparity Range </a:t>
            </a:r>
            <a:r>
              <a:rPr lang="en-US" sz="2400" dirty="0" smtClean="0"/>
              <a:t>— </a:t>
            </a:r>
            <a:r>
              <a:rPr lang="en-US" sz="2400" dirty="0"/>
              <a:t>m</a:t>
            </a:r>
            <a:r>
              <a:rPr lang="en-US" sz="2400" dirty="0" smtClean="0"/>
              <a:t>ap </a:t>
            </a:r>
            <a:r>
              <a:rPr lang="en-US" sz="2400" dirty="0"/>
              <a:t>(often suppress) the original disparities into the range that will fit in the </a:t>
            </a:r>
            <a:r>
              <a:rPr lang="en-US" sz="2400" i="1" dirty="0"/>
              <a:t>comfort zone </a:t>
            </a:r>
            <a:r>
              <a:rPr lang="en-US" sz="2400" dirty="0" smtClean="0"/>
              <a:t>of most </a:t>
            </a:r>
            <a:r>
              <a:rPr lang="en-US" sz="2400" dirty="0"/>
              <a:t>viewers.</a:t>
            </a:r>
            <a:endParaRPr lang="en-US" sz="2400" dirty="0" smtClean="0"/>
          </a:p>
          <a:p>
            <a:pPr>
              <a:spcBef>
                <a:spcPts val="1200"/>
              </a:spcBef>
              <a:buFont typeface="Arial" panose="020B0604020202020204" pitchFamily="34" charset="0"/>
              <a:buChar char="•"/>
            </a:pPr>
            <a:r>
              <a:rPr lang="en-US" sz="2400" b="1" dirty="0"/>
              <a:t>Disparity Sensitivity </a:t>
            </a:r>
            <a:r>
              <a:rPr lang="en-US" sz="2400" dirty="0" smtClean="0"/>
              <a:t>— human vision </a:t>
            </a:r>
            <a:r>
              <a:rPr lang="en-US" sz="2400" dirty="0"/>
              <a:t>is more capable of discriminating different depths </a:t>
            </a:r>
            <a:r>
              <a:rPr lang="en-US" sz="2400" dirty="0" smtClean="0"/>
              <a:t>when they </a:t>
            </a:r>
            <a:r>
              <a:rPr lang="en-US" sz="2400" dirty="0"/>
              <a:t>are </a:t>
            </a:r>
            <a:r>
              <a:rPr lang="en-US" sz="2400" dirty="0" smtClean="0"/>
              <a:t>nearby, so do nonlinear disparity mapping (suppress the far range).</a:t>
            </a:r>
          </a:p>
          <a:p>
            <a:pPr>
              <a:spcBef>
                <a:spcPts val="1200"/>
              </a:spcBef>
              <a:buFont typeface="Arial" panose="020B0604020202020204" pitchFamily="34" charset="0"/>
              <a:buChar char="•"/>
            </a:pPr>
            <a:r>
              <a:rPr lang="en-US" sz="2400" b="1" dirty="0"/>
              <a:t>Disparity </a:t>
            </a:r>
            <a:r>
              <a:rPr lang="en-US" sz="2400" b="1" dirty="0" smtClean="0"/>
              <a:t>Gradient </a:t>
            </a:r>
            <a:r>
              <a:rPr lang="en-US" sz="2400" dirty="0" smtClean="0"/>
              <a:t>— </a:t>
            </a:r>
            <a:r>
              <a:rPr lang="en-US" sz="2400" dirty="0"/>
              <a:t>human vision has a limit of disparity gradient in binocular </a:t>
            </a:r>
            <a:r>
              <a:rPr lang="en-US" sz="2400" dirty="0" smtClean="0"/>
              <a:t>fusion, so avoid it in depth editing.</a:t>
            </a:r>
          </a:p>
          <a:p>
            <a:pPr>
              <a:spcBef>
                <a:spcPts val="1200"/>
              </a:spcBef>
              <a:buFont typeface="Arial" panose="020B0604020202020204" pitchFamily="34" charset="0"/>
              <a:buChar char="•"/>
            </a:pPr>
            <a:r>
              <a:rPr lang="en-US" sz="2400" b="1" dirty="0"/>
              <a:t>Disparity </a:t>
            </a:r>
            <a:r>
              <a:rPr lang="en-US" sz="2400" b="1" dirty="0" smtClean="0"/>
              <a:t>Velocity </a:t>
            </a:r>
            <a:r>
              <a:rPr lang="en-US" sz="2400" dirty="0" smtClean="0"/>
              <a:t>— we cannot rapidly process </a:t>
            </a:r>
            <a:r>
              <a:rPr lang="en-US" sz="2400" dirty="0"/>
              <a:t>large accommodation and </a:t>
            </a:r>
            <a:r>
              <a:rPr lang="en-US" sz="2400" dirty="0" err="1"/>
              <a:t>vergence</a:t>
            </a:r>
            <a:r>
              <a:rPr lang="en-US" sz="2400" dirty="0"/>
              <a:t> changes (i.e., </a:t>
            </a:r>
            <a:r>
              <a:rPr lang="en-US" sz="2400" dirty="0" smtClean="0"/>
              <a:t>disparity changes), so slow it down!</a:t>
            </a:r>
            <a:endParaRPr lang="en-US" sz="2400" dirty="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59</a:t>
            </a:fld>
            <a:endParaRPr lang="en-US"/>
          </a:p>
        </p:txBody>
      </p:sp>
    </p:spTree>
    <p:extLst>
      <p:ext uri="{BB962C8B-B14F-4D97-AF65-F5344CB8AC3E}">
        <p14:creationId xmlns:p14="http://schemas.microsoft.com/office/powerpoint/2010/main" val="275924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85794"/>
            <a:ext cx="8229600" cy="5340369"/>
          </a:xfrm>
        </p:spPr>
        <p:txBody>
          <a:bodyPr anchor="ctr">
            <a:normAutofit fontScale="70000" lnSpcReduction="20000"/>
          </a:bodyPr>
          <a:lstStyle/>
          <a:p>
            <a:pPr marL="457200" indent="-457200">
              <a:lnSpc>
                <a:spcPct val="120000"/>
              </a:lnSpc>
              <a:spcBef>
                <a:spcPts val="1128"/>
              </a:spcBef>
              <a:buFont typeface="Arial"/>
              <a:buChar char="•"/>
            </a:pPr>
            <a:r>
              <a:rPr lang="en-CA" dirty="0" smtClean="0"/>
              <a:t>Since </a:t>
            </a:r>
            <a:r>
              <a:rPr lang="en-CA" dirty="0"/>
              <a:t>it is sometimes necessary to change the frame </a:t>
            </a:r>
            <a:r>
              <a:rPr lang="en-CA" dirty="0" smtClean="0"/>
              <a:t>rate, resize</a:t>
            </a:r>
            <a:r>
              <a:rPr lang="en-CA" dirty="0"/>
              <a:t>, or even produce stills from an interlaced source </a:t>
            </a:r>
            <a:r>
              <a:rPr lang="en-CA" dirty="0" smtClean="0"/>
              <a:t>video, various </a:t>
            </a:r>
            <a:r>
              <a:rPr lang="en-CA" dirty="0"/>
              <a:t>schemes are used to “de-interlace” it</a:t>
            </a:r>
            <a:r>
              <a:rPr lang="en-CA" dirty="0" smtClean="0"/>
              <a:t>.</a:t>
            </a:r>
            <a:endParaRPr lang="en-CA" dirty="0"/>
          </a:p>
          <a:p>
            <a:pPr marL="971550" lvl="1" indent="-514350">
              <a:lnSpc>
                <a:spcPct val="120000"/>
              </a:lnSpc>
              <a:spcBef>
                <a:spcPts val="1128"/>
              </a:spcBef>
              <a:buAutoNum type="alphaLcParenR"/>
            </a:pPr>
            <a:r>
              <a:rPr lang="en-CA" dirty="0" smtClean="0"/>
              <a:t>The </a:t>
            </a:r>
            <a:r>
              <a:rPr lang="en-CA" dirty="0"/>
              <a:t>simplest de-interlacing method consists of </a:t>
            </a:r>
            <a:r>
              <a:rPr lang="en-CA" dirty="0" smtClean="0"/>
              <a:t>discarding one </a:t>
            </a:r>
            <a:r>
              <a:rPr lang="en-CA" dirty="0"/>
              <a:t>field and duplicating the scan lines of the other </a:t>
            </a:r>
            <a:r>
              <a:rPr lang="en-CA" dirty="0" smtClean="0"/>
              <a:t>field.  The </a:t>
            </a:r>
            <a:r>
              <a:rPr lang="en-CA" dirty="0"/>
              <a:t>information in one field is lost completely using </a:t>
            </a:r>
            <a:r>
              <a:rPr lang="en-CA" dirty="0" smtClean="0"/>
              <a:t>this </a:t>
            </a:r>
            <a:r>
              <a:rPr lang="en-US" dirty="0" smtClean="0"/>
              <a:t>simple </a:t>
            </a:r>
            <a:r>
              <a:rPr lang="en-US" dirty="0"/>
              <a:t>technique</a:t>
            </a:r>
            <a:r>
              <a:rPr lang="en-US" dirty="0" smtClean="0"/>
              <a:t>.</a:t>
            </a:r>
            <a:endParaRPr lang="en-US" dirty="0"/>
          </a:p>
          <a:p>
            <a:pPr marL="971550" lvl="1" indent="-514350">
              <a:lnSpc>
                <a:spcPct val="120000"/>
              </a:lnSpc>
              <a:spcBef>
                <a:spcPts val="1128"/>
              </a:spcBef>
              <a:buAutoNum type="alphaLcParenR"/>
            </a:pPr>
            <a:r>
              <a:rPr lang="en-CA" dirty="0" smtClean="0"/>
              <a:t>Other </a:t>
            </a:r>
            <a:r>
              <a:rPr lang="en-CA" dirty="0"/>
              <a:t>more complicated methods that retain </a:t>
            </a:r>
            <a:r>
              <a:rPr lang="en-CA" dirty="0" smtClean="0"/>
              <a:t>information from </a:t>
            </a:r>
            <a:r>
              <a:rPr lang="en-CA" dirty="0"/>
              <a:t>both fields are also possible</a:t>
            </a:r>
            <a:r>
              <a:rPr lang="en-CA" dirty="0" smtClean="0"/>
              <a:t>.</a:t>
            </a:r>
            <a:endParaRPr lang="en-CA" dirty="0"/>
          </a:p>
          <a:p>
            <a:pPr marL="457200" indent="-457200">
              <a:lnSpc>
                <a:spcPct val="120000"/>
              </a:lnSpc>
              <a:spcBef>
                <a:spcPts val="1128"/>
              </a:spcBef>
              <a:buFont typeface="Arial"/>
              <a:buChar char="•"/>
            </a:pPr>
            <a:r>
              <a:rPr lang="en-CA" dirty="0" smtClean="0"/>
              <a:t>Analog </a:t>
            </a:r>
            <a:r>
              <a:rPr lang="en-CA" dirty="0"/>
              <a:t>video use a small voltage offset from zero to </a:t>
            </a:r>
            <a:r>
              <a:rPr lang="en-CA" dirty="0" smtClean="0"/>
              <a:t>indicate “black</a:t>
            </a:r>
            <a:r>
              <a:rPr lang="en-CA" dirty="0"/>
              <a:t>”, and another value such as zero to indicate the </a:t>
            </a:r>
            <a:r>
              <a:rPr lang="en-CA" dirty="0" smtClean="0"/>
              <a:t>start of </a:t>
            </a:r>
            <a:r>
              <a:rPr lang="en-CA" dirty="0"/>
              <a:t>a line. For example, we could use a “</a:t>
            </a:r>
            <a:r>
              <a:rPr lang="en-CA" dirty="0" smtClean="0"/>
              <a:t>blacker-than-black” zero </a:t>
            </a:r>
            <a:r>
              <a:rPr lang="en-CA" dirty="0"/>
              <a:t>signal to indicate the beginning of a line.</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384" y="571480"/>
            <a:ext cx="8003232" cy="1000132"/>
          </a:xfrm>
        </p:spPr>
        <p:txBody>
          <a:bodyPr>
            <a:noAutofit/>
          </a:bodyPr>
          <a:lstStyle/>
          <a:p>
            <a:r>
              <a:rPr lang="en-CA" b="1" dirty="0" smtClean="0"/>
              <a:t>5.6  Video Quality Assessment (VQA)</a:t>
            </a:r>
            <a:endParaRPr lang="en-CA" b="1" dirty="0"/>
          </a:p>
        </p:txBody>
      </p:sp>
      <p:sp>
        <p:nvSpPr>
          <p:cNvPr id="3" name="Content Placeholder 2"/>
          <p:cNvSpPr>
            <a:spLocks noGrp="1"/>
          </p:cNvSpPr>
          <p:nvPr>
            <p:ph idx="1"/>
          </p:nvPr>
        </p:nvSpPr>
        <p:spPr/>
        <p:txBody>
          <a:bodyPr>
            <a:noAutofit/>
          </a:bodyPr>
          <a:lstStyle/>
          <a:p>
            <a:pPr marL="457200" indent="-457200">
              <a:spcBef>
                <a:spcPts val="1800"/>
              </a:spcBef>
              <a:buFont typeface="Arial" panose="020B0604020202020204" pitchFamily="34" charset="0"/>
              <a:buChar char="•"/>
            </a:pPr>
            <a:r>
              <a:rPr lang="en-CA" sz="2800" dirty="0" smtClean="0"/>
              <a:t>When </a:t>
            </a:r>
            <a:r>
              <a:rPr lang="en-CA" sz="2800" dirty="0"/>
              <a:t>comparing the coding efficiency of different video compression methods, </a:t>
            </a:r>
            <a:r>
              <a:rPr lang="en-CA" sz="2800" dirty="0" smtClean="0"/>
              <a:t>a common </a:t>
            </a:r>
            <a:r>
              <a:rPr lang="en-CA" sz="2800" dirty="0"/>
              <a:t>practice is to compare the bitrates of the coded video bitstreams at the </a:t>
            </a:r>
            <a:r>
              <a:rPr lang="en-CA" sz="2800" dirty="0" smtClean="0"/>
              <a:t>same </a:t>
            </a:r>
            <a:r>
              <a:rPr lang="en-CA" sz="2800" i="1" dirty="0" smtClean="0"/>
              <a:t>quality</a:t>
            </a:r>
            <a:r>
              <a:rPr lang="en-CA" sz="2800" dirty="0"/>
              <a:t>. </a:t>
            </a:r>
            <a:endParaRPr lang="en-CA" sz="2800" dirty="0" smtClean="0"/>
          </a:p>
          <a:p>
            <a:pPr marL="457200" indent="-457200">
              <a:spcBef>
                <a:spcPts val="1800"/>
              </a:spcBef>
              <a:buFont typeface="Arial" panose="020B0604020202020204" pitchFamily="34" charset="0"/>
              <a:buChar char="•"/>
            </a:pPr>
            <a:r>
              <a:rPr lang="en-CA" sz="2800" dirty="0" smtClean="0"/>
              <a:t>The </a:t>
            </a:r>
            <a:r>
              <a:rPr lang="en-CA" sz="2800" dirty="0"/>
              <a:t>video quality assessment approaches can be </a:t>
            </a:r>
            <a:r>
              <a:rPr lang="en-CA" sz="2800" i="1" dirty="0"/>
              <a:t>objective </a:t>
            </a:r>
            <a:r>
              <a:rPr lang="en-CA" sz="2800" dirty="0"/>
              <a:t>or </a:t>
            </a:r>
            <a:r>
              <a:rPr lang="en-CA" sz="2800" i="1" dirty="0"/>
              <a:t>subjective</a:t>
            </a:r>
            <a:r>
              <a:rPr lang="en-CA" sz="2800" dirty="0"/>
              <a:t>: </a:t>
            </a:r>
            <a:r>
              <a:rPr lang="en-CA" sz="2800" dirty="0" smtClean="0"/>
              <a:t>the former </a:t>
            </a:r>
            <a:r>
              <a:rPr lang="en-CA" sz="2800" dirty="0"/>
              <a:t>is done automatically by computers and the latter requires human judgment.</a:t>
            </a:r>
            <a:endParaRPr lang="en-CA" sz="28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60</a:t>
            </a:fld>
            <a:endParaRPr lang="en-US" dirty="0"/>
          </a:p>
        </p:txBody>
      </p:sp>
    </p:spTree>
    <p:extLst>
      <p:ext uri="{BB962C8B-B14F-4D97-AF65-F5344CB8AC3E}">
        <p14:creationId xmlns:p14="http://schemas.microsoft.com/office/powerpoint/2010/main" val="2062264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003232" cy="648072"/>
          </a:xfrm>
        </p:spPr>
        <p:txBody>
          <a:bodyPr>
            <a:noAutofit/>
          </a:bodyPr>
          <a:lstStyle/>
          <a:p>
            <a:r>
              <a:rPr lang="en-CA" b="1" dirty="0" smtClean="0"/>
              <a:t>5.6.1  Objective </a:t>
            </a:r>
            <a:r>
              <a:rPr lang="en-CA" b="1" dirty="0"/>
              <a:t>Assessment</a:t>
            </a:r>
          </a:p>
        </p:txBody>
      </p:sp>
      <p:sp>
        <p:nvSpPr>
          <p:cNvPr id="3" name="Content Placeholder 2"/>
          <p:cNvSpPr>
            <a:spLocks noGrp="1"/>
          </p:cNvSpPr>
          <p:nvPr>
            <p:ph idx="1"/>
          </p:nvPr>
        </p:nvSpPr>
        <p:spPr>
          <a:xfrm>
            <a:off x="714802" y="1586666"/>
            <a:ext cx="7704856" cy="4525963"/>
          </a:xfrm>
        </p:spPr>
        <p:txBody>
          <a:bodyPr>
            <a:noAutofit/>
          </a:bodyPr>
          <a:lstStyle/>
          <a:p>
            <a:pPr marL="457200" indent="-457200">
              <a:buFont typeface="Arial" panose="020B0604020202020204" pitchFamily="34" charset="0"/>
              <a:buChar char="•"/>
            </a:pPr>
            <a:r>
              <a:rPr lang="en-CA" sz="2600" dirty="0" smtClean="0"/>
              <a:t>The </a:t>
            </a:r>
            <a:r>
              <a:rPr lang="en-CA" sz="2600" dirty="0"/>
              <a:t>most common criterion used for the objective assessment is </a:t>
            </a:r>
            <a:r>
              <a:rPr lang="en-CA" sz="2600" i="1" dirty="0"/>
              <a:t>peak </a:t>
            </a:r>
            <a:r>
              <a:rPr lang="en-CA" sz="2600" i="1" dirty="0" smtClean="0"/>
              <a:t>signal-to-noise ratio </a:t>
            </a:r>
            <a:r>
              <a:rPr lang="en-CA" sz="2600" i="1" dirty="0"/>
              <a:t>(PSNR</a:t>
            </a:r>
            <a:r>
              <a:rPr lang="en-CA" sz="2600" i="1" dirty="0" smtClean="0"/>
              <a:t>)</a:t>
            </a:r>
            <a:r>
              <a:rPr lang="en-CA" sz="2600" dirty="0" smtClean="0"/>
              <a:t>, where </a:t>
            </a:r>
            <a:r>
              <a:rPr lang="en-CA" sz="2600" i="1" dirty="0" smtClean="0"/>
              <a:t>I</a:t>
            </a:r>
            <a:r>
              <a:rPr lang="en-CA" sz="2600" i="1" baseline="-25000" dirty="0" smtClean="0"/>
              <a:t>max</a:t>
            </a:r>
            <a:r>
              <a:rPr lang="en-CA" sz="2600" i="1" dirty="0" smtClean="0"/>
              <a:t> </a:t>
            </a:r>
            <a:r>
              <a:rPr lang="en-CA" sz="2600" dirty="0"/>
              <a:t>is the maximum intensity value, e.g., 255 for 8-bit images</a:t>
            </a:r>
            <a:r>
              <a:rPr lang="en-CA" sz="2600" dirty="0" smtClean="0"/>
              <a:t>, </a:t>
            </a:r>
            <a:r>
              <a:rPr lang="en-CA" sz="2600" i="1" dirty="0"/>
              <a:t>MSE </a:t>
            </a:r>
            <a:r>
              <a:rPr lang="en-CA" sz="2600" dirty="0"/>
              <a:t>is the </a:t>
            </a:r>
            <a:r>
              <a:rPr lang="en-CA" sz="2600" i="1" dirty="0"/>
              <a:t>Mean Squared Error </a:t>
            </a:r>
            <a:r>
              <a:rPr lang="en-CA" sz="2600" dirty="0"/>
              <a:t>between the original image I</a:t>
            </a:r>
            <a:r>
              <a:rPr lang="en-CA" sz="2600" i="1" dirty="0"/>
              <a:t> </a:t>
            </a:r>
            <a:r>
              <a:rPr lang="en-CA" sz="2600" dirty="0"/>
              <a:t>and the compressed image I’.</a:t>
            </a:r>
          </a:p>
          <a:p>
            <a:pPr marL="457200" indent="-457200">
              <a:buFont typeface="Arial" panose="020B0604020202020204" pitchFamily="34" charset="0"/>
              <a:buChar char="•"/>
            </a:pPr>
            <a:endParaRPr lang="en-CA" sz="2600" dirty="0" smtClean="0"/>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CA" sz="2600" dirty="0" smtClean="0"/>
              <a:t>For </a:t>
            </a:r>
            <a:r>
              <a:rPr lang="en-CA" sz="2600" dirty="0"/>
              <a:t>videos, the PSNR is usually the average of the PSNRs of the images in the </a:t>
            </a:r>
            <a:r>
              <a:rPr lang="en-CA" sz="2600" dirty="0" smtClean="0"/>
              <a:t>video sequence</a:t>
            </a:r>
            <a:r>
              <a:rPr lang="en-CA" sz="2600" dirty="0"/>
              <a:t>.</a:t>
            </a:r>
            <a:endParaRPr lang="en-CA" sz="26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61</a:t>
            </a:fld>
            <a:endParaRPr lang="en-US" dirty="0"/>
          </a:p>
        </p:txBody>
      </p:sp>
      <p:pic>
        <p:nvPicPr>
          <p:cNvPr id="6" name="Picture 5"/>
          <p:cNvPicPr>
            <a:picLocks noChangeAspect="1"/>
          </p:cNvPicPr>
          <p:nvPr/>
        </p:nvPicPr>
        <p:blipFill>
          <a:blip r:embed="rId2" cstate="print"/>
          <a:stretch>
            <a:fillRect/>
          </a:stretch>
        </p:blipFill>
        <p:spPr>
          <a:xfrm>
            <a:off x="2947050" y="4005064"/>
            <a:ext cx="3240360" cy="930530"/>
          </a:xfrm>
          <a:prstGeom prst="rect">
            <a:avLst/>
          </a:prstGeom>
        </p:spPr>
      </p:pic>
    </p:spTree>
    <p:extLst>
      <p:ext uri="{BB962C8B-B14F-4D97-AF65-F5344CB8AC3E}">
        <p14:creationId xmlns:p14="http://schemas.microsoft.com/office/powerpoint/2010/main" val="275147513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BD-rate (short for </a:t>
            </a:r>
            <a:r>
              <a:rPr lang="en-US" b="1" i="1" dirty="0" err="1"/>
              <a:t>Bjontegaard’s</a:t>
            </a:r>
            <a:r>
              <a:rPr lang="en-US" b="1" i="1" dirty="0"/>
              <a:t> delta-rate</a:t>
            </a:r>
            <a:r>
              <a:rPr lang="en-US" b="1" dirty="0"/>
              <a:t>)</a:t>
            </a:r>
          </a:p>
        </p:txBody>
      </p:sp>
      <p:sp>
        <p:nvSpPr>
          <p:cNvPr id="3" name="Content Placeholder 2"/>
          <p:cNvSpPr>
            <a:spLocks noGrp="1"/>
          </p:cNvSpPr>
          <p:nvPr>
            <p:ph idx="1"/>
          </p:nvPr>
        </p:nvSpPr>
        <p:spPr>
          <a:xfrm>
            <a:off x="491323" y="1733890"/>
            <a:ext cx="8229600" cy="4525963"/>
          </a:xfrm>
        </p:spPr>
        <p:txBody>
          <a:bodyPr>
            <a:normAutofit/>
          </a:bodyPr>
          <a:lstStyle/>
          <a:p>
            <a:pPr>
              <a:buFont typeface="Arial" panose="020B0604020202020204" pitchFamily="34" charset="0"/>
              <a:buChar char="•"/>
            </a:pPr>
            <a:r>
              <a:rPr lang="en-US" sz="2400" dirty="0"/>
              <a:t>In recent literatures, </a:t>
            </a:r>
            <a:r>
              <a:rPr lang="en-US" sz="2400" i="1" dirty="0"/>
              <a:t>BD-rate </a:t>
            </a:r>
            <a:r>
              <a:rPr lang="en-US" sz="2400" dirty="0"/>
              <a:t>is often adopted for the comparison of coding </a:t>
            </a:r>
            <a:r>
              <a:rPr lang="en-US" sz="2400" dirty="0" smtClean="0"/>
              <a:t>efficiency.</a:t>
            </a:r>
          </a:p>
          <a:p>
            <a:pPr>
              <a:buFont typeface="Arial" panose="020B0604020202020204" pitchFamily="34" charset="0"/>
              <a:buChar char="•"/>
            </a:pPr>
            <a:r>
              <a:rPr lang="en-US" sz="2400" dirty="0" smtClean="0"/>
              <a:t>BD-rate is </a:t>
            </a:r>
            <a:r>
              <a:rPr lang="en-US" sz="2400" dirty="0"/>
              <a:t>based on the difference of bitrates between two compression methods, </a:t>
            </a:r>
            <a:r>
              <a:rPr lang="en-US" sz="2400" dirty="0" smtClean="0"/>
              <a:t>usually the </a:t>
            </a:r>
            <a:r>
              <a:rPr lang="en-US" sz="2400" dirty="0"/>
              <a:t>new versus the baseline, when the same PSNR is </a:t>
            </a:r>
            <a:r>
              <a:rPr lang="en-US" sz="2400" dirty="0" smtClean="0"/>
              <a:t>maintained.</a:t>
            </a:r>
          </a:p>
          <a:p>
            <a:pPr>
              <a:buFont typeface="Arial" panose="020B0604020202020204" pitchFamily="34" charset="0"/>
              <a:buChar char="•"/>
            </a:pPr>
            <a:r>
              <a:rPr lang="en-US" sz="2400" dirty="0" smtClean="0"/>
              <a:t>In </a:t>
            </a:r>
            <a:r>
              <a:rPr lang="en-US" sz="2400" dirty="0"/>
              <a:t>actual implementations, it is the </a:t>
            </a:r>
            <a:r>
              <a:rPr lang="en-US" sz="2400" dirty="0" smtClean="0"/>
              <a:t>average bitrate </a:t>
            </a:r>
            <a:r>
              <a:rPr lang="en-US" sz="2400" dirty="0"/>
              <a:t>difference over a range of PSNRs (or quality levels</a:t>
            </a:r>
            <a:r>
              <a:rPr lang="en-US" sz="2400" dirty="0" smtClean="0"/>
              <a:t>).</a:t>
            </a:r>
          </a:p>
          <a:p>
            <a:pPr>
              <a:buFont typeface="Arial" panose="020B0604020202020204" pitchFamily="34" charset="0"/>
              <a:buChar char="•"/>
            </a:pPr>
            <a:r>
              <a:rPr lang="en-US" sz="2400" dirty="0" smtClean="0"/>
              <a:t>A </a:t>
            </a:r>
            <a:r>
              <a:rPr lang="en-US" sz="2400" dirty="0"/>
              <a:t>negative BD-rate indicates an improvement </a:t>
            </a:r>
            <a:r>
              <a:rPr lang="en-US" sz="2400" dirty="0" smtClean="0"/>
              <a:t>in coding </a:t>
            </a:r>
            <a:r>
              <a:rPr lang="en-US" sz="2400" dirty="0"/>
              <a:t>efficiency (saving of bitrate) achieved by the new method.</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62</a:t>
            </a:fld>
            <a:endParaRPr lang="en-US"/>
          </a:p>
        </p:txBody>
      </p:sp>
    </p:spTree>
    <p:extLst>
      <p:ext uri="{BB962C8B-B14F-4D97-AF65-F5344CB8AC3E}">
        <p14:creationId xmlns:p14="http://schemas.microsoft.com/office/powerpoint/2010/main" val="422211614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393" y="607282"/>
            <a:ext cx="8003232" cy="857637"/>
          </a:xfrm>
        </p:spPr>
        <p:txBody>
          <a:bodyPr>
            <a:noAutofit/>
          </a:bodyPr>
          <a:lstStyle/>
          <a:p>
            <a:r>
              <a:rPr lang="en-CA" b="1" dirty="0" smtClean="0"/>
              <a:t>5.6.2  Subjective </a:t>
            </a:r>
            <a:r>
              <a:rPr lang="en-CA" b="1" dirty="0"/>
              <a:t>Assessment</a:t>
            </a:r>
          </a:p>
        </p:txBody>
      </p:sp>
      <p:sp>
        <p:nvSpPr>
          <p:cNvPr id="3" name="Content Placeholder 2"/>
          <p:cNvSpPr>
            <a:spLocks noGrp="1"/>
          </p:cNvSpPr>
          <p:nvPr>
            <p:ph idx="1"/>
          </p:nvPr>
        </p:nvSpPr>
        <p:spPr>
          <a:xfrm>
            <a:off x="582074" y="1340768"/>
            <a:ext cx="8147248" cy="4857403"/>
          </a:xfrm>
        </p:spPr>
        <p:txBody>
          <a:bodyPr anchor="ctr">
            <a:noAutofit/>
          </a:bodyPr>
          <a:lstStyle/>
          <a:p>
            <a:pPr>
              <a:spcBef>
                <a:spcPts val="2400"/>
              </a:spcBef>
              <a:buFont typeface="Arial" panose="020B0604020202020204" pitchFamily="34" charset="0"/>
              <a:buChar char="•"/>
            </a:pPr>
            <a:r>
              <a:rPr lang="en-CA" sz="2200" dirty="0" smtClean="0"/>
              <a:t>The </a:t>
            </a:r>
            <a:r>
              <a:rPr lang="en-CA" sz="2200" dirty="0"/>
              <a:t>main advantage of PSNR is that it is easy to calculate. However, it does </a:t>
            </a:r>
            <a:r>
              <a:rPr lang="en-CA" sz="2200" dirty="0" smtClean="0"/>
              <a:t>not necessarily </a:t>
            </a:r>
            <a:r>
              <a:rPr lang="en-CA" sz="2200" dirty="0"/>
              <a:t>reflect the quality as perceived by humans, i.e., visual </a:t>
            </a:r>
            <a:r>
              <a:rPr lang="en-CA" sz="2200" dirty="0" smtClean="0"/>
              <a:t>quality.</a:t>
            </a:r>
          </a:p>
          <a:p>
            <a:pPr>
              <a:spcBef>
                <a:spcPts val="1800"/>
              </a:spcBef>
              <a:buFont typeface="Arial" panose="020B0604020202020204" pitchFamily="34" charset="0"/>
              <a:buChar char="•"/>
            </a:pPr>
            <a:r>
              <a:rPr lang="en-CA" sz="2200" dirty="0" smtClean="0"/>
              <a:t>For subjective assessment, the original and compressed video clips are shown in succession to the human subjects. The subjects are asked to grade the compressed videos by their quality, </a:t>
            </a:r>
            <a:r>
              <a:rPr lang="en-CA" sz="2200" dirty="0"/>
              <a:t>0 — </a:t>
            </a:r>
            <a:r>
              <a:rPr lang="en-CA" sz="2200" dirty="0" smtClean="0"/>
              <a:t>lowest, 10 —highest. The </a:t>
            </a:r>
            <a:r>
              <a:rPr lang="en-CA" sz="2200" i="1" dirty="0" smtClean="0"/>
              <a:t>Mean Opinion Score (MOS) </a:t>
            </a:r>
            <a:r>
              <a:rPr lang="en-CA" sz="2200" dirty="0" smtClean="0"/>
              <a:t>is used as the measure for the subjective quality.</a:t>
            </a:r>
          </a:p>
          <a:p>
            <a:pPr>
              <a:spcBef>
                <a:spcPts val="1800"/>
              </a:spcBef>
              <a:buFont typeface="Arial" panose="020B0604020202020204" pitchFamily="34" charset="0"/>
              <a:buChar char="•"/>
            </a:pPr>
            <a:r>
              <a:rPr lang="en-US" sz="2200" dirty="0"/>
              <a:t>E</a:t>
            </a:r>
            <a:r>
              <a:rPr lang="en-US" sz="2200" dirty="0" smtClean="0"/>
              <a:t>xtensively </a:t>
            </a:r>
            <a:r>
              <a:rPr lang="en-US" sz="2200" dirty="0"/>
              <a:t>employed in the development of the video </a:t>
            </a:r>
            <a:r>
              <a:rPr lang="en-US" sz="2200" dirty="0" smtClean="0"/>
              <a:t>compression standards </a:t>
            </a:r>
            <a:r>
              <a:rPr lang="en-US" sz="2200" dirty="0"/>
              <a:t>such as H.265 and H.266, especially for HDR </a:t>
            </a:r>
            <a:r>
              <a:rPr lang="en-US" sz="2200" dirty="0" smtClean="0"/>
              <a:t>videos.</a:t>
            </a:r>
            <a:endParaRPr lang="en-CA" sz="22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63</a:t>
            </a:fld>
            <a:endParaRPr lang="en-US" dirty="0"/>
          </a:p>
        </p:txBody>
      </p:sp>
      <p:sp>
        <p:nvSpPr>
          <p:cNvPr id="6" name="TextBox 5"/>
          <p:cNvSpPr txBox="1"/>
          <p:nvPr/>
        </p:nvSpPr>
        <p:spPr>
          <a:xfrm>
            <a:off x="6156176" y="4437112"/>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72896387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003232" cy="806908"/>
          </a:xfrm>
        </p:spPr>
        <p:txBody>
          <a:bodyPr>
            <a:noAutofit/>
          </a:bodyPr>
          <a:lstStyle/>
          <a:p>
            <a:r>
              <a:rPr lang="en-CA" b="1" dirty="0" smtClean="0"/>
              <a:t>5.6.3  Other VQA Metrics</a:t>
            </a:r>
            <a:endParaRPr lang="en-CA" b="1" dirty="0"/>
          </a:p>
        </p:txBody>
      </p:sp>
      <p:sp>
        <p:nvSpPr>
          <p:cNvPr id="3" name="Content Placeholder 2"/>
          <p:cNvSpPr>
            <a:spLocks noGrp="1"/>
          </p:cNvSpPr>
          <p:nvPr>
            <p:ph idx="1"/>
          </p:nvPr>
        </p:nvSpPr>
        <p:spPr>
          <a:xfrm>
            <a:off x="457200" y="1268760"/>
            <a:ext cx="8219256" cy="4857403"/>
          </a:xfrm>
        </p:spPr>
        <p:txBody>
          <a:bodyPr anchor="ctr">
            <a:noAutofit/>
          </a:bodyPr>
          <a:lstStyle/>
          <a:p>
            <a:pPr>
              <a:buFont typeface="Arial" panose="020B0604020202020204" pitchFamily="34" charset="0"/>
              <a:buChar char="•"/>
            </a:pPr>
            <a:r>
              <a:rPr lang="en-US" sz="2400" dirty="0" smtClean="0"/>
              <a:t>The </a:t>
            </a:r>
            <a:r>
              <a:rPr lang="en-US" sz="2400" dirty="0"/>
              <a:t>main efforts are to find better metrics </a:t>
            </a:r>
            <a:r>
              <a:rPr lang="en-US" sz="2400" dirty="0" smtClean="0"/>
              <a:t>than the </a:t>
            </a:r>
            <a:r>
              <a:rPr lang="en-US" sz="2400" dirty="0"/>
              <a:t>simple measures such as PSNR, so that the assessments can be conducted objectively (by computers) </a:t>
            </a:r>
            <a:r>
              <a:rPr lang="en-US" sz="2400" dirty="0" smtClean="0"/>
              <a:t>and their </a:t>
            </a:r>
            <a:r>
              <a:rPr lang="en-US" sz="2400" dirty="0"/>
              <a:t>results will be comparable to those of human subjects. </a:t>
            </a:r>
            <a:endParaRPr lang="en-US" sz="2400" dirty="0" smtClean="0"/>
          </a:p>
          <a:p>
            <a:pPr>
              <a:spcBef>
                <a:spcPts val="1200"/>
              </a:spcBef>
              <a:buFont typeface="Arial" panose="020B0604020202020204" pitchFamily="34" charset="0"/>
              <a:buChar char="•"/>
            </a:pPr>
            <a:r>
              <a:rPr lang="en-US" sz="2400" dirty="0" smtClean="0"/>
              <a:t>Many </a:t>
            </a:r>
            <a:r>
              <a:rPr lang="en-US" sz="2400" dirty="0"/>
              <a:t>VQA algorithms are derived from </a:t>
            </a:r>
            <a:r>
              <a:rPr lang="en-US" sz="2400" dirty="0" smtClean="0"/>
              <a:t>their counterparts </a:t>
            </a:r>
            <a:r>
              <a:rPr lang="en-US" sz="2400" dirty="0"/>
              <a:t>in Image Quality Assessment (IQA</a:t>
            </a:r>
            <a:r>
              <a:rPr lang="en-US" sz="2400" dirty="0" smtClean="0"/>
              <a:t>).</a:t>
            </a:r>
          </a:p>
          <a:p>
            <a:pPr>
              <a:spcBef>
                <a:spcPts val="1200"/>
              </a:spcBef>
              <a:buFont typeface="Arial" panose="020B0604020202020204" pitchFamily="34" charset="0"/>
              <a:buChar char="•"/>
            </a:pPr>
            <a:r>
              <a:rPr lang="en-US" sz="2400" dirty="0" smtClean="0"/>
              <a:t>Wang </a:t>
            </a:r>
            <a:r>
              <a:rPr lang="en-US" sz="2400" dirty="0"/>
              <a:t>et al</a:t>
            </a:r>
            <a:r>
              <a:rPr lang="en-US" sz="2400" dirty="0" smtClean="0"/>
              <a:t>. </a:t>
            </a:r>
            <a:r>
              <a:rPr lang="en-US" sz="2400" dirty="0"/>
              <a:t>presented the </a:t>
            </a:r>
            <a:r>
              <a:rPr lang="en-US" sz="2400" i="1" dirty="0"/>
              <a:t>Structural Similarity (</a:t>
            </a:r>
            <a:r>
              <a:rPr lang="en-US" sz="2400" i="1" dirty="0" smtClean="0"/>
              <a:t>SSIM) index </a:t>
            </a:r>
            <a:r>
              <a:rPr lang="en-US" sz="2400" dirty="0"/>
              <a:t>that captures some simple image structural information (e.g., luminance and contrast</a:t>
            </a:r>
            <a:r>
              <a:rPr lang="en-US" sz="2400" dirty="0" smtClean="0"/>
              <a:t>).  It </a:t>
            </a:r>
            <a:r>
              <a:rPr lang="en-US" sz="2400" dirty="0"/>
              <a:t>has </a:t>
            </a:r>
            <a:r>
              <a:rPr lang="en-US" sz="2400" dirty="0" smtClean="0"/>
              <a:t>become very </a:t>
            </a:r>
            <a:r>
              <a:rPr lang="en-US" sz="2400" dirty="0"/>
              <a:t>popular </a:t>
            </a:r>
            <a:r>
              <a:rPr lang="en-US" sz="2400" dirty="0" smtClean="0"/>
              <a:t>as a metric in IQA and VQA.</a:t>
            </a:r>
            <a:endParaRPr lang="en-CA" sz="24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64</a:t>
            </a:fld>
            <a:endParaRPr lang="en-US" dirty="0"/>
          </a:p>
        </p:txBody>
      </p:sp>
    </p:spTree>
    <p:extLst>
      <p:ext uri="{BB962C8B-B14F-4D97-AF65-F5344CB8AC3E}">
        <p14:creationId xmlns:p14="http://schemas.microsoft.com/office/powerpoint/2010/main" val="2824710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430" y="5170910"/>
            <a:ext cx="8229600" cy="625461"/>
          </a:xfrm>
        </p:spPr>
        <p:txBody>
          <a:bodyPr anchor="ctr">
            <a:normAutofit/>
          </a:bodyPr>
          <a:lstStyle/>
          <a:p>
            <a:pPr algn="ctr">
              <a:buNone/>
            </a:pPr>
            <a:r>
              <a:rPr lang="en-CA" sz="2400" b="1" dirty="0"/>
              <a:t>Fig. </a:t>
            </a:r>
            <a:r>
              <a:rPr lang="en-CA" sz="2400" b="1" dirty="0" smtClean="0"/>
              <a:t>5.3:  </a:t>
            </a:r>
            <a:r>
              <a:rPr lang="en-CA" sz="2400" dirty="0"/>
              <a:t>Electronic signal for one NTSC scan line.</a:t>
            </a:r>
            <a:endParaRPr lang="en-US" sz="2400"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pic>
        <p:nvPicPr>
          <p:cNvPr id="471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7381" y="1052736"/>
            <a:ext cx="7009239" cy="35988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5.1.1  NTSC </a:t>
            </a:r>
            <a:r>
              <a:rPr lang="en-US" b="1" dirty="0"/>
              <a:t>Video</a:t>
            </a:r>
          </a:p>
        </p:txBody>
      </p:sp>
      <p:sp>
        <p:nvSpPr>
          <p:cNvPr id="3" name="Content Placeholder 2"/>
          <p:cNvSpPr>
            <a:spLocks noGrp="1"/>
          </p:cNvSpPr>
          <p:nvPr>
            <p:ph idx="1"/>
          </p:nvPr>
        </p:nvSpPr>
        <p:spPr>
          <a:xfrm>
            <a:off x="457200" y="1600201"/>
            <a:ext cx="8229600" cy="3989040"/>
          </a:xfrm>
        </p:spPr>
        <p:txBody>
          <a:bodyPr anchor="ctr">
            <a:noAutofit/>
          </a:bodyPr>
          <a:lstStyle/>
          <a:p>
            <a:pPr>
              <a:spcBef>
                <a:spcPts val="1200"/>
              </a:spcBef>
              <a:buFont typeface="Arial" pitchFamily="34" charset="0"/>
              <a:buChar char="•"/>
            </a:pPr>
            <a:r>
              <a:rPr lang="en-US" sz="2000" dirty="0" smtClean="0"/>
              <a:t>NTSC </a:t>
            </a:r>
            <a:r>
              <a:rPr lang="en-US" sz="2000" dirty="0"/>
              <a:t>(National Television System Committee) TV </a:t>
            </a:r>
            <a:r>
              <a:rPr lang="en-US" sz="2000" dirty="0" err="1" smtClean="0"/>
              <a:t>stan</a:t>
            </a:r>
            <a:r>
              <a:rPr lang="en-CA" sz="2000" dirty="0" err="1" smtClean="0"/>
              <a:t>dard</a:t>
            </a:r>
            <a:r>
              <a:rPr lang="en-CA" sz="2000" dirty="0" smtClean="0"/>
              <a:t> </a:t>
            </a:r>
            <a:r>
              <a:rPr lang="en-CA" sz="2000" dirty="0"/>
              <a:t>is mostly used in North America and Japan. It uses </a:t>
            </a:r>
            <a:r>
              <a:rPr lang="en-CA" sz="2000" dirty="0" smtClean="0"/>
              <a:t>the familiar </a:t>
            </a:r>
            <a:r>
              <a:rPr lang="en-CA" sz="2000" dirty="0"/>
              <a:t>4:3 </a:t>
            </a:r>
            <a:r>
              <a:rPr lang="en-CA" sz="2000" b="1" dirty="0"/>
              <a:t>aspect ratio </a:t>
            </a:r>
            <a:r>
              <a:rPr lang="en-CA" sz="2000" dirty="0"/>
              <a:t>(i.e., the ratio of picture width </a:t>
            </a:r>
            <a:r>
              <a:rPr lang="en-CA" sz="2000" dirty="0" smtClean="0"/>
              <a:t>to its </a:t>
            </a:r>
            <a:r>
              <a:rPr lang="en-CA" sz="2000" dirty="0"/>
              <a:t>height) and uses 525 scan lines per frame at 30 </a:t>
            </a:r>
            <a:r>
              <a:rPr lang="en-CA" sz="2000" dirty="0" smtClean="0"/>
              <a:t>frames </a:t>
            </a:r>
            <a:r>
              <a:rPr lang="en-US" sz="2000" dirty="0" smtClean="0"/>
              <a:t>per </a:t>
            </a:r>
            <a:r>
              <a:rPr lang="en-US" sz="2000" dirty="0"/>
              <a:t>second (fps</a:t>
            </a:r>
            <a:r>
              <a:rPr lang="en-US" sz="2000" dirty="0" smtClean="0"/>
              <a:t>).</a:t>
            </a:r>
            <a:endParaRPr lang="en-US" sz="2000" dirty="0"/>
          </a:p>
          <a:p>
            <a:pPr marL="971550" lvl="1" indent="-514350">
              <a:spcBef>
                <a:spcPts val="1200"/>
              </a:spcBef>
              <a:buAutoNum type="alphaLcParenR"/>
            </a:pPr>
            <a:r>
              <a:rPr lang="en-CA" sz="2000" dirty="0" smtClean="0"/>
              <a:t>NTSC </a:t>
            </a:r>
            <a:r>
              <a:rPr lang="en-CA" sz="2000" dirty="0"/>
              <a:t>follows the interlaced scanning system, and each frame is </a:t>
            </a:r>
            <a:r>
              <a:rPr lang="en-CA" sz="2000" dirty="0" smtClean="0"/>
              <a:t>divided </a:t>
            </a:r>
            <a:r>
              <a:rPr lang="en-CA" sz="2000" dirty="0"/>
              <a:t>into two fields, with 262.5 </a:t>
            </a:r>
            <a:r>
              <a:rPr lang="en-CA" sz="2000" dirty="0" smtClean="0"/>
              <a:t>lines/field.</a:t>
            </a:r>
          </a:p>
          <a:p>
            <a:pPr marL="971550" lvl="1" indent="-514350">
              <a:spcBef>
                <a:spcPts val="1200"/>
              </a:spcBef>
              <a:buAutoNum type="alphaLcParenR"/>
            </a:pPr>
            <a:r>
              <a:rPr lang="en-CA" sz="2000" dirty="0" smtClean="0"/>
              <a:t>Thus </a:t>
            </a:r>
            <a:r>
              <a:rPr lang="en-CA" sz="2000" dirty="0"/>
              <a:t>the horizontal sweep frequency is 525×29.97 </a:t>
            </a:r>
            <a:r>
              <a:rPr lang="en-CA" sz="2000" dirty="0" smtClean="0"/>
              <a:t>≈ </a:t>
            </a:r>
            <a:r>
              <a:rPr lang="en-CA" sz="2000" dirty="0"/>
              <a:t>15, 734 </a:t>
            </a:r>
            <a:r>
              <a:rPr lang="en-CA" sz="2000" dirty="0" smtClean="0"/>
              <a:t>lines/sec, so </a:t>
            </a:r>
            <a:r>
              <a:rPr lang="en-CA" sz="2000" dirty="0"/>
              <a:t>that each line is swept out in 1/15.734 × 103 sec </a:t>
            </a:r>
            <a:r>
              <a:rPr lang="en-CA" sz="2000" dirty="0" smtClean="0"/>
              <a:t>≈ 63.6</a:t>
            </a:r>
            <a:r>
              <a:rPr lang="en-CA" sz="2000" i="1" dirty="0" smtClean="0"/>
              <a:t>μ</a:t>
            </a:r>
            <a:r>
              <a:rPr lang="en-CA" sz="2000" dirty="0" smtClean="0"/>
              <a:t>sec.</a:t>
            </a:r>
          </a:p>
          <a:p>
            <a:pPr marL="971550" lvl="1" indent="-514350">
              <a:spcBef>
                <a:spcPts val="1200"/>
              </a:spcBef>
              <a:buAutoNum type="alphaLcParenR"/>
            </a:pPr>
            <a:r>
              <a:rPr lang="en-CA" sz="2000" dirty="0" smtClean="0"/>
              <a:t>Since </a:t>
            </a:r>
            <a:r>
              <a:rPr lang="en-CA" sz="2000" dirty="0"/>
              <a:t>the horizontal retrace takes 10.9 </a:t>
            </a:r>
            <a:r>
              <a:rPr lang="en-CA" sz="2000" i="1" dirty="0" err="1"/>
              <a:t>μ</a:t>
            </a:r>
            <a:r>
              <a:rPr lang="en-CA" sz="2000" dirty="0" err="1"/>
              <a:t>sec</a:t>
            </a:r>
            <a:r>
              <a:rPr lang="en-CA" sz="2000" dirty="0"/>
              <a:t>, this leaves 52.7 </a:t>
            </a:r>
            <a:r>
              <a:rPr lang="en-CA" sz="2000" dirty="0" err="1" smtClean="0"/>
              <a:t>μsec</a:t>
            </a:r>
            <a:r>
              <a:rPr lang="en-CA" sz="2000" dirty="0" smtClean="0"/>
              <a:t> for </a:t>
            </a:r>
            <a:r>
              <a:rPr lang="en-CA" sz="2000" dirty="0"/>
              <a:t>the active line signal during which image data is displayed (</a:t>
            </a:r>
            <a:r>
              <a:rPr lang="en-CA" sz="2000" dirty="0" smtClean="0"/>
              <a:t>see </a:t>
            </a:r>
            <a:r>
              <a:rPr lang="en-US" sz="2000" dirty="0" smtClean="0"/>
              <a:t>Fig.5.3</a:t>
            </a:r>
            <a:r>
              <a:rPr lang="en-US" sz="2000" dirty="0"/>
              <a:t>).</a:t>
            </a:r>
          </a:p>
        </p:txBody>
      </p:sp>
      <p:sp>
        <p:nvSpPr>
          <p:cNvPr id="4" name="Slide Number Placeholder 3"/>
          <p:cNvSpPr>
            <a:spLocks noGrp="1"/>
          </p:cNvSpPr>
          <p:nvPr>
            <p:ph type="sldNum" sz="quarter" idx="12"/>
          </p:nvPr>
        </p:nvSpPr>
        <p:spPr/>
        <p:txBody>
          <a:bodyPr/>
          <a:lstStyle/>
          <a:p>
            <a:fld id="{0F351D62-525A-4671-8264-CD4617D324B8}"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49199"/>
            <a:ext cx="8229600" cy="5340369"/>
          </a:xfrm>
        </p:spPr>
        <p:txBody>
          <a:bodyPr>
            <a:normAutofit fontScale="77500" lnSpcReduction="20000"/>
          </a:bodyPr>
          <a:lstStyle/>
          <a:p>
            <a:pPr>
              <a:lnSpc>
                <a:spcPct val="120000"/>
              </a:lnSpc>
              <a:buFont typeface="Arial" pitchFamily="34" charset="0"/>
              <a:buChar char="•"/>
            </a:pPr>
            <a:r>
              <a:rPr lang="en-CA" dirty="0" smtClean="0"/>
              <a:t>Fig</a:t>
            </a:r>
            <a:r>
              <a:rPr lang="en-CA" dirty="0"/>
              <a:t>. 5.4 shows the effect of “vertical retrace &amp; sync” </a:t>
            </a:r>
            <a:r>
              <a:rPr lang="en-CA" dirty="0" smtClean="0"/>
              <a:t>and “horizontal </a:t>
            </a:r>
            <a:r>
              <a:rPr lang="en-CA" dirty="0"/>
              <a:t>retrace &amp; sync” on the NTSC video raster</a:t>
            </a:r>
            <a:r>
              <a:rPr lang="en-CA" dirty="0" smtClean="0"/>
              <a:t>.</a:t>
            </a:r>
            <a:endParaRPr lang="en-CA" dirty="0"/>
          </a:p>
          <a:p>
            <a:pPr>
              <a:lnSpc>
                <a:spcPct val="120000"/>
              </a:lnSpc>
              <a:buNone/>
            </a:pPr>
            <a:endParaRPr lang="en-CA" dirty="0" smtClean="0"/>
          </a:p>
          <a:p>
            <a:pPr>
              <a:lnSpc>
                <a:spcPct val="120000"/>
              </a:lnSpc>
              <a:buNone/>
            </a:pPr>
            <a:endParaRPr lang="en-CA" dirty="0"/>
          </a:p>
          <a:p>
            <a:pPr>
              <a:lnSpc>
                <a:spcPct val="120000"/>
              </a:lnSpc>
              <a:buNone/>
            </a:pPr>
            <a:endParaRPr lang="en-CA" dirty="0" smtClean="0"/>
          </a:p>
          <a:p>
            <a:pPr>
              <a:lnSpc>
                <a:spcPct val="120000"/>
              </a:lnSpc>
              <a:buNone/>
            </a:pPr>
            <a:endParaRPr lang="en-CA" dirty="0"/>
          </a:p>
          <a:p>
            <a:pPr>
              <a:lnSpc>
                <a:spcPct val="120000"/>
              </a:lnSpc>
              <a:buNone/>
            </a:pPr>
            <a:endParaRPr lang="en-CA" dirty="0" smtClean="0"/>
          </a:p>
          <a:p>
            <a:pPr algn="ctr">
              <a:lnSpc>
                <a:spcPct val="120000"/>
              </a:lnSpc>
              <a:buNone/>
            </a:pPr>
            <a:endParaRPr lang="en-CA" dirty="0" smtClean="0"/>
          </a:p>
          <a:p>
            <a:pPr algn="ctr">
              <a:lnSpc>
                <a:spcPct val="120000"/>
              </a:lnSpc>
              <a:buNone/>
            </a:pPr>
            <a:endParaRPr lang="en-CA" dirty="0" smtClean="0"/>
          </a:p>
          <a:p>
            <a:pPr algn="ctr">
              <a:lnSpc>
                <a:spcPct val="120000"/>
              </a:lnSpc>
              <a:buNone/>
            </a:pPr>
            <a:r>
              <a:rPr lang="en-CA" b="1" dirty="0" smtClean="0"/>
              <a:t>Fig</a:t>
            </a:r>
            <a:r>
              <a:rPr lang="en-CA" b="1" dirty="0"/>
              <a:t>. 5.4: </a:t>
            </a:r>
            <a:r>
              <a:rPr lang="en-CA" b="1" dirty="0" smtClean="0"/>
              <a:t> </a:t>
            </a:r>
            <a:r>
              <a:rPr lang="en-CA" dirty="0" smtClean="0"/>
              <a:t>Video </a:t>
            </a:r>
            <a:r>
              <a:rPr lang="en-CA" dirty="0"/>
              <a:t>raster, including retrace and sync </a:t>
            </a:r>
            <a:r>
              <a:rPr lang="en-CA" dirty="0" smtClean="0"/>
              <a:t>data</a:t>
            </a:r>
            <a:endParaRPr lang="en-US" dirty="0"/>
          </a:p>
        </p:txBody>
      </p:sp>
      <p:sp>
        <p:nvSpPr>
          <p:cNvPr id="4" name="Slide Number Placeholder 3"/>
          <p:cNvSpPr>
            <a:spLocks noGrp="1"/>
          </p:cNvSpPr>
          <p:nvPr>
            <p:ph type="sldNum" sz="quarter" idx="12"/>
          </p:nvPr>
        </p:nvSpPr>
        <p:spPr/>
        <p:txBody>
          <a:bodyPr/>
          <a:lstStyle/>
          <a:p>
            <a:fld id="{0F351D62-525A-4671-8264-CD4617D324B8}" type="slidenum">
              <a:rPr lang="en-US" smtClean="0"/>
              <a:pPr/>
              <a:t>9</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pic>
        <p:nvPicPr>
          <p:cNvPr id="460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651" y="2276872"/>
            <a:ext cx="3882699" cy="28034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PETER@OKII9FVF81V8GRBC" val="30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3393</TotalTime>
  <Words>6358</Words>
  <Application>Microsoft Office PowerPoint</Application>
  <PresentationFormat>On-screen Show (4:3)</PresentationFormat>
  <Paragraphs>600</Paragraphs>
  <Slides>64</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3" baseType="lpstr">
      <vt:lpstr>Lucida Grande</vt:lpstr>
      <vt:lpstr>Arial</vt:lpstr>
      <vt:lpstr>Bell MT</vt:lpstr>
      <vt:lpstr>Calibri</vt:lpstr>
      <vt:lpstr>Symbol</vt:lpstr>
      <vt:lpstr>Times New Roman</vt:lpstr>
      <vt:lpstr>Trebuchet MS</vt:lpstr>
      <vt:lpstr>Office Theme</vt:lpstr>
      <vt:lpstr>Equation</vt:lpstr>
      <vt:lpstr>PowerPoint Presentation</vt:lpstr>
      <vt:lpstr>5.1  Analog Video</vt:lpstr>
      <vt:lpstr>PowerPoint Presentation</vt:lpstr>
      <vt:lpstr>PowerPoint Presentation</vt:lpstr>
      <vt:lpstr>PowerPoint Presentation</vt:lpstr>
      <vt:lpstr>PowerPoint Presentation</vt:lpstr>
      <vt:lpstr>PowerPoint Presentation</vt:lpstr>
      <vt:lpstr>5.1.1  NTSC Video</vt:lpstr>
      <vt:lpstr>PowerPoint Presentation</vt:lpstr>
      <vt:lpstr>PowerPoint Presentation</vt:lpstr>
      <vt:lpstr>PowerPoint Presentation</vt:lpstr>
      <vt:lpstr>Color Model and Modulation of NTSC</vt:lpstr>
      <vt:lpstr>PowerPoint Presentation</vt:lpstr>
      <vt:lpstr>Decoding NTSC Signals</vt:lpstr>
      <vt:lpstr>PowerPoint Presentation</vt:lpstr>
      <vt:lpstr>PowerPoint Presentation</vt:lpstr>
      <vt:lpstr>PowerPoint Presentation</vt:lpstr>
      <vt:lpstr>5.1.2  PAL Video</vt:lpstr>
      <vt:lpstr>PowerPoint Presentation</vt:lpstr>
      <vt:lpstr>5.1.3  SECAM Video</vt:lpstr>
      <vt:lpstr>PowerPoint Presentation</vt:lpstr>
      <vt:lpstr>5.2  Digital Video</vt:lpstr>
      <vt:lpstr>5.2.1  Chroma Subsampling</vt:lpstr>
      <vt:lpstr>PowerPoint Presentation</vt:lpstr>
      <vt:lpstr>PowerPoint Presentation</vt:lpstr>
      <vt:lpstr>5.2.2  CCIR and ITU-R Standards for Digital Video</vt:lpstr>
      <vt:lpstr>PowerPoint Presentation</vt:lpstr>
      <vt:lpstr>PowerPoint Presentation</vt:lpstr>
      <vt:lpstr>5.2.3  High Definition TV (HDTV)</vt:lpstr>
      <vt:lpstr>PowerPoint Presentation</vt:lpstr>
      <vt:lpstr>PowerPoint Presentation</vt:lpstr>
      <vt:lpstr>PowerPoint Presentation</vt:lpstr>
      <vt:lpstr>PowerPoint Presentation</vt:lpstr>
      <vt:lpstr>PowerPoint Presentation</vt:lpstr>
      <vt:lpstr>5.2.4  Ultra High Definition TV (UHDTV)</vt:lpstr>
      <vt:lpstr>PowerPoint Presentation</vt:lpstr>
      <vt:lpstr>5.3  Video Display Interfaces</vt:lpstr>
      <vt:lpstr>PowerPoint Presentation</vt:lpstr>
      <vt:lpstr>Composite Video</vt:lpstr>
      <vt:lpstr>PowerPoint Presentation</vt:lpstr>
      <vt:lpstr>S-Video</vt:lpstr>
      <vt:lpstr>5.3.2  Digital Display Interfaces</vt:lpstr>
      <vt:lpstr>High-Definition Multimedia Interface (HDMI)</vt:lpstr>
      <vt:lpstr>5.4  360o Video</vt:lpstr>
      <vt:lpstr>5.4.1  Equirectangular Projection (ERP)</vt:lpstr>
      <vt:lpstr>PowerPoint Presentation</vt:lpstr>
      <vt:lpstr>Fig. 5.9: The Equirectangular Projection (ERP) of the World Map.                    (* See book for the image copyright info.)</vt:lpstr>
      <vt:lpstr>5.4.2  Other Projections</vt:lpstr>
      <vt:lpstr>5.5  3D Video and TV</vt:lpstr>
      <vt:lpstr>5.5.1  Cues for 3D Percept</vt:lpstr>
      <vt:lpstr>PowerPoint Presentation</vt:lpstr>
      <vt:lpstr>5.5.2  3D Camera Models</vt:lpstr>
      <vt:lpstr>PowerPoint Presentation</vt:lpstr>
      <vt:lpstr>5.5.3  3D Movie and TV Based on Stereo Vision</vt:lpstr>
      <vt:lpstr>5.5.4  The Vergence-Accommodation Conflict</vt:lpstr>
      <vt:lpstr>PowerPoint Presentation</vt:lpstr>
      <vt:lpstr>5.5.5  Autostereoscopic (Glasses-Free) Display Devices</vt:lpstr>
      <vt:lpstr>PowerPoint Presentation</vt:lpstr>
      <vt:lpstr>5.5.6  Disparity Manipulation in 3D Content Creation</vt:lpstr>
      <vt:lpstr>5.6  Video Quality Assessment (VQA)</vt:lpstr>
      <vt:lpstr>5.6.1  Objective Assessment</vt:lpstr>
      <vt:lpstr>BD-rate (short for Bjontegaard’s delta-rate)</vt:lpstr>
      <vt:lpstr>5.6.2  Subjective Assessment</vt:lpstr>
      <vt:lpstr>5.6.3  Other VQA Metrics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Fundamental Concepts in Video</dc:title>
  <dc:creator>Jordan Yap</dc:creator>
  <cp:lastModifiedBy>Ze-Nian Li</cp:lastModifiedBy>
  <cp:revision>213</cp:revision>
  <dcterms:created xsi:type="dcterms:W3CDTF">2008-06-30T06:29:20Z</dcterms:created>
  <dcterms:modified xsi:type="dcterms:W3CDTF">2020-07-03T00:35:48Z</dcterms:modified>
</cp:coreProperties>
</file>