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367" r:id="rId2"/>
    <p:sldId id="257" r:id="rId3"/>
    <p:sldId id="258" r:id="rId4"/>
    <p:sldId id="291" r:id="rId5"/>
    <p:sldId id="271" r:id="rId6"/>
    <p:sldId id="259" r:id="rId7"/>
    <p:sldId id="260" r:id="rId8"/>
    <p:sldId id="261" r:id="rId9"/>
    <p:sldId id="262" r:id="rId10"/>
    <p:sldId id="264" r:id="rId11"/>
    <p:sldId id="292" r:id="rId12"/>
    <p:sldId id="368" r:id="rId13"/>
    <p:sldId id="269" r:id="rId14"/>
    <p:sldId id="268" r:id="rId15"/>
    <p:sldId id="273" r:id="rId16"/>
    <p:sldId id="275" r:id="rId17"/>
    <p:sldId id="277" r:id="rId18"/>
    <p:sldId id="293" r:id="rId19"/>
    <p:sldId id="278" r:id="rId20"/>
    <p:sldId id="294" r:id="rId21"/>
    <p:sldId id="295" r:id="rId22"/>
    <p:sldId id="296" r:id="rId23"/>
    <p:sldId id="297" r:id="rId24"/>
    <p:sldId id="282" r:id="rId25"/>
    <p:sldId id="283" r:id="rId26"/>
    <p:sldId id="298" r:id="rId27"/>
    <p:sldId id="286" r:id="rId28"/>
    <p:sldId id="365" r:id="rId29"/>
    <p:sldId id="366" r:id="rId30"/>
    <p:sldId id="299" r:id="rId31"/>
    <p:sldId id="300" r:id="rId32"/>
    <p:sldId id="301" r:id="rId33"/>
    <p:sldId id="288" r:id="rId34"/>
    <p:sldId id="289" r:id="rId35"/>
    <p:sldId id="290"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7" r:id="rId61"/>
    <p:sldId id="326"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9" r:id="rId93"/>
    <p:sldId id="358" r:id="rId94"/>
    <p:sldId id="360" r:id="rId95"/>
    <p:sldId id="361" r:id="rId96"/>
    <p:sldId id="362" r:id="rId97"/>
    <p:sldId id="363" r:id="rId98"/>
  </p:sldIdLst>
  <p:sldSz cx="9144000" cy="6858000" type="screen4x3"/>
  <p:notesSz cx="6858000" cy="9144000"/>
  <p:custDataLst>
    <p:tags r:id="rId1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7" autoAdjust="0"/>
    <p:restoredTop sz="94660"/>
  </p:normalViewPr>
  <p:slideViewPr>
    <p:cSldViewPr>
      <p:cViewPr varScale="1">
        <p:scale>
          <a:sx n="129" d="100"/>
          <a:sy n="129" d="100"/>
        </p:scale>
        <p:origin x="48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wmf"/><Relationship Id="rId4"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e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653215-5CFB-4D3A-AD85-83887B9FF421}" type="datetimeFigureOut">
              <a:rPr lang="en-US" smtClean="0">
                <a:latin typeface="Trebuchet MS"/>
              </a:rPr>
              <a:pPr/>
              <a:t>6/30/2020</a:t>
            </a:fld>
            <a:endParaRPr lang="en-US" dirty="0">
              <a:latin typeface="Trebuchet M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709D5F-34C9-4906-BDB4-2B5D21969D83}" type="slidenum">
              <a:rPr lang="en-US" smtClean="0">
                <a:latin typeface="Trebuchet MS"/>
              </a:rPr>
              <a:pPr/>
              <a:t>‹#›</a:t>
            </a:fld>
            <a:endParaRPr lang="en-US" dirty="0">
              <a:latin typeface="Trebuchet MS"/>
            </a:endParaRPr>
          </a:p>
        </p:txBody>
      </p:sp>
    </p:spTree>
    <p:extLst>
      <p:ext uri="{BB962C8B-B14F-4D97-AF65-F5344CB8AC3E}">
        <p14:creationId xmlns:p14="http://schemas.microsoft.com/office/powerpoint/2010/main" val="3726685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a:defRPr>
            </a:lvl1pPr>
          </a:lstStyle>
          <a:p>
            <a:fld id="{742F2F33-0519-4F22-94D1-A302B2EB5ED0}" type="datetimeFigureOut">
              <a:rPr lang="en-US" smtClean="0"/>
              <a:pPr/>
              <a:t>6/30/2020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a:defRPr>
            </a:lvl1pPr>
          </a:lstStyle>
          <a:p>
            <a:fld id="{D92B57C9-759E-4CB2-8155-F67B9A75AD03}" type="slidenum">
              <a:rPr lang="en-US" smtClean="0"/>
              <a:pPr/>
              <a:t>‹#›</a:t>
            </a:fld>
            <a:endParaRPr lang="en-US" dirty="0"/>
          </a:p>
        </p:txBody>
      </p:sp>
    </p:spTree>
    <p:extLst>
      <p:ext uri="{BB962C8B-B14F-4D97-AF65-F5344CB8AC3E}">
        <p14:creationId xmlns:p14="http://schemas.microsoft.com/office/powerpoint/2010/main" val="21435144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rebuchet MS"/>
        <a:ea typeface="+mn-ea"/>
        <a:cs typeface="+mn-cs"/>
      </a:defRPr>
    </a:lvl1pPr>
    <a:lvl2pPr marL="457200" algn="l" defTabSz="914400" rtl="0" eaLnBrk="1" latinLnBrk="0" hangingPunct="1">
      <a:defRPr sz="1200" kern="1200">
        <a:solidFill>
          <a:schemeClr val="tx1"/>
        </a:solidFill>
        <a:latin typeface="Trebuchet MS"/>
        <a:ea typeface="+mn-ea"/>
        <a:cs typeface="+mn-cs"/>
      </a:defRPr>
    </a:lvl2pPr>
    <a:lvl3pPr marL="914400" algn="l" defTabSz="914400" rtl="0" eaLnBrk="1" latinLnBrk="0" hangingPunct="1">
      <a:defRPr sz="1200" kern="1200">
        <a:solidFill>
          <a:schemeClr val="tx1"/>
        </a:solidFill>
        <a:latin typeface="Trebuchet MS"/>
        <a:ea typeface="+mn-ea"/>
        <a:cs typeface="+mn-cs"/>
      </a:defRPr>
    </a:lvl3pPr>
    <a:lvl4pPr marL="1371600" algn="l" defTabSz="914400" rtl="0" eaLnBrk="1" latinLnBrk="0" hangingPunct="1">
      <a:defRPr sz="1200" kern="1200">
        <a:solidFill>
          <a:schemeClr val="tx1"/>
        </a:solidFill>
        <a:latin typeface="Trebuchet MS"/>
        <a:ea typeface="+mn-ea"/>
        <a:cs typeface="+mn-cs"/>
      </a:defRPr>
    </a:lvl4pPr>
    <a:lvl5pPr marL="1828800" algn="l" defTabSz="914400" rtl="0" eaLnBrk="1" latinLnBrk="0" hangingPunct="1">
      <a:defRPr sz="1200" kern="1200">
        <a:solidFill>
          <a:schemeClr val="tx1"/>
        </a:solidFill>
        <a:latin typeface="Trebuchet M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B57C9-759E-4CB2-8155-F67B9A75AD03}"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B57C9-759E-4CB2-8155-F67B9A75AD03}"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81</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83</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84</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85</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B57C9-759E-4CB2-8155-F67B9A75AD03}" type="slidenum">
              <a:rPr lang="en-US" smtClean="0"/>
              <a:pPr/>
              <a:t>86</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87</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88</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89</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91</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92</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94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10</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95</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B57C9-759E-4CB2-8155-F67B9A75AD03}" type="slidenum">
              <a:rPr lang="en-US" smtClean="0"/>
              <a:pPr/>
              <a:t>96</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97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buNone/>
              <a:defRPr/>
            </a:lvl1pPr>
            <a:lvl2pPr algn="just">
              <a:buNone/>
              <a:defRPr/>
            </a:lvl2pPr>
            <a:lvl3pPr algn="jus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857884" y="6286520"/>
            <a:ext cx="2895600" cy="365125"/>
          </a:xfrm>
        </p:spPr>
        <p:txBody>
          <a:bodyPr/>
          <a:lstStyle>
            <a:lvl1pPr algn="r">
              <a:defRPr i="1"/>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vl1pPr>
          </a:lstStyle>
          <a:p>
            <a:fld id="{0F351D62-525A-4671-8264-CD4617D324B8}" type="slidenum">
              <a:rPr lang="en-US" smtClean="0"/>
              <a:pPr/>
              <a:t>‹#›</a:t>
            </a:fld>
            <a:endParaRPr lang="en-US"/>
          </a:p>
        </p:txBody>
      </p:sp>
      <p:sp>
        <p:nvSpPr>
          <p:cNvPr id="7" name="TextBox 6"/>
          <p:cNvSpPr txBox="1"/>
          <p:nvPr userDrawn="1"/>
        </p:nvSpPr>
        <p:spPr>
          <a:xfrm>
            <a:off x="441951" y="149902"/>
            <a:ext cx="4058341" cy="307777"/>
          </a:xfrm>
          <a:prstGeom prst="rect">
            <a:avLst/>
          </a:prstGeom>
          <a:noFill/>
        </p:spPr>
        <p:txBody>
          <a:bodyPr wrap="none" rtlCol="0">
            <a:spAutoFit/>
          </a:bodyPr>
          <a:lstStyle/>
          <a:p>
            <a:r>
              <a:rPr lang="en-US" sz="1400" i="1" dirty="0" smtClean="0">
                <a:latin typeface="Trebuchet MS"/>
              </a:rPr>
              <a:t>Fundamentals of Multimedia, 3</a:t>
            </a:r>
            <a:r>
              <a:rPr lang="en-US" sz="1400" i="1" baseline="30000" dirty="0" smtClean="0">
                <a:latin typeface="Trebuchet MS"/>
              </a:rPr>
              <a:t>rd</a:t>
            </a:r>
            <a:r>
              <a:rPr lang="en-US" sz="1400" i="1" dirty="0" smtClean="0">
                <a:latin typeface="Trebuchet MS"/>
              </a:rPr>
              <a:t> ed. Chapter</a:t>
            </a:r>
            <a:r>
              <a:rPr lang="en-US" sz="1400" i="1" baseline="0" dirty="0" smtClean="0">
                <a:latin typeface="Trebuchet MS"/>
              </a:rPr>
              <a:t> 6</a:t>
            </a:r>
            <a:endParaRPr lang="en-US" sz="1400" i="1" dirty="0">
              <a:latin typeface="Trebuchet MS"/>
            </a:endParaRPr>
          </a:p>
        </p:txBody>
      </p:sp>
      <p:cxnSp>
        <p:nvCxnSpPr>
          <p:cNvPr id="14" name="Straight Connector 13"/>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Trebuchet MS"/>
              </a:defRPr>
            </a:lvl1pPr>
          </a:lstStyle>
          <a:p>
            <a:r>
              <a:rPr lang="en-US" smtClean="0"/>
              <a:t>Li, Drew, &amp; Liu   © Springer 2021</a:t>
            </a:r>
            <a:endParaRPr lang="en-US" dirty="0"/>
          </a:p>
        </p:txBody>
      </p:sp>
      <p:sp>
        <p:nvSpPr>
          <p:cNvPr id="6"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fld id="{0F351D62-525A-4671-8264-CD4617D324B8}" type="slidenum">
              <a:rPr lang="en-US" smtClean="0"/>
              <a:pPr/>
              <a:t>‹#›</a:t>
            </a:fld>
            <a:endParaRPr lang="en-US" dirty="0"/>
          </a:p>
        </p:txBody>
      </p:sp>
      <p:cxnSp>
        <p:nvCxnSpPr>
          <p:cNvPr id="8" name="Straight Connector 7"/>
          <p:cNvCxnSpPr/>
          <p:nvPr userDrawn="1"/>
        </p:nvCxnSpPr>
        <p:spPr>
          <a:xfrm rot="10800000">
            <a:off x="428596" y="621508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Lst>
  <p:hf hdr="0" dt="0"/>
  <p:txStyles>
    <p:titleStyle>
      <a:lvl1pPr algn="ctr" defTabSz="914400" rtl="0" eaLnBrk="1" latinLnBrk="0" hangingPunct="1">
        <a:spcBef>
          <a:spcPct val="0"/>
        </a:spcBef>
        <a:buNone/>
        <a:defRPr sz="3200" kern="1200">
          <a:solidFill>
            <a:schemeClr val="tx1"/>
          </a:solidFill>
          <a:latin typeface="Trebuchet M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4.xml"/><Relationship Id="rId7"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 Id="rId9" Type="http://schemas.openxmlformats.org/officeDocument/2006/relationships/image" Target="../media/image12.wmf"/></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6.xm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27.xml"/><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8.png"/><Relationship Id="rId5" Type="http://schemas.openxmlformats.org/officeDocument/2006/relationships/image" Target="../media/image15.wmf"/><Relationship Id="rId10" Type="http://schemas.openxmlformats.org/officeDocument/2006/relationships/image" Target="../media/image17.emf"/><Relationship Id="rId4" Type="http://schemas.openxmlformats.org/officeDocument/2006/relationships/oleObject" Target="../embeddings/oleObject11.bin"/><Relationship Id="rId9"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hyperlink" Target="http://www.cs.sfu.ca/mmbook/factsaboutsound.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cs.sfu.ca/mmbook/FMSynthesi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hyperlink" Target="http://www.cs.sfu.ca/mmbook/wavetable-details.html"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cs.sfu.ca/mmbook/instrument.html"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www.cs.sfu.ca/mmbook/percussion.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31.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30.emf"/><Relationship Id="rId4" Type="http://schemas.openxmlformats.org/officeDocument/2006/relationships/oleObject" Target="../embeddings/oleObject14.bin"/></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36.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30.emf"/><Relationship Id="rId4" Type="http://schemas.openxmlformats.org/officeDocument/2006/relationships/oleObject" Target="../embeddings/oleObject16.bin"/></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0.emf"/><Relationship Id="rId5" Type="http://schemas.openxmlformats.org/officeDocument/2006/relationships/oleObject" Target="../embeddings/oleObject19.bin"/><Relationship Id="rId4" Type="http://schemas.openxmlformats.org/officeDocument/2006/relationships/image" Target="../media/image30.emf"/></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7" Type="http://schemas.openxmlformats.org/officeDocument/2006/relationships/image" Target="../media/image44.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43.emf"/><Relationship Id="rId4" Type="http://schemas.openxmlformats.org/officeDocument/2006/relationships/oleObject" Target="../embeddings/oleObject20.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45.wmf"/><Relationship Id="rId4" Type="http://schemas.openxmlformats.org/officeDocument/2006/relationships/oleObject" Target="../embeddings/oleObject22.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23.bin"/></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83.xml"/><Relationship Id="rId7" Type="http://schemas.openxmlformats.org/officeDocument/2006/relationships/image" Target="../media/image50.emf"/><Relationship Id="rId12"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25.bin"/><Relationship Id="rId11" Type="http://schemas.openxmlformats.org/officeDocument/2006/relationships/image" Target="../media/image52.emf"/><Relationship Id="rId5" Type="http://schemas.openxmlformats.org/officeDocument/2006/relationships/image" Target="../media/image49.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51.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61.wm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2.wmf"/><Relationship Id="rId5" Type="http://schemas.openxmlformats.org/officeDocument/2006/relationships/oleObject" Target="../embeddings/oleObject29.bin"/><Relationship Id="rId4" Type="http://schemas.openxmlformats.org/officeDocument/2006/relationships/image" Target="../media/image63.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notesSlide" Target="../notesSlides/notesSlide89.xml"/><Relationship Id="rId7"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4.emf"/><Relationship Id="rId5" Type="http://schemas.openxmlformats.org/officeDocument/2006/relationships/oleObject" Target="../embeddings/oleObject30.bin"/><Relationship Id="rId4" Type="http://schemas.openxmlformats.org/officeDocument/2006/relationships/image" Target="../media/image66.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68.png"/><Relationship Id="rId5" Type="http://schemas.openxmlformats.org/officeDocument/2006/relationships/image" Target="../media/image67.wmf"/><Relationship Id="rId4" Type="http://schemas.openxmlformats.org/officeDocument/2006/relationships/oleObject" Target="../embeddings/oleObject32.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oleObject" Target="../embeddings/oleObject33.bin"/></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a:t>
            </a:fld>
            <a:endParaRPr lang="en-US" dirty="0"/>
          </a:p>
        </p:txBody>
      </p:sp>
      <p:sp>
        <p:nvSpPr>
          <p:cNvPr id="6" name="Title 1"/>
          <p:cNvSpPr txBox="1">
            <a:spLocks/>
          </p:cNvSpPr>
          <p:nvPr/>
        </p:nvSpPr>
        <p:spPr>
          <a:xfrm>
            <a:off x="681030" y="119675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a:ea typeface="+mj-ea"/>
                <a:cs typeface="+mj-cs"/>
              </a:defRPr>
            </a:lvl1pPr>
          </a:lstStyle>
          <a:p>
            <a:r>
              <a:rPr lang="en-US" sz="3200" b="1" dirty="0" smtClean="0"/>
              <a:t>Chapter 6</a:t>
            </a:r>
            <a:br>
              <a:rPr lang="en-US" sz="3200" b="1" dirty="0" smtClean="0"/>
            </a:br>
            <a:r>
              <a:rPr lang="en-US" sz="3200" b="1" dirty="0" smtClean="0"/>
              <a:t>Basics of Digital Audio</a:t>
            </a:r>
            <a:endParaRPr lang="en-US" sz="3200" b="1" dirty="0"/>
          </a:p>
        </p:txBody>
      </p:sp>
      <p:sp>
        <p:nvSpPr>
          <p:cNvPr id="7" name="Subtitle 2"/>
          <p:cNvSpPr txBox="1">
            <a:spLocks/>
          </p:cNvSpPr>
          <p:nvPr/>
        </p:nvSpPr>
        <p:spPr>
          <a:xfrm>
            <a:off x="821505" y="3068960"/>
            <a:ext cx="7500990" cy="1719642"/>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None/>
              <a:defRPr sz="3200" kern="1200">
                <a:solidFill>
                  <a:schemeClr val="tx1"/>
                </a:solidFill>
                <a:latin typeface="Trebuchet MS"/>
                <a:ea typeface="+mn-ea"/>
                <a:cs typeface="+mn-cs"/>
              </a:defRPr>
            </a:lvl1pPr>
            <a:lvl2pPr marL="742950" indent="-285750" algn="just" defTabSz="914400" rtl="0" eaLnBrk="1" latinLnBrk="0" hangingPunct="1">
              <a:spcBef>
                <a:spcPct val="20000"/>
              </a:spcBef>
              <a:buFont typeface="Arial" pitchFamily="34" charset="0"/>
              <a:buNone/>
              <a:defRPr sz="2800" kern="1200">
                <a:solidFill>
                  <a:schemeClr val="tx1"/>
                </a:solidFill>
                <a:latin typeface="Trebuchet MS"/>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800" dirty="0" smtClean="0">
                <a:hlinkClick r:id="rId2" action="ppaction://hlinksldjump"/>
              </a:rPr>
              <a:t>6.1  Digitization of Sound</a:t>
            </a:r>
            <a:endParaRPr lang="en-US" sz="2800" dirty="0" smtClean="0"/>
          </a:p>
          <a:p>
            <a:pPr algn="l"/>
            <a:r>
              <a:rPr lang="en-US" sz="2800" dirty="0" smtClean="0">
                <a:hlinkClick r:id="rId3" action="ppaction://hlinksldjump"/>
              </a:rPr>
              <a:t>6.2  MIDI: Musical Instrument Digital Interface</a:t>
            </a:r>
            <a:endParaRPr lang="en-US" sz="2800" dirty="0" smtClean="0"/>
          </a:p>
          <a:p>
            <a:pPr algn="l"/>
            <a:r>
              <a:rPr lang="en-CA" sz="2800" dirty="0" smtClean="0">
                <a:hlinkClick r:id="rId4" action="ppaction://hlinksldjump"/>
              </a:rPr>
              <a:t>6.3  Quantization and Transmission of Audio</a:t>
            </a:r>
            <a:endParaRPr lang="en-CA" sz="2800" dirty="0" smtClean="0"/>
          </a:p>
        </p:txBody>
      </p:sp>
    </p:spTree>
    <p:extLst>
      <p:ext uri="{BB962C8B-B14F-4D97-AF65-F5344CB8AC3E}">
        <p14:creationId xmlns:p14="http://schemas.microsoft.com/office/powerpoint/2010/main" val="97898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marL="457200" indent="-457200">
              <a:buFont typeface="Arial"/>
              <a:buChar char="•"/>
            </a:pPr>
            <a:r>
              <a:rPr lang="en-CA" sz="2600" dirty="0" smtClean="0"/>
              <a:t>Thus to decide how to digitize audio data we need to answer </a:t>
            </a:r>
            <a:r>
              <a:rPr lang="en-US" sz="2600" dirty="0" smtClean="0"/>
              <a:t>the following questions:</a:t>
            </a:r>
          </a:p>
          <a:p>
            <a:pPr marL="971550" lvl="1" indent="-514350">
              <a:spcBef>
                <a:spcPts val="1872"/>
              </a:spcBef>
              <a:buAutoNum type="arabicPeriod"/>
            </a:pPr>
            <a:r>
              <a:rPr lang="en-CA" sz="2600" dirty="0" smtClean="0"/>
              <a:t>What is the sampling rate?</a:t>
            </a:r>
            <a:endParaRPr lang="en-CA" sz="2600" dirty="0"/>
          </a:p>
          <a:p>
            <a:pPr marL="971550" lvl="1" indent="-514350">
              <a:spcBef>
                <a:spcPts val="1872"/>
              </a:spcBef>
              <a:buAutoNum type="arabicPeriod"/>
            </a:pPr>
            <a:r>
              <a:rPr lang="en-CA" sz="2600" dirty="0" smtClean="0"/>
              <a:t>How finely is the data to be quantized, and is quantization </a:t>
            </a:r>
            <a:r>
              <a:rPr lang="en-US" sz="2600" dirty="0" smtClean="0"/>
              <a:t>uniform?</a:t>
            </a:r>
            <a:endParaRPr lang="en-US" sz="2600" dirty="0"/>
          </a:p>
          <a:p>
            <a:pPr marL="971550" lvl="1" indent="-514350">
              <a:spcBef>
                <a:spcPts val="1872"/>
              </a:spcBef>
              <a:buAutoNum type="arabicPeriod"/>
            </a:pPr>
            <a:r>
              <a:rPr lang="en-CA" sz="2600" dirty="0" smtClean="0"/>
              <a:t>How is audio data formatted? (file format)</a:t>
            </a:r>
            <a:endParaRPr lang="en-US" sz="2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641379"/>
          </a:xfrm>
        </p:spPr>
        <p:txBody>
          <a:bodyPr anchor="ctr">
            <a:normAutofit/>
          </a:bodyPr>
          <a:lstStyle/>
          <a:p>
            <a:pPr marL="457200" indent="-457200" algn="l">
              <a:lnSpc>
                <a:spcPct val="120000"/>
              </a:lnSpc>
              <a:spcBef>
                <a:spcPts val="1800"/>
              </a:spcBef>
              <a:buFont typeface="Arial"/>
              <a:buChar char="•"/>
            </a:pPr>
            <a:r>
              <a:rPr lang="en-CA" sz="2400" dirty="0" smtClean="0"/>
              <a:t>The Nyquist theorem states how frequently we must sample in time to be able to recover the original sound.</a:t>
            </a:r>
          </a:p>
          <a:p>
            <a:pPr marL="971550" lvl="1" indent="-514350" algn="l">
              <a:lnSpc>
                <a:spcPct val="120000"/>
              </a:lnSpc>
              <a:spcBef>
                <a:spcPts val="1800"/>
              </a:spcBef>
              <a:buAutoNum type="alphaLcParenBoth"/>
            </a:pPr>
            <a:r>
              <a:rPr lang="en-CA" sz="2400" dirty="0" smtClean="0"/>
              <a:t>Fig. 6.4(a) shows a single sinusoid: it is a single, pure, frequency (only electronic instruments can create such sounds).</a:t>
            </a:r>
          </a:p>
          <a:p>
            <a:pPr marL="971550" lvl="1" indent="-514350" algn="l">
              <a:lnSpc>
                <a:spcPct val="120000"/>
              </a:lnSpc>
              <a:spcBef>
                <a:spcPts val="1800"/>
              </a:spcBef>
              <a:buAutoNum type="alphaLcParenBoth"/>
            </a:pPr>
            <a:r>
              <a:rPr lang="en-CA" sz="2400" dirty="0" smtClean="0"/>
              <a:t>If sampling rate just equals the actual frequency, Fig. 6.4(b) shows that a false signal is detected: it is simply a constant, with zero </a:t>
            </a:r>
            <a:r>
              <a:rPr lang="en-US" sz="2400" dirty="0" smtClean="0"/>
              <a:t>frequency.</a:t>
            </a:r>
          </a:p>
        </p:txBody>
      </p:sp>
      <p:sp>
        <p:nvSpPr>
          <p:cNvPr id="4" name="Slide Number Placeholder 3"/>
          <p:cNvSpPr>
            <a:spLocks noGrp="1"/>
          </p:cNvSpPr>
          <p:nvPr>
            <p:ph type="sldNum" sz="quarter" idx="12"/>
          </p:nvPr>
        </p:nvSpPr>
        <p:spPr/>
        <p:txBody>
          <a:bodyPr/>
          <a:lstStyle/>
          <a:p>
            <a:fld id="{0F351D62-525A-4671-8264-CD4617D324B8}"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
        <p:nvSpPr>
          <p:cNvPr id="6" name="Title 1"/>
          <p:cNvSpPr>
            <a:spLocks noGrp="1"/>
          </p:cNvSpPr>
          <p:nvPr>
            <p:ph type="title"/>
          </p:nvPr>
        </p:nvSpPr>
        <p:spPr>
          <a:xfrm>
            <a:off x="467544" y="548680"/>
            <a:ext cx="8229600" cy="1000132"/>
          </a:xfrm>
        </p:spPr>
        <p:txBody>
          <a:bodyPr>
            <a:normAutofit/>
          </a:bodyPr>
          <a:lstStyle/>
          <a:p>
            <a:r>
              <a:rPr lang="en-US" b="1" dirty="0"/>
              <a:t>6.1.3 </a:t>
            </a:r>
            <a:r>
              <a:rPr lang="en-US" b="1" dirty="0" smtClean="0"/>
              <a:t> </a:t>
            </a:r>
            <a:r>
              <a:rPr lang="en-US" b="1" dirty="0" err="1" smtClean="0"/>
              <a:t>Nyquist</a:t>
            </a:r>
            <a:r>
              <a:rPr lang="en-US" b="1" dirty="0" smtClean="0"/>
              <a:t> </a:t>
            </a:r>
            <a:r>
              <a:rPr lang="en-US" b="1" dirty="0"/>
              <a:t>Theorem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9"/>
            <a:ext cx="8229600" cy="4525963"/>
          </a:xfrm>
        </p:spPr>
        <p:txBody>
          <a:bodyPr anchor="ctr">
            <a:normAutofit/>
          </a:bodyPr>
          <a:lstStyle/>
          <a:p>
            <a:pPr marL="971550" lvl="1" indent="-514350" algn="l">
              <a:lnSpc>
                <a:spcPct val="120000"/>
              </a:lnSpc>
              <a:spcBef>
                <a:spcPts val="1800"/>
              </a:spcBef>
              <a:buAutoNum type="alphaLcParenBoth"/>
            </a:pPr>
            <a:r>
              <a:rPr lang="en-CA" sz="2400" dirty="0" smtClean="0"/>
              <a:t>Now if sample at 1.5 times the actual frequency, Fig. 6.4(c) shows that we obtain an incorrect (</a:t>
            </a:r>
            <a:r>
              <a:rPr lang="en-CA" sz="2400" b="1" dirty="0" smtClean="0"/>
              <a:t>alias</a:t>
            </a:r>
            <a:r>
              <a:rPr lang="en-CA" sz="2400" dirty="0" smtClean="0"/>
              <a:t>) frequency that is lower than the correct one — it is half the correct one (the wavelength, from peak to peak, is double that of the actual signal).</a:t>
            </a:r>
          </a:p>
          <a:p>
            <a:pPr marL="971550" lvl="1" indent="-514350" algn="l">
              <a:lnSpc>
                <a:spcPct val="120000"/>
              </a:lnSpc>
              <a:spcBef>
                <a:spcPts val="1800"/>
              </a:spcBef>
              <a:buAutoNum type="alphaLcParenBoth"/>
            </a:pPr>
            <a:r>
              <a:rPr lang="en-CA" sz="2400" dirty="0" smtClean="0"/>
              <a:t>Thus for correct sampling we must use a sampling rate equal to at least twice the maximum frequency content in the signal. This rate is called the </a:t>
            </a:r>
            <a:r>
              <a:rPr lang="en-CA" sz="2400" b="1" dirty="0" err="1" smtClean="0"/>
              <a:t>Nyquist</a:t>
            </a:r>
            <a:r>
              <a:rPr lang="en-CA" sz="2400" b="1" dirty="0" smtClean="0"/>
              <a:t> rate</a:t>
            </a:r>
            <a:r>
              <a:rPr lang="en-CA" sz="2400" dirty="0" smtClean="0"/>
              <a:t>.</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351D62-525A-4671-8264-CD4617D324B8}"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sp>
        <p:nvSpPr>
          <p:cNvPr id="8" name="TextBox 7"/>
          <p:cNvSpPr txBox="1"/>
          <p:nvPr/>
        </p:nvSpPr>
        <p:spPr>
          <a:xfrm>
            <a:off x="4355976" y="705475"/>
            <a:ext cx="4286280" cy="4985980"/>
          </a:xfrm>
          <a:prstGeom prst="rect">
            <a:avLst/>
          </a:prstGeom>
          <a:noFill/>
        </p:spPr>
        <p:txBody>
          <a:bodyPr wrap="square" rtlCol="0" anchor="ctr">
            <a:spAutoFit/>
          </a:bodyPr>
          <a:lstStyle/>
          <a:p>
            <a:r>
              <a:rPr lang="en-CA" sz="2200" b="1" dirty="0" smtClean="0">
                <a:latin typeface="Trebuchet MS"/>
              </a:rPr>
              <a:t>Fig. 6.4: </a:t>
            </a:r>
            <a:r>
              <a:rPr lang="en-CA" sz="2200" dirty="0" smtClean="0">
                <a:latin typeface="Trebuchet MS"/>
              </a:rPr>
              <a:t>Aliasing. </a:t>
            </a:r>
          </a:p>
          <a:p>
            <a:endParaRPr lang="en-CA" dirty="0" smtClean="0">
              <a:latin typeface="Trebuchet MS"/>
            </a:endParaRPr>
          </a:p>
          <a:p>
            <a:r>
              <a:rPr lang="en-CA" sz="2000" dirty="0" smtClean="0">
                <a:latin typeface="Trebuchet MS"/>
              </a:rPr>
              <a:t>(a): A single frequency.  </a:t>
            </a:r>
          </a:p>
          <a:p>
            <a:endParaRPr lang="en-CA" sz="2000" dirty="0" smtClean="0">
              <a:latin typeface="Trebuchet MS"/>
            </a:endParaRPr>
          </a:p>
          <a:p>
            <a:endParaRPr lang="en-CA" sz="2000" dirty="0" smtClean="0">
              <a:latin typeface="Trebuchet MS"/>
            </a:endParaRPr>
          </a:p>
          <a:p>
            <a:endParaRPr lang="en-CA" sz="2000" dirty="0" smtClean="0">
              <a:latin typeface="Trebuchet MS"/>
            </a:endParaRPr>
          </a:p>
          <a:p>
            <a:endParaRPr lang="en-CA" sz="2000" dirty="0" smtClean="0">
              <a:latin typeface="Trebuchet MS"/>
            </a:endParaRPr>
          </a:p>
          <a:p>
            <a:r>
              <a:rPr lang="en-CA" sz="2000" dirty="0" smtClean="0">
                <a:latin typeface="Trebuchet MS"/>
              </a:rPr>
              <a:t>(b): Sampling at exactly the frequency produces a constant.  </a:t>
            </a:r>
          </a:p>
          <a:p>
            <a:endParaRPr lang="en-CA" sz="2000" dirty="0" smtClean="0">
              <a:latin typeface="Trebuchet MS"/>
            </a:endParaRPr>
          </a:p>
          <a:p>
            <a:endParaRPr lang="en-CA" sz="2000" dirty="0" smtClean="0">
              <a:latin typeface="Trebuchet MS"/>
            </a:endParaRPr>
          </a:p>
          <a:p>
            <a:endParaRPr lang="en-CA" sz="2000" dirty="0" smtClean="0">
              <a:latin typeface="Trebuchet MS"/>
            </a:endParaRPr>
          </a:p>
          <a:p>
            <a:endParaRPr lang="en-CA" sz="2000" dirty="0" smtClean="0">
              <a:latin typeface="Trebuchet MS"/>
            </a:endParaRPr>
          </a:p>
          <a:p>
            <a:r>
              <a:rPr lang="en-CA" sz="2000" dirty="0" smtClean="0">
                <a:latin typeface="Trebuchet MS"/>
              </a:rPr>
              <a:t>(c): Sampling at 1.5 times per cycle  produces an </a:t>
            </a:r>
            <a:r>
              <a:rPr lang="en-CA" sz="2000" i="1" dirty="0" smtClean="0">
                <a:latin typeface="Trebuchet MS"/>
              </a:rPr>
              <a:t>alias</a:t>
            </a:r>
            <a:r>
              <a:rPr lang="en-CA" sz="2000" dirty="0" smtClean="0">
                <a:latin typeface="Trebuchet MS"/>
              </a:rPr>
              <a:t> perceived frequency.</a:t>
            </a:r>
            <a:endParaRPr lang="en-US" sz="2000" dirty="0">
              <a:latin typeface="Trebuchet MS"/>
            </a:endParaRPr>
          </a:p>
        </p:txBody>
      </p:sp>
      <p:pic>
        <p:nvPicPr>
          <p:cNvPr id="11" name="Content Placeholder 10" descr="6f4.png"/>
          <p:cNvPicPr>
            <a:picLocks noGrp="1" noChangeAspect="1"/>
          </p:cNvPicPr>
          <p:nvPr>
            <p:ph idx="1"/>
          </p:nvPr>
        </p:nvPicPr>
        <p:blipFill>
          <a:blip r:embed="rId3" cstate="print"/>
          <a:stretch>
            <a:fillRect/>
          </a:stretch>
        </p:blipFill>
        <p:spPr>
          <a:xfrm>
            <a:off x="928662" y="714356"/>
            <a:ext cx="2857520" cy="524547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340369"/>
          </a:xfrm>
        </p:spPr>
        <p:txBody>
          <a:bodyPr>
            <a:normAutofit fontScale="70000" lnSpcReduction="20000"/>
          </a:bodyPr>
          <a:lstStyle/>
          <a:p>
            <a:pPr marL="457200" indent="-457200">
              <a:lnSpc>
                <a:spcPct val="120000"/>
              </a:lnSpc>
              <a:spcBef>
                <a:spcPts val="600"/>
              </a:spcBef>
              <a:buFont typeface="Arial"/>
              <a:buChar char="•"/>
            </a:pPr>
            <a:r>
              <a:rPr lang="en-CA" b="1" dirty="0" smtClean="0"/>
              <a:t>Nyquist Theorem</a:t>
            </a:r>
            <a:r>
              <a:rPr lang="en-CA" dirty="0" smtClean="0"/>
              <a:t>: If a signal is </a:t>
            </a:r>
            <a:r>
              <a:rPr lang="en-CA" b="1" dirty="0" smtClean="0"/>
              <a:t>band-limited</a:t>
            </a:r>
            <a:r>
              <a:rPr lang="en-CA" dirty="0" smtClean="0"/>
              <a:t>, i.e., there is a lower limit </a:t>
            </a:r>
            <a:r>
              <a:rPr lang="en-CA" i="1" dirty="0" smtClean="0">
                <a:latin typeface="Times New Roman" pitchFamily="18" charset="0"/>
                <a:cs typeface="Times New Roman" pitchFamily="18" charset="0"/>
              </a:rPr>
              <a:t>f</a:t>
            </a:r>
            <a:r>
              <a:rPr lang="en-CA" baseline="-25000" dirty="0" smtClean="0"/>
              <a:t>1</a:t>
            </a:r>
            <a:r>
              <a:rPr lang="en-CA" dirty="0" smtClean="0"/>
              <a:t> and an upper limit</a:t>
            </a:r>
            <a:r>
              <a:rPr lang="en-CA" i="1" dirty="0" smtClean="0">
                <a:latin typeface="Times New Roman" pitchFamily="18" charset="0"/>
                <a:cs typeface="Times New Roman" pitchFamily="18" charset="0"/>
              </a:rPr>
              <a:t> f</a:t>
            </a:r>
            <a:r>
              <a:rPr lang="en-CA" i="1" baseline="-25000" dirty="0" smtClean="0">
                <a:latin typeface="Times New Roman" pitchFamily="18" charset="0"/>
                <a:cs typeface="Times New Roman" pitchFamily="18" charset="0"/>
              </a:rPr>
              <a:t>2</a:t>
            </a:r>
            <a:r>
              <a:rPr lang="en-CA" i="1" dirty="0" smtClean="0">
                <a:latin typeface="Times New Roman" pitchFamily="18" charset="0"/>
                <a:cs typeface="Times New Roman" pitchFamily="18" charset="0"/>
              </a:rPr>
              <a:t> </a:t>
            </a:r>
            <a:r>
              <a:rPr lang="en-CA" dirty="0" smtClean="0"/>
              <a:t>of frequency components in the signal, then the sampling rate should be </a:t>
            </a:r>
            <a:r>
              <a:rPr lang="en-US" dirty="0" smtClean="0"/>
              <a:t>at least 2(</a:t>
            </a:r>
            <a:r>
              <a:rPr lang="en-US" i="1" dirty="0" smtClean="0">
                <a:latin typeface="Times New Roman" pitchFamily="18" charset="0"/>
                <a:cs typeface="Times New Roman" pitchFamily="18" charset="0"/>
              </a:rPr>
              <a:t>f</a:t>
            </a:r>
            <a:r>
              <a:rPr lang="en-US" baseline="-25000" dirty="0" smtClean="0"/>
              <a:t>2</a:t>
            </a:r>
            <a:r>
              <a:rPr lang="en-US" dirty="0" smtClean="0"/>
              <a:t> − </a:t>
            </a:r>
            <a:r>
              <a:rPr lang="en-US" i="1" dirty="0" smtClean="0">
                <a:latin typeface="Times New Roman" pitchFamily="18" charset="0"/>
                <a:cs typeface="Times New Roman" pitchFamily="18" charset="0"/>
              </a:rPr>
              <a:t>f</a:t>
            </a:r>
            <a:r>
              <a:rPr lang="en-US" baseline="-25000" dirty="0" smtClean="0"/>
              <a:t>1</a:t>
            </a:r>
            <a:r>
              <a:rPr lang="en-US" dirty="0" smtClean="0"/>
              <a:t>).</a:t>
            </a:r>
          </a:p>
          <a:p>
            <a:pPr marL="457200" indent="-457200">
              <a:lnSpc>
                <a:spcPct val="120000"/>
              </a:lnSpc>
              <a:spcBef>
                <a:spcPts val="600"/>
              </a:spcBef>
              <a:buFont typeface="Arial"/>
              <a:buChar char="•"/>
            </a:pPr>
            <a:endParaRPr lang="en-US" dirty="0" smtClean="0"/>
          </a:p>
          <a:p>
            <a:pPr marL="457200" indent="-457200">
              <a:lnSpc>
                <a:spcPct val="120000"/>
              </a:lnSpc>
              <a:spcBef>
                <a:spcPts val="600"/>
              </a:spcBef>
              <a:buFont typeface="Arial"/>
              <a:buChar char="•"/>
            </a:pPr>
            <a:r>
              <a:rPr lang="en-CA" b="1" dirty="0" smtClean="0"/>
              <a:t>Nyquist frequency</a:t>
            </a:r>
            <a:r>
              <a:rPr lang="en-CA" dirty="0" smtClean="0"/>
              <a:t>: half of the Nyquist rate.</a:t>
            </a:r>
          </a:p>
          <a:p>
            <a:pPr marL="857250" lvl="1" indent="-457200">
              <a:lnSpc>
                <a:spcPct val="120000"/>
              </a:lnSpc>
              <a:spcBef>
                <a:spcPts val="600"/>
              </a:spcBef>
              <a:buFont typeface="Lucida Grande"/>
              <a:buChar char="-"/>
            </a:pPr>
            <a:r>
              <a:rPr lang="en-CA" dirty="0" smtClean="0"/>
              <a:t>Since it would be impossible to recover frequencies higher than Nyquist frequency in any event, most systems have an </a:t>
            </a:r>
            <a:r>
              <a:rPr lang="en-CA" b="1" dirty="0" smtClean="0"/>
              <a:t>antialiasing filter </a:t>
            </a:r>
            <a:r>
              <a:rPr lang="en-CA" dirty="0" smtClean="0"/>
              <a:t>that restricts the frequency content in the input to the sampler to a range at or below Nyquist frequency.</a:t>
            </a:r>
          </a:p>
          <a:p>
            <a:pPr lvl="1">
              <a:lnSpc>
                <a:spcPct val="120000"/>
              </a:lnSpc>
              <a:spcBef>
                <a:spcPts val="600"/>
              </a:spcBef>
            </a:pPr>
            <a:endParaRPr lang="en-CA" dirty="0" smtClean="0"/>
          </a:p>
          <a:p>
            <a:pPr>
              <a:lnSpc>
                <a:spcPct val="120000"/>
              </a:lnSpc>
              <a:spcBef>
                <a:spcPts val="600"/>
              </a:spcBef>
              <a:buFont typeface="Arial" pitchFamily="34" charset="0"/>
              <a:buChar char="•"/>
            </a:pPr>
            <a:r>
              <a:rPr lang="en-CA" dirty="0" smtClean="0"/>
              <a:t>The relationship among the Sampling Frequency, True Frequency, and the Alias Frequency is as follows:</a:t>
            </a:r>
          </a:p>
          <a:p>
            <a:pPr lvl="1" algn="l">
              <a:lnSpc>
                <a:spcPct val="120000"/>
              </a:lnSpc>
              <a:spcBef>
                <a:spcPts val="600"/>
              </a:spcBef>
            </a:pPr>
            <a:r>
              <a:rPr lang="en-US" dirty="0" smtClean="0"/>
              <a:t>              </a:t>
            </a:r>
            <a:r>
              <a:rPr lang="en-US" sz="3100" dirty="0" err="1" smtClean="0">
                <a:latin typeface="Garamond" pitchFamily="18" charset="0"/>
                <a:cs typeface="Courier New" pitchFamily="49" charset="0"/>
              </a:rPr>
              <a:t>f</a:t>
            </a:r>
            <a:r>
              <a:rPr lang="en-US" sz="3100" baseline="-25000" dirty="0" err="1" smtClean="0">
                <a:latin typeface="Garamond" pitchFamily="18" charset="0"/>
                <a:cs typeface="Courier New" pitchFamily="49" charset="0"/>
              </a:rPr>
              <a:t>alias</a:t>
            </a:r>
            <a:r>
              <a:rPr lang="en-US" sz="3100" baseline="-25000" dirty="0" smtClean="0">
                <a:latin typeface="Garamond" pitchFamily="18" charset="0"/>
                <a:cs typeface="Courier New" pitchFamily="49" charset="0"/>
              </a:rPr>
              <a:t> </a:t>
            </a:r>
            <a:r>
              <a:rPr lang="en-US" sz="3100" dirty="0" smtClean="0">
                <a:latin typeface="Garamond" pitchFamily="18" charset="0"/>
                <a:cs typeface="Courier New" pitchFamily="49" charset="0"/>
              </a:rPr>
              <a:t>= </a:t>
            </a:r>
            <a:r>
              <a:rPr lang="en-US" sz="3100" dirty="0" err="1" smtClean="0">
                <a:latin typeface="Garamond" pitchFamily="18" charset="0"/>
                <a:cs typeface="Courier New" pitchFamily="49" charset="0"/>
              </a:rPr>
              <a:t>f</a:t>
            </a:r>
            <a:r>
              <a:rPr lang="en-US" sz="3100" baseline="-25000" dirty="0" err="1" smtClean="0">
                <a:latin typeface="Garamond" pitchFamily="18" charset="0"/>
                <a:cs typeface="Courier New" pitchFamily="49" charset="0"/>
              </a:rPr>
              <a:t>sampling</a:t>
            </a:r>
            <a:r>
              <a:rPr lang="en-US" sz="3100" baseline="-25000" dirty="0" smtClean="0">
                <a:latin typeface="Garamond" pitchFamily="18" charset="0"/>
                <a:cs typeface="Courier New" pitchFamily="49" charset="0"/>
              </a:rPr>
              <a:t> </a:t>
            </a:r>
            <a:r>
              <a:rPr lang="en-US" sz="3100" dirty="0" smtClean="0">
                <a:latin typeface="Garamond" pitchFamily="18" charset="0"/>
                <a:cs typeface="Courier New" pitchFamily="49" charset="0"/>
              </a:rPr>
              <a:t>− </a:t>
            </a:r>
            <a:r>
              <a:rPr lang="en-US" sz="3100" dirty="0" err="1" smtClean="0">
                <a:latin typeface="Garamond" pitchFamily="18" charset="0"/>
                <a:cs typeface="Courier New" pitchFamily="49" charset="0"/>
              </a:rPr>
              <a:t>f</a:t>
            </a:r>
            <a:r>
              <a:rPr lang="en-US" sz="3100" baseline="-25000" dirty="0" err="1" smtClean="0">
                <a:latin typeface="Garamond" pitchFamily="18" charset="0"/>
                <a:cs typeface="Courier New" pitchFamily="49" charset="0"/>
              </a:rPr>
              <a:t>true</a:t>
            </a:r>
            <a:r>
              <a:rPr lang="en-US" sz="3100" dirty="0" smtClean="0"/>
              <a:t>,   </a:t>
            </a:r>
            <a:r>
              <a:rPr lang="en-US" sz="2900" dirty="0" smtClean="0">
                <a:latin typeface="Times New Roman" panose="02020603050405020304" pitchFamily="18" charset="0"/>
                <a:cs typeface="Times New Roman" panose="02020603050405020304" pitchFamily="18" charset="0"/>
              </a:rPr>
              <a:t>for</a:t>
            </a:r>
            <a:r>
              <a:rPr lang="en-US" sz="3100" dirty="0" smtClean="0"/>
              <a:t> </a:t>
            </a:r>
            <a:r>
              <a:rPr lang="en-US" sz="3100" dirty="0" err="1" smtClean="0">
                <a:latin typeface="Garamond" pitchFamily="18" charset="0"/>
              </a:rPr>
              <a:t>f</a:t>
            </a:r>
            <a:r>
              <a:rPr lang="en-US" sz="3100" baseline="-25000" dirty="0" err="1" smtClean="0">
                <a:latin typeface="Garamond" pitchFamily="18" charset="0"/>
              </a:rPr>
              <a:t>true</a:t>
            </a:r>
            <a:r>
              <a:rPr lang="en-US" sz="3100" baseline="-25000" dirty="0" smtClean="0">
                <a:latin typeface="Garamond" pitchFamily="18" charset="0"/>
              </a:rPr>
              <a:t> </a:t>
            </a:r>
            <a:r>
              <a:rPr lang="en-US" sz="3100" dirty="0" smtClean="0">
                <a:latin typeface="Garamond" pitchFamily="18" charset="0"/>
              </a:rPr>
              <a:t>&lt; </a:t>
            </a:r>
            <a:r>
              <a:rPr lang="en-US" sz="3100" dirty="0" err="1" smtClean="0">
                <a:latin typeface="Garamond" pitchFamily="18" charset="0"/>
              </a:rPr>
              <a:t>f</a:t>
            </a:r>
            <a:r>
              <a:rPr lang="en-US" sz="3100" baseline="-25000" dirty="0" err="1" smtClean="0">
                <a:latin typeface="Garamond" pitchFamily="18" charset="0"/>
              </a:rPr>
              <a:t>sampling</a:t>
            </a:r>
            <a:r>
              <a:rPr lang="en-US" sz="3100" baseline="-25000" dirty="0" smtClean="0">
                <a:latin typeface="Garamond" pitchFamily="18" charset="0"/>
              </a:rPr>
              <a:t> </a:t>
            </a:r>
            <a:r>
              <a:rPr lang="en-US" sz="3100" dirty="0" smtClean="0">
                <a:latin typeface="Garamond" pitchFamily="18" charset="0"/>
              </a:rPr>
              <a:t>&lt; 2 × </a:t>
            </a:r>
            <a:r>
              <a:rPr lang="en-US" sz="3100" dirty="0" err="1" smtClean="0">
                <a:latin typeface="Garamond" pitchFamily="18" charset="0"/>
              </a:rPr>
              <a:t>f</a:t>
            </a:r>
            <a:r>
              <a:rPr lang="en-US" sz="3100" baseline="-25000" dirty="0" err="1" smtClean="0">
                <a:latin typeface="Garamond" pitchFamily="18" charset="0"/>
              </a:rPr>
              <a:t>true</a:t>
            </a:r>
            <a:r>
              <a:rPr lang="en-US" sz="3100" baseline="-25000" dirty="0" smtClean="0">
                <a:latin typeface="Garamond" pitchFamily="18" charset="0"/>
              </a:rPr>
              <a:t>   </a:t>
            </a:r>
            <a:r>
              <a:rPr lang="en-US" baseline="-25000" dirty="0" smtClean="0"/>
              <a:t>	   </a:t>
            </a:r>
            <a:r>
              <a:rPr lang="en-US" dirty="0" smtClean="0"/>
              <a:t>(6.1)</a:t>
            </a:r>
            <a:endParaRPr lang="en-US" dirty="0"/>
          </a:p>
        </p:txBody>
      </p:sp>
      <p:sp>
        <p:nvSpPr>
          <p:cNvPr id="8" name="Slide Number Placeholder 7"/>
          <p:cNvSpPr>
            <a:spLocks noGrp="1"/>
          </p:cNvSpPr>
          <p:nvPr>
            <p:ph type="sldNum" sz="quarter" idx="12"/>
          </p:nvPr>
        </p:nvSpPr>
        <p:spPr/>
        <p:txBody>
          <a:bodyPr/>
          <a:lstStyle/>
          <a:p>
            <a:fld id="{0F351D62-525A-4671-8264-CD4617D324B8}" type="slidenum">
              <a:rPr lang="en-US" smtClean="0"/>
              <a:pPr/>
              <a:t>14</a:t>
            </a:fld>
            <a:endParaRPr lang="en-US"/>
          </a:p>
        </p:txBody>
      </p:sp>
      <p:sp>
        <p:nvSpPr>
          <p:cNvPr id="9" name="Footer Placeholder 8"/>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598" y="692696"/>
            <a:ext cx="8291264" cy="5340369"/>
          </a:xfrm>
        </p:spPr>
        <p:txBody>
          <a:bodyPr>
            <a:noAutofit/>
          </a:bodyPr>
          <a:lstStyle/>
          <a:p>
            <a:pPr>
              <a:buFont typeface="Arial" pitchFamily="34" charset="0"/>
              <a:buChar char="•"/>
            </a:pPr>
            <a:r>
              <a:rPr lang="en-CA" sz="2200" dirty="0" smtClean="0"/>
              <a:t>In general, the apparent frequency of a  sinusoid is the lowest frequency of a sinusoid that has exactly the same samples as the input sinusoid.  Fig. 6.5 shows the relationship of the apparent frequency to the input frequency.</a:t>
            </a:r>
          </a:p>
          <a:p>
            <a:endParaRPr lang="en-CA" sz="2200" dirty="0" smtClean="0"/>
          </a:p>
          <a:p>
            <a:endParaRPr lang="en-CA" sz="2200" dirty="0" smtClean="0"/>
          </a:p>
          <a:p>
            <a:endParaRPr lang="en-CA" sz="2200" dirty="0" smtClean="0"/>
          </a:p>
          <a:p>
            <a:endParaRPr lang="en-CA" sz="2200" dirty="0" smtClean="0"/>
          </a:p>
          <a:p>
            <a:pPr algn="ctr"/>
            <a:endParaRPr lang="en-CA" sz="2200" dirty="0" smtClean="0"/>
          </a:p>
          <a:p>
            <a:pPr algn="ctr"/>
            <a:endParaRPr lang="en-CA" sz="2200" dirty="0" smtClean="0"/>
          </a:p>
          <a:p>
            <a:pPr algn="ctr"/>
            <a:endParaRPr lang="en-CA" sz="2200" dirty="0" smtClean="0"/>
          </a:p>
          <a:p>
            <a:pPr algn="ctr"/>
            <a:endParaRPr lang="en-CA" sz="2200" dirty="0" smtClean="0"/>
          </a:p>
          <a:p>
            <a:pPr algn="ctr"/>
            <a:r>
              <a:rPr lang="en-CA" sz="2200" b="1" dirty="0" smtClean="0"/>
              <a:t>Fig. 6.5: </a:t>
            </a:r>
            <a:r>
              <a:rPr lang="en-CA" sz="2200" dirty="0" smtClean="0"/>
              <a:t>Folding of sinusoid frequency which is sampled at 8,000 Hz. The folding frequency, shown dashed, is 4,000 Hz.</a:t>
            </a:r>
            <a:endParaRPr lang="en-US" sz="22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7" name="Picture 6" descr="foldinggreq.png"/>
          <p:cNvPicPr>
            <a:picLocks noChangeAspect="1"/>
          </p:cNvPicPr>
          <p:nvPr/>
        </p:nvPicPr>
        <p:blipFill>
          <a:blip r:embed="rId3" cstate="print"/>
          <a:stretch>
            <a:fillRect/>
          </a:stretch>
        </p:blipFill>
        <p:spPr>
          <a:xfrm>
            <a:off x="2643174" y="2492896"/>
            <a:ext cx="3929090" cy="268004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6.1.4  Signal to Noise Ratio (SNR)</a:t>
            </a:r>
            <a:endParaRPr lang="en-US" sz="3200" b="1" dirty="0"/>
          </a:p>
        </p:txBody>
      </p:sp>
      <p:sp>
        <p:nvSpPr>
          <p:cNvPr id="3" name="Content Placeholder 2"/>
          <p:cNvSpPr>
            <a:spLocks noGrp="1"/>
          </p:cNvSpPr>
          <p:nvPr>
            <p:ph idx="1"/>
          </p:nvPr>
        </p:nvSpPr>
        <p:spPr/>
        <p:txBody>
          <a:bodyPr>
            <a:noAutofit/>
          </a:bodyPr>
          <a:lstStyle/>
          <a:p>
            <a:pPr marL="457200" indent="-457200">
              <a:buFont typeface="Arial"/>
              <a:buChar char="•"/>
            </a:pPr>
            <a:r>
              <a:rPr lang="en-CA" sz="2000" dirty="0" smtClean="0"/>
              <a:t>The ratio of the power of the correct signal and the noise is called the </a:t>
            </a:r>
            <a:r>
              <a:rPr lang="en-CA" sz="2000" i="1" dirty="0" smtClean="0"/>
              <a:t>signal to noise ratio </a:t>
            </a:r>
            <a:r>
              <a:rPr lang="en-CA" sz="2000" dirty="0" smtClean="0"/>
              <a:t>(</a:t>
            </a:r>
            <a:r>
              <a:rPr lang="en-CA" sz="2000" b="1" dirty="0" smtClean="0"/>
              <a:t>SNR</a:t>
            </a:r>
            <a:r>
              <a:rPr lang="en-CA" sz="2000" dirty="0" smtClean="0"/>
              <a:t>) — a measure of the </a:t>
            </a:r>
            <a:r>
              <a:rPr lang="en-US" sz="2000" dirty="0" smtClean="0"/>
              <a:t>quality of the signal.</a:t>
            </a:r>
          </a:p>
          <a:p>
            <a:pPr marL="457200" indent="-457200">
              <a:buFont typeface="Arial"/>
              <a:buChar char="•"/>
            </a:pPr>
            <a:endParaRPr lang="en-US" sz="2000" dirty="0" smtClean="0"/>
          </a:p>
          <a:p>
            <a:pPr marL="457200" indent="-457200">
              <a:buFont typeface="Arial"/>
              <a:buChar char="•"/>
            </a:pPr>
            <a:r>
              <a:rPr lang="en-CA" sz="2000" dirty="0" smtClean="0"/>
              <a:t>The SNR is usually measured in decibels (</a:t>
            </a:r>
            <a:r>
              <a:rPr lang="en-CA" sz="2000" b="1" dirty="0" smtClean="0"/>
              <a:t>dB</a:t>
            </a:r>
            <a:r>
              <a:rPr lang="en-CA" sz="2000" dirty="0" smtClean="0"/>
              <a:t>), where 1 dB is a tenth of a </a:t>
            </a:r>
            <a:r>
              <a:rPr lang="en-CA" sz="2000" b="1" dirty="0" smtClean="0"/>
              <a:t>bel</a:t>
            </a:r>
            <a:r>
              <a:rPr lang="en-CA" sz="2000" dirty="0" smtClean="0"/>
              <a:t>.  The SNR value, in units of dB, is defined in terms of base-10 logarithms of squared voltages, as follows:</a:t>
            </a:r>
          </a:p>
          <a:p>
            <a:endParaRPr lang="en-CA" sz="2000" dirty="0" smtClean="0"/>
          </a:p>
          <a:p>
            <a:pPr algn="r"/>
            <a:endParaRPr lang="en-CA" sz="2000" dirty="0" smtClean="0"/>
          </a:p>
          <a:p>
            <a:pPr algn="r"/>
            <a:r>
              <a:rPr lang="en-CA" sz="2000" dirty="0" smtClean="0"/>
              <a:t>(6.2)</a:t>
            </a:r>
          </a:p>
          <a:p>
            <a:endParaRPr lang="en-CA" sz="2000" dirty="0" smtClean="0"/>
          </a:p>
          <a:p>
            <a:r>
              <a:rPr lang="en-CA" sz="2000" dirty="0" smtClean="0"/>
              <a:t> </a:t>
            </a:r>
            <a:endParaRPr lang="en-US"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55765422"/>
              </p:ext>
            </p:extLst>
          </p:nvPr>
        </p:nvGraphicFramePr>
        <p:xfrm>
          <a:off x="2123728" y="4365104"/>
          <a:ext cx="4752528" cy="1004821"/>
        </p:xfrm>
        <a:graphic>
          <a:graphicData uri="http://schemas.openxmlformats.org/presentationml/2006/ole">
            <mc:AlternateContent xmlns:mc="http://schemas.openxmlformats.org/markup-compatibility/2006">
              <mc:Choice xmlns:v="urn:schemas-microsoft-com:vml" Requires="v">
                <p:oleObj spid="_x0000_s48319" name="Equation" r:id="rId4" imgW="2222339" imgH="469601" progId="">
                  <p:embed/>
                </p:oleObj>
              </mc:Choice>
              <mc:Fallback>
                <p:oleObj name="Equation" r:id="rId4" imgW="2222339" imgH="469601" progId="">
                  <p:embed/>
                  <p:pic>
                    <p:nvPicPr>
                      <p:cNvPr id="0" name="Picture 1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4365104"/>
                        <a:ext cx="4752528" cy="1004821"/>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marL="514350" indent="-514350" algn="just">
              <a:spcBef>
                <a:spcPts val="1824"/>
              </a:spcBef>
              <a:buAutoNum type="alphaLcParenR"/>
            </a:pPr>
            <a:r>
              <a:rPr lang="en-CA" sz="2600" dirty="0" smtClean="0"/>
              <a:t>The power in a signal is proportional to the square of the voltage. For example, if the signal voltage </a:t>
            </a:r>
            <a:r>
              <a:rPr lang="en-CA" sz="2600" dirty="0" err="1" smtClean="0"/>
              <a:t>V</a:t>
            </a:r>
            <a:r>
              <a:rPr lang="en-CA" sz="2600" i="1" baseline="-25000" dirty="0" err="1" smtClean="0">
                <a:latin typeface="Times New Roman" pitchFamily="18" charset="0"/>
                <a:cs typeface="Times New Roman" pitchFamily="18" charset="0"/>
              </a:rPr>
              <a:t>signal</a:t>
            </a:r>
            <a:r>
              <a:rPr lang="en-CA" sz="2600" i="1" dirty="0" smtClean="0">
                <a:latin typeface="Times New Roman" pitchFamily="18" charset="0"/>
                <a:cs typeface="Times New Roman" pitchFamily="18" charset="0"/>
              </a:rPr>
              <a:t> </a:t>
            </a:r>
            <a:r>
              <a:rPr lang="en-CA" sz="2600" dirty="0" smtClean="0"/>
              <a:t>is 10 times the noise, then the SNR is </a:t>
            </a:r>
          </a:p>
          <a:p>
            <a:pPr marL="0" indent="0" algn="just">
              <a:spcBef>
                <a:spcPts val="1824"/>
              </a:spcBef>
            </a:pPr>
            <a:r>
              <a:rPr lang="en-CA" sz="2600" dirty="0"/>
              <a:t>	</a:t>
            </a:r>
            <a:r>
              <a:rPr lang="en-CA" sz="2600" dirty="0" smtClean="0"/>
              <a:t>		20 ∗ log</a:t>
            </a:r>
            <a:r>
              <a:rPr lang="en-CA" sz="2600" baseline="-25000" dirty="0" smtClean="0"/>
              <a:t>10</a:t>
            </a:r>
            <a:r>
              <a:rPr lang="en-CA" sz="2600" dirty="0" smtClean="0"/>
              <a:t>(10) = 20 </a:t>
            </a:r>
            <a:r>
              <a:rPr lang="en-CA" sz="2600" dirty="0" err="1" smtClean="0"/>
              <a:t>dB.</a:t>
            </a:r>
            <a:endParaRPr lang="en-CA" sz="2600" dirty="0" smtClean="0"/>
          </a:p>
          <a:p>
            <a:pPr marL="514350" indent="-514350" algn="just">
              <a:spcBef>
                <a:spcPts val="1824"/>
              </a:spcBef>
              <a:buAutoNum type="alphaLcParenR"/>
            </a:pPr>
            <a:r>
              <a:rPr lang="en-CA" sz="2600" dirty="0" smtClean="0"/>
              <a:t>In terms of power, if the power from ten violins is ten times that from one violin playing, then the ratio of power </a:t>
            </a:r>
            <a:r>
              <a:rPr lang="en-US" sz="2600" dirty="0" smtClean="0"/>
              <a:t>is 10 dB, or 1B.</a:t>
            </a:r>
          </a:p>
          <a:p>
            <a:pPr algn="ctr"/>
            <a:endParaRPr lang="en-US" dirty="0" smtClean="0"/>
          </a:p>
          <a:p>
            <a:pPr algn="ctr"/>
            <a:r>
              <a:rPr lang="en-CA" sz="2800" i="1" dirty="0" smtClean="0"/>
              <a:t>To know</a:t>
            </a:r>
            <a:r>
              <a:rPr lang="en-CA" sz="2800" dirty="0" smtClean="0"/>
              <a:t>: </a:t>
            </a:r>
            <a:r>
              <a:rPr lang="en-CA" sz="2800" dirty="0" smtClean="0">
                <a:solidFill>
                  <a:srgbClr val="FF0000"/>
                </a:solidFill>
              </a:rPr>
              <a:t>Power → 10; Signal Voltage </a:t>
            </a:r>
            <a:r>
              <a:rPr lang="en-CA" sz="2800" dirty="0">
                <a:solidFill>
                  <a:srgbClr val="FF0000"/>
                </a:solidFill>
              </a:rPr>
              <a:t>→ </a:t>
            </a:r>
            <a:r>
              <a:rPr lang="en-CA" sz="2800" dirty="0" smtClean="0">
                <a:solidFill>
                  <a:srgbClr val="FF0000"/>
                </a:solidFill>
              </a:rPr>
              <a:t>20.</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0F351D62-525A-4671-8264-CD4617D324B8}"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1059030"/>
          </a:xfrm>
        </p:spPr>
        <p:txBody>
          <a:bodyPr>
            <a:noAutofit/>
          </a:bodyPr>
          <a:lstStyle/>
          <a:p>
            <a:pPr algn="just">
              <a:buFont typeface="Arial"/>
              <a:buChar char="•"/>
            </a:pPr>
            <a:r>
              <a:rPr lang="en-CA" sz="2000" dirty="0" smtClean="0"/>
              <a:t>The usual levels of sound we hear around us are described in terms of decibels, as a ratio to the quietest sound we are capable of hearing. Table 6.1 shows approximate levels for </a:t>
            </a:r>
            <a:r>
              <a:rPr lang="en-US" sz="2000" dirty="0" smtClean="0"/>
              <a:t>these sounds.</a:t>
            </a:r>
            <a:r>
              <a:rPr lang="en-CA" sz="2000" dirty="0" smtClean="0"/>
              <a:t> </a:t>
            </a:r>
            <a:endParaRPr lang="en-US" sz="20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18960509"/>
              </p:ext>
            </p:extLst>
          </p:nvPr>
        </p:nvGraphicFramePr>
        <p:xfrm>
          <a:off x="2393141" y="2348880"/>
          <a:ext cx="4357718" cy="3657600"/>
        </p:xfrm>
        <a:graphic>
          <a:graphicData uri="http://schemas.openxmlformats.org/drawingml/2006/table">
            <a:tbl>
              <a:tblPr bandRow="1">
                <a:tableStyleId>{5940675A-B579-460E-94D1-54222C63F5DA}</a:tableStyleId>
              </a:tblPr>
              <a:tblGrid>
                <a:gridCol w="3714776">
                  <a:extLst>
                    <a:ext uri="{9D8B030D-6E8A-4147-A177-3AD203B41FA5}">
                      <a16:colId xmlns:a16="http://schemas.microsoft.com/office/drawing/2014/main" val="20000"/>
                    </a:ext>
                  </a:extLst>
                </a:gridCol>
                <a:gridCol w="642942">
                  <a:extLst>
                    <a:ext uri="{9D8B030D-6E8A-4147-A177-3AD203B41FA5}">
                      <a16:colId xmlns:a16="http://schemas.microsoft.com/office/drawing/2014/main" val="20001"/>
                    </a:ext>
                  </a:extLst>
                </a:gridCol>
              </a:tblGrid>
              <a:tr h="293449">
                <a:tc>
                  <a:txBody>
                    <a:bodyPr/>
                    <a:lstStyle/>
                    <a:p>
                      <a:r>
                        <a:rPr lang="en-US" sz="1400" kern="1200" baseline="0" dirty="0" smtClean="0">
                          <a:latin typeface="Trebuchet MS"/>
                        </a:rPr>
                        <a:t>Threshold of hearing</a:t>
                      </a:r>
                      <a:endParaRPr lang="en-US" sz="1400" kern="1200" baseline="0" dirty="0" smtClean="0">
                        <a:solidFill>
                          <a:schemeClr val="dk1"/>
                        </a:solidFill>
                        <a:latin typeface="Trebuchet MS"/>
                        <a:ea typeface="+mn-ea"/>
                        <a:cs typeface="+mn-cs"/>
                      </a:endParaRPr>
                    </a:p>
                  </a:txBody>
                  <a:tcPr/>
                </a:tc>
                <a:tc>
                  <a:txBody>
                    <a:bodyPr/>
                    <a:lstStyle/>
                    <a:p>
                      <a:r>
                        <a:rPr lang="en-US" sz="1400" dirty="0" smtClean="0">
                          <a:latin typeface="Trebuchet MS"/>
                        </a:rPr>
                        <a:t>0</a:t>
                      </a:r>
                      <a:endParaRPr lang="en-US" sz="1400" dirty="0">
                        <a:latin typeface="Trebuchet MS"/>
                      </a:endParaRPr>
                    </a:p>
                  </a:txBody>
                  <a:tcPr/>
                </a:tc>
                <a:extLst>
                  <a:ext uri="{0D108BD9-81ED-4DB2-BD59-A6C34878D82A}">
                    <a16:rowId xmlns:a16="http://schemas.microsoft.com/office/drawing/2014/main" val="10000"/>
                  </a:ext>
                </a:extLst>
              </a:tr>
              <a:tr h="293449">
                <a:tc>
                  <a:txBody>
                    <a:bodyPr/>
                    <a:lstStyle/>
                    <a:p>
                      <a:r>
                        <a:rPr lang="en-US" sz="1400" kern="1200" baseline="0" dirty="0" smtClean="0">
                          <a:latin typeface="Trebuchet MS"/>
                        </a:rPr>
                        <a:t>Rustle of leaves </a:t>
                      </a:r>
                      <a:endParaRPr lang="en-US" sz="1400" dirty="0">
                        <a:latin typeface="Trebuchet MS"/>
                      </a:endParaRPr>
                    </a:p>
                  </a:txBody>
                  <a:tcPr/>
                </a:tc>
                <a:tc>
                  <a:txBody>
                    <a:bodyPr/>
                    <a:lstStyle/>
                    <a:p>
                      <a:r>
                        <a:rPr lang="en-US" sz="1400" dirty="0" smtClean="0">
                          <a:latin typeface="Trebuchet MS"/>
                        </a:rPr>
                        <a:t>10</a:t>
                      </a:r>
                      <a:endParaRPr lang="en-US" sz="1400" dirty="0">
                        <a:latin typeface="Trebuchet MS"/>
                      </a:endParaRPr>
                    </a:p>
                  </a:txBody>
                  <a:tcPr/>
                </a:tc>
                <a:extLst>
                  <a:ext uri="{0D108BD9-81ED-4DB2-BD59-A6C34878D82A}">
                    <a16:rowId xmlns:a16="http://schemas.microsoft.com/office/drawing/2014/main" val="10001"/>
                  </a:ext>
                </a:extLst>
              </a:tr>
              <a:tr h="293449">
                <a:tc>
                  <a:txBody>
                    <a:bodyPr/>
                    <a:lstStyle/>
                    <a:p>
                      <a:r>
                        <a:rPr lang="en-US" sz="1400" kern="1200" baseline="0" dirty="0" smtClean="0">
                          <a:latin typeface="Trebuchet MS"/>
                        </a:rPr>
                        <a:t>Very quiet room </a:t>
                      </a:r>
                      <a:endParaRPr lang="en-US" sz="1400" dirty="0">
                        <a:latin typeface="Trebuchet MS"/>
                      </a:endParaRPr>
                    </a:p>
                  </a:txBody>
                  <a:tcPr/>
                </a:tc>
                <a:tc>
                  <a:txBody>
                    <a:bodyPr/>
                    <a:lstStyle/>
                    <a:p>
                      <a:r>
                        <a:rPr lang="en-US" sz="1400" dirty="0" smtClean="0">
                          <a:latin typeface="Trebuchet MS"/>
                        </a:rPr>
                        <a:t>20</a:t>
                      </a:r>
                      <a:endParaRPr lang="en-US" sz="1400" dirty="0">
                        <a:latin typeface="Trebuchet MS"/>
                      </a:endParaRPr>
                    </a:p>
                  </a:txBody>
                  <a:tcPr/>
                </a:tc>
                <a:extLst>
                  <a:ext uri="{0D108BD9-81ED-4DB2-BD59-A6C34878D82A}">
                    <a16:rowId xmlns:a16="http://schemas.microsoft.com/office/drawing/2014/main" val="10002"/>
                  </a:ext>
                </a:extLst>
              </a:tr>
              <a:tr h="293449">
                <a:tc>
                  <a:txBody>
                    <a:bodyPr/>
                    <a:lstStyle/>
                    <a:p>
                      <a:r>
                        <a:rPr lang="en-US" sz="1400" kern="1200" baseline="0" dirty="0" smtClean="0">
                          <a:latin typeface="Trebuchet MS"/>
                        </a:rPr>
                        <a:t>Average room </a:t>
                      </a:r>
                      <a:endParaRPr lang="en-US" sz="1400" dirty="0">
                        <a:latin typeface="Trebuchet MS"/>
                      </a:endParaRPr>
                    </a:p>
                  </a:txBody>
                  <a:tcPr/>
                </a:tc>
                <a:tc>
                  <a:txBody>
                    <a:bodyPr/>
                    <a:lstStyle/>
                    <a:p>
                      <a:r>
                        <a:rPr lang="en-US" sz="1400" dirty="0" smtClean="0">
                          <a:latin typeface="Trebuchet MS"/>
                        </a:rPr>
                        <a:t>40</a:t>
                      </a:r>
                      <a:endParaRPr lang="en-US" sz="1400" dirty="0">
                        <a:latin typeface="Trebuchet MS"/>
                      </a:endParaRPr>
                    </a:p>
                  </a:txBody>
                  <a:tcPr/>
                </a:tc>
                <a:extLst>
                  <a:ext uri="{0D108BD9-81ED-4DB2-BD59-A6C34878D82A}">
                    <a16:rowId xmlns:a16="http://schemas.microsoft.com/office/drawing/2014/main" val="10003"/>
                  </a:ext>
                </a:extLst>
              </a:tr>
              <a:tr h="293449">
                <a:tc>
                  <a:txBody>
                    <a:bodyPr/>
                    <a:lstStyle/>
                    <a:p>
                      <a:r>
                        <a:rPr lang="en-US" sz="1400" kern="1200" baseline="0" dirty="0" smtClean="0">
                          <a:latin typeface="Trebuchet MS"/>
                        </a:rPr>
                        <a:t>Conversation </a:t>
                      </a:r>
                      <a:endParaRPr lang="en-US" sz="1400" dirty="0">
                        <a:latin typeface="Trebuchet MS"/>
                      </a:endParaRPr>
                    </a:p>
                  </a:txBody>
                  <a:tcPr/>
                </a:tc>
                <a:tc>
                  <a:txBody>
                    <a:bodyPr/>
                    <a:lstStyle/>
                    <a:p>
                      <a:r>
                        <a:rPr lang="en-US" sz="1400" dirty="0" smtClean="0">
                          <a:latin typeface="Trebuchet MS"/>
                        </a:rPr>
                        <a:t>60</a:t>
                      </a:r>
                      <a:endParaRPr lang="en-US" sz="1400" dirty="0">
                        <a:latin typeface="Trebuchet MS"/>
                      </a:endParaRPr>
                    </a:p>
                  </a:txBody>
                  <a:tcPr/>
                </a:tc>
                <a:extLst>
                  <a:ext uri="{0D108BD9-81ED-4DB2-BD59-A6C34878D82A}">
                    <a16:rowId xmlns:a16="http://schemas.microsoft.com/office/drawing/2014/main" val="10004"/>
                  </a:ext>
                </a:extLst>
              </a:tr>
              <a:tr h="293449">
                <a:tc>
                  <a:txBody>
                    <a:bodyPr/>
                    <a:lstStyle/>
                    <a:p>
                      <a:r>
                        <a:rPr lang="en-US" sz="1400" kern="1200" baseline="0" dirty="0" smtClean="0">
                          <a:latin typeface="Trebuchet MS"/>
                        </a:rPr>
                        <a:t>Busy street </a:t>
                      </a:r>
                      <a:endParaRPr lang="en-US" sz="1400" dirty="0">
                        <a:latin typeface="Trebuchet MS"/>
                      </a:endParaRPr>
                    </a:p>
                  </a:txBody>
                  <a:tcPr/>
                </a:tc>
                <a:tc>
                  <a:txBody>
                    <a:bodyPr/>
                    <a:lstStyle/>
                    <a:p>
                      <a:r>
                        <a:rPr lang="en-US" sz="1400" dirty="0" smtClean="0">
                          <a:latin typeface="Trebuchet MS"/>
                        </a:rPr>
                        <a:t>70</a:t>
                      </a:r>
                      <a:endParaRPr lang="en-US" sz="1400" dirty="0">
                        <a:latin typeface="Trebuchet MS"/>
                      </a:endParaRPr>
                    </a:p>
                  </a:txBody>
                  <a:tcPr/>
                </a:tc>
                <a:extLst>
                  <a:ext uri="{0D108BD9-81ED-4DB2-BD59-A6C34878D82A}">
                    <a16:rowId xmlns:a16="http://schemas.microsoft.com/office/drawing/2014/main" val="10005"/>
                  </a:ext>
                </a:extLst>
              </a:tr>
              <a:tr h="293449">
                <a:tc>
                  <a:txBody>
                    <a:bodyPr/>
                    <a:lstStyle/>
                    <a:p>
                      <a:r>
                        <a:rPr lang="en-US" sz="1400" kern="1200" baseline="0" dirty="0" smtClean="0">
                          <a:latin typeface="Trebuchet MS"/>
                        </a:rPr>
                        <a:t>Loud radio </a:t>
                      </a:r>
                      <a:endParaRPr lang="en-US" sz="1400" dirty="0">
                        <a:latin typeface="Trebuchet MS"/>
                      </a:endParaRPr>
                    </a:p>
                  </a:txBody>
                  <a:tcPr/>
                </a:tc>
                <a:tc>
                  <a:txBody>
                    <a:bodyPr/>
                    <a:lstStyle/>
                    <a:p>
                      <a:r>
                        <a:rPr lang="en-US" sz="1400" dirty="0" smtClean="0">
                          <a:latin typeface="Trebuchet MS"/>
                        </a:rPr>
                        <a:t>80</a:t>
                      </a:r>
                      <a:endParaRPr lang="en-US" sz="1400" dirty="0">
                        <a:latin typeface="Trebuchet MS"/>
                      </a:endParaRPr>
                    </a:p>
                  </a:txBody>
                  <a:tcPr/>
                </a:tc>
                <a:extLst>
                  <a:ext uri="{0D108BD9-81ED-4DB2-BD59-A6C34878D82A}">
                    <a16:rowId xmlns:a16="http://schemas.microsoft.com/office/drawing/2014/main" val="10006"/>
                  </a:ext>
                </a:extLst>
              </a:tr>
              <a:tr h="293449">
                <a:tc>
                  <a:txBody>
                    <a:bodyPr/>
                    <a:lstStyle/>
                    <a:p>
                      <a:r>
                        <a:rPr lang="en-US" sz="1400" kern="1200" baseline="0" dirty="0" smtClean="0">
                          <a:latin typeface="Trebuchet MS"/>
                        </a:rPr>
                        <a:t>Train through station </a:t>
                      </a:r>
                      <a:endParaRPr lang="en-US" sz="1400" dirty="0">
                        <a:latin typeface="Trebuchet MS"/>
                      </a:endParaRPr>
                    </a:p>
                  </a:txBody>
                  <a:tcPr/>
                </a:tc>
                <a:tc>
                  <a:txBody>
                    <a:bodyPr/>
                    <a:lstStyle/>
                    <a:p>
                      <a:r>
                        <a:rPr lang="en-US" sz="1400" dirty="0" smtClean="0">
                          <a:latin typeface="Trebuchet MS"/>
                        </a:rPr>
                        <a:t>90</a:t>
                      </a:r>
                      <a:endParaRPr lang="en-US" sz="1400" dirty="0">
                        <a:latin typeface="Trebuchet MS"/>
                      </a:endParaRPr>
                    </a:p>
                  </a:txBody>
                  <a:tcPr/>
                </a:tc>
                <a:extLst>
                  <a:ext uri="{0D108BD9-81ED-4DB2-BD59-A6C34878D82A}">
                    <a16:rowId xmlns:a16="http://schemas.microsoft.com/office/drawing/2014/main" val="10007"/>
                  </a:ext>
                </a:extLst>
              </a:tr>
              <a:tr h="293449">
                <a:tc>
                  <a:txBody>
                    <a:bodyPr/>
                    <a:lstStyle/>
                    <a:p>
                      <a:r>
                        <a:rPr lang="en-US" sz="1400" kern="1200" baseline="0" dirty="0" smtClean="0">
                          <a:latin typeface="Trebuchet MS"/>
                        </a:rPr>
                        <a:t>Riveter </a:t>
                      </a:r>
                      <a:endParaRPr lang="en-US" sz="1400" dirty="0">
                        <a:latin typeface="Trebuchet MS"/>
                      </a:endParaRPr>
                    </a:p>
                  </a:txBody>
                  <a:tcPr/>
                </a:tc>
                <a:tc>
                  <a:txBody>
                    <a:bodyPr/>
                    <a:lstStyle/>
                    <a:p>
                      <a:r>
                        <a:rPr lang="en-US" sz="1400" dirty="0" smtClean="0">
                          <a:latin typeface="Trebuchet MS"/>
                        </a:rPr>
                        <a:t>100</a:t>
                      </a:r>
                      <a:endParaRPr lang="en-US" sz="1400" dirty="0">
                        <a:latin typeface="Trebuchet MS"/>
                      </a:endParaRPr>
                    </a:p>
                  </a:txBody>
                  <a:tcPr/>
                </a:tc>
                <a:extLst>
                  <a:ext uri="{0D108BD9-81ED-4DB2-BD59-A6C34878D82A}">
                    <a16:rowId xmlns:a16="http://schemas.microsoft.com/office/drawing/2014/main" val="10008"/>
                  </a:ext>
                </a:extLst>
              </a:tr>
              <a:tr h="293449">
                <a:tc>
                  <a:txBody>
                    <a:bodyPr/>
                    <a:lstStyle/>
                    <a:p>
                      <a:r>
                        <a:rPr lang="en-US" sz="1400" kern="1200" baseline="0" dirty="0" smtClean="0">
                          <a:latin typeface="Trebuchet MS"/>
                        </a:rPr>
                        <a:t>Threshold of discomfort </a:t>
                      </a:r>
                      <a:endParaRPr lang="en-US" sz="1400" dirty="0">
                        <a:latin typeface="Trebuchet MS"/>
                      </a:endParaRPr>
                    </a:p>
                  </a:txBody>
                  <a:tcPr/>
                </a:tc>
                <a:tc>
                  <a:txBody>
                    <a:bodyPr/>
                    <a:lstStyle/>
                    <a:p>
                      <a:r>
                        <a:rPr lang="en-US" sz="1400" dirty="0" smtClean="0">
                          <a:latin typeface="Trebuchet MS"/>
                        </a:rPr>
                        <a:t>120</a:t>
                      </a:r>
                      <a:endParaRPr lang="en-US" sz="1400" dirty="0">
                        <a:latin typeface="Trebuchet MS"/>
                      </a:endParaRPr>
                    </a:p>
                  </a:txBody>
                  <a:tcPr/>
                </a:tc>
                <a:extLst>
                  <a:ext uri="{0D108BD9-81ED-4DB2-BD59-A6C34878D82A}">
                    <a16:rowId xmlns:a16="http://schemas.microsoft.com/office/drawing/2014/main" val="10009"/>
                  </a:ext>
                </a:extLst>
              </a:tr>
              <a:tr h="293449">
                <a:tc>
                  <a:txBody>
                    <a:bodyPr/>
                    <a:lstStyle/>
                    <a:p>
                      <a:r>
                        <a:rPr lang="en-US" sz="1400" kern="1200" baseline="0" dirty="0" smtClean="0">
                          <a:latin typeface="Trebuchet MS"/>
                        </a:rPr>
                        <a:t>Threshold of pain </a:t>
                      </a:r>
                      <a:endParaRPr lang="en-US" sz="1400" dirty="0">
                        <a:latin typeface="Trebuchet MS"/>
                      </a:endParaRPr>
                    </a:p>
                  </a:txBody>
                  <a:tcPr/>
                </a:tc>
                <a:tc>
                  <a:txBody>
                    <a:bodyPr/>
                    <a:lstStyle/>
                    <a:p>
                      <a:r>
                        <a:rPr lang="en-US" sz="1400" dirty="0" smtClean="0">
                          <a:latin typeface="Trebuchet MS"/>
                        </a:rPr>
                        <a:t>140</a:t>
                      </a:r>
                      <a:endParaRPr lang="en-US" sz="1400" dirty="0">
                        <a:latin typeface="Trebuchet MS"/>
                      </a:endParaRPr>
                    </a:p>
                  </a:txBody>
                  <a:tcPr/>
                </a:tc>
                <a:extLst>
                  <a:ext uri="{0D108BD9-81ED-4DB2-BD59-A6C34878D82A}">
                    <a16:rowId xmlns:a16="http://schemas.microsoft.com/office/drawing/2014/main" val="10010"/>
                  </a:ext>
                </a:extLst>
              </a:tr>
              <a:tr h="293449">
                <a:tc>
                  <a:txBody>
                    <a:bodyPr/>
                    <a:lstStyle/>
                    <a:p>
                      <a:r>
                        <a:rPr lang="en-CA" sz="1400" kern="1200" baseline="0" dirty="0" smtClean="0">
                          <a:latin typeface="Trebuchet MS"/>
                        </a:rPr>
                        <a:t>Damage to ear drum </a:t>
                      </a:r>
                      <a:endParaRPr lang="en-US" sz="1400" dirty="0">
                        <a:latin typeface="Trebuchet MS"/>
                      </a:endParaRPr>
                    </a:p>
                  </a:txBody>
                  <a:tcPr/>
                </a:tc>
                <a:tc>
                  <a:txBody>
                    <a:bodyPr/>
                    <a:lstStyle/>
                    <a:p>
                      <a:r>
                        <a:rPr lang="en-US" sz="1400" dirty="0" smtClean="0">
                          <a:latin typeface="Trebuchet MS"/>
                        </a:rPr>
                        <a:t>160</a:t>
                      </a:r>
                      <a:endParaRPr lang="en-US" sz="1400" dirty="0">
                        <a:latin typeface="Trebuchet MS"/>
                      </a:endParaRPr>
                    </a:p>
                  </a:txBody>
                  <a:tcPr/>
                </a:tc>
                <a:extLst>
                  <a:ext uri="{0D108BD9-81ED-4DB2-BD59-A6C34878D82A}">
                    <a16:rowId xmlns:a16="http://schemas.microsoft.com/office/drawing/2014/main" val="10011"/>
                  </a:ext>
                </a:extLst>
              </a:tr>
            </a:tbl>
          </a:graphicData>
        </a:graphic>
      </p:graphicFrame>
      <p:sp>
        <p:nvSpPr>
          <p:cNvPr id="2" name="Rectangle 1"/>
          <p:cNvSpPr/>
          <p:nvPr/>
        </p:nvSpPr>
        <p:spPr>
          <a:xfrm>
            <a:off x="707320" y="1844824"/>
            <a:ext cx="7729360" cy="430887"/>
          </a:xfrm>
          <a:prstGeom prst="rect">
            <a:avLst/>
          </a:prstGeom>
        </p:spPr>
        <p:txBody>
          <a:bodyPr wrap="square">
            <a:spAutoFit/>
          </a:bodyPr>
          <a:lstStyle/>
          <a:p>
            <a:pPr algn="ctr"/>
            <a:r>
              <a:rPr lang="en-CA" sz="2200" b="1" dirty="0">
                <a:latin typeface="Trebuchet MS"/>
                <a:cs typeface="Trebuchet MS"/>
              </a:rPr>
              <a:t>Table 6.1</a:t>
            </a:r>
            <a:r>
              <a:rPr lang="en-CA" sz="2200" dirty="0">
                <a:latin typeface="Trebuchet MS"/>
                <a:cs typeface="Trebuchet MS"/>
              </a:rPr>
              <a:t>: Magnitude levels of common sounds, in decibels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6.1.5  Signal to Quantization Noise Ratio (SQNR)</a:t>
            </a:r>
            <a:endParaRPr lang="en-US" sz="3600" b="1" dirty="0"/>
          </a:p>
        </p:txBody>
      </p:sp>
      <p:sp>
        <p:nvSpPr>
          <p:cNvPr id="3" name="Content Placeholder 2"/>
          <p:cNvSpPr>
            <a:spLocks noGrp="1"/>
          </p:cNvSpPr>
          <p:nvPr>
            <p:ph idx="1"/>
          </p:nvPr>
        </p:nvSpPr>
        <p:spPr>
          <a:xfrm>
            <a:off x="452430" y="1756130"/>
            <a:ext cx="8229600" cy="4525963"/>
          </a:xfrm>
        </p:spPr>
        <p:txBody>
          <a:bodyPr>
            <a:noAutofit/>
          </a:bodyPr>
          <a:lstStyle/>
          <a:p>
            <a:pPr>
              <a:buFont typeface="Arial"/>
              <a:buChar char="•"/>
            </a:pPr>
            <a:r>
              <a:rPr lang="en-CA" sz="2200" dirty="0" smtClean="0"/>
              <a:t>Aside from any noise that may have been present in the original analog signal, there is also an additional error that </a:t>
            </a:r>
            <a:r>
              <a:rPr lang="en-US" sz="2200" dirty="0" smtClean="0"/>
              <a:t>results from quantization.</a:t>
            </a:r>
          </a:p>
          <a:p>
            <a:endParaRPr lang="en-US" sz="2200" dirty="0" smtClean="0"/>
          </a:p>
          <a:p>
            <a:pPr marL="914400" lvl="1" indent="-457200">
              <a:buAutoNum type="alphaLcParenBoth"/>
            </a:pPr>
            <a:r>
              <a:rPr lang="en-CA" sz="2200" dirty="0" smtClean="0"/>
              <a:t>If voltages are actually in 0 to 1 but we have only 8 bits in which to store values, then effectively we force all continuous values of voltage into only 256 different values.</a:t>
            </a:r>
          </a:p>
          <a:p>
            <a:pPr marL="914400" lvl="1" indent="-457200">
              <a:buAutoNum type="alphaLcParenBoth"/>
            </a:pPr>
            <a:endParaRPr lang="en-CA" sz="2200" dirty="0"/>
          </a:p>
          <a:p>
            <a:pPr marL="914400" lvl="1" indent="-457200">
              <a:buAutoNum type="alphaLcParenBoth"/>
            </a:pPr>
            <a:r>
              <a:rPr lang="en-CA" sz="2200" dirty="0" smtClean="0"/>
              <a:t>This introduces a </a:t>
            </a:r>
            <a:r>
              <a:rPr lang="en-CA" sz="2200" dirty="0" err="1" smtClean="0"/>
              <a:t>roundoff</a:t>
            </a:r>
            <a:r>
              <a:rPr lang="en-CA" sz="2200" dirty="0" smtClean="0"/>
              <a:t> error. It is not really “noise”.  Nevertheless it is called </a:t>
            </a:r>
            <a:r>
              <a:rPr lang="en-CA" sz="2200" b="1" dirty="0" smtClean="0"/>
              <a:t>quantization noise</a:t>
            </a:r>
            <a:r>
              <a:rPr lang="en-CA" sz="2200" dirty="0" smtClean="0"/>
              <a:t> (or </a:t>
            </a:r>
            <a:r>
              <a:rPr lang="en-CA" sz="2200" dirty="0" err="1" smtClean="0"/>
              <a:t>quantiza</a:t>
            </a:r>
            <a:r>
              <a:rPr lang="en-US" sz="2200" dirty="0" err="1" smtClean="0"/>
              <a:t>tion</a:t>
            </a:r>
            <a:r>
              <a:rPr lang="en-US" sz="2200" dirty="0" smtClean="0"/>
              <a:t> error).</a:t>
            </a:r>
            <a:endParaRPr lang="en-US"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6.1  Digitization of Sound</a:t>
            </a:r>
            <a:endParaRPr lang="en-US" sz="3200" b="1" dirty="0"/>
          </a:p>
        </p:txBody>
      </p:sp>
      <p:sp>
        <p:nvSpPr>
          <p:cNvPr id="3" name="Content Placeholder 2"/>
          <p:cNvSpPr>
            <a:spLocks noGrp="1"/>
          </p:cNvSpPr>
          <p:nvPr>
            <p:ph idx="1"/>
          </p:nvPr>
        </p:nvSpPr>
        <p:spPr>
          <a:xfrm>
            <a:off x="457200" y="1600201"/>
            <a:ext cx="8229600" cy="4061048"/>
          </a:xfrm>
        </p:spPr>
        <p:txBody>
          <a:bodyPr anchor="ctr">
            <a:normAutofit/>
          </a:bodyPr>
          <a:lstStyle/>
          <a:p>
            <a:pPr>
              <a:spcBef>
                <a:spcPts val="1200"/>
              </a:spcBef>
            </a:pPr>
            <a:r>
              <a:rPr lang="en-US" sz="2200" b="1" dirty="0" smtClean="0"/>
              <a:t>What is Sound?</a:t>
            </a:r>
            <a:endParaRPr lang="en-US" sz="2200" b="1" dirty="0"/>
          </a:p>
          <a:p>
            <a:pPr>
              <a:spcBef>
                <a:spcPts val="1200"/>
              </a:spcBef>
              <a:buFont typeface="Arial"/>
              <a:buChar char="•"/>
            </a:pPr>
            <a:r>
              <a:rPr lang="en-CA" sz="2200" dirty="0" smtClean="0"/>
              <a:t>Sound is a wave phenomenon like light, but is macroscopic and involves molecules of air being compressed and expanded under the action of some physical device.</a:t>
            </a:r>
          </a:p>
          <a:p>
            <a:pPr marL="914400" lvl="1" indent="-457200">
              <a:spcBef>
                <a:spcPts val="1200"/>
              </a:spcBef>
              <a:buFont typeface="+mj-lt"/>
              <a:buAutoNum type="alphaLcParenR"/>
            </a:pPr>
            <a:r>
              <a:rPr lang="en-CA" sz="2200" dirty="0" smtClean="0"/>
              <a:t>For example, a speaker in an audio system vibrates back and forth and produces a </a:t>
            </a:r>
            <a:r>
              <a:rPr lang="en-CA" sz="2200" i="1" dirty="0" smtClean="0"/>
              <a:t>longitudinal</a:t>
            </a:r>
            <a:r>
              <a:rPr lang="en-CA" sz="2200" dirty="0" smtClean="0"/>
              <a:t> pressure wave that </a:t>
            </a:r>
            <a:r>
              <a:rPr lang="en-US" sz="2200" dirty="0" smtClean="0"/>
              <a:t>we perceive as sound.</a:t>
            </a:r>
          </a:p>
          <a:p>
            <a:pPr marL="914400" lvl="1" indent="-457200">
              <a:spcBef>
                <a:spcPts val="1200"/>
              </a:spcBef>
              <a:buFont typeface="+mj-lt"/>
              <a:buAutoNum type="alphaLcParenR"/>
            </a:pPr>
            <a:r>
              <a:rPr lang="en-CA" sz="2200" dirty="0" smtClean="0"/>
              <a:t>Since sound is a pressure wave, it takes on continuous values, as opposed to digitized ones.</a:t>
            </a:r>
            <a:endParaRPr lang="en-US" sz="22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a:t>
            </a:fld>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a:buFont typeface="Arial"/>
              <a:buChar char="•"/>
            </a:pPr>
            <a:r>
              <a:rPr lang="en-CA" sz="2400" dirty="0" smtClean="0"/>
              <a:t>The quality of the quantization is characterized by the Signal </a:t>
            </a:r>
            <a:r>
              <a:rPr lang="en-US" sz="2400" dirty="0" smtClean="0"/>
              <a:t>to Quantization Noise Ratio (</a:t>
            </a:r>
            <a:r>
              <a:rPr lang="en-US" sz="2400" b="1" dirty="0" smtClean="0"/>
              <a:t>SQNR</a:t>
            </a:r>
            <a:r>
              <a:rPr lang="en-US" sz="2400" dirty="0" smtClean="0"/>
              <a:t>).</a:t>
            </a:r>
          </a:p>
          <a:p>
            <a:pPr marL="971550" lvl="1" indent="-514350">
              <a:spcBef>
                <a:spcPts val="1776"/>
              </a:spcBef>
              <a:buAutoNum type="alphaLcParenBoth"/>
            </a:pPr>
            <a:r>
              <a:rPr lang="en-CA" sz="2400" b="1" dirty="0" smtClean="0"/>
              <a:t>Quantization noise</a:t>
            </a:r>
            <a:r>
              <a:rPr lang="en-CA" sz="2400" dirty="0" smtClean="0"/>
              <a:t>: the difference between the actual value of the analog signal, for the particular sampling time, and the nearest quantization interval value.</a:t>
            </a:r>
          </a:p>
          <a:p>
            <a:pPr marL="971550" lvl="1" indent="-514350">
              <a:spcBef>
                <a:spcPts val="1776"/>
              </a:spcBef>
              <a:buAutoNum type="alphaLcParenBoth"/>
            </a:pPr>
            <a:r>
              <a:rPr lang="en-CA" sz="2400" dirty="0" smtClean="0"/>
              <a:t>At most, this error can be as much as half of the interval.</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62500" lnSpcReduction="20000"/>
          </a:bodyPr>
          <a:lstStyle/>
          <a:p>
            <a:pPr marL="514350" indent="-514350">
              <a:lnSpc>
                <a:spcPct val="120000"/>
              </a:lnSpc>
              <a:spcBef>
                <a:spcPts val="528"/>
              </a:spcBef>
              <a:buFont typeface="+mj-lt"/>
              <a:buAutoNum type="alphaLcParenR" startAt="3"/>
            </a:pPr>
            <a:r>
              <a:rPr lang="en-CA" dirty="0" smtClean="0"/>
              <a:t>For a quantization accuracy of </a:t>
            </a:r>
            <a:r>
              <a:rPr lang="en-CA" i="1" dirty="0" smtClean="0">
                <a:latin typeface="Times New Roman" pitchFamily="18" charset="0"/>
                <a:cs typeface="Times New Roman" pitchFamily="18" charset="0"/>
              </a:rPr>
              <a:t>N</a:t>
            </a:r>
            <a:r>
              <a:rPr lang="en-CA" dirty="0" smtClean="0"/>
              <a:t> bits per sample, the SQNR can be simply expressed:</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gn="r">
              <a:lnSpc>
                <a:spcPct val="120000"/>
              </a:lnSpc>
            </a:pPr>
            <a:r>
              <a:rPr lang="en-US" dirty="0" smtClean="0"/>
              <a:t>(6.3)</a:t>
            </a:r>
          </a:p>
          <a:p>
            <a:pPr>
              <a:lnSpc>
                <a:spcPct val="120000"/>
              </a:lnSpc>
            </a:pPr>
            <a:endParaRPr lang="en-US" dirty="0" smtClean="0"/>
          </a:p>
          <a:p>
            <a:pPr>
              <a:lnSpc>
                <a:spcPct val="120000"/>
              </a:lnSpc>
            </a:pPr>
            <a:r>
              <a:rPr lang="en-US" dirty="0" smtClean="0"/>
              <a:t>• Notes:</a:t>
            </a:r>
          </a:p>
          <a:p>
            <a:pPr marL="514350" indent="-514350">
              <a:lnSpc>
                <a:spcPct val="120000"/>
              </a:lnSpc>
              <a:spcBef>
                <a:spcPts val="1680"/>
              </a:spcBef>
              <a:buAutoNum type="alphaLcParenBoth"/>
            </a:pPr>
            <a:r>
              <a:rPr lang="en-CA" dirty="0" smtClean="0"/>
              <a:t>We map the maximum signal to </a:t>
            </a:r>
            <a:r>
              <a:rPr lang="en-CA" dirty="0" smtClean="0">
                <a:latin typeface="Times New Roman"/>
                <a:cs typeface="Times New Roman"/>
              </a:rPr>
              <a:t>2</a:t>
            </a:r>
            <a:r>
              <a:rPr lang="en-CA" baseline="30000" dirty="0" smtClean="0">
                <a:latin typeface="Times New Roman"/>
                <a:cs typeface="Times New Roman"/>
              </a:rPr>
              <a:t>N−1</a:t>
            </a:r>
            <a:r>
              <a:rPr lang="en-CA" dirty="0" smtClean="0">
                <a:latin typeface="Times New Roman"/>
                <a:cs typeface="Times New Roman"/>
              </a:rPr>
              <a:t> − 1 </a:t>
            </a:r>
            <a:r>
              <a:rPr lang="en-CA" dirty="0" smtClean="0">
                <a:latin typeface="Times New Roman" pitchFamily="18" charset="0"/>
                <a:cs typeface="Times New Roman" pitchFamily="18" charset="0"/>
              </a:rPr>
              <a:t>(≃ </a:t>
            </a:r>
            <a:r>
              <a:rPr lang="en-CA" dirty="0" smtClean="0">
                <a:latin typeface="Times New Roman"/>
                <a:cs typeface="Times New Roman"/>
              </a:rPr>
              <a:t>2</a:t>
            </a:r>
            <a:r>
              <a:rPr lang="en-CA" baseline="30000" dirty="0" smtClean="0">
                <a:latin typeface="Times New Roman"/>
                <a:cs typeface="Times New Roman"/>
              </a:rPr>
              <a:t>N−1</a:t>
            </a:r>
            <a:r>
              <a:rPr lang="en-CA" dirty="0" smtClean="0"/>
              <a:t>) and the most negative signal to </a:t>
            </a:r>
            <a:r>
              <a:rPr lang="en-CA" dirty="0" smtClean="0">
                <a:latin typeface="Times New Roman"/>
                <a:cs typeface="Times New Roman"/>
              </a:rPr>
              <a:t>−2</a:t>
            </a:r>
            <a:r>
              <a:rPr lang="en-CA" baseline="30000" dirty="0" smtClean="0">
                <a:latin typeface="Times New Roman"/>
                <a:cs typeface="Times New Roman"/>
              </a:rPr>
              <a:t>N−1</a:t>
            </a:r>
            <a:r>
              <a:rPr lang="en-CA" dirty="0" smtClean="0"/>
              <a:t>.</a:t>
            </a:r>
          </a:p>
          <a:p>
            <a:pPr marL="514350" indent="-514350">
              <a:lnSpc>
                <a:spcPct val="120000"/>
              </a:lnSpc>
              <a:spcBef>
                <a:spcPts val="1680"/>
              </a:spcBef>
              <a:buAutoNum type="alphaLcParenBoth"/>
            </a:pPr>
            <a:r>
              <a:rPr lang="en-CA" dirty="0" smtClean="0"/>
              <a:t>Eq. (6.3) is the </a:t>
            </a:r>
            <a:r>
              <a:rPr lang="en-CA" i="1" dirty="0" smtClean="0"/>
              <a:t>Peak</a:t>
            </a:r>
            <a:r>
              <a:rPr lang="en-CA" dirty="0" smtClean="0"/>
              <a:t> signal-to-noise ratio, PSQNR: peak </a:t>
            </a:r>
            <a:r>
              <a:rPr lang="en-US" dirty="0" smtClean="0"/>
              <a:t>signal and peak noise.</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35460219"/>
              </p:ext>
            </p:extLst>
          </p:nvPr>
        </p:nvGraphicFramePr>
        <p:xfrm>
          <a:off x="1646238" y="1600200"/>
          <a:ext cx="5853112" cy="2168525"/>
        </p:xfrm>
        <a:graphic>
          <a:graphicData uri="http://schemas.openxmlformats.org/presentationml/2006/ole">
            <mc:AlternateContent xmlns:mc="http://schemas.openxmlformats.org/markup-compatibility/2006">
              <mc:Choice xmlns:v="urn:schemas-microsoft-com:vml" Requires="v">
                <p:oleObj spid="_x0000_s49343" name="Equation" r:id="rId4" imgW="3135960" imgH="1215720" progId="Equation.3">
                  <p:embed/>
                </p:oleObj>
              </mc:Choice>
              <mc:Fallback>
                <p:oleObj name="Equation" r:id="rId4" imgW="3135960" imgH="1215720" progId="Equation.3">
                  <p:embed/>
                  <p:pic>
                    <p:nvPicPr>
                      <p:cNvPr id="0" name="Picture 1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1600200"/>
                        <a:ext cx="5853112" cy="216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marL="457200" indent="-457200">
              <a:spcBef>
                <a:spcPts val="3000"/>
              </a:spcBef>
              <a:buFont typeface="+mj-lt"/>
              <a:buAutoNum type="alphaLcParenR" startAt="3"/>
            </a:pPr>
            <a:r>
              <a:rPr lang="en-CA" sz="2400" dirty="0" smtClean="0"/>
              <a:t>The </a:t>
            </a:r>
            <a:r>
              <a:rPr lang="en-CA" sz="2400" i="1" dirty="0" smtClean="0"/>
              <a:t>dynamic range </a:t>
            </a:r>
            <a:r>
              <a:rPr lang="en-CA" sz="2400" dirty="0" smtClean="0"/>
              <a:t>is the ratio of maximum to minimum absolute values of the signal: </a:t>
            </a:r>
            <a:r>
              <a:rPr lang="en-CA" sz="2400" dirty="0" err="1" smtClean="0">
                <a:latin typeface="Times New Roman"/>
                <a:cs typeface="Times New Roman"/>
              </a:rPr>
              <a:t>V</a:t>
            </a:r>
            <a:r>
              <a:rPr lang="en-CA" sz="2400" i="1" baseline="-25000" dirty="0" err="1" smtClean="0">
                <a:latin typeface="Times New Roman"/>
                <a:cs typeface="Times New Roman"/>
              </a:rPr>
              <a:t>max</a:t>
            </a:r>
            <a:r>
              <a:rPr lang="en-CA" sz="2400" dirty="0" smtClean="0">
                <a:latin typeface="Times New Roman"/>
                <a:cs typeface="Times New Roman"/>
              </a:rPr>
              <a:t>/</a:t>
            </a:r>
            <a:r>
              <a:rPr lang="en-CA" sz="2400" dirty="0" err="1" smtClean="0">
                <a:latin typeface="Times New Roman"/>
                <a:cs typeface="Times New Roman"/>
              </a:rPr>
              <a:t>V</a:t>
            </a:r>
            <a:r>
              <a:rPr lang="en-CA" sz="2400" i="1" baseline="-25000" dirty="0" err="1" smtClean="0">
                <a:latin typeface="Times New Roman"/>
                <a:cs typeface="Times New Roman"/>
              </a:rPr>
              <a:t>min</a:t>
            </a:r>
            <a:r>
              <a:rPr lang="en-CA" sz="2400" dirty="0" smtClean="0"/>
              <a:t>.  The max abs. value </a:t>
            </a:r>
            <a:r>
              <a:rPr lang="en-CA" sz="2400" dirty="0" err="1" smtClean="0">
                <a:latin typeface="Times"/>
                <a:cs typeface="Times"/>
              </a:rPr>
              <a:t>V</a:t>
            </a:r>
            <a:r>
              <a:rPr lang="en-CA" sz="2400" i="1" baseline="-25000" dirty="0" err="1" smtClean="0">
                <a:latin typeface="Times"/>
                <a:cs typeface="Times"/>
              </a:rPr>
              <a:t>max</a:t>
            </a:r>
            <a:r>
              <a:rPr lang="en-CA" sz="2400" dirty="0" smtClean="0"/>
              <a:t> gets mapped to </a:t>
            </a:r>
            <a:r>
              <a:rPr lang="en-CA" sz="2400" dirty="0" smtClean="0">
                <a:latin typeface="Times New Roman"/>
                <a:cs typeface="Times New Roman"/>
              </a:rPr>
              <a:t>2</a:t>
            </a:r>
            <a:r>
              <a:rPr lang="en-CA" sz="2400" i="1" baseline="30000" dirty="0" smtClean="0">
                <a:latin typeface="Times New Roman"/>
                <a:cs typeface="Times New Roman"/>
              </a:rPr>
              <a:t>N</a:t>
            </a:r>
            <a:r>
              <a:rPr lang="en-CA" sz="2400" baseline="30000" dirty="0" smtClean="0">
                <a:latin typeface="Times New Roman"/>
                <a:cs typeface="Times New Roman"/>
              </a:rPr>
              <a:t>−1</a:t>
            </a:r>
            <a:r>
              <a:rPr lang="en-CA" sz="2400" dirty="0" smtClean="0">
                <a:latin typeface="Times New Roman"/>
                <a:cs typeface="Times New Roman"/>
              </a:rPr>
              <a:t> − 1</a:t>
            </a:r>
            <a:r>
              <a:rPr lang="en-CA" sz="2400" dirty="0" smtClean="0"/>
              <a:t>; the min abs. value </a:t>
            </a:r>
            <a:r>
              <a:rPr lang="en-CA" sz="2400" dirty="0" err="1" smtClean="0">
                <a:latin typeface="Times"/>
                <a:cs typeface="Times"/>
              </a:rPr>
              <a:t>V</a:t>
            </a:r>
            <a:r>
              <a:rPr lang="en-CA" sz="2400" i="1" baseline="-25000" dirty="0" err="1" smtClean="0">
                <a:latin typeface="Times"/>
                <a:cs typeface="Times"/>
              </a:rPr>
              <a:t>min</a:t>
            </a:r>
            <a:r>
              <a:rPr lang="en-CA" sz="2400" dirty="0" smtClean="0"/>
              <a:t> gets mapped to 1. </a:t>
            </a:r>
            <a:r>
              <a:rPr lang="en-CA" sz="2400" dirty="0" err="1" smtClean="0">
                <a:latin typeface="Times New Roman"/>
                <a:cs typeface="Times New Roman"/>
              </a:rPr>
              <a:t>V</a:t>
            </a:r>
            <a:r>
              <a:rPr lang="en-CA" sz="2400" i="1" baseline="-25000" dirty="0" err="1" smtClean="0">
                <a:latin typeface="Times New Roman"/>
                <a:cs typeface="Times New Roman"/>
              </a:rPr>
              <a:t>min</a:t>
            </a:r>
            <a:r>
              <a:rPr lang="en-CA" sz="2400" i="1" baseline="-25000" dirty="0" smtClean="0">
                <a:latin typeface="Times New Roman" pitchFamily="18" charset="0"/>
                <a:cs typeface="Times New Roman" pitchFamily="18" charset="0"/>
              </a:rPr>
              <a:t> </a:t>
            </a:r>
            <a:r>
              <a:rPr lang="en-CA" sz="2400" dirty="0" smtClean="0"/>
              <a:t>is the smallest positive voltage that is not masked by noise.  The most negative signal, </a:t>
            </a:r>
            <a:r>
              <a:rPr lang="en-CA" sz="2400" dirty="0" smtClean="0">
                <a:latin typeface="Times New Roman"/>
                <a:cs typeface="Times New Roman"/>
              </a:rPr>
              <a:t>−</a:t>
            </a:r>
            <a:r>
              <a:rPr lang="en-CA" sz="2400" dirty="0" err="1" smtClean="0">
                <a:latin typeface="Times New Roman"/>
                <a:cs typeface="Times New Roman"/>
              </a:rPr>
              <a:t>V</a:t>
            </a:r>
            <a:r>
              <a:rPr lang="en-CA" sz="2400" i="1" baseline="-25000" dirty="0" err="1" smtClean="0">
                <a:latin typeface="Times New Roman"/>
                <a:cs typeface="Times New Roman"/>
              </a:rPr>
              <a:t>max</a:t>
            </a:r>
            <a:r>
              <a:rPr lang="en-CA" sz="2400" dirty="0" smtClean="0"/>
              <a:t>, is mapped to </a:t>
            </a:r>
            <a:r>
              <a:rPr lang="en-CA" sz="2400" dirty="0" smtClean="0">
                <a:latin typeface="Times New Roman"/>
                <a:cs typeface="Times New Roman"/>
              </a:rPr>
              <a:t>−2</a:t>
            </a:r>
            <a:r>
              <a:rPr lang="en-CA" sz="2400" i="1" baseline="30000" dirty="0" smtClean="0">
                <a:latin typeface="Times New Roman"/>
                <a:cs typeface="Times New Roman"/>
              </a:rPr>
              <a:t>N</a:t>
            </a:r>
            <a:r>
              <a:rPr lang="en-CA" sz="2400" baseline="30000" dirty="0" smtClean="0">
                <a:latin typeface="Times New Roman"/>
                <a:cs typeface="Times New Roman"/>
              </a:rPr>
              <a:t>−1</a:t>
            </a:r>
            <a:r>
              <a:rPr lang="en-CA" sz="2400" dirty="0" smtClean="0"/>
              <a:t>.</a:t>
            </a:r>
          </a:p>
          <a:p>
            <a:pPr marL="457200" indent="-457200">
              <a:spcBef>
                <a:spcPts val="3000"/>
              </a:spcBef>
              <a:buFont typeface="+mj-lt"/>
              <a:buAutoNum type="alphaLcParenR" startAt="3"/>
            </a:pPr>
            <a:r>
              <a:rPr lang="en-CA" sz="2400" dirty="0" smtClean="0"/>
              <a:t>The quantization interval is </a:t>
            </a:r>
            <a:r>
              <a:rPr lang="el-GR" sz="2400" dirty="0" smtClean="0">
                <a:latin typeface="Times New Roman"/>
                <a:cs typeface="Times New Roman"/>
              </a:rPr>
              <a:t>Δ</a:t>
            </a:r>
            <a:r>
              <a:rPr lang="en-CA" sz="2400" dirty="0" smtClean="0">
                <a:latin typeface="Times New Roman"/>
                <a:cs typeface="Times New Roman"/>
              </a:rPr>
              <a:t>V=(2V</a:t>
            </a:r>
            <a:r>
              <a:rPr lang="en-CA" sz="2400" i="1" baseline="-25000" dirty="0" smtClean="0">
                <a:latin typeface="Times New Roman"/>
                <a:cs typeface="Times New Roman"/>
              </a:rPr>
              <a:t>max</a:t>
            </a:r>
            <a:r>
              <a:rPr lang="en-CA" sz="2400" dirty="0" smtClean="0">
                <a:latin typeface="Times New Roman"/>
                <a:cs typeface="Times New Roman"/>
              </a:rPr>
              <a:t>)/2</a:t>
            </a:r>
            <a:r>
              <a:rPr lang="en-CA" sz="2400" i="1" baseline="30000" dirty="0" smtClean="0">
                <a:latin typeface="Times New Roman"/>
                <a:cs typeface="Times New Roman"/>
              </a:rPr>
              <a:t>N</a:t>
            </a:r>
            <a:r>
              <a:rPr lang="en-CA" sz="2400" dirty="0" smtClean="0"/>
              <a:t>, since there are </a:t>
            </a:r>
            <a:r>
              <a:rPr lang="en-CA" sz="2400" dirty="0" smtClean="0">
                <a:latin typeface="Times New Roman"/>
                <a:cs typeface="Times New Roman"/>
              </a:rPr>
              <a:t>2</a:t>
            </a:r>
            <a:r>
              <a:rPr lang="en-CA" sz="2400" i="1" baseline="30000" dirty="0" smtClean="0">
                <a:latin typeface="Times New Roman" pitchFamily="18" charset="0"/>
                <a:cs typeface="Times New Roman" pitchFamily="18" charset="0"/>
              </a:rPr>
              <a:t>N</a:t>
            </a:r>
            <a:r>
              <a:rPr lang="en-CA" sz="2400" dirty="0" smtClean="0"/>
              <a:t> intervals. The whole range </a:t>
            </a:r>
            <a:r>
              <a:rPr lang="en-CA" sz="2400" dirty="0" err="1" smtClean="0">
                <a:latin typeface="Times New Roman"/>
                <a:cs typeface="Times New Roman"/>
              </a:rPr>
              <a:t>V</a:t>
            </a:r>
            <a:r>
              <a:rPr lang="en-CA" sz="2400" i="1" baseline="-25000" dirty="0" err="1" smtClean="0">
                <a:latin typeface="Times New Roman"/>
                <a:cs typeface="Times New Roman"/>
              </a:rPr>
              <a:t>max</a:t>
            </a:r>
            <a:r>
              <a:rPr lang="en-CA" sz="2400" dirty="0" smtClean="0"/>
              <a:t> down to </a:t>
            </a:r>
            <a:r>
              <a:rPr lang="en-CA" sz="2400" dirty="0" smtClean="0">
                <a:latin typeface="Times New Roman"/>
                <a:cs typeface="Times New Roman"/>
              </a:rPr>
              <a:t>(</a:t>
            </a:r>
            <a:r>
              <a:rPr lang="en-CA" sz="2400" dirty="0" err="1" smtClean="0">
                <a:latin typeface="Times New Roman"/>
                <a:cs typeface="Times New Roman"/>
              </a:rPr>
              <a:t>V</a:t>
            </a:r>
            <a:r>
              <a:rPr lang="en-CA" sz="2400" i="1" baseline="-25000" dirty="0" err="1" smtClean="0">
                <a:latin typeface="Times New Roman"/>
                <a:cs typeface="Times New Roman"/>
              </a:rPr>
              <a:t>max</a:t>
            </a:r>
            <a:r>
              <a:rPr lang="en-CA" sz="2400" dirty="0" smtClean="0">
                <a:latin typeface="Times New Roman"/>
                <a:cs typeface="Times New Roman"/>
              </a:rPr>
              <a:t> − </a:t>
            </a:r>
            <a:r>
              <a:rPr lang="el-GR" sz="2400" dirty="0" smtClean="0">
                <a:latin typeface="Times New Roman"/>
                <a:cs typeface="Times New Roman"/>
              </a:rPr>
              <a:t>Δ</a:t>
            </a:r>
            <a:r>
              <a:rPr lang="en-CA" sz="2400" dirty="0" smtClean="0">
                <a:latin typeface="Times New Roman"/>
                <a:cs typeface="Times New Roman"/>
              </a:rPr>
              <a:t>V/2) </a:t>
            </a:r>
            <a:r>
              <a:rPr lang="en-CA" sz="2400" dirty="0" smtClean="0"/>
              <a:t>is mapped to </a:t>
            </a:r>
            <a:r>
              <a:rPr lang="en-CA" sz="2400" dirty="0" smtClean="0">
                <a:latin typeface="Times New Roman"/>
                <a:cs typeface="Times New Roman"/>
              </a:rPr>
              <a:t>2</a:t>
            </a:r>
            <a:r>
              <a:rPr lang="en-CA" sz="2400" i="1" baseline="30000" dirty="0" smtClean="0">
                <a:latin typeface="Times New Roman"/>
                <a:cs typeface="Times New Roman"/>
              </a:rPr>
              <a:t>N</a:t>
            </a:r>
            <a:r>
              <a:rPr lang="en-CA" sz="2400" baseline="30000" dirty="0" smtClean="0">
                <a:latin typeface="Times New Roman"/>
                <a:cs typeface="Times New Roman"/>
              </a:rPr>
              <a:t>−1</a:t>
            </a:r>
            <a:r>
              <a:rPr lang="en-CA" sz="2400" dirty="0" smtClean="0">
                <a:latin typeface="Times New Roman"/>
                <a:cs typeface="Times New Roman"/>
              </a:rPr>
              <a:t> − 1</a:t>
            </a:r>
            <a:r>
              <a:rPr lang="en-CA" sz="2400" dirty="0" smtClean="0"/>
              <a:t>.</a:t>
            </a:r>
          </a:p>
          <a:p>
            <a:pPr marL="457200" indent="-457200">
              <a:spcBef>
                <a:spcPts val="3000"/>
              </a:spcBef>
              <a:buFont typeface="+mj-lt"/>
              <a:buAutoNum type="alphaLcParenR" startAt="3"/>
            </a:pPr>
            <a:r>
              <a:rPr lang="en-CA" sz="2400" dirty="0" smtClean="0"/>
              <a:t>The maximum noise, in terms of actual voltages, is half </a:t>
            </a:r>
            <a:r>
              <a:rPr lang="en-US" sz="2400" dirty="0" smtClean="0"/>
              <a:t>the quantization interval: </a:t>
            </a:r>
            <a:r>
              <a:rPr lang="el-GR" sz="2400" dirty="0" smtClean="0">
                <a:latin typeface="Times New Roman"/>
                <a:cs typeface="Times New Roman"/>
              </a:rPr>
              <a:t>Δ</a:t>
            </a:r>
            <a:r>
              <a:rPr lang="en-US" sz="2400" dirty="0" smtClean="0">
                <a:latin typeface="Times New Roman"/>
                <a:cs typeface="Times New Roman"/>
              </a:rPr>
              <a:t>V/2 = </a:t>
            </a:r>
            <a:r>
              <a:rPr lang="en-US" sz="2400" dirty="0" err="1" smtClean="0">
                <a:latin typeface="Times New Roman"/>
                <a:cs typeface="Times New Roman"/>
              </a:rPr>
              <a:t>V</a:t>
            </a:r>
            <a:r>
              <a:rPr lang="en-US" sz="2400" i="1" baseline="-25000" dirty="0" err="1" smtClean="0">
                <a:latin typeface="Times New Roman"/>
                <a:cs typeface="Times New Roman"/>
              </a:rPr>
              <a:t>max</a:t>
            </a:r>
            <a:r>
              <a:rPr lang="en-US" sz="2400" dirty="0" smtClean="0">
                <a:latin typeface="Times New Roman"/>
                <a:cs typeface="Times New Roman"/>
              </a:rPr>
              <a:t>/2</a:t>
            </a:r>
            <a:r>
              <a:rPr lang="en-US" sz="2400" i="1" baseline="30000" dirty="0" smtClean="0">
                <a:latin typeface="Times New Roman"/>
                <a:cs typeface="Times New Roman"/>
              </a:rPr>
              <a:t>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marL="457200" indent="-457200">
              <a:buFont typeface="Arial"/>
              <a:buChar char="•"/>
            </a:pPr>
            <a:r>
              <a:rPr lang="en-CA" sz="2600" dirty="0" smtClean="0"/>
              <a:t>6.02N </a:t>
            </a:r>
            <a:r>
              <a:rPr lang="en-CA" sz="2600" b="1" dirty="0" smtClean="0"/>
              <a:t>is the worst case</a:t>
            </a:r>
            <a:r>
              <a:rPr lang="en-CA" sz="2600" dirty="0" smtClean="0"/>
              <a:t>. If the input signal is sinusoidal, the quantization error is statistically independent, and its magnitude is uniformly distributed between 0 and half of the interval, then it can be shown that the expression for the </a:t>
            </a:r>
            <a:r>
              <a:rPr lang="en-US" sz="2600" dirty="0" smtClean="0"/>
              <a:t>SQNR becomes:</a:t>
            </a:r>
          </a:p>
          <a:p>
            <a:endParaRPr lang="en-US" sz="2600" dirty="0" smtClean="0"/>
          </a:p>
          <a:p>
            <a:pPr algn="r"/>
            <a:r>
              <a:rPr lang="en-US" sz="2600" dirty="0" smtClean="0"/>
              <a:t>SQNR = 6.02N + 1.76(dB)		    (6.4)</a:t>
            </a:r>
            <a:endParaRPr lang="en-US" sz="2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6.1.6  Linear and Non-linear Quantization</a:t>
            </a:r>
            <a:endParaRPr lang="en-US" sz="3200" b="1" dirty="0"/>
          </a:p>
        </p:txBody>
      </p:sp>
      <p:sp>
        <p:nvSpPr>
          <p:cNvPr id="3" name="Content Placeholder 2"/>
          <p:cNvSpPr>
            <a:spLocks noGrp="1"/>
          </p:cNvSpPr>
          <p:nvPr>
            <p:ph idx="1"/>
          </p:nvPr>
        </p:nvSpPr>
        <p:spPr>
          <a:xfrm>
            <a:off x="463871" y="1484784"/>
            <a:ext cx="8229600" cy="4525963"/>
          </a:xfrm>
        </p:spPr>
        <p:txBody>
          <a:bodyPr anchor="ctr">
            <a:noAutofit/>
          </a:bodyPr>
          <a:lstStyle/>
          <a:p>
            <a:pPr>
              <a:spcBef>
                <a:spcPts val="1032"/>
              </a:spcBef>
              <a:buFont typeface="Arial"/>
              <a:buChar char="•"/>
            </a:pPr>
            <a:r>
              <a:rPr lang="en-CA" sz="2000" b="1" dirty="0" smtClean="0"/>
              <a:t>Linear format</a:t>
            </a:r>
            <a:r>
              <a:rPr lang="en-CA" sz="2000" dirty="0" smtClean="0"/>
              <a:t>: samples are typically stored as uniformly </a:t>
            </a:r>
            <a:r>
              <a:rPr lang="en-US" sz="2000" dirty="0" smtClean="0"/>
              <a:t>quantized values.</a:t>
            </a:r>
          </a:p>
          <a:p>
            <a:pPr>
              <a:spcBef>
                <a:spcPts val="1032"/>
              </a:spcBef>
              <a:buFont typeface="Arial"/>
              <a:buChar char="•"/>
            </a:pPr>
            <a:r>
              <a:rPr lang="en-CA" sz="2000" b="1" dirty="0" smtClean="0"/>
              <a:t>Non-uniform quantization</a:t>
            </a:r>
            <a:r>
              <a:rPr lang="en-CA" sz="2000" dirty="0" smtClean="0"/>
              <a:t>: set up more finely-spaced levels where humans hear with the most acuity.</a:t>
            </a:r>
          </a:p>
          <a:p>
            <a:pPr marL="800100" lvl="1" indent="-342900">
              <a:spcBef>
                <a:spcPts val="1032"/>
              </a:spcBef>
              <a:buFont typeface="Lucida Grande"/>
              <a:buChar char="-"/>
            </a:pPr>
            <a:r>
              <a:rPr lang="en-CA" sz="2000" dirty="0" smtClean="0"/>
              <a:t>Weber’s Law stated formally says that equally perceived differences have values proportional to absolute levels:</a:t>
            </a:r>
          </a:p>
          <a:p>
            <a:pPr lvl="1" algn="r">
              <a:spcBef>
                <a:spcPts val="1032"/>
              </a:spcBef>
            </a:pPr>
            <a:r>
              <a:rPr lang="en-CA" sz="2000" dirty="0" smtClean="0"/>
              <a:t>           </a:t>
            </a:r>
            <a:r>
              <a:rPr lang="el-GR" sz="2000" dirty="0" smtClean="0">
                <a:latin typeface="Times New Roman"/>
                <a:cs typeface="Times New Roman"/>
              </a:rPr>
              <a:t>Δ</a:t>
            </a:r>
            <a:r>
              <a:rPr lang="en-US" sz="2000" dirty="0" smtClean="0">
                <a:latin typeface="Times New Roman"/>
                <a:cs typeface="Times New Roman"/>
              </a:rPr>
              <a:t>Response ∝ </a:t>
            </a:r>
            <a:r>
              <a:rPr lang="el-GR" sz="2000" dirty="0" smtClean="0">
                <a:latin typeface="Times New Roman"/>
                <a:cs typeface="Times New Roman"/>
              </a:rPr>
              <a:t>Δ</a:t>
            </a:r>
            <a:r>
              <a:rPr lang="en-US" sz="2000" dirty="0" smtClean="0">
                <a:latin typeface="Times New Roman"/>
                <a:cs typeface="Times New Roman"/>
              </a:rPr>
              <a:t>Stimulus/Stimulus </a:t>
            </a:r>
            <a:r>
              <a:rPr lang="en-US" sz="2000" dirty="0" smtClean="0"/>
              <a:t>		(6.5)</a:t>
            </a:r>
          </a:p>
          <a:p>
            <a:pPr marL="800100" lvl="1" indent="-342900">
              <a:spcBef>
                <a:spcPts val="1032"/>
              </a:spcBef>
              <a:buFont typeface="Lucida Grande"/>
              <a:buChar char="-"/>
            </a:pPr>
            <a:r>
              <a:rPr lang="en-CA" sz="2000" dirty="0" smtClean="0"/>
              <a:t>Inserting a constant of proportionality </a:t>
            </a:r>
            <a:r>
              <a:rPr lang="en-CA" sz="2000" i="1" dirty="0" smtClean="0">
                <a:latin typeface="Times New Roman" pitchFamily="18" charset="0"/>
                <a:cs typeface="Times New Roman" pitchFamily="18" charset="0"/>
              </a:rPr>
              <a:t>k</a:t>
            </a:r>
            <a:r>
              <a:rPr lang="en-CA" sz="2000" dirty="0" smtClean="0"/>
              <a:t>, we have a differ</a:t>
            </a:r>
            <a:r>
              <a:rPr lang="en-US" sz="2000" dirty="0" err="1" smtClean="0"/>
              <a:t>ential</a:t>
            </a:r>
            <a:r>
              <a:rPr lang="en-US" sz="2000" dirty="0" smtClean="0"/>
              <a:t> equation that states:</a:t>
            </a:r>
          </a:p>
          <a:p>
            <a:pPr lvl="1" algn="r">
              <a:spcBef>
                <a:spcPts val="1032"/>
              </a:spcBef>
            </a:pPr>
            <a:r>
              <a:rPr lang="nl-NL" sz="2000" i="1" dirty="0" smtClean="0">
                <a:latin typeface="Times New Roman"/>
                <a:cs typeface="Times New Roman"/>
              </a:rPr>
              <a:t>  </a:t>
            </a:r>
            <a:r>
              <a:rPr lang="nl-NL" sz="2000" i="1" dirty="0" err="1" smtClean="0">
                <a:latin typeface="Times New Roman"/>
                <a:cs typeface="Times New Roman"/>
              </a:rPr>
              <a:t>dr</a:t>
            </a:r>
            <a:r>
              <a:rPr lang="nl-NL" sz="2000" dirty="0" smtClean="0">
                <a:latin typeface="Times New Roman"/>
                <a:cs typeface="Times New Roman"/>
              </a:rPr>
              <a:t> = </a:t>
            </a:r>
            <a:r>
              <a:rPr lang="nl-NL" sz="2000" i="1" dirty="0" smtClean="0">
                <a:latin typeface="Times New Roman"/>
                <a:cs typeface="Times New Roman"/>
              </a:rPr>
              <a:t>k </a:t>
            </a:r>
            <a:r>
              <a:rPr lang="nl-NL" sz="2000" dirty="0" smtClean="0">
                <a:latin typeface="Times New Roman"/>
                <a:cs typeface="Times New Roman"/>
              </a:rPr>
              <a:t>(1/</a:t>
            </a:r>
            <a:r>
              <a:rPr lang="nl-NL" sz="2000" i="1" dirty="0" smtClean="0">
                <a:latin typeface="Times New Roman"/>
                <a:cs typeface="Times New Roman"/>
              </a:rPr>
              <a:t>s</a:t>
            </a:r>
            <a:r>
              <a:rPr lang="nl-NL" sz="2000" dirty="0" smtClean="0">
                <a:latin typeface="Times New Roman"/>
                <a:cs typeface="Times New Roman"/>
              </a:rPr>
              <a:t>) </a:t>
            </a:r>
            <a:r>
              <a:rPr lang="nl-NL" sz="2000" i="1" dirty="0" err="1" smtClean="0">
                <a:latin typeface="Times New Roman"/>
                <a:cs typeface="Times New Roman"/>
              </a:rPr>
              <a:t>ds</a:t>
            </a:r>
            <a:r>
              <a:rPr lang="nl-NL" sz="2000" dirty="0" smtClean="0">
                <a:latin typeface="Times New Roman"/>
                <a:cs typeface="Times New Roman"/>
              </a:rPr>
              <a:t> </a:t>
            </a:r>
            <a:r>
              <a:rPr lang="nl-NL" sz="2000" dirty="0" smtClean="0"/>
              <a:t>			(6.6)</a:t>
            </a:r>
          </a:p>
          <a:p>
            <a:pPr lvl="1">
              <a:spcBef>
                <a:spcPts val="1032"/>
              </a:spcBef>
            </a:pPr>
            <a:r>
              <a:rPr lang="en-CA" sz="2000" dirty="0" smtClean="0"/>
              <a:t>with response </a:t>
            </a:r>
            <a:r>
              <a:rPr lang="en-CA" sz="2000" i="1" dirty="0" smtClean="0">
                <a:latin typeface="Times New Roman" pitchFamily="18" charset="0"/>
                <a:cs typeface="Times New Roman" pitchFamily="18" charset="0"/>
              </a:rPr>
              <a:t>r </a:t>
            </a:r>
            <a:r>
              <a:rPr lang="en-CA" sz="2000" dirty="0" smtClean="0"/>
              <a:t>and stimulus </a:t>
            </a:r>
            <a:r>
              <a:rPr lang="en-CA" sz="2000" i="1" dirty="0" smtClean="0">
                <a:latin typeface="Times New Roman" pitchFamily="18" charset="0"/>
                <a:cs typeface="Times New Roman" pitchFamily="18" charset="0"/>
              </a:rPr>
              <a:t>s</a:t>
            </a:r>
            <a:r>
              <a:rPr lang="en-CA" sz="2000" dirty="0" smtClean="0"/>
              <a:t>.</a:t>
            </a:r>
            <a:endParaRPr lang="en-US"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340369"/>
          </a:xfrm>
        </p:spPr>
        <p:txBody>
          <a:bodyPr anchor="ctr">
            <a:noAutofit/>
          </a:bodyPr>
          <a:lstStyle/>
          <a:p>
            <a:pPr>
              <a:spcBef>
                <a:spcPts val="1200"/>
              </a:spcBef>
            </a:pPr>
            <a:r>
              <a:rPr lang="en-CA" sz="2000" dirty="0" smtClean="0"/>
              <a:t>	– Integrating, we arrive at a solution</a:t>
            </a:r>
          </a:p>
          <a:p>
            <a:pPr algn="r">
              <a:spcBef>
                <a:spcPts val="1200"/>
              </a:spcBef>
            </a:pPr>
            <a:r>
              <a:rPr lang="pt-BR" sz="2000" dirty="0" smtClean="0"/>
              <a:t>(6.7)</a:t>
            </a:r>
          </a:p>
          <a:p>
            <a:pPr marL="539750" indent="-539750">
              <a:spcBef>
                <a:spcPts val="1200"/>
              </a:spcBef>
            </a:pPr>
            <a:r>
              <a:rPr lang="en-CA" sz="2000" dirty="0" smtClean="0"/>
              <a:t>	with constant of integration C.</a:t>
            </a:r>
          </a:p>
          <a:p>
            <a:pPr marL="539750" indent="-539750">
              <a:spcBef>
                <a:spcPts val="1200"/>
              </a:spcBef>
            </a:pPr>
            <a:r>
              <a:rPr lang="en-CA" sz="2000" dirty="0" smtClean="0"/>
              <a:t>	Stated differently, the solution is</a:t>
            </a:r>
          </a:p>
          <a:p>
            <a:pPr algn="r">
              <a:spcBef>
                <a:spcPts val="1200"/>
              </a:spcBef>
            </a:pPr>
            <a:r>
              <a:rPr lang="en-US" sz="2000" dirty="0" smtClean="0"/>
              <a:t>(6.8)</a:t>
            </a:r>
          </a:p>
          <a:p>
            <a:pPr marL="539750" indent="-539750">
              <a:spcBef>
                <a:spcPts val="1200"/>
              </a:spcBef>
            </a:pPr>
            <a:r>
              <a:rPr lang="en-CA" sz="2000" dirty="0" smtClean="0"/>
              <a:t>	</a:t>
            </a:r>
            <a:r>
              <a:rPr lang="en-CA" sz="2000" i="1" dirty="0" smtClean="0">
                <a:latin typeface="Times New Roman" pitchFamily="18" charset="0"/>
                <a:cs typeface="Times New Roman" pitchFamily="18" charset="0"/>
              </a:rPr>
              <a:t>s</a:t>
            </a:r>
            <a:r>
              <a:rPr lang="en-CA" sz="2000" baseline="-25000" dirty="0" smtClean="0">
                <a:latin typeface="Times New Roman" pitchFamily="18" charset="0"/>
                <a:cs typeface="Times New Roman" pitchFamily="18" charset="0"/>
              </a:rPr>
              <a:t>0</a:t>
            </a:r>
            <a:r>
              <a:rPr lang="en-CA" sz="2000" dirty="0" smtClean="0"/>
              <a:t> = the lowest level of stimulus that causes a response              (</a:t>
            </a:r>
            <a:r>
              <a:rPr lang="en-CA" sz="2000" i="1" dirty="0" smtClean="0">
                <a:latin typeface="Times New Roman" pitchFamily="18" charset="0"/>
                <a:cs typeface="Times New Roman" pitchFamily="18" charset="0"/>
              </a:rPr>
              <a:t>r </a:t>
            </a:r>
            <a:r>
              <a:rPr lang="en-CA" sz="2000" dirty="0" smtClean="0"/>
              <a:t>= 0 when </a:t>
            </a:r>
            <a:r>
              <a:rPr lang="en-CA" sz="2000" i="1" dirty="0" smtClean="0">
                <a:latin typeface="Times New Roman" pitchFamily="18" charset="0"/>
                <a:cs typeface="Times New Roman" pitchFamily="18" charset="0"/>
              </a:rPr>
              <a:t>s</a:t>
            </a:r>
            <a:r>
              <a:rPr lang="en-CA" sz="2000" dirty="0" smtClean="0"/>
              <a:t> = </a:t>
            </a:r>
            <a:r>
              <a:rPr lang="en-CA" sz="2000" i="1" dirty="0" smtClean="0">
                <a:latin typeface="Times New Roman" pitchFamily="18" charset="0"/>
                <a:cs typeface="Times New Roman" pitchFamily="18" charset="0"/>
              </a:rPr>
              <a:t>s</a:t>
            </a:r>
            <a:r>
              <a:rPr lang="en-CA" sz="2000" baseline="-25000" dirty="0" smtClean="0">
                <a:latin typeface="Times New Roman" pitchFamily="18" charset="0"/>
                <a:cs typeface="Times New Roman" pitchFamily="18" charset="0"/>
              </a:rPr>
              <a:t>0</a:t>
            </a:r>
            <a:r>
              <a:rPr lang="en-CA" sz="2000" dirty="0" smtClean="0"/>
              <a:t>).</a:t>
            </a:r>
          </a:p>
          <a:p>
            <a:pPr>
              <a:spcBef>
                <a:spcPts val="1200"/>
              </a:spcBef>
              <a:buFont typeface="Arial"/>
              <a:buChar char="•"/>
            </a:pPr>
            <a:r>
              <a:rPr lang="en-CA" sz="2000" dirty="0" smtClean="0"/>
              <a:t>Nonlinear quantization works by first transforming an analog signal from the raw </a:t>
            </a:r>
            <a:r>
              <a:rPr lang="en-CA" sz="2000" i="1" dirty="0" smtClean="0">
                <a:latin typeface="Times New Roman" pitchFamily="18" charset="0"/>
                <a:cs typeface="Times New Roman" pitchFamily="18" charset="0"/>
              </a:rPr>
              <a:t>s</a:t>
            </a:r>
            <a:r>
              <a:rPr lang="en-CA" sz="2000" dirty="0" smtClean="0"/>
              <a:t> space into the theoretical </a:t>
            </a:r>
            <a:r>
              <a:rPr lang="en-CA" sz="2000" i="1" dirty="0" smtClean="0">
                <a:latin typeface="Times New Roman" pitchFamily="18" charset="0"/>
                <a:cs typeface="Times New Roman" pitchFamily="18" charset="0"/>
              </a:rPr>
              <a:t>r</a:t>
            </a:r>
            <a:r>
              <a:rPr lang="en-CA" sz="2000" dirty="0" smtClean="0"/>
              <a:t> space, and then uniformly quantizing the resulting values.</a:t>
            </a:r>
          </a:p>
          <a:p>
            <a:pPr>
              <a:spcBef>
                <a:spcPts val="1200"/>
              </a:spcBef>
              <a:buFont typeface="Arial"/>
              <a:buChar char="•"/>
            </a:pPr>
            <a:r>
              <a:rPr lang="en-CA" sz="2000" dirty="0" smtClean="0"/>
              <a:t>Such a law for audio is called </a:t>
            </a:r>
            <a:r>
              <a:rPr lang="en-CA" sz="2000" b="1" i="1" dirty="0" smtClean="0"/>
              <a:t>μ</a:t>
            </a:r>
            <a:r>
              <a:rPr lang="en-CA" sz="2000" dirty="0" smtClean="0"/>
              <a:t>-</a:t>
            </a:r>
            <a:r>
              <a:rPr lang="en-CA" sz="2000" b="1" dirty="0" smtClean="0"/>
              <a:t>law</a:t>
            </a:r>
            <a:r>
              <a:rPr lang="en-CA" sz="2000" dirty="0" smtClean="0"/>
              <a:t> encoding, (or </a:t>
            </a:r>
            <a:r>
              <a:rPr lang="en-CA" sz="2000" b="1" dirty="0" smtClean="0"/>
              <a:t>u-law</a:t>
            </a:r>
            <a:r>
              <a:rPr lang="en-CA" sz="2000" dirty="0" smtClean="0"/>
              <a:t>). A very similar rule, called </a:t>
            </a:r>
          </a:p>
          <a:p>
            <a:pPr>
              <a:spcBef>
                <a:spcPts val="1200"/>
              </a:spcBef>
            </a:pPr>
            <a:r>
              <a:rPr lang="en-CA" sz="2000" i="1" dirty="0" smtClean="0"/>
              <a:t>	</a:t>
            </a:r>
            <a:r>
              <a:rPr lang="en-CA" sz="2000" b="1" i="1" dirty="0" smtClean="0">
                <a:latin typeface="Times New Roman" pitchFamily="18" charset="0"/>
                <a:cs typeface="Times New Roman" pitchFamily="18" charset="0"/>
              </a:rPr>
              <a:t>A</a:t>
            </a:r>
            <a:r>
              <a:rPr lang="en-CA" sz="2000" dirty="0" smtClean="0"/>
              <a:t>-</a:t>
            </a:r>
            <a:r>
              <a:rPr lang="en-CA" sz="2000" b="1" dirty="0" smtClean="0"/>
              <a:t>law</a:t>
            </a:r>
            <a:r>
              <a:rPr lang="en-CA" sz="2000" dirty="0" smtClean="0"/>
              <a:t>, is used in telephony in Europe.</a:t>
            </a:r>
          </a:p>
          <a:p>
            <a:pPr>
              <a:spcBef>
                <a:spcPts val="1200"/>
              </a:spcBef>
              <a:buFont typeface="Arial"/>
              <a:buChar char="•"/>
            </a:pPr>
            <a:r>
              <a:rPr lang="en-CA" sz="2000" dirty="0" smtClean="0"/>
              <a:t>The equations for these very similar encodings are as follows:</a:t>
            </a:r>
            <a:endParaRPr lang="en-US" sz="20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550880007"/>
              </p:ext>
            </p:extLst>
          </p:nvPr>
        </p:nvGraphicFramePr>
        <p:xfrm>
          <a:off x="3705654" y="980728"/>
          <a:ext cx="1732693" cy="360040"/>
        </p:xfrm>
        <a:graphic>
          <a:graphicData uri="http://schemas.openxmlformats.org/presentationml/2006/ole">
            <mc:AlternateContent xmlns:mc="http://schemas.openxmlformats.org/markup-compatibility/2006">
              <mc:Choice xmlns:v="urn:schemas-microsoft-com:vml" Requires="v">
                <p:oleObj spid="_x0000_s93336" name="Equation" r:id="rId4" imgW="977196" imgH="203261" progId="Equation.3">
                  <p:embed/>
                </p:oleObj>
              </mc:Choice>
              <mc:Fallback>
                <p:oleObj name="Equation" r:id="rId4" imgW="977196" imgH="203261" progId="Equation.3">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654" y="980728"/>
                        <a:ext cx="1732693"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9465952"/>
              </p:ext>
            </p:extLst>
          </p:nvPr>
        </p:nvGraphicFramePr>
        <p:xfrm>
          <a:off x="3833918" y="2348880"/>
          <a:ext cx="1476164" cy="408784"/>
        </p:xfrm>
        <a:graphic>
          <a:graphicData uri="http://schemas.openxmlformats.org/presentationml/2006/ole">
            <mc:AlternateContent xmlns:mc="http://schemas.openxmlformats.org/markup-compatibility/2006">
              <mc:Choice xmlns:v="urn:schemas-microsoft-com:vml" Requires="v">
                <p:oleObj spid="_x0000_s93337" name="Equation" r:id="rId6" imgW="825110" imgH="228738" progId="Equation.3">
                  <p:embed/>
                </p:oleObj>
              </mc:Choice>
              <mc:Fallback>
                <p:oleObj name="Equation" r:id="rId6" imgW="825110" imgH="228738" progId="Equation.3">
                  <p:embed/>
                  <p:pic>
                    <p:nvPicPr>
                      <p:cNvPr id="0"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918" y="2348880"/>
                        <a:ext cx="1476164" cy="408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Autofit/>
          </a:bodyPr>
          <a:lstStyle/>
          <a:p>
            <a:r>
              <a:rPr lang="el-GR" sz="2000" i="1" dirty="0" smtClean="0"/>
              <a:t>μ</a:t>
            </a:r>
            <a:r>
              <a:rPr lang="el-GR" sz="2000" dirty="0" smtClean="0"/>
              <a:t>-</a:t>
            </a:r>
            <a:r>
              <a:rPr lang="en-US" sz="2000" dirty="0" smtClean="0"/>
              <a:t>law:</a:t>
            </a:r>
          </a:p>
          <a:p>
            <a:endParaRPr lang="en-US" sz="2000" dirty="0"/>
          </a:p>
          <a:p>
            <a:pPr algn="r"/>
            <a:r>
              <a:rPr lang="en-US" sz="2000" dirty="0" smtClean="0"/>
              <a:t>(6.9)</a:t>
            </a:r>
          </a:p>
          <a:p>
            <a:pPr algn="r"/>
            <a:endParaRPr lang="en-US" sz="2000" dirty="0" smtClean="0"/>
          </a:p>
          <a:p>
            <a:pPr algn="r"/>
            <a:endParaRPr lang="en-US" sz="2000" dirty="0" smtClean="0"/>
          </a:p>
          <a:p>
            <a:r>
              <a:rPr lang="en-US" sz="2000" i="1" dirty="0" smtClean="0">
                <a:latin typeface="Times New Roman" pitchFamily="18" charset="0"/>
                <a:cs typeface="Times New Roman" pitchFamily="18" charset="0"/>
              </a:rPr>
              <a:t>A</a:t>
            </a:r>
            <a:r>
              <a:rPr lang="en-US" sz="2000" dirty="0" smtClean="0"/>
              <a:t>-law:</a:t>
            </a:r>
          </a:p>
          <a:p>
            <a:pPr algn="r"/>
            <a:endParaRPr lang="en-US" sz="2000" dirty="0"/>
          </a:p>
          <a:p>
            <a:pPr algn="r"/>
            <a:r>
              <a:rPr lang="en-US" sz="2000" dirty="0" smtClean="0"/>
              <a:t>(6.10)</a:t>
            </a:r>
          </a:p>
          <a:p>
            <a:pPr algn="r"/>
            <a:endParaRPr lang="en-US" sz="2000" dirty="0" smtClean="0"/>
          </a:p>
          <a:p>
            <a:pPr algn="r"/>
            <a:endParaRPr lang="en-US" sz="2000" dirty="0" smtClean="0"/>
          </a:p>
          <a:p>
            <a:pPr algn="r"/>
            <a:endParaRPr lang="en-US" sz="2000" dirty="0" smtClean="0"/>
          </a:p>
        </p:txBody>
      </p:sp>
      <p:sp>
        <p:nvSpPr>
          <p:cNvPr id="4" name="Slide Number Placeholder 3"/>
          <p:cNvSpPr>
            <a:spLocks noGrp="1"/>
          </p:cNvSpPr>
          <p:nvPr>
            <p:ph type="sldNum" sz="quarter" idx="12"/>
          </p:nvPr>
        </p:nvSpPr>
        <p:spPr/>
        <p:txBody>
          <a:bodyPr/>
          <a:lstStyle/>
          <a:p>
            <a:fld id="{0F351D62-525A-4671-8264-CD4617D324B8}"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709699655"/>
              </p:ext>
            </p:extLst>
          </p:nvPr>
        </p:nvGraphicFramePr>
        <p:xfrm>
          <a:off x="2285984" y="857232"/>
          <a:ext cx="4572032" cy="1032394"/>
        </p:xfrm>
        <a:graphic>
          <a:graphicData uri="http://schemas.openxmlformats.org/presentationml/2006/ole">
            <mc:AlternateContent xmlns:mc="http://schemas.openxmlformats.org/markup-compatibility/2006">
              <mc:Choice xmlns:v="urn:schemas-microsoft-com:vml" Requires="v">
                <p:oleObj spid="_x0000_s51749" name="Equation" r:id="rId4" imgW="2361787" imgH="533538" progId="Equation.3">
                  <p:embed/>
                </p:oleObj>
              </mc:Choice>
              <mc:Fallback>
                <p:oleObj name="Equation" r:id="rId4" imgW="2361787" imgH="533538" progId="Equation.3">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84" y="857232"/>
                        <a:ext cx="4572032" cy="1032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23132666"/>
              </p:ext>
            </p:extLst>
          </p:nvPr>
        </p:nvGraphicFramePr>
        <p:xfrm>
          <a:off x="2257425" y="2348880"/>
          <a:ext cx="4630738" cy="2599481"/>
        </p:xfrm>
        <a:graphic>
          <a:graphicData uri="http://schemas.openxmlformats.org/presentationml/2006/ole">
            <mc:AlternateContent xmlns:mc="http://schemas.openxmlformats.org/markup-compatibility/2006">
              <mc:Choice xmlns:v="urn:schemas-microsoft-com:vml" Requires="v">
                <p:oleObj spid="_x0000_s51750" name="Equation" r:id="rId6" imgW="2550600" imgH="1435320" progId="Equation.3">
                  <p:embed/>
                </p:oleObj>
              </mc:Choice>
              <mc:Fallback>
                <p:oleObj name="Equation" r:id="rId6" imgW="2550600" imgH="1435320" progId="Equation.3">
                  <p:embed/>
                  <p:pic>
                    <p:nvPicPr>
                      <p:cNvPr id="0" name="Picture 3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7425" y="2348880"/>
                        <a:ext cx="4630738" cy="2599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90930961"/>
              </p:ext>
            </p:extLst>
          </p:nvPr>
        </p:nvGraphicFramePr>
        <p:xfrm>
          <a:off x="2891223" y="5157192"/>
          <a:ext cx="3361555" cy="785818"/>
        </p:xfrm>
        <a:graphic>
          <a:graphicData uri="http://schemas.openxmlformats.org/presentationml/2006/ole">
            <mc:AlternateContent xmlns:mc="http://schemas.openxmlformats.org/markup-compatibility/2006">
              <mc:Choice xmlns:v="urn:schemas-microsoft-com:vml" Requires="v">
                <p:oleObj spid="_x0000_s51751" name="Equation" r:id="rId8" imgW="1955570" imgH="456924" progId="">
                  <p:embed/>
                </p:oleObj>
              </mc:Choice>
              <mc:Fallback>
                <p:oleObj name="Equation" r:id="rId8" imgW="1955570" imgH="456924" progId="">
                  <p:embed/>
                  <p:pic>
                    <p:nvPicPr>
                      <p:cNvPr id="0" name="Picture 3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1223" y="5157192"/>
                        <a:ext cx="3361555"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09120"/>
            <a:ext cx="8229600" cy="1473027"/>
          </a:xfrm>
        </p:spPr>
        <p:txBody>
          <a:bodyPr>
            <a:noAutofit/>
          </a:bodyPr>
          <a:lstStyle/>
          <a:p>
            <a:pPr algn="ctr"/>
            <a:r>
              <a:rPr lang="en-US" sz="1700" b="1" dirty="0" smtClean="0"/>
              <a:t>Fig. 6.6</a:t>
            </a:r>
            <a:r>
              <a:rPr lang="en-US" sz="1700" dirty="0" smtClean="0"/>
              <a:t>: Nonlinear transform for audio signals.</a:t>
            </a:r>
          </a:p>
          <a:p>
            <a:pPr algn="ctr"/>
            <a:r>
              <a:rPr lang="en-CA" sz="1700" dirty="0" smtClean="0"/>
              <a:t> </a:t>
            </a:r>
            <a:r>
              <a:rPr lang="en-CA" sz="1700" dirty="0"/>
              <a:t>The parameter </a:t>
            </a:r>
            <a:r>
              <a:rPr lang="en-CA" sz="1700" i="1" dirty="0"/>
              <a:t>μ </a:t>
            </a:r>
            <a:r>
              <a:rPr lang="en-CA" sz="1700" dirty="0"/>
              <a:t>is set to </a:t>
            </a:r>
            <a:r>
              <a:rPr lang="en-CA" sz="1700" i="1" dirty="0"/>
              <a:t>μ</a:t>
            </a:r>
            <a:r>
              <a:rPr lang="en-CA" sz="1700" dirty="0"/>
              <a:t> = 100 or </a:t>
            </a:r>
            <a:r>
              <a:rPr lang="en-CA" sz="1700" i="1" dirty="0"/>
              <a:t>μ</a:t>
            </a:r>
            <a:r>
              <a:rPr lang="en-CA" sz="1700" dirty="0"/>
              <a:t> = 255; the parameter </a:t>
            </a:r>
            <a:r>
              <a:rPr lang="en-CA" sz="1700" i="1" dirty="0">
                <a:latin typeface="Times New Roman" pitchFamily="18" charset="0"/>
                <a:cs typeface="Times New Roman" pitchFamily="18" charset="0"/>
              </a:rPr>
              <a:t>A</a:t>
            </a:r>
            <a:r>
              <a:rPr lang="en-CA" sz="1700" dirty="0"/>
              <a:t> for the </a:t>
            </a:r>
            <a:r>
              <a:rPr lang="en-CA" sz="1700" i="1" dirty="0">
                <a:latin typeface="Times New Roman" pitchFamily="18" charset="0"/>
                <a:cs typeface="Times New Roman" pitchFamily="18" charset="0"/>
              </a:rPr>
              <a:t>A</a:t>
            </a:r>
            <a:r>
              <a:rPr lang="en-CA" sz="1700" dirty="0"/>
              <a:t>-law encoder is usually set to </a:t>
            </a:r>
            <a:r>
              <a:rPr lang="en-CA" sz="1700" i="1" dirty="0">
                <a:latin typeface="Times New Roman" pitchFamily="18" charset="0"/>
                <a:cs typeface="Times New Roman" pitchFamily="18" charset="0"/>
              </a:rPr>
              <a:t>A</a:t>
            </a:r>
            <a:r>
              <a:rPr lang="en-CA" sz="1700" dirty="0"/>
              <a:t> = </a:t>
            </a:r>
            <a:r>
              <a:rPr lang="en-CA" sz="1700" dirty="0" smtClean="0"/>
              <a:t>87.6.</a:t>
            </a:r>
            <a:endParaRPr lang="en-US" sz="1700" dirty="0" smtClean="0"/>
          </a:p>
          <a:p>
            <a:pPr marL="457200" indent="-457200">
              <a:buFont typeface="Arial"/>
              <a:buChar char="•"/>
            </a:pPr>
            <a:r>
              <a:rPr lang="en-CA" sz="1700" dirty="0" smtClean="0"/>
              <a:t>The </a:t>
            </a:r>
            <a:r>
              <a:rPr lang="en-CA" sz="1700" i="1" dirty="0" smtClean="0"/>
              <a:t>μ</a:t>
            </a:r>
            <a:r>
              <a:rPr lang="en-CA" sz="1700" dirty="0" smtClean="0"/>
              <a:t>-law in audio is used to develop a </a:t>
            </a:r>
            <a:r>
              <a:rPr lang="en-CA" sz="1700" dirty="0" err="1" smtClean="0"/>
              <a:t>nonuniform</a:t>
            </a:r>
            <a:r>
              <a:rPr lang="en-CA" sz="1700" dirty="0" smtClean="0"/>
              <a:t> quantization rule for sound: uniform quantization of </a:t>
            </a:r>
            <a:r>
              <a:rPr lang="en-CA" sz="1700" i="1" dirty="0" smtClean="0">
                <a:latin typeface="Times New Roman" pitchFamily="18" charset="0"/>
                <a:cs typeface="Times New Roman" pitchFamily="18" charset="0"/>
              </a:rPr>
              <a:t>r</a:t>
            </a:r>
            <a:r>
              <a:rPr lang="en-CA" sz="1700" dirty="0" smtClean="0"/>
              <a:t> gives finer resolution in </a:t>
            </a:r>
            <a:r>
              <a:rPr lang="en-CA" sz="1700" i="1" dirty="0" smtClean="0">
                <a:latin typeface="Times New Roman" pitchFamily="18" charset="0"/>
                <a:cs typeface="Times New Roman" pitchFamily="18" charset="0"/>
              </a:rPr>
              <a:t>s</a:t>
            </a:r>
            <a:r>
              <a:rPr lang="en-CA" sz="1700" dirty="0" smtClean="0"/>
              <a:t> at the quiet end.</a:t>
            </a:r>
            <a:endParaRPr lang="en-US" sz="17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2508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7366" y="620688"/>
            <a:ext cx="4829268" cy="3968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85000" lnSpcReduction="10000"/>
          </a:bodyPr>
          <a:lstStyle/>
          <a:p>
            <a:pPr algn="ctr">
              <a:lnSpc>
                <a:spcPct val="110000"/>
              </a:lnSpc>
              <a:spcAft>
                <a:spcPts val="600"/>
              </a:spcAft>
            </a:pPr>
            <a:r>
              <a:rPr lang="en-US" sz="3500" b="1" dirty="0" smtClean="0"/>
              <a:t>Bit allocation:</a:t>
            </a:r>
          </a:p>
          <a:p>
            <a:pPr algn="l">
              <a:lnSpc>
                <a:spcPct val="110000"/>
              </a:lnSpc>
              <a:buFont typeface="Arial"/>
              <a:buChar char="•"/>
            </a:pPr>
            <a:r>
              <a:rPr lang="en-CA" sz="2400" dirty="0" smtClean="0"/>
              <a:t>In </a:t>
            </a:r>
            <a:r>
              <a:rPr lang="en-CA" sz="2400" i="1" dirty="0" smtClean="0"/>
              <a:t>μ</a:t>
            </a:r>
            <a:r>
              <a:rPr lang="en-CA" sz="2400" dirty="0" smtClean="0"/>
              <a:t>-law, </a:t>
            </a:r>
            <a:r>
              <a:rPr lang="en-US" sz="2400" dirty="0"/>
              <a:t>we would like </a:t>
            </a:r>
            <a:r>
              <a:rPr lang="en-US" sz="2400" dirty="0" smtClean="0"/>
              <a:t>to put </a:t>
            </a:r>
            <a:r>
              <a:rPr lang="en-US" sz="2400" dirty="0"/>
              <a:t>the available bits where the most perceptual </a:t>
            </a:r>
            <a:r>
              <a:rPr lang="en-US" sz="2400" dirty="0" smtClean="0"/>
              <a:t>acuity </a:t>
            </a:r>
            <a:r>
              <a:rPr lang="en-US" sz="2400" dirty="0"/>
              <a:t>(sensitivity to small changes) </a:t>
            </a:r>
            <a:r>
              <a:rPr lang="en-US" sz="2400" dirty="0" smtClean="0"/>
              <a:t>is.</a:t>
            </a:r>
          </a:p>
          <a:p>
            <a:pPr lvl="2" indent="-342900" algn="l">
              <a:lnSpc>
                <a:spcPct val="110000"/>
              </a:lnSpc>
              <a:buAutoNum type="arabicPeriod"/>
            </a:pPr>
            <a:r>
              <a:rPr lang="en-US" sz="1900" dirty="0" smtClean="0"/>
              <a:t>Savings </a:t>
            </a:r>
            <a:r>
              <a:rPr lang="en-US" sz="1900" dirty="0"/>
              <a:t>in bits can be gained by transmitting a smaller bit-depth for the </a:t>
            </a:r>
            <a:r>
              <a:rPr lang="en-US" sz="1900" dirty="0" smtClean="0"/>
              <a:t>signal.</a:t>
            </a:r>
          </a:p>
          <a:p>
            <a:pPr lvl="2" indent="-342900" algn="l">
              <a:lnSpc>
                <a:spcPct val="110000"/>
              </a:lnSpc>
              <a:buAutoNum type="arabicPeriod"/>
            </a:pPr>
            <a:r>
              <a:rPr lang="en-US" sz="1900" i="1" dirty="0" smtClean="0"/>
              <a:t>μ</a:t>
            </a:r>
            <a:r>
              <a:rPr lang="en-US" sz="1900" dirty="0" smtClean="0"/>
              <a:t>-law </a:t>
            </a:r>
            <a:r>
              <a:rPr lang="en-US" sz="1900" dirty="0"/>
              <a:t>often starts with </a:t>
            </a:r>
            <a:r>
              <a:rPr lang="en-US" sz="1900" dirty="0" smtClean="0"/>
              <a:t>a bit-depth </a:t>
            </a:r>
            <a:r>
              <a:rPr lang="en-US" sz="1900" dirty="0"/>
              <a:t>of 16 bits, but transmits using 8 </a:t>
            </a:r>
            <a:r>
              <a:rPr lang="en-US" sz="1900" dirty="0" smtClean="0"/>
              <a:t>bits.</a:t>
            </a:r>
          </a:p>
          <a:p>
            <a:pPr lvl="2" indent="-342900" algn="l">
              <a:lnSpc>
                <a:spcPct val="110000"/>
              </a:lnSpc>
              <a:buAutoNum type="arabicPeriod"/>
            </a:pPr>
            <a:r>
              <a:rPr lang="en-US" sz="1900" dirty="0" smtClean="0"/>
              <a:t>And </a:t>
            </a:r>
            <a:r>
              <a:rPr lang="en-US" sz="1900" dirty="0"/>
              <a:t>then expands back to 16 bits at the receiver</a:t>
            </a:r>
            <a:r>
              <a:rPr lang="en-US" sz="1900" dirty="0" smtClean="0"/>
              <a:t>.</a:t>
            </a:r>
          </a:p>
          <a:p>
            <a:pPr algn="l">
              <a:lnSpc>
                <a:spcPct val="110000"/>
              </a:lnSpc>
              <a:spcBef>
                <a:spcPts val="1056"/>
              </a:spcBef>
              <a:buFont typeface="Lucida Grande"/>
              <a:buChar char="-"/>
            </a:pPr>
            <a:r>
              <a:rPr lang="en-US" sz="2000" dirty="0" smtClean="0"/>
              <a:t>Let </a:t>
            </a:r>
            <a:r>
              <a:rPr lang="el-GR" sz="2000" i="1" dirty="0" smtClean="0"/>
              <a:t>μ</a:t>
            </a:r>
            <a:r>
              <a:rPr lang="en-US" sz="2000" i="1" dirty="0" smtClean="0"/>
              <a:t> </a:t>
            </a:r>
            <a:r>
              <a:rPr lang="el-GR" sz="2000" dirty="0" smtClean="0"/>
              <a:t>=</a:t>
            </a:r>
            <a:r>
              <a:rPr lang="en-US" sz="2000" dirty="0" smtClean="0"/>
              <a:t> </a:t>
            </a:r>
            <a:r>
              <a:rPr lang="el-GR" sz="2000" dirty="0" smtClean="0"/>
              <a:t>255</a:t>
            </a:r>
            <a:r>
              <a:rPr lang="en-US" sz="2000" dirty="0" smtClean="0"/>
              <a:t>.  </a:t>
            </a:r>
          </a:p>
          <a:p>
            <a:pPr algn="l">
              <a:lnSpc>
                <a:spcPct val="110000"/>
              </a:lnSpc>
              <a:spcBef>
                <a:spcPts val="1056"/>
              </a:spcBef>
              <a:buFont typeface="Lucida Grande"/>
              <a:buChar char="-"/>
            </a:pPr>
            <a:r>
              <a:rPr lang="en-US" sz="2000" dirty="0" smtClean="0"/>
              <a:t>Now, we want  </a:t>
            </a:r>
            <a:r>
              <a:rPr lang="en-US" sz="2000" i="1" dirty="0" smtClean="0"/>
              <a:t>s  </a:t>
            </a:r>
            <a:r>
              <a:rPr lang="en-US" sz="2000" dirty="0" smtClean="0"/>
              <a:t>in  </a:t>
            </a:r>
            <a:r>
              <a:rPr lang="en-US" sz="2000" dirty="0"/>
              <a:t>[</a:t>
            </a:r>
            <a:r>
              <a:rPr lang="en-US" sz="2000" i="1" dirty="0"/>
              <a:t>−</a:t>
            </a:r>
            <a:r>
              <a:rPr lang="en-US" sz="2000" dirty="0"/>
              <a:t>1</a:t>
            </a:r>
            <a:r>
              <a:rPr lang="en-US" sz="2000" i="1" dirty="0"/>
              <a:t>, </a:t>
            </a:r>
            <a:r>
              <a:rPr lang="en-US" sz="2000" dirty="0"/>
              <a:t>1</a:t>
            </a:r>
            <a:r>
              <a:rPr lang="en-US" sz="2000" dirty="0" smtClean="0"/>
              <a:t>]. The </a:t>
            </a:r>
            <a:r>
              <a:rPr lang="en-US" sz="2000" dirty="0"/>
              <a:t>input is in </a:t>
            </a:r>
            <a:r>
              <a:rPr lang="en-US" sz="2000" i="1" dirty="0"/>
              <a:t>−</a:t>
            </a:r>
            <a:r>
              <a:rPr lang="en-US" sz="2000" dirty="0"/>
              <a:t>2</a:t>
            </a:r>
            <a:r>
              <a:rPr lang="en-US" sz="2000" baseline="30000" dirty="0"/>
              <a:t>15</a:t>
            </a:r>
            <a:r>
              <a:rPr lang="en-US" sz="2000" dirty="0"/>
              <a:t> to (+2</a:t>
            </a:r>
            <a:r>
              <a:rPr lang="en-US" sz="2000" baseline="30000" dirty="0"/>
              <a:t>15</a:t>
            </a:r>
            <a:r>
              <a:rPr lang="en-US" sz="2000" dirty="0"/>
              <a:t> </a:t>
            </a:r>
            <a:r>
              <a:rPr lang="en-US" sz="2000" i="1" dirty="0"/>
              <a:t>−</a:t>
            </a:r>
            <a:r>
              <a:rPr lang="en-US" sz="2000" dirty="0"/>
              <a:t>1), we divide by 2</a:t>
            </a:r>
            <a:r>
              <a:rPr lang="en-US" sz="2000" baseline="30000" dirty="0"/>
              <a:t>15</a:t>
            </a:r>
            <a:r>
              <a:rPr lang="en-US" sz="2000" dirty="0"/>
              <a:t> to </a:t>
            </a:r>
            <a:r>
              <a:rPr lang="en-US" sz="2000" dirty="0" smtClean="0"/>
              <a:t>normalize.</a:t>
            </a:r>
          </a:p>
          <a:p>
            <a:pPr algn="l">
              <a:lnSpc>
                <a:spcPct val="110000"/>
              </a:lnSpc>
              <a:spcBef>
                <a:spcPts val="1056"/>
              </a:spcBef>
              <a:buFont typeface="Lucida Grande"/>
              <a:buChar char="-"/>
            </a:pPr>
            <a:r>
              <a:rPr lang="en-US" sz="2000" dirty="0"/>
              <a:t>Then the </a:t>
            </a:r>
            <a:r>
              <a:rPr lang="en-US" sz="2000" i="1" dirty="0"/>
              <a:t>μ</a:t>
            </a:r>
            <a:r>
              <a:rPr lang="en-US" sz="2000" dirty="0"/>
              <a:t>-law is applied to turn </a:t>
            </a:r>
            <a:r>
              <a:rPr lang="en-US" sz="2000" dirty="0" smtClean="0"/>
              <a:t> </a:t>
            </a:r>
            <a:r>
              <a:rPr lang="en-US" sz="2000" i="1" dirty="0" smtClean="0"/>
              <a:t>s  </a:t>
            </a:r>
            <a:r>
              <a:rPr lang="en-US" sz="2000" dirty="0" smtClean="0"/>
              <a:t>into  </a:t>
            </a:r>
            <a:r>
              <a:rPr lang="en-US" sz="2000" i="1" dirty="0" smtClean="0"/>
              <a:t>r</a:t>
            </a:r>
            <a:r>
              <a:rPr lang="en-US" sz="2000" dirty="0" smtClean="0"/>
              <a:t>.</a:t>
            </a:r>
          </a:p>
          <a:p>
            <a:pPr algn="l">
              <a:lnSpc>
                <a:spcPct val="110000"/>
              </a:lnSpc>
              <a:spcBef>
                <a:spcPts val="1056"/>
              </a:spcBef>
              <a:buFont typeface="Lucida Grande"/>
              <a:buChar char="-"/>
            </a:pPr>
            <a:r>
              <a:rPr lang="en-US" sz="2000" dirty="0" smtClean="0"/>
              <a:t>Now go down </a:t>
            </a:r>
            <a:r>
              <a:rPr lang="en-US" sz="2000" dirty="0"/>
              <a:t>to 8-bit samples, </a:t>
            </a:r>
            <a:r>
              <a:rPr lang="en-US" sz="2000" dirty="0" smtClean="0"/>
              <a:t>using    = </a:t>
            </a:r>
            <a:r>
              <a:rPr lang="en-US" sz="2000" dirty="0"/>
              <a:t>sign(</a:t>
            </a:r>
            <a:r>
              <a:rPr lang="en-US" sz="2000" i="1" dirty="0"/>
              <a:t>s</a:t>
            </a:r>
            <a:r>
              <a:rPr lang="en-US" sz="2000" dirty="0"/>
              <a:t>) </a:t>
            </a:r>
            <a:r>
              <a:rPr lang="en-US" sz="2000" i="1" dirty="0"/>
              <a:t>∗ </a:t>
            </a:r>
            <a:r>
              <a:rPr lang="en-US" sz="2000" dirty="0"/>
              <a:t>floor(128 </a:t>
            </a:r>
            <a:r>
              <a:rPr lang="en-US" sz="2000" i="1" dirty="0"/>
              <a:t>∗ r</a:t>
            </a:r>
            <a:r>
              <a:rPr lang="en-US" sz="2000" dirty="0" smtClean="0"/>
              <a:t>).</a:t>
            </a:r>
          </a:p>
          <a:p>
            <a:pPr algn="l">
              <a:lnSpc>
                <a:spcPct val="110000"/>
              </a:lnSpc>
              <a:spcBef>
                <a:spcPts val="1056"/>
              </a:spcBef>
              <a:buFont typeface="Lucida Grande"/>
              <a:buChar char="-"/>
            </a:pPr>
            <a:r>
              <a:rPr lang="en-US" sz="2000" dirty="0"/>
              <a:t>Now the 8-bit </a:t>
            </a:r>
            <a:r>
              <a:rPr lang="en-US" sz="2000" dirty="0" smtClean="0"/>
              <a:t>signal    </a:t>
            </a:r>
            <a:r>
              <a:rPr lang="en-US" sz="2000" i="1" dirty="0" smtClean="0"/>
              <a:t> </a:t>
            </a:r>
            <a:r>
              <a:rPr lang="en-US" sz="2000" dirty="0" smtClean="0"/>
              <a:t>is </a:t>
            </a:r>
            <a:r>
              <a:rPr lang="en-US" sz="2000" dirty="0"/>
              <a:t>transmitted</a:t>
            </a:r>
            <a:r>
              <a:rPr lang="en-US" sz="2000" dirty="0" smtClean="0"/>
              <a:t>.</a:t>
            </a:r>
          </a:p>
          <a:p>
            <a:pPr algn="l">
              <a:lnSpc>
                <a:spcPct val="110000"/>
              </a:lnSpc>
              <a:spcBef>
                <a:spcPts val="1056"/>
              </a:spcBef>
              <a:buFont typeface="Lucida Grande"/>
              <a:buChar char="-"/>
            </a:pPr>
            <a:r>
              <a:rPr lang="en-US" sz="2000" dirty="0" smtClean="0"/>
              <a:t>At the receiver side, we normalize   </a:t>
            </a:r>
            <a:r>
              <a:rPr lang="en-US" sz="2000" i="1" dirty="0" smtClean="0"/>
              <a:t> </a:t>
            </a:r>
            <a:r>
              <a:rPr lang="en-US" sz="2000" dirty="0" smtClean="0"/>
              <a:t>by dividing by 2</a:t>
            </a:r>
            <a:r>
              <a:rPr lang="en-US" sz="2000" baseline="30000" dirty="0" smtClean="0"/>
              <a:t>7</a:t>
            </a:r>
            <a:r>
              <a:rPr lang="en-US" sz="2000" dirty="0" smtClean="0"/>
              <a:t>, and then apply the inverse </a:t>
            </a:r>
            <a:r>
              <a:rPr lang="en-US" sz="2000" i="1" dirty="0" smtClean="0"/>
              <a:t>μ</a:t>
            </a:r>
            <a:r>
              <a:rPr lang="en-US" sz="2000" dirty="0" smtClean="0"/>
              <a:t>-law function:</a:t>
            </a:r>
          </a:p>
        </p:txBody>
      </p:sp>
      <p:sp>
        <p:nvSpPr>
          <p:cNvPr id="4" name="Slide Number Placeholder 3"/>
          <p:cNvSpPr>
            <a:spLocks noGrp="1"/>
          </p:cNvSpPr>
          <p:nvPr>
            <p:ph type="sldNum" sz="quarter" idx="12"/>
          </p:nvPr>
        </p:nvSpPr>
        <p:spPr/>
        <p:txBody>
          <a:bodyPr/>
          <a:lstStyle/>
          <a:p>
            <a:fld id="{0F351D62-525A-4671-8264-CD4617D324B8}"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30458976"/>
              </p:ext>
            </p:extLst>
          </p:nvPr>
        </p:nvGraphicFramePr>
        <p:xfrm>
          <a:off x="2915816" y="4941168"/>
          <a:ext cx="216024" cy="312035"/>
        </p:xfrm>
        <a:graphic>
          <a:graphicData uri="http://schemas.openxmlformats.org/presentationml/2006/ole">
            <mc:AlternateContent xmlns:mc="http://schemas.openxmlformats.org/markup-compatibility/2006">
              <mc:Choice xmlns:v="urn:schemas-microsoft-com:vml" Requires="v">
                <p:oleObj spid="_x0000_s252438" name="Equation" r:id="rId4" imgW="114162" imgH="164901" progId="Equation.3">
                  <p:embed/>
                </p:oleObj>
              </mc:Choice>
              <mc:Fallback>
                <p:oleObj name="Equation" r:id="rId4" imgW="114162" imgH="164901" progId="Equation.3">
                  <p:embed/>
                  <p:pic>
                    <p:nvPicPr>
                      <p:cNvPr id="0" name="Picture 3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941168"/>
                        <a:ext cx="216024" cy="312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11465896"/>
              </p:ext>
            </p:extLst>
          </p:nvPr>
        </p:nvGraphicFramePr>
        <p:xfrm>
          <a:off x="4267968" y="5328510"/>
          <a:ext cx="217487" cy="311150"/>
        </p:xfrm>
        <a:graphic>
          <a:graphicData uri="http://schemas.openxmlformats.org/presentationml/2006/ole">
            <mc:AlternateContent xmlns:mc="http://schemas.openxmlformats.org/markup-compatibility/2006">
              <mc:Choice xmlns:v="urn:schemas-microsoft-com:vml" Requires="v">
                <p:oleObj spid="_x0000_s252439" name="Equation" r:id="rId6" imgW="114162" imgH="164901" progId="Equation.3">
                  <p:embed/>
                </p:oleObj>
              </mc:Choice>
              <mc:Fallback>
                <p:oleObj name="Equation" r:id="rId6" imgW="114162" imgH="164901" progId="Equation.3">
                  <p:embed/>
                  <p:pic>
                    <p:nvPicPr>
                      <p:cNvPr id="0" name="Picture 3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968" y="5328510"/>
                        <a:ext cx="21748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50193350"/>
              </p:ext>
            </p:extLst>
          </p:nvPr>
        </p:nvGraphicFramePr>
        <p:xfrm>
          <a:off x="4458486" y="4530858"/>
          <a:ext cx="217488" cy="311150"/>
        </p:xfrm>
        <a:graphic>
          <a:graphicData uri="http://schemas.openxmlformats.org/presentationml/2006/ole">
            <mc:AlternateContent xmlns:mc="http://schemas.openxmlformats.org/markup-compatibility/2006">
              <mc:Choice xmlns:v="urn:schemas-microsoft-com:vml" Requires="v">
                <p:oleObj spid="_x0000_s252440" name="Equation" r:id="rId8" imgW="114162" imgH="164901" progId="Equation.3">
                  <p:embed/>
                </p:oleObj>
              </mc:Choice>
              <mc:Fallback>
                <p:oleObj name="Equation" r:id="rId8" imgW="114162" imgH="164901" progId="Equation.3">
                  <p:embed/>
                  <p:pic>
                    <p:nvPicPr>
                      <p:cNvPr id="0" name="Picture 3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486" y="4530858"/>
                        <a:ext cx="217488"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6622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l">
              <a:buFont typeface="Arial" panose="020B0604020202020204" pitchFamily="34" charset="0"/>
              <a:buChar char="•"/>
            </a:pPr>
            <a:r>
              <a:rPr lang="en-US" sz="2000" dirty="0"/>
              <a:t>A</a:t>
            </a:r>
            <a:r>
              <a:rPr lang="en-US" sz="2000" dirty="0" smtClean="0"/>
              <a:t>t </a:t>
            </a:r>
            <a:r>
              <a:rPr lang="en-US" sz="2000" dirty="0"/>
              <a:t>the receiver side, we </a:t>
            </a:r>
            <a:r>
              <a:rPr lang="en-US" sz="2000" dirty="0" smtClean="0"/>
              <a:t>normalize</a:t>
            </a:r>
            <a:r>
              <a:rPr lang="en-US" sz="2000" i="1" dirty="0" smtClean="0"/>
              <a:t>     </a:t>
            </a:r>
            <a:r>
              <a:rPr lang="en-US" sz="2000" dirty="0" smtClean="0"/>
              <a:t>by </a:t>
            </a:r>
            <a:r>
              <a:rPr lang="en-US" sz="2000" dirty="0"/>
              <a:t>dividing by </a:t>
            </a:r>
            <a:r>
              <a:rPr lang="en-US" sz="2000" dirty="0" smtClean="0"/>
              <a:t>2</a:t>
            </a:r>
            <a:r>
              <a:rPr lang="en-US" sz="2000" baseline="30000" dirty="0" smtClean="0"/>
              <a:t>7</a:t>
            </a:r>
            <a:r>
              <a:rPr lang="en-US" sz="2000" dirty="0"/>
              <a:t>, and then apply the inverse </a:t>
            </a:r>
            <a:r>
              <a:rPr lang="en-US" sz="2000" i="1" dirty="0"/>
              <a:t>μ</a:t>
            </a:r>
            <a:r>
              <a:rPr lang="en-US" sz="2000" dirty="0"/>
              <a:t>-law </a:t>
            </a:r>
            <a:r>
              <a:rPr lang="en-US" sz="2000" dirty="0" smtClean="0"/>
              <a:t>function:</a:t>
            </a:r>
          </a:p>
          <a:p>
            <a:pPr marL="457200" indent="-457200">
              <a:buAutoNum type="arabicPeriod"/>
            </a:pPr>
            <a:endParaRPr lang="en-US" sz="2000" dirty="0" smtClean="0"/>
          </a:p>
          <a:p>
            <a:pPr marL="457200" indent="-457200">
              <a:buAutoNum type="arabicPeriod"/>
            </a:pPr>
            <a:endParaRPr lang="en-US" sz="2000" dirty="0"/>
          </a:p>
          <a:p>
            <a:pPr marL="0" indent="0"/>
            <a:endParaRPr lang="en-US" sz="2000" dirty="0"/>
          </a:p>
          <a:p>
            <a:pPr marL="457200" indent="-457200">
              <a:buFont typeface="Arial" panose="020B0604020202020204" pitchFamily="34" charset="0"/>
              <a:buChar char="•"/>
            </a:pPr>
            <a:r>
              <a:rPr lang="en-US" sz="2000" dirty="0"/>
              <a:t>Finally, we expand back up to 16 </a:t>
            </a:r>
            <a:r>
              <a:rPr lang="en-US" sz="2000" dirty="0" smtClean="0"/>
              <a:t>bits:</a:t>
            </a:r>
            <a:endParaRPr lang="en-US" sz="20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520170622"/>
              </p:ext>
            </p:extLst>
          </p:nvPr>
        </p:nvGraphicFramePr>
        <p:xfrm>
          <a:off x="4896063" y="657292"/>
          <a:ext cx="217488" cy="311150"/>
        </p:xfrm>
        <a:graphic>
          <a:graphicData uri="http://schemas.openxmlformats.org/presentationml/2006/ole">
            <mc:AlternateContent xmlns:mc="http://schemas.openxmlformats.org/markup-compatibility/2006">
              <mc:Choice xmlns:v="urn:schemas-microsoft-com:vml" Requires="v">
                <p:oleObj spid="_x0000_s253258" name="Equation" r:id="rId4" imgW="114162" imgH="164901" progId="Equation.3">
                  <p:embed/>
                </p:oleObj>
              </mc:Choice>
              <mc:Fallback>
                <p:oleObj name="Equation" r:id="rId4" imgW="114162" imgH="164901" progId="Equation.3">
                  <p:embed/>
                  <p:pic>
                    <p:nvPicPr>
                      <p:cNvPr id="0" name="Picture 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063" y="657292"/>
                        <a:ext cx="217488"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293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2708920"/>
            <a:ext cx="4046620" cy="3420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259632" y="4437112"/>
            <a:ext cx="2531542" cy="1200329"/>
          </a:xfrm>
          <a:prstGeom prst="rect">
            <a:avLst/>
          </a:prstGeom>
          <a:noFill/>
        </p:spPr>
        <p:txBody>
          <a:bodyPr wrap="square" rtlCol="0">
            <a:spAutoFit/>
          </a:bodyPr>
          <a:lstStyle/>
          <a:p>
            <a:r>
              <a:rPr lang="en-US" i="1" dirty="0" err="1" smtClean="0">
                <a:latin typeface="Trebuchet MS"/>
              </a:rPr>
              <a:t>Companding</a:t>
            </a:r>
            <a:r>
              <a:rPr lang="en-US" dirty="0" smtClean="0">
                <a:latin typeface="Trebuchet MS"/>
              </a:rPr>
              <a:t> </a:t>
            </a:r>
            <a:r>
              <a:rPr lang="en-US" dirty="0">
                <a:latin typeface="Trebuchet MS"/>
              </a:rPr>
              <a:t>puts the most accuracy at the quiet end</a:t>
            </a:r>
          </a:p>
          <a:p>
            <a:r>
              <a:rPr lang="en-US" dirty="0" smtClean="0">
                <a:latin typeface="Trebuchet MS"/>
              </a:rPr>
              <a:t>near </a:t>
            </a:r>
            <a:r>
              <a:rPr lang="en-US" dirty="0">
                <a:latin typeface="Trebuchet MS"/>
              </a:rPr>
              <a:t>zero.</a:t>
            </a:r>
          </a:p>
        </p:txBody>
      </p:sp>
      <p:cxnSp>
        <p:nvCxnSpPr>
          <p:cNvPr id="10" name="Curved Connector 9"/>
          <p:cNvCxnSpPr/>
          <p:nvPr/>
        </p:nvCxnSpPr>
        <p:spPr>
          <a:xfrm flipV="1">
            <a:off x="2967444" y="4336491"/>
            <a:ext cx="2890440" cy="1008112"/>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2109045197"/>
              </p:ext>
            </p:extLst>
          </p:nvPr>
        </p:nvGraphicFramePr>
        <p:xfrm>
          <a:off x="3158645" y="1354003"/>
          <a:ext cx="2726044" cy="1034018"/>
        </p:xfrm>
        <a:graphic>
          <a:graphicData uri="http://schemas.openxmlformats.org/presentationml/2006/ole">
            <mc:AlternateContent xmlns:mc="http://schemas.openxmlformats.org/markup-compatibility/2006">
              <mc:Choice xmlns:v="urn:schemas-microsoft-com:vml" Requires="v">
                <p:oleObj spid="_x0000_s253259" name="Equation" r:id="rId7" imgW="1462680" imgH="548280" progId="Equation.3">
                  <p:embed/>
                </p:oleObj>
              </mc:Choice>
              <mc:Fallback>
                <p:oleObj name="Equation" r:id="rId7" imgW="1462680" imgH="548280" progId="Equation.3">
                  <p:embed/>
                  <p:pic>
                    <p:nvPicPr>
                      <p:cNvPr id="0" name="Picture 1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8645" y="1354003"/>
                        <a:ext cx="2726044" cy="103401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84621414"/>
              </p:ext>
            </p:extLst>
          </p:nvPr>
        </p:nvGraphicFramePr>
        <p:xfrm>
          <a:off x="1338146" y="3266577"/>
          <a:ext cx="1937710" cy="579343"/>
        </p:xfrm>
        <a:graphic>
          <a:graphicData uri="http://schemas.openxmlformats.org/presentationml/2006/ole">
            <mc:AlternateContent xmlns:mc="http://schemas.openxmlformats.org/markup-compatibility/2006">
              <mc:Choice xmlns:v="urn:schemas-microsoft-com:vml" Requires="v">
                <p:oleObj spid="_x0000_s253260" name="Equation" r:id="rId9" imgW="969120" imgH="283320" progId="Equation.3">
                  <p:embed/>
                </p:oleObj>
              </mc:Choice>
              <mc:Fallback>
                <p:oleObj name="Equation" r:id="rId9" imgW="969120" imgH="283320" progId="Equation.3">
                  <p:embed/>
                  <p:pic>
                    <p:nvPicPr>
                      <p:cNvPr id="0" name="Picture 1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8146" y="3266577"/>
                        <a:ext cx="1937710" cy="579343"/>
                      </a:xfrm>
                      <a:prstGeom prst="rect">
                        <a:avLst/>
                      </a:prstGeom>
                      <a:noFill/>
                    </p:spPr>
                  </p:pic>
                </p:oleObj>
              </mc:Fallback>
            </mc:AlternateContent>
          </a:graphicData>
        </a:graphic>
      </p:graphicFrame>
    </p:spTree>
    <p:extLst>
      <p:ext uri="{BB962C8B-B14F-4D97-AF65-F5344CB8AC3E}">
        <p14:creationId xmlns:p14="http://schemas.microsoft.com/office/powerpoint/2010/main" val="4021402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a:bodyPr>
          <a:lstStyle/>
          <a:p>
            <a:pPr marL="457200" indent="-457200" algn="l">
              <a:spcBef>
                <a:spcPts val="1800"/>
              </a:spcBef>
              <a:buFont typeface="+mj-lt"/>
              <a:buAutoNum type="alphaLcParenR" startAt="3"/>
            </a:pPr>
            <a:r>
              <a:rPr lang="en-CA" sz="2400" dirty="0" smtClean="0"/>
              <a:t>Even though such pressure waves are longitudinal, they still have ordinary wave properties and behaviors, such as </a:t>
            </a:r>
            <a:r>
              <a:rPr lang="en-CA" sz="2400" i="1" dirty="0" smtClean="0"/>
              <a:t>reflection</a:t>
            </a:r>
            <a:r>
              <a:rPr lang="en-CA" sz="2400" dirty="0" smtClean="0"/>
              <a:t> (bouncing), </a:t>
            </a:r>
            <a:r>
              <a:rPr lang="en-CA" sz="2400" i="1" dirty="0" smtClean="0"/>
              <a:t>refraction</a:t>
            </a:r>
            <a:r>
              <a:rPr lang="en-CA" sz="2400" dirty="0" smtClean="0"/>
              <a:t> (change of angle when entering a medium with a different density) and </a:t>
            </a:r>
            <a:r>
              <a:rPr lang="en-CA" sz="2400" i="1" dirty="0" smtClean="0"/>
              <a:t>diffraction</a:t>
            </a:r>
            <a:r>
              <a:rPr lang="en-CA" sz="2400" dirty="0" smtClean="0"/>
              <a:t> </a:t>
            </a:r>
            <a:r>
              <a:rPr lang="en-US" sz="2400" dirty="0" smtClean="0"/>
              <a:t>(bending around an obstacle).</a:t>
            </a:r>
          </a:p>
          <a:p>
            <a:pPr marL="457200" indent="-457200" algn="l">
              <a:spcBef>
                <a:spcPts val="1800"/>
              </a:spcBef>
              <a:buFont typeface="+mj-lt"/>
              <a:buAutoNum type="alphaLcParenR" startAt="3"/>
            </a:pPr>
            <a:r>
              <a:rPr lang="en-CA" sz="2400" dirty="0" smtClean="0"/>
              <a:t>If we wish to use a digital version of sound waves we must form digitized representations of audio information.</a:t>
            </a:r>
          </a:p>
          <a:p>
            <a:pPr algn="l"/>
            <a:r>
              <a:rPr lang="en-CA" sz="2400" dirty="0" smtClean="0">
                <a:sym typeface="Wingdings" pitchFamily="2" charset="2"/>
              </a:rPr>
              <a:t>	</a:t>
            </a:r>
            <a:r>
              <a:rPr lang="en-CA" sz="2400" dirty="0" smtClean="0">
                <a:sym typeface="Wingdings" pitchFamily="2" charset="2"/>
                <a:hlinkClick r:id="rId3"/>
              </a:rPr>
              <a:t></a:t>
            </a:r>
            <a:r>
              <a:rPr lang="en-CA" sz="2400" dirty="0" smtClean="0">
                <a:hlinkClick r:id="rId3"/>
              </a:rPr>
              <a:t> Link to physical description of sound waves.</a:t>
            </a:r>
            <a:endParaRPr lang="en-CA" sz="2400" dirty="0" smtClean="0"/>
          </a:p>
          <a:p>
            <a:pPr algn="l"/>
            <a:endParaRPr lang="en-CA" sz="2400" dirty="0" smtClean="0"/>
          </a:p>
          <a:p>
            <a:pPr algn="l">
              <a:buFont typeface="Arial" pitchFamily="34" charset="0"/>
              <a:buChar char="•"/>
            </a:pPr>
            <a:r>
              <a:rPr lang="en-CA" sz="2400" dirty="0" smtClean="0"/>
              <a:t>Signals can be decomposed into a sum of sinusoids. Fig. 6.1 shows how weighted sinusoids can build up quite a complex </a:t>
            </a:r>
            <a:r>
              <a:rPr lang="en-US" sz="2400" dirty="0" smtClean="0"/>
              <a:t>signal.</a:t>
            </a:r>
          </a:p>
        </p:txBody>
      </p:sp>
      <p:sp>
        <p:nvSpPr>
          <p:cNvPr id="4" name="Slide Number Placeholder 3"/>
          <p:cNvSpPr>
            <a:spLocks noGrp="1"/>
          </p:cNvSpPr>
          <p:nvPr>
            <p:ph type="sldNum" sz="quarter" idx="12"/>
          </p:nvPr>
        </p:nvSpPr>
        <p:spPr/>
        <p:txBody>
          <a:bodyPr/>
          <a:lstStyle/>
          <a:p>
            <a:fld id="{0F351D62-525A-4671-8264-CD4617D324B8}"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6.1.7  Audio Filtering</a:t>
            </a:r>
            <a:endParaRPr lang="en-US" sz="3200" b="1" dirty="0"/>
          </a:p>
        </p:txBody>
      </p:sp>
      <p:sp>
        <p:nvSpPr>
          <p:cNvPr id="3" name="Content Placeholder 2"/>
          <p:cNvSpPr>
            <a:spLocks noGrp="1"/>
          </p:cNvSpPr>
          <p:nvPr>
            <p:ph idx="1"/>
          </p:nvPr>
        </p:nvSpPr>
        <p:spPr>
          <a:xfrm>
            <a:off x="457200" y="1412776"/>
            <a:ext cx="8229600" cy="4713387"/>
          </a:xfrm>
        </p:spPr>
        <p:txBody>
          <a:bodyPr>
            <a:noAutofit/>
          </a:bodyPr>
          <a:lstStyle/>
          <a:p>
            <a:pPr>
              <a:buFont typeface="Arial" pitchFamily="34" charset="0"/>
              <a:buChar char="•"/>
            </a:pPr>
            <a:r>
              <a:rPr lang="en-CA" sz="2000" dirty="0" smtClean="0"/>
              <a:t>Prior to sampling and AD conversion, the audio signal is also usually </a:t>
            </a:r>
            <a:r>
              <a:rPr lang="en-CA" sz="2000" i="1" dirty="0" smtClean="0"/>
              <a:t>filtered </a:t>
            </a:r>
            <a:r>
              <a:rPr lang="en-CA" sz="2000" dirty="0" smtClean="0"/>
              <a:t>to remove unwanted frequencies. The frequencies kept depend on the application:</a:t>
            </a:r>
            <a:endParaRPr lang="en-CA" sz="2000" dirty="0"/>
          </a:p>
          <a:p>
            <a:pPr marL="857250" lvl="1" indent="-457200">
              <a:spcBef>
                <a:spcPts val="700"/>
              </a:spcBef>
              <a:buFont typeface="+mj-lt"/>
              <a:buAutoNum type="alphaLcParenR"/>
            </a:pPr>
            <a:r>
              <a:rPr lang="en-CA" sz="2000" dirty="0" smtClean="0"/>
              <a:t>For speech, typically from 50 Hz to 10 kHz is retained, and other frequencies are blocked by the use of a </a:t>
            </a:r>
            <a:r>
              <a:rPr lang="en-CA" sz="2000" b="1" dirty="0" smtClean="0"/>
              <a:t>band-pass filter </a:t>
            </a:r>
            <a:r>
              <a:rPr lang="en-CA" sz="2000" dirty="0" smtClean="0"/>
              <a:t>that screens out lower and higher frequencies.</a:t>
            </a:r>
          </a:p>
          <a:p>
            <a:pPr marL="857250" lvl="1" indent="-457200">
              <a:spcBef>
                <a:spcPts val="700"/>
              </a:spcBef>
              <a:buFont typeface="+mj-lt"/>
              <a:buAutoNum type="alphaLcParenR"/>
            </a:pPr>
            <a:r>
              <a:rPr lang="en-CA" sz="2000" dirty="0" smtClean="0"/>
              <a:t>An audio music signal will typically contain from about 20 Hz up to </a:t>
            </a:r>
            <a:r>
              <a:rPr lang="en-US" sz="2000" dirty="0" smtClean="0"/>
              <a:t>20 kHz.</a:t>
            </a:r>
          </a:p>
          <a:p>
            <a:pPr marL="857250" lvl="1" indent="-457200">
              <a:spcBef>
                <a:spcPts val="700"/>
              </a:spcBef>
              <a:buFont typeface="+mj-lt"/>
              <a:buAutoNum type="alphaLcParenR"/>
            </a:pPr>
            <a:r>
              <a:rPr lang="en-CA" sz="2000" dirty="0" smtClean="0"/>
              <a:t>At the DA converter end, high frequencies may reappear in the output — because of sampling and then quantization, smooth input signal is replaced by a series of step functions containing all possible </a:t>
            </a:r>
            <a:r>
              <a:rPr lang="en-US" sz="2000" dirty="0" smtClean="0"/>
              <a:t>frequencies.</a:t>
            </a:r>
          </a:p>
          <a:p>
            <a:pPr marL="857250" lvl="1" indent="-457200">
              <a:spcBef>
                <a:spcPts val="700"/>
              </a:spcBef>
              <a:buFont typeface="+mj-lt"/>
              <a:buAutoNum type="alphaLcParenR"/>
            </a:pPr>
            <a:r>
              <a:rPr lang="en-CA" sz="2000" dirty="0" smtClean="0"/>
              <a:t>So at the decoder side, a </a:t>
            </a:r>
            <a:r>
              <a:rPr lang="en-CA" sz="2000" b="1" dirty="0" err="1" smtClean="0"/>
              <a:t>lowpass</a:t>
            </a:r>
            <a:r>
              <a:rPr lang="en-CA" sz="2000" b="1" dirty="0" smtClean="0"/>
              <a:t> </a:t>
            </a:r>
            <a:r>
              <a:rPr lang="en-CA" sz="2000" dirty="0" smtClean="0"/>
              <a:t>filter is used after the DA circuit.</a:t>
            </a:r>
            <a:endParaRPr lang="en-US"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6.1.8  Audio Quality vs. Data Rate</a:t>
            </a:r>
            <a:endParaRPr lang="en-US" sz="3200" b="1" dirty="0"/>
          </a:p>
        </p:txBody>
      </p:sp>
      <p:sp>
        <p:nvSpPr>
          <p:cNvPr id="3" name="Content Placeholder 2"/>
          <p:cNvSpPr>
            <a:spLocks noGrp="1"/>
          </p:cNvSpPr>
          <p:nvPr>
            <p:ph idx="1"/>
          </p:nvPr>
        </p:nvSpPr>
        <p:spPr/>
        <p:txBody>
          <a:bodyPr>
            <a:noAutofit/>
          </a:bodyPr>
          <a:lstStyle/>
          <a:p>
            <a:pPr>
              <a:buFont typeface="Arial"/>
              <a:buChar char="•"/>
            </a:pPr>
            <a:r>
              <a:rPr lang="en-CA" sz="2200" dirty="0" smtClean="0"/>
              <a:t>To </a:t>
            </a:r>
            <a:r>
              <a:rPr lang="en-CA" sz="2200" dirty="0"/>
              <a:t>transmit </a:t>
            </a:r>
            <a:r>
              <a:rPr lang="en-US" sz="2200" dirty="0"/>
              <a:t>a digital audio </a:t>
            </a:r>
            <a:r>
              <a:rPr lang="en-US" sz="2200" dirty="0" smtClean="0"/>
              <a:t>signal, t</a:t>
            </a:r>
            <a:r>
              <a:rPr lang="en-CA" sz="2200" dirty="0" smtClean="0"/>
              <a:t>he uncompressed data rate increases as more bits are used for quantization.  Stereo: double the bandwidth. </a:t>
            </a:r>
            <a:endParaRPr lang="en-US" sz="2200" dirty="0" smtClean="0"/>
          </a:p>
          <a:p>
            <a:pPr>
              <a:lnSpc>
                <a:spcPct val="120000"/>
              </a:lnSpc>
            </a:pPr>
            <a:endParaRPr lang="en-US" sz="2200" dirty="0" smtClean="0"/>
          </a:p>
          <a:p>
            <a:pPr lvl="1" algn="ctr">
              <a:lnSpc>
                <a:spcPct val="120000"/>
              </a:lnSpc>
            </a:pPr>
            <a:endParaRPr lang="en-CA" sz="2200" dirty="0" smtClean="0"/>
          </a:p>
          <a:p>
            <a:pPr lvl="1" algn="ctr">
              <a:lnSpc>
                <a:spcPct val="120000"/>
              </a:lnSpc>
            </a:pPr>
            <a:endParaRPr lang="en-CA" sz="2200" dirty="0" smtClean="0"/>
          </a:p>
          <a:p>
            <a:pPr lvl="1" algn="ctr">
              <a:lnSpc>
                <a:spcPct val="120000"/>
              </a:lnSpc>
            </a:pPr>
            <a:endParaRPr lang="en-CA" sz="2200" dirty="0" smtClean="0"/>
          </a:p>
          <a:p>
            <a:pPr lvl="1" algn="ctr">
              <a:lnSpc>
                <a:spcPct val="120000"/>
              </a:lnSpc>
            </a:pPr>
            <a:endParaRPr lang="en-CA" sz="2200" dirty="0" smtClean="0"/>
          </a:p>
          <a:p>
            <a:pPr lvl="1" algn="ctr">
              <a:lnSpc>
                <a:spcPct val="120000"/>
              </a:lnSpc>
            </a:pPr>
            <a:r>
              <a:rPr lang="en-CA" sz="2200" dirty="0" smtClean="0"/>
              <a:t> </a:t>
            </a:r>
          </a:p>
          <a:p>
            <a:pPr lvl="1" algn="ctr">
              <a:lnSpc>
                <a:spcPct val="120000"/>
              </a:lnSpc>
            </a:pPr>
            <a:endParaRPr lang="en-CA" sz="2200" dirty="0" smtClean="0"/>
          </a:p>
          <a:p>
            <a:pPr lvl="1" algn="ctr">
              <a:lnSpc>
                <a:spcPct val="120000"/>
              </a:lnSpc>
            </a:pPr>
            <a:endParaRPr lang="en-CA" sz="2200" dirty="0" smtClean="0"/>
          </a:p>
          <a:p>
            <a:pPr lvl="1" algn="ctr">
              <a:lnSpc>
                <a:spcPct val="120000"/>
              </a:lnSpc>
            </a:pPr>
            <a:r>
              <a:rPr lang="en-CA" sz="2200" dirty="0" smtClean="0"/>
              <a:t> </a:t>
            </a:r>
            <a:endParaRPr lang="en-US"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31</a:t>
            </a:fld>
            <a:endParaRPr lang="en-US"/>
          </a:p>
        </p:txBody>
      </p:sp>
      <p:pic>
        <p:nvPicPr>
          <p:cNvPr id="2539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13" y="3003773"/>
            <a:ext cx="8105775" cy="2657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764704"/>
            <a:ext cx="8229600" cy="1000132"/>
          </a:xfrm>
        </p:spPr>
        <p:txBody>
          <a:bodyPr>
            <a:normAutofit/>
          </a:bodyPr>
          <a:lstStyle/>
          <a:p>
            <a:r>
              <a:rPr lang="en-US" sz="3200" b="1" dirty="0" smtClean="0"/>
              <a:t>6.1.9  Synthetic Sounds</a:t>
            </a:r>
            <a:endParaRPr lang="en-US" sz="3200" b="1" dirty="0"/>
          </a:p>
        </p:txBody>
      </p:sp>
      <p:sp>
        <p:nvSpPr>
          <p:cNvPr id="3" name="Content Placeholder 2"/>
          <p:cNvSpPr>
            <a:spLocks noGrp="1"/>
          </p:cNvSpPr>
          <p:nvPr>
            <p:ph idx="1"/>
          </p:nvPr>
        </p:nvSpPr>
        <p:spPr>
          <a:xfrm>
            <a:off x="637622" y="1600199"/>
            <a:ext cx="7859216" cy="3845025"/>
          </a:xfrm>
        </p:spPr>
        <p:txBody>
          <a:bodyPr anchor="ctr">
            <a:normAutofit/>
          </a:bodyPr>
          <a:lstStyle/>
          <a:p>
            <a:pPr marL="514350" indent="-514350">
              <a:buAutoNum type="arabicPeriod"/>
            </a:pPr>
            <a:r>
              <a:rPr lang="en-CA" sz="2400" b="1" dirty="0" smtClean="0"/>
              <a:t>FM</a:t>
            </a:r>
            <a:r>
              <a:rPr lang="en-CA" sz="2400" dirty="0" smtClean="0"/>
              <a:t> (Frequency Modulation): one approach to generating </a:t>
            </a:r>
            <a:r>
              <a:rPr lang="en-US" sz="2400" dirty="0" smtClean="0"/>
              <a:t>synthetic sound:</a:t>
            </a:r>
          </a:p>
          <a:p>
            <a:pPr marL="514350" indent="-514350">
              <a:buAutoNum type="arabicPeriod"/>
            </a:pPr>
            <a:endParaRPr lang="en-CA" sz="2400" dirty="0" smtClean="0"/>
          </a:p>
          <a:p>
            <a:pPr marL="514350" indent="-514350" algn="r"/>
            <a:r>
              <a:rPr lang="en-CA" sz="2400" dirty="0" smtClean="0"/>
              <a:t>    </a:t>
            </a:r>
            <a:r>
              <a:rPr lang="en-CA" sz="2200" dirty="0" smtClean="0"/>
              <a:t>(6.12)</a:t>
            </a:r>
          </a:p>
          <a:p>
            <a:pPr marL="514350" indent="-514350" algn="r"/>
            <a:endParaRPr lang="en-CA" sz="2400" dirty="0" smtClean="0"/>
          </a:p>
          <a:p>
            <a:pPr marL="514350" indent="-514350"/>
            <a:r>
              <a:rPr lang="en-CA" sz="2400" dirty="0" smtClean="0"/>
              <a:t>	</a:t>
            </a:r>
            <a:r>
              <a:rPr lang="en-CA" sz="2400" dirty="0" smtClean="0">
                <a:sym typeface="Wingdings" pitchFamily="2" charset="2"/>
                <a:hlinkClick r:id="rId3"/>
              </a:rPr>
              <a:t> Link to details</a:t>
            </a: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32</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004" y="3522711"/>
            <a:ext cx="6120680" cy="37033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716" y="517213"/>
            <a:ext cx="5112568" cy="2239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683568" y="5018117"/>
            <a:ext cx="7931224" cy="1268403"/>
          </a:xfrm>
        </p:spPr>
        <p:txBody>
          <a:bodyPr>
            <a:noAutofit/>
          </a:bodyPr>
          <a:lstStyle/>
          <a:p>
            <a:pPr marL="0" indent="0">
              <a:lnSpc>
                <a:spcPct val="120000"/>
              </a:lnSpc>
            </a:pPr>
            <a:r>
              <a:rPr lang="en-CA" sz="1600" b="1" dirty="0" smtClean="0"/>
              <a:t>Fig. 6.8: </a:t>
            </a:r>
            <a:r>
              <a:rPr lang="en-CA" sz="1600" dirty="0" smtClean="0"/>
              <a:t>Frequency Modulation. (a): A single frequency. (b): Twice the frequency. (c): Usually, FM is carried out using a sinusoid argument to a sinusoid. (d): A more complex form arises from a carrier frequency, 2</a:t>
            </a:r>
            <a:r>
              <a:rPr lang="el-GR" sz="1600" dirty="0" smtClean="0"/>
              <a:t>π</a:t>
            </a:r>
            <a:r>
              <a:rPr lang="en-CA" sz="1600" i="1" dirty="0" smtClean="0">
                <a:latin typeface="Times New Roman" pitchFamily="18" charset="0"/>
                <a:cs typeface="Times New Roman" pitchFamily="18" charset="0"/>
              </a:rPr>
              <a:t>t</a:t>
            </a:r>
            <a:r>
              <a:rPr lang="en-CA" sz="1600" dirty="0" smtClean="0"/>
              <a:t> and a modulating frequency 4</a:t>
            </a:r>
            <a:r>
              <a:rPr lang="el-GR" sz="1600" dirty="0" smtClean="0"/>
              <a:t>π</a:t>
            </a:r>
            <a:r>
              <a:rPr lang="en-CA" sz="1600" i="1" dirty="0" smtClean="0">
                <a:latin typeface="Times New Roman" pitchFamily="18" charset="0"/>
                <a:cs typeface="Times New Roman" pitchFamily="18" charset="0"/>
              </a:rPr>
              <a:t>t</a:t>
            </a:r>
            <a:r>
              <a:rPr lang="en-CA" sz="1600" dirty="0" smtClean="0"/>
              <a:t> cosine inside the sinusoid.</a:t>
            </a:r>
            <a:endParaRPr lang="en-US" sz="1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2549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2745" y="2860919"/>
            <a:ext cx="5098510" cy="2204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marL="514350" indent="-514350">
              <a:buFont typeface="+mj-lt"/>
              <a:buAutoNum type="arabicPeriod" startAt="2"/>
            </a:pPr>
            <a:r>
              <a:rPr lang="en-CA" sz="2600" b="1" dirty="0" smtClean="0"/>
              <a:t>Wave Table synthesis</a:t>
            </a:r>
            <a:r>
              <a:rPr lang="en-CA" sz="2600" dirty="0" smtClean="0"/>
              <a:t>: A more accurate way of generating sounds from digital signals. Also known, simply, as </a:t>
            </a:r>
            <a:r>
              <a:rPr lang="en-CA" sz="2600" b="1" dirty="0" smtClean="0"/>
              <a:t>sampling</a:t>
            </a:r>
            <a:r>
              <a:rPr lang="en-CA" sz="2600" dirty="0" smtClean="0"/>
              <a:t>.</a:t>
            </a:r>
          </a:p>
          <a:p>
            <a:endParaRPr lang="en-CA" sz="2600" dirty="0"/>
          </a:p>
          <a:p>
            <a:pPr marL="457200" indent="-457200">
              <a:buFont typeface="Arial"/>
              <a:buChar char="•"/>
            </a:pPr>
            <a:r>
              <a:rPr lang="en-CA" sz="2600" dirty="0" smtClean="0"/>
              <a:t>In this technique, the actual digital samples of sounds from real instruments are stored. Since wave tables are stored in memory on the sound card, they can be manipulated by software so that sounds can be combined, edited, and enhanced.</a:t>
            </a:r>
          </a:p>
          <a:p>
            <a:endParaRPr lang="en-CA" sz="2600" dirty="0" smtClean="0"/>
          </a:p>
          <a:p>
            <a:r>
              <a:rPr lang="en-US" sz="2600" dirty="0" smtClean="0"/>
              <a:t>	</a:t>
            </a:r>
            <a:r>
              <a:rPr lang="en-US" sz="2600" dirty="0" smtClean="0">
                <a:hlinkClick r:id="rId3"/>
              </a:rPr>
              <a:t>→ Link to details.</a:t>
            </a:r>
            <a:endParaRPr lang="en-US" sz="2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6.2  MIDI: Musical Instrument Digital Interface</a:t>
            </a:r>
            <a:endParaRPr lang="en-US" sz="3200" b="1" dirty="0"/>
          </a:p>
        </p:txBody>
      </p:sp>
      <p:sp>
        <p:nvSpPr>
          <p:cNvPr id="3" name="Content Placeholder 2"/>
          <p:cNvSpPr>
            <a:spLocks noGrp="1"/>
          </p:cNvSpPr>
          <p:nvPr>
            <p:ph idx="1"/>
          </p:nvPr>
        </p:nvSpPr>
        <p:spPr/>
        <p:txBody>
          <a:bodyPr>
            <a:normAutofit/>
          </a:bodyPr>
          <a:lstStyle/>
          <a:p>
            <a:pPr>
              <a:buFont typeface="Arial"/>
              <a:buChar char="•"/>
            </a:pPr>
            <a:r>
              <a:rPr lang="en-CA" sz="2000" dirty="0" smtClean="0"/>
              <a:t>Use the sound card’s defaults for sounds: ⇒ use a simple scripting language and hardware setup called </a:t>
            </a:r>
            <a:r>
              <a:rPr lang="en-CA" sz="2000" b="1" dirty="0" smtClean="0"/>
              <a:t>MIDI</a:t>
            </a:r>
            <a:r>
              <a:rPr lang="en-CA" sz="2000" dirty="0" smtClean="0"/>
              <a:t>.</a:t>
            </a:r>
          </a:p>
          <a:p>
            <a:pPr>
              <a:buFont typeface="Arial"/>
              <a:buChar char="•"/>
            </a:pPr>
            <a:endParaRPr lang="en-CA" sz="2000" dirty="0" smtClean="0"/>
          </a:p>
          <a:p>
            <a:pPr>
              <a:buFont typeface="Arial"/>
              <a:buChar char="•"/>
            </a:pPr>
            <a:r>
              <a:rPr lang="en-US" sz="2000" b="1" dirty="0" smtClean="0"/>
              <a:t>MIDI Overview</a:t>
            </a:r>
          </a:p>
          <a:p>
            <a:pPr marL="971550" lvl="1" indent="-514350">
              <a:spcBef>
                <a:spcPts val="2280"/>
              </a:spcBef>
              <a:buFont typeface="+mj-lt"/>
              <a:buAutoNum type="alphaLcParenR"/>
            </a:pPr>
            <a:r>
              <a:rPr lang="en-CA" sz="2000" dirty="0" smtClean="0"/>
              <a:t>MIDI is a scripting language — it codes “events” that stand for the production of sounds. E.g., a MIDI event might include values for the pitch of a single note, its duration, and its volume.</a:t>
            </a:r>
          </a:p>
          <a:p>
            <a:pPr marL="971550" lvl="1" indent="-514350">
              <a:spcBef>
                <a:spcPts val="2280"/>
              </a:spcBef>
              <a:buFont typeface="+mj-lt"/>
              <a:buAutoNum type="alphaLcParenR"/>
            </a:pPr>
            <a:r>
              <a:rPr lang="en-CA" sz="2000" dirty="0" smtClean="0"/>
              <a:t>MIDI is a standard adopted by the electronic music industry for controlling devices, such as synthesizers and sound cards, that produce </a:t>
            </a:r>
            <a:r>
              <a:rPr lang="en-US" sz="2000" dirty="0" smtClean="0"/>
              <a:t>music.</a:t>
            </a:r>
            <a:endParaRPr lang="en-US"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marL="914400" lvl="1" indent="-457200">
              <a:buFont typeface="+mj-lt"/>
              <a:buAutoNum type="alphaLcParenR"/>
            </a:pPr>
            <a:r>
              <a:rPr lang="en-CA" sz="2400" dirty="0" smtClean="0"/>
              <a:t>The MIDI standard is supported by most synthesizers, so sounds created on one synthesizer can be played and manipulated on another synthesizer and sound reasonably close.</a:t>
            </a:r>
          </a:p>
          <a:p>
            <a:pPr marL="914400" lvl="1" indent="-457200">
              <a:buFont typeface="+mj-lt"/>
              <a:buAutoNum type="alphaLcParenR"/>
            </a:pPr>
            <a:endParaRPr lang="en-CA" sz="2400" dirty="0" smtClean="0"/>
          </a:p>
          <a:p>
            <a:pPr marL="914400" lvl="1" indent="-457200">
              <a:buFont typeface="+mj-lt"/>
              <a:buAutoNum type="alphaLcParenR"/>
            </a:pPr>
            <a:r>
              <a:rPr lang="en-CA" sz="2400" dirty="0" smtClean="0"/>
              <a:t>Computers must have a special MIDI interface, but this is incorporated into most sound cards. The sound card must also have both </a:t>
            </a:r>
            <a:r>
              <a:rPr lang="en-US" sz="2400" dirty="0" smtClean="0"/>
              <a:t>D/A and A/D converters.</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MIDI Concepts</a:t>
            </a:r>
            <a:endParaRPr lang="en-US" sz="3200" b="1" dirty="0"/>
          </a:p>
        </p:txBody>
      </p:sp>
      <p:sp>
        <p:nvSpPr>
          <p:cNvPr id="3" name="Content Placeholder 2"/>
          <p:cNvSpPr>
            <a:spLocks noGrp="1"/>
          </p:cNvSpPr>
          <p:nvPr>
            <p:ph idx="1"/>
          </p:nvPr>
        </p:nvSpPr>
        <p:spPr>
          <a:xfrm>
            <a:off x="452430" y="1484784"/>
            <a:ext cx="8229600" cy="4525963"/>
          </a:xfrm>
        </p:spPr>
        <p:txBody>
          <a:bodyPr anchor="ctr">
            <a:noAutofit/>
          </a:bodyPr>
          <a:lstStyle/>
          <a:p>
            <a:pPr marL="457200" indent="-457200">
              <a:lnSpc>
                <a:spcPct val="120000"/>
              </a:lnSpc>
              <a:buFont typeface="Arial"/>
              <a:buChar char="•"/>
            </a:pPr>
            <a:r>
              <a:rPr lang="en-CA" sz="2200" dirty="0" smtClean="0"/>
              <a:t>MIDI </a:t>
            </a:r>
            <a:r>
              <a:rPr lang="en-CA" sz="2200" b="1" dirty="0" smtClean="0"/>
              <a:t>channels</a:t>
            </a:r>
            <a:r>
              <a:rPr lang="en-CA" sz="2200" dirty="0" smtClean="0"/>
              <a:t> are used to separate messages.  There are 16 channels numbered from 1 to 16. The channel forms the last 4 bits (the least significant bits) of the message. (</a:t>
            </a:r>
            <a:r>
              <a:rPr lang="en-US" sz="2200" dirty="0" smtClean="0"/>
              <a:t>Channel </a:t>
            </a:r>
            <a:r>
              <a:rPr lang="en-US" sz="2200" dirty="0"/>
              <a:t>1 is coded </a:t>
            </a:r>
            <a:r>
              <a:rPr lang="en-US" sz="2200" dirty="0" smtClean="0"/>
              <a:t>0000, </a:t>
            </a:r>
            <a:r>
              <a:rPr lang="en-US" sz="2200" dirty="0"/>
              <a:t>and Channel 16 is </a:t>
            </a:r>
            <a:r>
              <a:rPr lang="en-US" sz="2200" dirty="0" smtClean="0"/>
              <a:t>coded 1111.)</a:t>
            </a:r>
            <a:endParaRPr lang="en-CA" sz="2200" dirty="0"/>
          </a:p>
          <a:p>
            <a:pPr marL="457200" indent="-457200">
              <a:lnSpc>
                <a:spcPct val="120000"/>
              </a:lnSpc>
              <a:spcBef>
                <a:spcPts val="1800"/>
              </a:spcBef>
              <a:buFont typeface="Arial"/>
              <a:buChar char="•"/>
            </a:pPr>
            <a:r>
              <a:rPr lang="en-CA" sz="2200" dirty="0" smtClean="0"/>
              <a:t>Usually a channel is associated with a particular instrument: e.g., channel 1 is for piano, channel 10 is for drums, etc.</a:t>
            </a:r>
          </a:p>
          <a:p>
            <a:pPr marL="457200" indent="-457200">
              <a:lnSpc>
                <a:spcPct val="120000"/>
              </a:lnSpc>
              <a:spcBef>
                <a:spcPts val="1800"/>
              </a:spcBef>
              <a:buFont typeface="Arial"/>
              <a:buChar char="•"/>
            </a:pPr>
            <a:r>
              <a:rPr lang="en-CA" sz="2200" dirty="0" smtClean="0"/>
              <a:t>Nevertheless, one can switch instruments midstream, if desired, and associate another instrument with any channel.</a:t>
            </a:r>
            <a:endParaRPr lang="en-US" sz="2200"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fontScale="70000" lnSpcReduction="20000"/>
          </a:bodyPr>
          <a:lstStyle/>
          <a:p>
            <a:pPr>
              <a:lnSpc>
                <a:spcPct val="120000"/>
              </a:lnSpc>
            </a:pPr>
            <a:r>
              <a:rPr lang="en-US" b="1" dirty="0" smtClean="0"/>
              <a:t>• System messages</a:t>
            </a:r>
          </a:p>
          <a:p>
            <a:pPr marL="971550" lvl="1" indent="-514350">
              <a:lnSpc>
                <a:spcPct val="120000"/>
              </a:lnSpc>
              <a:spcBef>
                <a:spcPts val="1776"/>
              </a:spcBef>
              <a:buAutoNum type="alphaLcParenBoth"/>
            </a:pPr>
            <a:r>
              <a:rPr lang="en-CA" dirty="0" smtClean="0"/>
              <a:t>Several other types of messages, e.g. a general message for all instruments indicating a change in tuning or timing.</a:t>
            </a:r>
          </a:p>
          <a:p>
            <a:pPr marL="971550" lvl="1" indent="-514350">
              <a:lnSpc>
                <a:spcPct val="120000"/>
              </a:lnSpc>
              <a:spcBef>
                <a:spcPts val="1776"/>
              </a:spcBef>
              <a:buAutoNum type="alphaLcParenBoth"/>
            </a:pPr>
            <a:r>
              <a:rPr lang="en-CA" dirty="0" smtClean="0"/>
              <a:t>If the first 4 bits are all 1s, then the message is interpreted as a </a:t>
            </a:r>
            <a:r>
              <a:rPr lang="en-US" b="1" dirty="0" smtClean="0"/>
              <a:t>system common </a:t>
            </a:r>
            <a:r>
              <a:rPr lang="en-US" dirty="0" smtClean="0"/>
              <a:t>message.</a:t>
            </a:r>
          </a:p>
          <a:p>
            <a:pPr>
              <a:lnSpc>
                <a:spcPct val="120000"/>
              </a:lnSpc>
            </a:pPr>
            <a:endParaRPr lang="en-US" dirty="0" smtClean="0"/>
          </a:p>
          <a:p>
            <a:pPr marL="457200" indent="-457200">
              <a:lnSpc>
                <a:spcPct val="120000"/>
              </a:lnSpc>
              <a:buFont typeface="Arial"/>
              <a:buChar char="•"/>
            </a:pPr>
            <a:r>
              <a:rPr lang="en-CA" sz="3100" dirty="0" smtClean="0"/>
              <a:t>The way a synthetic musical instrument responds to a MIDI message is usually by simply ignoring any </a:t>
            </a:r>
            <a:r>
              <a:rPr lang="en-CA" sz="3100" b="1" dirty="0" smtClean="0"/>
              <a:t>play sound </a:t>
            </a:r>
            <a:r>
              <a:rPr lang="en-CA" sz="3100" dirty="0" smtClean="0"/>
              <a:t>message that is not for its channel.</a:t>
            </a:r>
            <a:endParaRPr lang="en-CA" dirty="0" smtClean="0"/>
          </a:p>
          <a:p>
            <a:pPr marL="914400" lvl="1" indent="-457200">
              <a:lnSpc>
                <a:spcPct val="120000"/>
              </a:lnSpc>
              <a:spcBef>
                <a:spcPts val="1176"/>
              </a:spcBef>
              <a:buFont typeface="Lucida Grande"/>
              <a:buChar char="-"/>
            </a:pPr>
            <a:r>
              <a:rPr lang="en-CA" dirty="0" smtClean="0"/>
              <a:t>If several messages are for its channel, then the instrument responds, provided it is </a:t>
            </a:r>
            <a:r>
              <a:rPr lang="en-CA" b="1" dirty="0" smtClean="0"/>
              <a:t>multi-voice</a:t>
            </a:r>
            <a:r>
              <a:rPr lang="en-CA" dirty="0" smtClean="0"/>
              <a:t>, i.e., can play more than a single note at </a:t>
            </a:r>
            <a:r>
              <a:rPr lang="en-US" dirty="0" smtClean="0"/>
              <a:t>once.</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fontScale="70000" lnSpcReduction="20000"/>
          </a:bodyPr>
          <a:lstStyle/>
          <a:p>
            <a:pPr>
              <a:lnSpc>
                <a:spcPct val="120000"/>
              </a:lnSpc>
              <a:spcBef>
                <a:spcPts val="1728"/>
              </a:spcBef>
              <a:buFont typeface="Arial" pitchFamily="34" charset="0"/>
              <a:buChar char="•"/>
            </a:pPr>
            <a:r>
              <a:rPr lang="en-CA" dirty="0" smtClean="0"/>
              <a:t>It is easy to confuse the term </a:t>
            </a:r>
            <a:r>
              <a:rPr lang="en-CA" b="1" dirty="0" smtClean="0"/>
              <a:t>voice </a:t>
            </a:r>
            <a:r>
              <a:rPr lang="en-CA" dirty="0" smtClean="0"/>
              <a:t>with the term </a:t>
            </a:r>
            <a:r>
              <a:rPr lang="en-CA" b="1" dirty="0" smtClean="0"/>
              <a:t>timbre </a:t>
            </a:r>
            <a:r>
              <a:rPr lang="en-CA" dirty="0" smtClean="0"/>
              <a:t>— the latter is MIDI terminology for just what instrument that is trying to be emulated, e.g. a piano as opposed to a violin: it is the quality of the sound.</a:t>
            </a:r>
          </a:p>
          <a:p>
            <a:pPr marL="971550" lvl="1" indent="-514350">
              <a:lnSpc>
                <a:spcPct val="120000"/>
              </a:lnSpc>
              <a:spcBef>
                <a:spcPts val="1728"/>
              </a:spcBef>
              <a:buAutoNum type="alphaLcParenBoth"/>
            </a:pPr>
            <a:r>
              <a:rPr lang="en-CA" dirty="0" smtClean="0"/>
              <a:t>An instrument (or sound card) that is </a:t>
            </a:r>
            <a:r>
              <a:rPr lang="en-CA" b="1" dirty="0" smtClean="0"/>
              <a:t>multi-</a:t>
            </a:r>
            <a:r>
              <a:rPr lang="en-CA" b="1" dirty="0" err="1" smtClean="0"/>
              <a:t>timbral</a:t>
            </a:r>
            <a:r>
              <a:rPr lang="en-CA" b="1" dirty="0" smtClean="0"/>
              <a:t> </a:t>
            </a:r>
            <a:r>
              <a:rPr lang="en-CA" dirty="0" smtClean="0"/>
              <a:t>is one that is capable of playing many different sounds at the same time, e.g., </a:t>
            </a:r>
            <a:r>
              <a:rPr lang="en-US" dirty="0" smtClean="0"/>
              <a:t>piano, brass, drums, etc.</a:t>
            </a:r>
          </a:p>
          <a:p>
            <a:pPr marL="971550" lvl="1" indent="-514350">
              <a:lnSpc>
                <a:spcPct val="120000"/>
              </a:lnSpc>
              <a:spcBef>
                <a:spcPts val="1728"/>
              </a:spcBef>
              <a:buAutoNum type="alphaLcParenBoth"/>
            </a:pPr>
            <a:r>
              <a:rPr lang="en-CA" dirty="0" smtClean="0"/>
              <a:t>On the other hand, the term </a:t>
            </a:r>
            <a:r>
              <a:rPr lang="en-CA" b="1" dirty="0" smtClean="0"/>
              <a:t>voice</a:t>
            </a:r>
            <a:r>
              <a:rPr lang="en-CA" dirty="0" smtClean="0"/>
              <a:t>, while sometimes used by musicians to mean the same thing as timbre, is used in MIDI to mean every different timbre and pitch that the tone module can produce at </a:t>
            </a:r>
            <a:r>
              <a:rPr lang="en-US" dirty="0" smtClean="0"/>
              <a:t>the same time.</a:t>
            </a:r>
          </a:p>
          <a:p>
            <a:pPr>
              <a:lnSpc>
                <a:spcPct val="120000"/>
              </a:lnSpc>
              <a:spcBef>
                <a:spcPts val="1728"/>
              </a:spcBef>
              <a:buFont typeface="Arial" pitchFamily="34" charset="0"/>
              <a:buChar char="•"/>
            </a:pPr>
            <a:r>
              <a:rPr lang="en-CA" dirty="0" smtClean="0"/>
              <a:t>Different timbres are produced digitally by using a </a:t>
            </a:r>
            <a:r>
              <a:rPr lang="en-CA" b="1" dirty="0" smtClean="0"/>
              <a:t>patch </a:t>
            </a:r>
            <a:r>
              <a:rPr lang="en-CA" dirty="0" smtClean="0"/>
              <a:t>— the set of control settings that define a particular timbre.  Patches are often organized into databases, called </a:t>
            </a:r>
            <a:r>
              <a:rPr lang="en-CA" b="1" dirty="0" smtClean="0"/>
              <a:t>banks</a:t>
            </a:r>
            <a:r>
              <a:rPr lang="en-CA" dirty="0" smtClean="0"/>
              <a:t>.</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89240"/>
            <a:ext cx="8229600" cy="448008"/>
          </a:xfrm>
        </p:spPr>
        <p:txBody>
          <a:bodyPr>
            <a:normAutofit fontScale="70000" lnSpcReduction="20000"/>
          </a:bodyPr>
          <a:lstStyle/>
          <a:p>
            <a:pPr algn="ctr"/>
            <a:r>
              <a:rPr lang="en-CA" b="1" dirty="0" smtClean="0"/>
              <a:t>Fig. 6.1: </a:t>
            </a:r>
            <a:r>
              <a:rPr lang="en-CA" dirty="0" smtClean="0"/>
              <a:t>Building up a complex signal by superposing sinusoids</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6" name="Picture 5" descr="wavevibesuperposition.png"/>
          <p:cNvPicPr>
            <a:picLocks noChangeAspect="1"/>
          </p:cNvPicPr>
          <p:nvPr/>
        </p:nvPicPr>
        <p:blipFill>
          <a:blip r:embed="rId3" cstate="print"/>
          <a:stretch>
            <a:fillRect/>
          </a:stretch>
        </p:blipFill>
        <p:spPr>
          <a:xfrm>
            <a:off x="2276294" y="620688"/>
            <a:ext cx="4591412" cy="489053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Autofit/>
          </a:bodyPr>
          <a:lstStyle/>
          <a:p>
            <a:pPr>
              <a:buFont typeface="Arial"/>
              <a:buChar char="•"/>
            </a:pPr>
            <a:r>
              <a:rPr lang="en-CA" sz="2000" b="1" dirty="0" smtClean="0"/>
              <a:t>General MIDI</a:t>
            </a:r>
            <a:r>
              <a:rPr lang="en-CA" sz="2000" dirty="0" smtClean="0"/>
              <a:t>: A standard mapping specifying what instruments (what patches) will be associated with what channels.</a:t>
            </a:r>
          </a:p>
          <a:p>
            <a:pPr marL="1200150" lvl="2" indent="-342900">
              <a:spcBef>
                <a:spcPts val="1200"/>
              </a:spcBef>
              <a:buFont typeface="+mj-lt"/>
              <a:buAutoNum type="alphaLcParenR"/>
            </a:pPr>
            <a:r>
              <a:rPr lang="en-US" sz="1800" dirty="0" smtClean="0"/>
              <a:t>In General MIDI, channel 10 is reserved for percussion instruments, </a:t>
            </a:r>
            <a:r>
              <a:rPr lang="en-CA" sz="1800" dirty="0" smtClean="0"/>
              <a:t>and there are 128 patches associated with standard instruments.</a:t>
            </a:r>
            <a:endParaRPr lang="en-CA" sz="1800" dirty="0"/>
          </a:p>
          <a:p>
            <a:pPr marL="1200150" lvl="2" indent="-342900">
              <a:spcBef>
                <a:spcPts val="1200"/>
              </a:spcBef>
              <a:buFont typeface="+mj-lt"/>
              <a:buAutoNum type="alphaLcParenR"/>
            </a:pPr>
            <a:r>
              <a:rPr lang="en-CA" sz="1800" dirty="0" smtClean="0"/>
              <a:t>For most instruments, a typical message might be a Note On message (meaning, e.g., a </a:t>
            </a:r>
            <a:r>
              <a:rPr lang="en-CA" sz="1800" dirty="0" err="1" smtClean="0"/>
              <a:t>keypress</a:t>
            </a:r>
            <a:r>
              <a:rPr lang="en-CA" sz="1800" dirty="0" smtClean="0"/>
              <a:t> and release), consisting of what channel, what pitch, and what “velocity” (i.e., volume).</a:t>
            </a:r>
          </a:p>
          <a:p>
            <a:pPr marL="1200150" lvl="2" indent="-342900">
              <a:spcBef>
                <a:spcPts val="1200"/>
              </a:spcBef>
              <a:buFont typeface="+mj-lt"/>
              <a:buAutoNum type="alphaLcParenR"/>
            </a:pPr>
            <a:r>
              <a:rPr lang="en-CA" sz="1800" dirty="0" smtClean="0"/>
              <a:t>For percussion instruments, however, the pitch data means which </a:t>
            </a:r>
            <a:r>
              <a:rPr lang="en-US" sz="1800" dirty="0" smtClean="0"/>
              <a:t>kind of drum.</a:t>
            </a:r>
          </a:p>
          <a:p>
            <a:pPr marL="1200150" lvl="2" indent="-342900">
              <a:spcBef>
                <a:spcPts val="1200"/>
              </a:spcBef>
              <a:buFont typeface="+mj-lt"/>
              <a:buAutoNum type="alphaLcParenR"/>
            </a:pPr>
            <a:r>
              <a:rPr lang="en-CA" sz="1800" dirty="0" smtClean="0"/>
              <a:t>A Note On message consists of “status” byte — which channel, what pitch — followed by two data bytes. It is followed by a Note Off message, which also has a pitch (which note to turn off) and a velocity (often set to zero).</a:t>
            </a:r>
          </a:p>
          <a:p>
            <a:pPr>
              <a:spcBef>
                <a:spcPts val="1080"/>
              </a:spcBef>
            </a:pPr>
            <a:r>
              <a:rPr lang="en-CA" sz="2000" dirty="0" smtClean="0"/>
              <a:t>	</a:t>
            </a:r>
            <a:r>
              <a:rPr lang="en-CA" sz="2000" dirty="0" smtClean="0">
                <a:hlinkClick r:id="rId3"/>
              </a:rPr>
              <a:t>→ Link to General MIDI Instrument Patch Map</a:t>
            </a:r>
            <a:endParaRPr lang="en-CA" sz="2000" dirty="0" smtClean="0"/>
          </a:p>
          <a:p>
            <a:pPr>
              <a:spcBef>
                <a:spcPts val="1080"/>
              </a:spcBef>
            </a:pPr>
            <a:r>
              <a:rPr lang="en-CA" sz="2000" dirty="0" smtClean="0"/>
              <a:t>	</a:t>
            </a:r>
            <a:r>
              <a:rPr lang="en-CA" sz="2000" dirty="0" smtClean="0">
                <a:hlinkClick r:id="rId4"/>
              </a:rPr>
              <a:t>→ Link to General MIDI Percussion Key Map</a:t>
            </a:r>
            <a:endParaRPr lang="en-US" sz="20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1275054"/>
          </a:xfrm>
        </p:spPr>
        <p:txBody>
          <a:bodyPr anchor="ctr">
            <a:normAutofit fontScale="70000" lnSpcReduction="20000"/>
          </a:bodyPr>
          <a:lstStyle/>
          <a:p>
            <a:pPr marL="457200" indent="-457200">
              <a:lnSpc>
                <a:spcPct val="120000"/>
              </a:lnSpc>
              <a:buFont typeface="Arial"/>
              <a:buChar char="•"/>
            </a:pPr>
            <a:r>
              <a:rPr lang="en-CA" dirty="0" smtClean="0"/>
              <a:t>The data in a MIDI status byte is between 128 and 255; each of the </a:t>
            </a:r>
            <a:r>
              <a:rPr lang="en-CA" i="1" dirty="0" smtClean="0"/>
              <a:t>data bytes </a:t>
            </a:r>
            <a:r>
              <a:rPr lang="en-CA" dirty="0" smtClean="0"/>
              <a:t>is between 0 and 127. Actual MIDI bytes are 10-bit, including a 0 start and 0 stop bit.</a:t>
            </a:r>
          </a:p>
        </p:txBody>
      </p:sp>
      <p:sp>
        <p:nvSpPr>
          <p:cNvPr id="4" name="Slide Number Placeholder 3"/>
          <p:cNvSpPr>
            <a:spLocks noGrp="1"/>
          </p:cNvSpPr>
          <p:nvPr>
            <p:ph type="sldNum" sz="quarter" idx="12"/>
          </p:nvPr>
        </p:nvSpPr>
        <p:spPr/>
        <p:txBody>
          <a:bodyPr/>
          <a:lstStyle/>
          <a:p>
            <a:fld id="{0F351D62-525A-4671-8264-CD4617D324B8}"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6" name="Picture 5" descr="mididatastream.png"/>
          <p:cNvPicPr>
            <a:picLocks noChangeAspect="1"/>
          </p:cNvPicPr>
          <p:nvPr/>
        </p:nvPicPr>
        <p:blipFill>
          <a:blip r:embed="rId3" cstate="print"/>
          <a:stretch>
            <a:fillRect/>
          </a:stretch>
        </p:blipFill>
        <p:spPr>
          <a:xfrm>
            <a:off x="909691" y="2071678"/>
            <a:ext cx="7324619" cy="2500330"/>
          </a:xfrm>
          <a:prstGeom prst="rect">
            <a:avLst/>
          </a:prstGeom>
        </p:spPr>
      </p:pic>
      <p:sp>
        <p:nvSpPr>
          <p:cNvPr id="7" name="Content Placeholder 2"/>
          <p:cNvSpPr txBox="1">
            <a:spLocks/>
          </p:cNvSpPr>
          <p:nvPr/>
        </p:nvSpPr>
        <p:spPr>
          <a:xfrm>
            <a:off x="457200" y="4643870"/>
            <a:ext cx="8229600" cy="1008112"/>
          </a:xfrm>
          <a:prstGeom prst="rect">
            <a:avLst/>
          </a:prstGeom>
        </p:spPr>
        <p:txBody>
          <a:bodyPr vert="horz" lIns="91440" tIns="45720" rIns="91440" bIns="45720" rtlCol="0" anchor="ctr">
            <a:normAutofit/>
          </a:bodyPr>
          <a:lstStyle>
            <a:lvl1pPr marL="342900" indent="-342900" algn="just" defTabSz="914400" rtl="0" eaLnBrk="1" latinLnBrk="0" hangingPunct="1">
              <a:spcBef>
                <a:spcPct val="20000"/>
              </a:spcBef>
              <a:buFont typeface="Arial" pitchFamily="34" charset="0"/>
              <a:buNone/>
              <a:defRPr sz="3200" kern="1200">
                <a:solidFill>
                  <a:schemeClr val="tx1"/>
                </a:solidFill>
                <a:latin typeface="Trebuchet MS"/>
                <a:ea typeface="+mn-ea"/>
                <a:cs typeface="+mn-cs"/>
              </a:defRPr>
            </a:lvl1pPr>
            <a:lvl2pPr marL="742950" indent="-285750" algn="just" defTabSz="914400" rtl="0" eaLnBrk="1" latinLnBrk="0" hangingPunct="1">
              <a:spcBef>
                <a:spcPct val="20000"/>
              </a:spcBef>
              <a:buFont typeface="Arial" pitchFamily="34" charset="0"/>
              <a:buNone/>
              <a:defRPr sz="2800" kern="1200">
                <a:solidFill>
                  <a:schemeClr val="tx1"/>
                </a:solidFill>
                <a:latin typeface="Trebuchet MS"/>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CA" sz="1800" b="1" dirty="0"/>
              <a:t>Fig. 6.9: </a:t>
            </a:r>
            <a:r>
              <a:rPr lang="en-CA" sz="1800" dirty="0"/>
              <a:t>Stream of 10-bit bytes; for typical MIDI messages, these consist of </a:t>
            </a:r>
            <a:endParaRPr lang="en-CA" sz="1800" dirty="0" smtClean="0"/>
          </a:p>
          <a:p>
            <a:pPr algn="ctr"/>
            <a:r>
              <a:rPr lang="en-CA" sz="1800" dirty="0" smtClean="0"/>
              <a:t>{</a:t>
            </a:r>
            <a:r>
              <a:rPr lang="en-CA" sz="1800" dirty="0"/>
              <a:t>Status byte, Data Byte, Data Byte} = {Note On, Note Number, Note Velocity}</a:t>
            </a:r>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fontScale="70000" lnSpcReduction="20000"/>
          </a:bodyPr>
          <a:lstStyle/>
          <a:p>
            <a:pPr marL="457200" indent="-457200">
              <a:lnSpc>
                <a:spcPct val="120000"/>
              </a:lnSpc>
              <a:spcBef>
                <a:spcPts val="1128"/>
              </a:spcBef>
              <a:buFont typeface="Arial"/>
              <a:buChar char="•"/>
            </a:pPr>
            <a:r>
              <a:rPr lang="en-CA" dirty="0" smtClean="0"/>
              <a:t>A MIDI device often is capable of </a:t>
            </a:r>
            <a:r>
              <a:rPr lang="en-CA" b="1" dirty="0" smtClean="0"/>
              <a:t>programmability</a:t>
            </a:r>
            <a:r>
              <a:rPr lang="en-CA" dirty="0" smtClean="0"/>
              <a:t>, and also can change the </a:t>
            </a:r>
            <a:r>
              <a:rPr lang="en-CA" b="1" dirty="0" smtClean="0"/>
              <a:t>envelope </a:t>
            </a:r>
            <a:r>
              <a:rPr lang="en-CA" dirty="0" smtClean="0"/>
              <a:t>describing how the amplitude of a </a:t>
            </a:r>
            <a:r>
              <a:rPr lang="en-US" dirty="0" smtClean="0"/>
              <a:t>sound changes over time.</a:t>
            </a:r>
          </a:p>
          <a:p>
            <a:pPr marL="457200" indent="-457200">
              <a:lnSpc>
                <a:spcPct val="120000"/>
              </a:lnSpc>
              <a:spcBef>
                <a:spcPts val="1128"/>
              </a:spcBef>
              <a:buFont typeface="Arial"/>
              <a:buChar char="•"/>
            </a:pPr>
            <a:r>
              <a:rPr lang="en-CA" dirty="0" smtClean="0"/>
              <a:t>Fig. 6.10 shows a model of the response of a digital instrument to a Note On message:</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pPr algn="ctr"/>
            <a:r>
              <a:rPr lang="en-CA" dirty="0" smtClean="0"/>
              <a:t> </a:t>
            </a:r>
          </a:p>
          <a:p>
            <a:pPr algn="ctr"/>
            <a:r>
              <a:rPr lang="en-CA" b="1" dirty="0" smtClean="0"/>
              <a:t>Fig. 6.10: </a:t>
            </a:r>
            <a:r>
              <a:rPr lang="en-CA" dirty="0" smtClean="0"/>
              <a:t>Stages of amplitude versus time for a music note</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7" name="Picture 6" descr="envelope.png"/>
          <p:cNvPicPr>
            <a:picLocks noChangeAspect="1"/>
          </p:cNvPicPr>
          <p:nvPr/>
        </p:nvPicPr>
        <p:blipFill>
          <a:blip r:embed="rId3" cstate="print"/>
          <a:stretch>
            <a:fillRect/>
          </a:stretch>
        </p:blipFill>
        <p:spPr>
          <a:xfrm>
            <a:off x="2393141" y="2924944"/>
            <a:ext cx="4357718" cy="275128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6.2.2  Hardware Aspects of MIDI</a:t>
            </a:r>
            <a:endParaRPr lang="en-US" sz="3200" b="1" dirty="0"/>
          </a:p>
        </p:txBody>
      </p:sp>
      <p:sp>
        <p:nvSpPr>
          <p:cNvPr id="3" name="Content Placeholder 2"/>
          <p:cNvSpPr>
            <a:spLocks noGrp="1"/>
          </p:cNvSpPr>
          <p:nvPr>
            <p:ph idx="1"/>
          </p:nvPr>
        </p:nvSpPr>
        <p:spPr>
          <a:xfrm>
            <a:off x="457200" y="1600201"/>
            <a:ext cx="8229600" cy="1900808"/>
          </a:xfrm>
        </p:spPr>
        <p:txBody>
          <a:bodyPr>
            <a:noAutofit/>
          </a:bodyPr>
          <a:lstStyle/>
          <a:p>
            <a:pPr>
              <a:spcBef>
                <a:spcPts val="1776"/>
              </a:spcBef>
              <a:buFont typeface="Arial"/>
              <a:buChar char="•"/>
            </a:pPr>
            <a:r>
              <a:rPr lang="en-CA" sz="2400" dirty="0" smtClean="0"/>
              <a:t>The MIDI hardware setup consists of a 31.25 kbps serial connection. Usually, MIDI-capable units are either Input devices or Output devices, not both.</a:t>
            </a:r>
          </a:p>
          <a:p>
            <a:pPr>
              <a:spcBef>
                <a:spcPts val="1776"/>
              </a:spcBef>
              <a:buFont typeface="Arial"/>
              <a:buChar char="•"/>
            </a:pPr>
            <a:r>
              <a:rPr lang="en-CA" sz="2400" dirty="0" smtClean="0"/>
              <a:t>A traditional synthesizer is shown in Fig. 6.11:</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43</a:t>
            </a:fld>
            <a:endParaRPr lang="en-US"/>
          </a:p>
        </p:txBody>
      </p:sp>
      <p:pic>
        <p:nvPicPr>
          <p:cNvPr id="6" name="Picture 5" descr="midikeyboard.png"/>
          <p:cNvPicPr>
            <a:picLocks noChangeAspect="1"/>
          </p:cNvPicPr>
          <p:nvPr/>
        </p:nvPicPr>
        <p:blipFill>
          <a:blip r:embed="rId3" cstate="print"/>
          <a:stretch>
            <a:fillRect/>
          </a:stretch>
        </p:blipFill>
        <p:spPr>
          <a:xfrm>
            <a:off x="2214546" y="3571876"/>
            <a:ext cx="4714908" cy="1891199"/>
          </a:xfrm>
          <a:prstGeom prst="rect">
            <a:avLst/>
          </a:prstGeom>
        </p:spPr>
      </p:pic>
      <p:sp>
        <p:nvSpPr>
          <p:cNvPr id="7" name="Rectangle 6"/>
          <p:cNvSpPr/>
          <p:nvPr/>
        </p:nvSpPr>
        <p:spPr>
          <a:xfrm>
            <a:off x="2133998" y="5661248"/>
            <a:ext cx="4876004" cy="430887"/>
          </a:xfrm>
          <a:prstGeom prst="rect">
            <a:avLst/>
          </a:prstGeom>
        </p:spPr>
        <p:txBody>
          <a:bodyPr wrap="square">
            <a:spAutoFit/>
          </a:bodyPr>
          <a:lstStyle/>
          <a:p>
            <a:pPr algn="ctr"/>
            <a:r>
              <a:rPr lang="en-US" sz="2200" b="1" dirty="0">
                <a:latin typeface="Trebuchet MS"/>
                <a:cs typeface="Trebuchet MS"/>
              </a:rPr>
              <a:t>Fig. 6.11: </a:t>
            </a:r>
            <a:r>
              <a:rPr lang="en-US" sz="2200" dirty="0">
                <a:latin typeface="Trebuchet MS"/>
                <a:cs typeface="Trebuchet MS"/>
              </a:rPr>
              <a:t>A MIDI synthesizer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a:spcBef>
                <a:spcPts val="1800"/>
              </a:spcBef>
              <a:buFont typeface="Arial" pitchFamily="34" charset="0"/>
              <a:buChar char="•"/>
            </a:pPr>
            <a:r>
              <a:rPr lang="en-CA" sz="2400" dirty="0" smtClean="0"/>
              <a:t>The physical MIDI ports consist of 5-pin connectors for IN and OUT, as well as a third connector called THRU.</a:t>
            </a:r>
          </a:p>
          <a:p>
            <a:pPr marL="971550" lvl="1" indent="-514350">
              <a:spcBef>
                <a:spcPts val="1800"/>
              </a:spcBef>
              <a:buFont typeface="+mj-lt"/>
              <a:buAutoNum type="alphaLcParenR"/>
            </a:pPr>
            <a:r>
              <a:rPr lang="en-CA" sz="2200" dirty="0" smtClean="0"/>
              <a:t>MIDI communication is half-duplex.</a:t>
            </a:r>
            <a:endParaRPr lang="en-CA" sz="2200" dirty="0"/>
          </a:p>
          <a:p>
            <a:pPr marL="971550" lvl="1" indent="-514350">
              <a:spcBef>
                <a:spcPts val="1800"/>
              </a:spcBef>
              <a:buFont typeface="+mj-lt"/>
              <a:buAutoNum type="alphaLcParenR"/>
            </a:pPr>
            <a:r>
              <a:rPr lang="en-CA" sz="2200" dirty="0" smtClean="0"/>
              <a:t>MIDI IN is the connector via which the device receives all </a:t>
            </a:r>
            <a:r>
              <a:rPr lang="en-US" sz="2200" dirty="0" smtClean="0"/>
              <a:t>MIDI data.</a:t>
            </a:r>
          </a:p>
          <a:p>
            <a:pPr marL="971550" lvl="1" indent="-514350">
              <a:spcBef>
                <a:spcPts val="1800"/>
              </a:spcBef>
              <a:buFont typeface="+mj-lt"/>
              <a:buAutoNum type="alphaLcParenR"/>
            </a:pPr>
            <a:r>
              <a:rPr lang="en-CA" sz="2200" dirty="0" smtClean="0"/>
              <a:t>MIDI OUT is the connector through which the device transmits all the MIDI data it generates itself.</a:t>
            </a:r>
          </a:p>
          <a:p>
            <a:pPr marL="971550" lvl="1" indent="-514350">
              <a:spcBef>
                <a:spcPts val="1800"/>
              </a:spcBef>
              <a:buFont typeface="+mj-lt"/>
              <a:buAutoNum type="alphaLcParenR"/>
            </a:pPr>
            <a:r>
              <a:rPr lang="en-CA" sz="2200" dirty="0" smtClean="0"/>
              <a:t>MIDI THRU is the connector by which the device echoes the data it receives from MIDI IN. Note that it is only the MIDI IN data that is echoed by MIDI THRU — all the data generated by the device itself is sent via MIDI OUT.</a:t>
            </a:r>
            <a:endParaRPr lang="en-US" sz="22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428627"/>
          </a:xfrm>
        </p:spPr>
        <p:txBody>
          <a:bodyPr>
            <a:normAutofit fontScale="77500" lnSpcReduction="20000"/>
          </a:bodyPr>
          <a:lstStyle/>
          <a:p>
            <a:pPr marL="457200" indent="-457200">
              <a:buFont typeface="Arial"/>
              <a:buChar char="•"/>
            </a:pPr>
            <a:r>
              <a:rPr lang="en-CA" dirty="0" smtClean="0"/>
              <a:t>A typical MIDI sequencer setup is shown in Fig. 6.12:</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
        <p:nvSpPr>
          <p:cNvPr id="6" name="Content Placeholder 2"/>
          <p:cNvSpPr txBox="1">
            <a:spLocks/>
          </p:cNvSpPr>
          <p:nvPr/>
        </p:nvSpPr>
        <p:spPr>
          <a:xfrm>
            <a:off x="457200" y="5643578"/>
            <a:ext cx="8229600" cy="428627"/>
          </a:xfrm>
          <a:prstGeom prst="rect">
            <a:avLst/>
          </a:prstGeom>
        </p:spPr>
        <p:txBody>
          <a:bodyPr vert="horz" lIns="91440" tIns="45720" rIns="91440" bIns="45720" rtlCol="0">
            <a:noAutofit/>
          </a:bodyPr>
          <a:lstStyle/>
          <a:p>
            <a:pPr marL="342900" lvl="0" indent="-342900" algn="ctr">
              <a:spcBef>
                <a:spcPct val="20000"/>
              </a:spcBef>
              <a:defRPr/>
            </a:pPr>
            <a:r>
              <a:rPr kumimoji="0" lang="en-CA" sz="2400" b="1" i="0" u="none" strike="noStrike" kern="1200" cap="none" spc="0" normalizeH="0" baseline="0" noProof="0" dirty="0" smtClean="0">
                <a:ln>
                  <a:noFill/>
                </a:ln>
                <a:solidFill>
                  <a:schemeClr val="tx1"/>
                </a:solidFill>
                <a:effectLst/>
                <a:uLnTx/>
                <a:uFillTx/>
                <a:latin typeface="Trebuchet MS"/>
              </a:rPr>
              <a:t>Fig. </a:t>
            </a:r>
            <a:r>
              <a:rPr lang="en-CA" sz="2400" b="1" dirty="0" smtClean="0">
                <a:latin typeface="Trebuchet MS"/>
              </a:rPr>
              <a:t>6.12</a:t>
            </a:r>
            <a:r>
              <a:rPr kumimoji="0" lang="en-CA" sz="2400" b="1" i="0" u="none" strike="noStrike" kern="1200" cap="none" spc="0" normalizeH="0" baseline="0" noProof="0" dirty="0" smtClean="0">
                <a:ln>
                  <a:noFill/>
                </a:ln>
                <a:solidFill>
                  <a:schemeClr val="tx1"/>
                </a:solidFill>
                <a:effectLst/>
                <a:uLnTx/>
                <a:uFillTx/>
                <a:latin typeface="Trebuchet MS"/>
              </a:rPr>
              <a:t>: </a:t>
            </a:r>
            <a:r>
              <a:rPr kumimoji="0" lang="en-CA" sz="2400" b="0" i="0" u="none" strike="noStrike" kern="1200" cap="none" spc="0" normalizeH="0" baseline="0" noProof="0" dirty="0" smtClean="0">
                <a:ln>
                  <a:noFill/>
                </a:ln>
                <a:solidFill>
                  <a:schemeClr val="tx1"/>
                </a:solidFill>
                <a:effectLst/>
                <a:uLnTx/>
                <a:uFillTx/>
                <a:latin typeface="Trebuchet MS"/>
              </a:rPr>
              <a:t>A typical MIDI setup</a:t>
            </a:r>
            <a:endParaRPr kumimoji="0" lang="en-US" sz="2400" b="0" i="0" u="none" strike="noStrike" kern="1200" cap="none" spc="0" normalizeH="0" baseline="0" noProof="0" dirty="0">
              <a:ln>
                <a:noFill/>
              </a:ln>
              <a:solidFill>
                <a:schemeClr val="tx1"/>
              </a:solidFill>
              <a:effectLst/>
              <a:uLnTx/>
              <a:uFillTx/>
              <a:latin typeface="Trebuchet MS"/>
            </a:endParaRPr>
          </a:p>
        </p:txBody>
      </p:sp>
      <p:pic>
        <p:nvPicPr>
          <p:cNvPr id="7" name="Picture 6" descr="midisetup.png"/>
          <p:cNvPicPr>
            <a:picLocks noChangeAspect="1"/>
          </p:cNvPicPr>
          <p:nvPr/>
        </p:nvPicPr>
        <p:blipFill>
          <a:blip r:embed="rId3" cstate="print"/>
          <a:stretch>
            <a:fillRect/>
          </a:stretch>
        </p:blipFill>
        <p:spPr>
          <a:xfrm>
            <a:off x="2964645" y="1340768"/>
            <a:ext cx="3214710" cy="41719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6.2.3  Structure of MIDI Messages</a:t>
            </a:r>
            <a:endParaRPr lang="en-US" sz="3200" b="1" dirty="0"/>
          </a:p>
        </p:txBody>
      </p:sp>
      <p:sp>
        <p:nvSpPr>
          <p:cNvPr id="3" name="Content Placeholder 2"/>
          <p:cNvSpPr>
            <a:spLocks noGrp="1"/>
          </p:cNvSpPr>
          <p:nvPr>
            <p:ph idx="1"/>
          </p:nvPr>
        </p:nvSpPr>
        <p:spPr>
          <a:xfrm>
            <a:off x="457200" y="1600200"/>
            <a:ext cx="8255620" cy="4525963"/>
          </a:xfrm>
        </p:spPr>
        <p:txBody>
          <a:bodyPr>
            <a:noAutofit/>
          </a:bodyPr>
          <a:lstStyle/>
          <a:p>
            <a:pPr marL="457200" indent="-457200">
              <a:buFont typeface="Arial"/>
              <a:buChar char="•"/>
            </a:pPr>
            <a:r>
              <a:rPr lang="en-CA" sz="2600" dirty="0" smtClean="0"/>
              <a:t>MIDI messages can be classified into two types: channel messages and system messages, as in Fig. 6.13:</a:t>
            </a:r>
          </a:p>
          <a:p>
            <a:endParaRPr lang="en-CA" sz="2600" b="1" dirty="0" smtClean="0"/>
          </a:p>
          <a:p>
            <a:endParaRPr lang="en-CA" sz="2600" b="1" dirty="0" smtClean="0"/>
          </a:p>
          <a:p>
            <a:endParaRPr lang="en-CA" sz="2600" b="1" dirty="0" smtClean="0"/>
          </a:p>
          <a:p>
            <a:endParaRPr lang="en-CA" sz="2600" b="1" dirty="0" smtClean="0"/>
          </a:p>
          <a:p>
            <a:endParaRPr lang="en-CA" sz="2600" b="1" dirty="0" smtClean="0"/>
          </a:p>
          <a:p>
            <a:pPr algn="ctr"/>
            <a:r>
              <a:rPr lang="da-DK" sz="2600" b="1" dirty="0" smtClean="0"/>
              <a:t>Fig. 6.13: </a:t>
            </a:r>
            <a:r>
              <a:rPr lang="da-DK" sz="2600" dirty="0" smtClean="0"/>
              <a:t>MIDI message taxonomy</a:t>
            </a:r>
            <a:endParaRPr lang="en-US" sz="2600"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46</a:t>
            </a:fld>
            <a:endParaRPr lang="en-US"/>
          </a:p>
        </p:txBody>
      </p:sp>
      <p:pic>
        <p:nvPicPr>
          <p:cNvPr id="6" name="Picture 5" descr="miditaxonomy.png"/>
          <p:cNvPicPr>
            <a:picLocks noChangeAspect="1"/>
          </p:cNvPicPr>
          <p:nvPr/>
        </p:nvPicPr>
        <p:blipFill>
          <a:blip r:embed="rId3" cstate="print"/>
          <a:stretch>
            <a:fillRect/>
          </a:stretch>
        </p:blipFill>
        <p:spPr>
          <a:xfrm>
            <a:off x="862236" y="2780928"/>
            <a:ext cx="7419529" cy="228601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70000" lnSpcReduction="20000"/>
          </a:bodyPr>
          <a:lstStyle/>
          <a:p>
            <a:pPr marL="457200" indent="-457200">
              <a:spcBef>
                <a:spcPts val="1848"/>
              </a:spcBef>
              <a:buFont typeface="Arial"/>
              <a:buChar char="•"/>
            </a:pPr>
            <a:r>
              <a:rPr lang="en-CA" b="1" dirty="0" smtClean="0"/>
              <a:t>A. Channel messages</a:t>
            </a:r>
            <a:r>
              <a:rPr lang="en-CA" dirty="0" smtClean="0"/>
              <a:t>: can have up to 3 bytes:</a:t>
            </a:r>
          </a:p>
          <a:p>
            <a:pPr marL="971550" lvl="1" indent="-514350">
              <a:spcBef>
                <a:spcPts val="1848"/>
              </a:spcBef>
              <a:buAutoNum type="alphaLcParenR"/>
            </a:pPr>
            <a:r>
              <a:rPr lang="en-CA" dirty="0" smtClean="0"/>
              <a:t>The first byte is the status byte (the </a:t>
            </a:r>
            <a:r>
              <a:rPr lang="en-CA" dirty="0" err="1" smtClean="0"/>
              <a:t>opcode</a:t>
            </a:r>
            <a:r>
              <a:rPr lang="en-CA" dirty="0" smtClean="0"/>
              <a:t>, as it were); has its most significant bit set to </a:t>
            </a:r>
            <a:r>
              <a:rPr lang="en-CA" b="1" dirty="0" smtClean="0"/>
              <a:t>1</a:t>
            </a:r>
            <a:r>
              <a:rPr lang="en-CA" dirty="0" smtClean="0"/>
              <a:t>.</a:t>
            </a:r>
            <a:endParaRPr lang="en-CA" dirty="0"/>
          </a:p>
          <a:p>
            <a:pPr marL="971550" lvl="1" indent="-514350">
              <a:spcBef>
                <a:spcPts val="1848"/>
              </a:spcBef>
              <a:buAutoNum type="alphaLcParenR"/>
            </a:pPr>
            <a:r>
              <a:rPr lang="en-CA" dirty="0" smtClean="0"/>
              <a:t>The 4 low-order bits identify which channel this message belongs to </a:t>
            </a:r>
            <a:r>
              <a:rPr lang="en-US" dirty="0" smtClean="0"/>
              <a:t>(for 16 possible channels).</a:t>
            </a:r>
          </a:p>
          <a:p>
            <a:pPr marL="971550" lvl="1" indent="-514350">
              <a:spcBef>
                <a:spcPts val="1848"/>
              </a:spcBef>
              <a:buAutoNum type="alphaLcParenR"/>
            </a:pPr>
            <a:r>
              <a:rPr lang="en-CA" dirty="0" smtClean="0"/>
              <a:t>The 3 remaining bits hold the message. For a data byte, the most significant bit is set to </a:t>
            </a:r>
            <a:r>
              <a:rPr lang="en-CA" b="1" dirty="0" smtClean="0"/>
              <a:t>0</a:t>
            </a:r>
            <a:r>
              <a:rPr lang="en-CA" dirty="0" smtClean="0"/>
              <a:t>.</a:t>
            </a:r>
          </a:p>
          <a:p>
            <a:pPr marL="457200" indent="-457200">
              <a:spcBef>
                <a:spcPts val="1848"/>
              </a:spcBef>
              <a:buFont typeface="Arial"/>
              <a:buChar char="•"/>
            </a:pPr>
            <a:r>
              <a:rPr lang="en-US" b="1" dirty="0" smtClean="0"/>
              <a:t>A.1. Voice messages</a:t>
            </a:r>
            <a:r>
              <a:rPr lang="en-US" dirty="0" smtClean="0"/>
              <a:t>:</a:t>
            </a:r>
          </a:p>
          <a:p>
            <a:pPr marL="971550" lvl="1" indent="-514350">
              <a:spcBef>
                <a:spcPts val="1848"/>
              </a:spcBef>
              <a:buAutoNum type="alphaLcParenR"/>
            </a:pPr>
            <a:r>
              <a:rPr lang="en-CA" dirty="0" smtClean="0"/>
              <a:t>This type of channel message controls a voice, i.e., sends information specifying which note to play or to turn off, and encodes key pressure.</a:t>
            </a:r>
          </a:p>
          <a:p>
            <a:pPr marL="971550" lvl="1" indent="-514350">
              <a:spcBef>
                <a:spcPts val="1848"/>
              </a:spcBef>
              <a:buAutoNum type="alphaLcParenR"/>
            </a:pPr>
            <a:r>
              <a:rPr lang="en-CA" dirty="0" smtClean="0"/>
              <a:t>Voice messages are also used to specify controller effects such as sustain, vibrato, tremolo, and the pitch wheel.</a:t>
            </a:r>
          </a:p>
          <a:p>
            <a:pPr marL="457200" lvl="1" indent="0">
              <a:spcBef>
                <a:spcPts val="1680"/>
              </a:spcBef>
            </a:pPr>
            <a:r>
              <a:rPr lang="en-CA" dirty="0" smtClean="0"/>
              <a:t>Table 6.3 lists these operations.</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70000" lnSpcReduction="20000"/>
          </a:bodyPr>
          <a:lstStyle/>
          <a:p>
            <a:pPr algn="ctr"/>
            <a:r>
              <a:rPr lang="fr-FR" b="1" dirty="0" smtClean="0"/>
              <a:t>Table 6.3: </a:t>
            </a:r>
            <a:r>
              <a:rPr lang="fr-FR" dirty="0" smtClean="0"/>
              <a:t>MIDI </a:t>
            </a:r>
            <a:r>
              <a:rPr lang="fr-FR" dirty="0" err="1" smtClean="0"/>
              <a:t>voice</a:t>
            </a:r>
            <a:r>
              <a:rPr lang="fr-FR" dirty="0" smtClean="0"/>
              <a:t> messages</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a:p>
            <a:pPr algn="ctr"/>
            <a:endParaRPr lang="fr-FR" dirty="0" smtClean="0"/>
          </a:p>
          <a:p>
            <a:pPr algn="ctr"/>
            <a:endParaRPr lang="fr-FR" dirty="0" smtClean="0"/>
          </a:p>
          <a:p>
            <a:r>
              <a:rPr lang="en-CA" dirty="0" smtClean="0"/>
              <a:t>(** &amp;H indicates hexadecimal, and ‘n’ in the status byte hex value stands for a channel number. All values are in 0..127 except Controller number, which is in 0..120)</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83167582"/>
              </p:ext>
            </p:extLst>
          </p:nvPr>
        </p:nvGraphicFramePr>
        <p:xfrm>
          <a:off x="1004566" y="1268760"/>
          <a:ext cx="7134869" cy="3590214"/>
        </p:xfrm>
        <a:graphic>
          <a:graphicData uri="http://schemas.openxmlformats.org/drawingml/2006/table">
            <a:tbl>
              <a:tblPr firstRow="1" bandRow="1">
                <a:tableStyleId>{5C22544A-7EE6-4342-B048-85BDC9FD1C3A}</a:tableStyleId>
              </a:tblPr>
              <a:tblGrid>
                <a:gridCol w="2106484">
                  <a:extLst>
                    <a:ext uri="{9D8B030D-6E8A-4147-A177-3AD203B41FA5}">
                      <a16:colId xmlns:a16="http://schemas.microsoft.com/office/drawing/2014/main" val="20000"/>
                    </a:ext>
                  </a:extLst>
                </a:gridCol>
                <a:gridCol w="1460951">
                  <a:extLst>
                    <a:ext uri="{9D8B030D-6E8A-4147-A177-3AD203B41FA5}">
                      <a16:colId xmlns:a16="http://schemas.microsoft.com/office/drawing/2014/main" val="20001"/>
                    </a:ext>
                  </a:extLst>
                </a:gridCol>
                <a:gridCol w="1783717">
                  <a:extLst>
                    <a:ext uri="{9D8B030D-6E8A-4147-A177-3AD203B41FA5}">
                      <a16:colId xmlns:a16="http://schemas.microsoft.com/office/drawing/2014/main" val="20002"/>
                    </a:ext>
                  </a:extLst>
                </a:gridCol>
                <a:gridCol w="1783717">
                  <a:extLst>
                    <a:ext uri="{9D8B030D-6E8A-4147-A177-3AD203B41FA5}">
                      <a16:colId xmlns:a16="http://schemas.microsoft.com/office/drawing/2014/main" val="20003"/>
                    </a:ext>
                  </a:extLst>
                </a:gridCol>
              </a:tblGrid>
              <a:tr h="352740">
                <a:tc>
                  <a:txBody>
                    <a:bodyPr/>
                    <a:lstStyle/>
                    <a:p>
                      <a:r>
                        <a:rPr lang="en-US" sz="1700" dirty="0" smtClean="0">
                          <a:latin typeface="Trebuchet MS"/>
                        </a:rPr>
                        <a:t>Voice Message</a:t>
                      </a:r>
                      <a:endParaRPr lang="en-US" sz="1700" dirty="0">
                        <a:latin typeface="Trebuchet MS"/>
                      </a:endParaRPr>
                    </a:p>
                  </a:txBody>
                  <a:tcPr marL="86977" marR="86977" marT="43488" marB="43488"/>
                </a:tc>
                <a:tc>
                  <a:txBody>
                    <a:bodyPr/>
                    <a:lstStyle/>
                    <a:p>
                      <a:r>
                        <a:rPr lang="en-US" sz="1700" dirty="0" smtClean="0">
                          <a:latin typeface="Trebuchet MS"/>
                        </a:rPr>
                        <a:t>Status Byte</a:t>
                      </a:r>
                      <a:endParaRPr lang="en-US" sz="1700" dirty="0">
                        <a:latin typeface="Trebuchet MS"/>
                      </a:endParaRPr>
                    </a:p>
                  </a:txBody>
                  <a:tcPr marL="86977" marR="86977" marT="43488" marB="43488"/>
                </a:tc>
                <a:tc>
                  <a:txBody>
                    <a:bodyPr/>
                    <a:lstStyle/>
                    <a:p>
                      <a:r>
                        <a:rPr lang="en-US" sz="1700" dirty="0" smtClean="0">
                          <a:latin typeface="Trebuchet MS"/>
                        </a:rPr>
                        <a:t>Data Byte1</a:t>
                      </a:r>
                      <a:endParaRPr lang="en-US" sz="1700" dirty="0">
                        <a:latin typeface="Trebuchet MS"/>
                      </a:endParaRPr>
                    </a:p>
                  </a:txBody>
                  <a:tcPr marL="86977" marR="86977" marT="43488" marB="43488"/>
                </a:tc>
                <a:tc>
                  <a:txBody>
                    <a:bodyPr/>
                    <a:lstStyle/>
                    <a:p>
                      <a:r>
                        <a:rPr lang="en-US" sz="1700" dirty="0" smtClean="0">
                          <a:latin typeface="Trebuchet MS"/>
                        </a:rPr>
                        <a:t>Data Byte2</a:t>
                      </a:r>
                      <a:endParaRPr lang="en-US" sz="1700" dirty="0">
                        <a:latin typeface="Trebuchet MS"/>
                      </a:endParaRPr>
                    </a:p>
                  </a:txBody>
                  <a:tcPr marL="86977" marR="86977" marT="43488" marB="43488"/>
                </a:tc>
                <a:extLst>
                  <a:ext uri="{0D108BD9-81ED-4DB2-BD59-A6C34878D82A}">
                    <a16:rowId xmlns:a16="http://schemas.microsoft.com/office/drawing/2014/main" val="10000"/>
                  </a:ext>
                </a:extLst>
              </a:tr>
              <a:tr h="608838">
                <a:tc>
                  <a:txBody>
                    <a:bodyPr/>
                    <a:lstStyle/>
                    <a:p>
                      <a:r>
                        <a:rPr lang="en-US" sz="1700" dirty="0" smtClean="0">
                          <a:latin typeface="Trebuchet MS"/>
                        </a:rPr>
                        <a:t>Note</a:t>
                      </a:r>
                      <a:r>
                        <a:rPr lang="en-US" sz="1700" baseline="0" dirty="0" smtClean="0">
                          <a:latin typeface="Trebuchet MS"/>
                        </a:rPr>
                        <a:t> Off</a:t>
                      </a:r>
                      <a:endParaRPr lang="en-US" sz="1700" dirty="0">
                        <a:latin typeface="Trebuchet MS"/>
                      </a:endParaRPr>
                    </a:p>
                  </a:txBody>
                  <a:tcPr marL="86977" marR="86977" marT="43488" marB="43488"/>
                </a:tc>
                <a:tc>
                  <a:txBody>
                    <a:bodyPr/>
                    <a:lstStyle/>
                    <a:p>
                      <a:r>
                        <a:rPr lang="en-US" sz="1700" dirty="0" smtClean="0">
                          <a:latin typeface="Trebuchet MS"/>
                        </a:rPr>
                        <a:t>&amp;H8n</a:t>
                      </a:r>
                      <a:endParaRPr lang="en-US" sz="1700" dirty="0">
                        <a:latin typeface="Trebuchet MS"/>
                      </a:endParaRPr>
                    </a:p>
                  </a:txBody>
                  <a:tcPr marL="86977" marR="86977" marT="43488" marB="43488"/>
                </a:tc>
                <a:tc>
                  <a:txBody>
                    <a:bodyPr/>
                    <a:lstStyle/>
                    <a:p>
                      <a:r>
                        <a:rPr lang="en-US" sz="1700" dirty="0" smtClean="0">
                          <a:latin typeface="Trebuchet MS"/>
                        </a:rPr>
                        <a:t>Key number</a:t>
                      </a:r>
                      <a:endParaRPr lang="en-US" sz="1700" dirty="0">
                        <a:latin typeface="Trebuchet MS"/>
                      </a:endParaRPr>
                    </a:p>
                  </a:txBody>
                  <a:tcPr marL="86977" marR="86977" marT="43488" marB="43488"/>
                </a:tc>
                <a:tc>
                  <a:txBody>
                    <a:bodyPr/>
                    <a:lstStyle/>
                    <a:p>
                      <a:r>
                        <a:rPr lang="en-US" sz="1700" dirty="0" smtClean="0">
                          <a:latin typeface="Trebuchet MS"/>
                        </a:rPr>
                        <a:t>Note</a:t>
                      </a:r>
                      <a:r>
                        <a:rPr lang="en-US" sz="1700" baseline="0" dirty="0" smtClean="0">
                          <a:latin typeface="Trebuchet MS"/>
                        </a:rPr>
                        <a:t> Off velocity</a:t>
                      </a:r>
                      <a:endParaRPr lang="en-US" sz="1700" dirty="0">
                        <a:latin typeface="Trebuchet MS"/>
                      </a:endParaRPr>
                    </a:p>
                  </a:txBody>
                  <a:tcPr marL="86977" marR="86977" marT="43488" marB="43488"/>
                </a:tc>
                <a:extLst>
                  <a:ext uri="{0D108BD9-81ED-4DB2-BD59-A6C34878D82A}">
                    <a16:rowId xmlns:a16="http://schemas.microsoft.com/office/drawing/2014/main" val="10001"/>
                  </a:ext>
                </a:extLst>
              </a:tr>
              <a:tr h="608838">
                <a:tc>
                  <a:txBody>
                    <a:bodyPr/>
                    <a:lstStyle/>
                    <a:p>
                      <a:r>
                        <a:rPr lang="en-US" sz="1700" dirty="0" smtClean="0">
                          <a:latin typeface="Trebuchet MS"/>
                        </a:rPr>
                        <a:t>Note</a:t>
                      </a:r>
                      <a:r>
                        <a:rPr lang="en-US" sz="1700" baseline="0" dirty="0" smtClean="0">
                          <a:latin typeface="Trebuchet MS"/>
                        </a:rPr>
                        <a:t> On</a:t>
                      </a:r>
                      <a:endParaRPr lang="en-US" sz="1700" dirty="0">
                        <a:latin typeface="Trebuchet MS"/>
                      </a:endParaRPr>
                    </a:p>
                  </a:txBody>
                  <a:tcPr marL="86977" marR="86977" marT="43488" marB="43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Trebuchet MS"/>
                        </a:rPr>
                        <a:t>&amp;H9n</a:t>
                      </a:r>
                    </a:p>
                  </a:txBody>
                  <a:tcPr marL="86977" marR="86977" marT="43488" marB="43488"/>
                </a:tc>
                <a:tc>
                  <a:txBody>
                    <a:bodyPr/>
                    <a:lstStyle/>
                    <a:p>
                      <a:r>
                        <a:rPr lang="en-US" sz="1700" dirty="0" smtClean="0">
                          <a:latin typeface="Trebuchet MS"/>
                        </a:rPr>
                        <a:t>Key number</a:t>
                      </a:r>
                      <a:endParaRPr lang="en-US" sz="1700" dirty="0">
                        <a:latin typeface="Trebuchet MS"/>
                      </a:endParaRPr>
                    </a:p>
                  </a:txBody>
                  <a:tcPr marL="86977" marR="86977" marT="43488" marB="43488"/>
                </a:tc>
                <a:tc>
                  <a:txBody>
                    <a:bodyPr/>
                    <a:lstStyle/>
                    <a:p>
                      <a:r>
                        <a:rPr lang="en-US" sz="1700" dirty="0" smtClean="0">
                          <a:latin typeface="Trebuchet MS"/>
                        </a:rPr>
                        <a:t>Note On velocity</a:t>
                      </a:r>
                      <a:endParaRPr lang="en-US" sz="1700" dirty="0">
                        <a:latin typeface="Trebuchet MS"/>
                      </a:endParaRPr>
                    </a:p>
                  </a:txBody>
                  <a:tcPr marL="86977" marR="86977" marT="43488" marB="43488"/>
                </a:tc>
                <a:extLst>
                  <a:ext uri="{0D108BD9-81ED-4DB2-BD59-A6C34878D82A}">
                    <a16:rowId xmlns:a16="http://schemas.microsoft.com/office/drawing/2014/main" val="10002"/>
                  </a:ext>
                </a:extLst>
              </a:tr>
              <a:tr h="352740">
                <a:tc>
                  <a:txBody>
                    <a:bodyPr/>
                    <a:lstStyle/>
                    <a:p>
                      <a:r>
                        <a:rPr lang="en-US" sz="1700" dirty="0" smtClean="0">
                          <a:latin typeface="Trebuchet MS"/>
                        </a:rPr>
                        <a:t>Poly. Key Pressure</a:t>
                      </a:r>
                      <a:endParaRPr lang="en-US" sz="1700" dirty="0">
                        <a:latin typeface="Trebuchet MS"/>
                      </a:endParaRPr>
                    </a:p>
                  </a:txBody>
                  <a:tcPr marL="86977" marR="86977" marT="43488" marB="43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Trebuchet MS"/>
                        </a:rPr>
                        <a:t>&amp;</a:t>
                      </a:r>
                      <a:r>
                        <a:rPr lang="en-US" sz="1700" dirty="0" err="1" smtClean="0">
                          <a:latin typeface="Trebuchet MS"/>
                        </a:rPr>
                        <a:t>HAn</a:t>
                      </a:r>
                      <a:endParaRPr lang="en-US" sz="1700" dirty="0" smtClean="0">
                        <a:latin typeface="Trebuchet MS"/>
                      </a:endParaRPr>
                    </a:p>
                  </a:txBody>
                  <a:tcPr marL="86977" marR="86977" marT="43488" marB="43488"/>
                </a:tc>
                <a:tc>
                  <a:txBody>
                    <a:bodyPr/>
                    <a:lstStyle/>
                    <a:p>
                      <a:r>
                        <a:rPr lang="en-US" sz="1700" dirty="0" smtClean="0">
                          <a:latin typeface="Trebuchet MS"/>
                        </a:rPr>
                        <a:t>Key number</a:t>
                      </a:r>
                      <a:endParaRPr lang="en-US" sz="1700" dirty="0">
                        <a:latin typeface="Trebuchet MS"/>
                      </a:endParaRPr>
                    </a:p>
                  </a:txBody>
                  <a:tcPr marL="86977" marR="86977" marT="43488" marB="43488"/>
                </a:tc>
                <a:tc>
                  <a:txBody>
                    <a:bodyPr/>
                    <a:lstStyle/>
                    <a:p>
                      <a:r>
                        <a:rPr lang="en-US" sz="1700" dirty="0" smtClean="0">
                          <a:latin typeface="Trebuchet MS"/>
                        </a:rPr>
                        <a:t>Amount</a:t>
                      </a:r>
                      <a:endParaRPr lang="en-US" sz="1700" dirty="0">
                        <a:latin typeface="Trebuchet MS"/>
                      </a:endParaRPr>
                    </a:p>
                  </a:txBody>
                  <a:tcPr marL="86977" marR="86977" marT="43488" marB="43488"/>
                </a:tc>
                <a:extLst>
                  <a:ext uri="{0D108BD9-81ED-4DB2-BD59-A6C34878D82A}">
                    <a16:rowId xmlns:a16="http://schemas.microsoft.com/office/drawing/2014/main" val="10003"/>
                  </a:ext>
                </a:extLst>
              </a:tr>
              <a:tr h="352740">
                <a:tc>
                  <a:txBody>
                    <a:bodyPr/>
                    <a:lstStyle/>
                    <a:p>
                      <a:r>
                        <a:rPr lang="en-US" sz="1700" dirty="0" smtClean="0">
                          <a:latin typeface="Trebuchet MS"/>
                        </a:rPr>
                        <a:t>Control Change</a:t>
                      </a:r>
                      <a:endParaRPr lang="en-US" sz="1700" dirty="0">
                        <a:latin typeface="Trebuchet MS"/>
                      </a:endParaRPr>
                    </a:p>
                  </a:txBody>
                  <a:tcPr marL="86977" marR="86977" marT="43488" marB="43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Trebuchet MS"/>
                        </a:rPr>
                        <a:t>&amp;</a:t>
                      </a:r>
                      <a:r>
                        <a:rPr lang="en-US" sz="1700" dirty="0" err="1" smtClean="0">
                          <a:latin typeface="Trebuchet MS"/>
                        </a:rPr>
                        <a:t>HBn</a:t>
                      </a:r>
                      <a:endParaRPr lang="en-US" sz="1700" dirty="0" smtClean="0">
                        <a:latin typeface="Trebuchet MS"/>
                      </a:endParaRPr>
                    </a:p>
                  </a:txBody>
                  <a:tcPr marL="86977" marR="86977" marT="43488" marB="43488"/>
                </a:tc>
                <a:tc>
                  <a:txBody>
                    <a:bodyPr/>
                    <a:lstStyle/>
                    <a:p>
                      <a:r>
                        <a:rPr lang="en-US" sz="1700" dirty="0" smtClean="0">
                          <a:latin typeface="Trebuchet MS"/>
                        </a:rPr>
                        <a:t>Controller num.</a:t>
                      </a:r>
                      <a:endParaRPr lang="en-US" sz="1700" dirty="0">
                        <a:latin typeface="Trebuchet MS"/>
                      </a:endParaRPr>
                    </a:p>
                  </a:txBody>
                  <a:tcPr marL="86977" marR="86977" marT="43488" marB="43488"/>
                </a:tc>
                <a:tc>
                  <a:txBody>
                    <a:bodyPr/>
                    <a:lstStyle/>
                    <a:p>
                      <a:r>
                        <a:rPr lang="en-US" sz="1700" dirty="0" smtClean="0">
                          <a:latin typeface="Trebuchet MS"/>
                        </a:rPr>
                        <a:t>Controller value</a:t>
                      </a:r>
                      <a:endParaRPr lang="en-US" sz="1700" dirty="0">
                        <a:latin typeface="Trebuchet MS"/>
                      </a:endParaRPr>
                    </a:p>
                  </a:txBody>
                  <a:tcPr marL="86977" marR="86977" marT="43488" marB="43488"/>
                </a:tc>
                <a:extLst>
                  <a:ext uri="{0D108BD9-81ED-4DB2-BD59-A6C34878D82A}">
                    <a16:rowId xmlns:a16="http://schemas.microsoft.com/office/drawing/2014/main" val="10004"/>
                  </a:ext>
                </a:extLst>
              </a:tr>
              <a:tr h="608838">
                <a:tc>
                  <a:txBody>
                    <a:bodyPr/>
                    <a:lstStyle/>
                    <a:p>
                      <a:r>
                        <a:rPr lang="en-CA" sz="1700" dirty="0" smtClean="0">
                          <a:latin typeface="Trebuchet MS"/>
                        </a:rPr>
                        <a:t>Program Change</a:t>
                      </a:r>
                      <a:endParaRPr lang="en-CA" sz="1700" dirty="0">
                        <a:latin typeface="Trebuchet MS"/>
                      </a:endParaRPr>
                    </a:p>
                  </a:txBody>
                  <a:tcPr marL="86977" marR="86977" marT="43488" marB="43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Trebuchet MS"/>
                        </a:rPr>
                        <a:t>&amp;</a:t>
                      </a:r>
                      <a:r>
                        <a:rPr lang="en-US" sz="1700" dirty="0" err="1" smtClean="0">
                          <a:latin typeface="Trebuchet MS"/>
                        </a:rPr>
                        <a:t>HCn</a:t>
                      </a:r>
                      <a:endParaRPr lang="en-US" sz="1700" dirty="0" smtClean="0">
                        <a:latin typeface="Trebuchet MS"/>
                      </a:endParaRPr>
                    </a:p>
                  </a:txBody>
                  <a:tcPr marL="86977" marR="86977" marT="43488" marB="43488"/>
                </a:tc>
                <a:tc>
                  <a:txBody>
                    <a:bodyPr/>
                    <a:lstStyle/>
                    <a:p>
                      <a:r>
                        <a:rPr lang="en-US" sz="1700" dirty="0" smtClean="0">
                          <a:latin typeface="Trebuchet MS"/>
                        </a:rPr>
                        <a:t>Program number</a:t>
                      </a:r>
                      <a:endParaRPr lang="en-US" sz="1700" dirty="0">
                        <a:latin typeface="Trebuchet MS"/>
                      </a:endParaRPr>
                    </a:p>
                  </a:txBody>
                  <a:tcPr marL="86977" marR="86977" marT="43488" marB="43488"/>
                </a:tc>
                <a:tc>
                  <a:txBody>
                    <a:bodyPr/>
                    <a:lstStyle/>
                    <a:p>
                      <a:r>
                        <a:rPr lang="en-US" sz="1700" dirty="0" smtClean="0">
                          <a:latin typeface="Trebuchet MS"/>
                        </a:rPr>
                        <a:t>None</a:t>
                      </a:r>
                      <a:endParaRPr lang="en-US" sz="1700" dirty="0">
                        <a:latin typeface="Trebuchet MS"/>
                      </a:endParaRPr>
                    </a:p>
                  </a:txBody>
                  <a:tcPr marL="86977" marR="86977" marT="43488" marB="43488"/>
                </a:tc>
                <a:extLst>
                  <a:ext uri="{0D108BD9-81ED-4DB2-BD59-A6C34878D82A}">
                    <a16:rowId xmlns:a16="http://schemas.microsoft.com/office/drawing/2014/main" val="10005"/>
                  </a:ext>
                </a:extLst>
              </a:tr>
              <a:tr h="352740">
                <a:tc>
                  <a:txBody>
                    <a:bodyPr/>
                    <a:lstStyle/>
                    <a:p>
                      <a:r>
                        <a:rPr lang="en-US" sz="1700" dirty="0" smtClean="0">
                          <a:latin typeface="Trebuchet MS"/>
                        </a:rPr>
                        <a:t>Channel Pressure</a:t>
                      </a:r>
                      <a:endParaRPr lang="en-US" sz="1700" dirty="0">
                        <a:latin typeface="Trebuchet MS"/>
                      </a:endParaRPr>
                    </a:p>
                  </a:txBody>
                  <a:tcPr marL="86977" marR="86977" marT="43488" marB="43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Trebuchet MS"/>
                        </a:rPr>
                        <a:t>&amp;</a:t>
                      </a:r>
                      <a:r>
                        <a:rPr lang="en-US" sz="1700" dirty="0" err="1" smtClean="0">
                          <a:latin typeface="Trebuchet MS"/>
                        </a:rPr>
                        <a:t>HDn</a:t>
                      </a:r>
                      <a:endParaRPr lang="en-US" sz="1700" dirty="0" smtClean="0">
                        <a:latin typeface="Trebuchet MS"/>
                      </a:endParaRPr>
                    </a:p>
                  </a:txBody>
                  <a:tcPr marL="86977" marR="86977" marT="43488" marB="43488"/>
                </a:tc>
                <a:tc>
                  <a:txBody>
                    <a:bodyPr/>
                    <a:lstStyle/>
                    <a:p>
                      <a:r>
                        <a:rPr lang="en-US" sz="1700" dirty="0" smtClean="0">
                          <a:latin typeface="Trebuchet MS"/>
                        </a:rPr>
                        <a:t>Pressure value</a:t>
                      </a:r>
                      <a:endParaRPr lang="en-US" sz="1700" dirty="0">
                        <a:latin typeface="Trebuchet MS"/>
                      </a:endParaRPr>
                    </a:p>
                  </a:txBody>
                  <a:tcPr marL="86977" marR="86977" marT="43488" marB="43488"/>
                </a:tc>
                <a:tc>
                  <a:txBody>
                    <a:bodyPr/>
                    <a:lstStyle/>
                    <a:p>
                      <a:r>
                        <a:rPr lang="en-US" sz="1700" dirty="0" smtClean="0">
                          <a:latin typeface="Trebuchet MS"/>
                        </a:rPr>
                        <a:t>None</a:t>
                      </a:r>
                      <a:endParaRPr lang="en-US" sz="1700" dirty="0">
                        <a:latin typeface="Trebuchet MS"/>
                      </a:endParaRPr>
                    </a:p>
                  </a:txBody>
                  <a:tcPr marL="86977" marR="86977" marT="43488" marB="43488"/>
                </a:tc>
                <a:extLst>
                  <a:ext uri="{0D108BD9-81ED-4DB2-BD59-A6C34878D82A}">
                    <a16:rowId xmlns:a16="http://schemas.microsoft.com/office/drawing/2014/main" val="10006"/>
                  </a:ext>
                </a:extLst>
              </a:tr>
              <a:tr h="352740">
                <a:tc>
                  <a:txBody>
                    <a:bodyPr/>
                    <a:lstStyle/>
                    <a:p>
                      <a:r>
                        <a:rPr lang="en-US" sz="1700" dirty="0" smtClean="0">
                          <a:latin typeface="Trebuchet MS"/>
                        </a:rPr>
                        <a:t>Pitch Bend</a:t>
                      </a:r>
                      <a:endParaRPr lang="en-US" sz="1700" dirty="0">
                        <a:latin typeface="Trebuchet MS"/>
                      </a:endParaRPr>
                    </a:p>
                  </a:txBody>
                  <a:tcPr marL="86977" marR="86977" marT="43488" marB="43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Trebuchet MS"/>
                        </a:rPr>
                        <a:t>&amp;</a:t>
                      </a:r>
                      <a:r>
                        <a:rPr lang="en-US" sz="1700" dirty="0" err="1" smtClean="0">
                          <a:latin typeface="Trebuchet MS"/>
                        </a:rPr>
                        <a:t>HEn</a:t>
                      </a:r>
                      <a:endParaRPr lang="en-US" sz="1700" dirty="0" smtClean="0">
                        <a:latin typeface="Trebuchet MS"/>
                      </a:endParaRPr>
                    </a:p>
                  </a:txBody>
                  <a:tcPr marL="86977" marR="86977" marT="43488" marB="43488"/>
                </a:tc>
                <a:tc>
                  <a:txBody>
                    <a:bodyPr/>
                    <a:lstStyle/>
                    <a:p>
                      <a:r>
                        <a:rPr lang="en-US" sz="1700" dirty="0" smtClean="0">
                          <a:latin typeface="Trebuchet MS"/>
                        </a:rPr>
                        <a:t>MSB</a:t>
                      </a:r>
                      <a:endParaRPr lang="en-US" sz="1700" dirty="0">
                        <a:latin typeface="Trebuchet MS"/>
                      </a:endParaRPr>
                    </a:p>
                  </a:txBody>
                  <a:tcPr marL="86977" marR="86977" marT="43488" marB="43488"/>
                </a:tc>
                <a:tc>
                  <a:txBody>
                    <a:bodyPr/>
                    <a:lstStyle/>
                    <a:p>
                      <a:r>
                        <a:rPr lang="en-US" sz="1700" dirty="0" smtClean="0">
                          <a:latin typeface="Trebuchet MS"/>
                        </a:rPr>
                        <a:t>LSB</a:t>
                      </a:r>
                      <a:endParaRPr lang="en-US" sz="1700" dirty="0">
                        <a:latin typeface="Trebuchet MS"/>
                      </a:endParaRPr>
                    </a:p>
                  </a:txBody>
                  <a:tcPr marL="86977" marR="86977" marT="43488" marB="43488"/>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fontScale="77500" lnSpcReduction="20000"/>
          </a:bodyPr>
          <a:lstStyle/>
          <a:p>
            <a:r>
              <a:rPr lang="en-US" dirty="0" smtClean="0"/>
              <a:t>• </a:t>
            </a:r>
            <a:r>
              <a:rPr lang="en-US" b="1" dirty="0" smtClean="0"/>
              <a:t>A.2. Channel mode messages</a:t>
            </a:r>
            <a:r>
              <a:rPr lang="en-US" dirty="0" smtClean="0"/>
              <a:t>:</a:t>
            </a:r>
          </a:p>
          <a:p>
            <a:pPr marL="971550" lvl="1" indent="-514350">
              <a:lnSpc>
                <a:spcPct val="120000"/>
              </a:lnSpc>
              <a:spcBef>
                <a:spcPts val="1920"/>
              </a:spcBef>
              <a:buAutoNum type="alphaLcParenR"/>
            </a:pPr>
            <a:r>
              <a:rPr lang="en-CA" dirty="0" smtClean="0"/>
              <a:t>Channel mode messages: special case of the Control Change message → </a:t>
            </a:r>
            <a:r>
              <a:rPr lang="en-CA" dirty="0" err="1" smtClean="0"/>
              <a:t>opcode</a:t>
            </a:r>
            <a:r>
              <a:rPr lang="en-CA" dirty="0" smtClean="0"/>
              <a:t> B (the message is &amp;</a:t>
            </a:r>
            <a:r>
              <a:rPr lang="en-CA" dirty="0" err="1" smtClean="0"/>
              <a:t>HBn</a:t>
            </a:r>
            <a:r>
              <a:rPr lang="en-CA" dirty="0" smtClean="0"/>
              <a:t>, or 1011nnnn).</a:t>
            </a:r>
          </a:p>
          <a:p>
            <a:pPr marL="971550" lvl="1" indent="-514350">
              <a:lnSpc>
                <a:spcPct val="120000"/>
              </a:lnSpc>
              <a:spcBef>
                <a:spcPts val="1920"/>
              </a:spcBef>
              <a:buAutoNum type="alphaLcParenR"/>
            </a:pPr>
            <a:r>
              <a:rPr lang="en-CA" dirty="0" smtClean="0"/>
              <a:t>However, a Channel Mode message has its first data byte in 121 </a:t>
            </a:r>
            <a:r>
              <a:rPr lang="en-US" dirty="0" smtClean="0"/>
              <a:t>through 127 (&amp;H79–7F).</a:t>
            </a:r>
          </a:p>
          <a:p>
            <a:pPr marL="971550" lvl="1" indent="-514350">
              <a:lnSpc>
                <a:spcPct val="120000"/>
              </a:lnSpc>
              <a:spcBef>
                <a:spcPts val="1920"/>
              </a:spcBef>
              <a:buAutoNum type="alphaLcParenR"/>
            </a:pPr>
            <a:r>
              <a:rPr lang="en-US" dirty="0" smtClean="0"/>
              <a:t>Channel mode messages determine how an instrument processes MIDI </a:t>
            </a:r>
            <a:r>
              <a:rPr lang="en-CA" dirty="0" smtClean="0"/>
              <a:t>voice messages: respond to all messages, respond just to the correct channel, don’t respond at all, or go over to local control of the in</a:t>
            </a:r>
            <a:r>
              <a:rPr lang="en-US" dirty="0" err="1" smtClean="0"/>
              <a:t>strument</a:t>
            </a:r>
            <a:r>
              <a:rPr lang="en-US" dirty="0" smtClean="0"/>
              <a:t>.</a:t>
            </a:r>
          </a:p>
          <a:p>
            <a:pPr marL="971550" lvl="1" indent="-514350">
              <a:lnSpc>
                <a:spcPct val="120000"/>
              </a:lnSpc>
              <a:spcBef>
                <a:spcPts val="1920"/>
              </a:spcBef>
              <a:buAutoNum type="alphaLcParenR"/>
            </a:pPr>
            <a:r>
              <a:rPr lang="en-CA" dirty="0" smtClean="0"/>
              <a:t>The data bytes have meanings as shown in Table 6.4.</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5019470"/>
          </a:xfrm>
        </p:spPr>
        <p:txBody>
          <a:bodyPr anchor="ctr">
            <a:normAutofit fontScale="62500" lnSpcReduction="20000"/>
          </a:bodyPr>
          <a:lstStyle/>
          <a:p>
            <a:pPr>
              <a:lnSpc>
                <a:spcPct val="120000"/>
              </a:lnSpc>
              <a:spcBef>
                <a:spcPts val="1800"/>
              </a:spcBef>
              <a:buFont typeface="Arial" pitchFamily="34" charset="0"/>
              <a:buChar char="•"/>
            </a:pPr>
            <a:r>
              <a:rPr lang="en-CA" dirty="0" smtClean="0"/>
              <a:t>Whereas </a:t>
            </a:r>
            <a:r>
              <a:rPr lang="en-CA" b="1" dirty="0" smtClean="0"/>
              <a:t>frequency</a:t>
            </a:r>
            <a:r>
              <a:rPr lang="en-CA" dirty="0" smtClean="0"/>
              <a:t> is an absolute measure, </a:t>
            </a:r>
            <a:r>
              <a:rPr lang="en-CA" b="1" dirty="0" smtClean="0"/>
              <a:t>pitch</a:t>
            </a:r>
            <a:r>
              <a:rPr lang="en-CA" dirty="0" smtClean="0"/>
              <a:t> is generally relative — a perceptual subjective quality of sound.</a:t>
            </a:r>
          </a:p>
          <a:p>
            <a:pPr marL="971550" lvl="1" indent="-514350" algn="l">
              <a:lnSpc>
                <a:spcPct val="120000"/>
              </a:lnSpc>
              <a:spcBef>
                <a:spcPts val="1800"/>
              </a:spcBef>
              <a:buAutoNum type="alphaLcParenBoth"/>
            </a:pPr>
            <a:r>
              <a:rPr lang="en-CA" dirty="0" smtClean="0"/>
              <a:t>Pitch and frequency are linked by setting the note A above middle C to exactly 440 Hz.</a:t>
            </a:r>
          </a:p>
          <a:p>
            <a:pPr marL="971550" lvl="1" indent="-514350" algn="l">
              <a:lnSpc>
                <a:spcPct val="120000"/>
              </a:lnSpc>
              <a:spcBef>
                <a:spcPts val="1800"/>
              </a:spcBef>
              <a:buAutoNum type="alphaLcParenBoth"/>
            </a:pPr>
            <a:r>
              <a:rPr lang="en-CA" dirty="0" smtClean="0"/>
              <a:t>An </a:t>
            </a:r>
            <a:r>
              <a:rPr lang="en-CA" b="1" dirty="0" smtClean="0"/>
              <a:t>octave</a:t>
            </a:r>
            <a:r>
              <a:rPr lang="en-CA" dirty="0" smtClean="0"/>
              <a:t> above that note takes us to another A note.  An octave corresponds to </a:t>
            </a:r>
            <a:r>
              <a:rPr lang="en-CA" i="1" dirty="0" smtClean="0"/>
              <a:t>doubling the frequency</a:t>
            </a:r>
            <a:r>
              <a:rPr lang="en-CA" dirty="0" smtClean="0"/>
              <a:t>. Thus with the middle “A” on a piano (“A4” or “A440”) set to 440 Hz, the next “A” up is at 880 Hz, or one octave </a:t>
            </a:r>
            <a:r>
              <a:rPr lang="en-US" dirty="0" smtClean="0"/>
              <a:t>above.</a:t>
            </a:r>
          </a:p>
          <a:p>
            <a:pPr marL="971550" lvl="1" indent="-514350" algn="l">
              <a:lnSpc>
                <a:spcPct val="120000"/>
              </a:lnSpc>
              <a:spcBef>
                <a:spcPts val="1800"/>
              </a:spcBef>
              <a:buAutoNum type="alphaLcParenBoth"/>
            </a:pPr>
            <a:r>
              <a:rPr lang="en-CA" b="1" dirty="0" smtClean="0"/>
              <a:t>Harmonics</a:t>
            </a:r>
            <a:r>
              <a:rPr lang="en-CA" dirty="0" smtClean="0"/>
              <a:t>: any series of musical tones whose frequencies are integral multiples of the frequency of a fundamental </a:t>
            </a:r>
            <a:r>
              <a:rPr lang="en-US" dirty="0" smtClean="0"/>
              <a:t>tone: Fig. 6.1.</a:t>
            </a:r>
          </a:p>
          <a:p>
            <a:pPr marL="971550" lvl="1" indent="-514350" algn="l">
              <a:lnSpc>
                <a:spcPct val="120000"/>
              </a:lnSpc>
              <a:spcBef>
                <a:spcPts val="1800"/>
              </a:spcBef>
              <a:buAutoNum type="alphaLcParenBoth"/>
            </a:pPr>
            <a:r>
              <a:rPr lang="en-CA" dirty="0" smtClean="0"/>
              <a:t>If we allow non-integer multiples of the base frequency, we allow more </a:t>
            </a:r>
            <a:r>
              <a:rPr lang="en-CA" i="1" dirty="0" smtClean="0"/>
              <a:t>overtones</a:t>
            </a:r>
            <a:r>
              <a:rPr lang="en-CA" dirty="0" smtClean="0"/>
              <a:t> and have a more complex resulting </a:t>
            </a:r>
            <a:r>
              <a:rPr lang="en-US" dirty="0" smtClean="0"/>
              <a:t>sound.</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1196752"/>
            <a:ext cx="8229600" cy="554973"/>
          </a:xfrm>
        </p:spPr>
        <p:txBody>
          <a:bodyPr>
            <a:noAutofit/>
          </a:bodyPr>
          <a:lstStyle/>
          <a:p>
            <a:pPr algn="ctr"/>
            <a:r>
              <a:rPr lang="fr-FR" sz="2800" b="1" dirty="0" smtClean="0"/>
              <a:t>Table 6.4: </a:t>
            </a:r>
            <a:r>
              <a:rPr lang="fr-FR" sz="2800" dirty="0" smtClean="0"/>
              <a:t>MIDI mode messages </a:t>
            </a:r>
          </a:p>
        </p:txBody>
      </p:sp>
      <p:sp>
        <p:nvSpPr>
          <p:cNvPr id="4" name="Slide Number Placeholder 3"/>
          <p:cNvSpPr>
            <a:spLocks noGrp="1"/>
          </p:cNvSpPr>
          <p:nvPr>
            <p:ph type="sldNum" sz="quarter" idx="12"/>
          </p:nvPr>
        </p:nvSpPr>
        <p:spPr/>
        <p:txBody>
          <a:bodyPr/>
          <a:lstStyle/>
          <a:p>
            <a:fld id="{0F351D62-525A-4671-8264-CD4617D324B8}"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02503757"/>
              </p:ext>
            </p:extLst>
          </p:nvPr>
        </p:nvGraphicFramePr>
        <p:xfrm>
          <a:off x="857225" y="1916832"/>
          <a:ext cx="7429551" cy="3235960"/>
        </p:xfrm>
        <a:graphic>
          <a:graphicData uri="http://schemas.openxmlformats.org/drawingml/2006/table">
            <a:tbl>
              <a:tblPr firstRow="1" bandRow="1">
                <a:tableStyleId>{5C22544A-7EE6-4342-B048-85BDC9FD1C3A}</a:tableStyleId>
              </a:tblPr>
              <a:tblGrid>
                <a:gridCol w="1571636">
                  <a:extLst>
                    <a:ext uri="{9D8B030D-6E8A-4147-A177-3AD203B41FA5}">
                      <a16:colId xmlns:a16="http://schemas.microsoft.com/office/drawing/2014/main" val="20000"/>
                    </a:ext>
                  </a:extLst>
                </a:gridCol>
                <a:gridCol w="3381398">
                  <a:extLst>
                    <a:ext uri="{9D8B030D-6E8A-4147-A177-3AD203B41FA5}">
                      <a16:colId xmlns:a16="http://schemas.microsoft.com/office/drawing/2014/main" val="20001"/>
                    </a:ext>
                  </a:extLst>
                </a:gridCol>
                <a:gridCol w="2476517">
                  <a:extLst>
                    <a:ext uri="{9D8B030D-6E8A-4147-A177-3AD203B41FA5}">
                      <a16:colId xmlns:a16="http://schemas.microsoft.com/office/drawing/2014/main" val="20002"/>
                    </a:ext>
                  </a:extLst>
                </a:gridCol>
              </a:tblGrid>
              <a:tr h="370840">
                <a:tc>
                  <a:txBody>
                    <a:bodyPr/>
                    <a:lstStyle/>
                    <a:p>
                      <a:r>
                        <a:rPr lang="en-US" dirty="0" smtClean="0">
                          <a:latin typeface="Trebuchet MS"/>
                        </a:rPr>
                        <a:t>1</a:t>
                      </a:r>
                      <a:r>
                        <a:rPr lang="en-US" baseline="30000" dirty="0" smtClean="0">
                          <a:latin typeface="Trebuchet MS"/>
                        </a:rPr>
                        <a:t>st</a:t>
                      </a:r>
                      <a:r>
                        <a:rPr lang="en-US" dirty="0" smtClean="0">
                          <a:latin typeface="Trebuchet MS"/>
                        </a:rPr>
                        <a:t> Data Byte</a:t>
                      </a:r>
                      <a:endParaRPr lang="en-US" dirty="0">
                        <a:latin typeface="Trebuchet MS"/>
                      </a:endParaRPr>
                    </a:p>
                  </a:txBody>
                  <a:tcPr/>
                </a:tc>
                <a:tc>
                  <a:txBody>
                    <a:bodyPr/>
                    <a:lstStyle/>
                    <a:p>
                      <a:r>
                        <a:rPr lang="en-US" dirty="0" smtClean="0">
                          <a:latin typeface="Trebuchet MS"/>
                        </a:rPr>
                        <a:t>Description</a:t>
                      </a:r>
                      <a:endParaRPr lang="en-US" dirty="0">
                        <a:latin typeface="Trebuchet MS"/>
                      </a:endParaRPr>
                    </a:p>
                  </a:txBody>
                  <a:tcPr/>
                </a:tc>
                <a:tc>
                  <a:txBody>
                    <a:bodyPr/>
                    <a:lstStyle/>
                    <a:p>
                      <a:r>
                        <a:rPr lang="en-US" dirty="0" smtClean="0">
                          <a:latin typeface="Trebuchet MS"/>
                        </a:rPr>
                        <a:t>Meaning of 2</a:t>
                      </a:r>
                      <a:r>
                        <a:rPr lang="en-US" baseline="30000" dirty="0" smtClean="0">
                          <a:latin typeface="Trebuchet MS"/>
                        </a:rPr>
                        <a:t>nd</a:t>
                      </a:r>
                      <a:r>
                        <a:rPr lang="en-US" dirty="0" smtClean="0">
                          <a:latin typeface="Trebuchet MS"/>
                        </a:rPr>
                        <a:t> Data Byte</a:t>
                      </a:r>
                      <a:endParaRPr lang="en-US" dirty="0">
                        <a:latin typeface="Trebuchet MS"/>
                      </a:endParaRPr>
                    </a:p>
                  </a:txBody>
                  <a:tcPr/>
                </a:tc>
                <a:extLst>
                  <a:ext uri="{0D108BD9-81ED-4DB2-BD59-A6C34878D82A}">
                    <a16:rowId xmlns:a16="http://schemas.microsoft.com/office/drawing/2014/main" val="10000"/>
                  </a:ext>
                </a:extLst>
              </a:tr>
              <a:tr h="370840">
                <a:tc>
                  <a:txBody>
                    <a:bodyPr/>
                    <a:lstStyle/>
                    <a:p>
                      <a:r>
                        <a:rPr lang="en-US" dirty="0" smtClean="0">
                          <a:latin typeface="Trebuchet MS"/>
                        </a:rPr>
                        <a:t>&amp;H79</a:t>
                      </a:r>
                      <a:endParaRPr lang="en-US" dirty="0">
                        <a:latin typeface="Trebuchet MS"/>
                      </a:endParaRPr>
                    </a:p>
                  </a:txBody>
                  <a:tcPr/>
                </a:tc>
                <a:tc>
                  <a:txBody>
                    <a:bodyPr/>
                    <a:lstStyle/>
                    <a:p>
                      <a:r>
                        <a:rPr lang="en-US" dirty="0" smtClean="0">
                          <a:latin typeface="Trebuchet MS"/>
                        </a:rPr>
                        <a:t>Reset all</a:t>
                      </a:r>
                      <a:r>
                        <a:rPr lang="en-US" baseline="0" dirty="0" smtClean="0">
                          <a:latin typeface="Trebuchet MS"/>
                        </a:rPr>
                        <a:t> controllers</a:t>
                      </a:r>
                      <a:endParaRPr lang="en-US" dirty="0">
                        <a:latin typeface="Trebuchet MS"/>
                      </a:endParaRPr>
                    </a:p>
                  </a:txBody>
                  <a:tcPr/>
                </a:tc>
                <a:tc>
                  <a:txBody>
                    <a:bodyPr/>
                    <a:lstStyle/>
                    <a:p>
                      <a:r>
                        <a:rPr lang="en-US" dirty="0" smtClean="0">
                          <a:latin typeface="Trebuchet MS"/>
                        </a:rPr>
                        <a:t>None; set to 0</a:t>
                      </a:r>
                      <a:endParaRPr lang="en-US" dirty="0">
                        <a:latin typeface="Trebuchet MS"/>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&amp;H7A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Local control</a:t>
                      </a:r>
                    </a:p>
                  </a:txBody>
                  <a:tcPr/>
                </a:tc>
                <a:tc>
                  <a:txBody>
                    <a:bodyPr/>
                    <a:lstStyle/>
                    <a:p>
                      <a:r>
                        <a:rPr lang="en-US" dirty="0" smtClean="0">
                          <a:latin typeface="Trebuchet MS"/>
                        </a:rPr>
                        <a:t>0 = off; 127 = on</a:t>
                      </a:r>
                      <a:endParaRPr lang="en-US" dirty="0">
                        <a:latin typeface="Trebuchet MS"/>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&amp;H7B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All notes off</a:t>
                      </a:r>
                    </a:p>
                  </a:txBody>
                  <a:tcPr/>
                </a:tc>
                <a:tc>
                  <a:txBody>
                    <a:bodyPr/>
                    <a:lstStyle/>
                    <a:p>
                      <a:r>
                        <a:rPr lang="en-US" dirty="0" smtClean="0">
                          <a:latin typeface="Trebuchet MS"/>
                        </a:rPr>
                        <a:t>None; set to 0</a:t>
                      </a:r>
                      <a:endParaRPr lang="en-US" dirty="0">
                        <a:latin typeface="Trebuchet MS"/>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&amp;H7C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Omni mode off</a:t>
                      </a:r>
                    </a:p>
                  </a:txBody>
                  <a:tcPr/>
                </a:tc>
                <a:tc>
                  <a:txBody>
                    <a:bodyPr/>
                    <a:lstStyle/>
                    <a:p>
                      <a:r>
                        <a:rPr lang="en-US" dirty="0" smtClean="0">
                          <a:latin typeface="Trebuchet MS"/>
                        </a:rPr>
                        <a:t>None; set to 0</a:t>
                      </a:r>
                      <a:endParaRPr lang="en-US" dirty="0">
                        <a:latin typeface="Trebuchet MS"/>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&amp;H7D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Omni mode on</a:t>
                      </a:r>
                    </a:p>
                  </a:txBody>
                  <a:tcPr/>
                </a:tc>
                <a:tc>
                  <a:txBody>
                    <a:bodyPr/>
                    <a:lstStyle/>
                    <a:p>
                      <a:r>
                        <a:rPr lang="en-US" dirty="0" smtClean="0">
                          <a:latin typeface="Trebuchet MS"/>
                        </a:rPr>
                        <a:t>None; set to 0</a:t>
                      </a:r>
                      <a:endParaRPr lang="en-US" dirty="0">
                        <a:latin typeface="Trebuchet MS"/>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&amp;H7E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Mono mode on (Poly mode off)</a:t>
                      </a:r>
                    </a:p>
                  </a:txBody>
                  <a:tcPr/>
                </a:tc>
                <a:tc>
                  <a:txBody>
                    <a:bodyPr/>
                    <a:lstStyle/>
                    <a:p>
                      <a:r>
                        <a:rPr lang="en-US" dirty="0" smtClean="0">
                          <a:latin typeface="Trebuchet MS"/>
                        </a:rPr>
                        <a:t>Controller number</a:t>
                      </a:r>
                      <a:endParaRPr lang="en-US" dirty="0">
                        <a:latin typeface="Trebuchet MS"/>
                      </a:endParaRP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&amp;H7F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Poly</a:t>
                      </a:r>
                      <a:r>
                        <a:rPr lang="en-US" baseline="0" dirty="0" smtClean="0">
                          <a:latin typeface="Trebuchet MS"/>
                        </a:rPr>
                        <a:t> mode on (Mono mode off)</a:t>
                      </a:r>
                      <a:endParaRPr lang="en-US" dirty="0" smtClean="0">
                        <a:latin typeface="Trebuchet MS"/>
                      </a:endParaRPr>
                    </a:p>
                  </a:txBody>
                  <a:tcPr/>
                </a:tc>
                <a:tc>
                  <a:txBody>
                    <a:bodyPr/>
                    <a:lstStyle/>
                    <a:p>
                      <a:r>
                        <a:rPr lang="en-US" dirty="0" smtClean="0">
                          <a:latin typeface="Trebuchet MS"/>
                        </a:rPr>
                        <a:t>None; set to 0</a:t>
                      </a:r>
                      <a:endParaRPr lang="en-US" dirty="0">
                        <a:latin typeface="Trebuchet MS"/>
                      </a:endParaRPr>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14" y="764704"/>
            <a:ext cx="8003232" cy="5340369"/>
          </a:xfrm>
        </p:spPr>
        <p:txBody>
          <a:bodyPr anchor="ctr">
            <a:normAutofit/>
          </a:bodyPr>
          <a:lstStyle/>
          <a:p>
            <a:pPr>
              <a:spcBef>
                <a:spcPts val="1968"/>
              </a:spcBef>
            </a:pPr>
            <a:r>
              <a:rPr lang="en-US" b="1" dirty="0" smtClean="0"/>
              <a:t>• B. System Messages:</a:t>
            </a:r>
          </a:p>
          <a:p>
            <a:pPr marL="971550" lvl="1" indent="-514350">
              <a:spcBef>
                <a:spcPts val="1968"/>
              </a:spcBef>
              <a:buAutoNum type="alphaLcParenR"/>
            </a:pPr>
            <a:r>
              <a:rPr lang="en-CA" sz="2600" dirty="0" smtClean="0"/>
              <a:t>System messages have no channel number — commands that are not channel specific, such as timing signals for synchronization, positioning information in pre-recorded MIDI sequences, and detailed setup information for the </a:t>
            </a:r>
            <a:r>
              <a:rPr lang="en-US" sz="2600" dirty="0" smtClean="0"/>
              <a:t>destination device.</a:t>
            </a:r>
            <a:endParaRPr lang="en-US" sz="2600" dirty="0"/>
          </a:p>
          <a:p>
            <a:pPr marL="971550" lvl="1" indent="-514350">
              <a:spcBef>
                <a:spcPts val="1968"/>
              </a:spcBef>
              <a:buAutoNum type="alphaLcParenR"/>
            </a:pPr>
            <a:r>
              <a:rPr lang="en-CA" sz="2600" dirty="0" err="1" smtClean="0"/>
              <a:t>Opcodes</a:t>
            </a:r>
            <a:r>
              <a:rPr lang="en-CA" sz="2600" dirty="0" smtClean="0"/>
              <a:t> for all system messages start with &amp;HF.</a:t>
            </a:r>
            <a:endParaRPr lang="en-CA" sz="2600" dirty="0"/>
          </a:p>
          <a:p>
            <a:pPr marL="971550" lvl="1" indent="-514350">
              <a:spcBef>
                <a:spcPts val="1968"/>
              </a:spcBef>
              <a:buAutoNum type="alphaLcParenR"/>
            </a:pPr>
            <a:r>
              <a:rPr lang="en-CA" sz="2600" dirty="0" smtClean="0"/>
              <a:t>System messages are divided into three classifications, ac</a:t>
            </a:r>
            <a:r>
              <a:rPr lang="en-US" sz="2600" dirty="0" smtClean="0"/>
              <a:t>cording to their use:</a:t>
            </a:r>
            <a:endParaRPr lang="en-US" sz="2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626" y="764704"/>
            <a:ext cx="7787208" cy="5340369"/>
          </a:xfrm>
        </p:spPr>
        <p:txBody>
          <a:bodyPr>
            <a:noAutofit/>
          </a:bodyPr>
          <a:lstStyle/>
          <a:p>
            <a:r>
              <a:rPr lang="en-CA" sz="2600" dirty="0" smtClean="0"/>
              <a:t>B.1. </a:t>
            </a:r>
            <a:r>
              <a:rPr lang="en-CA" sz="2600" b="1" dirty="0" smtClean="0"/>
              <a:t>System common messages</a:t>
            </a:r>
            <a:r>
              <a:rPr lang="en-CA" sz="2600" dirty="0" smtClean="0"/>
              <a:t>: relate to timing or posit</a:t>
            </a:r>
            <a:r>
              <a:rPr lang="en-US" sz="2600" dirty="0" err="1" smtClean="0"/>
              <a:t>ioning</a:t>
            </a:r>
            <a:r>
              <a:rPr lang="en-US" sz="2600" dirty="0" smtClean="0"/>
              <a:t>. </a:t>
            </a:r>
          </a:p>
          <a:p>
            <a:endParaRPr lang="en-US" sz="2600" dirty="0" smtClean="0"/>
          </a:p>
          <a:p>
            <a:pPr algn="ctr"/>
            <a:r>
              <a:rPr lang="en-CA" sz="2600" b="1" dirty="0" smtClean="0"/>
              <a:t>Table 6.5: </a:t>
            </a:r>
            <a:r>
              <a:rPr lang="en-CA" sz="2600" dirty="0" smtClean="0"/>
              <a:t>MIDI System Common messages.</a:t>
            </a:r>
          </a:p>
          <a:p>
            <a:endParaRPr lang="en-CA" sz="2600" dirty="0" smtClean="0"/>
          </a:p>
          <a:p>
            <a:endParaRPr lang="en-CA" sz="2600" dirty="0" smtClean="0"/>
          </a:p>
          <a:p>
            <a:endParaRPr lang="en-CA" sz="2600" dirty="0" smtClean="0"/>
          </a:p>
          <a:p>
            <a:endParaRPr lang="en-CA" sz="2600" dirty="0" smtClean="0"/>
          </a:p>
          <a:p>
            <a:r>
              <a:rPr lang="en-CA" sz="2600" dirty="0" smtClean="0"/>
              <a:t> </a:t>
            </a:r>
          </a:p>
          <a:p>
            <a:endParaRPr lang="en-CA" sz="2600" dirty="0" smtClean="0"/>
          </a:p>
          <a:p>
            <a:r>
              <a:rPr lang="en-CA" sz="2600" dirty="0" smtClean="0"/>
              <a:t> </a:t>
            </a:r>
          </a:p>
          <a:p>
            <a:endParaRPr lang="en-CA" sz="2600" dirty="0" smtClean="0"/>
          </a:p>
          <a:p>
            <a:r>
              <a:rPr lang="en-CA" sz="2600" dirty="0" smtClean="0"/>
              <a:t> </a:t>
            </a:r>
            <a:endParaRPr lang="fr-FR" sz="2600" dirty="0" smtClean="0"/>
          </a:p>
        </p:txBody>
      </p:sp>
      <p:sp>
        <p:nvSpPr>
          <p:cNvPr id="4" name="Slide Number Placeholder 3"/>
          <p:cNvSpPr>
            <a:spLocks noGrp="1"/>
          </p:cNvSpPr>
          <p:nvPr>
            <p:ph type="sldNum" sz="quarter" idx="12"/>
          </p:nvPr>
        </p:nvSpPr>
        <p:spPr/>
        <p:txBody>
          <a:bodyPr/>
          <a:lstStyle/>
          <a:p>
            <a:fld id="{0F351D62-525A-4671-8264-CD4617D324B8}"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43201228"/>
              </p:ext>
            </p:extLst>
          </p:nvPr>
        </p:nvGraphicFramePr>
        <p:xfrm>
          <a:off x="1209644" y="2780928"/>
          <a:ext cx="6715172" cy="2494280"/>
        </p:xfrm>
        <a:graphic>
          <a:graphicData uri="http://schemas.openxmlformats.org/drawingml/2006/table">
            <a:tbl>
              <a:tblPr firstRow="1" bandRow="1">
                <a:tableStyleId>{5C22544A-7EE6-4342-B048-85BDC9FD1C3A}</a:tableStyleId>
              </a:tblPr>
              <a:tblGrid>
                <a:gridCol w="2928958">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gridCol w="2357454">
                  <a:extLst>
                    <a:ext uri="{9D8B030D-6E8A-4147-A177-3AD203B41FA5}">
                      <a16:colId xmlns:a16="http://schemas.microsoft.com/office/drawing/2014/main" val="20002"/>
                    </a:ext>
                  </a:extLst>
                </a:gridCol>
              </a:tblGrid>
              <a:tr h="370840">
                <a:tc>
                  <a:txBody>
                    <a:bodyPr/>
                    <a:lstStyle/>
                    <a:p>
                      <a:r>
                        <a:rPr lang="en-US" dirty="0" smtClean="0">
                          <a:latin typeface="Trebuchet MS"/>
                        </a:rPr>
                        <a:t>System Common Message</a:t>
                      </a:r>
                      <a:endParaRPr lang="en-US" dirty="0">
                        <a:latin typeface="Trebuchet MS"/>
                      </a:endParaRPr>
                    </a:p>
                  </a:txBody>
                  <a:tcPr/>
                </a:tc>
                <a:tc>
                  <a:txBody>
                    <a:bodyPr/>
                    <a:lstStyle/>
                    <a:p>
                      <a:r>
                        <a:rPr lang="en-US" dirty="0" smtClean="0">
                          <a:latin typeface="Trebuchet MS"/>
                        </a:rPr>
                        <a:t>Status Byte</a:t>
                      </a:r>
                      <a:endParaRPr lang="en-US" dirty="0">
                        <a:latin typeface="Trebuchet MS"/>
                      </a:endParaRPr>
                    </a:p>
                  </a:txBody>
                  <a:tcPr/>
                </a:tc>
                <a:tc>
                  <a:txBody>
                    <a:bodyPr/>
                    <a:lstStyle/>
                    <a:p>
                      <a:r>
                        <a:rPr lang="en-US" dirty="0" smtClean="0">
                          <a:latin typeface="Trebuchet MS"/>
                        </a:rPr>
                        <a:t>Number of Data Bytes</a:t>
                      </a:r>
                      <a:endParaRPr lang="en-US" dirty="0">
                        <a:latin typeface="Trebuchet MS"/>
                      </a:endParaRPr>
                    </a:p>
                  </a:txBody>
                  <a:tcPr/>
                </a:tc>
                <a:extLst>
                  <a:ext uri="{0D108BD9-81ED-4DB2-BD59-A6C34878D82A}">
                    <a16:rowId xmlns:a16="http://schemas.microsoft.com/office/drawing/2014/main" val="10000"/>
                  </a:ext>
                </a:extLst>
              </a:tr>
              <a:tr h="370840">
                <a:tc>
                  <a:txBody>
                    <a:bodyPr/>
                    <a:lstStyle/>
                    <a:p>
                      <a:r>
                        <a:rPr lang="en-US" dirty="0" smtClean="0">
                          <a:latin typeface="Trebuchet MS"/>
                        </a:rPr>
                        <a:t>MIDI Timing Code</a:t>
                      </a:r>
                      <a:endParaRPr lang="en-US" dirty="0">
                        <a:latin typeface="Trebuchet MS"/>
                      </a:endParaRPr>
                    </a:p>
                  </a:txBody>
                  <a:tcPr/>
                </a:tc>
                <a:tc>
                  <a:txBody>
                    <a:bodyPr/>
                    <a:lstStyle/>
                    <a:p>
                      <a:r>
                        <a:rPr lang="en-US" dirty="0" smtClean="0">
                          <a:latin typeface="Trebuchet MS"/>
                        </a:rPr>
                        <a:t>&amp;HF1</a:t>
                      </a:r>
                      <a:endParaRPr lang="en-US" dirty="0">
                        <a:latin typeface="Trebuchet MS"/>
                      </a:endParaRPr>
                    </a:p>
                  </a:txBody>
                  <a:tcPr/>
                </a:tc>
                <a:tc>
                  <a:txBody>
                    <a:bodyPr/>
                    <a:lstStyle/>
                    <a:p>
                      <a:r>
                        <a:rPr lang="en-US" dirty="0" smtClean="0">
                          <a:latin typeface="Trebuchet MS"/>
                        </a:rPr>
                        <a:t>1</a:t>
                      </a:r>
                      <a:endParaRPr lang="en-US" dirty="0">
                        <a:latin typeface="Trebuchet MS"/>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Song Position Pointer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&amp;HF2</a:t>
                      </a:r>
                    </a:p>
                  </a:txBody>
                  <a:tcPr/>
                </a:tc>
                <a:tc>
                  <a:txBody>
                    <a:bodyPr/>
                    <a:lstStyle/>
                    <a:p>
                      <a:r>
                        <a:rPr lang="en-US" dirty="0" smtClean="0">
                          <a:latin typeface="Trebuchet MS"/>
                        </a:rPr>
                        <a:t>2</a:t>
                      </a:r>
                      <a:endParaRPr lang="en-US" dirty="0">
                        <a:latin typeface="Trebuchet MS"/>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Song Select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&amp;HF3</a:t>
                      </a:r>
                    </a:p>
                  </a:txBody>
                  <a:tcPr/>
                </a:tc>
                <a:tc>
                  <a:txBody>
                    <a:bodyPr/>
                    <a:lstStyle/>
                    <a:p>
                      <a:r>
                        <a:rPr lang="en-US" dirty="0" smtClean="0">
                          <a:latin typeface="Trebuchet MS"/>
                        </a:rPr>
                        <a:t>1</a:t>
                      </a:r>
                      <a:endParaRPr lang="en-US" dirty="0">
                        <a:latin typeface="Trebuchet MS"/>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Tune Request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&amp;HF6</a:t>
                      </a:r>
                    </a:p>
                  </a:txBody>
                  <a:tcPr/>
                </a:tc>
                <a:tc>
                  <a:txBody>
                    <a:bodyPr/>
                    <a:lstStyle/>
                    <a:p>
                      <a:r>
                        <a:rPr lang="en-US" dirty="0" smtClean="0">
                          <a:latin typeface="Trebuchet MS"/>
                        </a:rPr>
                        <a:t>None</a:t>
                      </a:r>
                      <a:endParaRPr lang="en-US" dirty="0">
                        <a:latin typeface="Trebuchet MS"/>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EOX (terminator)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&amp;HF7</a:t>
                      </a:r>
                    </a:p>
                  </a:txBody>
                  <a:tcPr/>
                </a:tc>
                <a:tc>
                  <a:txBody>
                    <a:bodyPr/>
                    <a:lstStyle/>
                    <a:p>
                      <a:r>
                        <a:rPr lang="en-US" dirty="0" smtClean="0">
                          <a:latin typeface="Trebuchet MS"/>
                        </a:rPr>
                        <a:t>None</a:t>
                      </a:r>
                      <a:endParaRPr lang="en-US" dirty="0">
                        <a:latin typeface="Trebuchet MS"/>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785794"/>
            <a:ext cx="7128792" cy="5340369"/>
          </a:xfrm>
        </p:spPr>
        <p:txBody>
          <a:bodyPr>
            <a:noAutofit/>
          </a:bodyPr>
          <a:lstStyle/>
          <a:p>
            <a:r>
              <a:rPr lang="en-CA" sz="2600" dirty="0" smtClean="0"/>
              <a:t>B.2. </a:t>
            </a:r>
            <a:r>
              <a:rPr lang="en-CA" sz="2600" b="1" dirty="0" smtClean="0"/>
              <a:t>System real-time messages</a:t>
            </a:r>
            <a:r>
              <a:rPr lang="en-CA" sz="2600" dirty="0" smtClean="0"/>
              <a:t>: related to  synchronization.</a:t>
            </a:r>
          </a:p>
          <a:p>
            <a:endParaRPr lang="en-CA" sz="2600" dirty="0" smtClean="0"/>
          </a:p>
          <a:p>
            <a:pPr algn="ctr"/>
            <a:r>
              <a:rPr lang="en-CA" sz="2600" b="1" dirty="0" smtClean="0"/>
              <a:t>Table 6.6: </a:t>
            </a:r>
            <a:r>
              <a:rPr lang="en-CA" sz="2600" dirty="0" smtClean="0"/>
              <a:t>MIDI System Real-Time messages.</a:t>
            </a:r>
          </a:p>
          <a:p>
            <a:endParaRPr lang="en-CA" sz="2600" dirty="0" smtClean="0"/>
          </a:p>
          <a:p>
            <a:endParaRPr lang="en-CA" sz="2600" dirty="0" smtClean="0"/>
          </a:p>
          <a:p>
            <a:endParaRPr lang="en-CA" sz="2600" dirty="0" smtClean="0"/>
          </a:p>
          <a:p>
            <a:r>
              <a:rPr lang="en-CA" sz="2600" dirty="0" smtClean="0"/>
              <a:t> </a:t>
            </a:r>
          </a:p>
          <a:p>
            <a:endParaRPr lang="en-CA" sz="2600" dirty="0" smtClean="0"/>
          </a:p>
          <a:p>
            <a:r>
              <a:rPr lang="en-CA" sz="2600" dirty="0" smtClean="0"/>
              <a:t> </a:t>
            </a:r>
          </a:p>
          <a:p>
            <a:endParaRPr lang="en-CA" sz="2600" dirty="0" smtClean="0"/>
          </a:p>
          <a:p>
            <a:r>
              <a:rPr lang="en-CA" sz="2600" dirty="0" smtClean="0"/>
              <a:t> </a:t>
            </a:r>
            <a:endParaRPr lang="fr-FR" sz="2600" dirty="0" smtClean="0"/>
          </a:p>
        </p:txBody>
      </p:sp>
      <p:sp>
        <p:nvSpPr>
          <p:cNvPr id="4" name="Slide Number Placeholder 3"/>
          <p:cNvSpPr>
            <a:spLocks noGrp="1"/>
          </p:cNvSpPr>
          <p:nvPr>
            <p:ph type="sldNum" sz="quarter" idx="12"/>
          </p:nvPr>
        </p:nvSpPr>
        <p:spPr/>
        <p:txBody>
          <a:bodyPr/>
          <a:lstStyle/>
          <a:p>
            <a:fld id="{0F351D62-525A-4671-8264-CD4617D324B8}"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57546947"/>
              </p:ext>
            </p:extLst>
          </p:nvPr>
        </p:nvGraphicFramePr>
        <p:xfrm>
          <a:off x="2267744" y="2780928"/>
          <a:ext cx="4357718" cy="2865120"/>
        </p:xfrm>
        <a:graphic>
          <a:graphicData uri="http://schemas.openxmlformats.org/drawingml/2006/table">
            <a:tbl>
              <a:tblPr firstRow="1" bandRow="1">
                <a:tableStyleId>{5C22544A-7EE6-4342-B048-85BDC9FD1C3A}</a:tableStyleId>
              </a:tblPr>
              <a:tblGrid>
                <a:gridCol w="2928958">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tblGrid>
              <a:tr h="370840">
                <a:tc>
                  <a:txBody>
                    <a:bodyPr/>
                    <a:lstStyle/>
                    <a:p>
                      <a:r>
                        <a:rPr lang="en-US" dirty="0" smtClean="0">
                          <a:latin typeface="Trebuchet MS"/>
                        </a:rPr>
                        <a:t>System Real-Time Message</a:t>
                      </a:r>
                      <a:endParaRPr lang="en-US" dirty="0">
                        <a:latin typeface="Trebuchet MS"/>
                      </a:endParaRPr>
                    </a:p>
                  </a:txBody>
                  <a:tcPr/>
                </a:tc>
                <a:tc>
                  <a:txBody>
                    <a:bodyPr/>
                    <a:lstStyle/>
                    <a:p>
                      <a:r>
                        <a:rPr lang="en-US" dirty="0" smtClean="0">
                          <a:latin typeface="Trebuchet MS"/>
                        </a:rPr>
                        <a:t>Status Byte</a:t>
                      </a:r>
                      <a:endParaRPr lang="en-US" dirty="0">
                        <a:latin typeface="Trebuchet MS"/>
                      </a:endParaRPr>
                    </a:p>
                  </a:txBody>
                  <a:tcPr/>
                </a:tc>
                <a:extLst>
                  <a:ext uri="{0D108BD9-81ED-4DB2-BD59-A6C34878D82A}">
                    <a16:rowId xmlns:a16="http://schemas.microsoft.com/office/drawing/2014/main" val="10000"/>
                  </a:ext>
                </a:extLst>
              </a:tr>
              <a:tr h="370840">
                <a:tc>
                  <a:txBody>
                    <a:bodyPr/>
                    <a:lstStyle/>
                    <a:p>
                      <a:r>
                        <a:rPr lang="en-US" dirty="0" smtClean="0">
                          <a:latin typeface="Trebuchet MS"/>
                        </a:rPr>
                        <a:t>Timing Clock</a:t>
                      </a:r>
                      <a:endParaRPr lang="en-US" dirty="0">
                        <a:latin typeface="Trebuchet MS"/>
                      </a:endParaRPr>
                    </a:p>
                  </a:txBody>
                  <a:tcPr/>
                </a:tc>
                <a:tc>
                  <a:txBody>
                    <a:bodyPr/>
                    <a:lstStyle/>
                    <a:p>
                      <a:r>
                        <a:rPr lang="en-US" dirty="0" smtClean="0">
                          <a:latin typeface="Trebuchet MS"/>
                        </a:rPr>
                        <a:t>&amp;HF8</a:t>
                      </a:r>
                      <a:endParaRPr lang="en-US" dirty="0">
                        <a:latin typeface="Trebuchet MS"/>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Start Sequence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&amp;HFA</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Continue Sequence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&amp;HFB</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Stop Sequence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&amp;HFC</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Active Sensing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&amp;HFE</a:t>
                      </a:r>
                      <a:r>
                        <a:rPr lang="en-US" baseline="0" dirty="0" smtClean="0">
                          <a:latin typeface="Trebuchet MS"/>
                        </a:rPr>
                        <a:t> </a:t>
                      </a:r>
                      <a:endParaRPr lang="en-US" dirty="0" smtClean="0">
                        <a:latin typeface="Trebuchet MS"/>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System Reset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a:rPr>
                        <a:t>&amp;HFF</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r>
              <a:rPr lang="en-CA" sz="2400" dirty="0" smtClean="0"/>
              <a:t>B.3. </a:t>
            </a:r>
            <a:r>
              <a:rPr lang="en-CA" sz="2400" b="1" dirty="0" smtClean="0"/>
              <a:t>System exclusive message</a:t>
            </a:r>
            <a:r>
              <a:rPr lang="en-CA" sz="2400" dirty="0" smtClean="0"/>
              <a:t>: included so that the MIDI standard can be extended by manufacturers.</a:t>
            </a:r>
          </a:p>
          <a:p>
            <a:pPr marL="971550" lvl="1" indent="-514350">
              <a:spcBef>
                <a:spcPts val="1776"/>
              </a:spcBef>
              <a:buAutoNum type="alphaLcParenR"/>
            </a:pPr>
            <a:r>
              <a:rPr lang="en-CA" sz="2400" dirty="0" smtClean="0"/>
              <a:t>After the initial code, a stream of any specific messages can be inserted that apply to their own product.</a:t>
            </a:r>
          </a:p>
          <a:p>
            <a:pPr marL="971550" lvl="1" indent="-514350">
              <a:spcBef>
                <a:spcPts val="1776"/>
              </a:spcBef>
              <a:buAutoNum type="alphaLcParenR"/>
            </a:pPr>
            <a:r>
              <a:rPr lang="en-CA" sz="2400" dirty="0" smtClean="0"/>
              <a:t>A System Exclusive message is supposed to be terminated by a terminator byte &amp;HF7, as specified in Ta</a:t>
            </a:r>
            <a:r>
              <a:rPr lang="en-US" sz="2400" dirty="0" err="1" smtClean="0"/>
              <a:t>ble</a:t>
            </a:r>
            <a:r>
              <a:rPr lang="en-US" sz="2400" dirty="0" smtClean="0"/>
              <a:t> 6.5. </a:t>
            </a:r>
            <a:endParaRPr lang="en-US" sz="2400" dirty="0"/>
          </a:p>
          <a:p>
            <a:pPr marL="971550" lvl="1" indent="-514350">
              <a:spcBef>
                <a:spcPts val="1776"/>
              </a:spcBef>
              <a:buAutoNum type="alphaLcParenR"/>
            </a:pPr>
            <a:r>
              <a:rPr lang="en-CA" sz="2400" dirty="0" smtClean="0"/>
              <a:t>The terminator is optional and the data stream may simply be ended by sending the status byte of the next </a:t>
            </a:r>
            <a:r>
              <a:rPr lang="en-US" sz="2400" dirty="0" smtClean="0"/>
              <a:t>message.</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6.2.4  General MIDI</a:t>
            </a:r>
            <a:endParaRPr lang="en-US" sz="3200" b="1" dirty="0"/>
          </a:p>
        </p:txBody>
      </p:sp>
      <p:sp>
        <p:nvSpPr>
          <p:cNvPr id="3" name="Content Placeholder 2"/>
          <p:cNvSpPr>
            <a:spLocks noGrp="1"/>
          </p:cNvSpPr>
          <p:nvPr>
            <p:ph idx="1"/>
          </p:nvPr>
        </p:nvSpPr>
        <p:spPr/>
        <p:txBody>
          <a:bodyPr>
            <a:normAutofit fontScale="55000" lnSpcReduction="20000"/>
          </a:bodyPr>
          <a:lstStyle/>
          <a:p>
            <a:pPr marL="457200" indent="-457200">
              <a:lnSpc>
                <a:spcPct val="120000"/>
              </a:lnSpc>
              <a:buFont typeface="Arial"/>
              <a:buChar char="•"/>
            </a:pPr>
            <a:r>
              <a:rPr lang="en-CA" dirty="0" smtClean="0"/>
              <a:t>General MIDI is a scheme for standardizing the assignment of instruments to patch numbers.</a:t>
            </a:r>
          </a:p>
          <a:p>
            <a:pPr marL="971550" lvl="1" indent="-514350">
              <a:lnSpc>
                <a:spcPct val="120000"/>
              </a:lnSpc>
              <a:spcBef>
                <a:spcPts val="1200"/>
              </a:spcBef>
              <a:buAutoNum type="alphaLcParenR"/>
            </a:pPr>
            <a:r>
              <a:rPr lang="en-CA" sz="3300" dirty="0" smtClean="0"/>
              <a:t>A standard percussion map specifies 47 percussion sounds.</a:t>
            </a:r>
          </a:p>
          <a:p>
            <a:pPr marL="971550" lvl="1" indent="-514350">
              <a:lnSpc>
                <a:spcPct val="120000"/>
              </a:lnSpc>
              <a:spcBef>
                <a:spcPts val="1200"/>
              </a:spcBef>
              <a:buAutoNum type="alphaLcParenR"/>
            </a:pPr>
            <a:r>
              <a:rPr lang="en-CA" sz="3300" dirty="0" smtClean="0"/>
              <a:t>Where a “note” appears on a musical score determines what percussion instrument is being struck: a bongo drum, a cymbal.</a:t>
            </a:r>
          </a:p>
          <a:p>
            <a:pPr marL="971550" lvl="1" indent="-514350">
              <a:lnSpc>
                <a:spcPct val="120000"/>
              </a:lnSpc>
              <a:spcBef>
                <a:spcPts val="1200"/>
              </a:spcBef>
              <a:buAutoNum type="alphaLcParenR"/>
            </a:pPr>
            <a:r>
              <a:rPr lang="en-CA" sz="3300" dirty="0" smtClean="0"/>
              <a:t>Other requirements for General MIDI compatibility: MIDI device must support all 16 channels; a device must be </a:t>
            </a:r>
            <a:r>
              <a:rPr lang="en-CA" sz="3300" dirty="0" err="1" smtClean="0"/>
              <a:t>multitimbral</a:t>
            </a:r>
            <a:r>
              <a:rPr lang="en-CA" sz="3300" dirty="0" smtClean="0"/>
              <a:t> (i.e., each channel can play a different instrument/program); a device must be polyphonic (i.e., each channel is able to play many voices); and there must be a minimum of 24 dynamically allocated voices.</a:t>
            </a:r>
            <a:endParaRPr lang="en-CA" dirty="0" smtClean="0"/>
          </a:p>
          <a:p>
            <a:pPr marL="457200" indent="-457200">
              <a:lnSpc>
                <a:spcPct val="120000"/>
              </a:lnSpc>
              <a:spcBef>
                <a:spcPts val="1032"/>
              </a:spcBef>
              <a:buFont typeface="Arial"/>
              <a:buChar char="•"/>
            </a:pPr>
            <a:r>
              <a:rPr lang="en-CA" b="1" dirty="0" smtClean="0"/>
              <a:t>General MIDI Level 2</a:t>
            </a:r>
            <a:r>
              <a:rPr lang="en-CA" dirty="0" smtClean="0"/>
              <a:t>: An extended general MIDI </a:t>
            </a:r>
            <a:r>
              <a:rPr lang="en-US" dirty="0"/>
              <a:t>was defined in 1999 and updated in 2003</a:t>
            </a:r>
            <a:r>
              <a:rPr lang="en-CA" dirty="0" smtClean="0"/>
              <a:t>, with a standard </a:t>
            </a:r>
            <a:r>
              <a:rPr lang="en-CA" dirty="0" smtClean="0">
                <a:latin typeface="Courier New" pitchFamily="49" charset="0"/>
                <a:cs typeface="Courier New" pitchFamily="49" charset="0"/>
              </a:rPr>
              <a:t>.</a:t>
            </a:r>
            <a:r>
              <a:rPr lang="en-CA" dirty="0" err="1" smtClean="0">
                <a:latin typeface="Courier New" pitchFamily="49" charset="0"/>
                <a:cs typeface="Courier New" pitchFamily="49" charset="0"/>
              </a:rPr>
              <a:t>smf</a:t>
            </a:r>
            <a:r>
              <a:rPr lang="en-CA" dirty="0" smtClean="0">
                <a:latin typeface="Courier New" pitchFamily="49" charset="0"/>
                <a:cs typeface="Courier New" pitchFamily="49" charset="0"/>
              </a:rPr>
              <a:t> </a:t>
            </a:r>
            <a:r>
              <a:rPr lang="en-CA" dirty="0" smtClean="0"/>
              <a:t>“Standard MIDI File” format defined — inclusion of extra character information, such as karaoke lyrics.</a:t>
            </a:r>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6.2.5  MIDI to WAV Conversion</a:t>
            </a:r>
            <a:endParaRPr lang="en-US" sz="3200" b="1" dirty="0"/>
          </a:p>
        </p:txBody>
      </p:sp>
      <p:sp>
        <p:nvSpPr>
          <p:cNvPr id="3" name="Content Placeholder 2"/>
          <p:cNvSpPr>
            <a:spLocks noGrp="1"/>
          </p:cNvSpPr>
          <p:nvPr>
            <p:ph idx="1"/>
          </p:nvPr>
        </p:nvSpPr>
        <p:spPr>
          <a:xfrm>
            <a:off x="817642" y="1584705"/>
            <a:ext cx="7499176" cy="4220560"/>
          </a:xfrm>
        </p:spPr>
        <p:txBody>
          <a:bodyPr anchor="ctr">
            <a:normAutofit/>
          </a:bodyPr>
          <a:lstStyle/>
          <a:p>
            <a:pPr>
              <a:spcBef>
                <a:spcPts val="1776"/>
              </a:spcBef>
              <a:buFont typeface="Arial"/>
              <a:buChar char="•"/>
            </a:pPr>
            <a:r>
              <a:rPr lang="en-CA" sz="2400" dirty="0" smtClean="0"/>
              <a:t>Some programs, such as early versions of Premiere, cannot include </a:t>
            </a:r>
            <a:r>
              <a:rPr lang="en-CA" sz="2400" dirty="0" smtClean="0">
                <a:latin typeface="Courier New" pitchFamily="49" charset="0"/>
                <a:cs typeface="Courier New" pitchFamily="49" charset="0"/>
              </a:rPr>
              <a:t>.mid </a:t>
            </a:r>
            <a:r>
              <a:rPr lang="en-CA" sz="2400" dirty="0" smtClean="0"/>
              <a:t>files — instead, they insist on</a:t>
            </a:r>
            <a:r>
              <a:rPr lang="en-CA" sz="2400" dirty="0" smtClean="0">
                <a:latin typeface="Courier New" pitchFamily="49" charset="0"/>
                <a:cs typeface="Courier New" pitchFamily="49" charset="0"/>
              </a:rPr>
              <a:t> .wav </a:t>
            </a:r>
            <a:r>
              <a:rPr lang="en-CA" sz="2400" dirty="0" smtClean="0"/>
              <a:t>format files.</a:t>
            </a:r>
          </a:p>
          <a:p>
            <a:pPr marL="971550" lvl="1" indent="-514350">
              <a:spcBef>
                <a:spcPts val="1776"/>
              </a:spcBef>
              <a:buAutoNum type="alphaLcParenR"/>
            </a:pPr>
            <a:r>
              <a:rPr lang="en-CA" sz="2400" dirty="0" smtClean="0"/>
              <a:t>Various shareware programs exist for approximating a reasonable conversion between MIDI and WAV formats.</a:t>
            </a:r>
          </a:p>
          <a:p>
            <a:pPr marL="971550" lvl="1" indent="-514350">
              <a:spcBef>
                <a:spcPts val="1776"/>
              </a:spcBef>
              <a:buAutoNum type="alphaLcParenR"/>
            </a:pPr>
            <a:r>
              <a:rPr lang="en-CA" sz="2400" dirty="0" smtClean="0"/>
              <a:t>These programs essentially consist of large lookup files that try to substitute pre-defined or shifted WAV output for MIDI messages, with inconsistent success.</a:t>
            </a: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200" b="1" dirty="0" smtClean="0"/>
              <a:t>6.3  Quantization and Transmission of Audio</a:t>
            </a:r>
            <a:endParaRPr lang="en-US" sz="3200" b="1" dirty="0"/>
          </a:p>
        </p:txBody>
      </p:sp>
      <p:sp>
        <p:nvSpPr>
          <p:cNvPr id="3" name="Content Placeholder 2"/>
          <p:cNvSpPr>
            <a:spLocks noGrp="1"/>
          </p:cNvSpPr>
          <p:nvPr>
            <p:ph idx="1"/>
          </p:nvPr>
        </p:nvSpPr>
        <p:spPr>
          <a:xfrm>
            <a:off x="457200" y="1484784"/>
            <a:ext cx="8229600" cy="4525963"/>
          </a:xfrm>
        </p:spPr>
        <p:txBody>
          <a:bodyPr anchor="ctr">
            <a:normAutofit/>
          </a:bodyPr>
          <a:lstStyle/>
          <a:p>
            <a:pPr>
              <a:spcBef>
                <a:spcPts val="1776"/>
              </a:spcBef>
              <a:buFont typeface="Arial"/>
              <a:buChar char="•"/>
            </a:pPr>
            <a:r>
              <a:rPr lang="en-CA" sz="2400" b="1" dirty="0" smtClean="0"/>
              <a:t>Coding of Audio</a:t>
            </a:r>
            <a:r>
              <a:rPr lang="en-CA" sz="2400" dirty="0" smtClean="0"/>
              <a:t>: Quantization and transformation of data are collectively known as </a:t>
            </a:r>
            <a:r>
              <a:rPr lang="en-CA" sz="2400" b="1" dirty="0" smtClean="0"/>
              <a:t>coding </a:t>
            </a:r>
            <a:r>
              <a:rPr lang="en-CA" sz="2400" dirty="0" smtClean="0"/>
              <a:t>of the data.</a:t>
            </a:r>
          </a:p>
          <a:p>
            <a:pPr marL="971550" lvl="1" indent="-514350">
              <a:spcBef>
                <a:spcPts val="1776"/>
              </a:spcBef>
              <a:buAutoNum type="alphaLcParenR"/>
            </a:pPr>
            <a:r>
              <a:rPr lang="en-CA" sz="2400" dirty="0" smtClean="0"/>
              <a:t>For audio, the </a:t>
            </a:r>
            <a:r>
              <a:rPr lang="en-CA" sz="2400" i="1" dirty="0" smtClean="0"/>
              <a:t>μ</a:t>
            </a:r>
            <a:r>
              <a:rPr lang="en-CA" sz="2400" dirty="0" smtClean="0"/>
              <a:t>-law technique for </a:t>
            </a:r>
            <a:r>
              <a:rPr lang="en-CA" sz="2400" dirty="0" err="1" smtClean="0"/>
              <a:t>companding</a:t>
            </a:r>
            <a:r>
              <a:rPr lang="en-CA" sz="2400" dirty="0" smtClean="0"/>
              <a:t> audio signals is usually combined with an algorithm that exploits the temporal redundancy </a:t>
            </a:r>
            <a:r>
              <a:rPr lang="en-US" sz="2400" dirty="0" smtClean="0"/>
              <a:t>present in audio signals.</a:t>
            </a:r>
          </a:p>
          <a:p>
            <a:pPr marL="971550" lvl="1" indent="-514350">
              <a:spcBef>
                <a:spcPts val="1776"/>
              </a:spcBef>
              <a:buAutoNum type="alphaLcParenR"/>
            </a:pPr>
            <a:r>
              <a:rPr lang="en-CA" sz="2400" dirty="0" smtClean="0"/>
              <a:t>Differences in signals between the present and a past time can reduce the size of signal values and also concentrate the histogram of pixel values (differences, now) into a much smaller range.</a:t>
            </a: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64704"/>
            <a:ext cx="7859216" cy="5340369"/>
          </a:xfrm>
        </p:spPr>
        <p:txBody>
          <a:bodyPr anchor="ctr">
            <a:normAutofit/>
          </a:bodyPr>
          <a:lstStyle/>
          <a:p>
            <a:pPr marL="971550" lvl="1" indent="-514350">
              <a:buFont typeface="+mj-lt"/>
              <a:buAutoNum type="alphaLcParenR" startAt="3"/>
            </a:pPr>
            <a:r>
              <a:rPr lang="en-CA" sz="2400" dirty="0" smtClean="0"/>
              <a:t>The result of reducing the variance of values is that lossless compression methods produce a </a:t>
            </a:r>
            <a:r>
              <a:rPr lang="en-CA" sz="2400" dirty="0" err="1" smtClean="0"/>
              <a:t>bitstream</a:t>
            </a:r>
            <a:r>
              <a:rPr lang="en-CA" sz="2400" dirty="0" smtClean="0"/>
              <a:t> with shorter bit lengths for more likely values (→ expanded discussion in Chap.7).</a:t>
            </a:r>
          </a:p>
          <a:p>
            <a:pPr lvl="1"/>
            <a:endParaRPr lang="en-CA" sz="2400" dirty="0" smtClean="0"/>
          </a:p>
          <a:p>
            <a:pPr>
              <a:buFont typeface="Arial"/>
              <a:buChar char="•"/>
            </a:pPr>
            <a:r>
              <a:rPr lang="en-CA" sz="2400" dirty="0" smtClean="0"/>
              <a:t>In general, producing quantized sampled output for audio is called </a:t>
            </a:r>
            <a:r>
              <a:rPr lang="en-CA" sz="2400" b="1" dirty="0" smtClean="0"/>
              <a:t>PCM</a:t>
            </a:r>
            <a:r>
              <a:rPr lang="en-CA" sz="2400" dirty="0" smtClean="0"/>
              <a:t> (Pulse Code Modulation). The differences version is called </a:t>
            </a:r>
            <a:r>
              <a:rPr lang="en-CA" sz="2400" b="1" dirty="0" smtClean="0"/>
              <a:t>DPCM </a:t>
            </a:r>
            <a:r>
              <a:rPr lang="en-CA" sz="2400" dirty="0" smtClean="0"/>
              <a:t>(and a crude but efficient variant is called </a:t>
            </a:r>
            <a:r>
              <a:rPr lang="en-CA" sz="2400" b="1" dirty="0" smtClean="0"/>
              <a:t>DM</a:t>
            </a:r>
            <a:r>
              <a:rPr lang="en-CA" sz="2400" dirty="0" smtClean="0"/>
              <a:t>). The adaptive version is called </a:t>
            </a:r>
            <a:r>
              <a:rPr lang="en-CA" sz="2400" b="1" dirty="0" smtClean="0"/>
              <a:t>ADPCM</a:t>
            </a:r>
            <a:r>
              <a:rPr lang="en-CA" sz="2400" dirty="0" smtClean="0"/>
              <a:t>.</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6.3.2  Pulse Code Modulation</a:t>
            </a:r>
            <a:endParaRPr lang="en-US" sz="3200" b="1" dirty="0"/>
          </a:p>
        </p:txBody>
      </p:sp>
      <p:sp>
        <p:nvSpPr>
          <p:cNvPr id="3" name="Content Placeholder 2"/>
          <p:cNvSpPr>
            <a:spLocks noGrp="1"/>
          </p:cNvSpPr>
          <p:nvPr>
            <p:ph idx="1"/>
          </p:nvPr>
        </p:nvSpPr>
        <p:spPr>
          <a:xfrm>
            <a:off x="457200" y="1484784"/>
            <a:ext cx="8229600" cy="4525963"/>
          </a:xfrm>
        </p:spPr>
        <p:txBody>
          <a:bodyPr anchor="ctr">
            <a:normAutofit/>
          </a:bodyPr>
          <a:lstStyle/>
          <a:p>
            <a:pPr marL="457200" indent="-457200" algn="l">
              <a:buFont typeface="Arial"/>
              <a:buChar char="•"/>
            </a:pPr>
            <a:r>
              <a:rPr lang="en-CA" sz="2600" dirty="0" smtClean="0"/>
              <a:t>The basic techniques for creating digital signals from analog signals are </a:t>
            </a:r>
            <a:r>
              <a:rPr lang="en-CA" sz="2600" b="1" dirty="0" smtClean="0"/>
              <a:t>sampling </a:t>
            </a:r>
            <a:r>
              <a:rPr lang="en-CA" sz="2600" dirty="0" smtClean="0"/>
              <a:t>and </a:t>
            </a:r>
            <a:r>
              <a:rPr lang="en-CA" sz="2600" b="1" dirty="0" smtClean="0"/>
              <a:t>quantization</a:t>
            </a:r>
            <a:r>
              <a:rPr lang="en-CA" sz="2600" dirty="0" smtClean="0"/>
              <a:t>.</a:t>
            </a:r>
          </a:p>
          <a:p>
            <a:endParaRPr lang="en-CA" sz="2600" dirty="0"/>
          </a:p>
          <a:p>
            <a:pPr marL="457200" indent="-457200">
              <a:buFont typeface="Arial"/>
              <a:buChar char="•"/>
            </a:pPr>
            <a:r>
              <a:rPr lang="en-CA" sz="2600" dirty="0" smtClean="0"/>
              <a:t>Quantization consists of selecting breakpoints in magnitude, and then re-mapping any value within an interval to one of the representative output levels. </a:t>
            </a:r>
          </a:p>
          <a:p>
            <a:r>
              <a:rPr lang="en-CA" sz="2600" dirty="0" smtClean="0"/>
              <a:t>→ Repeat of Fig. 6.3:</a:t>
            </a:r>
            <a:endParaRPr lang="en-US"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78916"/>
          </a:xfrm>
        </p:spPr>
        <p:txBody>
          <a:bodyPr/>
          <a:lstStyle/>
          <a:p>
            <a:r>
              <a:rPr lang="en-US" sz="3200" b="1" dirty="0" smtClean="0"/>
              <a:t>6.1.2  Digitization</a:t>
            </a:r>
            <a:endParaRPr lang="en-US" sz="3200" b="1" dirty="0"/>
          </a:p>
        </p:txBody>
      </p:sp>
      <p:sp>
        <p:nvSpPr>
          <p:cNvPr id="3" name="Content Placeholder 2"/>
          <p:cNvSpPr>
            <a:spLocks noGrp="1"/>
          </p:cNvSpPr>
          <p:nvPr>
            <p:ph idx="1"/>
          </p:nvPr>
        </p:nvSpPr>
        <p:spPr>
          <a:xfrm>
            <a:off x="457200" y="1600201"/>
            <a:ext cx="8229600" cy="3917032"/>
          </a:xfrm>
        </p:spPr>
        <p:txBody>
          <a:bodyPr anchor="ctr">
            <a:normAutofit/>
          </a:bodyPr>
          <a:lstStyle/>
          <a:p>
            <a:pPr>
              <a:buFont typeface="Arial" pitchFamily="34" charset="0"/>
              <a:buChar char="•"/>
            </a:pPr>
            <a:r>
              <a:rPr lang="en-CA" sz="2400" b="1" dirty="0" smtClean="0"/>
              <a:t>Digitization </a:t>
            </a:r>
            <a:r>
              <a:rPr lang="en-CA" sz="2400" dirty="0" smtClean="0"/>
              <a:t>means conversion to a stream of numbers, and preferably these numbers should be integers for efficiency.</a:t>
            </a:r>
          </a:p>
          <a:p>
            <a:pPr>
              <a:buFont typeface="Arial" pitchFamily="34" charset="0"/>
              <a:buChar char="•"/>
            </a:pPr>
            <a:endParaRPr lang="en-CA" sz="2400" dirty="0" smtClean="0"/>
          </a:p>
          <a:p>
            <a:pPr>
              <a:buFont typeface="Arial" pitchFamily="34" charset="0"/>
              <a:buChar char="•"/>
            </a:pPr>
            <a:r>
              <a:rPr lang="en-CA" sz="2400" dirty="0" smtClean="0"/>
              <a:t>Fig. 6.2 shows the one-dimensional nature of sound: </a:t>
            </a:r>
            <a:r>
              <a:rPr lang="en-CA" sz="2400" b="1" dirty="0" smtClean="0"/>
              <a:t>amplitude </a:t>
            </a:r>
            <a:r>
              <a:rPr lang="en-CA" sz="2400" dirty="0" smtClean="0"/>
              <a:t>values depend on a 1D variable, time. (And note that images depend instead on a 2D set of variables, </a:t>
            </a:r>
            <a:r>
              <a:rPr lang="en-CA" sz="2400" i="1" dirty="0" smtClean="0">
                <a:latin typeface="Times New Roman" pitchFamily="18" charset="0"/>
                <a:cs typeface="Times New Roman" pitchFamily="18" charset="0"/>
              </a:rPr>
              <a:t>x</a:t>
            </a:r>
            <a:r>
              <a:rPr lang="en-CA" sz="2400" dirty="0" smtClean="0"/>
              <a:t> and </a:t>
            </a:r>
            <a:r>
              <a:rPr lang="en-CA" sz="2400" i="1" dirty="0" smtClean="0">
                <a:latin typeface="Times New Roman" pitchFamily="18" charset="0"/>
                <a:cs typeface="Times New Roman" pitchFamily="18" charset="0"/>
              </a:rPr>
              <a:t>y</a:t>
            </a:r>
            <a:r>
              <a:rPr lang="en-CA" sz="2400" dirty="0" smtClean="0"/>
              <a:t>).</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125685"/>
            <a:ext cx="8229600" cy="625461"/>
          </a:xfrm>
        </p:spPr>
        <p:txBody>
          <a:bodyPr>
            <a:normAutofit/>
          </a:bodyPr>
          <a:lstStyle/>
          <a:p>
            <a:pPr algn="ctr"/>
            <a:r>
              <a:rPr lang="en-CA" sz="2600" b="1" dirty="0" smtClean="0"/>
              <a:t>Fig. 6.3: </a:t>
            </a:r>
            <a:r>
              <a:rPr lang="en-CA" sz="2600" dirty="0" smtClean="0"/>
              <a:t>Sampling and Quantization.</a:t>
            </a:r>
            <a:endParaRPr lang="en-US" sz="2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
        <p:nvSpPr>
          <p:cNvPr id="12" name="TextBox 11"/>
          <p:cNvSpPr txBox="1"/>
          <p:nvPr/>
        </p:nvSpPr>
        <p:spPr>
          <a:xfrm>
            <a:off x="2339752" y="4411305"/>
            <a:ext cx="475461" cy="369332"/>
          </a:xfrm>
          <a:prstGeom prst="rect">
            <a:avLst/>
          </a:prstGeom>
          <a:noFill/>
        </p:spPr>
        <p:txBody>
          <a:bodyPr wrap="none" rtlCol="0">
            <a:spAutoFit/>
          </a:bodyPr>
          <a:lstStyle/>
          <a:p>
            <a:r>
              <a:rPr lang="en-US" dirty="0" smtClean="0">
                <a:latin typeface="Trebuchet MS"/>
              </a:rPr>
              <a:t>(a)</a:t>
            </a:r>
            <a:endParaRPr lang="en-US" dirty="0">
              <a:latin typeface="Trebuchet MS"/>
            </a:endParaRPr>
          </a:p>
        </p:txBody>
      </p:sp>
      <p:sp>
        <p:nvSpPr>
          <p:cNvPr id="13" name="TextBox 12"/>
          <p:cNvSpPr txBox="1"/>
          <p:nvPr/>
        </p:nvSpPr>
        <p:spPr>
          <a:xfrm>
            <a:off x="6444208" y="4411305"/>
            <a:ext cx="482787" cy="369332"/>
          </a:xfrm>
          <a:prstGeom prst="rect">
            <a:avLst/>
          </a:prstGeom>
          <a:noFill/>
        </p:spPr>
        <p:txBody>
          <a:bodyPr wrap="none" rtlCol="0">
            <a:spAutoFit/>
          </a:bodyPr>
          <a:lstStyle/>
          <a:p>
            <a:r>
              <a:rPr lang="en-US" dirty="0" smtClean="0">
                <a:latin typeface="Trebuchet MS"/>
              </a:rPr>
              <a:t>(b)</a:t>
            </a:r>
            <a:endParaRPr lang="en-US" dirty="0">
              <a:latin typeface="Trebuchet M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052736"/>
            <a:ext cx="8064896" cy="31315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marL="971550" lvl="1" indent="-514350">
              <a:spcBef>
                <a:spcPts val="1776"/>
              </a:spcBef>
              <a:buAutoNum type="alphaLcParenR"/>
            </a:pPr>
            <a:r>
              <a:rPr lang="en-CA" sz="2400" dirty="0" smtClean="0"/>
              <a:t>The set of interval boundaries are called </a:t>
            </a:r>
            <a:r>
              <a:rPr lang="en-CA" sz="2400" b="1" dirty="0" smtClean="0"/>
              <a:t>decision boundaries</a:t>
            </a:r>
            <a:r>
              <a:rPr lang="en-CA" sz="2400" dirty="0" smtClean="0"/>
              <a:t>, and the representative values are called </a:t>
            </a:r>
            <a:r>
              <a:rPr lang="en-CA" sz="2400" b="1" dirty="0" smtClean="0"/>
              <a:t>reconstruction levels</a:t>
            </a:r>
            <a:r>
              <a:rPr lang="en-CA" sz="2400" dirty="0" smtClean="0"/>
              <a:t>.</a:t>
            </a:r>
          </a:p>
          <a:p>
            <a:pPr marL="971550" lvl="1" indent="-514350">
              <a:spcBef>
                <a:spcPts val="1776"/>
              </a:spcBef>
              <a:buAutoNum type="alphaLcParenR"/>
            </a:pPr>
            <a:r>
              <a:rPr lang="en-CA" sz="2400" dirty="0" smtClean="0"/>
              <a:t>The boundaries for </a:t>
            </a:r>
            <a:r>
              <a:rPr lang="en-CA" sz="2400" dirty="0" err="1" smtClean="0"/>
              <a:t>quantizer</a:t>
            </a:r>
            <a:r>
              <a:rPr lang="en-CA" sz="2400" dirty="0" smtClean="0"/>
              <a:t> input intervals that will all be mapped into the same output level form a </a:t>
            </a:r>
            <a:r>
              <a:rPr lang="en-CA" sz="2400" b="1" dirty="0" smtClean="0"/>
              <a:t>coder mapping</a:t>
            </a:r>
            <a:r>
              <a:rPr lang="en-CA" sz="2400" dirty="0" smtClean="0"/>
              <a:t>.</a:t>
            </a:r>
          </a:p>
          <a:p>
            <a:pPr marL="971550" lvl="1" indent="-514350">
              <a:spcBef>
                <a:spcPts val="1776"/>
              </a:spcBef>
              <a:buAutoNum type="alphaLcParenR"/>
            </a:pPr>
            <a:r>
              <a:rPr lang="en-CA" sz="2400" dirty="0" smtClean="0"/>
              <a:t>The representative values that are the output values from a </a:t>
            </a:r>
            <a:r>
              <a:rPr lang="en-CA" sz="2400" dirty="0" err="1" smtClean="0"/>
              <a:t>quantizer</a:t>
            </a:r>
            <a:r>
              <a:rPr lang="en-CA" sz="2400" dirty="0" smtClean="0"/>
              <a:t> </a:t>
            </a:r>
            <a:r>
              <a:rPr lang="en-US" sz="2400" dirty="0" smtClean="0"/>
              <a:t>are a </a:t>
            </a:r>
            <a:r>
              <a:rPr lang="en-US" sz="2400" b="1" dirty="0" smtClean="0"/>
              <a:t>decoder mapping</a:t>
            </a:r>
            <a:r>
              <a:rPr lang="en-US" sz="2400" dirty="0" smtClean="0"/>
              <a:t>.</a:t>
            </a:r>
          </a:p>
          <a:p>
            <a:pPr marL="971550" lvl="1" indent="-514350">
              <a:spcBef>
                <a:spcPts val="1776"/>
              </a:spcBef>
              <a:buAutoNum type="alphaLcParenR"/>
            </a:pPr>
            <a:r>
              <a:rPr lang="en-CA" sz="2400" dirty="0" smtClean="0"/>
              <a:t>Finally, we may wish to </a:t>
            </a:r>
            <a:r>
              <a:rPr lang="en-CA" sz="2400" b="1" dirty="0" smtClean="0"/>
              <a:t>compress </a:t>
            </a:r>
            <a:r>
              <a:rPr lang="en-CA" sz="2400" dirty="0" smtClean="0"/>
              <a:t>the data, by assigning a bit stream that uses fewer bits for the most prevalent signal values.</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92500"/>
          </a:bodyPr>
          <a:lstStyle/>
          <a:p>
            <a:pPr marL="457200" indent="-457200">
              <a:buFont typeface="Arial"/>
              <a:buChar char="•"/>
            </a:pPr>
            <a:r>
              <a:rPr lang="en-CA" dirty="0" smtClean="0"/>
              <a:t>Every compression scheme has three stages:</a:t>
            </a:r>
          </a:p>
          <a:p>
            <a:pPr marL="971550" lvl="1" indent="-514350">
              <a:spcBef>
                <a:spcPts val="1776"/>
              </a:spcBef>
              <a:buFont typeface="+mj-lt"/>
              <a:buAutoNum type="arabicPeriod"/>
            </a:pPr>
            <a:r>
              <a:rPr lang="en-CA" sz="2600" dirty="0" smtClean="0"/>
              <a:t>The input data is </a:t>
            </a:r>
            <a:r>
              <a:rPr lang="en-CA" sz="2600" b="1" dirty="0" smtClean="0"/>
              <a:t>transformed </a:t>
            </a:r>
            <a:r>
              <a:rPr lang="en-CA" sz="2600" dirty="0" smtClean="0"/>
              <a:t>to a new representation that is easier or more efficient to compress.</a:t>
            </a:r>
          </a:p>
          <a:p>
            <a:pPr marL="971550" lvl="1" indent="-514350">
              <a:spcBef>
                <a:spcPts val="1776"/>
              </a:spcBef>
              <a:buFont typeface="+mj-lt"/>
              <a:buAutoNum type="arabicPeriod"/>
            </a:pPr>
            <a:r>
              <a:rPr lang="en-CA" sz="2600" dirty="0" smtClean="0"/>
              <a:t>We may introduce </a:t>
            </a:r>
            <a:r>
              <a:rPr lang="en-CA" sz="2600" b="1" dirty="0" smtClean="0"/>
              <a:t>loss </a:t>
            </a:r>
            <a:r>
              <a:rPr lang="en-CA" sz="2600" dirty="0" smtClean="0"/>
              <a:t>of information. </a:t>
            </a:r>
            <a:r>
              <a:rPr lang="en-CA" sz="2600" i="1" dirty="0" smtClean="0"/>
              <a:t>Quantization</a:t>
            </a:r>
            <a:r>
              <a:rPr lang="en-CA" sz="2600" dirty="0" smtClean="0"/>
              <a:t> is the main </a:t>
            </a:r>
            <a:r>
              <a:rPr lang="en-CA" sz="2600" dirty="0" err="1" smtClean="0"/>
              <a:t>lossy</a:t>
            </a:r>
            <a:r>
              <a:rPr lang="en-CA" sz="2600" dirty="0" smtClean="0"/>
              <a:t> step ⇒ we use a limited number of reconstruction levels, fewer than </a:t>
            </a:r>
            <a:r>
              <a:rPr lang="en-US" sz="2600" dirty="0" smtClean="0"/>
              <a:t>in the original signal.</a:t>
            </a:r>
          </a:p>
          <a:p>
            <a:pPr marL="971550" lvl="1" indent="-514350">
              <a:spcBef>
                <a:spcPts val="1776"/>
              </a:spcBef>
              <a:buFont typeface="+mj-lt"/>
              <a:buAutoNum type="arabicPeriod"/>
            </a:pPr>
            <a:r>
              <a:rPr lang="en-CA" sz="2600" b="1" dirty="0" smtClean="0"/>
              <a:t>Coding</a:t>
            </a:r>
            <a:r>
              <a:rPr lang="en-CA" sz="2600" dirty="0" smtClean="0"/>
              <a:t>. Assign a codeword (thus forming a binary </a:t>
            </a:r>
            <a:r>
              <a:rPr lang="en-CA" sz="2600" dirty="0" err="1" smtClean="0"/>
              <a:t>bitstream</a:t>
            </a:r>
            <a:r>
              <a:rPr lang="en-CA" sz="2600" dirty="0" smtClean="0"/>
              <a:t>) to each output level or symbol. This could be a fixed-length code, or a variable length code such as Huffman coding (Chap. 7).</a:t>
            </a:r>
            <a:endParaRPr lang="en-US" sz="2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4875454"/>
          </a:xfrm>
        </p:spPr>
        <p:txBody>
          <a:bodyPr anchor="ctr">
            <a:normAutofit/>
          </a:bodyPr>
          <a:lstStyle/>
          <a:p>
            <a:pPr marL="457200" indent="-457200">
              <a:buFont typeface="Arial"/>
              <a:buChar char="•"/>
            </a:pPr>
            <a:r>
              <a:rPr lang="en-CA" sz="2800" dirty="0" smtClean="0"/>
              <a:t>For audio signals, we first consider PCM for digitization. This leads to Lossless Predictive Coding as well as the DPCM scheme; both methods use </a:t>
            </a:r>
            <a:r>
              <a:rPr lang="en-CA" sz="2800" i="1" dirty="0" smtClean="0"/>
              <a:t>differential coding</a:t>
            </a:r>
            <a:r>
              <a:rPr lang="en-CA" sz="2800" dirty="0" smtClean="0"/>
              <a:t>. As well, we look at the adaptive version, ADPCM, which can provide </a:t>
            </a:r>
            <a:r>
              <a:rPr lang="en-US" sz="2800" dirty="0" smtClean="0"/>
              <a:t>better compression.</a:t>
            </a:r>
            <a:endParaRPr lang="en-US" sz="28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PCM in Speech Compression</a:t>
            </a:r>
            <a:endParaRPr lang="en-US" sz="3200" b="1" dirty="0"/>
          </a:p>
        </p:txBody>
      </p:sp>
      <p:sp>
        <p:nvSpPr>
          <p:cNvPr id="3" name="Content Placeholder 2"/>
          <p:cNvSpPr>
            <a:spLocks noGrp="1"/>
          </p:cNvSpPr>
          <p:nvPr>
            <p:ph idx="1"/>
          </p:nvPr>
        </p:nvSpPr>
        <p:spPr>
          <a:xfrm>
            <a:off x="457200" y="1484784"/>
            <a:ext cx="8229600" cy="4525963"/>
          </a:xfrm>
        </p:spPr>
        <p:txBody>
          <a:bodyPr anchor="ctr">
            <a:noAutofit/>
          </a:bodyPr>
          <a:lstStyle/>
          <a:p>
            <a:pPr>
              <a:buFont typeface="Arial" pitchFamily="34" charset="0"/>
              <a:buChar char="•"/>
            </a:pPr>
            <a:r>
              <a:rPr lang="en-CA" sz="2000" dirty="0" smtClean="0"/>
              <a:t>Assuming a bandwidth for speech from about 50 Hz to about 10 kHz, the Nyquist rate would dictate a sampling rate of </a:t>
            </a:r>
            <a:r>
              <a:rPr lang="en-US" sz="2000" dirty="0" smtClean="0"/>
              <a:t>20 kHz.</a:t>
            </a:r>
          </a:p>
          <a:p>
            <a:pPr marL="971550" lvl="1" indent="-514350">
              <a:spcBef>
                <a:spcPts val="1632"/>
              </a:spcBef>
              <a:buAutoNum type="alphaLcParenBoth"/>
            </a:pPr>
            <a:r>
              <a:rPr lang="en-CA" sz="1800" dirty="0" smtClean="0"/>
              <a:t>Using uniform quantization without </a:t>
            </a:r>
            <a:r>
              <a:rPr lang="en-CA" sz="1800" dirty="0" err="1" smtClean="0"/>
              <a:t>companding</a:t>
            </a:r>
            <a:r>
              <a:rPr lang="en-CA" sz="1800" dirty="0" smtClean="0"/>
              <a:t>, the minimum sample size we could get away with would likely be about 12 bits. Hence for mono speech transmission the bit-rate would be 240 kbps.</a:t>
            </a:r>
            <a:endParaRPr lang="en-CA" sz="1800" dirty="0"/>
          </a:p>
          <a:p>
            <a:pPr marL="971550" lvl="1" indent="-514350">
              <a:spcBef>
                <a:spcPts val="1632"/>
              </a:spcBef>
              <a:buAutoNum type="alphaLcParenBoth"/>
            </a:pPr>
            <a:r>
              <a:rPr lang="en-CA" sz="1800" dirty="0" smtClean="0"/>
              <a:t>With </a:t>
            </a:r>
            <a:r>
              <a:rPr lang="en-CA" sz="1800" dirty="0" err="1" smtClean="0"/>
              <a:t>companding</a:t>
            </a:r>
            <a:r>
              <a:rPr lang="en-CA" sz="1800" dirty="0" smtClean="0"/>
              <a:t>, we can reduce the sample size down to about 8 bits with the same perceived level of quality, and thus reduce the </a:t>
            </a:r>
            <a:r>
              <a:rPr lang="en-US" sz="1800" dirty="0" smtClean="0"/>
              <a:t>bit-rate to 160 kbps.</a:t>
            </a:r>
          </a:p>
          <a:p>
            <a:pPr marL="971550" lvl="1" indent="-514350">
              <a:spcBef>
                <a:spcPts val="1632"/>
              </a:spcBef>
              <a:buAutoNum type="alphaLcParenBoth"/>
            </a:pPr>
            <a:r>
              <a:rPr lang="en-CA" sz="1800" dirty="0" smtClean="0"/>
              <a:t>However, the standard approach to telephony in fact assumes that the highest-frequency audio signal we want to reproduce is only about 4 kHz. Therefore the sampling rate is only 8 kHz, and the </a:t>
            </a:r>
            <a:r>
              <a:rPr lang="en-CA" sz="1800" dirty="0" err="1" smtClean="0"/>
              <a:t>companded</a:t>
            </a:r>
            <a:r>
              <a:rPr lang="en-CA" sz="1800" dirty="0" smtClean="0"/>
              <a:t> bit-rate thus reduces this to 64 kbps.</a:t>
            </a:r>
            <a:endParaRPr lang="en-US" sz="1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075240" cy="5340369"/>
          </a:xfrm>
        </p:spPr>
        <p:txBody>
          <a:bodyPr>
            <a:noAutofit/>
          </a:bodyPr>
          <a:lstStyle/>
          <a:p>
            <a:r>
              <a:rPr lang="en-CA" sz="2200" dirty="0" smtClean="0"/>
              <a:t>• However, there are two small wrinkles we must also address:</a:t>
            </a:r>
          </a:p>
          <a:p>
            <a:endParaRPr lang="en-CA" sz="2200" dirty="0" smtClean="0"/>
          </a:p>
          <a:p>
            <a:pPr marL="971550" lvl="1" indent="-514350">
              <a:buAutoNum type="arabicPeriod"/>
            </a:pPr>
            <a:r>
              <a:rPr lang="en-CA" sz="2200" dirty="0" smtClean="0"/>
              <a:t>Since only sounds up to 4 kHz are to be considered, all other frequency content must be noise. Therefore, we should remove this high-frequency content from the analog input signal. This is done using a band-limiting filter that blocks out high, as well as very low, frequencies.</a:t>
            </a:r>
          </a:p>
          <a:p>
            <a:pPr marL="971550" lvl="1" indent="-514350">
              <a:buAutoNum type="arabicPeriod"/>
            </a:pPr>
            <a:endParaRPr lang="en-CA" sz="2200" dirty="0" smtClean="0"/>
          </a:p>
          <a:p>
            <a:pPr marL="800100" lvl="1" indent="-342900">
              <a:buFont typeface="Lucida Grande"/>
              <a:buChar char="-"/>
            </a:pPr>
            <a:r>
              <a:rPr lang="en-CA" sz="2200" dirty="0" smtClean="0"/>
              <a:t>Also, once we arrive at a pulse signal, such as that in Fig. 6.14(a) below, we must still perform DA conversion and then construct a final output analog signal. But, effectively, the signal we arrive at is the staircase shown </a:t>
            </a:r>
            <a:r>
              <a:rPr lang="en-US" sz="2200" dirty="0" smtClean="0"/>
              <a:t>in Fig. 6.14(b).</a:t>
            </a:r>
            <a:endParaRPr lang="en-US" sz="22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4943090"/>
            <a:ext cx="8229600" cy="1112987"/>
          </a:xfrm>
        </p:spPr>
        <p:txBody>
          <a:bodyPr>
            <a:normAutofit fontScale="70000" lnSpcReduction="20000"/>
          </a:bodyPr>
          <a:lstStyle/>
          <a:p>
            <a:pPr marL="0" indent="0">
              <a:lnSpc>
                <a:spcPct val="120000"/>
              </a:lnSpc>
            </a:pPr>
            <a:r>
              <a:rPr lang="en-US" b="1" dirty="0" smtClean="0"/>
              <a:t>Fig. 6.14: </a:t>
            </a:r>
            <a:r>
              <a:rPr lang="en-US" dirty="0" smtClean="0"/>
              <a:t>Pulse Code Modulation (PCM). (a) Original analog signal </a:t>
            </a:r>
            <a:r>
              <a:rPr lang="en-CA" dirty="0" smtClean="0"/>
              <a:t>and its corresponding PCM signals. (b) Decoded staircase signal. (c) Reconstructed signal after low-pass filtering.</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6" name="Picture 5" descr="newpcm.png"/>
          <p:cNvPicPr>
            <a:picLocks noChangeAspect="1"/>
          </p:cNvPicPr>
          <p:nvPr/>
        </p:nvPicPr>
        <p:blipFill>
          <a:blip r:embed="rId3" cstate="print"/>
          <a:stretch>
            <a:fillRect/>
          </a:stretch>
        </p:blipFill>
        <p:spPr>
          <a:xfrm>
            <a:off x="2188645" y="620688"/>
            <a:ext cx="4766710" cy="4071967"/>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a:spcBef>
                <a:spcPts val="1800"/>
              </a:spcBef>
            </a:pPr>
            <a:r>
              <a:rPr lang="en-CA" sz="2400" dirty="0" smtClean="0"/>
              <a:t>2. A discontinuous signal contains not just frequency components due to the original signal, but also a theoretically infinite set of higher-frequency components:</a:t>
            </a:r>
          </a:p>
          <a:p>
            <a:pPr marL="971550" lvl="1" indent="-514350">
              <a:spcBef>
                <a:spcPts val="1800"/>
              </a:spcBef>
              <a:buAutoNum type="alphaLcParenBoth"/>
            </a:pPr>
            <a:r>
              <a:rPr lang="en-CA" sz="2400" dirty="0" smtClean="0"/>
              <a:t>This result is from the theory of </a:t>
            </a:r>
            <a:r>
              <a:rPr lang="en-CA" sz="2400" b="1" dirty="0" smtClean="0"/>
              <a:t>Fourier analysis</a:t>
            </a:r>
            <a:r>
              <a:rPr lang="en-CA" sz="2400" dirty="0" smtClean="0"/>
              <a:t>, in </a:t>
            </a:r>
            <a:r>
              <a:rPr lang="en-US" sz="2400" dirty="0" smtClean="0"/>
              <a:t>signal processing.</a:t>
            </a:r>
          </a:p>
          <a:p>
            <a:pPr marL="971550" lvl="1" indent="-514350">
              <a:spcBef>
                <a:spcPts val="1800"/>
              </a:spcBef>
              <a:buAutoNum type="alphaLcParenBoth"/>
            </a:pPr>
            <a:r>
              <a:rPr lang="en-CA" sz="2400" dirty="0" smtClean="0"/>
              <a:t>These higher frequencies are </a:t>
            </a:r>
            <a:r>
              <a:rPr lang="en-CA" sz="2400" b="1" dirty="0" smtClean="0"/>
              <a:t>extraneous</a:t>
            </a:r>
            <a:r>
              <a:rPr lang="en-CA" sz="2400" dirty="0" smtClean="0"/>
              <a:t>.</a:t>
            </a:r>
          </a:p>
          <a:p>
            <a:pPr marL="971550" lvl="1" indent="-514350">
              <a:spcBef>
                <a:spcPts val="1800"/>
              </a:spcBef>
              <a:buAutoNum type="alphaLcParenBoth"/>
            </a:pPr>
            <a:r>
              <a:rPr lang="en-CA" sz="2400" dirty="0" smtClean="0"/>
              <a:t>Therefore the output of the digital-to-analog converter goes to a </a:t>
            </a:r>
            <a:r>
              <a:rPr lang="en-CA" sz="2400" b="1" dirty="0" smtClean="0"/>
              <a:t>low-pass filter </a:t>
            </a:r>
            <a:r>
              <a:rPr lang="en-CA" sz="2400" dirty="0" smtClean="0"/>
              <a:t>that allows only frequencies up to the original maximum to be retained.</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Autofit/>
          </a:bodyPr>
          <a:lstStyle/>
          <a:p>
            <a:pPr>
              <a:buFont typeface="Arial"/>
              <a:buChar char="•"/>
            </a:pPr>
            <a:r>
              <a:rPr lang="en-CA" sz="2200" dirty="0" smtClean="0"/>
              <a:t>The complete scheme for encoding and decoding telephony signals is shown as a schematic in Fig. 6.15. As a result of the low-pass filtering, the output becomes smoothed and Fig. 6.14(c) above showed this effect.</a:t>
            </a:r>
          </a:p>
          <a:p>
            <a:endParaRPr lang="en-CA" sz="2200" dirty="0" smtClean="0"/>
          </a:p>
          <a:p>
            <a:endParaRPr lang="en-CA" sz="2200" dirty="0" smtClean="0"/>
          </a:p>
          <a:p>
            <a:endParaRPr lang="en-CA" sz="2200" dirty="0" smtClean="0"/>
          </a:p>
          <a:p>
            <a:endParaRPr lang="en-CA" sz="2200" dirty="0" smtClean="0"/>
          </a:p>
          <a:p>
            <a:endParaRPr lang="en-CA" sz="2200" dirty="0" smtClean="0"/>
          </a:p>
          <a:p>
            <a:endParaRPr lang="en-CA" sz="2200" dirty="0" smtClean="0"/>
          </a:p>
          <a:p>
            <a:endParaRPr lang="en-CA" sz="2200" dirty="0" smtClean="0"/>
          </a:p>
          <a:p>
            <a:endParaRPr lang="en-CA" sz="2200" dirty="0" smtClean="0"/>
          </a:p>
          <a:p>
            <a:pPr algn="ctr"/>
            <a:r>
              <a:rPr lang="en-CA" sz="2200" b="1" dirty="0" smtClean="0"/>
              <a:t>Fig. 6.15: </a:t>
            </a:r>
            <a:r>
              <a:rPr lang="en-CA" sz="2200" dirty="0" smtClean="0"/>
              <a:t>PCM signal encoding and decoding.</a:t>
            </a:r>
            <a:endParaRPr lang="en-US" sz="22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6" name="Picture 5" descr="pcmschematic.png"/>
          <p:cNvPicPr>
            <a:picLocks noChangeAspect="1"/>
          </p:cNvPicPr>
          <p:nvPr/>
        </p:nvPicPr>
        <p:blipFill>
          <a:blip r:embed="rId3" cstate="print"/>
          <a:stretch>
            <a:fillRect/>
          </a:stretch>
        </p:blipFill>
        <p:spPr>
          <a:xfrm>
            <a:off x="1214414" y="2564904"/>
            <a:ext cx="6712557" cy="250033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6.3.3  Differential Coding of Audio</a:t>
            </a:r>
            <a:endParaRPr lang="en-US" sz="3200" b="1" dirty="0"/>
          </a:p>
        </p:txBody>
      </p:sp>
      <p:sp>
        <p:nvSpPr>
          <p:cNvPr id="3" name="Content Placeholder 2"/>
          <p:cNvSpPr>
            <a:spLocks noGrp="1"/>
          </p:cNvSpPr>
          <p:nvPr>
            <p:ph idx="1"/>
          </p:nvPr>
        </p:nvSpPr>
        <p:spPr>
          <a:xfrm>
            <a:off x="457200" y="1412776"/>
            <a:ext cx="8229600" cy="4525963"/>
          </a:xfrm>
        </p:spPr>
        <p:txBody>
          <a:bodyPr anchor="ctr">
            <a:normAutofit/>
          </a:bodyPr>
          <a:lstStyle/>
          <a:p>
            <a:pPr>
              <a:buFont typeface="Arial"/>
              <a:buChar char="•"/>
            </a:pPr>
            <a:r>
              <a:rPr lang="en-CA" sz="2400" dirty="0" smtClean="0"/>
              <a:t>Audio is often stored not in simple PCM but instead in a form that exploits differences — which are generally smaller numbers, so offer the possibility of using fewer bits to store.</a:t>
            </a:r>
          </a:p>
          <a:p>
            <a:endParaRPr lang="en-CA" sz="2400" dirty="0" smtClean="0"/>
          </a:p>
          <a:p>
            <a:pPr marL="914400" lvl="1" indent="-457200">
              <a:buFont typeface="+mj-lt"/>
              <a:buAutoNum type="alphaLcParenR"/>
            </a:pPr>
            <a:r>
              <a:rPr lang="en-CA" sz="2400" dirty="0" smtClean="0"/>
              <a:t>If a time-dependent signal has some consistency over time (“temporal redundancy”), the difference signal, subtracting the current sample from the previous one, will have a more peaked histogram, with a maximum around zero.</a:t>
            </a: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4997750"/>
            <a:ext cx="8229600" cy="839775"/>
          </a:xfrm>
        </p:spPr>
        <p:txBody>
          <a:bodyPr>
            <a:noAutofit/>
          </a:bodyPr>
          <a:lstStyle/>
          <a:p>
            <a:pPr algn="ctr"/>
            <a:r>
              <a:rPr lang="en-CA" sz="2400" b="1" dirty="0" smtClean="0"/>
              <a:t>Fig. 6.2: </a:t>
            </a:r>
            <a:r>
              <a:rPr lang="en-CA" sz="2400" dirty="0" smtClean="0"/>
              <a:t>An analog signal: continuous measurement of </a:t>
            </a:r>
            <a:r>
              <a:rPr lang="en-US" sz="2400" dirty="0" smtClean="0"/>
              <a:t>pressure wave.</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11" name="Picture 10" descr="audiosignal.png"/>
          <p:cNvPicPr>
            <a:picLocks noChangeAspect="1"/>
          </p:cNvPicPr>
          <p:nvPr/>
        </p:nvPicPr>
        <p:blipFill>
          <a:blip r:embed="rId3" cstate="print"/>
          <a:stretch>
            <a:fillRect/>
          </a:stretch>
        </p:blipFill>
        <p:spPr>
          <a:xfrm>
            <a:off x="1763688" y="1124744"/>
            <a:ext cx="5316788" cy="3392951"/>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7931224" cy="5340369"/>
          </a:xfrm>
        </p:spPr>
        <p:txBody>
          <a:bodyPr anchor="ctr">
            <a:normAutofit/>
          </a:bodyPr>
          <a:lstStyle/>
          <a:p>
            <a:pPr marL="971550" lvl="1" indent="-514350">
              <a:spcBef>
                <a:spcPts val="1776"/>
              </a:spcBef>
              <a:buFont typeface="+mj-lt"/>
              <a:buAutoNum type="alphaLcParenR" startAt="2"/>
            </a:pPr>
            <a:r>
              <a:rPr lang="en-CA" sz="2400" dirty="0" smtClean="0"/>
              <a:t>For example, as an extreme case the histogram for a linear ramp signal that has constant slope is flat, whereas the histogram for the derivative of the signal (i.e., the differences, from sampling point to sampling point) consists of a spike at the slope value.</a:t>
            </a:r>
          </a:p>
          <a:p>
            <a:pPr marL="971550" lvl="1" indent="-514350">
              <a:spcBef>
                <a:spcPts val="1776"/>
              </a:spcBef>
              <a:buFont typeface="+mj-lt"/>
              <a:buAutoNum type="alphaLcParenR" startAt="2"/>
            </a:pPr>
            <a:r>
              <a:rPr lang="en-CA" sz="2400" dirty="0" smtClean="0"/>
              <a:t>So if we then go on to assign bit-string </a:t>
            </a:r>
            <a:r>
              <a:rPr lang="en-CA" sz="2400" dirty="0" err="1" smtClean="0"/>
              <a:t>codewords</a:t>
            </a:r>
            <a:r>
              <a:rPr lang="en-CA" sz="2400" dirty="0" smtClean="0"/>
              <a:t> to differences, we can assign short codes to prevalent values and long </a:t>
            </a:r>
            <a:r>
              <a:rPr lang="en-CA" sz="2400" dirty="0" err="1" smtClean="0"/>
              <a:t>codewords</a:t>
            </a:r>
            <a:r>
              <a:rPr lang="en-CA" sz="2400" dirty="0" smtClean="0"/>
              <a:t> to rarely occurring ones.</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70</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6.3.4  Lossless Predictive Coding</a:t>
            </a:r>
            <a:endParaRPr lang="en-US" sz="3200" b="1" dirty="0"/>
          </a:p>
        </p:txBody>
      </p:sp>
      <p:sp>
        <p:nvSpPr>
          <p:cNvPr id="3" name="Content Placeholder 2"/>
          <p:cNvSpPr>
            <a:spLocks noGrp="1"/>
          </p:cNvSpPr>
          <p:nvPr>
            <p:ph idx="1"/>
          </p:nvPr>
        </p:nvSpPr>
        <p:spPr/>
        <p:txBody>
          <a:bodyPr>
            <a:noAutofit/>
          </a:bodyPr>
          <a:lstStyle/>
          <a:p>
            <a:r>
              <a:rPr lang="en-CA" sz="2000" b="1" dirty="0" smtClean="0"/>
              <a:t>Predictive coding</a:t>
            </a:r>
            <a:r>
              <a:rPr lang="en-CA" sz="2000" dirty="0" smtClean="0"/>
              <a:t>: simply means transmitting differences — predict the next sample as being equal to the current sample; send not the sample itself but the difference between </a:t>
            </a:r>
            <a:r>
              <a:rPr lang="en-US" sz="2000" dirty="0" smtClean="0"/>
              <a:t>previous and next.</a:t>
            </a:r>
          </a:p>
          <a:p>
            <a:pPr marL="914400" lvl="1" indent="-457200">
              <a:spcBef>
                <a:spcPts val="1632"/>
              </a:spcBef>
              <a:buFont typeface="+mj-lt"/>
              <a:buAutoNum type="alphaLcParenR"/>
            </a:pPr>
            <a:r>
              <a:rPr lang="en-CA" sz="2000" dirty="0" smtClean="0"/>
              <a:t>Predictive coding consists of finding differences, and transmitting these using a PCM system.</a:t>
            </a:r>
          </a:p>
          <a:p>
            <a:pPr marL="914400" lvl="1" indent="-457200">
              <a:spcBef>
                <a:spcPts val="1632"/>
              </a:spcBef>
              <a:buFont typeface="+mj-lt"/>
              <a:buAutoNum type="alphaLcParenR"/>
            </a:pPr>
            <a:r>
              <a:rPr lang="en-CA" sz="2000" dirty="0" smtClean="0"/>
              <a:t>Note that differences of integers will be integers. Denote the integer input signal as the set of values </a:t>
            </a:r>
            <a:r>
              <a:rPr lang="en-CA" sz="2000" i="1" dirty="0" smtClean="0">
                <a:latin typeface="Times New Roman"/>
                <a:cs typeface="Times New Roman"/>
              </a:rPr>
              <a:t>f</a:t>
            </a:r>
            <a:r>
              <a:rPr lang="en-CA" sz="2000" i="1" baseline="-25000" dirty="0" smtClean="0">
                <a:latin typeface="Times New Roman"/>
                <a:cs typeface="Times New Roman"/>
              </a:rPr>
              <a:t>n</a:t>
            </a:r>
            <a:r>
              <a:rPr lang="en-CA" sz="2000" dirty="0" smtClean="0"/>
              <a:t>. Then we </a:t>
            </a:r>
            <a:r>
              <a:rPr lang="en-CA" sz="2000" b="1" dirty="0" smtClean="0"/>
              <a:t>predict </a:t>
            </a:r>
            <a:r>
              <a:rPr lang="en-CA" sz="2000" dirty="0" smtClean="0"/>
              <a:t>values    as simply the previous value, and define the error en as the difference between the actual and the predicted signal:</a:t>
            </a:r>
          </a:p>
          <a:p>
            <a:pPr marL="914400" lvl="1" indent="-457200">
              <a:spcBef>
                <a:spcPts val="1632"/>
              </a:spcBef>
              <a:buFont typeface="+mj-lt"/>
              <a:buAutoNum type="alphaLcParenR"/>
            </a:pPr>
            <a:endParaRPr lang="en-CA" sz="1800" dirty="0" smtClean="0"/>
          </a:p>
          <a:p>
            <a:pPr lvl="1" algn="r"/>
            <a:r>
              <a:rPr lang="en-CA" sz="1800" dirty="0" smtClean="0"/>
              <a:t>(6.13)</a:t>
            </a:r>
            <a:endParaRPr lang="en-US" sz="1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374572477"/>
              </p:ext>
            </p:extLst>
          </p:nvPr>
        </p:nvGraphicFramePr>
        <p:xfrm>
          <a:off x="2211309" y="4120866"/>
          <a:ext cx="288032" cy="443126"/>
        </p:xfrm>
        <a:graphic>
          <a:graphicData uri="http://schemas.openxmlformats.org/presentationml/2006/ole">
            <mc:AlternateContent xmlns:mc="http://schemas.openxmlformats.org/markup-compatibility/2006">
              <mc:Choice xmlns:v="urn:schemas-microsoft-com:vml" Requires="v">
                <p:oleObj spid="_x0000_s1218" name="Equation" r:id="rId4" imgW="155160" imgH="237600" progId="Equation.3">
                  <p:embed/>
                </p:oleObj>
              </mc:Choice>
              <mc:Fallback>
                <p:oleObj name="Equation" r:id="rId4" imgW="155160" imgH="237600" progId="Equation.3">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1309" y="4120866"/>
                        <a:ext cx="288032" cy="443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48221520"/>
              </p:ext>
            </p:extLst>
          </p:nvPr>
        </p:nvGraphicFramePr>
        <p:xfrm>
          <a:off x="3851920" y="4941168"/>
          <a:ext cx="1404156" cy="1040115"/>
        </p:xfrm>
        <a:graphic>
          <a:graphicData uri="http://schemas.openxmlformats.org/presentationml/2006/ole">
            <mc:AlternateContent xmlns:mc="http://schemas.openxmlformats.org/markup-compatibility/2006">
              <mc:Choice xmlns:v="urn:schemas-microsoft-com:vml" Requires="v">
                <p:oleObj spid="_x0000_s1219" name="Equation" r:id="rId6" imgW="676440" imgH="493560" progId="Equation.3">
                  <p:embed/>
                </p:oleObj>
              </mc:Choice>
              <mc:Fallback>
                <p:oleObj name="Equation" r:id="rId6" imgW="676440" imgH="493560" progId="Equation.3">
                  <p:embed/>
                  <p:pic>
                    <p:nvPicPr>
                      <p:cNvPr id="0"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4941168"/>
                        <a:ext cx="1404156" cy="1040115"/>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Autofit/>
          </a:bodyPr>
          <a:lstStyle/>
          <a:p>
            <a:pPr marL="971550" lvl="1" indent="-514350">
              <a:buFont typeface="+mj-lt"/>
              <a:buAutoNum type="alphaLcParenR" startAt="3"/>
            </a:pPr>
            <a:r>
              <a:rPr lang="en-CA" sz="2400" dirty="0" smtClean="0"/>
              <a:t>But it is often the case that some </a:t>
            </a:r>
            <a:r>
              <a:rPr lang="en-CA" sz="2400" b="1" dirty="0" smtClean="0"/>
              <a:t>function </a:t>
            </a:r>
            <a:r>
              <a:rPr lang="en-CA" sz="2400" dirty="0" smtClean="0"/>
              <a:t>of a few of the previous values, </a:t>
            </a:r>
            <a:r>
              <a:rPr lang="en-CA" sz="2400" i="1" dirty="0" smtClean="0">
                <a:latin typeface="Times New Roman" pitchFamily="18" charset="0"/>
                <a:cs typeface="Times New Roman" pitchFamily="18" charset="0"/>
              </a:rPr>
              <a:t>f</a:t>
            </a:r>
            <a:r>
              <a:rPr lang="en-CA" sz="2400" i="1" baseline="-25000" dirty="0" smtClean="0">
                <a:latin typeface="Times New Roman" pitchFamily="18" charset="0"/>
                <a:cs typeface="Times New Roman" pitchFamily="18" charset="0"/>
              </a:rPr>
              <a:t>n</a:t>
            </a:r>
            <a:r>
              <a:rPr lang="en-CA" sz="2400" baseline="-25000" dirty="0" smtClean="0"/>
              <a:t>−1</a:t>
            </a:r>
            <a:r>
              <a:rPr lang="en-CA" sz="2400" dirty="0" smtClean="0"/>
              <a:t>, </a:t>
            </a:r>
            <a:r>
              <a:rPr lang="en-CA" sz="2400" i="1" dirty="0" smtClean="0">
                <a:latin typeface="Times New Roman" pitchFamily="18" charset="0"/>
                <a:cs typeface="Times New Roman" pitchFamily="18" charset="0"/>
              </a:rPr>
              <a:t>f</a:t>
            </a:r>
            <a:r>
              <a:rPr lang="en-CA" sz="2400" i="1" baseline="-25000" dirty="0" smtClean="0">
                <a:latin typeface="Times New Roman" pitchFamily="18" charset="0"/>
                <a:cs typeface="Times New Roman" pitchFamily="18" charset="0"/>
              </a:rPr>
              <a:t>n</a:t>
            </a:r>
            <a:r>
              <a:rPr lang="en-CA" sz="2400" baseline="-25000" dirty="0" smtClean="0"/>
              <a:t>−2</a:t>
            </a:r>
            <a:r>
              <a:rPr lang="en-CA" sz="2400" dirty="0" smtClean="0"/>
              <a:t>, </a:t>
            </a:r>
            <a:r>
              <a:rPr lang="en-CA" sz="2400" i="1" dirty="0" smtClean="0">
                <a:latin typeface="Times New Roman" pitchFamily="18" charset="0"/>
                <a:cs typeface="Times New Roman" pitchFamily="18" charset="0"/>
              </a:rPr>
              <a:t>f</a:t>
            </a:r>
            <a:r>
              <a:rPr lang="en-CA" sz="2400" i="1" baseline="-25000" dirty="0" smtClean="0">
                <a:latin typeface="Times New Roman" pitchFamily="18" charset="0"/>
                <a:cs typeface="Times New Roman" pitchFamily="18" charset="0"/>
              </a:rPr>
              <a:t>n</a:t>
            </a:r>
            <a:r>
              <a:rPr lang="en-CA" sz="2400" baseline="-25000" dirty="0" smtClean="0"/>
              <a:t>−3</a:t>
            </a:r>
            <a:r>
              <a:rPr lang="en-CA" sz="2400" dirty="0" smtClean="0"/>
              <a:t>, etc., provides a better prediction. Typically, a linear </a:t>
            </a:r>
            <a:r>
              <a:rPr lang="en-CA" sz="2400" b="1" dirty="0" smtClean="0"/>
              <a:t>predictor </a:t>
            </a:r>
            <a:r>
              <a:rPr lang="en-CA" sz="2400" dirty="0" smtClean="0"/>
              <a:t>function is used:</a:t>
            </a:r>
          </a:p>
          <a:p>
            <a:endParaRPr lang="en-CA" sz="2800" dirty="0" smtClean="0"/>
          </a:p>
          <a:p>
            <a:pPr algn="r"/>
            <a:r>
              <a:rPr lang="en-CA" sz="2400" dirty="0" smtClean="0"/>
              <a:t>(6.14)</a:t>
            </a:r>
          </a:p>
          <a:p>
            <a:endParaRPr lang="en-CA" sz="2800" dirty="0" smtClean="0"/>
          </a:p>
          <a:p>
            <a:endParaRPr lang="en-US" sz="28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122904"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56992"/>
            <a:ext cx="3425835"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Autofit/>
          </a:bodyPr>
          <a:lstStyle/>
          <a:p>
            <a:pPr>
              <a:buFont typeface="Arial"/>
              <a:buChar char="•"/>
            </a:pPr>
            <a:r>
              <a:rPr lang="en-CA" sz="2200" dirty="0" smtClean="0"/>
              <a:t>The idea of forming differences is to make the histogram of </a:t>
            </a:r>
            <a:r>
              <a:rPr lang="en-US" sz="2200" dirty="0" smtClean="0"/>
              <a:t>sample values more peaked.</a:t>
            </a:r>
          </a:p>
          <a:p>
            <a:pPr marL="971550" lvl="1" indent="-514350">
              <a:spcBef>
                <a:spcPts val="1680"/>
              </a:spcBef>
              <a:buFont typeface="+mj-lt"/>
              <a:buAutoNum type="alphaLcParenR"/>
            </a:pPr>
            <a:r>
              <a:rPr lang="en-CA" sz="2000" dirty="0" smtClean="0"/>
              <a:t>For example, Fig.6.16(a) plots 1 second of sampled speech at 8 kHz, with magnitude resolution of 8 bits per sample.</a:t>
            </a:r>
          </a:p>
          <a:p>
            <a:pPr marL="971550" lvl="1" indent="-514350">
              <a:spcBef>
                <a:spcPts val="1680"/>
              </a:spcBef>
              <a:buFont typeface="+mj-lt"/>
              <a:buAutoNum type="alphaLcParenR"/>
            </a:pPr>
            <a:r>
              <a:rPr lang="en-CA" sz="2000" dirty="0" smtClean="0"/>
              <a:t>A histogram of these values is actually centered around zero, as in </a:t>
            </a:r>
            <a:r>
              <a:rPr lang="en-US" sz="2000" dirty="0" smtClean="0"/>
              <a:t>Fig. 6.16(b).</a:t>
            </a:r>
          </a:p>
          <a:p>
            <a:pPr marL="971550" lvl="1" indent="-514350">
              <a:spcBef>
                <a:spcPts val="1680"/>
              </a:spcBef>
              <a:buFont typeface="+mj-lt"/>
              <a:buAutoNum type="alphaLcParenR"/>
            </a:pPr>
            <a:r>
              <a:rPr lang="en-CA" sz="2000" dirty="0" smtClean="0"/>
              <a:t>Fig. 6.16(c) shows the histogram for corresponding speech signal </a:t>
            </a:r>
            <a:r>
              <a:rPr lang="en-CA" sz="2000" b="1" dirty="0" smtClean="0"/>
              <a:t>differences</a:t>
            </a:r>
            <a:r>
              <a:rPr lang="en-CA" sz="2000" dirty="0" smtClean="0"/>
              <a:t>: difference values are much more clustered around zero than are sample values themselves.</a:t>
            </a:r>
          </a:p>
          <a:p>
            <a:pPr marL="971550" lvl="1" indent="-514350">
              <a:spcBef>
                <a:spcPts val="1680"/>
              </a:spcBef>
              <a:buFont typeface="+mj-lt"/>
              <a:buAutoNum type="alphaLcParenR"/>
            </a:pPr>
            <a:r>
              <a:rPr lang="en-CA" sz="2000" dirty="0" smtClean="0"/>
              <a:t>As a result, a method that assigns short </a:t>
            </a:r>
            <a:r>
              <a:rPr lang="en-CA" sz="2000" dirty="0" err="1" smtClean="0"/>
              <a:t>codewords</a:t>
            </a:r>
            <a:r>
              <a:rPr lang="en-CA" sz="2000" dirty="0" smtClean="0"/>
              <a:t> to frequently occurring symbols will assign a short code to zero and do rather well: such a coding scheme will much more efficiently code sample </a:t>
            </a:r>
            <a:r>
              <a:rPr lang="en-US" sz="2000" dirty="0" smtClean="0"/>
              <a:t>differences than samples themselves.</a:t>
            </a:r>
            <a:endParaRPr lang="en-US" sz="20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3176"/>
            <a:ext cx="8229600" cy="1112987"/>
          </a:xfrm>
        </p:spPr>
        <p:txBody>
          <a:bodyPr>
            <a:normAutofit fontScale="70000" lnSpcReduction="20000"/>
          </a:bodyPr>
          <a:lstStyle/>
          <a:p>
            <a:pPr marL="0" indent="0">
              <a:lnSpc>
                <a:spcPct val="120000"/>
              </a:lnSpc>
            </a:pPr>
            <a:r>
              <a:rPr lang="en-CA" b="1" dirty="0" smtClean="0"/>
              <a:t>Fig. 6.16</a:t>
            </a:r>
            <a:r>
              <a:rPr lang="en-CA" dirty="0" smtClean="0"/>
              <a:t>: Differencing concentrates the  histogram. (a): Digital speech signal. (b): Histogram of digital speech signal values. (c): Histogram of </a:t>
            </a:r>
            <a:r>
              <a:rPr lang="en-US" dirty="0" smtClean="0"/>
              <a:t>digital speech signal differences.</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6" name="Picture 5" descr="speechsignal.png"/>
          <p:cNvPicPr>
            <a:picLocks noChangeAspect="1"/>
          </p:cNvPicPr>
          <p:nvPr/>
        </p:nvPicPr>
        <p:blipFill>
          <a:blip r:embed="rId3" cstate="print"/>
          <a:stretch>
            <a:fillRect/>
          </a:stretch>
        </p:blipFill>
        <p:spPr>
          <a:xfrm>
            <a:off x="1210138" y="682596"/>
            <a:ext cx="3156108" cy="1857388"/>
          </a:xfrm>
          <a:prstGeom prst="rect">
            <a:avLst/>
          </a:prstGeom>
        </p:spPr>
      </p:pic>
      <p:pic>
        <p:nvPicPr>
          <p:cNvPr id="7" name="Picture 6" descr="histspeechsignal.png"/>
          <p:cNvPicPr>
            <a:picLocks noChangeAspect="1"/>
          </p:cNvPicPr>
          <p:nvPr/>
        </p:nvPicPr>
        <p:blipFill>
          <a:blip r:embed="rId4" cstate="print"/>
          <a:stretch>
            <a:fillRect/>
          </a:stretch>
        </p:blipFill>
        <p:spPr>
          <a:xfrm>
            <a:off x="4929190" y="682596"/>
            <a:ext cx="2743953" cy="1857388"/>
          </a:xfrm>
          <a:prstGeom prst="rect">
            <a:avLst/>
          </a:prstGeom>
        </p:spPr>
      </p:pic>
      <p:pic>
        <p:nvPicPr>
          <p:cNvPr id="9" name="Picture 8" descr="histdiffspeechsignal.png"/>
          <p:cNvPicPr>
            <a:picLocks noChangeAspect="1"/>
          </p:cNvPicPr>
          <p:nvPr/>
        </p:nvPicPr>
        <p:blipFill>
          <a:blip r:embed="rId5" cstate="print"/>
          <a:stretch>
            <a:fillRect/>
          </a:stretch>
        </p:blipFill>
        <p:spPr>
          <a:xfrm>
            <a:off x="3272217" y="2924944"/>
            <a:ext cx="2599567" cy="1759653"/>
          </a:xfrm>
          <a:prstGeom prst="rect">
            <a:avLst/>
          </a:prstGeom>
        </p:spPr>
      </p:pic>
      <p:sp>
        <p:nvSpPr>
          <p:cNvPr id="2" name="TextBox 1"/>
          <p:cNvSpPr txBox="1"/>
          <p:nvPr/>
        </p:nvSpPr>
        <p:spPr>
          <a:xfrm>
            <a:off x="2843808" y="2564904"/>
            <a:ext cx="504056" cy="369332"/>
          </a:xfrm>
          <a:prstGeom prst="rect">
            <a:avLst/>
          </a:prstGeom>
          <a:noFill/>
        </p:spPr>
        <p:txBody>
          <a:bodyPr wrap="square" rtlCol="0">
            <a:spAutoFit/>
          </a:bodyPr>
          <a:lstStyle/>
          <a:p>
            <a:r>
              <a:rPr lang="en-US" dirty="0" smtClean="0">
                <a:latin typeface="Trebuchet MS"/>
                <a:cs typeface="Trebuchet MS"/>
              </a:rPr>
              <a:t>(a)</a:t>
            </a:r>
            <a:endParaRPr lang="en-US" dirty="0">
              <a:latin typeface="Trebuchet MS"/>
              <a:cs typeface="Trebuchet MS"/>
            </a:endParaRPr>
          </a:p>
        </p:txBody>
      </p:sp>
      <p:sp>
        <p:nvSpPr>
          <p:cNvPr id="10" name="TextBox 9"/>
          <p:cNvSpPr txBox="1"/>
          <p:nvPr/>
        </p:nvSpPr>
        <p:spPr>
          <a:xfrm>
            <a:off x="6156176" y="2564904"/>
            <a:ext cx="504056" cy="369332"/>
          </a:xfrm>
          <a:prstGeom prst="rect">
            <a:avLst/>
          </a:prstGeom>
          <a:noFill/>
        </p:spPr>
        <p:txBody>
          <a:bodyPr wrap="square" rtlCol="0">
            <a:spAutoFit/>
          </a:bodyPr>
          <a:lstStyle/>
          <a:p>
            <a:r>
              <a:rPr lang="en-US" dirty="0" smtClean="0">
                <a:latin typeface="Trebuchet MS"/>
                <a:cs typeface="Trebuchet MS"/>
              </a:rPr>
              <a:t>(b)</a:t>
            </a:r>
            <a:endParaRPr lang="en-US" dirty="0">
              <a:latin typeface="Trebuchet MS"/>
              <a:cs typeface="Trebuchet MS"/>
            </a:endParaRPr>
          </a:p>
        </p:txBody>
      </p:sp>
      <p:sp>
        <p:nvSpPr>
          <p:cNvPr id="11" name="TextBox 10"/>
          <p:cNvSpPr txBox="1"/>
          <p:nvPr/>
        </p:nvSpPr>
        <p:spPr>
          <a:xfrm>
            <a:off x="4427984" y="4624923"/>
            <a:ext cx="504056" cy="369332"/>
          </a:xfrm>
          <a:prstGeom prst="rect">
            <a:avLst/>
          </a:prstGeom>
          <a:noFill/>
        </p:spPr>
        <p:txBody>
          <a:bodyPr wrap="square" rtlCol="0">
            <a:spAutoFit/>
          </a:bodyPr>
          <a:lstStyle/>
          <a:p>
            <a:r>
              <a:rPr lang="en-US" dirty="0" smtClean="0">
                <a:latin typeface="Trebuchet MS"/>
                <a:cs typeface="Trebuchet MS"/>
              </a:rPr>
              <a:t>(c)</a:t>
            </a:r>
            <a:endParaRPr lang="en-US" dirty="0">
              <a:latin typeface="Trebuchet MS"/>
              <a:cs typeface="Trebuchet M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Autofit/>
          </a:bodyPr>
          <a:lstStyle/>
          <a:p>
            <a:pPr>
              <a:buFont typeface="Arial" pitchFamily="34" charset="0"/>
              <a:buChar char="•"/>
            </a:pPr>
            <a:r>
              <a:rPr lang="en-CA" sz="2000" dirty="0" smtClean="0"/>
              <a:t>One problem: suppose our integer sample values are in the range  0..255. Then differences could be as much as -255..255 — we’ve increased our </a:t>
            </a:r>
            <a:r>
              <a:rPr lang="en-CA" sz="2000" b="1" dirty="0" smtClean="0"/>
              <a:t>dynamic range </a:t>
            </a:r>
            <a:r>
              <a:rPr lang="en-CA" sz="2000" dirty="0" smtClean="0"/>
              <a:t>(ratio of maximum to minimum) by a factor of two → need more bits to transmit </a:t>
            </a:r>
            <a:r>
              <a:rPr lang="en-US" sz="2000" dirty="0" smtClean="0"/>
              <a:t>some differences.</a:t>
            </a:r>
          </a:p>
          <a:p>
            <a:pPr marL="971550" lvl="1" indent="-514350">
              <a:spcBef>
                <a:spcPts val="1080"/>
              </a:spcBef>
              <a:buFont typeface="+mj-lt"/>
              <a:buAutoNum type="alphaLcParenR"/>
            </a:pPr>
            <a:r>
              <a:rPr lang="en-CA" sz="2000" dirty="0" smtClean="0"/>
              <a:t>A clever solution for this: define two new codes, denoted SU and SD, standing for </a:t>
            </a:r>
            <a:r>
              <a:rPr lang="en-CA" sz="2000" dirty="0" smtClean="0">
                <a:latin typeface="Courier New" pitchFamily="49" charset="0"/>
                <a:cs typeface="Courier New" pitchFamily="49" charset="0"/>
              </a:rPr>
              <a:t>Shift-Up </a:t>
            </a:r>
            <a:r>
              <a:rPr lang="en-CA" sz="2000" dirty="0" smtClean="0"/>
              <a:t>and </a:t>
            </a:r>
            <a:r>
              <a:rPr lang="en-CA" sz="2000" dirty="0" smtClean="0">
                <a:latin typeface="Courier New" pitchFamily="49" charset="0"/>
                <a:cs typeface="Courier New" pitchFamily="49" charset="0"/>
              </a:rPr>
              <a:t>Shift-Down</a:t>
            </a:r>
            <a:r>
              <a:rPr lang="en-CA" sz="2000" dirty="0" smtClean="0"/>
              <a:t>. Some special code values will </a:t>
            </a:r>
            <a:r>
              <a:rPr lang="en-US" sz="2000" dirty="0" smtClean="0"/>
              <a:t>be reserved for these.</a:t>
            </a:r>
          </a:p>
          <a:p>
            <a:pPr marL="971550" lvl="1" indent="-514350">
              <a:spcBef>
                <a:spcPts val="1080"/>
              </a:spcBef>
              <a:buFont typeface="+mj-lt"/>
              <a:buAutoNum type="alphaLcParenR"/>
            </a:pPr>
            <a:r>
              <a:rPr lang="en-CA" sz="2000" dirty="0" smtClean="0"/>
              <a:t>Then we can use </a:t>
            </a:r>
            <a:r>
              <a:rPr lang="en-CA" sz="2000" dirty="0" err="1" smtClean="0"/>
              <a:t>codewords</a:t>
            </a:r>
            <a:r>
              <a:rPr lang="en-CA" sz="2000" dirty="0" smtClean="0"/>
              <a:t> for only a limited set of signal  differences, say only the range −15..16. Differences which lie in the limited range can be coded as is, but with the extra two values for </a:t>
            </a:r>
            <a:r>
              <a:rPr lang="en-CA" sz="2000" dirty="0" smtClean="0">
                <a:latin typeface="Courier New" pitchFamily="49" charset="0"/>
                <a:cs typeface="Courier New" pitchFamily="49" charset="0"/>
              </a:rPr>
              <a:t>SU</a:t>
            </a:r>
            <a:r>
              <a:rPr lang="en-CA" sz="2000" dirty="0" smtClean="0"/>
              <a:t>, </a:t>
            </a:r>
            <a:r>
              <a:rPr lang="en-CA" sz="2000" dirty="0" smtClean="0">
                <a:latin typeface="Courier New" pitchFamily="49" charset="0"/>
                <a:cs typeface="Courier New" pitchFamily="49" charset="0"/>
              </a:rPr>
              <a:t>SD</a:t>
            </a:r>
            <a:r>
              <a:rPr lang="en-CA" sz="2000" dirty="0" smtClean="0"/>
              <a:t>, a value outside the range −15..16 can be transmitted as a series of shifts, followed by a value that is indeed inside the range −15..16.</a:t>
            </a:r>
          </a:p>
          <a:p>
            <a:pPr marL="971550" lvl="1" indent="-514350">
              <a:spcBef>
                <a:spcPts val="1080"/>
              </a:spcBef>
              <a:buFont typeface="+mj-lt"/>
              <a:buAutoNum type="alphaLcParenR"/>
            </a:pPr>
            <a:r>
              <a:rPr lang="en-CA" sz="2000" dirty="0" smtClean="0"/>
              <a:t>For example, 100 is transmitted as: </a:t>
            </a:r>
            <a:r>
              <a:rPr lang="en-CA" sz="2000" dirty="0" smtClean="0">
                <a:latin typeface="Courier New" pitchFamily="49" charset="0"/>
                <a:cs typeface="Courier New" pitchFamily="49" charset="0"/>
              </a:rPr>
              <a:t>SU</a:t>
            </a:r>
            <a:r>
              <a:rPr lang="en-CA" sz="2000" dirty="0" smtClean="0"/>
              <a:t>, </a:t>
            </a:r>
            <a:r>
              <a:rPr lang="en-CA" sz="2000" dirty="0" smtClean="0">
                <a:latin typeface="Courier New" pitchFamily="49" charset="0"/>
                <a:cs typeface="Courier New" pitchFamily="49" charset="0"/>
              </a:rPr>
              <a:t>SU</a:t>
            </a:r>
            <a:r>
              <a:rPr lang="en-CA" sz="2000" dirty="0" smtClean="0"/>
              <a:t>, </a:t>
            </a:r>
            <a:r>
              <a:rPr lang="en-CA" sz="2000" dirty="0" smtClean="0">
                <a:latin typeface="Courier New" pitchFamily="49" charset="0"/>
                <a:cs typeface="Courier New" pitchFamily="49" charset="0"/>
              </a:rPr>
              <a:t>SU</a:t>
            </a:r>
            <a:r>
              <a:rPr lang="en-CA" sz="2000" dirty="0" smtClean="0"/>
              <a:t>, 4, where (the codes for) </a:t>
            </a:r>
            <a:r>
              <a:rPr lang="en-CA" sz="2000" dirty="0" smtClean="0">
                <a:latin typeface="Courier New" pitchFamily="49" charset="0"/>
                <a:cs typeface="Courier New" pitchFamily="49" charset="0"/>
              </a:rPr>
              <a:t>SU</a:t>
            </a:r>
            <a:r>
              <a:rPr lang="en-CA" sz="2000" dirty="0" smtClean="0"/>
              <a:t> and for 4 are what are transmitted (or stored).</a:t>
            </a:r>
            <a:endParaRPr lang="en-US" sz="20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a:bodyPr>
          <a:lstStyle/>
          <a:p>
            <a:pPr marL="457200" indent="-457200">
              <a:buFont typeface="Arial"/>
              <a:buChar char="•"/>
            </a:pPr>
            <a:r>
              <a:rPr lang="en-CA" sz="2800" i="1" dirty="0" smtClean="0"/>
              <a:t>Lossless predictive coding </a:t>
            </a:r>
            <a:r>
              <a:rPr lang="en-CA" sz="2800" dirty="0" smtClean="0"/>
              <a:t>— the decoder produces the same signals as the original. As a simple example, suppose we devise a predictor for     as follows:</a:t>
            </a:r>
          </a:p>
          <a:p>
            <a:endParaRPr lang="en-CA" sz="2800" dirty="0" smtClean="0"/>
          </a:p>
          <a:p>
            <a:endParaRPr lang="en-CA" sz="2800" dirty="0" smtClean="0"/>
          </a:p>
          <a:p>
            <a:endParaRPr lang="en-CA" sz="2800" dirty="0" smtClean="0"/>
          </a:p>
          <a:p>
            <a:pPr algn="r"/>
            <a:r>
              <a:rPr lang="en-CA" sz="2800" dirty="0" smtClean="0"/>
              <a:t>(6.15)</a:t>
            </a:r>
            <a:endParaRPr lang="en-US" sz="28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745497648"/>
              </p:ext>
            </p:extLst>
          </p:nvPr>
        </p:nvGraphicFramePr>
        <p:xfrm>
          <a:off x="1547664" y="2060848"/>
          <a:ext cx="360040" cy="553908"/>
        </p:xfrm>
        <a:graphic>
          <a:graphicData uri="http://schemas.openxmlformats.org/presentationml/2006/ole">
            <mc:AlternateContent xmlns:mc="http://schemas.openxmlformats.org/markup-compatibility/2006">
              <mc:Choice xmlns:v="urn:schemas-microsoft-com:vml" Requires="v">
                <p:oleObj spid="_x0000_s254140" name="Equation" r:id="rId4" imgW="155160" imgH="237600" progId="Equation.3">
                  <p:embed/>
                </p:oleObj>
              </mc:Choice>
              <mc:Fallback>
                <p:oleObj name="Equation" r:id="rId4" imgW="155160" imgH="237600" progId="Equation.3">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060848"/>
                        <a:ext cx="360040" cy="553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58598566"/>
              </p:ext>
            </p:extLst>
          </p:nvPr>
        </p:nvGraphicFramePr>
        <p:xfrm>
          <a:off x="3056499" y="3356992"/>
          <a:ext cx="3031002" cy="1741214"/>
        </p:xfrm>
        <a:graphic>
          <a:graphicData uri="http://schemas.openxmlformats.org/presentationml/2006/ole">
            <mc:AlternateContent xmlns:mc="http://schemas.openxmlformats.org/markup-compatibility/2006">
              <mc:Choice xmlns:v="urn:schemas-microsoft-com:vml" Requires="v">
                <p:oleObj spid="_x0000_s254141" name="Equation" r:id="rId6" imgW="1179360" imgH="676440" progId="Equation.3">
                  <p:embed/>
                </p:oleObj>
              </mc:Choice>
              <mc:Fallback>
                <p:oleObj name="Equation" r:id="rId6" imgW="1179360" imgH="676440" progId="Equation.3">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6499" y="3356992"/>
                        <a:ext cx="3031002" cy="1741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a:bodyPr>
          <a:lstStyle/>
          <a:p>
            <a:pPr>
              <a:buFont typeface="Arial" pitchFamily="34" charset="0"/>
              <a:buChar char="•"/>
            </a:pPr>
            <a:r>
              <a:rPr lang="en-CA" sz="2000" dirty="0" smtClean="0"/>
              <a:t>Let’s consider an explicit example. Suppose we wish to code the sequence </a:t>
            </a:r>
            <a:r>
              <a:rPr lang="en-CA" sz="2000" i="1" dirty="0" smtClean="0">
                <a:latin typeface="Times New Roman" pitchFamily="18" charset="0"/>
                <a:cs typeface="Times New Roman" pitchFamily="18" charset="0"/>
              </a:rPr>
              <a:t>f</a:t>
            </a:r>
            <a:r>
              <a:rPr lang="en-CA" sz="2000" baseline="-25000" dirty="0" smtClean="0"/>
              <a:t>1</a:t>
            </a:r>
            <a:r>
              <a:rPr lang="en-CA" sz="2000" dirty="0" smtClean="0"/>
              <a:t>, </a:t>
            </a:r>
            <a:r>
              <a:rPr lang="en-CA" sz="2000" i="1" dirty="0" smtClean="0">
                <a:latin typeface="Times New Roman" pitchFamily="18" charset="0"/>
                <a:cs typeface="Times New Roman" pitchFamily="18" charset="0"/>
              </a:rPr>
              <a:t>f</a:t>
            </a:r>
            <a:r>
              <a:rPr lang="en-CA" sz="2000" baseline="-25000" dirty="0" smtClean="0"/>
              <a:t>2</a:t>
            </a:r>
            <a:r>
              <a:rPr lang="en-CA" sz="2000" dirty="0" smtClean="0"/>
              <a:t>, </a:t>
            </a:r>
            <a:r>
              <a:rPr lang="en-CA" sz="2000" i="1" dirty="0" smtClean="0">
                <a:latin typeface="Times New Roman" pitchFamily="18" charset="0"/>
                <a:cs typeface="Times New Roman" pitchFamily="18" charset="0"/>
              </a:rPr>
              <a:t>f</a:t>
            </a:r>
            <a:r>
              <a:rPr lang="en-CA" sz="2000" baseline="-25000" dirty="0" smtClean="0"/>
              <a:t>3</a:t>
            </a:r>
            <a:r>
              <a:rPr lang="en-CA" sz="2000" dirty="0" smtClean="0"/>
              <a:t>, </a:t>
            </a:r>
            <a:r>
              <a:rPr lang="en-CA" sz="2000" i="1" dirty="0" smtClean="0">
                <a:latin typeface="Times New Roman" pitchFamily="18" charset="0"/>
                <a:cs typeface="Times New Roman" pitchFamily="18" charset="0"/>
              </a:rPr>
              <a:t>f</a:t>
            </a:r>
            <a:r>
              <a:rPr lang="en-CA" sz="2000" baseline="-25000" dirty="0" smtClean="0"/>
              <a:t>4</a:t>
            </a:r>
            <a:r>
              <a:rPr lang="en-CA" sz="2000" dirty="0" smtClean="0"/>
              <a:t>, </a:t>
            </a:r>
            <a:r>
              <a:rPr lang="en-CA" sz="2000" i="1" dirty="0" smtClean="0">
                <a:latin typeface="Times New Roman" pitchFamily="18" charset="0"/>
                <a:cs typeface="Times New Roman" pitchFamily="18" charset="0"/>
              </a:rPr>
              <a:t>f</a:t>
            </a:r>
            <a:r>
              <a:rPr lang="en-CA" sz="2000" baseline="-25000" dirty="0" smtClean="0"/>
              <a:t>5</a:t>
            </a:r>
            <a:r>
              <a:rPr lang="en-CA" sz="2000" dirty="0" smtClean="0"/>
              <a:t> = 21, 22, 27, 25, 22. For the purposes of the predictor, we’ll invent an extra signal value </a:t>
            </a:r>
            <a:r>
              <a:rPr lang="en-CA" sz="2000" i="1" dirty="0" smtClean="0">
                <a:latin typeface="Times New Roman" pitchFamily="18" charset="0"/>
                <a:cs typeface="Times New Roman" pitchFamily="18" charset="0"/>
              </a:rPr>
              <a:t>f</a:t>
            </a:r>
            <a:r>
              <a:rPr lang="en-CA" sz="2000" baseline="-25000" dirty="0" smtClean="0"/>
              <a:t>0</a:t>
            </a:r>
            <a:r>
              <a:rPr lang="en-CA" sz="2000" dirty="0" smtClean="0"/>
              <a:t>, equal to </a:t>
            </a:r>
            <a:r>
              <a:rPr lang="en-CA" sz="2000" i="1" dirty="0" smtClean="0">
                <a:latin typeface="Times New Roman" pitchFamily="18" charset="0"/>
                <a:cs typeface="Times New Roman" pitchFamily="18" charset="0"/>
              </a:rPr>
              <a:t>f</a:t>
            </a:r>
            <a:r>
              <a:rPr lang="en-CA" sz="2000" baseline="-25000" dirty="0" smtClean="0"/>
              <a:t>1</a:t>
            </a:r>
            <a:r>
              <a:rPr lang="en-CA" sz="2000" dirty="0" smtClean="0"/>
              <a:t> = 21, and first transmit this initial value, </a:t>
            </a:r>
            <a:r>
              <a:rPr lang="en-CA" sz="2000" dirty="0" err="1" smtClean="0"/>
              <a:t>uncoded</a:t>
            </a:r>
            <a:r>
              <a:rPr lang="en-CA" sz="2000" dirty="0" smtClean="0"/>
              <a:t>:</a:t>
            </a:r>
          </a:p>
          <a:p>
            <a:endParaRPr lang="en-CA" sz="2000" dirty="0" smtClean="0"/>
          </a:p>
          <a:p>
            <a:endParaRPr lang="en-CA" sz="2000" dirty="0" smtClean="0"/>
          </a:p>
          <a:p>
            <a:endParaRPr lang="en-CA" sz="2000" dirty="0" smtClean="0"/>
          </a:p>
          <a:p>
            <a:r>
              <a:rPr lang="en-CA" sz="2000" dirty="0" smtClean="0"/>
              <a:t> </a:t>
            </a:r>
          </a:p>
          <a:p>
            <a:pPr algn="r"/>
            <a:r>
              <a:rPr lang="en-CA" sz="2000" dirty="0" smtClean="0"/>
              <a:t>(6.16)</a:t>
            </a:r>
          </a:p>
          <a:p>
            <a:endParaRPr lang="en-US" sz="20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124955"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132856"/>
            <a:ext cx="5184576" cy="39756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10" y="764704"/>
            <a:ext cx="8075240" cy="5091478"/>
          </a:xfrm>
        </p:spPr>
        <p:txBody>
          <a:bodyPr anchor="ctr">
            <a:normAutofit/>
          </a:bodyPr>
          <a:lstStyle/>
          <a:p>
            <a:pPr marL="457200" indent="-457200">
              <a:buFont typeface="Arial"/>
              <a:buChar char="•"/>
            </a:pPr>
            <a:r>
              <a:rPr lang="en-CA" sz="2800" dirty="0" smtClean="0"/>
              <a:t>The error does center around zero, and coding (assigning bit-string </a:t>
            </a:r>
            <a:r>
              <a:rPr lang="en-CA" sz="2800" dirty="0" err="1" smtClean="0"/>
              <a:t>codewords</a:t>
            </a:r>
            <a:r>
              <a:rPr lang="en-CA" sz="2800" dirty="0" smtClean="0"/>
              <a:t>) will be efficient. Fig. 6.17 shows a typical schematic diagram used to encapsulate this </a:t>
            </a:r>
            <a:r>
              <a:rPr lang="en-US" sz="2800" dirty="0" smtClean="0"/>
              <a:t>type of system.</a:t>
            </a:r>
            <a:endParaRPr lang="en-US" sz="28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5085184"/>
            <a:ext cx="8229600" cy="911213"/>
          </a:xfrm>
        </p:spPr>
        <p:txBody>
          <a:bodyPr anchor="ctr">
            <a:normAutofit/>
          </a:bodyPr>
          <a:lstStyle/>
          <a:p>
            <a:pPr algn="ctr"/>
            <a:r>
              <a:rPr lang="en-CA" sz="2400" b="1" dirty="0" smtClean="0"/>
              <a:t>Fig. 6.17</a:t>
            </a:r>
            <a:r>
              <a:rPr lang="en-CA" sz="2400" dirty="0" smtClean="0"/>
              <a:t>: Schematic diagram for Predictive Coding encoder </a:t>
            </a:r>
            <a:r>
              <a:rPr lang="en-US" sz="2400" dirty="0" smtClean="0"/>
              <a:t>and decoder.</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79</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9" name="Picture 8" descr="predcodingdiagram2.png"/>
          <p:cNvPicPr>
            <a:picLocks noChangeAspect="1"/>
          </p:cNvPicPr>
          <p:nvPr/>
        </p:nvPicPr>
        <p:blipFill>
          <a:blip r:embed="rId3" cstate="print"/>
          <a:stretch>
            <a:fillRect/>
          </a:stretch>
        </p:blipFill>
        <p:spPr>
          <a:xfrm>
            <a:off x="1907704" y="3143248"/>
            <a:ext cx="6045834" cy="1285884"/>
          </a:xfrm>
          <a:prstGeom prst="rect">
            <a:avLst/>
          </a:prstGeom>
        </p:spPr>
      </p:pic>
      <p:pic>
        <p:nvPicPr>
          <p:cNvPr id="10" name="Picture 9" descr="predcodingdiagram1.png"/>
          <p:cNvPicPr>
            <a:picLocks noChangeAspect="1"/>
          </p:cNvPicPr>
          <p:nvPr/>
        </p:nvPicPr>
        <p:blipFill>
          <a:blip r:embed="rId4" cstate="print"/>
          <a:stretch>
            <a:fillRect/>
          </a:stretch>
        </p:blipFill>
        <p:spPr>
          <a:xfrm>
            <a:off x="2194317" y="857232"/>
            <a:ext cx="4689732" cy="15001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0000" lnSpcReduction="20000"/>
          </a:bodyPr>
          <a:lstStyle/>
          <a:p>
            <a:pPr>
              <a:lnSpc>
                <a:spcPct val="120000"/>
              </a:lnSpc>
              <a:buFont typeface="Arial" pitchFamily="34" charset="0"/>
              <a:buChar char="•"/>
            </a:pPr>
            <a:r>
              <a:rPr lang="en-CA" dirty="0" smtClean="0"/>
              <a:t>To digitize, the signal must be </a:t>
            </a:r>
            <a:r>
              <a:rPr lang="en-CA" b="1" dirty="0" smtClean="0"/>
              <a:t>sampled</a:t>
            </a:r>
            <a:r>
              <a:rPr lang="en-CA" dirty="0" smtClean="0"/>
              <a:t> in each dimension: in time, and in amplitude.</a:t>
            </a:r>
          </a:p>
          <a:p>
            <a:pPr marL="971550" lvl="1" indent="-514350">
              <a:lnSpc>
                <a:spcPct val="120000"/>
              </a:lnSpc>
              <a:spcBef>
                <a:spcPts val="1728"/>
              </a:spcBef>
              <a:buAutoNum type="alphaLcParenBoth"/>
            </a:pPr>
            <a:r>
              <a:rPr lang="en-CA" dirty="0" smtClean="0"/>
              <a:t>Sampling means measuring the quantity we are interested in, usually </a:t>
            </a:r>
            <a:r>
              <a:rPr lang="en-US" dirty="0" smtClean="0"/>
              <a:t>at evenly-spaced intervals.</a:t>
            </a:r>
            <a:endParaRPr lang="en-US" dirty="0"/>
          </a:p>
          <a:p>
            <a:pPr marL="971550" lvl="1" indent="-514350">
              <a:lnSpc>
                <a:spcPct val="120000"/>
              </a:lnSpc>
              <a:spcBef>
                <a:spcPts val="1728"/>
              </a:spcBef>
              <a:buAutoNum type="alphaLcParenBoth"/>
            </a:pPr>
            <a:r>
              <a:rPr lang="en-CA" dirty="0" smtClean="0"/>
              <a:t>The first kind of sampling, using measurements only at evenly spaced time intervals, is simply called, sampling. The rate at which it is performed is called the </a:t>
            </a:r>
            <a:r>
              <a:rPr lang="en-CA" i="1" dirty="0" smtClean="0"/>
              <a:t>sampling frequency </a:t>
            </a:r>
            <a:r>
              <a:rPr lang="en-CA" dirty="0" smtClean="0"/>
              <a:t>(see Fig. 6.3(a))</a:t>
            </a:r>
          </a:p>
          <a:p>
            <a:pPr marL="971550" lvl="1" indent="-514350">
              <a:lnSpc>
                <a:spcPct val="120000"/>
              </a:lnSpc>
              <a:spcBef>
                <a:spcPts val="1728"/>
              </a:spcBef>
              <a:buAutoNum type="alphaLcParenBoth"/>
            </a:pPr>
            <a:r>
              <a:rPr lang="en-CA" dirty="0" smtClean="0"/>
              <a:t>For audio, typical sampling rates are from 8 kHz (8,000 samples per second) to 48 kHz. This range is determined by the Nyquist theorem, </a:t>
            </a:r>
            <a:r>
              <a:rPr lang="en-US" dirty="0" smtClean="0"/>
              <a:t>discussed later.</a:t>
            </a:r>
          </a:p>
          <a:p>
            <a:pPr marL="971550" lvl="1" indent="-514350">
              <a:lnSpc>
                <a:spcPct val="120000"/>
              </a:lnSpc>
              <a:spcBef>
                <a:spcPts val="1728"/>
              </a:spcBef>
              <a:buAutoNum type="alphaLcParenBoth"/>
            </a:pPr>
            <a:r>
              <a:rPr lang="en-CA" dirty="0" smtClean="0"/>
              <a:t>Sampling in the amplitude or voltage dimension is called </a:t>
            </a:r>
            <a:r>
              <a:rPr lang="en-CA" b="1" dirty="0" smtClean="0"/>
              <a:t>quantization</a:t>
            </a:r>
            <a:r>
              <a:rPr lang="en-CA" dirty="0" smtClean="0"/>
              <a:t>. Fig. 6.3(b) shows this kind of sampling.</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6.3.5  DPCM</a:t>
            </a:r>
            <a:endParaRPr lang="en-CA" sz="3200" b="1" dirty="0"/>
          </a:p>
        </p:txBody>
      </p:sp>
      <p:sp>
        <p:nvSpPr>
          <p:cNvPr id="3" name="Content Placeholder 2"/>
          <p:cNvSpPr>
            <a:spLocks noGrp="1"/>
          </p:cNvSpPr>
          <p:nvPr>
            <p:ph idx="1"/>
          </p:nvPr>
        </p:nvSpPr>
        <p:spPr/>
        <p:txBody>
          <a:bodyPr anchor="ctr">
            <a:noAutofit/>
          </a:bodyPr>
          <a:lstStyle/>
          <a:p>
            <a:pPr>
              <a:buFont typeface="Arial"/>
              <a:buChar char="•"/>
            </a:pPr>
            <a:r>
              <a:rPr lang="en-CA" sz="2200" dirty="0" smtClean="0"/>
              <a:t>Differential PCM is exactly the same as Predictive Coding, except that it incorporates a </a:t>
            </a:r>
            <a:r>
              <a:rPr lang="en-CA" sz="2200" i="1" dirty="0" err="1" smtClean="0"/>
              <a:t>quantizer</a:t>
            </a:r>
            <a:r>
              <a:rPr lang="en-CA" sz="2200" dirty="0" smtClean="0"/>
              <a:t> step.</a:t>
            </a:r>
          </a:p>
          <a:p>
            <a:pPr marL="971550" lvl="1" indent="-514350">
              <a:spcBef>
                <a:spcPts val="1728"/>
              </a:spcBef>
              <a:buAutoNum type="alphaLcParenBoth"/>
            </a:pPr>
            <a:r>
              <a:rPr lang="en-CA" sz="2200" dirty="0" smtClean="0"/>
              <a:t>One scheme for analytically determining the best set of </a:t>
            </a:r>
            <a:r>
              <a:rPr lang="en-CA" sz="2200" dirty="0" err="1" smtClean="0"/>
              <a:t>quantizer</a:t>
            </a:r>
            <a:r>
              <a:rPr lang="en-CA" sz="2200" dirty="0" smtClean="0"/>
              <a:t> steps, for a non-uniform </a:t>
            </a:r>
            <a:r>
              <a:rPr lang="en-CA" sz="2200" dirty="0" err="1" smtClean="0"/>
              <a:t>quantizer</a:t>
            </a:r>
            <a:r>
              <a:rPr lang="en-CA" sz="2200" dirty="0" smtClean="0"/>
              <a:t>, is the </a:t>
            </a:r>
            <a:r>
              <a:rPr lang="en-CA" sz="2200" b="1" dirty="0" smtClean="0"/>
              <a:t>Lloyd-Max</a:t>
            </a:r>
            <a:r>
              <a:rPr lang="en-CA" sz="2200" dirty="0" smtClean="0"/>
              <a:t> </a:t>
            </a:r>
            <a:r>
              <a:rPr lang="en-CA" sz="2200" dirty="0" err="1" smtClean="0"/>
              <a:t>quantizer</a:t>
            </a:r>
            <a:r>
              <a:rPr lang="en-CA" sz="2200" dirty="0" smtClean="0"/>
              <a:t>, which is based on a least-squares minimization of the error term.</a:t>
            </a:r>
            <a:endParaRPr lang="en-CA" sz="2200" dirty="0"/>
          </a:p>
          <a:p>
            <a:pPr marL="971550" lvl="1" indent="-514350" algn="l">
              <a:spcBef>
                <a:spcPts val="1728"/>
              </a:spcBef>
              <a:buAutoNum type="alphaLcParenBoth"/>
            </a:pPr>
            <a:r>
              <a:rPr lang="en-CA" sz="2200" dirty="0" smtClean="0"/>
              <a:t>Our nomenclature: </a:t>
            </a:r>
          </a:p>
          <a:p>
            <a:pPr marL="457200" lvl="1" indent="0" algn="l">
              <a:spcBef>
                <a:spcPts val="1728"/>
              </a:spcBef>
            </a:pPr>
            <a:r>
              <a:rPr lang="en-CA" sz="2200" dirty="0"/>
              <a:t>	</a:t>
            </a:r>
            <a:r>
              <a:rPr lang="en-CA" sz="2200" dirty="0" smtClean="0"/>
              <a:t>signal values: </a:t>
            </a:r>
            <a:r>
              <a:rPr lang="en-CA" sz="2200" i="1" dirty="0" smtClean="0">
                <a:latin typeface="Times New Roman"/>
                <a:cs typeface="Times New Roman"/>
              </a:rPr>
              <a:t>f</a:t>
            </a:r>
            <a:r>
              <a:rPr lang="en-CA" sz="2200" baseline="-25000" dirty="0" smtClean="0">
                <a:latin typeface="Times New Roman"/>
                <a:cs typeface="Times New Roman"/>
              </a:rPr>
              <a:t>n</a:t>
            </a:r>
            <a:r>
              <a:rPr lang="en-CA" sz="2200" dirty="0" smtClean="0"/>
              <a:t> – the original signal</a:t>
            </a:r>
          </a:p>
          <a:p>
            <a:pPr marL="457200" lvl="1" indent="0" algn="l">
              <a:spcBef>
                <a:spcPts val="1728"/>
              </a:spcBef>
            </a:pPr>
            <a:r>
              <a:rPr lang="en-CA" sz="2200" dirty="0" smtClean="0"/>
              <a:t> 	   – the predicted signal</a:t>
            </a:r>
          </a:p>
          <a:p>
            <a:pPr marL="457200" lvl="1" indent="0" algn="l">
              <a:spcBef>
                <a:spcPts val="1728"/>
              </a:spcBef>
            </a:pPr>
            <a:r>
              <a:rPr lang="en-CA" sz="2200" dirty="0"/>
              <a:t>	</a:t>
            </a:r>
            <a:r>
              <a:rPr lang="en-CA" sz="2200" dirty="0" smtClean="0"/>
              <a:t>   - the quantized, reconstructed signal.</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58882511"/>
              </p:ext>
            </p:extLst>
          </p:nvPr>
        </p:nvGraphicFramePr>
        <p:xfrm>
          <a:off x="1403648" y="5085184"/>
          <a:ext cx="288032" cy="443126"/>
        </p:xfrm>
        <a:graphic>
          <a:graphicData uri="http://schemas.openxmlformats.org/presentationml/2006/ole">
            <mc:AlternateContent xmlns:mc="http://schemas.openxmlformats.org/markup-compatibility/2006">
              <mc:Choice xmlns:v="urn:schemas-microsoft-com:vml" Requires="v">
                <p:oleObj spid="_x0000_s255166" name="Equation" r:id="rId3" imgW="155160" imgH="237600" progId="Equation.3">
                  <p:embed/>
                </p:oleObj>
              </mc:Choice>
              <mc:Fallback>
                <p:oleObj name="Equation" r:id="rId3" imgW="155160" imgH="237600" progId="Equation.3">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5085184"/>
                        <a:ext cx="288032" cy="443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54905655"/>
              </p:ext>
            </p:extLst>
          </p:nvPr>
        </p:nvGraphicFramePr>
        <p:xfrm>
          <a:off x="1403648" y="5661248"/>
          <a:ext cx="288032" cy="420970"/>
        </p:xfrm>
        <a:graphic>
          <a:graphicData uri="http://schemas.openxmlformats.org/presentationml/2006/ole">
            <mc:AlternateContent xmlns:mc="http://schemas.openxmlformats.org/markup-compatibility/2006">
              <mc:Choice xmlns:v="urn:schemas-microsoft-com:vml" Requires="v">
                <p:oleObj spid="_x0000_s255167" name="Equation" r:id="rId5" imgW="155160" imgH="228240" progId="Equation.3">
                  <p:embed/>
                </p:oleObj>
              </mc:Choice>
              <mc:Fallback>
                <p:oleObj name="Equation" r:id="rId5" imgW="155160" imgH="228240" progId="Equation.3">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5661248"/>
                        <a:ext cx="288032" cy="420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22" y="980728"/>
            <a:ext cx="8229600" cy="5340369"/>
          </a:xfrm>
        </p:spPr>
        <p:txBody>
          <a:bodyPr>
            <a:normAutofit fontScale="70000" lnSpcReduction="20000"/>
          </a:bodyPr>
          <a:lstStyle/>
          <a:p>
            <a:pPr marL="971550" lvl="1" indent="-514350">
              <a:lnSpc>
                <a:spcPct val="120000"/>
              </a:lnSpc>
              <a:buFont typeface="+mj-lt"/>
              <a:buAutoNum type="alphaLcParenR" startAt="3"/>
            </a:pPr>
            <a:r>
              <a:rPr lang="en-CA" dirty="0" smtClean="0"/>
              <a:t>DPCM: form the prediction; form an error </a:t>
            </a:r>
            <a:r>
              <a:rPr lang="en-CA" i="1" dirty="0" smtClean="0"/>
              <a:t>e</a:t>
            </a:r>
            <a:r>
              <a:rPr lang="en-CA" i="1" baseline="-25000" dirty="0" smtClean="0"/>
              <a:t>n</a:t>
            </a:r>
            <a:r>
              <a:rPr lang="en-CA" dirty="0" smtClean="0"/>
              <a:t> by subtracting the prediction from the actual signal; then quantize the error to a quantized version,     .</a:t>
            </a:r>
          </a:p>
          <a:p>
            <a:pPr lvl="1">
              <a:lnSpc>
                <a:spcPct val="120000"/>
              </a:lnSpc>
            </a:pPr>
            <a:r>
              <a:rPr lang="en-CA" dirty="0" smtClean="0"/>
              <a:t>	The set of equations that describe DPCM are as follows:</a:t>
            </a:r>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lgn="r"/>
            <a:r>
              <a:rPr lang="en-CA" dirty="0" smtClean="0"/>
              <a:t>(6.17)</a:t>
            </a:r>
          </a:p>
          <a:p>
            <a:pPr lvl="1" algn="r"/>
            <a:endParaRPr lang="en-CA" dirty="0" smtClean="0"/>
          </a:p>
          <a:p>
            <a:pPr lvl="1" algn="r"/>
            <a:endParaRPr lang="en-CA" dirty="0" smtClean="0"/>
          </a:p>
          <a:p>
            <a:pPr lvl="1"/>
            <a:r>
              <a:rPr lang="en-CA" dirty="0" smtClean="0"/>
              <a:t>Then </a:t>
            </a:r>
            <a:r>
              <a:rPr lang="en-CA" i="1" dirty="0" err="1" smtClean="0"/>
              <a:t>codewords</a:t>
            </a:r>
            <a:r>
              <a:rPr lang="en-CA" i="1" dirty="0" smtClean="0"/>
              <a:t> </a:t>
            </a:r>
            <a:r>
              <a:rPr lang="en-CA" dirty="0" smtClean="0"/>
              <a:t>for quantized error values    </a:t>
            </a:r>
            <a:r>
              <a:rPr lang="en-CA" sz="2000" dirty="0" smtClean="0"/>
              <a:t>    </a:t>
            </a:r>
            <a:r>
              <a:rPr lang="en-CA" dirty="0" smtClean="0"/>
              <a:t>are produced using</a:t>
            </a:r>
          </a:p>
          <a:p>
            <a:pPr lvl="1"/>
            <a:r>
              <a:rPr lang="en-CA" dirty="0" smtClean="0"/>
              <a:t>entropy coding, e.g. Huffman coding (Chapter 7).</a:t>
            </a:r>
          </a:p>
          <a:p>
            <a:pPr lvl="1"/>
            <a:endParaRPr lang="en-CA" dirty="0" smtClean="0"/>
          </a:p>
          <a:p>
            <a:pPr lvl="1"/>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81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127065"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8282" y="1679718"/>
            <a:ext cx="288032" cy="269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7068" name="Picture 9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3710" y="2447597"/>
            <a:ext cx="5229225" cy="2352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064094"/>
            <a:ext cx="288032" cy="269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a:bodyPr>
          <a:lstStyle/>
          <a:p>
            <a:pPr marL="457200" indent="-457200">
              <a:buFont typeface="+mj-lt"/>
              <a:buAutoNum type="alphaLcParenR" startAt="4"/>
            </a:pPr>
            <a:r>
              <a:rPr lang="en-CA" sz="2400" dirty="0" smtClean="0"/>
              <a:t>The main effect of the coder-decoder process is to produce reconstructed, quantized signal values                              </a:t>
            </a:r>
          </a:p>
          <a:p>
            <a:endParaRPr lang="en-CA" sz="2400" dirty="0" smtClean="0"/>
          </a:p>
          <a:p>
            <a:endParaRPr lang="en-CA" sz="2400" dirty="0" smtClean="0"/>
          </a:p>
          <a:p>
            <a:r>
              <a:rPr lang="en-CA" sz="2400" dirty="0" smtClean="0"/>
              <a:t>	The </a:t>
            </a:r>
            <a:r>
              <a:rPr lang="en-CA" sz="2400" b="1" dirty="0" smtClean="0"/>
              <a:t>distortion </a:t>
            </a:r>
            <a:r>
              <a:rPr lang="en-CA" sz="2400" dirty="0" smtClean="0"/>
              <a:t>is the average squared error  </a:t>
            </a:r>
          </a:p>
          <a:p>
            <a:endParaRPr lang="en-CA" sz="2400" dirty="0" smtClean="0"/>
          </a:p>
          <a:p>
            <a:endParaRPr lang="en-CA" sz="2400" dirty="0"/>
          </a:p>
          <a:p>
            <a:r>
              <a:rPr lang="en-CA" sz="2400" dirty="0" smtClean="0"/>
              <a:t>	</a:t>
            </a:r>
          </a:p>
          <a:p>
            <a:r>
              <a:rPr lang="en-CA" sz="2400" dirty="0"/>
              <a:t> </a:t>
            </a:r>
            <a:r>
              <a:rPr lang="en-CA" sz="2400" dirty="0" smtClean="0"/>
              <a:t>   </a:t>
            </a:r>
            <a:r>
              <a:rPr lang="pt-BR" sz="2400" dirty="0" smtClean="0"/>
              <a:t>one </a:t>
            </a:r>
            <a:r>
              <a:rPr lang="en-CA" sz="2400" dirty="0" smtClean="0"/>
              <a:t>often plots distortion versus the number of bit-levels used. A Lloyd-Max </a:t>
            </a:r>
            <a:r>
              <a:rPr lang="en-CA" sz="2400" dirty="0" err="1" smtClean="0"/>
              <a:t>quantizer</a:t>
            </a:r>
            <a:r>
              <a:rPr lang="en-CA" sz="2400" dirty="0" smtClean="0"/>
              <a:t> will do better (have less distortion) than a uniform </a:t>
            </a:r>
            <a:r>
              <a:rPr lang="en-CA" sz="2400" dirty="0" err="1" smtClean="0"/>
              <a:t>quantizer</a:t>
            </a:r>
            <a:r>
              <a:rPr lang="en-CA" sz="2400" dirty="0" smtClean="0"/>
              <a:t>.</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82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269470960"/>
              </p:ext>
            </p:extLst>
          </p:nvPr>
        </p:nvGraphicFramePr>
        <p:xfrm>
          <a:off x="3636269" y="3429000"/>
          <a:ext cx="2254986" cy="1008112"/>
        </p:xfrm>
        <a:graphic>
          <a:graphicData uri="http://schemas.openxmlformats.org/presentationml/2006/ole">
            <mc:AlternateContent xmlns:mc="http://schemas.openxmlformats.org/markup-compatibility/2006">
              <mc:Choice xmlns:v="urn:schemas-microsoft-com:vml" Requires="v">
                <p:oleObj spid="_x0000_s128379" name="Equation" r:id="rId4" imgW="1069560" imgH="466200" progId="Equation.3">
                  <p:embed/>
                </p:oleObj>
              </mc:Choice>
              <mc:Fallback>
                <p:oleObj name="Equation" r:id="rId4" imgW="1069560" imgH="466200" progId="Equation.3">
                  <p:embed/>
                  <p:pic>
                    <p:nvPicPr>
                      <p:cNvPr id="0" name="Picture 2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269" y="3429000"/>
                        <a:ext cx="2254986" cy="100811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20726199"/>
              </p:ext>
            </p:extLst>
          </p:nvPr>
        </p:nvGraphicFramePr>
        <p:xfrm>
          <a:off x="3851920" y="2132856"/>
          <a:ext cx="1555372" cy="576064"/>
        </p:xfrm>
        <a:graphic>
          <a:graphicData uri="http://schemas.openxmlformats.org/presentationml/2006/ole">
            <mc:AlternateContent xmlns:mc="http://schemas.openxmlformats.org/markup-compatibility/2006">
              <mc:Choice xmlns:v="urn:schemas-microsoft-com:vml" Requires="v">
                <p:oleObj spid="_x0000_s128380" name="Equation" r:id="rId6" imgW="676440" imgH="237600" progId="Equation.3">
                  <p:embed/>
                </p:oleObj>
              </mc:Choice>
              <mc:Fallback>
                <p:oleObj name="Equation" r:id="rId6" imgW="676440" imgH="237600" progId="Equation.3">
                  <p:embed/>
                  <p:pic>
                    <p:nvPicPr>
                      <p:cNvPr id="0" name="Picture 2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2132856"/>
                        <a:ext cx="1555372"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622" y="1052736"/>
            <a:ext cx="7859216" cy="5073427"/>
          </a:xfrm>
        </p:spPr>
        <p:txBody>
          <a:bodyPr>
            <a:normAutofit/>
          </a:bodyPr>
          <a:lstStyle/>
          <a:p>
            <a:pPr>
              <a:buFont typeface="Arial" pitchFamily="34" charset="0"/>
              <a:buChar char="•"/>
            </a:pPr>
            <a:r>
              <a:rPr lang="en-CA" sz="2400" dirty="0" smtClean="0"/>
              <a:t>For speech, we could modify quantization steps adaptively by estimating the mean and variance of a patch of signal values, and shifting quantization steps accordingly, for every block of signal values. That is, starting at time </a:t>
            </a:r>
            <a:r>
              <a:rPr lang="en-CA" sz="2400" i="1" dirty="0" err="1" smtClean="0">
                <a:latin typeface="Times New Roman" pitchFamily="18" charset="0"/>
                <a:cs typeface="Times New Roman" pitchFamily="18" charset="0"/>
              </a:rPr>
              <a:t>i</a:t>
            </a:r>
            <a:r>
              <a:rPr lang="en-CA" sz="2400" dirty="0" smtClean="0"/>
              <a:t> we could take a block of </a:t>
            </a:r>
            <a:r>
              <a:rPr lang="en-CA" sz="2400" i="1" dirty="0" smtClean="0">
                <a:latin typeface="Times New Roman" pitchFamily="18" charset="0"/>
                <a:cs typeface="Times New Roman" pitchFamily="18" charset="0"/>
              </a:rPr>
              <a:t>N</a:t>
            </a:r>
            <a:r>
              <a:rPr lang="en-CA" sz="2400" dirty="0" smtClean="0"/>
              <a:t> values </a:t>
            </a:r>
            <a:r>
              <a:rPr lang="en-CA" sz="2400" i="1" dirty="0" smtClean="0">
                <a:latin typeface="Times New Roman" pitchFamily="18" charset="0"/>
                <a:cs typeface="Times New Roman" pitchFamily="18" charset="0"/>
              </a:rPr>
              <a:t>f</a:t>
            </a:r>
            <a:r>
              <a:rPr lang="en-CA" sz="2400" baseline="-25000" dirty="0" smtClean="0">
                <a:latin typeface="Georgia" pitchFamily="18" charset="0"/>
              </a:rPr>
              <a:t>n</a:t>
            </a:r>
            <a:r>
              <a:rPr lang="en-CA" sz="2400" dirty="0" smtClean="0"/>
              <a:t> and try to minimize the quantization error:</a:t>
            </a:r>
          </a:p>
          <a:p>
            <a:endParaRPr lang="en-CA" sz="2400" dirty="0" smtClean="0"/>
          </a:p>
          <a:p>
            <a:pPr algn="r"/>
            <a:endParaRPr lang="en-CA" sz="2400" dirty="0" smtClean="0"/>
          </a:p>
          <a:p>
            <a:pPr algn="r"/>
            <a:r>
              <a:rPr lang="en-CA" sz="2400" dirty="0" smtClean="0"/>
              <a:t>(6.18)</a:t>
            </a:r>
          </a:p>
          <a:p>
            <a:endParaRPr lang="en-CA" sz="2400" dirty="0" smtClean="0"/>
          </a:p>
          <a:p>
            <a:endParaRPr lang="en-CA" sz="2400" dirty="0" smtClean="0"/>
          </a:p>
          <a:p>
            <a:r>
              <a:rPr lang="en-CA" sz="2400" dirty="0" smtClean="0"/>
              <a:t> </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83</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118869517"/>
              </p:ext>
            </p:extLst>
          </p:nvPr>
        </p:nvGraphicFramePr>
        <p:xfrm>
          <a:off x="2911046" y="4005064"/>
          <a:ext cx="3312368" cy="946391"/>
        </p:xfrm>
        <a:graphic>
          <a:graphicData uri="http://schemas.openxmlformats.org/presentationml/2006/ole">
            <mc:AlternateContent xmlns:mc="http://schemas.openxmlformats.org/markup-compatibility/2006">
              <mc:Choice xmlns:v="urn:schemas-microsoft-com:vml" Requires="v">
                <p:oleObj spid="_x0000_s129218" name="Equation" r:id="rId4" imgW="1511683" imgH="431831" progId="">
                  <p:embed/>
                </p:oleObj>
              </mc:Choice>
              <mc:Fallback>
                <p:oleObj name="Equation" r:id="rId4" imgW="1511683" imgH="431831" progId="">
                  <p:embed/>
                  <p:pic>
                    <p:nvPicPr>
                      <p:cNvPr id="0" name="Picture 1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046" y="4005064"/>
                        <a:ext cx="3312368" cy="946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62500" lnSpcReduction="20000"/>
          </a:bodyPr>
          <a:lstStyle/>
          <a:p>
            <a:pPr marL="457200" indent="-457200">
              <a:lnSpc>
                <a:spcPct val="120000"/>
              </a:lnSpc>
              <a:buFont typeface="Arial"/>
              <a:buChar char="•"/>
            </a:pPr>
            <a:r>
              <a:rPr lang="en-CA" dirty="0" smtClean="0"/>
              <a:t>Since signal </a:t>
            </a:r>
            <a:r>
              <a:rPr lang="en-CA" b="1" dirty="0" smtClean="0"/>
              <a:t>differences </a:t>
            </a:r>
            <a:r>
              <a:rPr lang="en-CA" dirty="0" smtClean="0"/>
              <a:t>are very peaked, we could model them using a </a:t>
            </a:r>
            <a:r>
              <a:rPr lang="en-CA" dirty="0" err="1" smtClean="0"/>
              <a:t>Laplacian</a:t>
            </a:r>
            <a:r>
              <a:rPr lang="en-CA" dirty="0" smtClean="0"/>
              <a:t> probability distribution function, which is strongly peaked at zero: it looks like</a:t>
            </a:r>
          </a:p>
          <a:p>
            <a:pPr>
              <a:lnSpc>
                <a:spcPct val="120000"/>
              </a:lnSpc>
            </a:pPr>
            <a:endParaRPr lang="en-CA" dirty="0" smtClean="0"/>
          </a:p>
          <a:p>
            <a:pPr algn="r">
              <a:lnSpc>
                <a:spcPct val="120000"/>
              </a:lnSpc>
            </a:pPr>
            <a:endParaRPr lang="en-CA" dirty="0" smtClean="0"/>
          </a:p>
          <a:p>
            <a:pPr algn="r">
              <a:lnSpc>
                <a:spcPct val="120000"/>
              </a:lnSpc>
            </a:pPr>
            <a:endParaRPr lang="en-CA" dirty="0" smtClean="0"/>
          </a:p>
          <a:p>
            <a:pPr>
              <a:lnSpc>
                <a:spcPct val="120000"/>
              </a:lnSpc>
            </a:pPr>
            <a:r>
              <a:rPr lang="en-CA" dirty="0" smtClean="0"/>
              <a:t>	  for variance </a:t>
            </a:r>
            <a:r>
              <a:rPr lang="el-GR" i="1" dirty="0" smtClean="0"/>
              <a:t>σ</a:t>
            </a:r>
            <a:r>
              <a:rPr lang="en-CA" baseline="30000" dirty="0" smtClean="0"/>
              <a:t>2</a:t>
            </a:r>
            <a:r>
              <a:rPr lang="en-CA" dirty="0" smtClean="0"/>
              <a:t>.</a:t>
            </a:r>
          </a:p>
          <a:p>
            <a:pPr>
              <a:lnSpc>
                <a:spcPct val="120000"/>
              </a:lnSpc>
            </a:pPr>
            <a:endParaRPr lang="en-CA" dirty="0" smtClean="0"/>
          </a:p>
          <a:p>
            <a:pPr marL="457200" indent="-457200">
              <a:lnSpc>
                <a:spcPct val="120000"/>
              </a:lnSpc>
              <a:buFont typeface="Arial"/>
              <a:buChar char="•"/>
            </a:pPr>
            <a:r>
              <a:rPr lang="en-CA" dirty="0" smtClean="0"/>
              <a:t>So typically one assigns quantization steps for a </a:t>
            </a:r>
            <a:r>
              <a:rPr lang="en-CA" dirty="0" err="1" smtClean="0"/>
              <a:t>quantizer</a:t>
            </a:r>
            <a:r>
              <a:rPr lang="en-CA" dirty="0" smtClean="0"/>
              <a:t> with </a:t>
            </a:r>
            <a:r>
              <a:rPr lang="en-CA" dirty="0" err="1" smtClean="0"/>
              <a:t>nonuniform</a:t>
            </a:r>
            <a:r>
              <a:rPr lang="en-CA" dirty="0" smtClean="0"/>
              <a:t> steps by assuming signal differences, </a:t>
            </a:r>
            <a:r>
              <a:rPr lang="en-CA" i="1" dirty="0" err="1" smtClean="0">
                <a:latin typeface="Times New Roman" pitchFamily="18" charset="0"/>
                <a:cs typeface="Times New Roman" pitchFamily="18" charset="0"/>
              </a:rPr>
              <a:t>d</a:t>
            </a:r>
            <a:r>
              <a:rPr lang="en-CA" i="1" baseline="-25000" dirty="0" err="1" smtClean="0">
                <a:latin typeface="Times New Roman" pitchFamily="18" charset="0"/>
                <a:cs typeface="Times New Roman" pitchFamily="18" charset="0"/>
              </a:rPr>
              <a:t>n</a:t>
            </a:r>
            <a:r>
              <a:rPr lang="en-CA" dirty="0" smtClean="0"/>
              <a:t> are drawn from such a distribution and then choosing steps to minimize</a:t>
            </a:r>
          </a:p>
          <a:p>
            <a:pPr>
              <a:lnSpc>
                <a:spcPct val="120000"/>
              </a:lnSpc>
            </a:pPr>
            <a:endParaRPr lang="en-CA" dirty="0" smtClean="0"/>
          </a:p>
          <a:p>
            <a:pPr algn="r">
              <a:lnSpc>
                <a:spcPct val="120000"/>
              </a:lnSpc>
            </a:pPr>
            <a:r>
              <a:rPr lang="en-CA" dirty="0" smtClean="0"/>
              <a:t>(6.19)</a:t>
            </a:r>
          </a:p>
          <a:p>
            <a:pPr>
              <a:lnSpc>
                <a:spcPct val="120000"/>
              </a:lnSpc>
            </a:pPr>
            <a:endParaRPr lang="en-CA" dirty="0" smtClean="0"/>
          </a:p>
          <a:p>
            <a:pPr>
              <a:lnSpc>
                <a:spcPct val="120000"/>
              </a:lnSpc>
            </a:pPr>
            <a:r>
              <a:rPr lang="en-CA" dirty="0" smtClean="0"/>
              <a:t> </a:t>
            </a:r>
          </a:p>
        </p:txBody>
      </p:sp>
      <p:sp>
        <p:nvSpPr>
          <p:cNvPr id="4" name="Slide Number Placeholder 3"/>
          <p:cNvSpPr>
            <a:spLocks noGrp="1"/>
          </p:cNvSpPr>
          <p:nvPr>
            <p:ph type="sldNum" sz="quarter" idx="12"/>
          </p:nvPr>
        </p:nvSpPr>
        <p:spPr/>
        <p:txBody>
          <a:bodyPr/>
          <a:lstStyle/>
          <a:p>
            <a:fld id="{0F351D62-525A-4671-8264-CD4617D324B8}" type="slidenum">
              <a:rPr lang="en-US" smtClean="0"/>
              <a:pPr/>
              <a:t>84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275365630"/>
              </p:ext>
            </p:extLst>
          </p:nvPr>
        </p:nvGraphicFramePr>
        <p:xfrm>
          <a:off x="2928926" y="4797152"/>
          <a:ext cx="3655945" cy="857256"/>
        </p:xfrm>
        <a:graphic>
          <a:graphicData uri="http://schemas.openxmlformats.org/presentationml/2006/ole">
            <mc:AlternateContent xmlns:mc="http://schemas.openxmlformats.org/markup-compatibility/2006">
              <mc:Choice xmlns:v="urn:schemas-microsoft-com:vml" Requires="v">
                <p:oleObj spid="_x0000_s130404" name="Equation" r:id="rId4" imgW="1842036" imgH="431831" progId="">
                  <p:embed/>
                </p:oleObj>
              </mc:Choice>
              <mc:Fallback>
                <p:oleObj name="Equation" r:id="rId4" imgW="1842036" imgH="431831" progId="">
                  <p:embed/>
                  <p:pic>
                    <p:nvPicPr>
                      <p:cNvPr id="0" name="Picture 2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26" y="4797152"/>
                        <a:ext cx="3655945"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0" y="2079202"/>
            <a:ext cx="5055686" cy="429543"/>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70000" lnSpcReduction="20000"/>
          </a:bodyPr>
          <a:lstStyle/>
          <a:p>
            <a:pPr marL="457200" indent="-457200">
              <a:buFont typeface="Arial"/>
              <a:buChar char="•"/>
            </a:pPr>
            <a:r>
              <a:rPr lang="en-CA" dirty="0" smtClean="0"/>
              <a:t>This is a least-squares problem, and can be solved iteratively using the Lloyd-Max </a:t>
            </a:r>
            <a:r>
              <a:rPr lang="en-CA" dirty="0" err="1" smtClean="0"/>
              <a:t>quantizer</a:t>
            </a:r>
            <a:r>
              <a:rPr lang="en-CA" dirty="0" smtClean="0"/>
              <a:t>.</a:t>
            </a:r>
          </a:p>
          <a:p>
            <a:endParaRPr lang="en-CA" dirty="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a:p>
            <a:endParaRPr lang="en-CA" dirty="0" smtClean="0"/>
          </a:p>
          <a:p>
            <a:endParaRPr lang="en-CA" dirty="0" smtClean="0"/>
          </a:p>
          <a:p>
            <a:endParaRPr lang="en-CA" dirty="0" smtClean="0"/>
          </a:p>
          <a:p>
            <a:pPr algn="ctr"/>
            <a:r>
              <a:rPr lang="en-CA" b="1" dirty="0" smtClean="0"/>
              <a:t>Fig. 6.18</a:t>
            </a:r>
            <a:r>
              <a:rPr lang="en-CA" dirty="0" smtClean="0"/>
              <a:t>: Schematic diagram for DPCM encoder and decoder</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85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6" name="Picture 5" descr="6f17.png"/>
          <p:cNvPicPr>
            <a:picLocks noChangeAspect="1"/>
          </p:cNvPicPr>
          <p:nvPr/>
        </p:nvPicPr>
        <p:blipFill>
          <a:blip r:embed="rId3" cstate="print"/>
          <a:stretch>
            <a:fillRect/>
          </a:stretch>
        </p:blipFill>
        <p:spPr>
          <a:xfrm>
            <a:off x="2123728" y="1700808"/>
            <a:ext cx="4988678" cy="3879704"/>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55000" lnSpcReduction="20000"/>
          </a:bodyPr>
          <a:lstStyle/>
          <a:p>
            <a:pPr marL="457200" indent="-457200">
              <a:lnSpc>
                <a:spcPct val="120000"/>
              </a:lnSpc>
              <a:buFont typeface="Arial"/>
              <a:buChar char="•"/>
            </a:pPr>
            <a:r>
              <a:rPr lang="en-CA" dirty="0" smtClean="0"/>
              <a:t>Notice that the quantization noise,       , is equal to the quantization effect on the error term,           .</a:t>
            </a:r>
          </a:p>
          <a:p>
            <a:pPr marL="457200" indent="-457200">
              <a:lnSpc>
                <a:spcPct val="120000"/>
              </a:lnSpc>
              <a:buFont typeface="Arial"/>
              <a:buChar char="•"/>
            </a:pPr>
            <a:endParaRPr lang="en-CA" dirty="0" smtClean="0"/>
          </a:p>
          <a:p>
            <a:pPr marL="457200" indent="-457200">
              <a:lnSpc>
                <a:spcPct val="120000"/>
              </a:lnSpc>
              <a:buFont typeface="Arial"/>
              <a:buChar char="•"/>
            </a:pPr>
            <a:r>
              <a:rPr lang="en-CA" dirty="0" smtClean="0"/>
              <a:t>Let’s look at actual numbers: Suppose we adopt the particular predictor below:</a:t>
            </a:r>
          </a:p>
          <a:p>
            <a:pPr>
              <a:lnSpc>
                <a:spcPct val="120000"/>
              </a:lnSpc>
            </a:pPr>
            <a:endParaRPr lang="en-CA" dirty="0" smtClean="0"/>
          </a:p>
          <a:p>
            <a:pPr algn="r">
              <a:lnSpc>
                <a:spcPct val="120000"/>
              </a:lnSpc>
            </a:pPr>
            <a:r>
              <a:rPr lang="en-CA" dirty="0" smtClean="0"/>
              <a:t>(6.20)</a:t>
            </a:r>
          </a:p>
          <a:p>
            <a:pPr>
              <a:lnSpc>
                <a:spcPct val="120000"/>
              </a:lnSpc>
            </a:pPr>
            <a:endParaRPr lang="en-CA" dirty="0" smtClean="0"/>
          </a:p>
          <a:p>
            <a:pPr algn="ctr">
              <a:lnSpc>
                <a:spcPct val="120000"/>
              </a:lnSpc>
            </a:pPr>
            <a:r>
              <a:rPr lang="en-CA" dirty="0" smtClean="0"/>
              <a:t>so that                       is an integer.</a:t>
            </a:r>
          </a:p>
          <a:p>
            <a:pPr>
              <a:lnSpc>
                <a:spcPct val="120000"/>
              </a:lnSpc>
            </a:pPr>
            <a:endParaRPr lang="en-CA" dirty="0" smtClean="0"/>
          </a:p>
          <a:p>
            <a:pPr>
              <a:lnSpc>
                <a:spcPct val="120000"/>
              </a:lnSpc>
            </a:pPr>
            <a:endParaRPr lang="en-CA" dirty="0" smtClean="0"/>
          </a:p>
          <a:p>
            <a:pPr marL="457200" indent="-457200">
              <a:lnSpc>
                <a:spcPct val="120000"/>
              </a:lnSpc>
              <a:buFont typeface="Arial"/>
              <a:buChar char="•"/>
            </a:pPr>
            <a:r>
              <a:rPr lang="en-CA" dirty="0" smtClean="0"/>
              <a:t>As well, use the quantization scheme:</a:t>
            </a:r>
          </a:p>
          <a:p>
            <a:pPr>
              <a:lnSpc>
                <a:spcPct val="120000"/>
              </a:lnSpc>
            </a:pPr>
            <a:endParaRPr lang="en-CA" dirty="0" smtClean="0"/>
          </a:p>
          <a:p>
            <a:pPr>
              <a:lnSpc>
                <a:spcPct val="120000"/>
              </a:lnSpc>
            </a:pPr>
            <a:endParaRPr lang="en-CA" dirty="0" smtClean="0"/>
          </a:p>
          <a:p>
            <a:pPr algn="r">
              <a:lnSpc>
                <a:spcPct val="120000"/>
              </a:lnSpc>
            </a:pPr>
            <a:endParaRPr lang="en-CA" dirty="0" smtClean="0"/>
          </a:p>
          <a:p>
            <a:pPr algn="r">
              <a:lnSpc>
                <a:spcPct val="120000"/>
              </a:lnSpc>
            </a:pPr>
            <a:r>
              <a:rPr lang="en-CA" dirty="0" smtClean="0"/>
              <a:t>(6.21)</a:t>
            </a:r>
          </a:p>
          <a:p>
            <a:pPr>
              <a:lnSpc>
                <a:spcPct val="120000"/>
              </a:lnSpc>
            </a:pP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86</a:t>
            </a:fld>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285785035"/>
              </p:ext>
            </p:extLst>
          </p:nvPr>
        </p:nvGraphicFramePr>
        <p:xfrm>
          <a:off x="3580971" y="3228109"/>
          <a:ext cx="1386154" cy="504056"/>
        </p:xfrm>
        <a:graphic>
          <a:graphicData uri="http://schemas.openxmlformats.org/presentationml/2006/ole">
            <mc:AlternateContent xmlns:mc="http://schemas.openxmlformats.org/markup-compatibility/2006">
              <mc:Choice xmlns:v="urn:schemas-microsoft-com:vml" Requires="v">
                <p:oleObj spid="_x0000_s233330" name="Equation" r:id="rId4" imgW="697919" imgH="253939" progId="">
                  <p:embed/>
                </p:oleObj>
              </mc:Choice>
              <mc:Fallback>
                <p:oleObj name="Equation" r:id="rId4" imgW="697919" imgH="253939" progId="">
                  <p:embed/>
                  <p:pic>
                    <p:nvPicPr>
                      <p:cNvPr id="0" name="Picture 6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0971" y="3228109"/>
                        <a:ext cx="1386154" cy="504056"/>
                      </a:xfrm>
                      <a:prstGeom prst="rect">
                        <a:avLst/>
                      </a:prstGeom>
                      <a:no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62405661"/>
              </p:ext>
            </p:extLst>
          </p:nvPr>
        </p:nvGraphicFramePr>
        <p:xfrm>
          <a:off x="4757344" y="749123"/>
          <a:ext cx="713606" cy="410864"/>
        </p:xfrm>
        <a:graphic>
          <a:graphicData uri="http://schemas.openxmlformats.org/presentationml/2006/ole">
            <mc:AlternateContent xmlns:mc="http://schemas.openxmlformats.org/markup-compatibility/2006">
              <mc:Choice xmlns:v="urn:schemas-microsoft-com:vml" Requires="v">
                <p:oleObj spid="_x0000_s233331" name="Equation" r:id="rId6" imgW="411120" imgH="228240" progId="Equation.3">
                  <p:embed/>
                </p:oleObj>
              </mc:Choice>
              <mc:Fallback>
                <p:oleObj name="Equation" r:id="rId6" imgW="411120" imgH="228240" progId="Equation.3">
                  <p:embed/>
                  <p:pic>
                    <p:nvPicPr>
                      <p:cNvPr id="0" name="Picture 6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7344" y="749123"/>
                        <a:ext cx="713606" cy="410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17351452"/>
              </p:ext>
            </p:extLst>
          </p:nvPr>
        </p:nvGraphicFramePr>
        <p:xfrm>
          <a:off x="3580971" y="1049763"/>
          <a:ext cx="745378" cy="395982"/>
        </p:xfrm>
        <a:graphic>
          <a:graphicData uri="http://schemas.openxmlformats.org/presentationml/2006/ole">
            <mc:AlternateContent xmlns:mc="http://schemas.openxmlformats.org/markup-compatibility/2006">
              <mc:Choice xmlns:v="urn:schemas-microsoft-com:vml" Requires="v">
                <p:oleObj spid="_x0000_s233332" name="Equation" r:id="rId8" imgW="393120" imgH="200880" progId="Equation.3">
                  <p:embed/>
                </p:oleObj>
              </mc:Choice>
              <mc:Fallback>
                <p:oleObj name="Equation" r:id="rId8" imgW="393120" imgH="200880" progId="Equation.3">
                  <p:embed/>
                  <p:pic>
                    <p:nvPicPr>
                      <p:cNvPr id="0" name="Picture 6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0971" y="1049763"/>
                        <a:ext cx="745378" cy="395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25385685"/>
              </p:ext>
            </p:extLst>
          </p:nvPr>
        </p:nvGraphicFramePr>
        <p:xfrm>
          <a:off x="1895703" y="4941168"/>
          <a:ext cx="5352595" cy="1008112"/>
        </p:xfrm>
        <a:graphic>
          <a:graphicData uri="http://schemas.openxmlformats.org/presentationml/2006/ole">
            <mc:AlternateContent xmlns:mc="http://schemas.openxmlformats.org/markup-compatibility/2006">
              <mc:Choice xmlns:v="urn:schemas-microsoft-com:vml" Requires="v">
                <p:oleObj spid="_x0000_s233333" name="Equation" r:id="rId10" imgW="2815920" imgH="520920" progId="Equation.3">
                  <p:embed/>
                </p:oleObj>
              </mc:Choice>
              <mc:Fallback>
                <p:oleObj name="Equation" r:id="rId10" imgW="2815920" imgH="520920" progId="Equation.3">
                  <p:embed/>
                  <p:pic>
                    <p:nvPicPr>
                      <p:cNvPr id="0" name="Picture 6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5703" y="4941168"/>
                        <a:ext cx="5352595"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83768" y="2519616"/>
            <a:ext cx="4248472" cy="686942"/>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18" y="764704"/>
            <a:ext cx="7931224" cy="5340369"/>
          </a:xfrm>
        </p:spPr>
        <p:txBody>
          <a:bodyPr anchor="ctr">
            <a:normAutofit/>
          </a:bodyPr>
          <a:lstStyle/>
          <a:p>
            <a:pPr marL="457200" indent="-457200">
              <a:buFont typeface="Arial"/>
              <a:buChar char="•"/>
            </a:pPr>
            <a:r>
              <a:rPr lang="en-CA" sz="2800" dirty="0" smtClean="0"/>
              <a:t>First, we note that the error is in the range −255..255, i.e., there are 511 possible levels for the error term. The </a:t>
            </a:r>
            <a:r>
              <a:rPr lang="en-CA" sz="2800" dirty="0" err="1" smtClean="0"/>
              <a:t>quantizer</a:t>
            </a:r>
            <a:r>
              <a:rPr lang="en-CA" sz="2800" dirty="0" smtClean="0"/>
              <a:t> simply divides the error range into 32 patches of about 16 levels each. It also makes the representative reconstructed value for each patch equal to the midway point for each group of 16 levels.</a:t>
            </a:r>
            <a:endParaRPr lang="en-US" sz="28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87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204" y="725791"/>
            <a:ext cx="8435280" cy="5340369"/>
          </a:xfrm>
        </p:spPr>
        <p:txBody>
          <a:bodyPr>
            <a:normAutofit fontScale="55000" lnSpcReduction="20000"/>
          </a:bodyPr>
          <a:lstStyle/>
          <a:p>
            <a:pPr marL="457200" indent="-457200">
              <a:buFont typeface="Arial"/>
              <a:buChar char="•"/>
            </a:pPr>
            <a:r>
              <a:rPr lang="en-CA" sz="3600" dirty="0" smtClean="0"/>
              <a:t>Table 6.7 gives output values for any of the input codes: 4-bit codes are mapped to 32 reconstruction levels in a staircase fashion.</a:t>
            </a:r>
          </a:p>
          <a:p>
            <a:endParaRPr lang="en-CA" dirty="0" smtClean="0"/>
          </a:p>
          <a:p>
            <a:pPr algn="ctr"/>
            <a:r>
              <a:rPr lang="en-CA" sz="3600" b="1" dirty="0" smtClean="0"/>
              <a:t>Table 6.7 </a:t>
            </a:r>
            <a:r>
              <a:rPr lang="en-CA" sz="3600" dirty="0" smtClean="0"/>
              <a:t>DPCM </a:t>
            </a:r>
            <a:r>
              <a:rPr lang="en-CA" sz="3600" dirty="0" err="1" smtClean="0"/>
              <a:t>quantizer</a:t>
            </a:r>
            <a:r>
              <a:rPr lang="en-CA" sz="3600" dirty="0" smtClean="0"/>
              <a:t> reconstruction levels.</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 </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88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11307757"/>
              </p:ext>
            </p:extLst>
          </p:nvPr>
        </p:nvGraphicFramePr>
        <p:xfrm>
          <a:off x="2143108" y="2005320"/>
          <a:ext cx="4857784" cy="3840480"/>
        </p:xfrm>
        <a:graphic>
          <a:graphicData uri="http://schemas.openxmlformats.org/drawingml/2006/table">
            <a:tbl>
              <a:tblPr firstRow="1" bandRow="1">
                <a:tableStyleId>{5C22544A-7EE6-4342-B048-85BDC9FD1C3A}</a:tableStyleId>
              </a:tblPr>
              <a:tblGrid>
                <a:gridCol w="2428892">
                  <a:extLst>
                    <a:ext uri="{9D8B030D-6E8A-4147-A177-3AD203B41FA5}">
                      <a16:colId xmlns:a16="http://schemas.microsoft.com/office/drawing/2014/main" val="20000"/>
                    </a:ext>
                  </a:extLst>
                </a:gridCol>
                <a:gridCol w="2428892">
                  <a:extLst>
                    <a:ext uri="{9D8B030D-6E8A-4147-A177-3AD203B41FA5}">
                      <a16:colId xmlns:a16="http://schemas.microsoft.com/office/drawing/2014/main" val="20001"/>
                    </a:ext>
                  </a:extLst>
                </a:gridCol>
              </a:tblGrid>
              <a:tr h="133324">
                <a:tc>
                  <a:txBody>
                    <a:bodyPr/>
                    <a:lstStyle/>
                    <a:p>
                      <a:pPr algn="ctr"/>
                      <a:r>
                        <a:rPr lang="en-CA" sz="1600" dirty="0" smtClean="0">
                          <a:latin typeface="Trebuchet MS"/>
                        </a:rPr>
                        <a:t>e</a:t>
                      </a:r>
                      <a:r>
                        <a:rPr lang="en-CA" sz="1600" baseline="-25000" dirty="0" smtClean="0">
                          <a:latin typeface="Trebuchet MS"/>
                        </a:rPr>
                        <a:t>n</a:t>
                      </a:r>
                      <a:r>
                        <a:rPr lang="en-CA" sz="1600" dirty="0" smtClean="0">
                          <a:latin typeface="Trebuchet MS"/>
                        </a:rPr>
                        <a:t> in range</a:t>
                      </a:r>
                      <a:endParaRPr lang="en-CA" sz="1600" dirty="0">
                        <a:latin typeface="Trebuchet MS"/>
                      </a:endParaRPr>
                    </a:p>
                  </a:txBody>
                  <a:tcPr/>
                </a:tc>
                <a:tc>
                  <a:txBody>
                    <a:bodyPr/>
                    <a:lstStyle/>
                    <a:p>
                      <a:pPr algn="ctr"/>
                      <a:r>
                        <a:rPr lang="en-CA" sz="1600" dirty="0" smtClean="0">
                          <a:latin typeface="Trebuchet MS"/>
                        </a:rPr>
                        <a:t>Quantized  to </a:t>
                      </a:r>
                      <a:r>
                        <a:rPr lang="en-CA" sz="1600" baseline="0" dirty="0" smtClean="0">
                          <a:latin typeface="Trebuchet MS"/>
                        </a:rPr>
                        <a:t> value</a:t>
                      </a:r>
                      <a:endParaRPr lang="en-CA" sz="1600" dirty="0">
                        <a:latin typeface="Trebuchet MS"/>
                      </a:endParaRPr>
                    </a:p>
                  </a:txBody>
                  <a:tcPr/>
                </a:tc>
                <a:extLst>
                  <a:ext uri="{0D108BD9-81ED-4DB2-BD59-A6C34878D82A}">
                    <a16:rowId xmlns:a16="http://schemas.microsoft.com/office/drawing/2014/main" val="10000"/>
                  </a:ext>
                </a:extLst>
              </a:tr>
              <a:tr h="1433232">
                <a:tc>
                  <a:txBody>
                    <a:bodyPr/>
                    <a:lstStyle/>
                    <a:p>
                      <a:pPr algn="ctr"/>
                      <a:r>
                        <a:rPr lang="en-CA" sz="1600" kern="1200" baseline="0" dirty="0" smtClean="0">
                          <a:solidFill>
                            <a:schemeClr val="dk1"/>
                          </a:solidFill>
                          <a:latin typeface="Trebuchet MS"/>
                          <a:ea typeface="+mn-ea"/>
                          <a:cs typeface="+mn-cs"/>
                        </a:rPr>
                        <a:t>-255 .. -240</a:t>
                      </a:r>
                    </a:p>
                    <a:p>
                      <a:pPr algn="ctr"/>
                      <a:r>
                        <a:rPr lang="en-CA" sz="1600" kern="1200" baseline="0" dirty="0" smtClean="0">
                          <a:solidFill>
                            <a:schemeClr val="dk1"/>
                          </a:solidFill>
                          <a:latin typeface="Trebuchet MS"/>
                          <a:ea typeface="+mn-ea"/>
                          <a:cs typeface="+mn-cs"/>
                        </a:rPr>
                        <a:t>-239 .. -224</a:t>
                      </a:r>
                    </a:p>
                    <a:p>
                      <a:pPr algn="ctr"/>
                      <a:r>
                        <a:rPr lang="en-CA" sz="1600" kern="1200" baseline="0" dirty="0" smtClean="0">
                          <a:solidFill>
                            <a:schemeClr val="dk1"/>
                          </a:solidFill>
                          <a:latin typeface="Trebuchet MS"/>
                          <a:ea typeface="+mn-ea"/>
                          <a:cs typeface="+mn-cs"/>
                        </a:rPr>
                        <a:t>. </a:t>
                      </a:r>
                    </a:p>
                    <a:p>
                      <a:pPr algn="ctr"/>
                      <a:r>
                        <a:rPr lang="en-CA" sz="1600" kern="1200" baseline="0" dirty="0" smtClean="0">
                          <a:solidFill>
                            <a:schemeClr val="dk1"/>
                          </a:solidFill>
                          <a:latin typeface="Trebuchet MS"/>
                          <a:ea typeface="+mn-ea"/>
                          <a:cs typeface="+mn-cs"/>
                        </a:rPr>
                        <a:t>. </a:t>
                      </a:r>
                    </a:p>
                    <a:p>
                      <a:pPr algn="ctr"/>
                      <a:r>
                        <a:rPr lang="en-CA" sz="1600" kern="1200" baseline="0" dirty="0" smtClean="0">
                          <a:solidFill>
                            <a:schemeClr val="dk1"/>
                          </a:solidFill>
                          <a:latin typeface="Trebuchet MS"/>
                          <a:ea typeface="+mn-ea"/>
                          <a:cs typeface="+mn-cs"/>
                        </a:rPr>
                        <a:t>. </a:t>
                      </a:r>
                    </a:p>
                    <a:p>
                      <a:pPr algn="ctr"/>
                      <a:r>
                        <a:rPr lang="en-CA" sz="1600" kern="1200" baseline="0" dirty="0" smtClean="0">
                          <a:solidFill>
                            <a:schemeClr val="dk1"/>
                          </a:solidFill>
                          <a:latin typeface="Trebuchet MS"/>
                          <a:ea typeface="+mn-ea"/>
                          <a:cs typeface="+mn-cs"/>
                        </a:rPr>
                        <a:t>-31 .. -16 </a:t>
                      </a:r>
                    </a:p>
                    <a:p>
                      <a:pPr algn="ctr"/>
                      <a:r>
                        <a:rPr lang="en-CA" sz="1600" kern="1200" baseline="0" dirty="0" smtClean="0">
                          <a:solidFill>
                            <a:schemeClr val="dk1"/>
                          </a:solidFill>
                          <a:latin typeface="Trebuchet MS"/>
                          <a:ea typeface="+mn-ea"/>
                          <a:cs typeface="+mn-cs"/>
                        </a:rPr>
                        <a:t>-15 .. 0 </a:t>
                      </a:r>
                    </a:p>
                    <a:p>
                      <a:pPr algn="ctr"/>
                      <a:r>
                        <a:rPr lang="en-CA" sz="1600" kern="1200" baseline="0" dirty="0" smtClean="0">
                          <a:solidFill>
                            <a:schemeClr val="dk1"/>
                          </a:solidFill>
                          <a:latin typeface="Trebuchet MS"/>
                          <a:ea typeface="+mn-ea"/>
                          <a:cs typeface="+mn-cs"/>
                        </a:rPr>
                        <a:t>1 .. 16</a:t>
                      </a:r>
                    </a:p>
                    <a:p>
                      <a:pPr algn="ctr"/>
                      <a:r>
                        <a:rPr lang="en-CA" sz="1600" kern="1200" baseline="0" dirty="0" smtClean="0">
                          <a:solidFill>
                            <a:schemeClr val="dk1"/>
                          </a:solidFill>
                          <a:latin typeface="Trebuchet MS"/>
                          <a:ea typeface="+mn-ea"/>
                          <a:cs typeface="+mn-cs"/>
                        </a:rPr>
                        <a:t>17 .. 32</a:t>
                      </a:r>
                    </a:p>
                    <a:p>
                      <a:pPr algn="ctr"/>
                      <a:r>
                        <a:rPr lang="en-CA" sz="1600" kern="1200" baseline="0" dirty="0" smtClean="0">
                          <a:solidFill>
                            <a:schemeClr val="dk1"/>
                          </a:solidFill>
                          <a:latin typeface="Trebuchet MS"/>
                          <a:ea typeface="+mn-ea"/>
                          <a:cs typeface="+mn-cs"/>
                        </a:rPr>
                        <a:t>. </a:t>
                      </a:r>
                    </a:p>
                    <a:p>
                      <a:pPr algn="ctr"/>
                      <a:r>
                        <a:rPr lang="en-CA" sz="1600" kern="1200" baseline="0" dirty="0" smtClean="0">
                          <a:solidFill>
                            <a:schemeClr val="dk1"/>
                          </a:solidFill>
                          <a:latin typeface="Trebuchet MS"/>
                          <a:ea typeface="+mn-ea"/>
                          <a:cs typeface="+mn-cs"/>
                        </a:rPr>
                        <a:t>. </a:t>
                      </a:r>
                    </a:p>
                    <a:p>
                      <a:pPr algn="ctr"/>
                      <a:r>
                        <a:rPr lang="en-CA" sz="1600" kern="1200" baseline="0" dirty="0" smtClean="0">
                          <a:solidFill>
                            <a:schemeClr val="dk1"/>
                          </a:solidFill>
                          <a:latin typeface="Trebuchet MS"/>
                          <a:ea typeface="+mn-ea"/>
                          <a:cs typeface="+mn-cs"/>
                        </a:rPr>
                        <a:t>. </a:t>
                      </a:r>
                    </a:p>
                    <a:p>
                      <a:pPr algn="ctr"/>
                      <a:r>
                        <a:rPr lang="en-CA" sz="1600" kern="1200" baseline="0" dirty="0" smtClean="0">
                          <a:solidFill>
                            <a:schemeClr val="dk1"/>
                          </a:solidFill>
                          <a:latin typeface="Trebuchet MS"/>
                          <a:ea typeface="+mn-ea"/>
                          <a:cs typeface="+mn-cs"/>
                        </a:rPr>
                        <a:t>225 .. 240</a:t>
                      </a:r>
                    </a:p>
                    <a:p>
                      <a:pPr algn="ctr"/>
                      <a:r>
                        <a:rPr lang="en-CA" sz="1600" kern="1200" baseline="0" dirty="0" smtClean="0">
                          <a:solidFill>
                            <a:schemeClr val="dk1"/>
                          </a:solidFill>
                          <a:latin typeface="Trebuchet MS"/>
                          <a:ea typeface="+mn-ea"/>
                          <a:cs typeface="+mn-cs"/>
                        </a:rPr>
                        <a:t>241 .. 255</a:t>
                      </a:r>
                      <a:endParaRPr lang="en-CA" sz="1600" dirty="0">
                        <a:latin typeface="Trebuchet MS"/>
                      </a:endParaRPr>
                    </a:p>
                  </a:txBody>
                  <a:tcPr/>
                </a:tc>
                <a:tc>
                  <a:txBody>
                    <a:bodyPr/>
                    <a:lstStyle/>
                    <a:p>
                      <a:pPr algn="ctr"/>
                      <a:r>
                        <a:rPr lang="en-CA" sz="1600" kern="1200" baseline="0" dirty="0" smtClean="0">
                          <a:solidFill>
                            <a:schemeClr val="dk1"/>
                          </a:solidFill>
                          <a:latin typeface="Trebuchet MS"/>
                          <a:ea typeface="+mn-ea"/>
                          <a:cs typeface="+mn-cs"/>
                        </a:rPr>
                        <a:t>-248</a:t>
                      </a:r>
                    </a:p>
                    <a:p>
                      <a:pPr algn="ctr"/>
                      <a:r>
                        <a:rPr lang="en-CA" sz="1600" kern="1200" baseline="0" dirty="0" smtClean="0">
                          <a:solidFill>
                            <a:schemeClr val="dk1"/>
                          </a:solidFill>
                          <a:latin typeface="Trebuchet MS"/>
                          <a:ea typeface="+mn-ea"/>
                          <a:cs typeface="+mn-cs"/>
                        </a:rPr>
                        <a:t>-232</a:t>
                      </a:r>
                    </a:p>
                    <a:p>
                      <a:pPr algn="ctr"/>
                      <a:r>
                        <a:rPr lang="en-CA" sz="1600" kern="1200" baseline="0" dirty="0" smtClean="0">
                          <a:solidFill>
                            <a:schemeClr val="dk1"/>
                          </a:solidFill>
                          <a:latin typeface="Trebuchet MS"/>
                          <a:ea typeface="+mn-ea"/>
                          <a:cs typeface="+mn-cs"/>
                        </a:rPr>
                        <a:t>.</a:t>
                      </a:r>
                    </a:p>
                    <a:p>
                      <a:pPr algn="ctr"/>
                      <a:r>
                        <a:rPr lang="en-CA" sz="1600" kern="1200" baseline="0" dirty="0" smtClean="0">
                          <a:solidFill>
                            <a:schemeClr val="dk1"/>
                          </a:solidFill>
                          <a:latin typeface="Trebuchet MS"/>
                          <a:ea typeface="+mn-ea"/>
                          <a:cs typeface="+mn-cs"/>
                        </a:rPr>
                        <a:t>.</a:t>
                      </a:r>
                    </a:p>
                    <a:p>
                      <a:pPr algn="ctr"/>
                      <a:r>
                        <a:rPr lang="en-CA" sz="1600" kern="1200" baseline="0" dirty="0" smtClean="0">
                          <a:solidFill>
                            <a:schemeClr val="dk1"/>
                          </a:solidFill>
                          <a:latin typeface="Trebuchet MS"/>
                          <a:ea typeface="+mn-ea"/>
                          <a:cs typeface="+mn-cs"/>
                        </a:rPr>
                        <a:t>.</a:t>
                      </a:r>
                    </a:p>
                    <a:p>
                      <a:pPr algn="ctr"/>
                      <a:r>
                        <a:rPr lang="en-CA" sz="1600" kern="1200" baseline="0" dirty="0" smtClean="0">
                          <a:solidFill>
                            <a:schemeClr val="dk1"/>
                          </a:solidFill>
                          <a:latin typeface="Trebuchet MS"/>
                          <a:ea typeface="+mn-ea"/>
                          <a:cs typeface="+mn-cs"/>
                        </a:rPr>
                        <a:t>-24</a:t>
                      </a:r>
                    </a:p>
                    <a:p>
                      <a:pPr algn="ctr"/>
                      <a:r>
                        <a:rPr lang="en-CA" sz="1600" kern="1200" baseline="0" dirty="0" smtClean="0">
                          <a:solidFill>
                            <a:schemeClr val="dk1"/>
                          </a:solidFill>
                          <a:latin typeface="Trebuchet MS"/>
                          <a:ea typeface="+mn-ea"/>
                          <a:cs typeface="+mn-cs"/>
                        </a:rPr>
                        <a:t>-8</a:t>
                      </a:r>
                    </a:p>
                    <a:p>
                      <a:pPr algn="ctr"/>
                      <a:r>
                        <a:rPr lang="en-CA" sz="1600" kern="1200" baseline="0" dirty="0" smtClean="0">
                          <a:solidFill>
                            <a:schemeClr val="dk1"/>
                          </a:solidFill>
                          <a:latin typeface="Trebuchet MS"/>
                          <a:ea typeface="+mn-ea"/>
                          <a:cs typeface="+mn-cs"/>
                        </a:rPr>
                        <a:t>8</a:t>
                      </a:r>
                    </a:p>
                    <a:p>
                      <a:pPr algn="ctr"/>
                      <a:r>
                        <a:rPr lang="en-CA" sz="1600" kern="1200" baseline="0" dirty="0" smtClean="0">
                          <a:solidFill>
                            <a:schemeClr val="dk1"/>
                          </a:solidFill>
                          <a:latin typeface="Trebuchet MS"/>
                          <a:ea typeface="+mn-ea"/>
                          <a:cs typeface="+mn-cs"/>
                        </a:rPr>
                        <a:t>24</a:t>
                      </a:r>
                    </a:p>
                    <a:p>
                      <a:pPr algn="ctr"/>
                      <a:r>
                        <a:rPr lang="en-CA" sz="1600" kern="1200" baseline="0" dirty="0" smtClean="0">
                          <a:solidFill>
                            <a:schemeClr val="dk1"/>
                          </a:solidFill>
                          <a:latin typeface="Trebuchet MS"/>
                          <a:ea typeface="+mn-ea"/>
                          <a:cs typeface="+mn-cs"/>
                        </a:rPr>
                        <a:t>.</a:t>
                      </a:r>
                    </a:p>
                    <a:p>
                      <a:pPr algn="ctr"/>
                      <a:r>
                        <a:rPr lang="en-CA" sz="1600" kern="1200" baseline="0" dirty="0" smtClean="0">
                          <a:solidFill>
                            <a:schemeClr val="dk1"/>
                          </a:solidFill>
                          <a:latin typeface="Trebuchet MS"/>
                          <a:ea typeface="+mn-ea"/>
                          <a:cs typeface="+mn-cs"/>
                        </a:rPr>
                        <a:t>.</a:t>
                      </a:r>
                    </a:p>
                    <a:p>
                      <a:pPr algn="ctr"/>
                      <a:r>
                        <a:rPr lang="en-CA" sz="1600" kern="1200" baseline="0" dirty="0" smtClean="0">
                          <a:solidFill>
                            <a:schemeClr val="dk1"/>
                          </a:solidFill>
                          <a:latin typeface="Trebuchet MS"/>
                          <a:ea typeface="+mn-ea"/>
                          <a:cs typeface="+mn-cs"/>
                        </a:rPr>
                        <a:t>.</a:t>
                      </a:r>
                    </a:p>
                    <a:p>
                      <a:pPr algn="ctr"/>
                      <a:r>
                        <a:rPr lang="en-CA" sz="1600" kern="1200" baseline="0" dirty="0" smtClean="0">
                          <a:solidFill>
                            <a:schemeClr val="dk1"/>
                          </a:solidFill>
                          <a:latin typeface="Trebuchet MS"/>
                          <a:ea typeface="+mn-ea"/>
                          <a:cs typeface="+mn-cs"/>
                        </a:rPr>
                        <a:t>232</a:t>
                      </a:r>
                    </a:p>
                    <a:p>
                      <a:pPr algn="ctr"/>
                      <a:r>
                        <a:rPr lang="en-CA" sz="1600" kern="1200" baseline="0" dirty="0" smtClean="0">
                          <a:solidFill>
                            <a:schemeClr val="dk1"/>
                          </a:solidFill>
                          <a:latin typeface="Trebuchet MS"/>
                          <a:ea typeface="+mn-ea"/>
                          <a:cs typeface="+mn-cs"/>
                        </a:rPr>
                        <a:t>248</a:t>
                      </a:r>
                      <a:endParaRPr lang="en-CA" sz="1600" dirty="0">
                        <a:latin typeface="Trebuchet MS"/>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3255" y="4554930"/>
            <a:ext cx="8257491" cy="1421928"/>
          </a:xfrm>
          <a:prstGeom prst="rect">
            <a:avLst/>
          </a:prstGeom>
        </p:spPr>
        <p:txBody>
          <a:bodyPr wrap="square">
            <a:spAutoFit/>
          </a:bodyPr>
          <a:lstStyle/>
          <a:p>
            <a:pPr marL="285750" indent="-285750">
              <a:lnSpc>
                <a:spcPct val="120000"/>
              </a:lnSpc>
              <a:buFont typeface="Arial"/>
              <a:buChar char="•"/>
              <a:tabLst>
                <a:tab pos="3138488" algn="l"/>
              </a:tabLst>
            </a:pPr>
            <a:r>
              <a:rPr lang="en-CA" dirty="0"/>
              <a:t>On the decoder side, we again assume extra values    </a:t>
            </a:r>
            <a:r>
              <a:rPr lang="en-CA" dirty="0" smtClean="0"/>
              <a:t> equal </a:t>
            </a:r>
            <a:r>
              <a:rPr lang="en-CA" dirty="0"/>
              <a:t>to the correct value     </a:t>
            </a:r>
            <a:r>
              <a:rPr lang="en-CA" dirty="0" smtClean="0"/>
              <a:t>, </a:t>
            </a:r>
            <a:r>
              <a:rPr lang="en-CA" dirty="0"/>
              <a:t>so that the first reconstructed value        is correct. What is received is       </a:t>
            </a:r>
            <a:r>
              <a:rPr lang="en-CA" dirty="0" smtClean="0"/>
              <a:t> and </a:t>
            </a:r>
            <a:r>
              <a:rPr lang="en-CA" dirty="0"/>
              <a:t>the reconstructed      </a:t>
            </a:r>
            <a:r>
              <a:rPr lang="en-CA" dirty="0" smtClean="0"/>
              <a:t> is </a:t>
            </a:r>
            <a:r>
              <a:rPr lang="en-CA" u="sng" dirty="0"/>
              <a:t>identical</a:t>
            </a:r>
            <a:r>
              <a:rPr lang="en-CA" dirty="0"/>
              <a:t> to that on the encoder side, provided we use exactly the same prediction rule.</a:t>
            </a:r>
            <a:endParaRPr lang="en-US" dirty="0"/>
          </a:p>
        </p:txBody>
      </p:sp>
      <p:sp>
        <p:nvSpPr>
          <p:cNvPr id="3" name="Content Placeholder 2"/>
          <p:cNvSpPr>
            <a:spLocks noGrp="1"/>
          </p:cNvSpPr>
          <p:nvPr>
            <p:ph idx="1"/>
          </p:nvPr>
        </p:nvSpPr>
        <p:spPr>
          <a:xfrm>
            <a:off x="457200" y="785795"/>
            <a:ext cx="8229600" cy="2211158"/>
          </a:xfrm>
          <a:ln>
            <a:noFill/>
          </a:ln>
        </p:spPr>
        <p:txBody>
          <a:bodyPr>
            <a:noAutofit/>
          </a:bodyPr>
          <a:lstStyle/>
          <a:p>
            <a:pPr>
              <a:buFont typeface="Arial"/>
              <a:buChar char="•"/>
              <a:tabLst>
                <a:tab pos="3138488" algn="l"/>
              </a:tabLst>
            </a:pPr>
            <a:r>
              <a:rPr lang="en-CA" sz="1600" dirty="0" smtClean="0"/>
              <a:t>As an example stream of signal values, consider the set of values:</a:t>
            </a:r>
          </a:p>
          <a:p>
            <a:pPr>
              <a:tabLst>
                <a:tab pos="3138488" algn="l"/>
              </a:tabLst>
            </a:pPr>
            <a:endParaRPr lang="en-CA" sz="1600" dirty="0" smtClean="0"/>
          </a:p>
          <a:p>
            <a:pPr>
              <a:tabLst>
                <a:tab pos="3138488" algn="l"/>
              </a:tabLst>
            </a:pPr>
            <a:endParaRPr lang="en-CA" sz="1600" dirty="0" smtClean="0"/>
          </a:p>
          <a:p>
            <a:pPr>
              <a:tabLst>
                <a:tab pos="3138488" algn="l"/>
              </a:tabLst>
            </a:pPr>
            <a:endParaRPr lang="en-CA" sz="1600" dirty="0" smtClean="0"/>
          </a:p>
          <a:p>
            <a:pPr algn="l">
              <a:lnSpc>
                <a:spcPct val="120000"/>
              </a:lnSpc>
              <a:buFont typeface="Arial"/>
              <a:buChar char="•"/>
              <a:tabLst>
                <a:tab pos="3138488" algn="l"/>
              </a:tabLst>
            </a:pPr>
            <a:r>
              <a:rPr lang="en-CA" sz="1600" dirty="0" smtClean="0"/>
              <a:t>Prepend extra values </a:t>
            </a:r>
            <a:r>
              <a:rPr lang="en-CA" sz="1600" i="1" dirty="0" smtClean="0">
                <a:latin typeface="Times New Roman" pitchFamily="18" charset="0"/>
                <a:cs typeface="Times New Roman" pitchFamily="18" charset="0"/>
              </a:rPr>
              <a:t>f</a:t>
            </a:r>
            <a:r>
              <a:rPr lang="en-CA" sz="1600" dirty="0" smtClean="0"/>
              <a:t> = 130 to replicate the first value, </a:t>
            </a:r>
            <a:r>
              <a:rPr lang="en-CA" sz="1600" i="1" dirty="0" smtClean="0">
                <a:latin typeface="Times New Roman" pitchFamily="18" charset="0"/>
                <a:cs typeface="Times New Roman" pitchFamily="18" charset="0"/>
              </a:rPr>
              <a:t>f</a:t>
            </a:r>
            <a:r>
              <a:rPr lang="en-CA" sz="1600" baseline="-25000" dirty="0" smtClean="0"/>
              <a:t>1</a:t>
            </a:r>
            <a:r>
              <a:rPr lang="en-CA" sz="1600" dirty="0" smtClean="0"/>
              <a:t>. Initialize with quantized error      ≡ 0, so that the first reconstructed value is exact:      = 130. Then the rest of the values calculated are as follows (with </a:t>
            </a:r>
            <a:r>
              <a:rPr lang="en-CA" sz="1600" dirty="0" err="1" smtClean="0"/>
              <a:t>prepended</a:t>
            </a:r>
            <a:r>
              <a:rPr lang="en-CA" sz="1600" dirty="0" smtClean="0"/>
              <a:t> values in a box):</a:t>
            </a:r>
          </a:p>
          <a:p>
            <a:pPr>
              <a:tabLst>
                <a:tab pos="3138488" algn="l"/>
              </a:tabLst>
            </a:pPr>
            <a:endParaRPr lang="en-CA" sz="1600" dirty="0" smtClean="0"/>
          </a:p>
          <a:p>
            <a:pPr>
              <a:tabLst>
                <a:tab pos="1706563" algn="l"/>
                <a:tab pos="2155825" algn="l"/>
                <a:tab pos="2606675" algn="l"/>
                <a:tab pos="3138488" algn="l"/>
                <a:tab pos="3589338" algn="l"/>
                <a:tab pos="4040188" algn="l"/>
              </a:tabLst>
            </a:pPr>
            <a:r>
              <a:rPr lang="en-CA" sz="1600" dirty="0" smtClean="0"/>
              <a:t>		</a:t>
            </a:r>
          </a:p>
          <a:p>
            <a:pPr>
              <a:tabLst>
                <a:tab pos="1706563" algn="l"/>
                <a:tab pos="2155825" algn="l"/>
                <a:tab pos="2606675" algn="l"/>
                <a:tab pos="3138488" algn="l"/>
                <a:tab pos="3589338" algn="l"/>
                <a:tab pos="4040188" algn="l"/>
              </a:tabLst>
            </a:pPr>
            <a:endParaRPr lang="en-CA" sz="1600" dirty="0"/>
          </a:p>
          <a:p>
            <a:pPr>
              <a:tabLst>
                <a:tab pos="1706563" algn="l"/>
                <a:tab pos="2155825" algn="l"/>
                <a:tab pos="2606675" algn="l"/>
                <a:tab pos="3138488" algn="l"/>
                <a:tab pos="3589338" algn="l"/>
                <a:tab pos="4040188" algn="l"/>
              </a:tabLst>
            </a:pPr>
            <a:endParaRPr lang="en-CA" sz="1600" dirty="0" smtClean="0"/>
          </a:p>
          <a:p>
            <a:pPr>
              <a:tabLst>
                <a:tab pos="1706563" algn="l"/>
                <a:tab pos="2155825" algn="l"/>
                <a:tab pos="2606675" algn="l"/>
                <a:tab pos="3138488" algn="l"/>
                <a:tab pos="3589338" algn="l"/>
                <a:tab pos="4040188" algn="l"/>
              </a:tabLst>
            </a:pPr>
            <a:endParaRPr lang="en-CA" sz="1600" dirty="0"/>
          </a:p>
          <a:p>
            <a:pPr>
              <a:tabLst>
                <a:tab pos="1706563" algn="l"/>
                <a:tab pos="2155825" algn="l"/>
                <a:tab pos="2606675" algn="l"/>
                <a:tab pos="3138488" algn="l"/>
                <a:tab pos="3589338" algn="l"/>
                <a:tab pos="4040188" algn="l"/>
              </a:tabLst>
            </a:pPr>
            <a:endParaRPr lang="en-CA" sz="1600" dirty="0" smtClean="0"/>
          </a:p>
        </p:txBody>
      </p:sp>
      <p:sp>
        <p:nvSpPr>
          <p:cNvPr id="4" name="Slide Number Placeholder 3"/>
          <p:cNvSpPr>
            <a:spLocks noGrp="1"/>
          </p:cNvSpPr>
          <p:nvPr>
            <p:ph type="sldNum" sz="quarter" idx="12"/>
          </p:nvPr>
        </p:nvSpPr>
        <p:spPr/>
        <p:txBody>
          <a:bodyPr/>
          <a:lstStyle/>
          <a:p>
            <a:fld id="{0F351D62-525A-4671-8264-CD4617D324B8}" type="slidenum">
              <a:rPr lang="en-US" smtClean="0"/>
              <a:pPr/>
              <a:t>89</a:t>
            </a:fld>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80227704"/>
              </p:ext>
            </p:extLst>
          </p:nvPr>
        </p:nvGraphicFramePr>
        <p:xfrm>
          <a:off x="2500298" y="1124744"/>
          <a:ext cx="4143405" cy="741680"/>
        </p:xfrm>
        <a:graphic>
          <a:graphicData uri="http://schemas.openxmlformats.org/drawingml/2006/table">
            <a:tbl>
              <a:tblPr firstRow="1" bandRow="1">
                <a:tableStyleId>{2D5ABB26-0587-4C30-8999-92F81FD0307C}</a:tableStyleId>
              </a:tblPr>
              <a:tblGrid>
                <a:gridCol w="828681">
                  <a:extLst>
                    <a:ext uri="{9D8B030D-6E8A-4147-A177-3AD203B41FA5}">
                      <a16:colId xmlns:a16="http://schemas.microsoft.com/office/drawing/2014/main" val="20000"/>
                    </a:ext>
                  </a:extLst>
                </a:gridCol>
                <a:gridCol w="828681">
                  <a:extLst>
                    <a:ext uri="{9D8B030D-6E8A-4147-A177-3AD203B41FA5}">
                      <a16:colId xmlns:a16="http://schemas.microsoft.com/office/drawing/2014/main" val="20001"/>
                    </a:ext>
                  </a:extLst>
                </a:gridCol>
                <a:gridCol w="828681">
                  <a:extLst>
                    <a:ext uri="{9D8B030D-6E8A-4147-A177-3AD203B41FA5}">
                      <a16:colId xmlns:a16="http://schemas.microsoft.com/office/drawing/2014/main" val="20002"/>
                    </a:ext>
                  </a:extLst>
                </a:gridCol>
                <a:gridCol w="828681">
                  <a:extLst>
                    <a:ext uri="{9D8B030D-6E8A-4147-A177-3AD203B41FA5}">
                      <a16:colId xmlns:a16="http://schemas.microsoft.com/office/drawing/2014/main" val="20003"/>
                    </a:ext>
                  </a:extLst>
                </a:gridCol>
                <a:gridCol w="828681">
                  <a:extLst>
                    <a:ext uri="{9D8B030D-6E8A-4147-A177-3AD203B41FA5}">
                      <a16:colId xmlns:a16="http://schemas.microsoft.com/office/drawing/2014/main" val="20004"/>
                    </a:ext>
                  </a:extLst>
                </a:gridCol>
              </a:tblGrid>
              <a:tr h="370840">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1</a:t>
                      </a:r>
                      <a:endParaRPr lang="en-CA" i="1" baseline="-25000"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2</a:t>
                      </a:r>
                      <a:endParaRPr lang="en-CA" i="1" baseline="-25000"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3</a:t>
                      </a:r>
                      <a:endParaRPr lang="en-CA" i="1" baseline="-25000"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4</a:t>
                      </a:r>
                      <a:endParaRPr lang="en-CA" i="1" baseline="-25000"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5</a:t>
                      </a:r>
                      <a:endParaRPr lang="en-CA" i="1" baseline="-25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CA" dirty="0" smtClean="0">
                          <a:latin typeface="Trebuchet MS"/>
                        </a:rPr>
                        <a:t>130</a:t>
                      </a:r>
                      <a:endParaRPr lang="en-CA" dirty="0">
                        <a:latin typeface="Trebuchet MS"/>
                      </a:endParaRPr>
                    </a:p>
                  </a:txBody>
                  <a:tcPr/>
                </a:tc>
                <a:tc>
                  <a:txBody>
                    <a:bodyPr/>
                    <a:lstStyle/>
                    <a:p>
                      <a:pPr algn="ctr"/>
                      <a:r>
                        <a:rPr lang="en-CA" dirty="0" smtClean="0">
                          <a:latin typeface="Trebuchet MS"/>
                        </a:rPr>
                        <a:t>150</a:t>
                      </a:r>
                      <a:endParaRPr lang="en-CA" dirty="0">
                        <a:latin typeface="Trebuchet MS"/>
                      </a:endParaRPr>
                    </a:p>
                  </a:txBody>
                  <a:tcPr/>
                </a:tc>
                <a:tc>
                  <a:txBody>
                    <a:bodyPr/>
                    <a:lstStyle/>
                    <a:p>
                      <a:pPr algn="ctr"/>
                      <a:r>
                        <a:rPr lang="en-CA" dirty="0" smtClean="0">
                          <a:latin typeface="Trebuchet MS"/>
                        </a:rPr>
                        <a:t>140</a:t>
                      </a:r>
                      <a:endParaRPr lang="en-CA" dirty="0">
                        <a:latin typeface="Trebuchet MS"/>
                      </a:endParaRPr>
                    </a:p>
                  </a:txBody>
                  <a:tcPr/>
                </a:tc>
                <a:tc>
                  <a:txBody>
                    <a:bodyPr/>
                    <a:lstStyle/>
                    <a:p>
                      <a:pPr algn="ctr"/>
                      <a:r>
                        <a:rPr lang="en-CA" dirty="0" smtClean="0">
                          <a:latin typeface="Trebuchet MS"/>
                        </a:rPr>
                        <a:t>200</a:t>
                      </a:r>
                      <a:endParaRPr lang="en-CA" dirty="0">
                        <a:latin typeface="Trebuchet MS"/>
                      </a:endParaRPr>
                    </a:p>
                  </a:txBody>
                  <a:tcPr/>
                </a:tc>
                <a:tc>
                  <a:txBody>
                    <a:bodyPr/>
                    <a:lstStyle/>
                    <a:p>
                      <a:pPr algn="ctr"/>
                      <a:r>
                        <a:rPr lang="en-CA" dirty="0" smtClean="0">
                          <a:latin typeface="Trebuchet MS"/>
                        </a:rPr>
                        <a:t>300</a:t>
                      </a:r>
                      <a:endParaRPr lang="en-CA" dirty="0">
                        <a:latin typeface="Trebuchet MS"/>
                      </a:endParaRPr>
                    </a:p>
                  </a:txBody>
                  <a:tcPr/>
                </a:tc>
                <a:extLst>
                  <a:ext uri="{0D108BD9-81ED-4DB2-BD59-A6C34878D82A}">
                    <a16:rowId xmlns:a16="http://schemas.microsoft.com/office/drawing/2014/main" val="10001"/>
                  </a:ext>
                </a:extLst>
              </a:tr>
            </a:tbl>
          </a:graphicData>
        </a:graphic>
      </p:graphicFrame>
      <p:pic>
        <p:nvPicPr>
          <p:cNvPr id="131437" name="Picture 3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348880"/>
            <a:ext cx="219075" cy="209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1438" name="Picture 3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653136"/>
            <a:ext cx="180975"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1441" name="Picture 3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4653136"/>
            <a:ext cx="209550" cy="285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1448" name="Picture 37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4918103"/>
            <a:ext cx="257175"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1450" name="Picture 37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5623" y="5268362"/>
            <a:ext cx="2667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37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2276872"/>
            <a:ext cx="257175"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slide89.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7784" y="3195712"/>
            <a:ext cx="3996444" cy="1196252"/>
          </a:xfrm>
          <a:prstGeom prst="rect">
            <a:avLst/>
          </a:prstGeom>
        </p:spPr>
      </p:pic>
      <p:pic>
        <p:nvPicPr>
          <p:cNvPr id="19" name="Picture 37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5013176"/>
            <a:ext cx="304800"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335" y="4725144"/>
            <a:ext cx="7977789" cy="1401019"/>
          </a:xfrm>
        </p:spPr>
        <p:txBody>
          <a:bodyPr>
            <a:normAutofit fontScale="62500" lnSpcReduction="20000"/>
          </a:bodyPr>
          <a:lstStyle/>
          <a:p>
            <a:pPr marL="0" indent="0" algn="just"/>
            <a:r>
              <a:rPr lang="en-CA" b="1" dirty="0" smtClean="0"/>
              <a:t>Fig. 6.3: </a:t>
            </a:r>
            <a:r>
              <a:rPr lang="en-CA" dirty="0" smtClean="0"/>
              <a:t>Sampling and Quantization. </a:t>
            </a:r>
          </a:p>
          <a:p>
            <a:pPr marL="400050" lvl="1" indent="0">
              <a:lnSpc>
                <a:spcPct val="120000"/>
              </a:lnSpc>
              <a:spcBef>
                <a:spcPts val="600"/>
              </a:spcBef>
            </a:pPr>
            <a:r>
              <a:rPr lang="en-CA" sz="3200" dirty="0" smtClean="0"/>
              <a:t>(a): Sampling the analog signal in the time dimension. </a:t>
            </a:r>
          </a:p>
          <a:p>
            <a:pPr marL="400050" lvl="1" indent="0">
              <a:lnSpc>
                <a:spcPct val="120000"/>
              </a:lnSpc>
            </a:pPr>
            <a:r>
              <a:rPr lang="en-CA" sz="3200" dirty="0" smtClean="0"/>
              <a:t>(b): Quantization is sampling the analog signal </a:t>
            </a:r>
            <a:r>
              <a:rPr lang="en-US" sz="3200" dirty="0" smtClean="0"/>
              <a:t>in the amplitude dimension.</a:t>
            </a:r>
            <a:endParaRPr lang="en-US" sz="32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9</a:t>
            </a:fld>
            <a:endParaRPr lang="en-US"/>
          </a:p>
        </p:txBody>
      </p:sp>
      <p:sp>
        <p:nvSpPr>
          <p:cNvPr id="12" name="TextBox 11"/>
          <p:cNvSpPr txBox="1"/>
          <p:nvPr/>
        </p:nvSpPr>
        <p:spPr>
          <a:xfrm>
            <a:off x="2339752" y="3861048"/>
            <a:ext cx="475461" cy="369332"/>
          </a:xfrm>
          <a:prstGeom prst="rect">
            <a:avLst/>
          </a:prstGeom>
          <a:noFill/>
        </p:spPr>
        <p:txBody>
          <a:bodyPr wrap="none" rtlCol="0">
            <a:spAutoFit/>
          </a:bodyPr>
          <a:lstStyle/>
          <a:p>
            <a:r>
              <a:rPr lang="en-US" dirty="0" smtClean="0">
                <a:latin typeface="Trebuchet MS"/>
              </a:rPr>
              <a:t>(a)</a:t>
            </a:r>
            <a:endParaRPr lang="en-US" dirty="0">
              <a:latin typeface="Trebuchet MS"/>
            </a:endParaRPr>
          </a:p>
        </p:txBody>
      </p:sp>
      <p:sp>
        <p:nvSpPr>
          <p:cNvPr id="13" name="TextBox 12"/>
          <p:cNvSpPr txBox="1"/>
          <p:nvPr/>
        </p:nvSpPr>
        <p:spPr>
          <a:xfrm>
            <a:off x="6444208" y="3861048"/>
            <a:ext cx="482787" cy="369332"/>
          </a:xfrm>
          <a:prstGeom prst="rect">
            <a:avLst/>
          </a:prstGeom>
          <a:noFill/>
        </p:spPr>
        <p:txBody>
          <a:bodyPr wrap="none" rtlCol="0">
            <a:spAutoFit/>
          </a:bodyPr>
          <a:lstStyle/>
          <a:p>
            <a:r>
              <a:rPr lang="en-US" dirty="0" smtClean="0">
                <a:latin typeface="Trebuchet MS"/>
              </a:rPr>
              <a:t>(b)</a:t>
            </a:r>
            <a:endParaRPr lang="en-US" dirty="0">
              <a:latin typeface="Trebuchet MS"/>
            </a:endParaRPr>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pic>
        <p:nvPicPr>
          <p:cNvPr id="249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764705"/>
            <a:ext cx="8064896" cy="31315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147248" cy="769288"/>
          </a:xfrm>
        </p:spPr>
        <p:txBody>
          <a:bodyPr>
            <a:normAutofit/>
          </a:bodyPr>
          <a:lstStyle/>
          <a:p>
            <a:r>
              <a:rPr lang="en-CA" sz="3200" b="1" dirty="0" smtClean="0"/>
              <a:t>6.3.6  DM</a:t>
            </a:r>
            <a:endParaRPr lang="en-CA" sz="3200" b="1" dirty="0"/>
          </a:p>
        </p:txBody>
      </p:sp>
      <p:sp>
        <p:nvSpPr>
          <p:cNvPr id="3" name="Content Placeholder 2"/>
          <p:cNvSpPr>
            <a:spLocks noGrp="1"/>
          </p:cNvSpPr>
          <p:nvPr>
            <p:ph idx="1"/>
          </p:nvPr>
        </p:nvSpPr>
        <p:spPr>
          <a:xfrm>
            <a:off x="457200" y="1358258"/>
            <a:ext cx="8229600" cy="4757758"/>
          </a:xfrm>
        </p:spPr>
        <p:txBody>
          <a:bodyPr>
            <a:normAutofit fontScale="62500" lnSpcReduction="20000"/>
          </a:bodyPr>
          <a:lstStyle/>
          <a:p>
            <a:pPr marL="457200" indent="-457200">
              <a:buFont typeface="Arial"/>
              <a:buChar char="•"/>
            </a:pPr>
            <a:r>
              <a:rPr lang="en-CA" b="1" dirty="0" smtClean="0"/>
              <a:t>DM</a:t>
            </a:r>
            <a:r>
              <a:rPr lang="en-CA" dirty="0" smtClean="0"/>
              <a:t> (Delta Modulation): simplified version of DPCM. Often used as a quick AD converter.</a:t>
            </a:r>
          </a:p>
          <a:p>
            <a:pPr marL="971550" lvl="1" indent="-514350">
              <a:spcBef>
                <a:spcPts val="1680"/>
              </a:spcBef>
              <a:buAutoNum type="arabicPeriod"/>
            </a:pPr>
            <a:r>
              <a:rPr lang="en-CA" b="1" dirty="0" smtClean="0"/>
              <a:t>Uniform-Delta DM</a:t>
            </a:r>
            <a:r>
              <a:rPr lang="en-CA" dirty="0" smtClean="0"/>
              <a:t>: use only a single quantized error value, either positive or negative.</a:t>
            </a:r>
          </a:p>
          <a:p>
            <a:pPr lvl="1">
              <a:spcBef>
                <a:spcPts val="1680"/>
              </a:spcBef>
            </a:pPr>
            <a:r>
              <a:rPr lang="en-CA" dirty="0" smtClean="0"/>
              <a:t>	(a) ⇒ a 1-bit coder. Produces coded output that follows the original signal in a staircase fashion.  The set of equations is:</a:t>
            </a:r>
          </a:p>
          <a:p>
            <a:pPr lvl="1"/>
            <a:endParaRPr lang="en-CA" dirty="0" smtClean="0"/>
          </a:p>
          <a:p>
            <a:pPr lvl="1"/>
            <a:endParaRPr lang="en-CA" dirty="0" smtClean="0"/>
          </a:p>
          <a:p>
            <a:pPr lvl="1"/>
            <a:endParaRPr lang="en-CA" dirty="0" smtClean="0"/>
          </a:p>
          <a:p>
            <a:pPr lvl="1"/>
            <a:endParaRPr lang="en-CA" dirty="0"/>
          </a:p>
          <a:p>
            <a:pPr lvl="1"/>
            <a:r>
              <a:rPr lang="en-CA" dirty="0" smtClean="0"/>
              <a:t>									(6.22)</a:t>
            </a:r>
          </a:p>
          <a:p>
            <a:pPr lvl="1"/>
            <a:endParaRPr lang="en-CA" dirty="0" smtClean="0"/>
          </a:p>
          <a:p>
            <a:pPr lvl="1"/>
            <a:endParaRPr lang="en-CA" dirty="0" smtClean="0"/>
          </a:p>
          <a:p>
            <a:pPr lvl="1"/>
            <a:endParaRPr lang="en-CA" dirty="0" smtClean="0"/>
          </a:p>
          <a:p>
            <a:pPr lvl="1" algn="ctr"/>
            <a:endParaRPr lang="en-CA" dirty="0"/>
          </a:p>
          <a:p>
            <a:pPr lvl="1" algn="ctr"/>
            <a:r>
              <a:rPr lang="en-CA" dirty="0" smtClean="0"/>
              <a:t>Note that the prediction simply involves a </a:t>
            </a:r>
            <a:r>
              <a:rPr lang="en-CA" b="1" dirty="0" smtClean="0"/>
              <a:t>delay</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38172927"/>
              </p:ext>
            </p:extLst>
          </p:nvPr>
        </p:nvGraphicFramePr>
        <p:xfrm>
          <a:off x="2442994" y="3356992"/>
          <a:ext cx="4248472" cy="2178703"/>
        </p:xfrm>
        <a:graphic>
          <a:graphicData uri="http://schemas.openxmlformats.org/presentationml/2006/ole">
            <mc:AlternateContent xmlns:mc="http://schemas.openxmlformats.org/markup-compatibility/2006">
              <mc:Choice xmlns:v="urn:schemas-microsoft-com:vml" Requires="v">
                <p:oleObj spid="_x0000_s132286" name="Equation" r:id="rId3" imgW="2475880" imgH="1269908" progId="Equation.3">
                  <p:embed/>
                </p:oleObj>
              </mc:Choice>
              <mc:Fallback>
                <p:oleObj name="Equation" r:id="rId3" imgW="2475880" imgH="1269908" progId="Equation.3">
                  <p:embed/>
                  <p:pic>
                    <p:nvPicPr>
                      <p:cNvPr id="0" name="Picture 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994" y="3356992"/>
                        <a:ext cx="4248472" cy="2178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764704"/>
            <a:ext cx="8229600" cy="5340369"/>
          </a:xfrm>
        </p:spPr>
        <p:txBody>
          <a:bodyPr>
            <a:normAutofit fontScale="55000" lnSpcReduction="20000"/>
          </a:bodyPr>
          <a:lstStyle/>
          <a:p>
            <a:pPr algn="l"/>
            <a:r>
              <a:rPr lang="en-CA" dirty="0" smtClean="0"/>
              <a:t>(b) Consider actual numbers: Suppose signal values are</a:t>
            </a:r>
          </a:p>
          <a:p>
            <a:pPr algn="l"/>
            <a:endParaRPr lang="en-CA" dirty="0" smtClean="0"/>
          </a:p>
          <a:p>
            <a:pPr algn="l"/>
            <a:endParaRPr lang="en-CA" dirty="0" smtClean="0"/>
          </a:p>
          <a:p>
            <a:pPr algn="l"/>
            <a:endParaRPr lang="en-CA" dirty="0" smtClean="0"/>
          </a:p>
          <a:p>
            <a:pPr algn="l">
              <a:lnSpc>
                <a:spcPct val="120000"/>
              </a:lnSpc>
              <a:spcBef>
                <a:spcPts val="1200"/>
              </a:spcBef>
            </a:pPr>
            <a:r>
              <a:rPr lang="en-CA" dirty="0" smtClean="0"/>
              <a:t>	As well, define an exact </a:t>
            </a:r>
            <a:r>
              <a:rPr lang="en-CA" i="1" dirty="0" smtClean="0"/>
              <a:t>reconstructed</a:t>
            </a:r>
            <a:r>
              <a:rPr lang="en-CA" dirty="0" smtClean="0"/>
              <a:t> value                  .</a:t>
            </a:r>
          </a:p>
          <a:p>
            <a:pPr algn="l"/>
            <a:endParaRPr lang="en-US" dirty="0" smtClean="0"/>
          </a:p>
          <a:p>
            <a:pPr algn="l"/>
            <a:r>
              <a:rPr lang="en-CA" dirty="0" smtClean="0"/>
              <a:t>(c) E.g., use step value </a:t>
            </a:r>
            <a:r>
              <a:rPr lang="en-CA" i="1" dirty="0" smtClean="0">
                <a:latin typeface="Times New Roman" pitchFamily="18" charset="0"/>
                <a:cs typeface="Times New Roman" pitchFamily="18" charset="0"/>
              </a:rPr>
              <a:t>k</a:t>
            </a:r>
            <a:r>
              <a:rPr lang="en-CA" dirty="0" smtClean="0"/>
              <a:t> = 4:</a:t>
            </a:r>
          </a:p>
          <a:p>
            <a:pPr algn="l"/>
            <a:endParaRPr lang="en-CA" dirty="0" smtClean="0"/>
          </a:p>
          <a:p>
            <a:pPr algn="l"/>
            <a:endParaRPr lang="en-CA" dirty="0" smtClean="0"/>
          </a:p>
          <a:p>
            <a:pPr algn="l"/>
            <a:endParaRPr lang="en-CA" dirty="0" smtClean="0"/>
          </a:p>
          <a:p>
            <a:pPr algn="l"/>
            <a:endParaRPr lang="en-CA" dirty="0" smtClean="0"/>
          </a:p>
          <a:p>
            <a:pPr algn="l"/>
            <a:endParaRPr lang="en-CA" dirty="0" smtClean="0"/>
          </a:p>
          <a:p>
            <a:pPr algn="l"/>
            <a:endParaRPr lang="en-CA" dirty="0" smtClean="0"/>
          </a:p>
          <a:p>
            <a:pPr algn="l"/>
            <a:r>
              <a:rPr lang="en-CA" dirty="0" smtClean="0"/>
              <a:t>	 The reconstructed set of values 10, 14, 10, 14 is close to the correct set 10, 11, 13, 15.</a:t>
            </a:r>
          </a:p>
          <a:p>
            <a:pPr algn="l">
              <a:lnSpc>
                <a:spcPct val="120000"/>
              </a:lnSpc>
              <a:spcBef>
                <a:spcPts val="1800"/>
              </a:spcBef>
            </a:pPr>
            <a:r>
              <a:rPr lang="en-CA" dirty="0" smtClean="0"/>
              <a:t>(d) However, DM copes less well with rapidly changing signals. One approach to mitigating this problem is to simply increase the sampling, perhaps to many times the Nyquist rate.</a:t>
            </a:r>
          </a:p>
        </p:txBody>
      </p:sp>
      <p:sp>
        <p:nvSpPr>
          <p:cNvPr id="4" name="Slide Number Placeholder 3"/>
          <p:cNvSpPr>
            <a:spLocks noGrp="1"/>
          </p:cNvSpPr>
          <p:nvPr>
            <p:ph type="sldNum" sz="quarter" idx="12"/>
          </p:nvPr>
        </p:nvSpPr>
        <p:spPr/>
        <p:txBody>
          <a:bodyPr/>
          <a:lstStyle/>
          <a:p>
            <a:fld id="{0F351D62-525A-4671-8264-CD4617D324B8}" type="slidenum">
              <a:rPr lang="en-US" smtClean="0"/>
              <a:pPr/>
              <a:t>91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07523124"/>
              </p:ext>
            </p:extLst>
          </p:nvPr>
        </p:nvGraphicFramePr>
        <p:xfrm>
          <a:off x="2786050" y="1142984"/>
          <a:ext cx="3314724" cy="741680"/>
        </p:xfrm>
        <a:graphic>
          <a:graphicData uri="http://schemas.openxmlformats.org/drawingml/2006/table">
            <a:tbl>
              <a:tblPr firstRow="1" bandRow="1">
                <a:tableStyleId>{2D5ABB26-0587-4C30-8999-92F81FD0307C}</a:tableStyleId>
              </a:tblPr>
              <a:tblGrid>
                <a:gridCol w="828681">
                  <a:extLst>
                    <a:ext uri="{9D8B030D-6E8A-4147-A177-3AD203B41FA5}">
                      <a16:colId xmlns:a16="http://schemas.microsoft.com/office/drawing/2014/main" val="20000"/>
                    </a:ext>
                  </a:extLst>
                </a:gridCol>
                <a:gridCol w="828681">
                  <a:extLst>
                    <a:ext uri="{9D8B030D-6E8A-4147-A177-3AD203B41FA5}">
                      <a16:colId xmlns:a16="http://schemas.microsoft.com/office/drawing/2014/main" val="20001"/>
                    </a:ext>
                  </a:extLst>
                </a:gridCol>
                <a:gridCol w="828681">
                  <a:extLst>
                    <a:ext uri="{9D8B030D-6E8A-4147-A177-3AD203B41FA5}">
                      <a16:colId xmlns:a16="http://schemas.microsoft.com/office/drawing/2014/main" val="20002"/>
                    </a:ext>
                  </a:extLst>
                </a:gridCol>
                <a:gridCol w="828681">
                  <a:extLst>
                    <a:ext uri="{9D8B030D-6E8A-4147-A177-3AD203B41FA5}">
                      <a16:colId xmlns:a16="http://schemas.microsoft.com/office/drawing/2014/main" val="20003"/>
                    </a:ext>
                  </a:extLst>
                </a:gridCol>
              </a:tblGrid>
              <a:tr h="370840">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1</a:t>
                      </a:r>
                      <a:endParaRPr lang="en-CA" i="1" baseline="-25000"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2</a:t>
                      </a:r>
                      <a:endParaRPr lang="en-CA" i="1" baseline="-25000"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3</a:t>
                      </a:r>
                      <a:endParaRPr lang="en-CA" i="1" baseline="-25000"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4</a:t>
                      </a:r>
                      <a:endParaRPr lang="en-CA" i="1" baseline="-25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CA" dirty="0" smtClean="0">
                          <a:latin typeface="Trebuchet MS"/>
                        </a:rPr>
                        <a:t>10</a:t>
                      </a:r>
                      <a:endParaRPr lang="en-CA" dirty="0">
                        <a:latin typeface="Trebuchet MS"/>
                      </a:endParaRPr>
                    </a:p>
                  </a:txBody>
                  <a:tcPr/>
                </a:tc>
                <a:tc>
                  <a:txBody>
                    <a:bodyPr/>
                    <a:lstStyle/>
                    <a:p>
                      <a:pPr algn="ctr"/>
                      <a:r>
                        <a:rPr lang="en-CA" dirty="0" smtClean="0">
                          <a:latin typeface="Trebuchet MS"/>
                        </a:rPr>
                        <a:t>11</a:t>
                      </a:r>
                      <a:endParaRPr lang="en-CA" dirty="0">
                        <a:latin typeface="Trebuchet MS"/>
                      </a:endParaRPr>
                    </a:p>
                  </a:txBody>
                  <a:tcPr/>
                </a:tc>
                <a:tc>
                  <a:txBody>
                    <a:bodyPr/>
                    <a:lstStyle/>
                    <a:p>
                      <a:pPr algn="ctr"/>
                      <a:r>
                        <a:rPr lang="en-CA" dirty="0" smtClean="0">
                          <a:latin typeface="Trebuchet MS"/>
                        </a:rPr>
                        <a:t>13</a:t>
                      </a:r>
                      <a:endParaRPr lang="en-CA" dirty="0">
                        <a:latin typeface="Trebuchet MS"/>
                      </a:endParaRPr>
                    </a:p>
                  </a:txBody>
                  <a:tcPr/>
                </a:tc>
                <a:tc>
                  <a:txBody>
                    <a:bodyPr/>
                    <a:lstStyle/>
                    <a:p>
                      <a:pPr algn="ctr"/>
                      <a:r>
                        <a:rPr lang="en-CA" dirty="0" smtClean="0">
                          <a:latin typeface="Trebuchet MS"/>
                        </a:rPr>
                        <a:t>15</a:t>
                      </a:r>
                      <a:endParaRPr lang="en-CA" dirty="0">
                        <a:latin typeface="Trebuchet MS"/>
                      </a:endParaRPr>
                    </a:p>
                  </a:txBody>
                  <a:tcPr/>
                </a:tc>
                <a:extLst>
                  <a:ext uri="{0D108BD9-81ED-4DB2-BD59-A6C34878D82A}">
                    <a16:rowId xmlns:a16="http://schemas.microsoft.com/office/drawing/2014/main" val="10001"/>
                  </a:ext>
                </a:extLst>
              </a:tr>
            </a:tbl>
          </a:graphicData>
        </a:graphic>
      </p:graphicFrame>
      <p:pic>
        <p:nvPicPr>
          <p:cNvPr id="248871"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3068960"/>
            <a:ext cx="6794795" cy="1085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9" name="Object 8"/>
          <p:cNvGraphicFramePr>
            <a:graphicFrameLocks noChangeAspect="1"/>
          </p:cNvGraphicFramePr>
          <p:nvPr>
            <p:extLst>
              <p:ext uri="{D42A27DB-BD31-4B8C-83A1-F6EECF244321}">
                <p14:modId xmlns:p14="http://schemas.microsoft.com/office/powerpoint/2010/main" val="3197260497"/>
              </p:ext>
            </p:extLst>
          </p:nvPr>
        </p:nvGraphicFramePr>
        <p:xfrm>
          <a:off x="5538923" y="1916832"/>
          <a:ext cx="1080120" cy="392771"/>
        </p:xfrm>
        <a:graphic>
          <a:graphicData uri="http://schemas.openxmlformats.org/presentationml/2006/ole">
            <mc:AlternateContent xmlns:mc="http://schemas.openxmlformats.org/markup-compatibility/2006">
              <mc:Choice xmlns:v="urn:schemas-microsoft-com:vml" Requires="v">
                <p:oleObj spid="_x0000_s249020" name="Equation" r:id="rId5" imgW="698339" imgH="254092" progId="Equation.3">
                  <p:embed/>
                </p:oleObj>
              </mc:Choice>
              <mc:Fallback>
                <p:oleObj name="Equation" r:id="rId5" imgW="698339" imgH="254092" progId="Equation.3">
                  <p:embed/>
                  <p:pic>
                    <p:nvPicPr>
                      <p:cNvPr id="0" name="Picture 1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923" y="1916832"/>
                        <a:ext cx="1080120" cy="3927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14" y="764704"/>
            <a:ext cx="8003232" cy="5340369"/>
          </a:xfrm>
        </p:spPr>
        <p:txBody>
          <a:bodyPr anchor="ctr">
            <a:normAutofit/>
          </a:bodyPr>
          <a:lstStyle/>
          <a:p>
            <a:r>
              <a:rPr lang="en-CA" sz="2800" dirty="0" smtClean="0"/>
              <a:t>2. </a:t>
            </a:r>
            <a:r>
              <a:rPr lang="en-CA" sz="2800" b="1" dirty="0" smtClean="0"/>
              <a:t>Adaptive DM</a:t>
            </a:r>
            <a:r>
              <a:rPr lang="en-CA" sz="2800" dirty="0" smtClean="0"/>
              <a:t>: If the slope of the actual signal curve is high, the staircase approximation cannot keep up. For a steep curve, should change the step size k adaptively.</a:t>
            </a:r>
          </a:p>
          <a:p>
            <a:endParaRPr lang="en-CA" sz="2800" dirty="0" smtClean="0"/>
          </a:p>
        </p:txBody>
      </p:sp>
      <p:sp>
        <p:nvSpPr>
          <p:cNvPr id="4" name="Slide Number Placeholder 3"/>
          <p:cNvSpPr>
            <a:spLocks noGrp="1"/>
          </p:cNvSpPr>
          <p:nvPr>
            <p:ph type="sldNum" sz="quarter" idx="12"/>
          </p:nvPr>
        </p:nvSpPr>
        <p:spPr/>
        <p:txBody>
          <a:bodyPr/>
          <a:lstStyle/>
          <a:p>
            <a:fld id="{0F351D62-525A-4671-8264-CD4617D324B8}" type="slidenum">
              <a:rPr lang="en-US" smtClean="0"/>
              <a:pPr/>
              <a:t>92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6.3.7  ADPCM</a:t>
            </a:r>
            <a:endParaRPr lang="en-CA" sz="3200" b="1" dirty="0"/>
          </a:p>
        </p:txBody>
      </p:sp>
      <p:sp>
        <p:nvSpPr>
          <p:cNvPr id="3" name="Content Placeholder 2"/>
          <p:cNvSpPr>
            <a:spLocks noGrp="1"/>
          </p:cNvSpPr>
          <p:nvPr>
            <p:ph idx="1"/>
          </p:nvPr>
        </p:nvSpPr>
        <p:spPr>
          <a:xfrm>
            <a:off x="452430" y="1552317"/>
            <a:ext cx="8229600" cy="4525963"/>
          </a:xfrm>
        </p:spPr>
        <p:txBody>
          <a:bodyPr>
            <a:normAutofit fontScale="62500" lnSpcReduction="20000"/>
          </a:bodyPr>
          <a:lstStyle/>
          <a:p>
            <a:pPr marL="457200" indent="-457200">
              <a:lnSpc>
                <a:spcPct val="120000"/>
              </a:lnSpc>
              <a:spcBef>
                <a:spcPts val="1848"/>
              </a:spcBef>
              <a:buFont typeface="Arial"/>
              <a:buChar char="•"/>
            </a:pPr>
            <a:r>
              <a:rPr lang="en-CA" b="1" dirty="0" smtClean="0"/>
              <a:t>ADPCM </a:t>
            </a:r>
            <a:r>
              <a:rPr lang="en-CA" dirty="0" smtClean="0"/>
              <a:t>(Adaptive DPCM) takes the idea of adapting the coder to suit the input much farther. The two pieces that make up a DPCM coder: the </a:t>
            </a:r>
            <a:r>
              <a:rPr lang="en-CA" dirty="0" err="1" smtClean="0"/>
              <a:t>quantizer</a:t>
            </a:r>
            <a:r>
              <a:rPr lang="en-CA" dirty="0" smtClean="0"/>
              <a:t> and the predictor.</a:t>
            </a:r>
          </a:p>
          <a:p>
            <a:pPr lvl="1">
              <a:lnSpc>
                <a:spcPct val="120000"/>
              </a:lnSpc>
              <a:spcBef>
                <a:spcPts val="1848"/>
              </a:spcBef>
            </a:pPr>
            <a:r>
              <a:rPr lang="en-CA" dirty="0" smtClean="0"/>
              <a:t>1. In Adaptive DM, adapt the </a:t>
            </a:r>
            <a:r>
              <a:rPr lang="en-CA" dirty="0" err="1" smtClean="0"/>
              <a:t>quantizer</a:t>
            </a:r>
            <a:r>
              <a:rPr lang="en-CA" dirty="0" smtClean="0"/>
              <a:t> step size to suit the input. In DPCM, we can change the step size as well as decision boundaries, using a non-uniform </a:t>
            </a:r>
            <a:r>
              <a:rPr lang="en-CA" dirty="0" err="1" smtClean="0"/>
              <a:t>quantizer</a:t>
            </a:r>
            <a:r>
              <a:rPr lang="en-CA" dirty="0" smtClean="0"/>
              <a:t>.</a:t>
            </a:r>
          </a:p>
          <a:p>
            <a:pPr lvl="1">
              <a:lnSpc>
                <a:spcPct val="120000"/>
              </a:lnSpc>
              <a:spcBef>
                <a:spcPts val="1848"/>
              </a:spcBef>
            </a:pPr>
            <a:r>
              <a:rPr lang="en-CA" dirty="0" smtClean="0"/>
              <a:t>	We can carry this out in two ways:</a:t>
            </a:r>
          </a:p>
          <a:p>
            <a:pPr marL="1371600" lvl="2" indent="-457200">
              <a:lnSpc>
                <a:spcPct val="120000"/>
              </a:lnSpc>
              <a:spcBef>
                <a:spcPts val="1848"/>
              </a:spcBef>
              <a:buAutoNum type="alphaLcParenBoth"/>
            </a:pPr>
            <a:r>
              <a:rPr lang="en-CA" sz="2900" b="1" dirty="0" smtClean="0"/>
              <a:t>Forward adaptive quantization</a:t>
            </a:r>
            <a:r>
              <a:rPr lang="en-CA" sz="2900" dirty="0" smtClean="0"/>
              <a:t>: use the properties of the input signal.</a:t>
            </a:r>
          </a:p>
          <a:p>
            <a:pPr marL="1371600" lvl="2" indent="-457200">
              <a:lnSpc>
                <a:spcPct val="120000"/>
              </a:lnSpc>
              <a:spcBef>
                <a:spcPts val="1848"/>
              </a:spcBef>
              <a:buAutoNum type="alphaLcParenBoth"/>
            </a:pPr>
            <a:r>
              <a:rPr lang="en-CA" sz="2900" b="1" dirty="0" smtClean="0"/>
              <a:t>Backward adaptive quantization</a:t>
            </a:r>
            <a:r>
              <a:rPr lang="en-CA" sz="2900" dirty="0" smtClean="0"/>
              <a:t>: use the properties of the quantized output. If quantized errors become too large, we should change the non-uniform </a:t>
            </a:r>
            <a:r>
              <a:rPr lang="en-CA" sz="2900" dirty="0" err="1" smtClean="0"/>
              <a:t>quantizer</a:t>
            </a:r>
            <a:r>
              <a:rPr lang="en-CA" sz="2900" dirty="0" smtClean="0"/>
              <a:t>.</a:t>
            </a:r>
            <a:endParaRPr lang="en-CA" sz="29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915401"/>
            <a:ext cx="8229600" cy="5340369"/>
          </a:xfrm>
        </p:spPr>
        <p:txBody>
          <a:bodyPr>
            <a:normAutofit fontScale="77500" lnSpcReduction="20000"/>
          </a:bodyPr>
          <a:lstStyle/>
          <a:p>
            <a:pPr lvl="1" algn="l">
              <a:lnSpc>
                <a:spcPct val="120000"/>
              </a:lnSpc>
            </a:pPr>
            <a:r>
              <a:rPr lang="en-CA" dirty="0" smtClean="0"/>
              <a:t>2. We can also </a:t>
            </a:r>
            <a:r>
              <a:rPr lang="en-CA" b="1" dirty="0" smtClean="0"/>
              <a:t>adapt the predictor</a:t>
            </a:r>
            <a:r>
              <a:rPr lang="en-CA" dirty="0" smtClean="0"/>
              <a:t>, again using forward or backward adaptation.  Making the predictor coefficients adaptive is called </a:t>
            </a:r>
            <a:r>
              <a:rPr lang="en-CA" i="1" dirty="0" smtClean="0"/>
              <a:t>Adaptive Predictive Coding </a:t>
            </a:r>
            <a:r>
              <a:rPr lang="en-CA" dirty="0" smtClean="0"/>
              <a:t>(APC):</a:t>
            </a:r>
          </a:p>
          <a:p>
            <a:pPr lvl="1" algn="l">
              <a:lnSpc>
                <a:spcPct val="120000"/>
              </a:lnSpc>
            </a:pPr>
            <a:endParaRPr lang="en-CA" dirty="0" smtClean="0"/>
          </a:p>
          <a:p>
            <a:pPr marL="1371600" lvl="2" indent="-457200" algn="l">
              <a:lnSpc>
                <a:spcPct val="120000"/>
              </a:lnSpc>
              <a:buAutoNum type="alphaLcParenBoth"/>
            </a:pPr>
            <a:r>
              <a:rPr lang="en-CA" dirty="0" smtClean="0"/>
              <a:t>Recall that the predictor is usually taken to be a linear function of previous reconstructed quantized values,     </a:t>
            </a:r>
          </a:p>
          <a:p>
            <a:pPr marL="1371600" lvl="2" indent="-457200" algn="l">
              <a:lnSpc>
                <a:spcPct val="120000"/>
              </a:lnSpc>
              <a:buAutoNum type="alphaLcParenBoth"/>
            </a:pPr>
            <a:endParaRPr lang="en-CA" dirty="0"/>
          </a:p>
          <a:p>
            <a:pPr marL="1371600" lvl="2" indent="-457200" algn="l">
              <a:lnSpc>
                <a:spcPct val="120000"/>
              </a:lnSpc>
              <a:buAutoNum type="alphaLcParenBoth"/>
            </a:pPr>
            <a:r>
              <a:rPr lang="en-CA" dirty="0" smtClean="0"/>
              <a:t>The number of previous values used is called the “order” of the predictor. For example, if we use </a:t>
            </a:r>
            <a:r>
              <a:rPr lang="en-CA" i="1" dirty="0" smtClean="0">
                <a:latin typeface="Times New Roman" pitchFamily="18" charset="0"/>
                <a:cs typeface="Times New Roman" pitchFamily="18" charset="0"/>
              </a:rPr>
              <a:t>M</a:t>
            </a:r>
            <a:r>
              <a:rPr lang="en-CA" dirty="0" smtClean="0"/>
              <a:t> previous values, we need </a:t>
            </a:r>
            <a:r>
              <a:rPr lang="en-CA" i="1" dirty="0" smtClean="0">
                <a:latin typeface="Times New Roman" pitchFamily="18" charset="0"/>
                <a:cs typeface="Times New Roman" pitchFamily="18" charset="0"/>
              </a:rPr>
              <a:t>M</a:t>
            </a:r>
            <a:r>
              <a:rPr lang="en-CA" dirty="0" smtClean="0"/>
              <a:t> coefficients </a:t>
            </a:r>
            <a:r>
              <a:rPr lang="en-CA" i="1" dirty="0" err="1" smtClean="0">
                <a:latin typeface="Times New Roman" pitchFamily="18" charset="0"/>
                <a:cs typeface="Times New Roman" pitchFamily="18" charset="0"/>
              </a:rPr>
              <a:t>a</a:t>
            </a:r>
            <a:r>
              <a:rPr lang="en-CA" i="1" baseline="-25000" dirty="0" err="1" smtClean="0">
                <a:latin typeface="Times New Roman" pitchFamily="18" charset="0"/>
                <a:cs typeface="Times New Roman" pitchFamily="18" charset="0"/>
              </a:rPr>
              <a:t>i</a:t>
            </a:r>
            <a:r>
              <a:rPr lang="en-CA" dirty="0" smtClean="0"/>
              <a:t>, </a:t>
            </a:r>
            <a:r>
              <a:rPr lang="en-CA" i="1" dirty="0" err="1" smtClean="0">
                <a:latin typeface="Times New Roman" pitchFamily="18" charset="0"/>
                <a:cs typeface="Times New Roman" pitchFamily="18" charset="0"/>
              </a:rPr>
              <a:t>i</a:t>
            </a:r>
            <a:r>
              <a:rPr lang="en-CA" dirty="0" smtClean="0"/>
              <a:t> = 1 ... </a:t>
            </a:r>
            <a:r>
              <a:rPr lang="en-CA" i="1" dirty="0" smtClean="0">
                <a:latin typeface="Times New Roman" pitchFamily="18" charset="0"/>
                <a:cs typeface="Times New Roman" pitchFamily="18" charset="0"/>
              </a:rPr>
              <a:t>M</a:t>
            </a:r>
            <a:r>
              <a:rPr lang="en-CA" dirty="0" smtClean="0"/>
              <a:t> in a predictor</a:t>
            </a:r>
          </a:p>
          <a:p>
            <a:pPr lvl="2">
              <a:lnSpc>
                <a:spcPct val="120000"/>
              </a:lnSpc>
              <a:buNone/>
            </a:pPr>
            <a:endParaRPr lang="en-CA" dirty="0" smtClean="0"/>
          </a:p>
          <a:p>
            <a:pPr lvl="2" algn="r">
              <a:lnSpc>
                <a:spcPct val="120000"/>
              </a:lnSpc>
              <a:buNone/>
            </a:pPr>
            <a:endParaRPr lang="en-CA" dirty="0"/>
          </a:p>
          <a:p>
            <a:pPr lvl="2" algn="r">
              <a:lnSpc>
                <a:spcPct val="120000"/>
              </a:lnSpc>
              <a:buNone/>
            </a:pPr>
            <a:r>
              <a:rPr lang="en-CA" dirty="0" smtClean="0"/>
              <a:t>(6.23)</a:t>
            </a:r>
          </a:p>
          <a:p>
            <a:pPr lvl="2">
              <a:lnSpc>
                <a:spcPct val="120000"/>
              </a:lnSpc>
              <a:buNone/>
            </a:pPr>
            <a:r>
              <a:rPr lang="en-CA" dirty="0" smtClean="0"/>
              <a:t> </a:t>
            </a:r>
          </a:p>
        </p:txBody>
      </p:sp>
      <p:sp>
        <p:nvSpPr>
          <p:cNvPr id="4" name="Slide Number Placeholder 3"/>
          <p:cNvSpPr>
            <a:spLocks noGrp="1"/>
          </p:cNvSpPr>
          <p:nvPr>
            <p:ph type="sldNum" sz="quarter" idx="12"/>
          </p:nvPr>
        </p:nvSpPr>
        <p:spPr/>
        <p:txBody>
          <a:bodyPr/>
          <a:lstStyle/>
          <a:p>
            <a:fld id="{0F351D62-525A-4671-8264-CD4617D324B8}" type="slidenum">
              <a:rPr lang="en-US" smtClean="0"/>
              <a:pPr/>
              <a:t>94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133200" name="Picture 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2708920"/>
            <a:ext cx="314325" cy="285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3952513076"/>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33424" name="Equation" r:id="rId5" imgW="100440" imgH="155160" progId="Equation.3">
                  <p:embed/>
                </p:oleObj>
              </mc:Choice>
              <mc:Fallback>
                <p:oleObj name="Equation" r:id="rId5" imgW="100440" imgH="155160" progId="Equation.3">
                  <p:embed/>
                  <p:pic>
                    <p:nvPicPr>
                      <p:cNvPr id="0" name="Picture 1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9998367"/>
              </p:ext>
            </p:extLst>
          </p:nvPr>
        </p:nvGraphicFramePr>
        <p:xfrm>
          <a:off x="3861357" y="4581128"/>
          <a:ext cx="1535585" cy="891630"/>
        </p:xfrm>
        <a:graphic>
          <a:graphicData uri="http://schemas.openxmlformats.org/presentationml/2006/ole">
            <mc:AlternateContent xmlns:mc="http://schemas.openxmlformats.org/markup-compatibility/2006">
              <mc:Choice xmlns:v="urn:schemas-microsoft-com:vml" Requires="v">
                <p:oleObj spid="_x0000_s133425" name="Equation" r:id="rId7" imgW="776880" imgH="447840" progId="Equation.3">
                  <p:embed/>
                </p:oleObj>
              </mc:Choice>
              <mc:Fallback>
                <p:oleObj name="Equation" r:id="rId7" imgW="776880" imgH="447840" progId="Equation.3">
                  <p:embed/>
                  <p:pic>
                    <p:nvPicPr>
                      <p:cNvPr id="0" name="Picture 1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1357" y="4581128"/>
                        <a:ext cx="1535585" cy="89163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147248" cy="5340369"/>
          </a:xfrm>
        </p:spPr>
        <p:txBody>
          <a:bodyPr>
            <a:normAutofit fontScale="62500" lnSpcReduction="20000"/>
          </a:bodyPr>
          <a:lstStyle/>
          <a:p>
            <a:pPr>
              <a:lnSpc>
                <a:spcPct val="120000"/>
              </a:lnSpc>
              <a:buFont typeface="Arial" pitchFamily="34" charset="0"/>
              <a:buChar char="•"/>
            </a:pPr>
            <a:r>
              <a:rPr lang="en-CA" dirty="0" smtClean="0"/>
              <a:t>However we can get into a difficult situation if we try to change the prediction coefficients, that multiply previous quantized values, because that makes a complicated set of equations to solve for these coefficients:</a:t>
            </a:r>
          </a:p>
          <a:p>
            <a:pPr>
              <a:lnSpc>
                <a:spcPct val="120000"/>
              </a:lnSpc>
            </a:pPr>
            <a:endParaRPr lang="en-CA" dirty="0" smtClean="0"/>
          </a:p>
          <a:p>
            <a:pPr marL="914400" lvl="1" indent="-514350">
              <a:lnSpc>
                <a:spcPct val="120000"/>
              </a:lnSpc>
            </a:pPr>
            <a:r>
              <a:rPr lang="en-CA" dirty="0" smtClean="0"/>
              <a:t>(a) Suppose we decide to use a least-squares approach to solving a minimization trying to find the best values of the </a:t>
            </a:r>
            <a:r>
              <a:rPr lang="en-CA" i="1" dirty="0" err="1" smtClean="0">
                <a:latin typeface="Times New Roman" pitchFamily="18" charset="0"/>
                <a:cs typeface="Times New Roman" pitchFamily="18" charset="0"/>
              </a:rPr>
              <a:t>a</a:t>
            </a:r>
            <a:r>
              <a:rPr lang="en-CA" sz="2000" i="1" baseline="-25000" dirty="0" err="1" smtClean="0">
                <a:latin typeface="Times New Roman" pitchFamily="18" charset="0"/>
                <a:cs typeface="Times New Roman" pitchFamily="18" charset="0"/>
              </a:rPr>
              <a:t>i</a:t>
            </a:r>
            <a:r>
              <a:rPr lang="en-CA" dirty="0" smtClean="0"/>
              <a:t>:</a:t>
            </a:r>
          </a:p>
          <a:p>
            <a:pPr marL="514350" indent="-514350">
              <a:lnSpc>
                <a:spcPct val="120000"/>
              </a:lnSpc>
            </a:pPr>
            <a:endParaRPr lang="en-CA" dirty="0" smtClean="0"/>
          </a:p>
          <a:p>
            <a:pPr marL="514350" indent="-514350" algn="r">
              <a:lnSpc>
                <a:spcPct val="120000"/>
              </a:lnSpc>
            </a:pPr>
            <a:r>
              <a:rPr lang="en-CA" dirty="0" smtClean="0"/>
              <a:t>(6.24)</a:t>
            </a:r>
          </a:p>
          <a:p>
            <a:pPr marL="0" indent="0">
              <a:lnSpc>
                <a:spcPct val="120000"/>
              </a:lnSpc>
            </a:pPr>
            <a:endParaRPr lang="en-CA" dirty="0" smtClean="0"/>
          </a:p>
          <a:p>
            <a:pPr lvl="1" algn="l">
              <a:lnSpc>
                <a:spcPct val="120000"/>
              </a:lnSpc>
            </a:pPr>
            <a:r>
              <a:rPr lang="en-CA" dirty="0" smtClean="0"/>
              <a:t>(b) Here we would sum over a large number of samples </a:t>
            </a: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n </a:t>
            </a:r>
            <a:r>
              <a:rPr lang="en-CA" dirty="0" smtClean="0"/>
              <a:t>, for the current patch of speech, say.  But because     depends on the quantization we have a difficult problem to solve.  As well, we should really be changing the fineness of the quantization at the same time, to suit the signal’s changing nature; this makes things problematical.</a:t>
            </a:r>
          </a:p>
        </p:txBody>
      </p:sp>
      <p:sp>
        <p:nvSpPr>
          <p:cNvPr id="4" name="Slide Number Placeholder 3"/>
          <p:cNvSpPr>
            <a:spLocks noGrp="1"/>
          </p:cNvSpPr>
          <p:nvPr>
            <p:ph type="sldNum" sz="quarter" idx="12"/>
          </p:nvPr>
        </p:nvSpPr>
        <p:spPr/>
        <p:txBody>
          <a:bodyPr/>
          <a:lstStyle/>
          <a:p>
            <a:fld id="{0F351D62-525A-4671-8264-CD4617D324B8}" type="slidenum">
              <a:rPr lang="en-US" smtClean="0"/>
              <a:pPr/>
              <a:t>95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27485695"/>
              </p:ext>
            </p:extLst>
          </p:nvPr>
        </p:nvGraphicFramePr>
        <p:xfrm>
          <a:off x="3692934" y="3190469"/>
          <a:ext cx="2232248" cy="799183"/>
        </p:xfrm>
        <a:graphic>
          <a:graphicData uri="http://schemas.openxmlformats.org/presentationml/2006/ole">
            <mc:AlternateContent xmlns:mc="http://schemas.openxmlformats.org/markup-compatibility/2006">
              <mc:Choice xmlns:v="urn:schemas-microsoft-com:vml" Requires="v">
                <p:oleObj spid="_x0000_s134374" name="Equation" r:id="rId4" imgW="1206523" imgH="431570" progId="">
                  <p:embed/>
                </p:oleObj>
              </mc:Choice>
              <mc:Fallback>
                <p:oleObj name="Equation" r:id="rId4" imgW="1206523" imgH="431570" progId="">
                  <p:embed/>
                  <p:pic>
                    <p:nvPicPr>
                      <p:cNvPr id="0" name="Picture 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934" y="3190469"/>
                        <a:ext cx="2232248" cy="7991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224" name="Picture 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2470" y="4792581"/>
            <a:ext cx="266700"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229600" cy="5340369"/>
          </a:xfrm>
        </p:spPr>
        <p:txBody>
          <a:bodyPr>
            <a:normAutofit fontScale="77500" lnSpcReduction="20000"/>
          </a:bodyPr>
          <a:lstStyle/>
          <a:p>
            <a:pPr marL="971550" lvl="1" indent="-514350">
              <a:lnSpc>
                <a:spcPct val="120000"/>
              </a:lnSpc>
              <a:buFont typeface="+mj-lt"/>
              <a:buAutoNum type="alphaLcParenR" startAt="3"/>
            </a:pPr>
            <a:r>
              <a:rPr lang="en-CA" dirty="0" smtClean="0"/>
              <a:t>Instead, one usually resorts to solving the simpler problem that results from using not    in the prediction, but instead simply the signal </a:t>
            </a: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n</a:t>
            </a:r>
            <a:r>
              <a:rPr lang="en-CA" dirty="0" smtClean="0"/>
              <a:t> itself. Explicitly writing in terms of the coefficients </a:t>
            </a:r>
            <a:r>
              <a:rPr lang="en-CA" i="1" dirty="0" err="1" smtClean="0">
                <a:latin typeface="Times New Roman" pitchFamily="18" charset="0"/>
                <a:cs typeface="Times New Roman" pitchFamily="18" charset="0"/>
              </a:rPr>
              <a:t>a</a:t>
            </a:r>
            <a:r>
              <a:rPr lang="en-CA" i="1" baseline="-25000" dirty="0" err="1" smtClean="0">
                <a:latin typeface="Times New Roman" pitchFamily="18" charset="0"/>
                <a:cs typeface="Times New Roman" pitchFamily="18" charset="0"/>
              </a:rPr>
              <a:t>i</a:t>
            </a:r>
            <a:r>
              <a:rPr lang="en-CA" dirty="0" smtClean="0"/>
              <a:t>, we wish to solve:</a:t>
            </a:r>
          </a:p>
          <a:p>
            <a:pPr>
              <a:lnSpc>
                <a:spcPct val="120000"/>
              </a:lnSpc>
            </a:pPr>
            <a:endParaRPr lang="en-CA" dirty="0" smtClean="0"/>
          </a:p>
          <a:p>
            <a:pPr>
              <a:lnSpc>
                <a:spcPct val="120000"/>
              </a:lnSpc>
            </a:pPr>
            <a:endParaRPr lang="en-CA" dirty="0" smtClean="0"/>
          </a:p>
          <a:p>
            <a:pPr algn="r">
              <a:lnSpc>
                <a:spcPct val="120000"/>
              </a:lnSpc>
            </a:pPr>
            <a:r>
              <a:rPr lang="en-CA" dirty="0" smtClean="0"/>
              <a:t>(6.25)</a:t>
            </a:r>
          </a:p>
          <a:p>
            <a:pPr>
              <a:lnSpc>
                <a:spcPct val="120000"/>
              </a:lnSpc>
            </a:pPr>
            <a:endParaRPr lang="en-CA" dirty="0" smtClean="0"/>
          </a:p>
          <a:p>
            <a:pPr>
              <a:lnSpc>
                <a:spcPct val="120000"/>
              </a:lnSpc>
            </a:pPr>
            <a:endParaRPr lang="en-CA" dirty="0" smtClean="0"/>
          </a:p>
          <a:p>
            <a:pPr lvl="1">
              <a:lnSpc>
                <a:spcPct val="120000"/>
              </a:lnSpc>
            </a:pPr>
            <a:r>
              <a:rPr lang="en-CA" dirty="0" smtClean="0"/>
              <a:t>	Differentiation with respect to each of the </a:t>
            </a:r>
            <a:r>
              <a:rPr lang="en-CA" i="1" dirty="0" err="1" smtClean="0">
                <a:latin typeface="Times New Roman" pitchFamily="18" charset="0"/>
                <a:cs typeface="Times New Roman" pitchFamily="18" charset="0"/>
              </a:rPr>
              <a:t>a</a:t>
            </a:r>
            <a:r>
              <a:rPr lang="en-CA" i="1" baseline="-25000" dirty="0" err="1" smtClean="0">
                <a:latin typeface="Times New Roman" pitchFamily="18" charset="0"/>
                <a:cs typeface="Times New Roman" pitchFamily="18" charset="0"/>
              </a:rPr>
              <a:t>i</a:t>
            </a:r>
            <a:r>
              <a:rPr lang="en-CA" dirty="0" smtClean="0"/>
              <a:t>, and setting to zero, produces a linear system of </a:t>
            </a:r>
            <a:r>
              <a:rPr lang="en-CA" i="1" dirty="0" smtClean="0">
                <a:latin typeface="Times New Roman" pitchFamily="18" charset="0"/>
                <a:cs typeface="Times New Roman" pitchFamily="18" charset="0"/>
              </a:rPr>
              <a:t>M</a:t>
            </a:r>
            <a:r>
              <a:rPr lang="en-CA" dirty="0" smtClean="0"/>
              <a:t> equations that is easy to solve. (The set of equations is called the Wiener-</a:t>
            </a:r>
            <a:r>
              <a:rPr lang="en-CA" dirty="0" err="1" smtClean="0"/>
              <a:t>Hopf</a:t>
            </a:r>
            <a:r>
              <a:rPr lang="en-CA" dirty="0" smtClean="0"/>
              <a:t> equations.)</a:t>
            </a:r>
          </a:p>
        </p:txBody>
      </p:sp>
      <p:sp>
        <p:nvSpPr>
          <p:cNvPr id="4" name="Slide Number Placeholder 3"/>
          <p:cNvSpPr>
            <a:spLocks noGrp="1"/>
          </p:cNvSpPr>
          <p:nvPr>
            <p:ph type="sldNum" sz="quarter" idx="12"/>
          </p:nvPr>
        </p:nvSpPr>
        <p:spPr/>
        <p:txBody>
          <a:bodyPr/>
          <a:lstStyle/>
          <a:p>
            <a:fld id="{0F351D62-525A-4671-8264-CD4617D324B8}" type="slidenum">
              <a:rPr lang="en-US" smtClean="0"/>
              <a:pPr/>
              <a:t>96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3642128"/>
              </p:ext>
            </p:extLst>
          </p:nvPr>
        </p:nvGraphicFramePr>
        <p:xfrm>
          <a:off x="2699792" y="2852936"/>
          <a:ext cx="3798301" cy="1143008"/>
        </p:xfrm>
        <a:graphic>
          <a:graphicData uri="http://schemas.openxmlformats.org/presentationml/2006/ole">
            <mc:AlternateContent xmlns:mc="http://schemas.openxmlformats.org/markup-compatibility/2006">
              <mc:Choice xmlns:v="urn:schemas-microsoft-com:vml" Requires="v">
                <p:oleObj spid="_x0000_s135399" name="Equation" r:id="rId4" imgW="1435575" imgH="431831" progId="">
                  <p:embed/>
                </p:oleObj>
              </mc:Choice>
              <mc:Fallback>
                <p:oleObj name="Equation" r:id="rId4" imgW="1435575" imgH="431831" progId="">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852936"/>
                        <a:ext cx="3798301"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5250" name="Picture 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7884" y="1196752"/>
            <a:ext cx="247650"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762" y="836712"/>
            <a:ext cx="8424936" cy="5340369"/>
          </a:xfrm>
        </p:spPr>
        <p:txBody>
          <a:bodyPr>
            <a:normAutofit fontScale="92500" lnSpcReduction="10000"/>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pPr algn="ctr">
              <a:spcBef>
                <a:spcPts val="1200"/>
              </a:spcBef>
            </a:pPr>
            <a:r>
              <a:rPr lang="en-CA" sz="2400" b="1" dirty="0" smtClean="0"/>
              <a:t>Fig. 6.19: </a:t>
            </a:r>
            <a:r>
              <a:rPr lang="en-CA" sz="2400" dirty="0" smtClean="0"/>
              <a:t>Schematic diagram for ADPCM encoder and decoder</a:t>
            </a:r>
          </a:p>
        </p:txBody>
      </p:sp>
      <p:sp>
        <p:nvSpPr>
          <p:cNvPr id="4" name="Slide Number Placeholder 3"/>
          <p:cNvSpPr>
            <a:spLocks noGrp="1"/>
          </p:cNvSpPr>
          <p:nvPr>
            <p:ph type="sldNum" sz="quarter" idx="12"/>
          </p:nvPr>
        </p:nvSpPr>
        <p:spPr/>
        <p:txBody>
          <a:bodyPr/>
          <a:lstStyle/>
          <a:p>
            <a:fld id="{0F351D62-525A-4671-8264-CD4617D324B8}" type="slidenum">
              <a:rPr lang="en-US" smtClean="0"/>
              <a:pPr/>
              <a:t>97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dirty="0"/>
          </a:p>
        </p:txBody>
      </p:sp>
      <p:pic>
        <p:nvPicPr>
          <p:cNvPr id="7" name="Picture 6" descr="6f18.png"/>
          <p:cNvPicPr>
            <a:picLocks noChangeAspect="1"/>
          </p:cNvPicPr>
          <p:nvPr/>
        </p:nvPicPr>
        <p:blipFill>
          <a:blip r:embed="rId3" cstate="print"/>
          <a:stretch>
            <a:fillRect/>
          </a:stretch>
        </p:blipFill>
        <p:spPr>
          <a:xfrm>
            <a:off x="1666927" y="836712"/>
            <a:ext cx="5800606" cy="4449676"/>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PETER@OKII9FVF81V8GRBC" val="30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8483</TotalTime>
  <Words>8619</Words>
  <Application>Microsoft Office PowerPoint</Application>
  <PresentationFormat>On-screen Show (4:3)</PresentationFormat>
  <Paragraphs>1035</Paragraphs>
  <Slides>97</Slides>
  <Notes>92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9" baseType="lpstr">
      <vt:lpstr>Lucida Grande</vt:lpstr>
      <vt:lpstr>Arial</vt:lpstr>
      <vt:lpstr>Calibri</vt:lpstr>
      <vt:lpstr>Courier New</vt:lpstr>
      <vt:lpstr>Garamond</vt:lpstr>
      <vt:lpstr>Georgia</vt:lpstr>
      <vt:lpstr>Times</vt:lpstr>
      <vt:lpstr>Times New Roman</vt:lpstr>
      <vt:lpstr>Trebuchet MS</vt:lpstr>
      <vt:lpstr>Wingdings</vt:lpstr>
      <vt:lpstr>Office Theme</vt:lpstr>
      <vt:lpstr>Equation</vt:lpstr>
      <vt:lpstr>PowerPoint Presentation</vt:lpstr>
      <vt:lpstr>6.1  Digitization of Sound</vt:lpstr>
      <vt:lpstr>PowerPoint Presentation</vt:lpstr>
      <vt:lpstr>PowerPoint Presentation</vt:lpstr>
      <vt:lpstr>PowerPoint Presentation</vt:lpstr>
      <vt:lpstr>6.1.2  Digitization</vt:lpstr>
      <vt:lpstr>PowerPoint Presentation</vt:lpstr>
      <vt:lpstr>PowerPoint Presentation</vt:lpstr>
      <vt:lpstr>PowerPoint Presentation</vt:lpstr>
      <vt:lpstr>PowerPoint Presentation</vt:lpstr>
      <vt:lpstr>6.1.3  Nyquist Theorem</vt:lpstr>
      <vt:lpstr>PowerPoint Presentation</vt:lpstr>
      <vt:lpstr>PowerPoint Presentation</vt:lpstr>
      <vt:lpstr>PowerPoint Presentation</vt:lpstr>
      <vt:lpstr>PowerPoint Presentation</vt:lpstr>
      <vt:lpstr>6.1.4  Signal to Noise Ratio (SNR)</vt:lpstr>
      <vt:lpstr>PowerPoint Presentation</vt:lpstr>
      <vt:lpstr>PowerPoint Presentation</vt:lpstr>
      <vt:lpstr>6.1.5  Signal to Quantization Noise Ratio (SQNR)</vt:lpstr>
      <vt:lpstr>PowerPoint Presentation</vt:lpstr>
      <vt:lpstr>PowerPoint Presentation</vt:lpstr>
      <vt:lpstr>PowerPoint Presentation</vt:lpstr>
      <vt:lpstr>PowerPoint Presentation</vt:lpstr>
      <vt:lpstr>6.1.6  Linear and Non-linear Quantization</vt:lpstr>
      <vt:lpstr>PowerPoint Presentation</vt:lpstr>
      <vt:lpstr>PowerPoint Presentation</vt:lpstr>
      <vt:lpstr>PowerPoint Presentation</vt:lpstr>
      <vt:lpstr>PowerPoint Presentation</vt:lpstr>
      <vt:lpstr>PowerPoint Presentation</vt:lpstr>
      <vt:lpstr>6.1.7  Audio Filtering</vt:lpstr>
      <vt:lpstr>6.1.8  Audio Quality vs. Data Rate</vt:lpstr>
      <vt:lpstr>6.1.9  Synthetic Sounds</vt:lpstr>
      <vt:lpstr>PowerPoint Presentation</vt:lpstr>
      <vt:lpstr>PowerPoint Presentation</vt:lpstr>
      <vt:lpstr>6.2  MIDI: Musical Instrument Digital Interface</vt:lpstr>
      <vt:lpstr>PowerPoint Presentation</vt:lpstr>
      <vt:lpstr>MIDI Concepts</vt:lpstr>
      <vt:lpstr>PowerPoint Presentation</vt:lpstr>
      <vt:lpstr>PowerPoint Presentation</vt:lpstr>
      <vt:lpstr>PowerPoint Presentation</vt:lpstr>
      <vt:lpstr>PowerPoint Presentation</vt:lpstr>
      <vt:lpstr>PowerPoint Presentation</vt:lpstr>
      <vt:lpstr>6.2.2  Hardware Aspects of MIDI</vt:lpstr>
      <vt:lpstr>PowerPoint Presentation</vt:lpstr>
      <vt:lpstr>PowerPoint Presentation</vt:lpstr>
      <vt:lpstr>6.2.3  Structure of MIDI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6.2.4  General MIDI</vt:lpstr>
      <vt:lpstr>6.2.5  MIDI to WAV Conversion</vt:lpstr>
      <vt:lpstr>6.3  Quantization and Transmission of Audio</vt:lpstr>
      <vt:lpstr>PowerPoint Presentation</vt:lpstr>
      <vt:lpstr>6.3.2  Pulse Code Modulation</vt:lpstr>
      <vt:lpstr>PowerPoint Presentation</vt:lpstr>
      <vt:lpstr>PowerPoint Presentation</vt:lpstr>
      <vt:lpstr>PowerPoint Presentation</vt:lpstr>
      <vt:lpstr>PowerPoint Presentation</vt:lpstr>
      <vt:lpstr>PCM in Speech Compression</vt:lpstr>
      <vt:lpstr>PowerPoint Presentation</vt:lpstr>
      <vt:lpstr>PowerPoint Presentation</vt:lpstr>
      <vt:lpstr>PowerPoint Presentation</vt:lpstr>
      <vt:lpstr>PowerPoint Presentation</vt:lpstr>
      <vt:lpstr>6.3.3  Differential Coding of Audio</vt:lpstr>
      <vt:lpstr>PowerPoint Presentation</vt:lpstr>
      <vt:lpstr>6.3.4  Lossless Predictive 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6.3.5  DPCM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6.3.6  DM</vt:lpstr>
      <vt:lpstr>PowerPoint Presentation</vt:lpstr>
      <vt:lpstr>PowerPoint Presentation</vt:lpstr>
      <vt:lpstr>6.3.7  ADPCM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Fundamental Concepts in Video</dc:title>
  <dc:creator>Jordan Yap</dc:creator>
  <cp:lastModifiedBy>Ze-Nian Li</cp:lastModifiedBy>
  <cp:revision>466</cp:revision>
  <dcterms:created xsi:type="dcterms:W3CDTF">2008-06-30T06:29:20Z</dcterms:created>
  <dcterms:modified xsi:type="dcterms:W3CDTF">2020-06-30T19:50:48Z</dcterms:modified>
</cp:coreProperties>
</file>