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32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21" r:id="rId20"/>
    <p:sldId id="322" r:id="rId21"/>
    <p:sldId id="323" r:id="rId22"/>
    <p:sldId id="324"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05" r:id="rId49"/>
    <p:sldId id="312" r:id="rId50"/>
    <p:sldId id="306" r:id="rId51"/>
    <p:sldId id="311" r:id="rId52"/>
    <p:sldId id="310" r:id="rId53"/>
    <p:sldId id="307" r:id="rId54"/>
    <p:sldId id="308" r:id="rId55"/>
    <p:sldId id="309" r:id="rId56"/>
    <p:sldId id="313" r:id="rId57"/>
    <p:sldId id="314" r:id="rId58"/>
    <p:sldId id="315" r:id="rId59"/>
    <p:sldId id="318" r:id="rId60"/>
    <p:sldId id="319" r:id="rId61"/>
    <p:sldId id="316" r:id="rId62"/>
    <p:sldId id="317" r:id="rId63"/>
    <p:sldId id="299" r:id="rId64"/>
    <p:sldId id="300" r:id="rId65"/>
    <p:sldId id="301" r:id="rId66"/>
    <p:sldId id="302" r:id="rId67"/>
    <p:sldId id="303" r:id="rId68"/>
    <p:sldId id="30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660"/>
  </p:normalViewPr>
  <p:slideViewPr>
    <p:cSldViewPr>
      <p:cViewPr varScale="1">
        <p:scale>
          <a:sx n="131" d="100"/>
          <a:sy n="131" d="100"/>
        </p:scale>
        <p:origin x="54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FFF</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849E1-5FCE-49C0-A380-D02C020926CF}" type="datetimeFigureOut">
              <a:rPr lang="en-US" smtClean="0"/>
              <a:t>7/10/2020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C2F3AA-C14D-4F77-9293-72325D19CE58}" type="slidenum">
              <a:rPr lang="en-US" smtClean="0"/>
              <a:t>‹#›</a:t>
            </a:fld>
            <a:endParaRPr lang="en-US"/>
          </a:p>
        </p:txBody>
      </p:sp>
    </p:spTree>
    <p:extLst>
      <p:ext uri="{BB962C8B-B14F-4D97-AF65-F5344CB8AC3E}">
        <p14:creationId xmlns:p14="http://schemas.microsoft.com/office/powerpoint/2010/main" val="381309053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a:defRPr>
            </a:lvl1pPr>
          </a:lstStyle>
          <a:p>
            <a:r>
              <a:rPr lang="en-US" smtClean="0"/>
              <a:t>FFF</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a:defRPr>
            </a:lvl1pPr>
          </a:lstStyle>
          <a:p>
            <a:fld id="{E2130701-1DCC-4CFE-8714-3ACC94149C43}" type="datetimeFigureOut">
              <a:rPr lang="en-US" smtClean="0"/>
              <a:pPr/>
              <a:t>7/10/2020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a:defRPr>
            </a:lvl1pPr>
          </a:lstStyle>
          <a:p>
            <a:fld id="{7A6442C1-911F-46EA-AACE-1F0260AF25FF}" type="slidenum">
              <a:rPr lang="en-US" smtClean="0"/>
              <a:pPr/>
              <a:t>‹#›</a:t>
            </a:fld>
            <a:endParaRPr lang="en-US" dirty="0"/>
          </a:p>
        </p:txBody>
      </p:sp>
    </p:spTree>
    <p:extLst>
      <p:ext uri="{BB962C8B-B14F-4D97-AF65-F5344CB8AC3E}">
        <p14:creationId xmlns:p14="http://schemas.microsoft.com/office/powerpoint/2010/main" val="222487807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lvl1pPr>
              <a:defRPr b="1" i="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buNone/>
              <a:defRPr/>
            </a:lvl1pPr>
            <a:lvl2pPr algn="just">
              <a:buNone/>
              <a:defRPr/>
            </a:lvl2pPr>
            <a:lvl3pPr algn="ju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atin typeface="Arial" panose="020B0604020202020204" pitchFamily="34" charset="0"/>
                <a:cs typeface="Arial" panose="020B0604020202020204"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
        <p:nvSpPr>
          <p:cNvPr id="7" name="TextBox 6"/>
          <p:cNvSpPr txBox="1"/>
          <p:nvPr userDrawn="1"/>
        </p:nvSpPr>
        <p:spPr>
          <a:xfrm>
            <a:off x="441951" y="149902"/>
            <a:ext cx="3581814" cy="307777"/>
          </a:xfrm>
          <a:prstGeom prst="rect">
            <a:avLst/>
          </a:prstGeom>
          <a:noFill/>
        </p:spPr>
        <p:txBody>
          <a:bodyPr wrap="none" rtlCol="0">
            <a:spAutoFit/>
          </a:bodyPr>
          <a:lstStyle/>
          <a:p>
            <a:pPr fontAlgn="auto">
              <a:spcBef>
                <a:spcPts val="0"/>
              </a:spcBef>
              <a:spcAft>
                <a:spcPts val="0"/>
              </a:spcAft>
              <a:defRPr/>
            </a:pPr>
            <a:r>
              <a:rPr lang="en-US" sz="1400" i="1" dirty="0" smtClean="0">
                <a:latin typeface="+mn-lt"/>
                <a:cs typeface="+mn-cs"/>
              </a:rPr>
              <a:t>Fundamentals of Multimedia 3</a:t>
            </a:r>
            <a:r>
              <a:rPr lang="en-US" sz="1400" i="1" baseline="30000" dirty="0" smtClean="0">
                <a:latin typeface="+mn-lt"/>
                <a:cs typeface="+mn-cs"/>
              </a:rPr>
              <a:t>rd</a:t>
            </a:r>
            <a:r>
              <a:rPr lang="en-US" sz="1400" i="1" dirty="0" smtClean="0">
                <a:latin typeface="+mn-lt"/>
                <a:cs typeface="+mn-cs"/>
              </a:rPr>
              <a:t> ed., Chapter 7</a:t>
            </a:r>
            <a:endParaRPr lang="en-US" sz="1400" i="1" dirty="0">
              <a:latin typeface="+mn-lt"/>
              <a:cs typeface="+mn-c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Arial" panose="020B0604020202020204" pitchFamily="34" charset="0"/>
                <a:cs typeface="Arial" panose="020B0604020202020204"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fld id="{0F351D62-525A-4671-8264-CD4617D324B8}" type="slidenum">
              <a:rPr lang="en-US" smtClean="0"/>
              <a:pPr/>
              <a:t>‹#›</a:t>
            </a:fld>
            <a:endParaRPr lang="en-US" dirty="0"/>
          </a:p>
        </p:txBody>
      </p:sp>
      <p:cxnSp>
        <p:nvCxnSpPr>
          <p:cNvPr id="8" name="Straight Connector 7"/>
          <p:cNvCxnSpPr/>
          <p:nvPr/>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3200" b="1" kern="1200">
          <a:solidFill>
            <a:schemeClr val="tx1"/>
          </a:solidFill>
          <a:latin typeface="Trebuchet M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4.xml"/><Relationship Id="rId7" Type="http://schemas.openxmlformats.org/officeDocument/2006/relationships/slide" Target="slide4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8.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2.wmf"/></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a:t>
            </a:fld>
            <a:endParaRPr lang="en-US"/>
          </a:p>
        </p:txBody>
      </p:sp>
      <p:sp>
        <p:nvSpPr>
          <p:cNvPr id="6" name="Title 1"/>
          <p:cNvSpPr txBox="1">
            <a:spLocks/>
          </p:cNvSpPr>
          <p:nvPr/>
        </p:nvSpPr>
        <p:spPr>
          <a:xfrm>
            <a:off x="755576" y="64338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Trebuchet MS"/>
                <a:ea typeface="+mj-ea"/>
                <a:cs typeface="+mj-cs"/>
              </a:defRPr>
            </a:lvl1pPr>
          </a:lstStyle>
          <a:p>
            <a:r>
              <a:rPr lang="en-CA" sz="3200" dirty="0" smtClean="0"/>
              <a:t>Chapter 7</a:t>
            </a:r>
            <a:br>
              <a:rPr lang="en-CA" sz="3200" dirty="0" smtClean="0"/>
            </a:br>
            <a:r>
              <a:rPr lang="en-CA" sz="3200" dirty="0" smtClean="0"/>
              <a:t>Lossless Compression Algorithms</a:t>
            </a:r>
            <a:endParaRPr lang="en-CA" sz="3200" dirty="0"/>
          </a:p>
        </p:txBody>
      </p:sp>
      <p:sp>
        <p:nvSpPr>
          <p:cNvPr id="7" name="Subtitle 2"/>
          <p:cNvSpPr txBox="1">
            <a:spLocks/>
          </p:cNvSpPr>
          <p:nvPr/>
        </p:nvSpPr>
        <p:spPr>
          <a:xfrm>
            <a:off x="1366830" y="2204864"/>
            <a:ext cx="6400800" cy="3352808"/>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Arial" pitchFamily="34" charset="0"/>
              <a:buNone/>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CA" sz="2600" dirty="0" smtClean="0">
                <a:hlinkClick r:id="rId2" action="ppaction://hlinksldjump"/>
              </a:rPr>
              <a:t>7.1  Introduction</a:t>
            </a:r>
            <a:endParaRPr lang="en-CA" sz="2600" dirty="0" smtClean="0"/>
          </a:p>
          <a:p>
            <a:pPr algn="l"/>
            <a:r>
              <a:rPr lang="en-CA" sz="2600" dirty="0" smtClean="0">
                <a:hlinkClick r:id="rId3" action="ppaction://hlinksldjump"/>
              </a:rPr>
              <a:t>7.2  Basics of Information Theory</a:t>
            </a:r>
            <a:endParaRPr lang="en-CA" sz="2600" dirty="0" smtClean="0"/>
          </a:p>
          <a:p>
            <a:pPr algn="l"/>
            <a:r>
              <a:rPr lang="en-CA" sz="2600" dirty="0" smtClean="0">
                <a:hlinkClick r:id="rId4" action="ppaction://hlinksldjump"/>
              </a:rPr>
              <a:t>7.3  Run-Length Coding</a:t>
            </a:r>
            <a:endParaRPr lang="en-CA" sz="2600" dirty="0" smtClean="0"/>
          </a:p>
          <a:p>
            <a:pPr algn="l"/>
            <a:r>
              <a:rPr lang="en-CA" sz="2600" dirty="0" smtClean="0">
                <a:hlinkClick r:id="rId5" action="ppaction://hlinksldjump"/>
              </a:rPr>
              <a:t>7.4  Variable-Length Coding (VLC)</a:t>
            </a:r>
            <a:endParaRPr lang="en-CA" sz="2600" dirty="0" smtClean="0"/>
          </a:p>
          <a:p>
            <a:pPr algn="l"/>
            <a:r>
              <a:rPr lang="en-CA" sz="2600" dirty="0" smtClean="0">
                <a:hlinkClick r:id="rId6" action="ppaction://hlinksldjump"/>
              </a:rPr>
              <a:t>7.5  Dictionary-based Coding</a:t>
            </a:r>
            <a:endParaRPr lang="en-CA" sz="2600" dirty="0" smtClean="0"/>
          </a:p>
          <a:p>
            <a:pPr algn="l"/>
            <a:r>
              <a:rPr lang="en-CA" sz="2600" dirty="0" smtClean="0">
                <a:hlinkClick r:id="rId7" action="ppaction://hlinksldjump"/>
              </a:rPr>
              <a:t>7.6  Arithmetic Coding</a:t>
            </a:r>
            <a:endParaRPr lang="en-CA" sz="2600" dirty="0" smtClean="0"/>
          </a:p>
          <a:p>
            <a:pPr algn="l"/>
            <a:r>
              <a:rPr lang="en-CA" sz="2600" dirty="0" smtClean="0">
                <a:hlinkClick r:id="rId8" action="ppaction://hlinksldjump"/>
              </a:rPr>
              <a:t>7.7  Lossless Image Compression</a:t>
            </a:r>
            <a:endParaRPr lang="en-CA" sz="2600" dirty="0" smtClean="0"/>
          </a:p>
        </p:txBody>
      </p:sp>
    </p:spTree>
    <p:extLst>
      <p:ext uri="{BB962C8B-B14F-4D97-AF65-F5344CB8AC3E}">
        <p14:creationId xmlns:p14="http://schemas.microsoft.com/office/powerpoint/2010/main" val="2567555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12776"/>
            <a:ext cx="8229600" cy="984361"/>
          </a:xfrm>
        </p:spPr>
        <p:txBody>
          <a:bodyPr>
            <a:normAutofit fontScale="85000" lnSpcReduction="20000"/>
          </a:bodyPr>
          <a:lstStyle/>
          <a:p>
            <a:pPr algn="ctr">
              <a:lnSpc>
                <a:spcPct val="120000"/>
              </a:lnSpc>
            </a:pPr>
            <a:r>
              <a:rPr lang="en-CA" b="1" dirty="0" smtClean="0"/>
              <a:t>Table 7.1:  </a:t>
            </a:r>
            <a:r>
              <a:rPr lang="en-CA" dirty="0" smtClean="0"/>
              <a:t>Result of Performing Shannon-</a:t>
            </a:r>
            <a:r>
              <a:rPr lang="en-CA" dirty="0" err="1" smtClean="0"/>
              <a:t>Fano</a:t>
            </a:r>
            <a:r>
              <a:rPr lang="en-CA" dirty="0" smtClean="0"/>
              <a:t> on HELLO</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52697986"/>
              </p:ext>
            </p:extLst>
          </p:nvPr>
        </p:nvGraphicFramePr>
        <p:xfrm>
          <a:off x="755576" y="2472946"/>
          <a:ext cx="7715305" cy="2497712"/>
        </p:xfrm>
        <a:graphic>
          <a:graphicData uri="http://schemas.openxmlformats.org/drawingml/2006/table">
            <a:tbl>
              <a:tblPr firstRow="1" bandRow="1">
                <a:tableStyleId>{2D5ABB26-0587-4C30-8999-92F81FD0307C}</a:tableStyleId>
              </a:tblPr>
              <a:tblGrid>
                <a:gridCol w="1543061">
                  <a:extLst>
                    <a:ext uri="{9D8B030D-6E8A-4147-A177-3AD203B41FA5}">
                      <a16:colId xmlns:a16="http://schemas.microsoft.com/office/drawing/2014/main" val="20000"/>
                    </a:ext>
                  </a:extLst>
                </a:gridCol>
                <a:gridCol w="1543061">
                  <a:extLst>
                    <a:ext uri="{9D8B030D-6E8A-4147-A177-3AD203B41FA5}">
                      <a16:colId xmlns:a16="http://schemas.microsoft.com/office/drawing/2014/main" val="20001"/>
                    </a:ext>
                  </a:extLst>
                </a:gridCol>
                <a:gridCol w="1543061">
                  <a:extLst>
                    <a:ext uri="{9D8B030D-6E8A-4147-A177-3AD203B41FA5}">
                      <a16:colId xmlns:a16="http://schemas.microsoft.com/office/drawing/2014/main" val="20002"/>
                    </a:ext>
                  </a:extLst>
                </a:gridCol>
                <a:gridCol w="1543061">
                  <a:extLst>
                    <a:ext uri="{9D8B030D-6E8A-4147-A177-3AD203B41FA5}">
                      <a16:colId xmlns:a16="http://schemas.microsoft.com/office/drawing/2014/main" val="20003"/>
                    </a:ext>
                  </a:extLst>
                </a:gridCol>
                <a:gridCol w="1543061">
                  <a:extLst>
                    <a:ext uri="{9D8B030D-6E8A-4147-A177-3AD203B41FA5}">
                      <a16:colId xmlns:a16="http://schemas.microsoft.com/office/drawing/2014/main" val="20004"/>
                    </a:ext>
                  </a:extLst>
                </a:gridCol>
              </a:tblGrid>
              <a:tr h="643512">
                <a:tc>
                  <a:txBody>
                    <a:bodyPr/>
                    <a:lstStyle/>
                    <a:p>
                      <a:pPr algn="ctr"/>
                      <a:r>
                        <a:rPr lang="en-CA" dirty="0" smtClean="0">
                          <a:latin typeface="Trebuchet MS"/>
                        </a:rPr>
                        <a:t>Symbol</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Count</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cs typeface="Times New Roman" pitchFamily="18" charset="0"/>
                        </a:rPr>
                        <a:t>Log</a:t>
                      </a:r>
                      <a:r>
                        <a:rPr lang="en-CA" baseline="-25000" dirty="0" smtClean="0">
                          <a:latin typeface="Trebuchet MS"/>
                          <a:cs typeface="Times New Roman" pitchFamily="18" charset="0"/>
                        </a:rPr>
                        <a:t>2  </a:t>
                      </a:r>
                      <a:endParaRPr lang="en-CA" baseline="-25000" dirty="0">
                        <a:latin typeface="Trebuchet MS"/>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Code</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 of bits used</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Trebuchet MS"/>
                        </a:rPr>
                        <a:t>L</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1.32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cs typeface="+mn-c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Trebuchet MS"/>
                        </a:rPr>
                        <a:t>H</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2.32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CA" dirty="0" smtClean="0">
                          <a:latin typeface="Trebuchet MS"/>
                        </a:rPr>
                        <a:t>E</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2.32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110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3</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CA" dirty="0" smtClean="0">
                          <a:latin typeface="Trebuchet MS"/>
                        </a:rPr>
                        <a:t>O</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2.32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111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3</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gridSpan="4">
                  <a:txBody>
                    <a:bodyPr/>
                    <a:lstStyle/>
                    <a:p>
                      <a:pPr algn="r"/>
                      <a:r>
                        <a:rPr lang="en-CA" dirty="0" smtClean="0">
                          <a:latin typeface="Trebuchet MS"/>
                        </a:rPr>
                        <a:t>TOTAL # of bits:</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a:txBody>
                    <a:bodyPr/>
                    <a:lstStyle/>
                    <a:p>
                      <a:pPr algn="ctr"/>
                      <a:r>
                        <a:rPr lang="en-CA" dirty="0" smtClean="0">
                          <a:latin typeface="Trebuchet MS"/>
                        </a:rPr>
                        <a:t>10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292" y="4725144"/>
            <a:ext cx="8391876" cy="768337"/>
          </a:xfrm>
        </p:spPr>
        <p:txBody>
          <a:bodyPr>
            <a:normAutofit/>
          </a:bodyPr>
          <a:lstStyle/>
          <a:p>
            <a:pPr algn="ctr"/>
            <a:r>
              <a:rPr lang="en-CA" sz="2400" b="1" dirty="0" smtClean="0"/>
              <a:t>Fig. 7.4</a:t>
            </a:r>
            <a:r>
              <a:rPr lang="en-CA" sz="2400" dirty="0" smtClean="0"/>
              <a:t>:  Another coding tree for HELLO by Shannon-</a:t>
            </a:r>
            <a:r>
              <a:rPr lang="en-CA" sz="2400" dirty="0" err="1" smtClean="0"/>
              <a:t>Fano</a:t>
            </a:r>
            <a:r>
              <a:rPr lang="en-CA" sz="2400" dirty="0" smtClean="0"/>
              <a:t>.</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11</a:t>
            </a:fld>
            <a:endParaRPr lang="en-US"/>
          </a:p>
        </p:txBody>
      </p:sp>
      <p:pic>
        <p:nvPicPr>
          <p:cNvPr id="7" name="Picture 6" descr="shannon2.png"/>
          <p:cNvPicPr>
            <a:picLocks noChangeAspect="1"/>
          </p:cNvPicPr>
          <p:nvPr/>
        </p:nvPicPr>
        <p:blipFill>
          <a:blip r:embed="rId2" cstate="print"/>
          <a:stretch>
            <a:fillRect/>
          </a:stretch>
        </p:blipFill>
        <p:spPr>
          <a:xfrm>
            <a:off x="857224" y="1844824"/>
            <a:ext cx="7583481" cy="18573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768337"/>
          </a:xfrm>
        </p:spPr>
        <p:txBody>
          <a:bodyPr>
            <a:noAutofit/>
          </a:bodyPr>
          <a:lstStyle/>
          <a:p>
            <a:pPr algn="ctr"/>
            <a:r>
              <a:rPr lang="en-CA" sz="2400" b="1" dirty="0" smtClean="0"/>
              <a:t>Table 7.2:  </a:t>
            </a:r>
            <a:r>
              <a:rPr lang="en-CA" sz="2400" dirty="0" smtClean="0"/>
              <a:t>Another Result of Performing Shannon-</a:t>
            </a:r>
            <a:r>
              <a:rPr lang="en-CA" sz="2400" dirty="0" err="1" smtClean="0"/>
              <a:t>Fano</a:t>
            </a:r>
            <a:endParaRPr lang="en-CA" sz="2400" dirty="0" smtClean="0"/>
          </a:p>
          <a:p>
            <a:pPr algn="ctr"/>
            <a:r>
              <a:rPr lang="en-CA" sz="2400" dirty="0" smtClean="0"/>
              <a:t>on HELLO (see Fig. 7.4)</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12114561"/>
              </p:ext>
            </p:extLst>
          </p:nvPr>
        </p:nvGraphicFramePr>
        <p:xfrm>
          <a:off x="755576" y="2636912"/>
          <a:ext cx="7715305" cy="2494280"/>
        </p:xfrm>
        <a:graphic>
          <a:graphicData uri="http://schemas.openxmlformats.org/drawingml/2006/table">
            <a:tbl>
              <a:tblPr firstRow="1" bandRow="1">
                <a:tableStyleId>{2D5ABB26-0587-4C30-8999-92F81FD0307C}</a:tableStyleId>
              </a:tblPr>
              <a:tblGrid>
                <a:gridCol w="1543061">
                  <a:extLst>
                    <a:ext uri="{9D8B030D-6E8A-4147-A177-3AD203B41FA5}">
                      <a16:colId xmlns:a16="http://schemas.microsoft.com/office/drawing/2014/main" val="20000"/>
                    </a:ext>
                  </a:extLst>
                </a:gridCol>
                <a:gridCol w="1543061">
                  <a:extLst>
                    <a:ext uri="{9D8B030D-6E8A-4147-A177-3AD203B41FA5}">
                      <a16:colId xmlns:a16="http://schemas.microsoft.com/office/drawing/2014/main" val="20001"/>
                    </a:ext>
                  </a:extLst>
                </a:gridCol>
                <a:gridCol w="1543061">
                  <a:extLst>
                    <a:ext uri="{9D8B030D-6E8A-4147-A177-3AD203B41FA5}">
                      <a16:colId xmlns:a16="http://schemas.microsoft.com/office/drawing/2014/main" val="20002"/>
                    </a:ext>
                  </a:extLst>
                </a:gridCol>
                <a:gridCol w="1543061">
                  <a:extLst>
                    <a:ext uri="{9D8B030D-6E8A-4147-A177-3AD203B41FA5}">
                      <a16:colId xmlns:a16="http://schemas.microsoft.com/office/drawing/2014/main" val="20003"/>
                    </a:ext>
                  </a:extLst>
                </a:gridCol>
                <a:gridCol w="1543061">
                  <a:extLst>
                    <a:ext uri="{9D8B030D-6E8A-4147-A177-3AD203B41FA5}">
                      <a16:colId xmlns:a16="http://schemas.microsoft.com/office/drawing/2014/main" val="20004"/>
                    </a:ext>
                  </a:extLst>
                </a:gridCol>
              </a:tblGrid>
              <a:tr h="571504">
                <a:tc>
                  <a:txBody>
                    <a:bodyPr/>
                    <a:lstStyle/>
                    <a:p>
                      <a:pPr algn="ctr"/>
                      <a:r>
                        <a:rPr lang="en-CA" dirty="0" smtClean="0">
                          <a:latin typeface="Trebuchet MS"/>
                        </a:rPr>
                        <a:t>Symbol</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Count</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cs typeface="Times New Roman" pitchFamily="18" charset="0"/>
                        </a:rPr>
                        <a:t>Log</a:t>
                      </a:r>
                      <a:r>
                        <a:rPr lang="en-CA" baseline="-25000" dirty="0" smtClean="0">
                          <a:latin typeface="Trebuchet MS"/>
                          <a:cs typeface="Times New Roman" pitchFamily="18" charset="0"/>
                        </a:rPr>
                        <a:t>2  </a:t>
                      </a:r>
                      <a:endParaRPr lang="en-CA" baseline="-25000" dirty="0">
                        <a:latin typeface="Trebuchet MS"/>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Code</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 of bits used</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Trebuchet MS"/>
                        </a:rPr>
                        <a:t>L</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1.32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00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itchFamily="18" charset="0"/>
                          <a:cs typeface="Times New Roman" pitchFamily="18" charset="0"/>
                        </a:rPr>
                        <a:t>4</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Trebuchet MS"/>
                        </a:rPr>
                        <a:t>H</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2.32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01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cs typeface="+mn-c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CA" dirty="0" smtClean="0">
                          <a:latin typeface="Trebuchet MS"/>
                        </a:rPr>
                        <a:t>E</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2.32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rPr>
                        <a:t>10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Trebuchet MS"/>
                          <a:cs typeface="+mn-c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CA" dirty="0" smtClean="0">
                          <a:latin typeface="Trebuchet MS"/>
                        </a:rPr>
                        <a:t>O</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2.32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11</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cs typeface="+mn-cs"/>
                        </a:rPr>
                        <a:t>2</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gridSpan="4">
                  <a:txBody>
                    <a:bodyPr/>
                    <a:lstStyle/>
                    <a:p>
                      <a:pPr algn="r"/>
                      <a:r>
                        <a:rPr lang="en-CA" dirty="0" smtClean="0">
                          <a:latin typeface="Trebuchet MS"/>
                        </a:rPr>
                        <a:t>TOTAL # of bits:</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a:txBody>
                    <a:bodyPr/>
                    <a:lstStyle/>
                    <a:p>
                      <a:pPr algn="ctr"/>
                      <a:r>
                        <a:rPr lang="en-CA" dirty="0" smtClean="0">
                          <a:latin typeface="Trebuchet MS"/>
                        </a:rPr>
                        <a:t>10</a:t>
                      </a:r>
                      <a:endParaRPr lang="en-CA"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715496"/>
            <a:ext cx="8229600" cy="697280"/>
          </a:xfrm>
        </p:spPr>
        <p:txBody>
          <a:bodyPr>
            <a:normAutofit/>
          </a:bodyPr>
          <a:lstStyle/>
          <a:p>
            <a:r>
              <a:rPr lang="en-CA" dirty="0" smtClean="0"/>
              <a:t>7.4.2  Huffman Coding</a:t>
            </a:r>
            <a:endParaRPr lang="en-CA" dirty="0"/>
          </a:p>
        </p:txBody>
      </p:sp>
      <p:sp>
        <p:nvSpPr>
          <p:cNvPr id="3" name="Content Placeholder 2"/>
          <p:cNvSpPr>
            <a:spLocks noGrp="1"/>
          </p:cNvSpPr>
          <p:nvPr>
            <p:ph idx="1"/>
          </p:nvPr>
        </p:nvSpPr>
        <p:spPr>
          <a:xfrm>
            <a:off x="467544" y="1412776"/>
            <a:ext cx="8229600" cy="4608512"/>
          </a:xfrm>
        </p:spPr>
        <p:txBody>
          <a:bodyPr anchor="ctr">
            <a:normAutofit fontScale="40000" lnSpcReduction="20000"/>
          </a:bodyPr>
          <a:lstStyle/>
          <a:p>
            <a:pPr>
              <a:lnSpc>
                <a:spcPct val="120000"/>
              </a:lnSpc>
            </a:pPr>
            <a:r>
              <a:rPr lang="en-CA" sz="5900" b="1" dirty="0" smtClean="0"/>
              <a:t>ALGORITHM 7.1   Huffman Coding Algorithm</a:t>
            </a:r>
          </a:p>
          <a:p>
            <a:pPr>
              <a:lnSpc>
                <a:spcPct val="120000"/>
              </a:lnSpc>
            </a:pPr>
            <a:r>
              <a:rPr lang="en-CA" sz="5100" dirty="0" smtClean="0"/>
              <a:t>— a bottom-up approach</a:t>
            </a:r>
          </a:p>
          <a:p>
            <a:pPr>
              <a:lnSpc>
                <a:spcPct val="120000"/>
              </a:lnSpc>
            </a:pPr>
            <a:endParaRPr lang="en-CA" dirty="0" smtClean="0"/>
          </a:p>
          <a:p>
            <a:pPr marL="273050" indent="-273050">
              <a:lnSpc>
                <a:spcPct val="120000"/>
              </a:lnSpc>
            </a:pPr>
            <a:r>
              <a:rPr lang="en-CA" sz="4200" dirty="0" smtClean="0"/>
              <a:t>1. Initialization: Put all symbols on a list sorted according to their frequency counts.</a:t>
            </a:r>
          </a:p>
          <a:p>
            <a:pPr marL="514350" indent="-514350">
              <a:lnSpc>
                <a:spcPct val="120000"/>
              </a:lnSpc>
              <a:buAutoNum type="arabicPeriod"/>
            </a:pPr>
            <a:endParaRPr lang="en-CA" sz="1700" dirty="0" smtClean="0"/>
          </a:p>
          <a:p>
            <a:pPr>
              <a:lnSpc>
                <a:spcPct val="120000"/>
              </a:lnSpc>
            </a:pPr>
            <a:r>
              <a:rPr lang="en-CA" sz="4200" dirty="0" smtClean="0"/>
              <a:t>2. Repeat until the list has only one symbol left:</a:t>
            </a:r>
          </a:p>
          <a:p>
            <a:pPr marL="982800" lvl="1" indent="-525600">
              <a:lnSpc>
                <a:spcPct val="120000"/>
              </a:lnSpc>
              <a:buFont typeface="+mj-lt"/>
              <a:buAutoNum type="arabicParenR"/>
            </a:pPr>
            <a:r>
              <a:rPr lang="en-CA" sz="4200" dirty="0" smtClean="0"/>
              <a:t>From the list pick two symbols with the lowest frequency counts.  Form a Huffman </a:t>
            </a:r>
            <a:r>
              <a:rPr lang="en-CA" sz="4200" dirty="0" err="1" smtClean="0"/>
              <a:t>subtree</a:t>
            </a:r>
            <a:r>
              <a:rPr lang="en-CA" sz="4200" dirty="0" smtClean="0"/>
              <a:t> that has these two symbols as child nodes and create a parent node.</a:t>
            </a:r>
          </a:p>
          <a:p>
            <a:pPr marL="982800" lvl="1" indent="-525600">
              <a:lnSpc>
                <a:spcPct val="120000"/>
              </a:lnSpc>
              <a:buFont typeface="+mj-lt"/>
              <a:buAutoNum type="arabicParenR"/>
            </a:pPr>
            <a:r>
              <a:rPr lang="en-CA" sz="4200" dirty="0" smtClean="0"/>
              <a:t>Assign the sum of the children’s frequency counts to the parent and insert it into the list such that the order is maintained.</a:t>
            </a:r>
          </a:p>
          <a:p>
            <a:pPr marL="982800" lvl="1" indent="-525600">
              <a:lnSpc>
                <a:spcPct val="120000"/>
              </a:lnSpc>
              <a:buFont typeface="+mj-lt"/>
              <a:buAutoNum type="arabicParenR"/>
            </a:pPr>
            <a:r>
              <a:rPr lang="en-CA" sz="4200" dirty="0" smtClean="0"/>
              <a:t>Delete the children from the list.</a:t>
            </a:r>
          </a:p>
          <a:p>
            <a:pPr lvl="1">
              <a:lnSpc>
                <a:spcPct val="120000"/>
              </a:lnSpc>
            </a:pPr>
            <a:endParaRPr lang="en-CA" sz="1700" dirty="0" smtClean="0"/>
          </a:p>
          <a:p>
            <a:pPr marL="177800" lvl="1" indent="-177800">
              <a:lnSpc>
                <a:spcPct val="120000"/>
              </a:lnSpc>
            </a:pPr>
            <a:r>
              <a:rPr lang="en-CA" sz="4200" dirty="0" smtClean="0"/>
              <a:t>3. Assign a codeword for each leaf based on the path from the root.</a:t>
            </a:r>
            <a:endParaRPr lang="en-CA" sz="4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445" y="5472268"/>
            <a:ext cx="8229600" cy="482585"/>
          </a:xfrm>
        </p:spPr>
        <p:txBody>
          <a:bodyPr>
            <a:normAutofit fontScale="62500" lnSpcReduction="20000"/>
          </a:bodyPr>
          <a:lstStyle/>
          <a:p>
            <a:pPr algn="ctr"/>
            <a:r>
              <a:rPr lang="en-CA" b="1" dirty="0" smtClean="0"/>
              <a:t>Fig. 7.5</a:t>
            </a:r>
            <a:r>
              <a:rPr lang="en-CA" dirty="0" smtClean="0"/>
              <a:t>:  Coding Tree for “HELLO” using the Huffman Algorithm.</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14</a:t>
            </a:fld>
            <a:endParaRPr lang="en-US"/>
          </a:p>
        </p:txBody>
      </p:sp>
      <p:pic>
        <p:nvPicPr>
          <p:cNvPr id="8" name="Picture 7" descr="huffman.png"/>
          <p:cNvPicPr>
            <a:picLocks noChangeAspect="1"/>
          </p:cNvPicPr>
          <p:nvPr/>
        </p:nvPicPr>
        <p:blipFill>
          <a:blip r:embed="rId2" cstate="print"/>
          <a:stretch>
            <a:fillRect/>
          </a:stretch>
        </p:blipFill>
        <p:spPr>
          <a:xfrm>
            <a:off x="928662" y="785794"/>
            <a:ext cx="7247166" cy="42862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Huffman Coding </a:t>
            </a:r>
            <a:r>
              <a:rPr lang="en-CA" dirty="0"/>
              <a:t>(Cont’d)</a:t>
            </a:r>
            <a:endParaRPr lang="en-CA" sz="3200" b="0" dirty="0"/>
          </a:p>
        </p:txBody>
      </p:sp>
      <p:sp>
        <p:nvSpPr>
          <p:cNvPr id="3" name="Content Placeholder 2"/>
          <p:cNvSpPr>
            <a:spLocks noGrp="1"/>
          </p:cNvSpPr>
          <p:nvPr>
            <p:ph idx="1"/>
          </p:nvPr>
        </p:nvSpPr>
        <p:spPr/>
        <p:txBody>
          <a:bodyPr>
            <a:normAutofit/>
          </a:bodyPr>
          <a:lstStyle/>
          <a:p>
            <a:pPr marL="0" indent="0"/>
            <a:r>
              <a:rPr lang="en-CA" sz="2800" dirty="0" smtClean="0"/>
              <a:t>In Fig. 7.5, new symbols P1, P2, P3 are created to refer to the parent nodes in the Huffman coding tree. The contents in the list are illustrated below:</a:t>
            </a:r>
          </a:p>
          <a:p>
            <a:pPr marL="0" indent="0"/>
            <a:endParaRPr lang="en-CA" sz="800" dirty="0" smtClean="0"/>
          </a:p>
          <a:p>
            <a:pPr lvl="1"/>
            <a:r>
              <a:rPr lang="en-CA" dirty="0" smtClean="0"/>
              <a:t>After initialization: 	L 	H 	E 	O</a:t>
            </a:r>
          </a:p>
          <a:p>
            <a:pPr lvl="1"/>
            <a:r>
              <a:rPr lang="en-CA" dirty="0" smtClean="0"/>
              <a:t>After iteration (a): 	L 	P1 	H</a:t>
            </a:r>
          </a:p>
          <a:p>
            <a:pPr lvl="1"/>
            <a:r>
              <a:rPr lang="en-CA" dirty="0" smtClean="0"/>
              <a:t>After iteration (b): 	L 	P2</a:t>
            </a:r>
          </a:p>
          <a:p>
            <a:pPr lvl="1"/>
            <a:r>
              <a:rPr lang="en-CA" dirty="0" smtClean="0"/>
              <a:t>After iteration (c): 	P3</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Properties of Huffman Coding</a:t>
            </a:r>
            <a:endParaRPr lang="en-CA" dirty="0"/>
          </a:p>
        </p:txBody>
      </p:sp>
      <p:sp>
        <p:nvSpPr>
          <p:cNvPr id="3" name="Content Placeholder 2"/>
          <p:cNvSpPr>
            <a:spLocks noGrp="1"/>
          </p:cNvSpPr>
          <p:nvPr>
            <p:ph idx="1"/>
          </p:nvPr>
        </p:nvSpPr>
        <p:spPr/>
        <p:txBody>
          <a:bodyPr>
            <a:normAutofit fontScale="62500" lnSpcReduction="20000"/>
          </a:bodyPr>
          <a:lstStyle/>
          <a:p>
            <a:pPr marL="514350" indent="-514350">
              <a:lnSpc>
                <a:spcPct val="120000"/>
              </a:lnSpc>
              <a:buFont typeface="+mj-lt"/>
              <a:buAutoNum type="arabicPeriod"/>
            </a:pPr>
            <a:r>
              <a:rPr lang="en-CA" b="1" dirty="0" smtClean="0"/>
              <a:t>Unique Prefix Property</a:t>
            </a:r>
            <a:r>
              <a:rPr lang="en-CA" dirty="0" smtClean="0"/>
              <a:t>: No Huffman code is a prefix of any other Huffman code - precludes any ambiguity in decoding.</a:t>
            </a:r>
          </a:p>
          <a:p>
            <a:pPr marL="514350" indent="-514350">
              <a:lnSpc>
                <a:spcPct val="120000"/>
              </a:lnSpc>
              <a:buAutoNum type="arabicPeriod"/>
            </a:pPr>
            <a:endParaRPr lang="en-CA" dirty="0" smtClean="0"/>
          </a:p>
          <a:p>
            <a:pPr marL="514350" indent="-514350">
              <a:lnSpc>
                <a:spcPct val="120000"/>
              </a:lnSpc>
              <a:buFont typeface="+mj-lt"/>
              <a:buAutoNum type="arabicPeriod"/>
            </a:pPr>
            <a:r>
              <a:rPr lang="en-CA" b="1" dirty="0" smtClean="0"/>
              <a:t>Optimality</a:t>
            </a:r>
            <a:r>
              <a:rPr lang="en-CA" dirty="0" smtClean="0"/>
              <a:t>: </a:t>
            </a:r>
            <a:r>
              <a:rPr lang="en-CA" i="1" dirty="0" smtClean="0"/>
              <a:t>minimum redundancy code </a:t>
            </a:r>
            <a:r>
              <a:rPr lang="en-CA" dirty="0" smtClean="0"/>
              <a:t>- proved optimal for a given data model (i.e., a given, accurate, probability distribution):</a:t>
            </a:r>
          </a:p>
          <a:p>
            <a:pPr lvl="1">
              <a:lnSpc>
                <a:spcPct val="120000"/>
              </a:lnSpc>
              <a:spcBef>
                <a:spcPts val="1200"/>
              </a:spcBef>
              <a:buFont typeface="Arial" pitchFamily="34" charset="0"/>
              <a:buChar char="•"/>
            </a:pPr>
            <a:r>
              <a:rPr lang="en-CA" dirty="0" smtClean="0"/>
              <a:t>The two least frequent symbols will have the same length for their Huffman codes, differing only at the last bit.</a:t>
            </a:r>
          </a:p>
          <a:p>
            <a:pPr lvl="1">
              <a:lnSpc>
                <a:spcPct val="120000"/>
              </a:lnSpc>
              <a:spcBef>
                <a:spcPts val="1200"/>
              </a:spcBef>
              <a:buFont typeface="Arial" pitchFamily="34" charset="0"/>
              <a:buChar char="•"/>
            </a:pPr>
            <a:r>
              <a:rPr lang="en-CA" dirty="0" smtClean="0"/>
              <a:t>Symbols that occur more frequently will have shorter Huffman codes than symbols that occur less frequently.</a:t>
            </a:r>
          </a:p>
          <a:p>
            <a:pPr lvl="1">
              <a:lnSpc>
                <a:spcPct val="120000"/>
              </a:lnSpc>
              <a:spcBef>
                <a:spcPts val="1200"/>
              </a:spcBef>
              <a:buFont typeface="Arial" pitchFamily="34" charset="0"/>
              <a:buChar char="•"/>
            </a:pPr>
            <a:r>
              <a:rPr lang="en-CA" dirty="0" smtClean="0"/>
              <a:t>The average code length for an information source </a:t>
            </a:r>
            <a:r>
              <a:rPr lang="en-CA" i="1" dirty="0" smtClean="0">
                <a:latin typeface="Times New Roman" pitchFamily="18" charset="0"/>
                <a:cs typeface="Times New Roman" pitchFamily="18" charset="0"/>
              </a:rPr>
              <a:t>S</a:t>
            </a:r>
            <a:r>
              <a:rPr lang="en-CA" dirty="0" smtClean="0"/>
              <a:t> is strictly less than </a:t>
            </a:r>
            <a:r>
              <a:rPr lang="el-GR" i="1" dirty="0" smtClean="0"/>
              <a:t>η</a:t>
            </a:r>
            <a:r>
              <a:rPr lang="en-CA" dirty="0" smtClean="0"/>
              <a:t> + 1. Combined with Eq. (7.5), we have:</a:t>
            </a:r>
          </a:p>
          <a:p>
            <a:pPr algn="r">
              <a:lnSpc>
                <a:spcPct val="120000"/>
              </a:lnSpc>
            </a:pPr>
            <a:r>
              <a:rPr lang="en-CA" dirty="0" smtClean="0"/>
              <a:t> (7.6)</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94222345"/>
              </p:ext>
            </p:extLst>
          </p:nvPr>
        </p:nvGraphicFramePr>
        <p:xfrm>
          <a:off x="4071934" y="5733256"/>
          <a:ext cx="1285885" cy="420835"/>
        </p:xfrm>
        <a:graphic>
          <a:graphicData uri="http://schemas.openxmlformats.org/presentationml/2006/ole">
            <mc:AlternateContent xmlns:mc="http://schemas.openxmlformats.org/markup-compatibility/2006">
              <mc:Choice xmlns:v="urn:schemas-microsoft-com:vml" Requires="v">
                <p:oleObj spid="_x0000_s25725" name="Equation" r:id="rId3" imgW="698339" imgH="228738" progId="">
                  <p:embed/>
                </p:oleObj>
              </mc:Choice>
              <mc:Fallback>
                <p:oleObj name="Equation" r:id="rId3" imgW="698339" imgH="228738" progId="">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4" y="5733256"/>
                        <a:ext cx="1285885" cy="42083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Extended Huffman Coding</a:t>
            </a:r>
            <a:endParaRPr lang="en-CA" dirty="0"/>
          </a:p>
        </p:txBody>
      </p:sp>
      <p:sp>
        <p:nvSpPr>
          <p:cNvPr id="3" name="Content Placeholder 2"/>
          <p:cNvSpPr>
            <a:spLocks noGrp="1"/>
          </p:cNvSpPr>
          <p:nvPr>
            <p:ph idx="1"/>
          </p:nvPr>
        </p:nvSpPr>
        <p:spPr/>
        <p:txBody>
          <a:bodyPr>
            <a:normAutofit fontScale="70000" lnSpcReduction="20000"/>
          </a:bodyPr>
          <a:lstStyle/>
          <a:p>
            <a:pPr marL="457200" indent="-457200" algn="l">
              <a:lnSpc>
                <a:spcPct val="120000"/>
              </a:lnSpc>
              <a:spcBef>
                <a:spcPts val="1128"/>
              </a:spcBef>
              <a:buFont typeface="Arial" panose="020B0604020202020204" pitchFamily="34" charset="0"/>
              <a:buChar char="•"/>
            </a:pPr>
            <a:r>
              <a:rPr lang="en-CA" sz="2900" b="1" dirty="0" smtClean="0"/>
              <a:t>Motivation</a:t>
            </a:r>
            <a:r>
              <a:rPr lang="en-CA" sz="2900" dirty="0" smtClean="0"/>
              <a:t>: All </a:t>
            </a:r>
            <a:r>
              <a:rPr lang="en-CA" sz="2900" dirty="0" err="1" smtClean="0"/>
              <a:t>codewords</a:t>
            </a:r>
            <a:r>
              <a:rPr lang="en-CA" sz="2900" dirty="0" smtClean="0"/>
              <a:t> in Huffman coding have integer bit lengths. It is wasteful when </a:t>
            </a:r>
            <a:r>
              <a:rPr lang="en-CA" sz="2900" i="1" dirty="0" smtClean="0">
                <a:latin typeface="Times New Roman" pitchFamily="18" charset="0"/>
                <a:cs typeface="Times New Roman" pitchFamily="18" charset="0"/>
              </a:rPr>
              <a:t>p</a:t>
            </a:r>
            <a:r>
              <a:rPr lang="en-CA" sz="2900" i="1" baseline="-25000" dirty="0" smtClean="0">
                <a:latin typeface="Times New Roman" pitchFamily="18" charset="0"/>
                <a:cs typeface="Times New Roman" pitchFamily="18" charset="0"/>
              </a:rPr>
              <a:t>i</a:t>
            </a:r>
            <a:r>
              <a:rPr lang="en-CA" sz="2900" i="1" dirty="0" smtClean="0">
                <a:latin typeface="Times New Roman" pitchFamily="18" charset="0"/>
                <a:cs typeface="Times New Roman" pitchFamily="18" charset="0"/>
              </a:rPr>
              <a:t> </a:t>
            </a:r>
            <a:r>
              <a:rPr lang="en-CA" sz="2900" dirty="0" smtClean="0"/>
              <a:t>is very large and hence              is close to 0.</a:t>
            </a:r>
            <a:endParaRPr lang="en-CA" dirty="0" smtClean="0"/>
          </a:p>
          <a:p>
            <a:pPr marL="457200" indent="-457200">
              <a:lnSpc>
                <a:spcPct val="120000"/>
              </a:lnSpc>
              <a:spcBef>
                <a:spcPts val="1128"/>
              </a:spcBef>
              <a:buFont typeface="Arial" panose="020B0604020202020204" pitchFamily="34" charset="0"/>
              <a:buChar char="•"/>
            </a:pPr>
            <a:r>
              <a:rPr lang="en-CA" dirty="0" smtClean="0"/>
              <a:t>Why not group several symbols together and assign a single codeword to the group as a whole?</a:t>
            </a:r>
          </a:p>
          <a:p>
            <a:pPr marL="457200" indent="-457200">
              <a:lnSpc>
                <a:spcPct val="120000"/>
              </a:lnSpc>
              <a:spcBef>
                <a:spcPts val="1128"/>
              </a:spcBef>
              <a:buFont typeface="Arial" panose="020B0604020202020204" pitchFamily="34" charset="0"/>
              <a:buChar char="•"/>
            </a:pPr>
            <a:r>
              <a:rPr lang="en-CA" b="1" dirty="0" smtClean="0"/>
              <a:t>Extended Alphabet</a:t>
            </a:r>
            <a:r>
              <a:rPr lang="en-CA" dirty="0" smtClean="0"/>
              <a:t>: For alphabet </a:t>
            </a:r>
            <a:r>
              <a:rPr lang="en-CA" i="1" dirty="0" smtClean="0">
                <a:latin typeface="Times New Roman" pitchFamily="18" charset="0"/>
                <a:cs typeface="Times New Roman" pitchFamily="18" charset="0"/>
              </a:rPr>
              <a:t>S</a:t>
            </a:r>
            <a:r>
              <a:rPr lang="en-CA" dirty="0" smtClean="0"/>
              <a:t> = {</a:t>
            </a:r>
            <a:r>
              <a:rPr lang="en-CA" i="1" dirty="0" smtClean="0">
                <a:latin typeface="Times New Roman" pitchFamily="18" charset="0"/>
                <a:cs typeface="Times New Roman" pitchFamily="18" charset="0"/>
              </a:rPr>
              <a:t>s</a:t>
            </a:r>
            <a:r>
              <a:rPr lang="en-CA" i="1"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s</a:t>
            </a:r>
            <a:r>
              <a:rPr lang="en-CA" i="1" baseline="-25000" dirty="0" smtClean="0">
                <a:latin typeface="Times New Roman" pitchFamily="18" charset="0"/>
                <a:cs typeface="Times New Roman" pitchFamily="18" charset="0"/>
              </a:rPr>
              <a:t>2</a:t>
            </a:r>
            <a:r>
              <a:rPr lang="en-CA" dirty="0" smtClean="0"/>
              <a:t>, . . . ,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n</a:t>
            </a:r>
            <a:r>
              <a:rPr lang="en-CA" dirty="0" smtClean="0"/>
              <a:t>}, if </a:t>
            </a:r>
            <a:r>
              <a:rPr lang="en-CA" i="1" dirty="0" smtClean="0">
                <a:latin typeface="Times New Roman" pitchFamily="18" charset="0"/>
                <a:cs typeface="Times New Roman" pitchFamily="18" charset="0"/>
              </a:rPr>
              <a:t>k </a:t>
            </a:r>
            <a:r>
              <a:rPr lang="en-CA" dirty="0" smtClean="0"/>
              <a:t>symbols are grouped together, then the </a:t>
            </a:r>
            <a:r>
              <a:rPr lang="en-CA" i="1" dirty="0" smtClean="0"/>
              <a:t>extended alphabet </a:t>
            </a:r>
            <a:r>
              <a:rPr lang="en-CA" dirty="0" smtClean="0"/>
              <a:t>is:</a:t>
            </a:r>
          </a:p>
          <a:p>
            <a:endParaRPr lang="en-CA" dirty="0" smtClean="0"/>
          </a:p>
          <a:p>
            <a:endParaRPr lang="en-CA" dirty="0" smtClean="0"/>
          </a:p>
          <a:p>
            <a:endParaRPr lang="en-CA" dirty="0" smtClean="0"/>
          </a:p>
          <a:p>
            <a:r>
              <a:rPr lang="en-CA" dirty="0" smtClean="0"/>
              <a:t>	— the size of the new alphabet </a:t>
            </a:r>
            <a:r>
              <a:rPr lang="en-CA" i="1" dirty="0" smtClean="0">
                <a:latin typeface="Times New Roman" pitchFamily="18" charset="0"/>
                <a:cs typeface="Times New Roman" pitchFamily="18" charset="0"/>
              </a:rPr>
              <a:t>S</a:t>
            </a:r>
            <a:r>
              <a:rPr lang="en-CA" baseline="30000" dirty="0" smtClean="0"/>
              <a:t>(</a:t>
            </a:r>
            <a:r>
              <a:rPr lang="en-CA" baseline="30000" dirty="0" smtClean="0">
                <a:latin typeface="Times New Roman" pitchFamily="18" charset="0"/>
                <a:cs typeface="Times New Roman" pitchFamily="18" charset="0"/>
              </a:rPr>
              <a:t>k</a:t>
            </a:r>
            <a:r>
              <a:rPr lang="en-CA" baseline="30000" dirty="0" smtClean="0"/>
              <a:t>)</a:t>
            </a:r>
            <a:r>
              <a:rPr lang="en-CA" dirty="0" smtClean="0"/>
              <a:t> is </a:t>
            </a:r>
            <a:r>
              <a:rPr lang="en-CA" i="1" dirty="0" err="1" smtClean="0">
                <a:latin typeface="Times New Roman" pitchFamily="18" charset="0"/>
                <a:cs typeface="Times New Roman" pitchFamily="18" charset="0"/>
              </a:rPr>
              <a:t>n</a:t>
            </a:r>
            <a:r>
              <a:rPr lang="en-CA" baseline="30000" dirty="0" err="1" smtClean="0">
                <a:latin typeface="Times New Roman" pitchFamily="18" charset="0"/>
                <a:cs typeface="Times New Roman" pitchFamily="18" charset="0"/>
              </a:rPr>
              <a:t>k</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17</a:t>
            </a:fld>
            <a:endParaRPr lang="en-US"/>
          </a:p>
        </p:txBody>
      </p:sp>
      <p:graphicFrame>
        <p:nvGraphicFramePr>
          <p:cNvPr id="26626" name="Object 2"/>
          <p:cNvGraphicFramePr>
            <a:graphicFrameLocks noChangeAspect="1"/>
          </p:cNvGraphicFramePr>
          <p:nvPr>
            <p:extLst>
              <p:ext uri="{D42A27DB-BD31-4B8C-83A1-F6EECF244321}">
                <p14:modId xmlns:p14="http://schemas.microsoft.com/office/powerpoint/2010/main" val="1933727649"/>
              </p:ext>
            </p:extLst>
          </p:nvPr>
        </p:nvGraphicFramePr>
        <p:xfrm>
          <a:off x="7164288" y="1916832"/>
          <a:ext cx="796925" cy="539750"/>
        </p:xfrm>
        <a:graphic>
          <a:graphicData uri="http://schemas.openxmlformats.org/presentationml/2006/ole">
            <mc:AlternateContent xmlns:mc="http://schemas.openxmlformats.org/markup-compatibility/2006">
              <mc:Choice xmlns:v="urn:schemas-microsoft-com:vml" Requires="v">
                <p:oleObj spid="_x0000_s26863" name="Equation" r:id="rId3" imgW="431570" imgH="292123" progId="">
                  <p:embed/>
                </p:oleObj>
              </mc:Choice>
              <mc:Fallback>
                <p:oleObj name="Equation" r:id="rId3" imgW="431570" imgH="292123" progId="">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916832"/>
                        <a:ext cx="796925" cy="539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66461510"/>
              </p:ext>
            </p:extLst>
          </p:nvPr>
        </p:nvGraphicFramePr>
        <p:xfrm>
          <a:off x="720725" y="4403725"/>
          <a:ext cx="7918450" cy="889000"/>
        </p:xfrm>
        <a:graphic>
          <a:graphicData uri="http://schemas.openxmlformats.org/presentationml/2006/ole">
            <mc:AlternateContent xmlns:mc="http://schemas.openxmlformats.org/markup-compatibility/2006">
              <mc:Choice xmlns:v="urn:schemas-microsoft-com:vml" Requires="v">
                <p:oleObj spid="_x0000_s26864" name="Equation" r:id="rId5" imgW="3839760" imgH="420480" progId="Equation.3">
                  <p:embed/>
                </p:oleObj>
              </mc:Choice>
              <mc:Fallback>
                <p:oleObj name="Equation" r:id="rId5" imgW="3839760" imgH="420480" progId="Equation.3">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4403725"/>
                        <a:ext cx="7918450" cy="889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Extended Huffman Coding </a:t>
            </a:r>
            <a:r>
              <a:rPr lang="en-CA" dirty="0"/>
              <a:t>(Cont’d)</a:t>
            </a:r>
            <a:endParaRPr lang="en-CA" b="0" dirty="0"/>
          </a:p>
        </p:txBody>
      </p:sp>
      <p:sp>
        <p:nvSpPr>
          <p:cNvPr id="3" name="Content Placeholder 2"/>
          <p:cNvSpPr>
            <a:spLocks noGrp="1"/>
          </p:cNvSpPr>
          <p:nvPr>
            <p:ph idx="1"/>
          </p:nvPr>
        </p:nvSpPr>
        <p:spPr/>
        <p:txBody>
          <a:bodyPr>
            <a:normAutofit fontScale="92500"/>
          </a:bodyPr>
          <a:lstStyle/>
          <a:p>
            <a:pPr marL="457200" indent="-457200">
              <a:buFont typeface="Arial"/>
              <a:buChar char="•"/>
            </a:pPr>
            <a:r>
              <a:rPr lang="en-CA" sz="2800" dirty="0" smtClean="0"/>
              <a:t>It can be proven that the average # of bits for each symbol is:</a:t>
            </a:r>
          </a:p>
          <a:p>
            <a:pPr algn="r"/>
            <a:r>
              <a:rPr lang="en-CA" sz="2800" dirty="0" smtClean="0"/>
              <a:t>(7.7)</a:t>
            </a:r>
          </a:p>
          <a:p>
            <a:pPr algn="r"/>
            <a:endParaRPr lang="en-CA" sz="2800" dirty="0" smtClean="0"/>
          </a:p>
          <a:p>
            <a:pPr>
              <a:spcBef>
                <a:spcPts val="0"/>
              </a:spcBef>
            </a:pPr>
            <a:r>
              <a:rPr lang="en-CA" sz="2800" dirty="0" smtClean="0"/>
              <a:t>	An improvement over the original Huffman coding, but not much.</a:t>
            </a:r>
          </a:p>
          <a:p>
            <a:endParaRPr lang="en-CA" sz="2800" dirty="0" smtClean="0"/>
          </a:p>
          <a:p>
            <a:pPr marL="457200" indent="-457200">
              <a:buFont typeface="Arial"/>
              <a:buChar char="•"/>
            </a:pPr>
            <a:r>
              <a:rPr lang="en-CA" sz="2800" b="1" dirty="0" smtClean="0"/>
              <a:t>Problem</a:t>
            </a:r>
            <a:r>
              <a:rPr lang="en-CA" sz="2800" dirty="0" smtClean="0"/>
              <a:t>: If </a:t>
            </a:r>
            <a:r>
              <a:rPr lang="en-CA" sz="2800" i="1" dirty="0" smtClean="0">
                <a:latin typeface="Times New Roman" pitchFamily="18" charset="0"/>
                <a:cs typeface="Times New Roman" pitchFamily="18" charset="0"/>
              </a:rPr>
              <a:t>k</a:t>
            </a:r>
            <a:r>
              <a:rPr lang="en-CA" sz="2800" dirty="0" smtClean="0"/>
              <a:t> is relatively large (e.g., </a:t>
            </a:r>
            <a:r>
              <a:rPr lang="en-CA" sz="2800" i="1" dirty="0" smtClean="0">
                <a:latin typeface="Times New Roman" pitchFamily="18" charset="0"/>
                <a:cs typeface="Times New Roman" pitchFamily="18" charset="0"/>
              </a:rPr>
              <a:t>k</a:t>
            </a:r>
            <a:r>
              <a:rPr lang="en-CA" sz="2800" dirty="0" smtClean="0"/>
              <a:t> ≥ 3), then for most practical applications where </a:t>
            </a:r>
            <a:r>
              <a:rPr lang="en-CA" sz="2800" dirty="0" smtClean="0">
                <a:latin typeface="Times New Roman" pitchFamily="18" charset="0"/>
                <a:cs typeface="Times New Roman" pitchFamily="18" charset="0"/>
              </a:rPr>
              <a:t>n</a:t>
            </a:r>
            <a:r>
              <a:rPr lang="en-CA" sz="2800" dirty="0" smtClean="0"/>
              <a:t> ≫ 1, </a:t>
            </a:r>
            <a:r>
              <a:rPr lang="en-CA" sz="2800" dirty="0" err="1" smtClean="0">
                <a:latin typeface="Times New Roman" pitchFamily="18" charset="0"/>
                <a:cs typeface="Times New Roman" pitchFamily="18" charset="0"/>
              </a:rPr>
              <a:t>n</a:t>
            </a:r>
            <a:r>
              <a:rPr lang="en-CA" sz="2800" baseline="30000" dirty="0" err="1" smtClean="0">
                <a:latin typeface="Times New Roman" pitchFamily="18" charset="0"/>
                <a:cs typeface="Times New Roman" pitchFamily="18" charset="0"/>
              </a:rPr>
              <a:t>k</a:t>
            </a:r>
            <a:r>
              <a:rPr lang="en-CA" sz="2800" dirty="0" smtClean="0"/>
              <a:t> implies a huge  symbol table — impractical.</a:t>
            </a:r>
          </a:p>
          <a:p>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18361013"/>
              </p:ext>
            </p:extLst>
          </p:nvPr>
        </p:nvGraphicFramePr>
        <p:xfrm>
          <a:off x="3923928" y="2420888"/>
          <a:ext cx="1656812" cy="642942"/>
        </p:xfrm>
        <a:graphic>
          <a:graphicData uri="http://schemas.openxmlformats.org/presentationml/2006/ole">
            <mc:AlternateContent xmlns:mc="http://schemas.openxmlformats.org/markup-compatibility/2006">
              <mc:Choice xmlns:v="urn:schemas-microsoft-com:vml" Requires="v">
                <p:oleObj spid="_x0000_s27773" name="Equation" r:id="rId3" imgW="850464" imgH="330154" progId="">
                  <p:embed/>
                </p:oleObj>
              </mc:Choice>
              <mc:Fallback>
                <p:oleObj name="Equation" r:id="rId3" imgW="850464" imgH="330154" progId="">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420888"/>
                        <a:ext cx="1656812" cy="64294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5857875" y="6286500"/>
            <a:ext cx="2895600" cy="365125"/>
          </a:xfrm>
          <a:prstGeom prst="rect">
            <a:avLst/>
          </a:prstGeom>
          <a:noFill/>
        </p:spPr>
        <p:txBody>
          <a:bodyPr anchor="ctr"/>
          <a:lstStyle/>
          <a:p>
            <a:pPr algn="r" fontAlgn="auto">
              <a:spcBef>
                <a:spcPts val="0"/>
              </a:spcBef>
              <a:spcAft>
                <a:spcPts val="0"/>
              </a:spcAft>
              <a:defRPr/>
            </a:pPr>
            <a:endParaRPr lang="en-US" sz="1200" i="1" dirty="0">
              <a:solidFill>
                <a:schemeClr val="tx1">
                  <a:tint val="75000"/>
                </a:schemeClr>
              </a:solidFill>
              <a:latin typeface="Trebuchet MS"/>
              <a:cs typeface="+mn-cs"/>
            </a:endParaRP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fontAlgn="auto">
              <a:spcBef>
                <a:spcPts val="0"/>
              </a:spcBef>
              <a:spcAft>
                <a:spcPts val="0"/>
              </a:spcAft>
              <a:defRPr/>
            </a:pPr>
            <a:fld id="{F07BF8E0-7B90-41AD-80F9-BB5C1E4F6464}" type="slidenum">
              <a:rPr lang="en-US" sz="1200">
                <a:solidFill>
                  <a:schemeClr val="tx1">
                    <a:tint val="75000"/>
                  </a:schemeClr>
                </a:solidFill>
                <a:latin typeface="Trebuchet MS"/>
                <a:cs typeface="+mn-cs"/>
              </a:rPr>
              <a:pPr algn="ctr" fontAlgn="auto">
                <a:spcBef>
                  <a:spcPts val="0"/>
                </a:spcBef>
                <a:spcAft>
                  <a:spcPts val="0"/>
                </a:spcAft>
                <a:defRPr/>
              </a:pPr>
              <a:t>19</a:t>
            </a:fld>
            <a:endParaRPr lang="en-US" sz="1200">
              <a:solidFill>
                <a:schemeClr val="tx1">
                  <a:tint val="75000"/>
                </a:schemeClr>
              </a:solidFill>
              <a:latin typeface="Trebuchet MS"/>
              <a:cs typeface="+mn-cs"/>
            </a:endParaRPr>
          </a:p>
        </p:txBody>
      </p:sp>
      <p:pic>
        <p:nvPicPr>
          <p:cNvPr id="80899" name="Picture 7"/>
          <p:cNvPicPr>
            <a:picLocks noChangeAspect="1" noChangeArrowheads="1"/>
          </p:cNvPicPr>
          <p:nvPr/>
        </p:nvPicPr>
        <p:blipFill>
          <a:blip r:embed="rId2"/>
          <a:srcRect/>
          <a:stretch>
            <a:fillRect/>
          </a:stretch>
        </p:blipFill>
        <p:spPr bwMode="auto">
          <a:xfrm>
            <a:off x="560966" y="764704"/>
            <a:ext cx="8208912" cy="5332413"/>
          </a:xfrm>
          <a:prstGeom prst="rect">
            <a:avLst/>
          </a:prstGeom>
          <a:noFill/>
          <a:ln w="9525">
            <a:noFill/>
            <a:miter lim="800000"/>
            <a:headEnd/>
            <a:tailEnd/>
          </a:ln>
        </p:spPr>
      </p:pic>
      <p:sp>
        <p:nvSpPr>
          <p:cNvPr id="2" name="Footer Placeholder 1"/>
          <p:cNvSpPr>
            <a:spLocks noGrp="1"/>
          </p:cNvSpPr>
          <p:nvPr>
            <p:ph type="ftr" sz="quarter" idx="11"/>
          </p:nvPr>
        </p:nvSpPr>
        <p:spPr>
          <a:xfrm>
            <a:off x="5857875" y="6286499"/>
            <a:ext cx="2895600" cy="365125"/>
          </a:xfrm>
        </p:spPr>
        <p:txBody>
          <a:bodyPr/>
          <a:lstStyle/>
          <a:p>
            <a:r>
              <a:rPr lang="en-US" dirty="0" smtClean="0"/>
              <a:t>Li, Drew, &amp; Liu   © Springer 2021</a:t>
            </a:r>
            <a:endParaRPr lang="en-US" dirty="0"/>
          </a:p>
        </p:txBody>
      </p:sp>
      <p:sp>
        <p:nvSpPr>
          <p:cNvPr id="3" name="Slide Number Placeholder 2"/>
          <p:cNvSpPr>
            <a:spLocks noGrp="1"/>
          </p:cNvSpPr>
          <p:nvPr>
            <p:ph type="sldNum" sz="quarter" idx="12"/>
          </p:nvPr>
        </p:nvSpPr>
        <p:spPr/>
        <p:txBody>
          <a:bodyPr/>
          <a:lstStyle/>
          <a:p>
            <a:fld id="{0F351D62-525A-4671-8264-CD4617D324B8}" type="slidenum">
              <a:rPr lang="en-US" smtClean="0"/>
              <a:pPr/>
              <a:t>19</a:t>
            </a:fld>
            <a:endParaRPr lang="en-US"/>
          </a:p>
        </p:txBody>
      </p:sp>
    </p:spTree>
    <p:extLst>
      <p:ext uri="{BB962C8B-B14F-4D97-AF65-F5344CB8AC3E}">
        <p14:creationId xmlns:p14="http://schemas.microsoft.com/office/powerpoint/2010/main" val="405839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7.1  Introduction</a:t>
            </a:r>
            <a:endParaRPr lang="en-CA" sz="3200" b="1" dirty="0"/>
          </a:p>
        </p:txBody>
      </p:sp>
      <p:sp>
        <p:nvSpPr>
          <p:cNvPr id="3" name="Content Placeholder 2"/>
          <p:cNvSpPr>
            <a:spLocks noGrp="1"/>
          </p:cNvSpPr>
          <p:nvPr>
            <p:ph idx="1"/>
          </p:nvPr>
        </p:nvSpPr>
        <p:spPr/>
        <p:txBody>
          <a:bodyPr>
            <a:normAutofit fontScale="77500" lnSpcReduction="20000"/>
          </a:bodyPr>
          <a:lstStyle/>
          <a:p>
            <a:pPr marL="457200" indent="-457200">
              <a:lnSpc>
                <a:spcPct val="120000"/>
              </a:lnSpc>
              <a:buFont typeface="Arial" panose="020B0604020202020204" pitchFamily="34" charset="0"/>
              <a:buChar char="•"/>
            </a:pPr>
            <a:r>
              <a:rPr lang="en-CA" b="1" dirty="0" smtClean="0"/>
              <a:t>Compression</a:t>
            </a:r>
            <a:r>
              <a:rPr lang="en-CA" dirty="0" smtClean="0"/>
              <a:t>: the process of coding that will effectively reduce the total number of bits needed to represent certain information.</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gn="ctr">
              <a:lnSpc>
                <a:spcPct val="120000"/>
              </a:lnSpc>
            </a:pPr>
            <a:r>
              <a:rPr lang="it-IT" sz="3000" b="1" dirty="0" smtClean="0"/>
              <a:t>Fig. 7.1</a:t>
            </a:r>
            <a:r>
              <a:rPr lang="it-IT" sz="3000" dirty="0" smtClean="0"/>
              <a:t>:  A General Data Compression Scheme.</a:t>
            </a:r>
          </a:p>
          <a:p>
            <a:pPr algn="ctr">
              <a:lnSpc>
                <a:spcPct val="120000"/>
              </a:lnSpc>
            </a:pPr>
            <a:r>
              <a:rPr lang="it-IT" dirty="0" smtClean="0"/>
              <a:t> </a:t>
            </a:r>
            <a:endParaRPr lang="en-CA" dirty="0" smtClean="0"/>
          </a:p>
          <a:p>
            <a:pPr>
              <a:lnSpc>
                <a:spcPct val="120000"/>
              </a:lnSpc>
            </a:pPr>
            <a:endParaRPr lang="en-CA" dirty="0" smtClean="0"/>
          </a:p>
          <a:p>
            <a:pPr>
              <a:lnSpc>
                <a:spcPct val="120000"/>
              </a:lnSpc>
            </a:pP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a:t>
            </a:fld>
            <a:endParaRPr lang="en-US"/>
          </a:p>
        </p:txBody>
      </p:sp>
      <p:pic>
        <p:nvPicPr>
          <p:cNvPr id="7" name="Picture 6" descr="encoder-decoder.png"/>
          <p:cNvPicPr>
            <a:picLocks noChangeAspect="1"/>
          </p:cNvPicPr>
          <p:nvPr/>
        </p:nvPicPr>
        <p:blipFill>
          <a:blip r:embed="rId2" cstate="print"/>
          <a:stretch>
            <a:fillRect/>
          </a:stretch>
        </p:blipFill>
        <p:spPr>
          <a:xfrm>
            <a:off x="756193" y="3500438"/>
            <a:ext cx="7530583" cy="96205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5857875" y="6286500"/>
            <a:ext cx="2895600" cy="365125"/>
          </a:xfrm>
          <a:prstGeom prst="rect">
            <a:avLst/>
          </a:prstGeom>
          <a:noFill/>
        </p:spPr>
        <p:txBody>
          <a:bodyPr anchor="ctr"/>
          <a:lstStyle/>
          <a:p>
            <a:pPr algn="r" fontAlgn="auto">
              <a:spcBef>
                <a:spcPts val="0"/>
              </a:spcBef>
              <a:spcAft>
                <a:spcPts val="0"/>
              </a:spcAft>
              <a:defRPr/>
            </a:pPr>
            <a:endParaRPr lang="en-US" sz="1200" i="1" dirty="0">
              <a:solidFill>
                <a:schemeClr val="tx1">
                  <a:tint val="75000"/>
                </a:schemeClr>
              </a:solidFill>
              <a:latin typeface="Trebuchet MS"/>
              <a:cs typeface="+mn-cs"/>
            </a:endParaRP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fontAlgn="auto">
              <a:spcBef>
                <a:spcPts val="0"/>
              </a:spcBef>
              <a:spcAft>
                <a:spcPts val="0"/>
              </a:spcAft>
              <a:defRPr/>
            </a:pPr>
            <a:fld id="{2CF64537-919E-4DF7-B1FF-6C504C2C3872}" type="slidenum">
              <a:rPr lang="en-US" sz="1200">
                <a:solidFill>
                  <a:schemeClr val="tx1">
                    <a:tint val="75000"/>
                  </a:schemeClr>
                </a:solidFill>
                <a:latin typeface="Trebuchet MS"/>
                <a:cs typeface="+mn-cs"/>
              </a:rPr>
              <a:pPr algn="ctr" fontAlgn="auto">
                <a:spcBef>
                  <a:spcPts val="0"/>
                </a:spcBef>
                <a:spcAft>
                  <a:spcPts val="0"/>
                </a:spcAft>
                <a:defRPr/>
              </a:pPr>
              <a:t>20</a:t>
            </a:fld>
            <a:endParaRPr lang="en-US" sz="1200">
              <a:solidFill>
                <a:schemeClr val="tx1">
                  <a:tint val="75000"/>
                </a:schemeClr>
              </a:solidFill>
              <a:latin typeface="Trebuchet MS"/>
              <a:cs typeface="+mn-cs"/>
            </a:endParaRPr>
          </a:p>
        </p:txBody>
      </p:sp>
      <p:pic>
        <p:nvPicPr>
          <p:cNvPr id="29699" name="Picture 4"/>
          <p:cNvPicPr>
            <a:picLocks noChangeAspect="1" noChangeArrowheads="1"/>
          </p:cNvPicPr>
          <p:nvPr/>
        </p:nvPicPr>
        <p:blipFill>
          <a:blip r:embed="rId2"/>
          <a:srcRect/>
          <a:stretch>
            <a:fillRect/>
          </a:stretch>
        </p:blipFill>
        <p:spPr bwMode="auto">
          <a:xfrm>
            <a:off x="539552" y="2780928"/>
            <a:ext cx="8137152" cy="1309688"/>
          </a:xfrm>
          <a:prstGeom prst="rect">
            <a:avLst/>
          </a:prstGeom>
          <a:noFill/>
          <a:ln w="9525">
            <a:noFill/>
            <a:miter lim="800000"/>
            <a:headEnd/>
            <a:tailEnd/>
          </a:ln>
        </p:spPr>
      </p:pic>
      <p:sp>
        <p:nvSpPr>
          <p:cNvPr id="2" name="Footer Placeholder 1"/>
          <p:cNvSpPr>
            <a:spLocks noGrp="1"/>
          </p:cNvSpPr>
          <p:nvPr>
            <p:ph type="ftr" sz="quarter" idx="11"/>
          </p:nvPr>
        </p:nvSpPr>
        <p:spPr>
          <a:xfrm>
            <a:off x="5857875" y="6286499"/>
            <a:ext cx="2895600" cy="365125"/>
          </a:xfrm>
        </p:spPr>
        <p:txBody>
          <a:bodyPr/>
          <a:lstStyle/>
          <a:p>
            <a:r>
              <a:rPr lang="en-US" dirty="0" smtClean="0"/>
              <a:t>Li, Drew, &amp; Liu   © Springer 2021</a:t>
            </a:r>
            <a:endParaRPr lang="en-US" dirty="0"/>
          </a:p>
        </p:txBody>
      </p:sp>
      <p:sp>
        <p:nvSpPr>
          <p:cNvPr id="3" name="Slide Number Placeholder 2"/>
          <p:cNvSpPr>
            <a:spLocks noGrp="1"/>
          </p:cNvSpPr>
          <p:nvPr>
            <p:ph type="sldNum" sz="quarter" idx="12"/>
          </p:nvPr>
        </p:nvSpPr>
        <p:spPr/>
        <p:txBody>
          <a:bodyPr/>
          <a:lstStyle/>
          <a:p>
            <a:fld id="{0F351D62-525A-4671-8264-CD4617D324B8}" type="slidenum">
              <a:rPr lang="en-US" smtClean="0"/>
              <a:pPr/>
              <a:t>20</a:t>
            </a:fld>
            <a:endParaRPr lang="en-US"/>
          </a:p>
        </p:txBody>
      </p:sp>
    </p:spTree>
    <p:extLst>
      <p:ext uri="{BB962C8B-B14F-4D97-AF65-F5344CB8AC3E}">
        <p14:creationId xmlns:p14="http://schemas.microsoft.com/office/powerpoint/2010/main" val="3108705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5857875" y="6286500"/>
            <a:ext cx="2895600" cy="365125"/>
          </a:xfrm>
          <a:prstGeom prst="rect">
            <a:avLst/>
          </a:prstGeom>
          <a:noFill/>
        </p:spPr>
        <p:txBody>
          <a:bodyPr anchor="ctr"/>
          <a:lstStyle/>
          <a:p>
            <a:pPr algn="r" fontAlgn="auto">
              <a:spcBef>
                <a:spcPts val="0"/>
              </a:spcBef>
              <a:spcAft>
                <a:spcPts val="0"/>
              </a:spcAft>
              <a:defRPr/>
            </a:pPr>
            <a:endParaRPr lang="en-US" sz="1200" i="1" dirty="0">
              <a:solidFill>
                <a:schemeClr val="tx1">
                  <a:tint val="75000"/>
                </a:schemeClr>
              </a:solidFill>
              <a:latin typeface="Trebuchet MS"/>
              <a:cs typeface="+mn-cs"/>
            </a:endParaRP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fontAlgn="auto">
              <a:spcBef>
                <a:spcPts val="0"/>
              </a:spcBef>
              <a:spcAft>
                <a:spcPts val="0"/>
              </a:spcAft>
              <a:defRPr/>
            </a:pPr>
            <a:fld id="{480A42F3-9A3E-4BFD-8A64-8057018BCDE2}" type="slidenum">
              <a:rPr lang="en-US" sz="1200">
                <a:solidFill>
                  <a:schemeClr val="tx1">
                    <a:tint val="75000"/>
                  </a:schemeClr>
                </a:solidFill>
                <a:latin typeface="Trebuchet MS"/>
                <a:cs typeface="+mn-cs"/>
              </a:rPr>
              <a:pPr algn="ctr" fontAlgn="auto">
                <a:spcBef>
                  <a:spcPts val="0"/>
                </a:spcBef>
                <a:spcAft>
                  <a:spcPts val="0"/>
                </a:spcAft>
                <a:defRPr/>
              </a:pPr>
              <a:t>21</a:t>
            </a:fld>
            <a:endParaRPr lang="en-US" sz="1200">
              <a:solidFill>
                <a:schemeClr val="tx1">
                  <a:tint val="75000"/>
                </a:schemeClr>
              </a:solidFill>
              <a:latin typeface="Trebuchet MS"/>
              <a:cs typeface="+mn-cs"/>
            </a:endParaRPr>
          </a:p>
        </p:txBody>
      </p:sp>
      <p:pic>
        <p:nvPicPr>
          <p:cNvPr id="30723" name="Picture 4"/>
          <p:cNvPicPr>
            <a:picLocks noChangeAspect="1" noChangeArrowheads="1"/>
          </p:cNvPicPr>
          <p:nvPr/>
        </p:nvPicPr>
        <p:blipFill>
          <a:blip r:embed="rId2"/>
          <a:srcRect/>
          <a:stretch>
            <a:fillRect/>
          </a:stretch>
        </p:blipFill>
        <p:spPr bwMode="auto">
          <a:xfrm>
            <a:off x="639763" y="908720"/>
            <a:ext cx="7862887" cy="4408488"/>
          </a:xfrm>
          <a:prstGeom prst="rect">
            <a:avLst/>
          </a:prstGeom>
          <a:noFill/>
          <a:ln w="9525">
            <a:noFill/>
            <a:miter lim="800000"/>
            <a:headEnd/>
            <a:tailEnd/>
          </a:ln>
        </p:spPr>
      </p:pic>
      <p:sp>
        <p:nvSpPr>
          <p:cNvPr id="2" name="Rectangle 1"/>
          <p:cNvSpPr/>
          <p:nvPr/>
        </p:nvSpPr>
        <p:spPr>
          <a:xfrm>
            <a:off x="1585428" y="5432522"/>
            <a:ext cx="5963620" cy="461665"/>
          </a:xfrm>
          <a:prstGeom prst="rect">
            <a:avLst/>
          </a:prstGeom>
        </p:spPr>
        <p:txBody>
          <a:bodyPr wrap="none">
            <a:spAutoFit/>
          </a:bodyPr>
          <a:lstStyle/>
          <a:p>
            <a:pPr algn="ctr"/>
            <a:r>
              <a:rPr lang="en-CA" sz="2400" b="1" dirty="0"/>
              <a:t>Fig. </a:t>
            </a:r>
            <a:r>
              <a:rPr lang="en-CA" sz="2400" b="1" dirty="0" smtClean="0"/>
              <a:t>7.6</a:t>
            </a:r>
            <a:r>
              <a:rPr lang="en-CA" sz="2400" dirty="0" smtClean="0"/>
              <a:t>:  Huffman Tree for Extended Alphabet </a:t>
            </a:r>
            <a:endParaRPr lang="en-US" sz="2400" dirty="0"/>
          </a:p>
        </p:txBody>
      </p:sp>
      <p:sp>
        <p:nvSpPr>
          <p:cNvPr id="3" name="Footer Placeholder 2"/>
          <p:cNvSpPr>
            <a:spLocks noGrp="1"/>
          </p:cNvSpPr>
          <p:nvPr>
            <p:ph type="ftr" sz="quarter" idx="11"/>
          </p:nvPr>
        </p:nvSpPr>
        <p:spPr>
          <a:xfrm>
            <a:off x="5857875" y="6286499"/>
            <a:ext cx="2895600" cy="365125"/>
          </a:xfrm>
        </p:spPr>
        <p:txBody>
          <a:bodyPr/>
          <a:lstStyle/>
          <a:p>
            <a:r>
              <a:rPr lang="en-US" dirty="0" smtClean="0"/>
              <a:t>Li, Drew, &amp; Liu   © Springer 2021</a:t>
            </a:r>
            <a:endParaRPr lang="en-US"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21</a:t>
            </a:fld>
            <a:endParaRPr lang="en-US"/>
          </a:p>
        </p:txBody>
      </p:sp>
    </p:spTree>
    <p:extLst>
      <p:ext uri="{BB962C8B-B14F-4D97-AF65-F5344CB8AC3E}">
        <p14:creationId xmlns:p14="http://schemas.microsoft.com/office/powerpoint/2010/main" val="1761537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noChangeArrowheads="1"/>
          </p:cNvPicPr>
          <p:nvPr/>
        </p:nvPicPr>
        <p:blipFill>
          <a:blip r:embed="rId2"/>
          <a:srcRect/>
          <a:stretch>
            <a:fillRect/>
          </a:stretch>
        </p:blipFill>
        <p:spPr bwMode="auto">
          <a:xfrm>
            <a:off x="382551" y="600804"/>
            <a:ext cx="7861857" cy="5622877"/>
          </a:xfrm>
          <a:prstGeom prst="rect">
            <a:avLst/>
          </a:prstGeom>
          <a:noFill/>
          <a:ln w="9525">
            <a:noFill/>
            <a:miter lim="800000"/>
            <a:headEnd/>
            <a:tailEnd/>
          </a:ln>
        </p:spPr>
      </p:pic>
      <p:sp>
        <p:nvSpPr>
          <p:cNvPr id="4" name="Footer Placeholder 3"/>
          <p:cNvSpPr txBox="1">
            <a:spLocks noGrp="1"/>
          </p:cNvSpPr>
          <p:nvPr/>
        </p:nvSpPr>
        <p:spPr>
          <a:xfrm>
            <a:off x="5857875" y="6286500"/>
            <a:ext cx="2895600" cy="365125"/>
          </a:xfrm>
          <a:prstGeom prst="rect">
            <a:avLst/>
          </a:prstGeom>
          <a:noFill/>
        </p:spPr>
        <p:txBody>
          <a:bodyPr anchor="ctr"/>
          <a:lstStyle/>
          <a:p>
            <a:pPr algn="r" fontAlgn="auto">
              <a:spcBef>
                <a:spcPts val="0"/>
              </a:spcBef>
              <a:spcAft>
                <a:spcPts val="0"/>
              </a:spcAft>
              <a:defRPr/>
            </a:pPr>
            <a:endParaRPr lang="en-US" sz="1200" i="1" dirty="0">
              <a:solidFill>
                <a:schemeClr val="tx1">
                  <a:tint val="75000"/>
                </a:schemeClr>
              </a:solidFill>
              <a:latin typeface="Trebuchet MS"/>
              <a:cs typeface="+mn-cs"/>
            </a:endParaRP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fontAlgn="auto">
              <a:spcBef>
                <a:spcPts val="0"/>
              </a:spcBef>
              <a:spcAft>
                <a:spcPts val="0"/>
              </a:spcAft>
              <a:defRPr/>
            </a:pPr>
            <a:fld id="{553C8765-832F-4D8C-B10D-9DC26230E991}" type="slidenum">
              <a:rPr lang="en-US" sz="1200">
                <a:solidFill>
                  <a:schemeClr val="tx1">
                    <a:tint val="75000"/>
                  </a:schemeClr>
                </a:solidFill>
                <a:latin typeface="Trebuchet MS"/>
                <a:cs typeface="+mn-cs"/>
              </a:rPr>
              <a:pPr algn="ctr" fontAlgn="auto">
                <a:spcBef>
                  <a:spcPts val="0"/>
                </a:spcBef>
                <a:spcAft>
                  <a:spcPts val="0"/>
                </a:spcAft>
                <a:defRPr/>
              </a:pPr>
              <a:t>22</a:t>
            </a:fld>
            <a:endParaRPr lang="en-US" sz="1200">
              <a:solidFill>
                <a:schemeClr val="tx1">
                  <a:tint val="75000"/>
                </a:schemeClr>
              </a:solidFill>
              <a:latin typeface="Trebuchet MS"/>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8" y="5912225"/>
            <a:ext cx="7092280" cy="374275"/>
          </a:xfrm>
          <a:prstGeom prst="rect">
            <a:avLst/>
          </a:prstGeom>
        </p:spPr>
      </p:pic>
      <p:sp>
        <p:nvSpPr>
          <p:cNvPr id="3" name="Rectangle 2"/>
          <p:cNvSpPr/>
          <p:nvPr/>
        </p:nvSpPr>
        <p:spPr>
          <a:xfrm>
            <a:off x="8113378" y="6165304"/>
            <a:ext cx="728105" cy="121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1" y="6194493"/>
            <a:ext cx="734615" cy="6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a:xfrm>
            <a:off x="5769867" y="6286499"/>
            <a:ext cx="2895600" cy="365125"/>
          </a:xfrm>
        </p:spPr>
        <p:txBody>
          <a:bodyPr/>
          <a:lstStyle/>
          <a:p>
            <a:r>
              <a:rPr lang="en-US" dirty="0" smtClean="0"/>
              <a:t>Li, Drew, &amp; Liu   © Springer 2021</a:t>
            </a:r>
            <a:endParaRPr lang="en-US" dirty="0"/>
          </a:p>
        </p:txBody>
      </p:sp>
      <p:sp>
        <p:nvSpPr>
          <p:cNvPr id="9" name="Slide Number Placeholder 8"/>
          <p:cNvSpPr>
            <a:spLocks noGrp="1"/>
          </p:cNvSpPr>
          <p:nvPr>
            <p:ph type="sldNum" sz="quarter" idx="12"/>
          </p:nvPr>
        </p:nvSpPr>
        <p:spPr/>
        <p:txBody>
          <a:bodyPr/>
          <a:lstStyle/>
          <a:p>
            <a:fld id="{0F351D62-525A-4671-8264-CD4617D324B8}" type="slidenum">
              <a:rPr lang="en-US" smtClean="0"/>
              <a:pPr/>
              <a:t>22</a:t>
            </a:fld>
            <a:endParaRPr lang="en-US"/>
          </a:p>
        </p:txBody>
      </p:sp>
    </p:spTree>
    <p:extLst>
      <p:ext uri="{BB962C8B-B14F-4D97-AF65-F5344CB8AC3E}">
        <p14:creationId xmlns:p14="http://schemas.microsoft.com/office/powerpoint/2010/main" val="2942604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76064"/>
          </a:xfrm>
        </p:spPr>
        <p:txBody>
          <a:bodyPr>
            <a:noAutofit/>
          </a:bodyPr>
          <a:lstStyle/>
          <a:p>
            <a:r>
              <a:rPr lang="en-CA" dirty="0" smtClean="0"/>
              <a:t>7.4.3 Adaptive Huffman Coding</a:t>
            </a:r>
            <a:endParaRPr lang="en-CA"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CA" sz="4400" dirty="0" smtClean="0"/>
              <a:t>• </a:t>
            </a:r>
            <a:r>
              <a:rPr lang="en-CA" sz="4400" b="1" dirty="0" smtClean="0"/>
              <a:t>Adaptive Huffman Coding</a:t>
            </a:r>
            <a:r>
              <a:rPr lang="en-CA" sz="4400" dirty="0" smtClean="0"/>
              <a:t>: statistics are gathered and updated dynamically as the data stream arrives.</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30018173"/>
              </p:ext>
            </p:extLst>
          </p:nvPr>
        </p:nvGraphicFramePr>
        <p:xfrm>
          <a:off x="1110846" y="2780928"/>
          <a:ext cx="6912768" cy="3000396"/>
        </p:xfrm>
        <a:graphic>
          <a:graphicData uri="http://schemas.openxmlformats.org/drawingml/2006/table">
            <a:tbl>
              <a:tblPr firstRow="1" bandRow="1">
                <a:tableStyleId>{2D5ABB26-0587-4C30-8999-92F81FD0307C}</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000396">
                <a:tc>
                  <a:txBody>
                    <a:bodyPr/>
                    <a:lstStyle/>
                    <a:p>
                      <a:r>
                        <a:rPr lang="en-CA" sz="1800" kern="1200" baseline="0" dirty="0" smtClean="0">
                          <a:solidFill>
                            <a:schemeClr val="tx1"/>
                          </a:solidFill>
                          <a:latin typeface="Courier New" pitchFamily="49" charset="0"/>
                          <a:ea typeface="+mn-ea"/>
                          <a:cs typeface="Courier New" pitchFamily="49" charset="0"/>
                        </a:rPr>
                        <a:t>ENCODER</a:t>
                      </a:r>
                    </a:p>
                    <a:p>
                      <a:r>
                        <a:rPr lang="en-CA" sz="1800" kern="1200" baseline="0" dirty="0" smtClean="0">
                          <a:solidFill>
                            <a:schemeClr val="tx1"/>
                          </a:solidFill>
                          <a:latin typeface="Courier New" pitchFamily="49" charset="0"/>
                          <a:ea typeface="+mn-ea"/>
                          <a:cs typeface="Courier New" pitchFamily="49" charset="0"/>
                        </a:rPr>
                        <a:t>-------</a:t>
                      </a:r>
                    </a:p>
                    <a:p>
                      <a:r>
                        <a:rPr lang="en-CA" sz="1800" kern="1200" baseline="0" dirty="0" err="1" smtClean="0">
                          <a:solidFill>
                            <a:schemeClr val="tx1"/>
                          </a:solidFill>
                          <a:latin typeface="Courier New" pitchFamily="49" charset="0"/>
                          <a:ea typeface="+mn-ea"/>
                          <a:cs typeface="Courier New" pitchFamily="49" charset="0"/>
                        </a:rPr>
                        <a:t>Initial_code</a:t>
                      </a:r>
                      <a:r>
                        <a:rPr lang="en-CA" sz="1800" kern="1200" baseline="0" dirty="0" smtClean="0">
                          <a:solidFill>
                            <a:schemeClr val="tx1"/>
                          </a:solidFill>
                          <a:latin typeface="Courier New" pitchFamily="49" charset="0"/>
                          <a:ea typeface="+mn-ea"/>
                          <a:cs typeface="Courier New" pitchFamily="49" charset="0"/>
                        </a:rPr>
                        <a:t>(); </a:t>
                      </a:r>
                    </a:p>
                    <a:p>
                      <a:endParaRPr lang="en-CA" sz="1800" kern="1200" baseline="0" dirty="0" smtClean="0">
                        <a:solidFill>
                          <a:schemeClr val="tx1"/>
                        </a:solidFill>
                        <a:latin typeface="Courier New" pitchFamily="49" charset="0"/>
                        <a:ea typeface="+mn-ea"/>
                        <a:cs typeface="Courier New" pitchFamily="49" charset="0"/>
                      </a:endParaRPr>
                    </a:p>
                    <a:p>
                      <a:r>
                        <a:rPr lang="en-CA" sz="1800" kern="1200" baseline="0" dirty="0" smtClean="0">
                          <a:solidFill>
                            <a:schemeClr val="tx1"/>
                          </a:solidFill>
                          <a:latin typeface="Courier New" pitchFamily="49" charset="0"/>
                          <a:ea typeface="+mn-ea"/>
                          <a:cs typeface="Courier New" pitchFamily="49" charset="0"/>
                        </a:rPr>
                        <a:t>while not EOF</a:t>
                      </a:r>
                    </a:p>
                    <a:p>
                      <a:r>
                        <a:rPr lang="en-CA" sz="1800" kern="1200" baseline="0" dirty="0" smtClean="0">
                          <a:solidFill>
                            <a:schemeClr val="tx1"/>
                          </a:solidFill>
                          <a:latin typeface="Courier New" pitchFamily="49" charset="0"/>
                          <a:ea typeface="+mn-ea"/>
                          <a:cs typeface="Courier New" pitchFamily="49" charset="0"/>
                        </a:rPr>
                        <a:t> {</a:t>
                      </a:r>
                    </a:p>
                    <a:p>
                      <a:r>
                        <a:rPr lang="en-CA" sz="1800" kern="1200" baseline="0" dirty="0" smtClean="0">
                          <a:solidFill>
                            <a:schemeClr val="tx1"/>
                          </a:solidFill>
                          <a:latin typeface="Courier New" pitchFamily="49" charset="0"/>
                          <a:ea typeface="+mn-ea"/>
                          <a:cs typeface="Courier New" pitchFamily="49" charset="0"/>
                        </a:rPr>
                        <a:t>   get(c); </a:t>
                      </a:r>
                    </a:p>
                    <a:p>
                      <a:r>
                        <a:rPr lang="en-CA" sz="1800" kern="1200" baseline="0" dirty="0" smtClean="0">
                          <a:solidFill>
                            <a:schemeClr val="tx1"/>
                          </a:solidFill>
                          <a:latin typeface="Courier New" pitchFamily="49" charset="0"/>
                          <a:ea typeface="+mn-ea"/>
                          <a:cs typeface="Courier New" pitchFamily="49" charset="0"/>
                        </a:rPr>
                        <a:t>   encode(c); </a:t>
                      </a:r>
                    </a:p>
                    <a:p>
                      <a:r>
                        <a:rPr lang="en-CA" sz="1800" kern="1200" baseline="0" dirty="0" smtClean="0">
                          <a:solidFill>
                            <a:schemeClr val="tx1"/>
                          </a:solidFill>
                          <a:latin typeface="Courier New" pitchFamily="49" charset="0"/>
                          <a:ea typeface="+mn-ea"/>
                          <a:cs typeface="Courier New" pitchFamily="49" charset="0"/>
                        </a:rPr>
                        <a:t>   </a:t>
                      </a:r>
                      <a:r>
                        <a:rPr lang="en-CA" sz="1800" kern="1200" baseline="0" dirty="0" err="1" smtClean="0">
                          <a:solidFill>
                            <a:schemeClr val="tx1"/>
                          </a:solidFill>
                          <a:latin typeface="Courier New" pitchFamily="49" charset="0"/>
                          <a:ea typeface="+mn-ea"/>
                          <a:cs typeface="Courier New" pitchFamily="49" charset="0"/>
                        </a:rPr>
                        <a:t>update_tree</a:t>
                      </a:r>
                      <a:r>
                        <a:rPr lang="en-CA" sz="1800" kern="1200" baseline="0" dirty="0" smtClean="0">
                          <a:solidFill>
                            <a:schemeClr val="tx1"/>
                          </a:solidFill>
                          <a:latin typeface="Courier New" pitchFamily="49" charset="0"/>
                          <a:ea typeface="+mn-ea"/>
                          <a:cs typeface="Courier New" pitchFamily="49" charset="0"/>
                        </a:rPr>
                        <a:t>(c);</a:t>
                      </a:r>
                    </a:p>
                    <a:p>
                      <a:r>
                        <a:rPr lang="en-CA" sz="1800" kern="1200" baseline="0" dirty="0" smtClean="0">
                          <a:solidFill>
                            <a:schemeClr val="tx1"/>
                          </a:solidFill>
                          <a:latin typeface="Courier New" pitchFamily="49" charset="0"/>
                          <a:ea typeface="+mn-ea"/>
                          <a:cs typeface="Courier New" pitchFamily="49" charset="0"/>
                        </a:rPr>
                        <a:t> }</a:t>
                      </a:r>
                      <a:endParaRPr lang="en-CA" dirty="0">
                        <a:latin typeface="Courier New" pitchFamily="49" charset="0"/>
                        <a:cs typeface="Courier New"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baseline="0" dirty="0" smtClean="0">
                          <a:solidFill>
                            <a:schemeClr val="tx1"/>
                          </a:solidFill>
                          <a:latin typeface="Courier New" pitchFamily="49" charset="0"/>
                          <a:ea typeface="+mn-ea"/>
                          <a:cs typeface="Courier New" pitchFamily="49" charset="0"/>
                        </a:rPr>
                        <a:t> DECODER</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baseline="0" dirty="0" smtClean="0">
                          <a:solidFill>
                            <a:schemeClr val="tx1"/>
                          </a:solidFill>
                          <a:latin typeface="Courier New" pitchFamily="49" charset="0"/>
                          <a:ea typeface="+mn-ea"/>
                          <a:cs typeface="Courier New" pitchFamily="49"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baseline="0" dirty="0" smtClean="0">
                          <a:solidFill>
                            <a:schemeClr val="tx1"/>
                          </a:solidFill>
                          <a:latin typeface="Courier New" pitchFamily="49" charset="0"/>
                          <a:ea typeface="+mn-ea"/>
                          <a:cs typeface="Courier New" pitchFamily="49" charset="0"/>
                        </a:rPr>
                        <a:t> </a:t>
                      </a:r>
                      <a:r>
                        <a:rPr lang="en-CA" sz="1800" kern="1200" baseline="0" dirty="0" err="1" smtClean="0">
                          <a:solidFill>
                            <a:schemeClr val="tx1"/>
                          </a:solidFill>
                          <a:latin typeface="Courier New" pitchFamily="49" charset="0"/>
                          <a:ea typeface="+mn-ea"/>
                          <a:cs typeface="Courier New" pitchFamily="49" charset="0"/>
                        </a:rPr>
                        <a:t>Initial_code</a:t>
                      </a:r>
                      <a:r>
                        <a:rPr lang="en-CA" sz="1800" kern="1200" baseline="0" dirty="0" smtClean="0">
                          <a:solidFill>
                            <a:schemeClr val="tx1"/>
                          </a:solidFill>
                          <a:latin typeface="Courier New" pitchFamily="49" charset="0"/>
                          <a:ea typeface="+mn-ea"/>
                          <a:cs typeface="Courier New" pitchFamily="49"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800" kern="1200" baseline="0" dirty="0" smtClean="0">
                        <a:solidFill>
                          <a:schemeClr val="tx1"/>
                        </a:solidFill>
                        <a:latin typeface="Courier New" pitchFamily="49" charset="0"/>
                        <a:ea typeface="+mn-ea"/>
                        <a:cs typeface="Courier New" pitchFamily="49" charset="0"/>
                      </a:endParaRPr>
                    </a:p>
                    <a:p>
                      <a:r>
                        <a:rPr lang="en-CA" sz="1800" kern="1200" baseline="0" dirty="0" smtClean="0">
                          <a:solidFill>
                            <a:schemeClr val="tx1"/>
                          </a:solidFill>
                          <a:latin typeface="Courier New" pitchFamily="49" charset="0"/>
                          <a:ea typeface="+mn-ea"/>
                          <a:cs typeface="Courier New" pitchFamily="49" charset="0"/>
                        </a:rPr>
                        <a:t> while not EOF </a:t>
                      </a:r>
                    </a:p>
                    <a:p>
                      <a:r>
                        <a:rPr lang="en-CA" sz="1800" kern="1200" baseline="0" dirty="0" smtClean="0">
                          <a:solidFill>
                            <a:schemeClr val="tx1"/>
                          </a:solidFill>
                          <a:latin typeface="Courier New" pitchFamily="49" charset="0"/>
                          <a:ea typeface="+mn-ea"/>
                          <a:cs typeface="Courier New" pitchFamily="49"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baseline="0" dirty="0" smtClean="0">
                          <a:solidFill>
                            <a:schemeClr val="tx1"/>
                          </a:solidFill>
                          <a:latin typeface="Courier New" pitchFamily="49" charset="0"/>
                          <a:ea typeface="+mn-ea"/>
                          <a:cs typeface="Courier New" pitchFamily="49" charset="0"/>
                        </a:rPr>
                        <a:t>    decode(c);</a:t>
                      </a:r>
                      <a:endParaRPr lang="en-CA" dirty="0" smtClean="0">
                        <a:latin typeface="Courier New" pitchFamily="49" charset="0"/>
                        <a:cs typeface="Courier New" pitchFamily="49" charset="0"/>
                      </a:endParaRPr>
                    </a:p>
                    <a:p>
                      <a:r>
                        <a:rPr lang="en-CA" sz="1800" kern="1200" baseline="0" dirty="0" smtClean="0">
                          <a:solidFill>
                            <a:schemeClr val="tx1"/>
                          </a:solidFill>
                          <a:latin typeface="Courier New" pitchFamily="49" charset="0"/>
                          <a:ea typeface="+mn-ea"/>
                          <a:cs typeface="Courier New" pitchFamily="49" charset="0"/>
                        </a:rPr>
                        <a:t>    output(c);</a:t>
                      </a:r>
                    </a:p>
                    <a:p>
                      <a:r>
                        <a:rPr lang="en-CA" sz="1800" kern="1200" baseline="0" dirty="0" smtClean="0">
                          <a:solidFill>
                            <a:schemeClr val="tx1"/>
                          </a:solidFill>
                          <a:latin typeface="Courier New" pitchFamily="49" charset="0"/>
                          <a:ea typeface="+mn-ea"/>
                          <a:cs typeface="Courier New" pitchFamily="49" charset="0"/>
                        </a:rPr>
                        <a:t>    </a:t>
                      </a:r>
                      <a:r>
                        <a:rPr lang="en-CA" sz="1800" kern="1200" baseline="0" dirty="0" err="1" smtClean="0">
                          <a:solidFill>
                            <a:schemeClr val="tx1"/>
                          </a:solidFill>
                          <a:latin typeface="Courier New" pitchFamily="49" charset="0"/>
                          <a:ea typeface="+mn-ea"/>
                          <a:cs typeface="Courier New" pitchFamily="49" charset="0"/>
                        </a:rPr>
                        <a:t>update_tree</a:t>
                      </a:r>
                      <a:r>
                        <a:rPr lang="en-CA" sz="1800" kern="1200" baseline="0" dirty="0" smtClean="0">
                          <a:solidFill>
                            <a:schemeClr val="tx1"/>
                          </a:solidFill>
                          <a:latin typeface="Courier New" pitchFamily="49" charset="0"/>
                          <a:ea typeface="+mn-ea"/>
                          <a:cs typeface="Courier New" pitchFamily="49" charset="0"/>
                        </a:rPr>
                        <a:t>(c); </a:t>
                      </a:r>
                    </a:p>
                    <a:p>
                      <a:r>
                        <a:rPr lang="en-CA" sz="1800" kern="1200" baseline="0" dirty="0" smtClean="0">
                          <a:solidFill>
                            <a:schemeClr val="tx1"/>
                          </a:solidFill>
                          <a:latin typeface="Courier New" pitchFamily="49" charset="0"/>
                          <a:ea typeface="+mn-ea"/>
                          <a:cs typeface="Courier New" pitchFamily="49" charset="0"/>
                        </a:rPr>
                        <a:t>  }</a:t>
                      </a:r>
                      <a:endParaRPr lang="en-CA" dirty="0">
                        <a:latin typeface="Courier New" pitchFamily="49" charset="0"/>
                        <a:cs typeface="Courier New" pitchFamily="49" charset="0"/>
                      </a:endParaRPr>
                    </a:p>
                  </a:txBody>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Adaptive Huffman Coding </a:t>
            </a:r>
            <a:r>
              <a:rPr lang="en-CA" dirty="0"/>
              <a:t>(Cont’d)</a:t>
            </a:r>
            <a:endParaRPr lang="en-CA" sz="3200" b="0" dirty="0"/>
          </a:p>
        </p:txBody>
      </p:sp>
      <p:sp>
        <p:nvSpPr>
          <p:cNvPr id="3" name="Content Placeholder 2"/>
          <p:cNvSpPr>
            <a:spLocks noGrp="1"/>
          </p:cNvSpPr>
          <p:nvPr>
            <p:ph idx="1"/>
          </p:nvPr>
        </p:nvSpPr>
        <p:spPr>
          <a:xfrm>
            <a:off x="457200" y="1600201"/>
            <a:ext cx="8229600" cy="4205064"/>
          </a:xfrm>
        </p:spPr>
        <p:txBody>
          <a:bodyPr anchor="ctr">
            <a:normAutofit fontScale="70000" lnSpcReduction="20000"/>
          </a:bodyPr>
          <a:lstStyle/>
          <a:p>
            <a:r>
              <a:rPr lang="en-CA" dirty="0" smtClean="0"/>
              <a:t>• </a:t>
            </a:r>
            <a:r>
              <a:rPr lang="en-CA" i="1" dirty="0" err="1" smtClean="0"/>
              <a:t>Initial_code</a:t>
            </a:r>
            <a:r>
              <a:rPr lang="en-CA" i="1" dirty="0" smtClean="0"/>
              <a:t> </a:t>
            </a:r>
            <a:r>
              <a:rPr lang="en-CA" dirty="0" smtClean="0"/>
              <a:t>assigns symbols with some initially agreed upon codes, without any prior knowledge of the frequency counts.</a:t>
            </a:r>
          </a:p>
          <a:p>
            <a:endParaRPr lang="en-CA" dirty="0" smtClean="0"/>
          </a:p>
          <a:p>
            <a:r>
              <a:rPr lang="en-CA" dirty="0" smtClean="0"/>
              <a:t>• </a:t>
            </a:r>
            <a:r>
              <a:rPr lang="en-CA" i="1" dirty="0" err="1" smtClean="0"/>
              <a:t>update_tree</a:t>
            </a:r>
            <a:r>
              <a:rPr lang="en-CA" i="1" dirty="0" smtClean="0"/>
              <a:t> </a:t>
            </a:r>
            <a:r>
              <a:rPr lang="en-CA" dirty="0" smtClean="0"/>
              <a:t>constructs an Adaptive Huffman tree.</a:t>
            </a:r>
          </a:p>
          <a:p>
            <a:pPr>
              <a:lnSpc>
                <a:spcPct val="120000"/>
              </a:lnSpc>
              <a:spcBef>
                <a:spcPts val="1128"/>
              </a:spcBef>
            </a:pPr>
            <a:r>
              <a:rPr lang="en-CA" dirty="0" smtClean="0"/>
              <a:t>	It basically does two things:</a:t>
            </a:r>
          </a:p>
          <a:p>
            <a:pPr marL="914400" lvl="1" indent="-514350">
              <a:lnSpc>
                <a:spcPct val="120000"/>
              </a:lnSpc>
              <a:spcBef>
                <a:spcPts val="1128"/>
              </a:spcBef>
              <a:buFont typeface="+mj-lt"/>
              <a:buAutoNum type="alphaLcParenR"/>
            </a:pPr>
            <a:r>
              <a:rPr lang="en-CA" dirty="0" smtClean="0"/>
              <a:t>increments the frequency counts for the symbols (including any new ones).</a:t>
            </a:r>
          </a:p>
          <a:p>
            <a:pPr marL="914400" lvl="1" indent="-514350">
              <a:lnSpc>
                <a:spcPct val="120000"/>
              </a:lnSpc>
              <a:spcBef>
                <a:spcPts val="1128"/>
              </a:spcBef>
              <a:buFont typeface="+mj-lt"/>
              <a:buAutoNum type="alphaLcParenR"/>
            </a:pPr>
            <a:r>
              <a:rPr lang="en-CA" dirty="0" smtClean="0"/>
              <a:t>updates the configuration of the tree.</a:t>
            </a:r>
          </a:p>
          <a:p>
            <a:endParaRPr lang="en-CA" dirty="0" smtClean="0"/>
          </a:p>
          <a:p>
            <a:r>
              <a:rPr lang="en-CA" dirty="0" smtClean="0"/>
              <a:t>• The </a:t>
            </a:r>
            <a:r>
              <a:rPr lang="en-CA" i="1" dirty="0" smtClean="0"/>
              <a:t>encoder</a:t>
            </a:r>
            <a:r>
              <a:rPr lang="en-CA" dirty="0" smtClean="0"/>
              <a:t> and </a:t>
            </a:r>
            <a:r>
              <a:rPr lang="en-CA" i="1" dirty="0" smtClean="0"/>
              <a:t>decoder</a:t>
            </a:r>
            <a:r>
              <a:rPr lang="en-CA" dirty="0" smtClean="0"/>
              <a:t> must use exactly the same </a:t>
            </a:r>
            <a:r>
              <a:rPr lang="en-CA" i="1" dirty="0" err="1" smtClean="0"/>
              <a:t>initial_code</a:t>
            </a:r>
            <a:r>
              <a:rPr lang="en-CA" dirty="0" smtClean="0"/>
              <a:t> and </a:t>
            </a:r>
            <a:r>
              <a:rPr lang="en-CA" i="1" dirty="0" err="1" smtClean="0"/>
              <a:t>update_tree</a:t>
            </a:r>
            <a:r>
              <a:rPr lang="en-CA" i="1" dirty="0" smtClean="0"/>
              <a:t> </a:t>
            </a:r>
            <a:r>
              <a:rPr lang="en-CA" dirty="0" smtClean="0"/>
              <a:t>routines.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1296"/>
          </a:xfrm>
        </p:spPr>
        <p:txBody>
          <a:bodyPr>
            <a:normAutofit/>
          </a:bodyPr>
          <a:lstStyle/>
          <a:p>
            <a:r>
              <a:rPr lang="en-CA" sz="3200" dirty="0" smtClean="0"/>
              <a:t>Notes on Adaptive Huffman Tree Updating</a:t>
            </a:r>
            <a:endParaRPr lang="en-CA" sz="3200" dirty="0"/>
          </a:p>
        </p:txBody>
      </p:sp>
      <p:sp>
        <p:nvSpPr>
          <p:cNvPr id="3" name="Content Placeholder 2"/>
          <p:cNvSpPr>
            <a:spLocks noGrp="1"/>
          </p:cNvSpPr>
          <p:nvPr>
            <p:ph idx="1"/>
          </p:nvPr>
        </p:nvSpPr>
        <p:spPr>
          <a:xfrm>
            <a:off x="463822" y="1412776"/>
            <a:ext cx="8229600" cy="4525963"/>
          </a:xfrm>
        </p:spPr>
        <p:txBody>
          <a:bodyPr anchor="ctr">
            <a:noAutofit/>
          </a:bodyPr>
          <a:lstStyle/>
          <a:p>
            <a:pPr>
              <a:buFont typeface="Arial" pitchFamily="34" charset="0"/>
              <a:buChar char="•"/>
            </a:pPr>
            <a:r>
              <a:rPr lang="en-CA" sz="2200" dirty="0" smtClean="0"/>
              <a:t>Nodes are numbered in order from left to right, bottom to top. The numbers in parentheses indicates the count.</a:t>
            </a:r>
          </a:p>
          <a:p>
            <a:pPr>
              <a:spcBef>
                <a:spcPts val="1200"/>
              </a:spcBef>
              <a:buFont typeface="Arial" pitchFamily="34" charset="0"/>
              <a:buChar char="•"/>
            </a:pPr>
            <a:r>
              <a:rPr lang="en-CA" sz="2200" dirty="0" smtClean="0"/>
              <a:t>The tree must always maintain its </a:t>
            </a:r>
            <a:r>
              <a:rPr lang="en-CA" sz="2200" i="1" dirty="0" smtClean="0"/>
              <a:t>sibling</a:t>
            </a:r>
            <a:r>
              <a:rPr lang="en-CA" sz="2200" dirty="0" smtClean="0"/>
              <a:t> property, i.e., all nodes (internal and leaf) are arranged in the order of increasing counts.</a:t>
            </a:r>
          </a:p>
          <a:p>
            <a:r>
              <a:rPr lang="en-CA" sz="2200" dirty="0" smtClean="0"/>
              <a:t>	If the sibling property is about to be violated, a </a:t>
            </a:r>
            <a:r>
              <a:rPr lang="en-CA" sz="2200" i="1" dirty="0" smtClean="0"/>
              <a:t>swap</a:t>
            </a:r>
            <a:r>
              <a:rPr lang="en-CA" sz="2200" dirty="0" smtClean="0"/>
              <a:t> procedure is invoked to update the tree by rearranging the nodes.</a:t>
            </a:r>
          </a:p>
          <a:p>
            <a:pPr>
              <a:spcBef>
                <a:spcPts val="1200"/>
              </a:spcBef>
              <a:buFont typeface="Arial" panose="020B0604020202020204" pitchFamily="34" charset="0"/>
              <a:buChar char="•"/>
            </a:pPr>
            <a:r>
              <a:rPr lang="en-CA" sz="2200" dirty="0" smtClean="0"/>
              <a:t>When a swap is necessary, the farthest node with count </a:t>
            </a:r>
            <a:r>
              <a:rPr lang="en-CA" sz="2200" i="1" dirty="0" smtClean="0">
                <a:latin typeface="Times New Roman" pitchFamily="18" charset="0"/>
                <a:cs typeface="Times New Roman" pitchFamily="18" charset="0"/>
              </a:rPr>
              <a:t>N</a:t>
            </a:r>
            <a:r>
              <a:rPr lang="en-CA" sz="2200" dirty="0" smtClean="0"/>
              <a:t> is swapped with the node whose count has just been increased to </a:t>
            </a:r>
            <a:r>
              <a:rPr lang="en-CA" sz="2200" i="1" dirty="0" smtClean="0">
                <a:latin typeface="Times New Roman" pitchFamily="18" charset="0"/>
                <a:cs typeface="Times New Roman" pitchFamily="18" charset="0"/>
              </a:rPr>
              <a:t>N</a:t>
            </a:r>
            <a:r>
              <a:rPr lang="en-CA" sz="2200" dirty="0" smtClean="0"/>
              <a:t> +1.</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05" y="5517232"/>
            <a:ext cx="8229600" cy="482585"/>
          </a:xfrm>
        </p:spPr>
        <p:txBody>
          <a:bodyPr>
            <a:normAutofit fontScale="62500" lnSpcReduction="20000"/>
          </a:bodyPr>
          <a:lstStyle/>
          <a:p>
            <a:pPr algn="ctr"/>
            <a:r>
              <a:rPr lang="en-CA" b="1" dirty="0" smtClean="0"/>
              <a:t>Fig. 7.7</a:t>
            </a:r>
            <a:r>
              <a:rPr lang="en-CA" dirty="0" smtClean="0"/>
              <a:t>:  Node Swapping for Updating an Adaptive Huffman Tree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26</a:t>
            </a:fld>
            <a:endParaRPr lang="en-US"/>
          </a:p>
        </p:txBody>
      </p:sp>
      <p:pic>
        <p:nvPicPr>
          <p:cNvPr id="28674" name="Picture 2"/>
          <p:cNvPicPr>
            <a:picLocks noChangeAspect="1" noChangeArrowheads="1"/>
          </p:cNvPicPr>
          <p:nvPr/>
        </p:nvPicPr>
        <p:blipFill>
          <a:blip r:embed="rId2" cstate="print"/>
          <a:srcRect/>
          <a:stretch>
            <a:fillRect/>
          </a:stretch>
        </p:blipFill>
        <p:spPr bwMode="auto">
          <a:xfrm>
            <a:off x="571472" y="857232"/>
            <a:ext cx="7976266" cy="4366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78916"/>
          </a:xfrm>
        </p:spPr>
        <p:txBody>
          <a:bodyPr>
            <a:normAutofit fontScale="90000"/>
          </a:bodyPr>
          <a:lstStyle/>
          <a:p>
            <a:r>
              <a:rPr lang="en-CA" sz="3200" dirty="0" smtClean="0"/>
              <a:t>Another Example: Adaptive Huffman Coding</a:t>
            </a:r>
            <a:endParaRPr lang="en-CA" sz="3200" dirty="0"/>
          </a:p>
        </p:txBody>
      </p:sp>
      <p:sp>
        <p:nvSpPr>
          <p:cNvPr id="3" name="Content Placeholder 2"/>
          <p:cNvSpPr>
            <a:spLocks noGrp="1"/>
          </p:cNvSpPr>
          <p:nvPr>
            <p:ph idx="1"/>
          </p:nvPr>
        </p:nvSpPr>
        <p:spPr>
          <a:xfrm>
            <a:off x="457200" y="1600201"/>
            <a:ext cx="8229600" cy="4133056"/>
          </a:xfrm>
        </p:spPr>
        <p:txBody>
          <a:bodyPr anchor="ctr">
            <a:normAutofit/>
          </a:bodyPr>
          <a:lstStyle/>
          <a:p>
            <a:pPr marL="457200" indent="-457200">
              <a:spcBef>
                <a:spcPts val="2400"/>
              </a:spcBef>
              <a:buFont typeface="Arial" panose="020B0604020202020204" pitchFamily="34" charset="0"/>
              <a:buChar char="•"/>
            </a:pPr>
            <a:r>
              <a:rPr lang="en-CA" sz="2400" dirty="0" smtClean="0"/>
              <a:t>This is to clearly illustrate more implementation details. We show exactly what </a:t>
            </a:r>
            <a:r>
              <a:rPr lang="en-CA" sz="2400" i="1" dirty="0" smtClean="0"/>
              <a:t>bits</a:t>
            </a:r>
            <a:r>
              <a:rPr lang="en-CA" sz="2400" dirty="0" smtClean="0"/>
              <a:t> are sent, as opposed to simply stating how the tree is updated.</a:t>
            </a:r>
          </a:p>
          <a:p>
            <a:pPr marL="457200" indent="-457200">
              <a:spcBef>
                <a:spcPts val="2400"/>
              </a:spcBef>
              <a:buFont typeface="Arial" panose="020B0604020202020204" pitchFamily="34" charset="0"/>
              <a:buChar char="•"/>
            </a:pPr>
            <a:r>
              <a:rPr lang="en-CA" sz="2400" dirty="0" smtClean="0"/>
              <a:t>An additional rule: if any character/symbol is to be sent the first time, it must be preceded by a special symbol, NEW.  The initial code for NEW is 0. The </a:t>
            </a:r>
            <a:r>
              <a:rPr lang="en-CA" sz="2400" i="1" dirty="0" smtClean="0"/>
              <a:t>count</a:t>
            </a:r>
            <a:r>
              <a:rPr lang="en-CA" sz="2400" dirty="0" smtClean="0"/>
              <a:t> for NEW is always kept as 0 (the count is never increased); hence it is always denoted as NEW:(0) in Fig. 7.7.</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864096"/>
          </a:xfrm>
        </p:spPr>
        <p:txBody>
          <a:bodyPr>
            <a:normAutofit fontScale="77500" lnSpcReduction="20000"/>
          </a:bodyPr>
          <a:lstStyle/>
          <a:p>
            <a:pPr algn="ctr">
              <a:lnSpc>
                <a:spcPct val="120000"/>
              </a:lnSpc>
            </a:pPr>
            <a:r>
              <a:rPr lang="en-CA" b="1" dirty="0" smtClean="0"/>
              <a:t>Table 7.3:  </a:t>
            </a:r>
            <a:r>
              <a:rPr lang="en-CA" dirty="0" smtClean="0"/>
              <a:t>Initial code assignment for AADCCDD using Adaptive Huffman Coding.</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07134799"/>
              </p:ext>
            </p:extLst>
          </p:nvPr>
        </p:nvGraphicFramePr>
        <p:xfrm>
          <a:off x="3851920" y="2348880"/>
          <a:ext cx="2016224" cy="2834640"/>
        </p:xfrm>
        <a:graphic>
          <a:graphicData uri="http://schemas.openxmlformats.org/drawingml/2006/table">
            <a:tbl>
              <a:tblPr firstRow="1" bandRow="1">
                <a:tableStyleId>{2D5ABB26-0587-4C30-8999-92F81FD0307C}</a:tableStyleId>
              </a:tblPr>
              <a:tblGrid>
                <a:gridCol w="2016224">
                  <a:extLst>
                    <a:ext uri="{9D8B030D-6E8A-4147-A177-3AD203B41FA5}">
                      <a16:colId xmlns:a16="http://schemas.microsoft.com/office/drawing/2014/main" val="20000"/>
                    </a:ext>
                  </a:extLst>
                </a:gridCol>
              </a:tblGrid>
              <a:tr h="370840">
                <a:tc>
                  <a:txBody>
                    <a:bodyPr/>
                    <a:lstStyle/>
                    <a:p>
                      <a:pPr algn="ctr"/>
                      <a:r>
                        <a:rPr lang="en-CA" sz="1800" kern="1200" baseline="0" dirty="0" smtClean="0">
                          <a:latin typeface="Trebuchet MS"/>
                        </a:rPr>
                        <a:t>Initial Code</a:t>
                      </a:r>
                    </a:p>
                    <a:p>
                      <a:pPr algn="ctr"/>
                      <a:r>
                        <a:rPr lang="en-CA" sz="1800" kern="1200" baseline="0" dirty="0" smtClean="0">
                          <a:latin typeface="Trebuchet MS"/>
                        </a:rPr>
                        <a:t>---------------------</a:t>
                      </a:r>
                    </a:p>
                    <a:p>
                      <a:pPr algn="l"/>
                      <a:r>
                        <a:rPr lang="en-CA" sz="1800" kern="1200" baseline="0" dirty="0" smtClean="0">
                          <a:latin typeface="Trebuchet MS"/>
                        </a:rPr>
                        <a:t>NEW: 	0</a:t>
                      </a:r>
                    </a:p>
                    <a:p>
                      <a:pPr algn="l"/>
                      <a:r>
                        <a:rPr lang="en-CA" sz="1800" kern="1200" baseline="0" dirty="0" smtClean="0">
                          <a:latin typeface="Trebuchet MS"/>
                        </a:rPr>
                        <a:t>A: 	00001</a:t>
                      </a:r>
                    </a:p>
                    <a:p>
                      <a:pPr algn="l"/>
                      <a:r>
                        <a:rPr lang="en-CA" sz="1800" kern="1200" baseline="0" dirty="0" smtClean="0">
                          <a:latin typeface="Trebuchet MS"/>
                        </a:rPr>
                        <a:t>B: 	00010</a:t>
                      </a:r>
                    </a:p>
                    <a:p>
                      <a:pPr algn="l"/>
                      <a:r>
                        <a:rPr lang="en-CA" sz="1800" kern="1200" baseline="0" dirty="0" smtClean="0">
                          <a:latin typeface="Trebuchet MS"/>
                        </a:rPr>
                        <a:t>C: 	00011</a:t>
                      </a:r>
                    </a:p>
                    <a:p>
                      <a:pPr algn="l"/>
                      <a:r>
                        <a:rPr lang="en-CA" sz="1800" kern="1200" baseline="0" dirty="0" smtClean="0">
                          <a:latin typeface="Trebuchet MS"/>
                        </a:rPr>
                        <a:t>D: 	00100</a:t>
                      </a:r>
                    </a:p>
                    <a:p>
                      <a:pPr algn="ctr"/>
                      <a:r>
                        <a:rPr lang="en-CA" sz="1800" kern="1200" baseline="0" dirty="0" smtClean="0">
                          <a:latin typeface="Trebuchet MS"/>
                        </a:rPr>
                        <a:t>. </a:t>
                      </a:r>
                    </a:p>
                    <a:p>
                      <a:pPr algn="ctr"/>
                      <a:r>
                        <a:rPr lang="en-CA" sz="1800" kern="1200" baseline="0" dirty="0" smtClean="0">
                          <a:latin typeface="Trebuchet MS"/>
                        </a:rPr>
                        <a:t>. </a:t>
                      </a:r>
                    </a:p>
                    <a:p>
                      <a:pPr algn="ctr"/>
                      <a:r>
                        <a:rPr lang="en-CA" sz="1800" kern="1200" baseline="0" dirty="0" smtClean="0">
                          <a:latin typeface="Trebuchet MS"/>
                        </a:rPr>
                        <a:t>. </a:t>
                      </a:r>
                      <a:endParaRPr lang="en-CA" dirty="0">
                        <a:latin typeface="Trebuchet MS"/>
                      </a:endParaRPr>
                    </a:p>
                  </a:txBody>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613" y="5445224"/>
            <a:ext cx="8229600" cy="482585"/>
          </a:xfrm>
        </p:spPr>
        <p:txBody>
          <a:bodyPr>
            <a:noAutofit/>
          </a:bodyPr>
          <a:lstStyle/>
          <a:p>
            <a:pPr algn="ctr"/>
            <a:r>
              <a:rPr lang="en-CA" sz="2500" b="1" dirty="0" smtClean="0"/>
              <a:t>Fig. 7.8</a:t>
            </a:r>
            <a:r>
              <a:rPr lang="en-CA" sz="2500" dirty="0" smtClean="0"/>
              <a:t>:  Adaptive Huffman tree for AADCCDD.</a:t>
            </a:r>
            <a:endParaRPr lang="en-CA" sz="25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29</a:t>
            </a:fld>
            <a:endParaRPr lang="en-US"/>
          </a:p>
        </p:txBody>
      </p:sp>
      <p:pic>
        <p:nvPicPr>
          <p:cNvPr id="29698" name="Picture 2"/>
          <p:cNvPicPr>
            <a:picLocks noChangeAspect="1" noChangeArrowheads="1"/>
          </p:cNvPicPr>
          <p:nvPr/>
        </p:nvPicPr>
        <p:blipFill>
          <a:blip r:embed="rId2" cstate="print"/>
          <a:srcRect/>
          <a:stretch>
            <a:fillRect/>
          </a:stretch>
        </p:blipFill>
        <p:spPr bwMode="auto">
          <a:xfrm>
            <a:off x="1214414" y="785794"/>
            <a:ext cx="6705999"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Introduction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lnSpc>
                <a:spcPct val="120000"/>
              </a:lnSpc>
              <a:buFont typeface="Arial"/>
              <a:buChar char="•"/>
            </a:pPr>
            <a:r>
              <a:rPr lang="en-CA" dirty="0" smtClean="0"/>
              <a:t>If the compression and decompression processes induce no information loss, then the compression scheme is </a:t>
            </a:r>
            <a:r>
              <a:rPr lang="en-CA" b="1" dirty="0" smtClean="0"/>
              <a:t>lossless</a:t>
            </a:r>
            <a:r>
              <a:rPr lang="en-CA" dirty="0" smtClean="0"/>
              <a:t>; otherwise, it is </a:t>
            </a:r>
            <a:r>
              <a:rPr lang="en-CA" b="1" dirty="0" err="1" smtClean="0"/>
              <a:t>lossy</a:t>
            </a:r>
            <a:r>
              <a:rPr lang="en-CA" dirty="0" smtClean="0"/>
              <a:t>.</a:t>
            </a:r>
          </a:p>
          <a:p>
            <a:pPr>
              <a:lnSpc>
                <a:spcPct val="120000"/>
              </a:lnSpc>
            </a:pPr>
            <a:endParaRPr lang="en-CA" dirty="0" smtClean="0"/>
          </a:p>
          <a:p>
            <a:pPr marL="457200" indent="-457200">
              <a:lnSpc>
                <a:spcPct val="120000"/>
              </a:lnSpc>
              <a:buFont typeface="Arial"/>
              <a:buChar char="•"/>
            </a:pPr>
            <a:r>
              <a:rPr lang="en-CA" b="1" dirty="0" smtClean="0"/>
              <a:t>Compression ratio</a:t>
            </a:r>
            <a:r>
              <a:rPr lang="en-CA" dirty="0" smtClean="0"/>
              <a:t>:</a:t>
            </a:r>
          </a:p>
          <a:p>
            <a:pPr>
              <a:lnSpc>
                <a:spcPct val="120000"/>
              </a:lnSpc>
            </a:pPr>
            <a:endParaRPr lang="en-CA" dirty="0" smtClean="0"/>
          </a:p>
          <a:p>
            <a:pPr algn="r">
              <a:lnSpc>
                <a:spcPct val="120000"/>
              </a:lnSpc>
            </a:pPr>
            <a:r>
              <a:rPr lang="en-CA" dirty="0" smtClean="0"/>
              <a:t>(7.1)</a:t>
            </a:r>
          </a:p>
          <a:p>
            <a:pPr>
              <a:lnSpc>
                <a:spcPct val="120000"/>
              </a:lnSpc>
            </a:pPr>
            <a:endParaRPr lang="en-CA" dirty="0" smtClean="0"/>
          </a:p>
          <a:p>
            <a:pPr>
              <a:lnSpc>
                <a:spcPct val="120000"/>
              </a:lnSpc>
            </a:pPr>
            <a:endParaRPr lang="en-CA" sz="1400" dirty="0" smtClean="0"/>
          </a:p>
          <a:p>
            <a:pPr>
              <a:lnSpc>
                <a:spcPct val="120000"/>
              </a:lnSpc>
            </a:pPr>
            <a:r>
              <a:rPr lang="en-CA" dirty="0" smtClean="0"/>
              <a:t>     B</a:t>
            </a:r>
            <a:r>
              <a:rPr lang="en-CA" baseline="-25000" dirty="0" smtClean="0"/>
              <a:t>0</a:t>
            </a:r>
            <a:r>
              <a:rPr lang="en-CA" dirty="0" smtClean="0"/>
              <a:t> – number of bits before compression</a:t>
            </a:r>
          </a:p>
          <a:p>
            <a:pPr>
              <a:lnSpc>
                <a:spcPct val="120000"/>
              </a:lnSpc>
            </a:pPr>
            <a:r>
              <a:rPr lang="en-CA" dirty="0" smtClean="0"/>
              <a:t>     B</a:t>
            </a:r>
            <a:r>
              <a:rPr lang="en-CA" baseline="-25000" dirty="0" smtClean="0"/>
              <a:t>1</a:t>
            </a:r>
            <a:r>
              <a:rPr lang="en-CA" dirty="0" smtClean="0"/>
              <a:t> – number of bits after compression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a:t>
            </a:fld>
            <a:endParaRPr lang="en-US"/>
          </a:p>
        </p:txBody>
      </p:sp>
      <p:graphicFrame>
        <p:nvGraphicFramePr>
          <p:cNvPr id="6" name="Object 5"/>
          <p:cNvGraphicFramePr>
            <a:graphicFrameLocks noChangeAspect="1"/>
          </p:cNvGraphicFramePr>
          <p:nvPr/>
        </p:nvGraphicFramePr>
        <p:xfrm>
          <a:off x="3000364" y="3714752"/>
          <a:ext cx="3141171" cy="928694"/>
        </p:xfrm>
        <a:graphic>
          <a:graphicData uri="http://schemas.openxmlformats.org/presentationml/2006/ole">
            <mc:AlternateContent xmlns:mc="http://schemas.openxmlformats.org/markup-compatibility/2006">
              <mc:Choice xmlns:v="urn:schemas-microsoft-com:vml" Requires="v">
                <p:oleObj spid="_x0000_s1149" name="Equation" r:id="rId3" imgW="1460064" imgH="431570" progId="">
                  <p:embed/>
                </p:oleObj>
              </mc:Choice>
              <mc:Fallback>
                <p:oleObj name="Equation" r:id="rId3" imgW="1460064" imgH="431570" progId="">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3714752"/>
                        <a:ext cx="3141171" cy="92869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45224"/>
            <a:ext cx="8229600" cy="482585"/>
          </a:xfrm>
        </p:spPr>
        <p:txBody>
          <a:bodyPr>
            <a:normAutofit fontScale="77500" lnSpcReduction="20000"/>
          </a:bodyPr>
          <a:lstStyle/>
          <a:p>
            <a:pPr algn="ctr"/>
            <a:r>
              <a:rPr lang="en-CA" b="1" dirty="0" smtClean="0"/>
              <a:t>Fig. 7.8 </a:t>
            </a:r>
            <a:r>
              <a:rPr lang="en-CA" dirty="0"/>
              <a:t>(Cont’d)</a:t>
            </a:r>
            <a:r>
              <a:rPr lang="en-CA" dirty="0" smtClean="0"/>
              <a:t>:  Adaptive Huffman tree for AADCCDD.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30</a:t>
            </a:fld>
            <a:endParaRPr lang="en-US"/>
          </a:p>
        </p:txBody>
      </p:sp>
      <p:pic>
        <p:nvPicPr>
          <p:cNvPr id="30722" name="Picture 2"/>
          <p:cNvPicPr>
            <a:picLocks noChangeAspect="1" noChangeArrowheads="1"/>
          </p:cNvPicPr>
          <p:nvPr/>
        </p:nvPicPr>
        <p:blipFill>
          <a:blip r:embed="rId2" cstate="print"/>
          <a:srcRect/>
          <a:stretch>
            <a:fillRect/>
          </a:stretch>
        </p:blipFill>
        <p:spPr bwMode="auto">
          <a:xfrm>
            <a:off x="928662" y="642918"/>
            <a:ext cx="7286676" cy="4549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953" y="692696"/>
            <a:ext cx="8298668" cy="713810"/>
          </a:xfrm>
        </p:spPr>
        <p:txBody>
          <a:bodyPr>
            <a:normAutofit fontScale="92500"/>
          </a:bodyPr>
          <a:lstStyle/>
          <a:p>
            <a:pPr algn="ctr"/>
            <a:r>
              <a:rPr lang="en-CA" sz="2400" b="1" dirty="0" smtClean="0"/>
              <a:t>Table 7.4</a:t>
            </a:r>
            <a:r>
              <a:rPr lang="en-CA" sz="2400" dirty="0" smtClean="0"/>
              <a:t>: Sequence of symbols and codes sent to the decoder</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31</a:t>
            </a:fld>
            <a:endParaRPr lang="en-US"/>
          </a:p>
        </p:txBody>
      </p:sp>
      <p:sp>
        <p:nvSpPr>
          <p:cNvPr id="8" name="Content Placeholder 2"/>
          <p:cNvSpPr txBox="1">
            <a:spLocks/>
          </p:cNvSpPr>
          <p:nvPr/>
        </p:nvSpPr>
        <p:spPr>
          <a:xfrm>
            <a:off x="457200" y="2500306"/>
            <a:ext cx="8229600" cy="3625857"/>
          </a:xfrm>
          <a:prstGeom prst="rect">
            <a:avLst/>
          </a:prstGeom>
        </p:spPr>
        <p:txBody>
          <a:bodyPr vert="horz" lIns="91440" tIns="45720" rIns="91440" bIns="45720" rtlCol="0">
            <a:normAutofit fontScale="70000" lnSpcReduction="20000"/>
          </a:bodyPr>
          <a:lstStyle/>
          <a:p>
            <a:pPr marL="914400" lvl="1" indent="-457200" algn="just">
              <a:lnSpc>
                <a:spcPct val="120000"/>
              </a:lnSpc>
              <a:buFont typeface="Arial"/>
              <a:buChar char="•"/>
            </a:pPr>
            <a:r>
              <a:rPr lang="en-CA" sz="3200" dirty="0" smtClean="0">
                <a:latin typeface="Trebuchet MS"/>
              </a:rPr>
              <a:t>It is important to emphasize that the code for a particular symbol changes during the adaptive Huffman coding process.</a:t>
            </a:r>
          </a:p>
          <a:p>
            <a:pPr marL="914400" lvl="1" indent="-457200" algn="just">
              <a:lnSpc>
                <a:spcPct val="120000"/>
              </a:lnSpc>
              <a:buFont typeface="Arial"/>
              <a:buChar char="•"/>
            </a:pPr>
            <a:endParaRPr lang="en-CA" sz="3200" dirty="0" smtClean="0">
              <a:latin typeface="Trebuchet MS"/>
            </a:endParaRPr>
          </a:p>
          <a:p>
            <a:pPr marL="804863" lvl="1" algn="just">
              <a:lnSpc>
                <a:spcPct val="120000"/>
              </a:lnSpc>
            </a:pPr>
            <a:r>
              <a:rPr lang="en-CA" sz="3200" dirty="0" smtClean="0">
                <a:latin typeface="Trebuchet MS"/>
              </a:rPr>
              <a:t>For example, after AADCCDD, when the character D overtakes A as the most frequent symbol, its code changes from 101 to 0.</a:t>
            </a:r>
          </a:p>
          <a:p>
            <a:pPr marL="914400" lvl="1" indent="-457200" algn="just">
              <a:lnSpc>
                <a:spcPct val="120000"/>
              </a:lnSpc>
              <a:buFont typeface="Arial"/>
              <a:buChar char="•"/>
            </a:pPr>
            <a:endParaRPr lang="en-CA" sz="3200" dirty="0" smtClean="0">
              <a:latin typeface="Trebuchet MS"/>
            </a:endParaRPr>
          </a:p>
          <a:p>
            <a:pPr marL="914400" lvl="1" indent="-457200" algn="just">
              <a:lnSpc>
                <a:spcPct val="120000"/>
              </a:lnSpc>
              <a:buFont typeface="Arial"/>
              <a:buChar char="•"/>
            </a:pPr>
            <a:r>
              <a:rPr lang="en-CA" sz="3200" dirty="0" smtClean="0">
                <a:latin typeface="Trebuchet MS"/>
              </a:rPr>
              <a:t>The “Squeeze Page” on this book’s web site provides a Java applet for adaptive Huffman coding.</a:t>
            </a:r>
            <a:endParaRPr kumimoji="0" lang="en-CA" sz="3200" b="0" i="0" u="none" strike="noStrike" kern="1200" cap="none" spc="0" normalizeH="0" baseline="0" noProof="0" dirty="0">
              <a:ln>
                <a:noFill/>
              </a:ln>
              <a:solidFill>
                <a:schemeClr val="tx1"/>
              </a:solidFill>
              <a:effectLst/>
              <a:uLnTx/>
              <a:uFillTx/>
              <a:latin typeface="Trebuchet MS"/>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110487178"/>
              </p:ext>
            </p:extLst>
          </p:nvPr>
        </p:nvGraphicFramePr>
        <p:xfrm>
          <a:off x="431540" y="1397000"/>
          <a:ext cx="8280921" cy="746656"/>
        </p:xfrm>
        <a:graphic>
          <a:graphicData uri="http://schemas.openxmlformats.org/drawingml/2006/table">
            <a:tbl>
              <a:tblPr firstRow="1" bandRow="1">
                <a:tableStyleId>{2D5ABB26-0587-4C30-8999-92F81FD0307C}</a:tableStyleId>
              </a:tblPr>
              <a:tblGrid>
                <a:gridCol w="1035112">
                  <a:extLst>
                    <a:ext uri="{9D8B030D-6E8A-4147-A177-3AD203B41FA5}">
                      <a16:colId xmlns:a16="http://schemas.microsoft.com/office/drawing/2014/main" val="20000"/>
                    </a:ext>
                  </a:extLst>
                </a:gridCol>
                <a:gridCol w="796244">
                  <a:extLst>
                    <a:ext uri="{9D8B030D-6E8A-4147-A177-3AD203B41FA5}">
                      <a16:colId xmlns:a16="http://schemas.microsoft.com/office/drawing/2014/main" val="20001"/>
                    </a:ext>
                  </a:extLst>
                </a:gridCol>
                <a:gridCol w="947741">
                  <a:extLst>
                    <a:ext uri="{9D8B030D-6E8A-4147-A177-3AD203B41FA5}">
                      <a16:colId xmlns:a16="http://schemas.microsoft.com/office/drawing/2014/main" val="20002"/>
                    </a:ext>
                  </a:extLst>
                </a:gridCol>
                <a:gridCol w="326247">
                  <a:extLst>
                    <a:ext uri="{9D8B030D-6E8A-4147-A177-3AD203B41FA5}">
                      <a16:colId xmlns:a16="http://schemas.microsoft.com/office/drawing/2014/main" val="20003"/>
                    </a:ext>
                  </a:extLst>
                </a:gridCol>
                <a:gridCol w="796244">
                  <a:extLst>
                    <a:ext uri="{9D8B030D-6E8A-4147-A177-3AD203B41FA5}">
                      <a16:colId xmlns:a16="http://schemas.microsoft.com/office/drawing/2014/main" val="20004"/>
                    </a:ext>
                  </a:extLst>
                </a:gridCol>
                <a:gridCol w="896699">
                  <a:extLst>
                    <a:ext uri="{9D8B030D-6E8A-4147-A177-3AD203B41FA5}">
                      <a16:colId xmlns:a16="http://schemas.microsoft.com/office/drawing/2014/main" val="20005"/>
                    </a:ext>
                  </a:extLst>
                </a:gridCol>
                <a:gridCol w="722326">
                  <a:extLst>
                    <a:ext uri="{9D8B030D-6E8A-4147-A177-3AD203B41FA5}">
                      <a16:colId xmlns:a16="http://schemas.microsoft.com/office/drawing/2014/main" val="20006"/>
                    </a:ext>
                  </a:extLst>
                </a:gridCol>
                <a:gridCol w="944315">
                  <a:extLst>
                    <a:ext uri="{9D8B030D-6E8A-4147-A177-3AD203B41FA5}">
                      <a16:colId xmlns:a16="http://schemas.microsoft.com/office/drawing/2014/main" val="20007"/>
                    </a:ext>
                  </a:extLst>
                </a:gridCol>
                <a:gridCol w="577722">
                  <a:extLst>
                    <a:ext uri="{9D8B030D-6E8A-4147-A177-3AD203B41FA5}">
                      <a16:colId xmlns:a16="http://schemas.microsoft.com/office/drawing/2014/main" val="20008"/>
                    </a:ext>
                  </a:extLst>
                </a:gridCol>
                <a:gridCol w="619135">
                  <a:extLst>
                    <a:ext uri="{9D8B030D-6E8A-4147-A177-3AD203B41FA5}">
                      <a16:colId xmlns:a16="http://schemas.microsoft.com/office/drawing/2014/main" val="20009"/>
                    </a:ext>
                  </a:extLst>
                </a:gridCol>
                <a:gridCol w="619136">
                  <a:extLst>
                    <a:ext uri="{9D8B030D-6E8A-4147-A177-3AD203B41FA5}">
                      <a16:colId xmlns:a16="http://schemas.microsoft.com/office/drawing/2014/main" val="20010"/>
                    </a:ext>
                  </a:extLst>
                </a:gridCol>
              </a:tblGrid>
              <a:tr h="375816">
                <a:tc>
                  <a:txBody>
                    <a:bodyPr/>
                    <a:lstStyle/>
                    <a:p>
                      <a:pPr algn="ctr"/>
                      <a:r>
                        <a:rPr lang="en-CA" dirty="0" smtClean="0">
                          <a:latin typeface="Trebuchet MS"/>
                        </a:rPr>
                        <a:t>Symbol</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NEW</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A</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A</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NEW</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D</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NEW</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C</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C</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D</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D</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Trebuchet MS"/>
                        </a:rPr>
                        <a:t>Code</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00001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00100</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00</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00011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001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101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101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7.5  Dictionary-based Coding</a:t>
            </a:r>
            <a:endParaRPr lang="en-CA" sz="3200" dirty="0"/>
          </a:p>
        </p:txBody>
      </p:sp>
      <p:sp>
        <p:nvSpPr>
          <p:cNvPr id="3" name="Content Placeholder 2"/>
          <p:cNvSpPr>
            <a:spLocks noGrp="1"/>
          </p:cNvSpPr>
          <p:nvPr>
            <p:ph idx="1"/>
          </p:nvPr>
        </p:nvSpPr>
        <p:spPr>
          <a:xfrm>
            <a:off x="457200" y="1600201"/>
            <a:ext cx="8229600" cy="4205064"/>
          </a:xfrm>
        </p:spPr>
        <p:txBody>
          <a:bodyPr anchor="ctr">
            <a:normAutofit fontScale="77500" lnSpcReduction="20000"/>
          </a:bodyPr>
          <a:lstStyle/>
          <a:p>
            <a:pPr marL="457200" indent="-457200">
              <a:buFont typeface="Arial" panose="020B0604020202020204" pitchFamily="34" charset="0"/>
              <a:buChar char="•"/>
            </a:pPr>
            <a:r>
              <a:rPr lang="en-CA" dirty="0" smtClean="0"/>
              <a:t>LZW uses fixed-length </a:t>
            </a:r>
            <a:r>
              <a:rPr lang="en-CA" dirty="0" err="1" smtClean="0"/>
              <a:t>codewords</a:t>
            </a:r>
            <a:r>
              <a:rPr lang="en-CA" dirty="0" smtClean="0"/>
              <a:t> to represent variable-length strings of symbols/characters that commonly occur together, e.g., words in English text.</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The LZW encoder and decoder build up the same dictionary dynamically while receiving the data.</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LZW places longer and longer repeated entries into a dictionary, and then emits the </a:t>
            </a:r>
            <a:r>
              <a:rPr lang="en-CA" i="1" dirty="0" smtClean="0"/>
              <a:t>code</a:t>
            </a:r>
            <a:r>
              <a:rPr lang="en-CA" dirty="0" smtClean="0"/>
              <a:t> for an element, rather than the string itself, if the element has already been placed in the dictionary.</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16" y="764704"/>
            <a:ext cx="8213932" cy="5380079"/>
          </a:xfrm>
        </p:spPr>
        <p:txBody>
          <a:bodyPr>
            <a:normAutofit fontScale="40000" lnSpcReduction="20000"/>
          </a:bodyPr>
          <a:lstStyle/>
          <a:p>
            <a:r>
              <a:rPr lang="en-CA" sz="5900" b="1" dirty="0" smtClean="0"/>
              <a:t>ALGORITHM 7.2 - LZW Compression</a:t>
            </a:r>
          </a:p>
          <a:p>
            <a:endParaRPr lang="en-CA" b="1" dirty="0" smtClean="0"/>
          </a:p>
          <a:p>
            <a:r>
              <a:rPr lang="en-CA" sz="4500" dirty="0" smtClean="0">
                <a:latin typeface="Courier New" pitchFamily="49" charset="0"/>
                <a:cs typeface="Courier New" pitchFamily="49" charset="0"/>
              </a:rPr>
              <a:t>BEGIN</a:t>
            </a:r>
          </a:p>
          <a:p>
            <a:r>
              <a:rPr lang="en-CA" sz="4500" dirty="0" smtClean="0">
                <a:latin typeface="Courier New" pitchFamily="49" charset="0"/>
                <a:cs typeface="Courier New" pitchFamily="49" charset="0"/>
              </a:rPr>
              <a:t>	s = next input character;</a:t>
            </a:r>
          </a:p>
          <a:p>
            <a:r>
              <a:rPr lang="en-CA" sz="4500" dirty="0" smtClean="0">
                <a:latin typeface="Courier New" pitchFamily="49" charset="0"/>
                <a:cs typeface="Courier New" pitchFamily="49" charset="0"/>
              </a:rPr>
              <a:t>	</a:t>
            </a:r>
            <a:r>
              <a:rPr lang="en-CA" sz="4500" dirty="0" smtClean="0">
                <a:solidFill>
                  <a:srgbClr val="0000FF"/>
                </a:solidFill>
                <a:latin typeface="Courier New" pitchFamily="49" charset="0"/>
                <a:cs typeface="Courier New" pitchFamily="49" charset="0"/>
              </a:rPr>
              <a:t>while</a:t>
            </a:r>
            <a:r>
              <a:rPr lang="en-CA" sz="4500" dirty="0" smtClean="0">
                <a:latin typeface="Courier New" pitchFamily="49" charset="0"/>
                <a:cs typeface="Courier New" pitchFamily="49" charset="0"/>
              </a:rPr>
              <a:t> not EOF</a:t>
            </a:r>
          </a:p>
          <a:p>
            <a:r>
              <a:rPr lang="en-CA" sz="4500" dirty="0" smtClean="0">
                <a:latin typeface="Courier New" pitchFamily="49" charset="0"/>
                <a:cs typeface="Courier New" pitchFamily="49" charset="0"/>
              </a:rPr>
              <a:t>	{ </a:t>
            </a:r>
          </a:p>
          <a:p>
            <a:r>
              <a:rPr lang="en-CA" sz="4500" dirty="0" smtClean="0">
                <a:latin typeface="Courier New" pitchFamily="49" charset="0"/>
                <a:cs typeface="Courier New" pitchFamily="49" charset="0"/>
              </a:rPr>
              <a:t>	  c = next input character;</a:t>
            </a:r>
          </a:p>
          <a:p>
            <a:endParaRPr lang="en-CA" sz="4500" dirty="0" smtClean="0">
              <a:latin typeface="Courier New" pitchFamily="49" charset="0"/>
              <a:cs typeface="Courier New" pitchFamily="49" charset="0"/>
            </a:endParaRPr>
          </a:p>
          <a:p>
            <a:r>
              <a:rPr lang="en-CA" sz="4500" dirty="0" smtClean="0">
                <a:latin typeface="Courier New" pitchFamily="49" charset="0"/>
                <a:cs typeface="Courier New" pitchFamily="49" charset="0"/>
              </a:rPr>
              <a:t>	  </a:t>
            </a:r>
            <a:r>
              <a:rPr lang="en-CA" sz="4500" dirty="0" smtClean="0">
                <a:solidFill>
                  <a:srgbClr val="0000FF"/>
                </a:solidFill>
                <a:latin typeface="Courier New" pitchFamily="49" charset="0"/>
                <a:cs typeface="Courier New" pitchFamily="49" charset="0"/>
              </a:rPr>
              <a:t>if</a:t>
            </a:r>
            <a:r>
              <a:rPr lang="en-CA" sz="4500" dirty="0" smtClean="0">
                <a:latin typeface="Courier New" pitchFamily="49" charset="0"/>
                <a:cs typeface="Courier New" pitchFamily="49" charset="0"/>
              </a:rPr>
              <a:t> s + c exists in the dictionary</a:t>
            </a:r>
          </a:p>
          <a:p>
            <a:pPr>
              <a:tabLst>
                <a:tab pos="1433513" algn="l"/>
              </a:tabLst>
            </a:pPr>
            <a:r>
              <a:rPr lang="en-CA" sz="4500" dirty="0" smtClean="0">
                <a:latin typeface="Courier New" pitchFamily="49" charset="0"/>
                <a:cs typeface="Courier New" pitchFamily="49" charset="0"/>
              </a:rPr>
              <a:t>	     s = s + c;</a:t>
            </a:r>
          </a:p>
          <a:p>
            <a:r>
              <a:rPr lang="en-CA" sz="4500" dirty="0" smtClean="0">
                <a:latin typeface="Courier New" pitchFamily="49" charset="0"/>
                <a:cs typeface="Courier New" pitchFamily="49" charset="0"/>
              </a:rPr>
              <a:t>	  </a:t>
            </a:r>
            <a:r>
              <a:rPr lang="en-CA" sz="4500" dirty="0" smtClean="0">
                <a:solidFill>
                  <a:srgbClr val="0000FF"/>
                </a:solidFill>
                <a:latin typeface="Courier New" pitchFamily="49" charset="0"/>
                <a:cs typeface="Courier New" pitchFamily="49" charset="0"/>
              </a:rPr>
              <a:t>else</a:t>
            </a:r>
          </a:p>
          <a:p>
            <a:pPr>
              <a:tabLst>
                <a:tab pos="900113" algn="l"/>
                <a:tab pos="1433513" algn="l"/>
              </a:tabLst>
            </a:pPr>
            <a:r>
              <a:rPr lang="en-CA" sz="4500" dirty="0" smtClean="0">
                <a:latin typeface="Courier New" pitchFamily="49" charset="0"/>
                <a:cs typeface="Courier New" pitchFamily="49" charset="0"/>
              </a:rPr>
              <a:t>		{ </a:t>
            </a:r>
          </a:p>
          <a:p>
            <a:pPr>
              <a:tabLst>
                <a:tab pos="1433513" algn="l"/>
              </a:tabLst>
            </a:pPr>
            <a:r>
              <a:rPr lang="en-CA" sz="4500" dirty="0" smtClean="0">
                <a:latin typeface="Courier New" pitchFamily="49" charset="0"/>
                <a:cs typeface="Courier New" pitchFamily="49" charset="0"/>
              </a:rPr>
              <a:t>	     output the code for s;</a:t>
            </a:r>
          </a:p>
          <a:p>
            <a:pPr>
              <a:tabLst>
                <a:tab pos="1433513" algn="l"/>
              </a:tabLst>
            </a:pPr>
            <a:r>
              <a:rPr lang="en-CA" sz="4500" dirty="0" smtClean="0">
                <a:latin typeface="Courier New" pitchFamily="49" charset="0"/>
                <a:cs typeface="Courier New" pitchFamily="49" charset="0"/>
              </a:rPr>
              <a:t>	     add string s + c to the dictionary with a new code;</a:t>
            </a:r>
          </a:p>
          <a:p>
            <a:pPr>
              <a:tabLst>
                <a:tab pos="1433513" algn="l"/>
              </a:tabLst>
            </a:pPr>
            <a:r>
              <a:rPr lang="en-CA" sz="4500" dirty="0" smtClean="0">
                <a:latin typeface="Courier New" pitchFamily="49" charset="0"/>
                <a:cs typeface="Courier New" pitchFamily="49" charset="0"/>
              </a:rPr>
              <a:t>	     s = c;</a:t>
            </a:r>
          </a:p>
          <a:p>
            <a:pPr>
              <a:tabLst>
                <a:tab pos="900113" algn="l"/>
                <a:tab pos="1433513" algn="l"/>
              </a:tabLst>
            </a:pPr>
            <a:r>
              <a:rPr lang="en-CA" sz="4500" dirty="0" smtClean="0">
                <a:latin typeface="Courier New" pitchFamily="49" charset="0"/>
                <a:cs typeface="Courier New" pitchFamily="49" charset="0"/>
              </a:rPr>
              <a:t>		}</a:t>
            </a:r>
          </a:p>
          <a:p>
            <a:r>
              <a:rPr lang="en-CA" sz="4500" dirty="0" smtClean="0">
                <a:latin typeface="Courier New" pitchFamily="49" charset="0"/>
                <a:cs typeface="Courier New" pitchFamily="49" charset="0"/>
              </a:rPr>
              <a:t>	}</a:t>
            </a:r>
          </a:p>
          <a:p>
            <a:r>
              <a:rPr lang="en-CA" sz="4500" dirty="0" smtClean="0">
                <a:latin typeface="Courier New" pitchFamily="49" charset="0"/>
                <a:cs typeface="Courier New" pitchFamily="49" charset="0"/>
              </a:rPr>
              <a:t>	output the code for s;</a:t>
            </a:r>
          </a:p>
          <a:p>
            <a:r>
              <a:rPr lang="en-CA" sz="4500" dirty="0" smtClean="0">
                <a:latin typeface="Courier New" pitchFamily="49" charset="0"/>
                <a:cs typeface="Courier New" pitchFamily="49" charset="0"/>
              </a:rPr>
              <a:t>END</a:t>
            </a:r>
            <a:endParaRPr lang="en-CA" sz="4500" b="1"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357849"/>
          </a:xfrm>
        </p:spPr>
        <p:txBody>
          <a:bodyPr anchor="ctr">
            <a:normAutofit fontScale="70000" lnSpcReduction="20000"/>
          </a:bodyPr>
          <a:lstStyle/>
          <a:p>
            <a:pPr algn="ctr"/>
            <a:r>
              <a:rPr lang="en-CA" b="1" dirty="0" smtClean="0"/>
              <a:t>Example 7.2   LZW compression for string “ABABBABCABABBA”</a:t>
            </a:r>
          </a:p>
          <a:p>
            <a:endParaRPr lang="en-CA" b="1" dirty="0" smtClean="0"/>
          </a:p>
          <a:p>
            <a:pPr marL="457200" indent="-457200">
              <a:lnSpc>
                <a:spcPct val="120000"/>
              </a:lnSpc>
              <a:buFont typeface="Arial" panose="020B0604020202020204" pitchFamily="34" charset="0"/>
              <a:buChar char="•"/>
            </a:pPr>
            <a:r>
              <a:rPr lang="en-CA" dirty="0" smtClean="0"/>
              <a:t>Let’s start with a very simple dictionary (also referred to as a “string table”), initially  containing only 3 characters, with codes as follows:</a:t>
            </a:r>
          </a:p>
          <a:p>
            <a:pPr>
              <a:lnSpc>
                <a:spcPct val="120000"/>
              </a:lnSpc>
            </a:pPr>
            <a:endParaRPr lang="en-CA" b="1" dirty="0" smtClean="0"/>
          </a:p>
          <a:p>
            <a:pPr>
              <a:lnSpc>
                <a:spcPct val="120000"/>
              </a:lnSpc>
            </a:pPr>
            <a:endParaRPr lang="en-CA" b="1" dirty="0" smtClean="0"/>
          </a:p>
          <a:p>
            <a:pPr>
              <a:lnSpc>
                <a:spcPct val="120000"/>
              </a:lnSpc>
            </a:pPr>
            <a:endParaRPr lang="en-CA" b="1" dirty="0" smtClean="0"/>
          </a:p>
          <a:p>
            <a:pPr>
              <a:lnSpc>
                <a:spcPct val="120000"/>
              </a:lnSpc>
            </a:pPr>
            <a:endParaRPr lang="en-CA" b="1" dirty="0" smtClean="0"/>
          </a:p>
          <a:p>
            <a:pPr>
              <a:lnSpc>
                <a:spcPct val="120000"/>
              </a:lnSpc>
            </a:pPr>
            <a:endParaRPr lang="en-CA" b="1" dirty="0" smtClean="0"/>
          </a:p>
          <a:p>
            <a:pPr marL="457200" indent="-457200">
              <a:lnSpc>
                <a:spcPct val="120000"/>
              </a:lnSpc>
              <a:buFont typeface="Arial" panose="020B0604020202020204" pitchFamily="34" charset="0"/>
              <a:buChar char="•"/>
            </a:pPr>
            <a:r>
              <a:rPr lang="en-CA" dirty="0" smtClean="0"/>
              <a:t>Now if the input string is “ABABBABCABABBA”, the LZW compression algorithm works as follows:</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13151886"/>
              </p:ext>
            </p:extLst>
          </p:nvPr>
        </p:nvGraphicFramePr>
        <p:xfrm>
          <a:off x="2571736" y="3212976"/>
          <a:ext cx="4000528" cy="1483360"/>
        </p:xfrm>
        <a:graphic>
          <a:graphicData uri="http://schemas.openxmlformats.org/drawingml/2006/table">
            <a:tbl>
              <a:tblPr firstRow="1" bandRow="1">
                <a:tableStyleId>{2D5ABB26-0587-4C30-8999-92F81FD0307C}</a:tableStyleId>
              </a:tblPr>
              <a:tblGrid>
                <a:gridCol w="2000264">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tblGrid>
              <a:tr h="370840">
                <a:tc>
                  <a:txBody>
                    <a:bodyPr/>
                    <a:lstStyle/>
                    <a:p>
                      <a:pPr algn="ctr"/>
                      <a:r>
                        <a:rPr lang="en-CA" dirty="0" smtClean="0">
                          <a:latin typeface="Trebuchet MS"/>
                        </a:rPr>
                        <a:t>Code</a:t>
                      </a:r>
                      <a:endParaRPr lang="en-CA" dirty="0">
                        <a:latin typeface="Courier New" pitchFamily="49" charset="0"/>
                        <a:cs typeface="Courier New"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Trebuchet MS"/>
                        </a:rPr>
                        <a:t>String</a:t>
                      </a:r>
                      <a:endParaRPr lang="en-CA" dirty="0">
                        <a:latin typeface="Courier New" pitchFamily="49" charset="0"/>
                        <a:cs typeface="Courier New"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Trebuchet MS"/>
                        </a:rPr>
                        <a:t>1</a:t>
                      </a:r>
                      <a:endParaRPr lang="en-CA" dirty="0">
                        <a:latin typeface="Courier New" pitchFamily="49" charset="0"/>
                        <a:cs typeface="Courier New"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rebuchet MS"/>
                        </a:rPr>
                        <a:t>A</a:t>
                      </a:r>
                      <a:endParaRPr lang="en-CA" dirty="0">
                        <a:latin typeface="Courier New" pitchFamily="49" charset="0"/>
                        <a:cs typeface="Courier New"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Trebuchet MS"/>
                        </a:rPr>
                        <a:t>2</a:t>
                      </a:r>
                      <a:endParaRPr lang="en-CA" dirty="0">
                        <a:latin typeface="Courier New" pitchFamily="49" charset="0"/>
                        <a:cs typeface="Courier New" pitchFamily="49" charset="0"/>
                      </a:endParaRPr>
                    </a:p>
                  </a:txBody>
                  <a:tcPr/>
                </a:tc>
                <a:tc>
                  <a:txBody>
                    <a:bodyPr/>
                    <a:lstStyle/>
                    <a:p>
                      <a:pPr algn="ctr"/>
                      <a:r>
                        <a:rPr lang="en-CA" dirty="0" smtClean="0">
                          <a:latin typeface="Trebuchet MS"/>
                        </a:rPr>
                        <a:t>B</a:t>
                      </a:r>
                      <a:endParaRPr lang="en-CA" dirty="0">
                        <a:latin typeface="Courier New" pitchFamily="49" charset="0"/>
                        <a:cs typeface="Courier New"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3</a:t>
                      </a:r>
                      <a:endParaRPr lang="en-CA" dirty="0">
                        <a:latin typeface="Courier New" pitchFamily="49" charset="0"/>
                        <a:cs typeface="Courier New" pitchFamily="49" charset="0"/>
                      </a:endParaRPr>
                    </a:p>
                  </a:txBody>
                  <a:tcPr/>
                </a:tc>
                <a:tc>
                  <a:txBody>
                    <a:bodyPr/>
                    <a:lstStyle/>
                    <a:p>
                      <a:pPr algn="ctr"/>
                      <a:r>
                        <a:rPr lang="en-CA" dirty="0" smtClean="0">
                          <a:latin typeface="Trebuchet MS"/>
                        </a:rPr>
                        <a:t>C</a:t>
                      </a:r>
                      <a:endParaRPr lang="en-CA" dirty="0">
                        <a:latin typeface="Courier New" pitchFamily="49" charset="0"/>
                        <a:cs typeface="Courier New" pitchFamily="49" charset="0"/>
                      </a:endParaRP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45224"/>
            <a:ext cx="8229600" cy="714379"/>
          </a:xfrm>
        </p:spPr>
        <p:txBody>
          <a:bodyPr>
            <a:normAutofit fontScale="55000" lnSpcReduction="20000"/>
          </a:bodyPr>
          <a:lstStyle/>
          <a:p>
            <a:pPr marL="457200" indent="-457200">
              <a:buFont typeface="Arial" panose="020B0604020202020204" pitchFamily="34" charset="0"/>
              <a:buChar char="•"/>
            </a:pPr>
            <a:r>
              <a:rPr lang="en-CA" dirty="0" smtClean="0"/>
              <a:t>The output codes are: 1 2 4 5 2 3 4 6 1. Instead of sending 14 characters, only 9 codes need to be sent (compression ratio = 14/9 = 1.56).</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08727476"/>
              </p:ext>
            </p:extLst>
          </p:nvPr>
        </p:nvGraphicFramePr>
        <p:xfrm>
          <a:off x="2357423" y="548680"/>
          <a:ext cx="4429155" cy="4699000"/>
        </p:xfrm>
        <a:graphic>
          <a:graphicData uri="http://schemas.openxmlformats.org/drawingml/2006/table">
            <a:tbl>
              <a:tblPr firstRow="1" bandRow="1">
                <a:tableStyleId>{2D5ABB26-0587-4C30-8999-92F81FD0307C}</a:tableStyleId>
              </a:tblPr>
              <a:tblGrid>
                <a:gridCol w="885831">
                  <a:extLst>
                    <a:ext uri="{9D8B030D-6E8A-4147-A177-3AD203B41FA5}">
                      <a16:colId xmlns:a16="http://schemas.microsoft.com/office/drawing/2014/main" val="20000"/>
                    </a:ext>
                  </a:extLst>
                </a:gridCol>
                <a:gridCol w="885831">
                  <a:extLst>
                    <a:ext uri="{9D8B030D-6E8A-4147-A177-3AD203B41FA5}">
                      <a16:colId xmlns:a16="http://schemas.microsoft.com/office/drawing/2014/main" val="20001"/>
                    </a:ext>
                  </a:extLst>
                </a:gridCol>
                <a:gridCol w="885831">
                  <a:extLst>
                    <a:ext uri="{9D8B030D-6E8A-4147-A177-3AD203B41FA5}">
                      <a16:colId xmlns:a16="http://schemas.microsoft.com/office/drawing/2014/main" val="20002"/>
                    </a:ext>
                  </a:extLst>
                </a:gridCol>
                <a:gridCol w="885831">
                  <a:extLst>
                    <a:ext uri="{9D8B030D-6E8A-4147-A177-3AD203B41FA5}">
                      <a16:colId xmlns:a16="http://schemas.microsoft.com/office/drawing/2014/main" val="20003"/>
                    </a:ext>
                  </a:extLst>
                </a:gridCol>
                <a:gridCol w="885831">
                  <a:extLst>
                    <a:ext uri="{9D8B030D-6E8A-4147-A177-3AD203B41FA5}">
                      <a16:colId xmlns:a16="http://schemas.microsoft.com/office/drawing/2014/main" val="20004"/>
                    </a:ext>
                  </a:extLst>
                </a:gridCol>
              </a:tblGrid>
              <a:tr h="370840">
                <a:tc>
                  <a:txBody>
                    <a:bodyPr/>
                    <a:lstStyle/>
                    <a:p>
                      <a:r>
                        <a:rPr lang="en-CA" sz="1600" dirty="0" smtClean="0">
                          <a:latin typeface="Trebuchet MS"/>
                        </a:rPr>
                        <a:t>S</a:t>
                      </a:r>
                      <a:endParaRPr lang="en-CA" sz="1600" dirty="0">
                        <a:latin typeface="Trebuchet MS"/>
                      </a:endParaRPr>
                    </a:p>
                  </a:txBody>
                  <a:tcPr>
                    <a:lnB w="12700" cap="flat" cmpd="sng" algn="ctr">
                      <a:solidFill>
                        <a:schemeClr val="tx1"/>
                      </a:solidFill>
                      <a:prstDash val="solid"/>
                      <a:round/>
                      <a:headEnd type="none" w="med" len="med"/>
                      <a:tailEnd type="none" w="med" len="med"/>
                    </a:lnB>
                  </a:tcPr>
                </a:tc>
                <a:tc>
                  <a:txBody>
                    <a:bodyPr/>
                    <a:lstStyle/>
                    <a:p>
                      <a:r>
                        <a:rPr lang="en-CA" sz="1600" dirty="0" smtClean="0">
                          <a:latin typeface="Trebuchet MS"/>
                        </a:rPr>
                        <a:t>C</a:t>
                      </a:r>
                      <a:endParaRPr lang="en-CA" sz="1600" dirty="0">
                        <a:latin typeface="Trebuchet MS"/>
                      </a:endParaRPr>
                    </a:p>
                  </a:txBody>
                  <a:tcPr>
                    <a:lnB w="12700" cap="flat" cmpd="sng" algn="ctr">
                      <a:solidFill>
                        <a:schemeClr val="tx1"/>
                      </a:solidFill>
                      <a:prstDash val="solid"/>
                      <a:round/>
                      <a:headEnd type="none" w="med" len="med"/>
                      <a:tailEnd type="none" w="med" len="med"/>
                    </a:lnB>
                  </a:tcPr>
                </a:tc>
                <a:tc>
                  <a:txBody>
                    <a:bodyPr/>
                    <a:lstStyle/>
                    <a:p>
                      <a:r>
                        <a:rPr lang="en-CA" sz="1600" dirty="0" smtClean="0">
                          <a:latin typeface="Trebuchet MS"/>
                        </a:rPr>
                        <a:t>Output</a:t>
                      </a:r>
                      <a:endParaRPr lang="en-CA" sz="1600" dirty="0">
                        <a:latin typeface="Trebuchet MS"/>
                      </a:endParaRPr>
                    </a:p>
                  </a:txBody>
                  <a:tcPr>
                    <a:lnB w="12700" cap="flat" cmpd="sng" algn="ctr">
                      <a:solidFill>
                        <a:schemeClr val="tx1"/>
                      </a:solidFill>
                      <a:prstDash val="solid"/>
                      <a:round/>
                      <a:headEnd type="none" w="med" len="med"/>
                      <a:tailEnd type="none" w="med" len="med"/>
                    </a:lnB>
                  </a:tcPr>
                </a:tc>
                <a:tc>
                  <a:txBody>
                    <a:bodyPr/>
                    <a:lstStyle/>
                    <a:p>
                      <a:r>
                        <a:rPr lang="en-CA" sz="1600" dirty="0" smtClean="0">
                          <a:latin typeface="Trebuchet MS"/>
                        </a:rPr>
                        <a:t>Code</a:t>
                      </a:r>
                      <a:endParaRPr lang="en-CA" sz="1600" dirty="0">
                        <a:latin typeface="Trebuchet MS"/>
                      </a:endParaRPr>
                    </a:p>
                  </a:txBody>
                  <a:tcPr>
                    <a:lnB w="12700" cap="flat" cmpd="sng" algn="ctr">
                      <a:solidFill>
                        <a:schemeClr val="tx1"/>
                      </a:solidFill>
                      <a:prstDash val="solid"/>
                      <a:round/>
                      <a:headEnd type="none" w="med" len="med"/>
                      <a:tailEnd type="none" w="med" len="med"/>
                    </a:lnB>
                  </a:tcPr>
                </a:tc>
                <a:tc>
                  <a:txBody>
                    <a:bodyPr/>
                    <a:lstStyle/>
                    <a:p>
                      <a:r>
                        <a:rPr lang="en-CA" sz="1600" dirty="0" smtClean="0">
                          <a:latin typeface="Trebuchet MS"/>
                        </a:rPr>
                        <a:t>String</a:t>
                      </a:r>
                      <a:endParaRPr lang="en-CA" sz="1600" dirty="0">
                        <a:latin typeface="Trebuchet M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CA" sz="16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6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CA" sz="1600" dirty="0" smtClean="0">
                          <a:latin typeface="Trebuchet MS"/>
                        </a:rPr>
                        <a:t>1</a:t>
                      </a:r>
                    </a:p>
                    <a:p>
                      <a:pPr algn="l"/>
                      <a:r>
                        <a:rPr lang="en-CA" sz="1600" dirty="0" smtClean="0">
                          <a:latin typeface="Trebuchet MS"/>
                        </a:rPr>
                        <a:t>2</a:t>
                      </a:r>
                    </a:p>
                    <a:p>
                      <a:pPr algn="l"/>
                      <a:r>
                        <a:rPr lang="en-CA" sz="1600" dirty="0" smtClean="0">
                          <a:latin typeface="Trebuchet MS"/>
                        </a:rPr>
                        <a:t>3</a:t>
                      </a:r>
                      <a:endParaRPr lang="en-CA" sz="16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smtClean="0">
                          <a:latin typeface="Trebuchet MS"/>
                        </a:rPr>
                        <a:t>A</a:t>
                      </a:r>
                    </a:p>
                    <a:p>
                      <a:r>
                        <a:rPr lang="en-CA" sz="1600" dirty="0" smtClean="0">
                          <a:latin typeface="Trebuchet MS"/>
                        </a:rPr>
                        <a:t>B</a:t>
                      </a:r>
                    </a:p>
                    <a:p>
                      <a:r>
                        <a:rPr lang="en-CA" sz="1600" dirty="0" smtClean="0">
                          <a:latin typeface="Trebuchet MS"/>
                        </a:rPr>
                        <a:t>C</a:t>
                      </a:r>
                      <a:endParaRPr lang="en-CA" sz="16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CA" sz="1600" dirty="0" smtClean="0">
                          <a:latin typeface="Trebuchet MS"/>
                        </a:rPr>
                        <a:t>A</a:t>
                      </a:r>
                    </a:p>
                    <a:p>
                      <a:r>
                        <a:rPr lang="en-CA" sz="1600" dirty="0" smtClean="0">
                          <a:latin typeface="Trebuchet MS"/>
                        </a:rPr>
                        <a:t>B</a:t>
                      </a:r>
                    </a:p>
                    <a:p>
                      <a:r>
                        <a:rPr lang="en-CA" sz="1600" dirty="0" smtClean="0">
                          <a:latin typeface="Trebuchet MS"/>
                        </a:rPr>
                        <a:t>A</a:t>
                      </a:r>
                    </a:p>
                    <a:p>
                      <a:r>
                        <a:rPr lang="en-CA" sz="1600" dirty="0" smtClean="0">
                          <a:latin typeface="Trebuchet MS"/>
                        </a:rPr>
                        <a:t>AB</a:t>
                      </a:r>
                    </a:p>
                    <a:p>
                      <a:r>
                        <a:rPr lang="en-CA" sz="1600" dirty="0" smtClean="0">
                          <a:latin typeface="Trebuchet MS"/>
                        </a:rPr>
                        <a:t>B</a:t>
                      </a:r>
                    </a:p>
                    <a:p>
                      <a:r>
                        <a:rPr lang="en-CA" sz="1600" dirty="0" smtClean="0">
                          <a:latin typeface="Trebuchet MS"/>
                        </a:rPr>
                        <a:t>BA</a:t>
                      </a:r>
                    </a:p>
                    <a:p>
                      <a:r>
                        <a:rPr lang="en-CA" sz="1600" dirty="0" smtClean="0">
                          <a:latin typeface="Trebuchet MS"/>
                        </a:rPr>
                        <a:t>B</a:t>
                      </a:r>
                    </a:p>
                    <a:p>
                      <a:r>
                        <a:rPr lang="en-CA" sz="1600" dirty="0" smtClean="0">
                          <a:latin typeface="Trebuchet MS"/>
                        </a:rPr>
                        <a:t>C</a:t>
                      </a:r>
                    </a:p>
                    <a:p>
                      <a:r>
                        <a:rPr lang="en-CA" sz="1600" dirty="0" smtClean="0">
                          <a:latin typeface="Trebuchet MS"/>
                        </a:rPr>
                        <a:t>A</a:t>
                      </a:r>
                    </a:p>
                    <a:p>
                      <a:r>
                        <a:rPr lang="en-CA" sz="1600" dirty="0" smtClean="0">
                          <a:latin typeface="Trebuchet MS"/>
                        </a:rPr>
                        <a:t>AB</a:t>
                      </a:r>
                    </a:p>
                    <a:p>
                      <a:r>
                        <a:rPr lang="en-CA" sz="1600" dirty="0" smtClean="0">
                          <a:latin typeface="Trebuchet MS"/>
                        </a:rPr>
                        <a:t>A</a:t>
                      </a:r>
                    </a:p>
                    <a:p>
                      <a:r>
                        <a:rPr lang="en-CA" sz="1600" dirty="0" smtClean="0">
                          <a:latin typeface="Trebuchet MS"/>
                        </a:rPr>
                        <a:t>AB</a:t>
                      </a:r>
                    </a:p>
                    <a:p>
                      <a:r>
                        <a:rPr lang="en-CA" sz="1600" dirty="0" smtClean="0">
                          <a:latin typeface="Trebuchet MS"/>
                        </a:rPr>
                        <a:t>ABB</a:t>
                      </a:r>
                    </a:p>
                    <a:p>
                      <a:r>
                        <a:rPr lang="en-CA" sz="1600" dirty="0" smtClean="0">
                          <a:latin typeface="Trebuchet MS"/>
                        </a:rPr>
                        <a:t>A</a:t>
                      </a:r>
                      <a:endParaRPr lang="en-CA" sz="1600" dirty="0">
                        <a:latin typeface="Trebuchet MS"/>
                      </a:endParaRPr>
                    </a:p>
                  </a:txBody>
                  <a:tcPr>
                    <a:lnT w="12700" cap="flat" cmpd="sng" algn="ctr">
                      <a:solidFill>
                        <a:schemeClr val="tx1"/>
                      </a:solidFill>
                      <a:prstDash val="solid"/>
                      <a:round/>
                      <a:headEnd type="none" w="med" len="med"/>
                      <a:tailEnd type="none" w="med" len="med"/>
                    </a:lnT>
                  </a:tcPr>
                </a:tc>
                <a:tc>
                  <a:txBody>
                    <a:bodyPr/>
                    <a:lstStyle/>
                    <a:p>
                      <a:r>
                        <a:rPr lang="en-CA" sz="1600" dirty="0" smtClean="0">
                          <a:latin typeface="Trebuchet MS"/>
                        </a:rPr>
                        <a:t>B</a:t>
                      </a:r>
                    </a:p>
                    <a:p>
                      <a:r>
                        <a:rPr lang="en-CA" sz="1600" dirty="0" smtClean="0">
                          <a:latin typeface="Trebuchet MS"/>
                        </a:rPr>
                        <a:t>A</a:t>
                      </a:r>
                    </a:p>
                    <a:p>
                      <a:r>
                        <a:rPr lang="en-CA" sz="1600" dirty="0" smtClean="0">
                          <a:latin typeface="Trebuchet MS"/>
                        </a:rPr>
                        <a:t>B</a:t>
                      </a:r>
                    </a:p>
                    <a:p>
                      <a:r>
                        <a:rPr lang="en-CA" sz="1600" dirty="0" smtClean="0">
                          <a:latin typeface="Trebuchet MS"/>
                        </a:rPr>
                        <a:t>B</a:t>
                      </a:r>
                    </a:p>
                    <a:p>
                      <a:r>
                        <a:rPr lang="en-CA" sz="1600" dirty="0" smtClean="0">
                          <a:latin typeface="Trebuchet MS"/>
                        </a:rPr>
                        <a:t>A</a:t>
                      </a:r>
                    </a:p>
                    <a:p>
                      <a:r>
                        <a:rPr lang="en-CA" sz="1600" dirty="0" smtClean="0">
                          <a:latin typeface="Trebuchet MS"/>
                        </a:rPr>
                        <a:t>B</a:t>
                      </a:r>
                    </a:p>
                    <a:p>
                      <a:r>
                        <a:rPr lang="en-CA" sz="1600" dirty="0" smtClean="0">
                          <a:latin typeface="Trebuchet MS"/>
                        </a:rPr>
                        <a:t>C</a:t>
                      </a:r>
                    </a:p>
                    <a:p>
                      <a:r>
                        <a:rPr lang="en-CA" sz="1600" dirty="0" smtClean="0">
                          <a:latin typeface="Trebuchet MS"/>
                        </a:rPr>
                        <a:t>A</a:t>
                      </a:r>
                    </a:p>
                    <a:p>
                      <a:r>
                        <a:rPr lang="en-CA" sz="1600" dirty="0" smtClean="0">
                          <a:latin typeface="Trebuchet MS"/>
                        </a:rPr>
                        <a:t>B</a:t>
                      </a:r>
                    </a:p>
                    <a:p>
                      <a:r>
                        <a:rPr lang="en-CA" sz="1600" dirty="0" smtClean="0">
                          <a:latin typeface="Trebuchet MS"/>
                        </a:rPr>
                        <a:t>A</a:t>
                      </a:r>
                    </a:p>
                    <a:p>
                      <a:r>
                        <a:rPr lang="en-CA" sz="1600" dirty="0" smtClean="0">
                          <a:latin typeface="Trebuchet MS"/>
                        </a:rPr>
                        <a:t>B</a:t>
                      </a:r>
                    </a:p>
                    <a:p>
                      <a:r>
                        <a:rPr lang="en-CA" sz="1600" dirty="0" smtClean="0">
                          <a:latin typeface="Trebuchet MS"/>
                        </a:rPr>
                        <a:t>B</a:t>
                      </a:r>
                    </a:p>
                    <a:p>
                      <a:r>
                        <a:rPr lang="en-CA" sz="1600" dirty="0" smtClean="0">
                          <a:latin typeface="Trebuchet MS"/>
                        </a:rPr>
                        <a:t>A</a:t>
                      </a:r>
                    </a:p>
                    <a:p>
                      <a:r>
                        <a:rPr lang="en-CA" sz="1600" dirty="0" smtClean="0">
                          <a:latin typeface="Trebuchet MS"/>
                        </a:rPr>
                        <a:t>EOF</a:t>
                      </a:r>
                      <a:endParaRPr lang="en-CA" sz="1600" dirty="0">
                        <a:latin typeface="Trebuchet MS"/>
                      </a:endParaRPr>
                    </a:p>
                  </a:txBody>
                  <a:tcPr>
                    <a:lnT w="12700" cap="flat" cmpd="sng" algn="ctr">
                      <a:solidFill>
                        <a:schemeClr val="tx1"/>
                      </a:solidFill>
                      <a:prstDash val="solid"/>
                      <a:round/>
                      <a:headEnd type="none" w="med" len="med"/>
                      <a:tailEnd type="none" w="med" len="med"/>
                    </a:lnT>
                  </a:tcPr>
                </a:tc>
                <a:tc>
                  <a:txBody>
                    <a:bodyPr/>
                    <a:lstStyle/>
                    <a:p>
                      <a:r>
                        <a:rPr lang="en-CA" sz="1600" dirty="0" smtClean="0">
                          <a:latin typeface="Trebuchet MS"/>
                        </a:rPr>
                        <a:t>1</a:t>
                      </a:r>
                    </a:p>
                    <a:p>
                      <a:r>
                        <a:rPr lang="en-CA" sz="1600" dirty="0" smtClean="0">
                          <a:latin typeface="Trebuchet MS"/>
                        </a:rPr>
                        <a:t>2</a:t>
                      </a:r>
                    </a:p>
                    <a:p>
                      <a:endParaRPr lang="en-CA" sz="1600" dirty="0" smtClean="0">
                        <a:latin typeface="Trebuchet MS"/>
                      </a:endParaRPr>
                    </a:p>
                    <a:p>
                      <a:r>
                        <a:rPr lang="en-CA" sz="1600" dirty="0" smtClean="0">
                          <a:latin typeface="Trebuchet MS"/>
                        </a:rPr>
                        <a:t>4</a:t>
                      </a:r>
                    </a:p>
                    <a:p>
                      <a:endParaRPr lang="en-CA" sz="1600" dirty="0" smtClean="0">
                        <a:latin typeface="Trebuchet MS"/>
                      </a:endParaRPr>
                    </a:p>
                    <a:p>
                      <a:r>
                        <a:rPr lang="en-CA" sz="1600" dirty="0" smtClean="0">
                          <a:latin typeface="Trebuchet MS"/>
                        </a:rPr>
                        <a:t>5</a:t>
                      </a:r>
                    </a:p>
                    <a:p>
                      <a:r>
                        <a:rPr lang="en-CA" sz="1600" dirty="0" smtClean="0">
                          <a:latin typeface="Trebuchet MS"/>
                        </a:rPr>
                        <a:t>2</a:t>
                      </a:r>
                    </a:p>
                    <a:p>
                      <a:r>
                        <a:rPr lang="en-CA" sz="1600" dirty="0" smtClean="0">
                          <a:latin typeface="Trebuchet MS"/>
                        </a:rPr>
                        <a:t>3</a:t>
                      </a:r>
                    </a:p>
                    <a:p>
                      <a:endParaRPr lang="en-CA" sz="1600" dirty="0" smtClean="0">
                        <a:latin typeface="Trebuchet MS"/>
                      </a:endParaRPr>
                    </a:p>
                    <a:p>
                      <a:r>
                        <a:rPr lang="en-CA" sz="1600" dirty="0" smtClean="0">
                          <a:latin typeface="Trebuchet MS"/>
                        </a:rPr>
                        <a:t>4</a:t>
                      </a:r>
                    </a:p>
                    <a:p>
                      <a:endParaRPr lang="en-CA" sz="1600" dirty="0" smtClean="0">
                        <a:latin typeface="Trebuchet MS"/>
                      </a:endParaRPr>
                    </a:p>
                    <a:p>
                      <a:endParaRPr lang="en-CA" sz="1600" dirty="0" smtClean="0">
                        <a:latin typeface="Trebuchet MS"/>
                      </a:endParaRPr>
                    </a:p>
                    <a:p>
                      <a:r>
                        <a:rPr lang="en-CA" sz="1600" dirty="0" smtClean="0">
                          <a:latin typeface="Trebuchet MS"/>
                        </a:rPr>
                        <a:t>6</a:t>
                      </a:r>
                    </a:p>
                    <a:p>
                      <a:r>
                        <a:rPr lang="en-CA" sz="1600" dirty="0" smtClean="0">
                          <a:latin typeface="Trebuchet MS"/>
                        </a:rPr>
                        <a:t>1</a:t>
                      </a:r>
                      <a:endParaRPr lang="en-CA" sz="1600" dirty="0">
                        <a:latin typeface="Trebuchet MS"/>
                      </a:endParaRPr>
                    </a:p>
                  </a:txBody>
                  <a:tcPr>
                    <a:lnT w="12700" cap="flat" cmpd="sng" algn="ctr">
                      <a:solidFill>
                        <a:schemeClr val="tx1"/>
                      </a:solidFill>
                      <a:prstDash val="solid"/>
                      <a:round/>
                      <a:headEnd type="none" w="med" len="med"/>
                      <a:tailEnd type="none" w="med" len="med"/>
                    </a:lnT>
                  </a:tcPr>
                </a:tc>
                <a:tc>
                  <a:txBody>
                    <a:bodyPr/>
                    <a:lstStyle/>
                    <a:p>
                      <a:pPr algn="l"/>
                      <a:r>
                        <a:rPr lang="en-CA" sz="1600" dirty="0" smtClean="0">
                          <a:latin typeface="Trebuchet MS"/>
                        </a:rPr>
                        <a:t>4</a:t>
                      </a:r>
                    </a:p>
                    <a:p>
                      <a:pPr algn="l"/>
                      <a:r>
                        <a:rPr lang="en-CA" sz="1600" dirty="0" smtClean="0">
                          <a:latin typeface="Trebuchet MS"/>
                        </a:rPr>
                        <a:t>5</a:t>
                      </a:r>
                    </a:p>
                    <a:p>
                      <a:pPr algn="l"/>
                      <a:endParaRPr lang="en-CA" sz="1600" dirty="0" smtClean="0">
                        <a:latin typeface="Trebuchet MS"/>
                      </a:endParaRPr>
                    </a:p>
                    <a:p>
                      <a:pPr algn="l"/>
                      <a:r>
                        <a:rPr lang="en-CA" sz="1600" dirty="0" smtClean="0">
                          <a:latin typeface="Trebuchet MS"/>
                        </a:rPr>
                        <a:t>6</a:t>
                      </a:r>
                    </a:p>
                    <a:p>
                      <a:pPr algn="l"/>
                      <a:endParaRPr lang="en-CA" sz="1600" dirty="0" smtClean="0">
                        <a:latin typeface="Trebuchet MS"/>
                      </a:endParaRPr>
                    </a:p>
                    <a:p>
                      <a:pPr algn="l"/>
                      <a:r>
                        <a:rPr lang="en-CA" sz="1600" dirty="0" smtClean="0">
                          <a:latin typeface="Trebuchet MS"/>
                        </a:rPr>
                        <a:t>7</a:t>
                      </a:r>
                    </a:p>
                    <a:p>
                      <a:pPr algn="l"/>
                      <a:r>
                        <a:rPr lang="en-CA" sz="1600" dirty="0" smtClean="0">
                          <a:latin typeface="Trebuchet MS"/>
                        </a:rPr>
                        <a:t>8</a:t>
                      </a:r>
                    </a:p>
                    <a:p>
                      <a:pPr algn="l"/>
                      <a:r>
                        <a:rPr lang="en-CA" sz="1600" dirty="0" smtClean="0">
                          <a:latin typeface="Trebuchet MS"/>
                        </a:rPr>
                        <a:t>9</a:t>
                      </a:r>
                    </a:p>
                    <a:p>
                      <a:pPr algn="l"/>
                      <a:endParaRPr lang="en-CA" sz="1600" dirty="0" smtClean="0">
                        <a:latin typeface="Trebuchet MS"/>
                      </a:endParaRPr>
                    </a:p>
                    <a:p>
                      <a:pPr algn="l"/>
                      <a:r>
                        <a:rPr lang="en-CA" sz="1600" dirty="0" smtClean="0">
                          <a:latin typeface="Trebuchet MS"/>
                        </a:rPr>
                        <a:t>10</a:t>
                      </a:r>
                    </a:p>
                    <a:p>
                      <a:pPr algn="l"/>
                      <a:endParaRPr lang="en-CA" sz="1600" dirty="0" smtClean="0">
                        <a:latin typeface="Trebuchet MS"/>
                      </a:endParaRPr>
                    </a:p>
                    <a:p>
                      <a:pPr algn="l"/>
                      <a:endParaRPr lang="en-CA" sz="1600" dirty="0" smtClean="0">
                        <a:latin typeface="Trebuchet MS"/>
                      </a:endParaRPr>
                    </a:p>
                    <a:p>
                      <a:pPr algn="l"/>
                      <a:r>
                        <a:rPr lang="en-CA" sz="1600" dirty="0" smtClean="0">
                          <a:latin typeface="Trebuchet MS"/>
                        </a:rPr>
                        <a:t>11</a:t>
                      </a:r>
                      <a:endParaRPr lang="en-CA" sz="1600" dirty="0">
                        <a:latin typeface="Trebuchet MS"/>
                      </a:endParaRPr>
                    </a:p>
                  </a:txBody>
                  <a:tcPr>
                    <a:lnT w="12700" cap="flat" cmpd="sng" algn="ctr">
                      <a:solidFill>
                        <a:schemeClr val="tx1"/>
                      </a:solidFill>
                      <a:prstDash val="solid"/>
                      <a:round/>
                      <a:headEnd type="none" w="med" len="med"/>
                      <a:tailEnd type="none" w="med" len="med"/>
                    </a:lnT>
                  </a:tcPr>
                </a:tc>
                <a:tc>
                  <a:txBody>
                    <a:bodyPr/>
                    <a:lstStyle/>
                    <a:p>
                      <a:r>
                        <a:rPr lang="en-CA" sz="1600" dirty="0" smtClean="0">
                          <a:latin typeface="Trebuchet MS"/>
                        </a:rPr>
                        <a:t>AB</a:t>
                      </a:r>
                    </a:p>
                    <a:p>
                      <a:r>
                        <a:rPr lang="en-CA" sz="1600" dirty="0" smtClean="0">
                          <a:latin typeface="Trebuchet MS"/>
                        </a:rPr>
                        <a:t>BA</a:t>
                      </a:r>
                    </a:p>
                    <a:p>
                      <a:endParaRPr lang="en-CA" sz="1600" dirty="0" smtClean="0">
                        <a:latin typeface="Trebuchet MS"/>
                      </a:endParaRPr>
                    </a:p>
                    <a:p>
                      <a:r>
                        <a:rPr lang="en-CA" sz="1600" dirty="0" smtClean="0">
                          <a:latin typeface="Trebuchet MS"/>
                        </a:rPr>
                        <a:t>ABB</a:t>
                      </a:r>
                    </a:p>
                    <a:p>
                      <a:endParaRPr lang="en-CA" sz="1600" dirty="0" smtClean="0">
                        <a:latin typeface="Trebuchet MS"/>
                      </a:endParaRPr>
                    </a:p>
                    <a:p>
                      <a:r>
                        <a:rPr lang="en-CA" sz="1600" dirty="0" smtClean="0">
                          <a:latin typeface="Trebuchet MS"/>
                        </a:rPr>
                        <a:t>BAB</a:t>
                      </a:r>
                    </a:p>
                    <a:p>
                      <a:r>
                        <a:rPr lang="en-CA" sz="1600" dirty="0" smtClean="0">
                          <a:latin typeface="Trebuchet MS"/>
                        </a:rPr>
                        <a:t>BC</a:t>
                      </a:r>
                    </a:p>
                    <a:p>
                      <a:r>
                        <a:rPr lang="en-CA" sz="1600" dirty="0" smtClean="0">
                          <a:latin typeface="Trebuchet MS"/>
                        </a:rPr>
                        <a:t>CA</a:t>
                      </a:r>
                    </a:p>
                    <a:p>
                      <a:endParaRPr lang="en-CA" sz="1600" dirty="0" smtClean="0">
                        <a:latin typeface="Trebuchet MS"/>
                      </a:endParaRPr>
                    </a:p>
                    <a:p>
                      <a:r>
                        <a:rPr lang="en-CA" sz="1600" dirty="0" smtClean="0">
                          <a:latin typeface="Trebuchet MS"/>
                        </a:rPr>
                        <a:t>ABA</a:t>
                      </a:r>
                    </a:p>
                    <a:p>
                      <a:endParaRPr lang="en-CA" sz="1600" dirty="0" smtClean="0">
                        <a:latin typeface="Trebuchet MS"/>
                      </a:endParaRPr>
                    </a:p>
                    <a:p>
                      <a:endParaRPr lang="en-CA" sz="1600" dirty="0" smtClean="0">
                        <a:latin typeface="Trebuchet MS"/>
                      </a:endParaRPr>
                    </a:p>
                    <a:p>
                      <a:r>
                        <a:rPr lang="en-CA" sz="1600" dirty="0" smtClean="0">
                          <a:latin typeface="Trebuchet MS"/>
                        </a:rPr>
                        <a:t>ABBA</a:t>
                      </a:r>
                      <a:endParaRPr lang="en-CA" sz="1600" dirty="0">
                        <a:latin typeface="Trebuchet M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424936" cy="5357849"/>
          </a:xfrm>
        </p:spPr>
        <p:txBody>
          <a:bodyPr anchor="ctr">
            <a:normAutofit fontScale="62500" lnSpcReduction="20000"/>
          </a:bodyPr>
          <a:lstStyle/>
          <a:p>
            <a:r>
              <a:rPr lang="en-CA" sz="3800" b="1" dirty="0" smtClean="0"/>
              <a:t>ALGORITHM 7.3   LZW Decompression (simple version)</a:t>
            </a:r>
          </a:p>
          <a:p>
            <a:endParaRPr lang="en-CA" sz="2600" b="1" dirty="0">
              <a:latin typeface="Courier New" pitchFamily="49" charset="0"/>
              <a:cs typeface="Courier New" pitchFamily="49" charset="0"/>
            </a:endParaRPr>
          </a:p>
          <a:p>
            <a:r>
              <a:rPr lang="en-CA" sz="2600" dirty="0" smtClean="0">
                <a:latin typeface="Courier New" pitchFamily="49" charset="0"/>
                <a:cs typeface="Courier New" pitchFamily="49" charset="0"/>
              </a:rPr>
              <a:t>BEGIN</a:t>
            </a:r>
            <a:endParaRPr lang="en-CA" sz="2600" dirty="0">
              <a:latin typeface="Courier New" pitchFamily="49" charset="0"/>
              <a:cs typeface="Courier New" pitchFamily="49" charset="0"/>
            </a:endParaRPr>
          </a:p>
          <a:p>
            <a:r>
              <a:rPr lang="en-CA" sz="2600" dirty="0" smtClean="0">
                <a:latin typeface="Courier New" pitchFamily="49" charset="0"/>
                <a:cs typeface="Courier New" pitchFamily="49" charset="0"/>
              </a:rPr>
              <a:t>   s = NIL;</a:t>
            </a:r>
          </a:p>
          <a:p>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  </a:t>
            </a:r>
            <a:r>
              <a:rPr lang="en-CA" sz="2600" dirty="0" smtClean="0">
                <a:solidFill>
                  <a:srgbClr val="0000FF"/>
                </a:solidFill>
                <a:latin typeface="Courier New" pitchFamily="49" charset="0"/>
                <a:cs typeface="Courier New" pitchFamily="49" charset="0"/>
              </a:rPr>
              <a:t>while</a:t>
            </a:r>
            <a:r>
              <a:rPr lang="en-CA" sz="2600" dirty="0" smtClean="0">
                <a:latin typeface="Courier New" pitchFamily="49" charset="0"/>
                <a:cs typeface="Courier New" pitchFamily="49" charset="0"/>
              </a:rPr>
              <a:t> not EOF</a:t>
            </a:r>
          </a:p>
          <a:p>
            <a:pPr lvl="1"/>
            <a:r>
              <a:rPr lang="en-CA" sz="2600" dirty="0" smtClean="0">
                <a:latin typeface="Courier New" pitchFamily="49" charset="0"/>
                <a:cs typeface="Courier New" pitchFamily="49" charset="0"/>
              </a:rPr>
              <a:t>{</a:t>
            </a:r>
          </a:p>
          <a:p>
            <a:pPr lvl="1"/>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k = next input code;</a:t>
            </a:r>
          </a:p>
          <a:p>
            <a:pPr lvl="1"/>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entry = dictionary entry for k;</a:t>
            </a:r>
          </a:p>
          <a:p>
            <a:pPr lvl="1"/>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output entry;</a:t>
            </a:r>
          </a:p>
          <a:p>
            <a:pPr lvl="1"/>
            <a:r>
              <a:rPr lang="en-CA" sz="2600" dirty="0">
                <a:latin typeface="Courier New" pitchFamily="49" charset="0"/>
                <a:cs typeface="Courier New" pitchFamily="49" charset="0"/>
              </a:rPr>
              <a:t> </a:t>
            </a:r>
            <a:r>
              <a:rPr lang="en-CA" sz="2600" dirty="0" smtClean="0">
                <a:solidFill>
                  <a:srgbClr val="0000FF"/>
                </a:solidFill>
                <a:latin typeface="Courier New" pitchFamily="49" charset="0"/>
                <a:cs typeface="Courier New" pitchFamily="49" charset="0"/>
              </a:rPr>
              <a:t>if</a:t>
            </a:r>
            <a:r>
              <a:rPr lang="en-CA" sz="2600" dirty="0" smtClean="0">
                <a:latin typeface="Courier New" pitchFamily="49" charset="0"/>
                <a:cs typeface="Courier New" pitchFamily="49" charset="0"/>
              </a:rPr>
              <a:t> (s != NIL)</a:t>
            </a:r>
          </a:p>
          <a:p>
            <a:pPr lvl="1"/>
            <a:r>
              <a:rPr lang="en-CA" sz="2600" dirty="0" smtClean="0">
                <a:latin typeface="Courier New" pitchFamily="49" charset="0"/>
                <a:cs typeface="Courier New" pitchFamily="49" charset="0"/>
              </a:rPr>
              <a:t>	add string s + entry[0] to dictionary with a new code;</a:t>
            </a:r>
          </a:p>
          <a:p>
            <a:pPr lvl="1"/>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	s = entry;</a:t>
            </a:r>
          </a:p>
          <a:p>
            <a:pPr lvl="1"/>
            <a:r>
              <a:rPr lang="en-CA" sz="2600" dirty="0" smtClean="0">
                <a:latin typeface="Courier New" pitchFamily="49" charset="0"/>
                <a:cs typeface="Courier New" pitchFamily="49" charset="0"/>
              </a:rPr>
              <a:t>}</a:t>
            </a:r>
          </a:p>
          <a:p>
            <a:r>
              <a:rPr lang="en-CA" sz="2600" dirty="0" smtClean="0">
                <a:latin typeface="Courier New" pitchFamily="49" charset="0"/>
                <a:cs typeface="Courier New" pitchFamily="49" charset="0"/>
              </a:rPr>
              <a:t>END</a:t>
            </a:r>
            <a:endParaRPr lang="en-CA" sz="2600" dirty="0">
              <a:latin typeface="Courier New" pitchFamily="49" charset="0"/>
              <a:cs typeface="Courier New" pitchFamily="49" charset="0"/>
            </a:endParaRPr>
          </a:p>
          <a:p>
            <a:endParaRPr lang="en-CA" sz="2800" dirty="0" smtClean="0"/>
          </a:p>
          <a:p>
            <a:r>
              <a:rPr lang="en-CA" sz="3100" b="1" dirty="0" smtClean="0"/>
              <a:t>Example 7.3:  </a:t>
            </a:r>
            <a:r>
              <a:rPr lang="en-CA" sz="3100" dirty="0" smtClean="0"/>
              <a:t>LZW decompression for string “ABABBABCABABBA”.  </a:t>
            </a:r>
          </a:p>
          <a:p>
            <a:r>
              <a:rPr lang="en-CA" sz="2800" dirty="0" smtClean="0"/>
              <a:t>	Input codes to the decoder are 1 2 4 5 2 3 4 6 1.</a:t>
            </a:r>
          </a:p>
          <a:p>
            <a:r>
              <a:rPr lang="en-CA" sz="2800" dirty="0" smtClean="0"/>
              <a:t>	The initial string table is identical to what is used by the encoder.</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033" y="5733256"/>
            <a:ext cx="8229600" cy="428627"/>
          </a:xfrm>
        </p:spPr>
        <p:txBody>
          <a:bodyPr>
            <a:normAutofit fontScale="55000" lnSpcReduction="20000"/>
          </a:bodyPr>
          <a:lstStyle/>
          <a:p>
            <a:r>
              <a:rPr lang="en-CA" dirty="0" smtClean="0"/>
              <a:t>Apparently, the output string is “ABABBABCABABBA”, a truly lossless result!</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04750857"/>
              </p:ext>
            </p:extLst>
          </p:nvPr>
        </p:nvGraphicFramePr>
        <p:xfrm>
          <a:off x="1799693" y="1214422"/>
          <a:ext cx="5544615" cy="4119880"/>
        </p:xfrm>
        <a:graphic>
          <a:graphicData uri="http://schemas.openxmlformats.org/drawingml/2006/table">
            <a:tbl>
              <a:tblPr firstRow="1" bandRow="1">
                <a:tableStyleId>{2D5ABB26-0587-4C30-8999-92F81FD0307C}</a:tableStyleId>
              </a:tblPr>
              <a:tblGrid>
                <a:gridCol w="804864">
                  <a:extLst>
                    <a:ext uri="{9D8B030D-6E8A-4147-A177-3AD203B41FA5}">
                      <a16:colId xmlns:a16="http://schemas.microsoft.com/office/drawing/2014/main" val="20000"/>
                    </a:ext>
                  </a:extLst>
                </a:gridCol>
                <a:gridCol w="894293">
                  <a:extLst>
                    <a:ext uri="{9D8B030D-6E8A-4147-A177-3AD203B41FA5}">
                      <a16:colId xmlns:a16="http://schemas.microsoft.com/office/drawing/2014/main" val="20001"/>
                    </a:ext>
                  </a:extLst>
                </a:gridCol>
                <a:gridCol w="1865238">
                  <a:extLst>
                    <a:ext uri="{9D8B030D-6E8A-4147-A177-3AD203B41FA5}">
                      <a16:colId xmlns:a16="http://schemas.microsoft.com/office/drawing/2014/main" val="20002"/>
                    </a:ext>
                  </a:extLst>
                </a:gridCol>
                <a:gridCol w="871297">
                  <a:extLst>
                    <a:ext uri="{9D8B030D-6E8A-4147-A177-3AD203B41FA5}">
                      <a16:colId xmlns:a16="http://schemas.microsoft.com/office/drawing/2014/main" val="20003"/>
                    </a:ext>
                  </a:extLst>
                </a:gridCol>
                <a:gridCol w="1108923">
                  <a:extLst>
                    <a:ext uri="{9D8B030D-6E8A-4147-A177-3AD203B41FA5}">
                      <a16:colId xmlns:a16="http://schemas.microsoft.com/office/drawing/2014/main" val="20004"/>
                    </a:ext>
                  </a:extLst>
                </a:gridCol>
              </a:tblGrid>
              <a:tr h="370840">
                <a:tc>
                  <a:txBody>
                    <a:bodyPr/>
                    <a:lstStyle/>
                    <a:p>
                      <a:pPr algn="r"/>
                      <a:r>
                        <a:rPr lang="en-CA" sz="1800" dirty="0" smtClean="0">
                          <a:latin typeface="Trebuchet MS"/>
                        </a:rPr>
                        <a:t>S</a:t>
                      </a:r>
                      <a:endParaRPr lang="en-CA" sz="1800" dirty="0">
                        <a:latin typeface="Trebuchet MS"/>
                      </a:endParaRPr>
                    </a:p>
                  </a:txBody>
                  <a:tcPr>
                    <a:lnB w="12700" cap="flat" cmpd="sng" algn="ctr">
                      <a:solidFill>
                        <a:schemeClr val="tx1"/>
                      </a:solidFill>
                      <a:prstDash val="solid"/>
                      <a:round/>
                      <a:headEnd type="none" w="med" len="med"/>
                      <a:tailEnd type="none" w="med" len="med"/>
                    </a:lnB>
                  </a:tcPr>
                </a:tc>
                <a:tc>
                  <a:txBody>
                    <a:bodyPr/>
                    <a:lstStyle/>
                    <a:p>
                      <a:pPr algn="r"/>
                      <a:r>
                        <a:rPr lang="en-CA" sz="1800" dirty="0" smtClean="0">
                          <a:latin typeface="Trebuchet MS"/>
                        </a:rPr>
                        <a:t>K</a:t>
                      </a:r>
                      <a:endParaRPr lang="en-CA" sz="1800" dirty="0">
                        <a:latin typeface="Trebuchet MS"/>
                      </a:endParaRPr>
                    </a:p>
                  </a:txBody>
                  <a:tcPr>
                    <a:lnB w="12700" cap="flat" cmpd="sng" algn="ctr">
                      <a:solidFill>
                        <a:schemeClr val="tx1"/>
                      </a:solidFill>
                      <a:prstDash val="solid"/>
                      <a:round/>
                      <a:headEnd type="none" w="med" len="med"/>
                      <a:tailEnd type="none" w="med" len="med"/>
                    </a:lnB>
                  </a:tcPr>
                </a:tc>
                <a:tc>
                  <a:txBody>
                    <a:bodyPr/>
                    <a:lstStyle/>
                    <a:p>
                      <a:pPr algn="r"/>
                      <a:r>
                        <a:rPr lang="en-CA" sz="1800" dirty="0" smtClean="0">
                          <a:latin typeface="Trebuchet MS"/>
                        </a:rPr>
                        <a:t>Entry/output</a:t>
                      </a:r>
                      <a:endParaRPr lang="en-CA" sz="1800" dirty="0">
                        <a:latin typeface="Trebuchet MS"/>
                      </a:endParaRPr>
                    </a:p>
                  </a:txBody>
                  <a:tcPr>
                    <a:lnB w="12700" cap="flat" cmpd="sng" algn="ctr">
                      <a:solidFill>
                        <a:schemeClr val="tx1"/>
                      </a:solidFill>
                      <a:prstDash val="solid"/>
                      <a:round/>
                      <a:headEnd type="none" w="med" len="med"/>
                      <a:tailEnd type="none" w="med" len="med"/>
                    </a:lnB>
                  </a:tcPr>
                </a:tc>
                <a:tc>
                  <a:txBody>
                    <a:bodyPr/>
                    <a:lstStyle/>
                    <a:p>
                      <a:pPr algn="r"/>
                      <a:r>
                        <a:rPr lang="en-CA" sz="1800" dirty="0" smtClean="0">
                          <a:latin typeface="Trebuchet MS"/>
                        </a:rPr>
                        <a:t>Code</a:t>
                      </a:r>
                      <a:endParaRPr lang="en-CA" sz="1800" dirty="0">
                        <a:latin typeface="Trebuchet MS"/>
                      </a:endParaRPr>
                    </a:p>
                  </a:txBody>
                  <a:tcPr>
                    <a:lnB w="12700" cap="flat" cmpd="sng" algn="ctr">
                      <a:solidFill>
                        <a:schemeClr val="tx1"/>
                      </a:solidFill>
                      <a:prstDash val="solid"/>
                      <a:round/>
                      <a:headEnd type="none" w="med" len="med"/>
                      <a:tailEnd type="none" w="med" len="med"/>
                    </a:lnB>
                  </a:tcPr>
                </a:tc>
                <a:tc>
                  <a:txBody>
                    <a:bodyPr/>
                    <a:lstStyle/>
                    <a:p>
                      <a:pPr algn="r"/>
                      <a:r>
                        <a:rPr lang="en-CA" sz="1800" dirty="0" smtClean="0">
                          <a:latin typeface="Trebuchet MS"/>
                        </a:rPr>
                        <a:t>String</a:t>
                      </a:r>
                      <a:endParaRPr lang="en-CA" sz="1800" dirty="0">
                        <a:latin typeface="Trebuchet M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endParaRPr lang="en-CA" sz="18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CA" sz="18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CA" sz="18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800" dirty="0" smtClean="0">
                          <a:latin typeface="Trebuchet MS"/>
                        </a:rPr>
                        <a:t>1</a:t>
                      </a:r>
                    </a:p>
                    <a:p>
                      <a:pPr algn="r"/>
                      <a:r>
                        <a:rPr lang="en-CA" sz="1800" dirty="0" smtClean="0">
                          <a:latin typeface="Trebuchet MS"/>
                        </a:rPr>
                        <a:t>2</a:t>
                      </a:r>
                    </a:p>
                    <a:p>
                      <a:pPr algn="r"/>
                      <a:r>
                        <a:rPr lang="en-CA" sz="1800" dirty="0" smtClean="0">
                          <a:latin typeface="Trebuchet MS"/>
                        </a:rPr>
                        <a:t>3</a:t>
                      </a:r>
                      <a:endParaRPr lang="en-CA" sz="18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800" dirty="0" smtClean="0">
                          <a:latin typeface="Trebuchet MS"/>
                        </a:rPr>
                        <a:t>A</a:t>
                      </a:r>
                    </a:p>
                    <a:p>
                      <a:pPr algn="r"/>
                      <a:r>
                        <a:rPr lang="en-CA" sz="1800" dirty="0" smtClean="0">
                          <a:latin typeface="Trebuchet MS"/>
                        </a:rPr>
                        <a:t>B</a:t>
                      </a:r>
                    </a:p>
                    <a:p>
                      <a:pPr algn="r"/>
                      <a:r>
                        <a:rPr lang="en-CA" sz="1800" dirty="0" smtClean="0">
                          <a:latin typeface="Trebuchet MS"/>
                        </a:rPr>
                        <a:t>C</a:t>
                      </a:r>
                      <a:endParaRPr lang="en-CA" sz="1800" dirty="0">
                        <a:latin typeface="Trebuchet M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CA" sz="1800" dirty="0" smtClean="0">
                          <a:latin typeface="Trebuchet MS"/>
                        </a:rPr>
                        <a:t>NIL</a:t>
                      </a:r>
                    </a:p>
                    <a:p>
                      <a:pPr algn="r"/>
                      <a:r>
                        <a:rPr lang="en-CA" sz="1800" dirty="0" smtClean="0">
                          <a:latin typeface="Trebuchet MS"/>
                        </a:rPr>
                        <a:t>A</a:t>
                      </a:r>
                    </a:p>
                    <a:p>
                      <a:pPr algn="r"/>
                      <a:r>
                        <a:rPr lang="en-CA" sz="1800" dirty="0" smtClean="0">
                          <a:latin typeface="Trebuchet MS"/>
                        </a:rPr>
                        <a:t>B</a:t>
                      </a:r>
                    </a:p>
                    <a:p>
                      <a:pPr algn="r"/>
                      <a:r>
                        <a:rPr lang="en-CA" sz="1800" dirty="0" smtClean="0">
                          <a:latin typeface="Trebuchet MS"/>
                        </a:rPr>
                        <a:t>AB</a:t>
                      </a:r>
                    </a:p>
                    <a:p>
                      <a:pPr algn="r"/>
                      <a:r>
                        <a:rPr lang="en-CA" sz="1800" dirty="0" smtClean="0">
                          <a:latin typeface="Trebuchet MS"/>
                        </a:rPr>
                        <a:t>BA</a:t>
                      </a:r>
                    </a:p>
                    <a:p>
                      <a:pPr algn="r"/>
                      <a:r>
                        <a:rPr lang="en-CA" sz="1800" dirty="0" smtClean="0">
                          <a:latin typeface="Trebuchet MS"/>
                        </a:rPr>
                        <a:t>B</a:t>
                      </a:r>
                    </a:p>
                    <a:p>
                      <a:pPr algn="r"/>
                      <a:r>
                        <a:rPr lang="en-CA" sz="1800" dirty="0" smtClean="0">
                          <a:latin typeface="Trebuchet MS"/>
                        </a:rPr>
                        <a:t>C</a:t>
                      </a:r>
                    </a:p>
                    <a:p>
                      <a:pPr algn="r"/>
                      <a:r>
                        <a:rPr lang="en-CA" sz="1800" dirty="0" smtClean="0">
                          <a:latin typeface="Trebuchet MS"/>
                        </a:rPr>
                        <a:t>AB</a:t>
                      </a:r>
                    </a:p>
                    <a:p>
                      <a:pPr algn="r"/>
                      <a:r>
                        <a:rPr lang="en-CA" sz="1800" dirty="0" smtClean="0">
                          <a:latin typeface="Trebuchet MS"/>
                        </a:rPr>
                        <a:t>ABB</a:t>
                      </a:r>
                    </a:p>
                    <a:p>
                      <a:pPr algn="r"/>
                      <a:r>
                        <a:rPr lang="en-CA" sz="1800" dirty="0" smtClean="0">
                          <a:latin typeface="Trebuchet MS"/>
                        </a:rPr>
                        <a:t>A</a:t>
                      </a:r>
                    </a:p>
                  </a:txBody>
                  <a:tcPr>
                    <a:lnT w="12700" cap="flat" cmpd="sng" algn="ctr">
                      <a:solidFill>
                        <a:schemeClr val="tx1"/>
                      </a:solidFill>
                      <a:prstDash val="solid"/>
                      <a:round/>
                      <a:headEnd type="none" w="med" len="med"/>
                      <a:tailEnd type="none" w="med" len="med"/>
                    </a:lnT>
                  </a:tcPr>
                </a:tc>
                <a:tc>
                  <a:txBody>
                    <a:bodyPr/>
                    <a:lstStyle/>
                    <a:p>
                      <a:pPr algn="r"/>
                      <a:r>
                        <a:rPr lang="en-CA" sz="1800" dirty="0" smtClean="0">
                          <a:latin typeface="Trebuchet MS"/>
                        </a:rPr>
                        <a:t>1</a:t>
                      </a:r>
                    </a:p>
                    <a:p>
                      <a:pPr algn="r"/>
                      <a:r>
                        <a:rPr lang="en-CA" sz="1800" dirty="0" smtClean="0">
                          <a:latin typeface="Trebuchet MS"/>
                        </a:rPr>
                        <a:t>2</a:t>
                      </a:r>
                    </a:p>
                    <a:p>
                      <a:pPr algn="r"/>
                      <a:r>
                        <a:rPr lang="en-CA" sz="1800" dirty="0" smtClean="0">
                          <a:latin typeface="Trebuchet MS"/>
                        </a:rPr>
                        <a:t>4</a:t>
                      </a:r>
                    </a:p>
                    <a:p>
                      <a:pPr algn="r"/>
                      <a:r>
                        <a:rPr lang="en-CA" sz="1800" dirty="0" smtClean="0">
                          <a:latin typeface="Trebuchet MS"/>
                        </a:rPr>
                        <a:t>5</a:t>
                      </a:r>
                    </a:p>
                    <a:p>
                      <a:pPr algn="r"/>
                      <a:r>
                        <a:rPr lang="en-CA" sz="1800" dirty="0" smtClean="0">
                          <a:latin typeface="Trebuchet MS"/>
                        </a:rPr>
                        <a:t>2</a:t>
                      </a:r>
                    </a:p>
                    <a:p>
                      <a:pPr algn="r"/>
                      <a:r>
                        <a:rPr lang="en-CA" sz="1800" dirty="0" smtClean="0">
                          <a:latin typeface="Trebuchet MS"/>
                        </a:rPr>
                        <a:t>3</a:t>
                      </a:r>
                    </a:p>
                    <a:p>
                      <a:pPr algn="r"/>
                      <a:r>
                        <a:rPr lang="en-CA" sz="1800" dirty="0" smtClean="0">
                          <a:latin typeface="Trebuchet MS"/>
                        </a:rPr>
                        <a:t>4</a:t>
                      </a:r>
                    </a:p>
                    <a:p>
                      <a:pPr algn="r"/>
                      <a:r>
                        <a:rPr lang="en-CA" sz="1800" dirty="0" smtClean="0">
                          <a:latin typeface="Trebuchet MS"/>
                        </a:rPr>
                        <a:t>6</a:t>
                      </a:r>
                    </a:p>
                    <a:p>
                      <a:pPr algn="r"/>
                      <a:r>
                        <a:rPr lang="en-CA" sz="1800" dirty="0" smtClean="0">
                          <a:latin typeface="Trebuchet MS"/>
                        </a:rPr>
                        <a:t>1</a:t>
                      </a:r>
                    </a:p>
                    <a:p>
                      <a:pPr algn="r"/>
                      <a:r>
                        <a:rPr lang="en-CA" sz="1800" dirty="0" smtClean="0">
                          <a:latin typeface="Trebuchet MS"/>
                        </a:rPr>
                        <a:t>EOF</a:t>
                      </a:r>
                      <a:endParaRPr lang="en-CA" sz="1800" dirty="0">
                        <a:latin typeface="Trebuchet MS"/>
                      </a:endParaRPr>
                    </a:p>
                  </a:txBody>
                  <a:tcPr>
                    <a:lnT w="12700" cap="flat" cmpd="sng" algn="ctr">
                      <a:solidFill>
                        <a:schemeClr val="tx1"/>
                      </a:solidFill>
                      <a:prstDash val="solid"/>
                      <a:round/>
                      <a:headEnd type="none" w="med" len="med"/>
                      <a:tailEnd type="none" w="med" len="med"/>
                    </a:lnT>
                  </a:tcPr>
                </a:tc>
                <a:tc>
                  <a:txBody>
                    <a:bodyPr/>
                    <a:lstStyle/>
                    <a:p>
                      <a:pPr algn="r"/>
                      <a:r>
                        <a:rPr lang="en-CA" sz="1800" dirty="0" smtClean="0">
                          <a:latin typeface="Trebuchet MS"/>
                        </a:rPr>
                        <a:t>A</a:t>
                      </a:r>
                    </a:p>
                    <a:p>
                      <a:pPr algn="r"/>
                      <a:r>
                        <a:rPr lang="en-CA" sz="1800" dirty="0" smtClean="0">
                          <a:latin typeface="Trebuchet MS"/>
                        </a:rPr>
                        <a:t>B</a:t>
                      </a:r>
                    </a:p>
                    <a:p>
                      <a:pPr algn="r"/>
                      <a:r>
                        <a:rPr lang="en-CA" sz="1800" dirty="0" smtClean="0">
                          <a:latin typeface="Trebuchet MS"/>
                        </a:rPr>
                        <a:t>AB</a:t>
                      </a:r>
                    </a:p>
                    <a:p>
                      <a:pPr algn="r"/>
                      <a:r>
                        <a:rPr lang="en-CA" sz="1800" dirty="0" smtClean="0">
                          <a:latin typeface="Trebuchet MS"/>
                        </a:rPr>
                        <a:t>BA</a:t>
                      </a:r>
                    </a:p>
                    <a:p>
                      <a:pPr algn="r"/>
                      <a:r>
                        <a:rPr lang="en-CA" sz="1800" dirty="0" smtClean="0">
                          <a:latin typeface="Trebuchet MS"/>
                        </a:rPr>
                        <a:t>B</a:t>
                      </a:r>
                    </a:p>
                    <a:p>
                      <a:pPr algn="r"/>
                      <a:r>
                        <a:rPr lang="en-CA" sz="1800" dirty="0" smtClean="0">
                          <a:latin typeface="Trebuchet MS"/>
                        </a:rPr>
                        <a:t>C</a:t>
                      </a:r>
                    </a:p>
                    <a:p>
                      <a:pPr algn="r"/>
                      <a:r>
                        <a:rPr lang="en-CA" sz="1800" dirty="0" smtClean="0">
                          <a:latin typeface="Trebuchet MS"/>
                        </a:rPr>
                        <a:t>AB</a:t>
                      </a:r>
                    </a:p>
                    <a:p>
                      <a:pPr algn="r"/>
                      <a:r>
                        <a:rPr lang="en-CA" sz="1800" dirty="0" smtClean="0">
                          <a:latin typeface="Trebuchet MS"/>
                        </a:rPr>
                        <a:t>ABB</a:t>
                      </a:r>
                    </a:p>
                    <a:p>
                      <a:pPr algn="r"/>
                      <a:r>
                        <a:rPr lang="en-CA" sz="1800" dirty="0" smtClean="0">
                          <a:latin typeface="Trebuchet MS"/>
                        </a:rPr>
                        <a:t>A</a:t>
                      </a:r>
                      <a:endParaRPr lang="en-CA" sz="1800" dirty="0">
                        <a:latin typeface="Trebuchet MS"/>
                      </a:endParaRPr>
                    </a:p>
                  </a:txBody>
                  <a:tcPr>
                    <a:lnT w="12700" cap="flat" cmpd="sng" algn="ctr">
                      <a:solidFill>
                        <a:schemeClr val="tx1"/>
                      </a:solidFill>
                      <a:prstDash val="solid"/>
                      <a:round/>
                      <a:headEnd type="none" w="med" len="med"/>
                      <a:tailEnd type="none" w="med" len="med"/>
                    </a:lnT>
                  </a:tcPr>
                </a:tc>
                <a:tc>
                  <a:txBody>
                    <a:bodyPr/>
                    <a:lstStyle/>
                    <a:p>
                      <a:pPr algn="r"/>
                      <a:endParaRPr lang="en-CA" sz="1800" dirty="0" smtClean="0">
                        <a:latin typeface="Trebuchet MS"/>
                      </a:endParaRPr>
                    </a:p>
                    <a:p>
                      <a:pPr algn="r"/>
                      <a:r>
                        <a:rPr lang="en-CA" sz="1800" dirty="0" smtClean="0">
                          <a:latin typeface="Trebuchet MS"/>
                        </a:rPr>
                        <a:t>4</a:t>
                      </a:r>
                    </a:p>
                    <a:p>
                      <a:pPr algn="r"/>
                      <a:r>
                        <a:rPr lang="en-CA" sz="1800" dirty="0" smtClean="0">
                          <a:latin typeface="Trebuchet MS"/>
                        </a:rPr>
                        <a:t>5</a:t>
                      </a:r>
                    </a:p>
                    <a:p>
                      <a:pPr algn="r"/>
                      <a:r>
                        <a:rPr lang="en-CA" sz="1800" dirty="0" smtClean="0">
                          <a:latin typeface="Trebuchet MS"/>
                        </a:rPr>
                        <a:t>6</a:t>
                      </a:r>
                    </a:p>
                    <a:p>
                      <a:pPr algn="r"/>
                      <a:r>
                        <a:rPr lang="en-CA" sz="1800" dirty="0" smtClean="0">
                          <a:latin typeface="Trebuchet MS"/>
                        </a:rPr>
                        <a:t>7</a:t>
                      </a:r>
                    </a:p>
                    <a:p>
                      <a:pPr algn="r"/>
                      <a:r>
                        <a:rPr lang="en-CA" sz="1800" dirty="0" smtClean="0">
                          <a:latin typeface="Trebuchet MS"/>
                        </a:rPr>
                        <a:t>8</a:t>
                      </a:r>
                    </a:p>
                    <a:p>
                      <a:pPr algn="r"/>
                      <a:r>
                        <a:rPr lang="en-CA" sz="1800" dirty="0" smtClean="0">
                          <a:latin typeface="Trebuchet MS"/>
                        </a:rPr>
                        <a:t>9</a:t>
                      </a:r>
                    </a:p>
                    <a:p>
                      <a:pPr algn="r"/>
                      <a:r>
                        <a:rPr lang="en-CA" sz="1800" dirty="0" smtClean="0">
                          <a:latin typeface="Trebuchet MS"/>
                        </a:rPr>
                        <a:t>10</a:t>
                      </a:r>
                    </a:p>
                    <a:p>
                      <a:pPr algn="r"/>
                      <a:r>
                        <a:rPr lang="en-CA" sz="1800" dirty="0" smtClean="0">
                          <a:latin typeface="Trebuchet MS"/>
                        </a:rPr>
                        <a:t>11</a:t>
                      </a:r>
                      <a:endParaRPr lang="en-CA" sz="1800" dirty="0">
                        <a:latin typeface="Trebuchet MS"/>
                      </a:endParaRPr>
                    </a:p>
                  </a:txBody>
                  <a:tcPr>
                    <a:lnT w="12700" cap="flat" cmpd="sng" algn="ctr">
                      <a:solidFill>
                        <a:schemeClr val="tx1"/>
                      </a:solidFill>
                      <a:prstDash val="solid"/>
                      <a:round/>
                      <a:headEnd type="none" w="med" len="med"/>
                      <a:tailEnd type="none" w="med" len="med"/>
                    </a:lnT>
                  </a:tcPr>
                </a:tc>
                <a:tc>
                  <a:txBody>
                    <a:bodyPr/>
                    <a:lstStyle/>
                    <a:p>
                      <a:pPr algn="r"/>
                      <a:endParaRPr lang="en-CA" sz="1800" dirty="0" smtClean="0">
                        <a:latin typeface="Trebuchet MS"/>
                      </a:endParaRPr>
                    </a:p>
                    <a:p>
                      <a:pPr algn="r"/>
                      <a:r>
                        <a:rPr lang="en-CA" sz="1800" dirty="0" smtClean="0">
                          <a:latin typeface="Trebuchet MS"/>
                        </a:rPr>
                        <a:t>AB</a:t>
                      </a:r>
                    </a:p>
                    <a:p>
                      <a:pPr algn="r"/>
                      <a:r>
                        <a:rPr lang="en-CA" sz="1800" dirty="0" smtClean="0">
                          <a:latin typeface="Trebuchet MS"/>
                        </a:rPr>
                        <a:t>BA</a:t>
                      </a:r>
                    </a:p>
                    <a:p>
                      <a:pPr algn="r"/>
                      <a:r>
                        <a:rPr lang="en-CA" sz="1800" dirty="0" smtClean="0">
                          <a:latin typeface="Trebuchet MS"/>
                        </a:rPr>
                        <a:t>ABB</a:t>
                      </a:r>
                    </a:p>
                    <a:p>
                      <a:pPr algn="r"/>
                      <a:r>
                        <a:rPr lang="en-CA" sz="1800" dirty="0" smtClean="0">
                          <a:latin typeface="Trebuchet MS"/>
                        </a:rPr>
                        <a:t>BAB</a:t>
                      </a:r>
                    </a:p>
                    <a:p>
                      <a:pPr algn="r"/>
                      <a:r>
                        <a:rPr lang="en-CA" sz="1800" dirty="0" smtClean="0">
                          <a:latin typeface="Trebuchet MS"/>
                        </a:rPr>
                        <a:t>BC</a:t>
                      </a:r>
                    </a:p>
                    <a:p>
                      <a:pPr algn="r"/>
                      <a:r>
                        <a:rPr lang="en-CA" sz="1800" dirty="0" smtClean="0">
                          <a:latin typeface="Trebuchet MS"/>
                        </a:rPr>
                        <a:t>CA</a:t>
                      </a:r>
                    </a:p>
                    <a:p>
                      <a:pPr algn="r"/>
                      <a:r>
                        <a:rPr lang="en-CA" sz="1800" dirty="0" smtClean="0">
                          <a:latin typeface="Trebuchet MS"/>
                        </a:rPr>
                        <a:t>ABA</a:t>
                      </a:r>
                    </a:p>
                    <a:p>
                      <a:pPr algn="r"/>
                      <a:r>
                        <a:rPr lang="en-CA" sz="1800" dirty="0" smtClean="0">
                          <a:latin typeface="Trebuchet MS"/>
                        </a:rPr>
                        <a:t>ABBA</a:t>
                      </a:r>
                      <a:endParaRPr lang="en-CA" sz="1800" dirty="0">
                        <a:latin typeface="Trebuchet M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Content Placeholder 2"/>
          <p:cNvSpPr txBox="1">
            <a:spLocks/>
          </p:cNvSpPr>
          <p:nvPr/>
        </p:nvSpPr>
        <p:spPr>
          <a:xfrm>
            <a:off x="428596" y="714356"/>
            <a:ext cx="8229600" cy="714379"/>
          </a:xfrm>
          <a:prstGeom prst="rect">
            <a:avLst/>
          </a:prstGeom>
        </p:spPr>
        <p:txBody>
          <a:bodyPr vert="horz" lIns="91440" tIns="45720" rIns="91440" bIns="45720" rtlCol="0">
            <a:normAutofit/>
          </a:bodyPr>
          <a:lstStyle/>
          <a:p>
            <a:pPr marL="342900" lvl="0" indent="-342900">
              <a:spcBef>
                <a:spcPct val="20000"/>
              </a:spcBef>
              <a:buFont typeface="Arial"/>
              <a:buChar char="•"/>
            </a:pPr>
            <a:r>
              <a:rPr lang="en-CA" dirty="0" smtClean="0">
                <a:latin typeface="Trebuchet MS"/>
              </a:rPr>
              <a:t>The LZW decompression algorithm then works as follows:</a:t>
            </a:r>
            <a:endParaRPr kumimoji="0" lang="en-CA" sz="3200" b="1" i="0" u="none" strike="noStrike" kern="1200" cap="none" spc="0" normalizeH="0" baseline="0" noProof="0" dirty="0">
              <a:ln>
                <a:noFill/>
              </a:ln>
              <a:solidFill>
                <a:schemeClr val="tx1"/>
              </a:solidFill>
              <a:effectLst/>
              <a:uLnTx/>
              <a:uFillTx/>
              <a:latin typeface="Trebuchet MS"/>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676392"/>
            <a:ext cx="8229600" cy="5594394"/>
          </a:xfrm>
        </p:spPr>
        <p:txBody>
          <a:bodyPr>
            <a:normAutofit fontScale="70000" lnSpcReduction="20000"/>
          </a:bodyPr>
          <a:lstStyle/>
          <a:p>
            <a:r>
              <a:rPr lang="en-CA" sz="3800" b="1" dirty="0" smtClean="0"/>
              <a:t>ALGORITHM 7.4  LZW Decompression (modified)</a:t>
            </a:r>
          </a:p>
          <a:p>
            <a:endParaRPr lang="en-CA" sz="2600" b="1" dirty="0" smtClean="0"/>
          </a:p>
          <a:p>
            <a:r>
              <a:rPr lang="en-CA" sz="2600" dirty="0" smtClean="0">
                <a:latin typeface="Courier New" pitchFamily="49" charset="0"/>
                <a:cs typeface="Courier New" pitchFamily="49" charset="0"/>
              </a:rPr>
              <a:t>BEGIN</a:t>
            </a:r>
          </a:p>
          <a:p>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 s = NIL;</a:t>
            </a:r>
          </a:p>
          <a:p>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 </a:t>
            </a:r>
            <a:r>
              <a:rPr lang="en-CA" sz="2600" dirty="0" smtClean="0">
                <a:solidFill>
                  <a:srgbClr val="0000FF"/>
                </a:solidFill>
                <a:latin typeface="Courier New" pitchFamily="49" charset="0"/>
                <a:cs typeface="Courier New" pitchFamily="49" charset="0"/>
              </a:rPr>
              <a:t>while</a:t>
            </a:r>
            <a:r>
              <a:rPr lang="en-CA" sz="2600" dirty="0" smtClean="0">
                <a:latin typeface="Courier New" pitchFamily="49" charset="0"/>
                <a:cs typeface="Courier New" pitchFamily="49" charset="0"/>
              </a:rPr>
              <a:t> not EOF</a:t>
            </a:r>
          </a:p>
          <a:p>
            <a:r>
              <a:rPr lang="en-CA" sz="2600" dirty="0">
                <a:latin typeface="Courier New" pitchFamily="49" charset="0"/>
                <a:cs typeface="Courier New" pitchFamily="49" charset="0"/>
              </a:rPr>
              <a:t> </a:t>
            </a:r>
            <a:r>
              <a:rPr lang="en-CA" sz="2600" dirty="0" smtClean="0">
                <a:latin typeface="Courier New" pitchFamily="49" charset="0"/>
                <a:cs typeface="Courier New" pitchFamily="49" charset="0"/>
              </a:rPr>
              <a:t> {</a:t>
            </a:r>
          </a:p>
          <a:p>
            <a:pPr lvl="1"/>
            <a:r>
              <a:rPr lang="en-CA" sz="2600" dirty="0" smtClean="0">
                <a:latin typeface="Courier New" pitchFamily="49" charset="0"/>
                <a:cs typeface="Courier New" pitchFamily="49" charset="0"/>
              </a:rPr>
              <a:t>k = next input code;</a:t>
            </a:r>
          </a:p>
          <a:p>
            <a:pPr lvl="1"/>
            <a:r>
              <a:rPr lang="en-CA" sz="2600" dirty="0" smtClean="0">
                <a:latin typeface="Courier New" pitchFamily="49" charset="0"/>
                <a:cs typeface="Courier New" pitchFamily="49" charset="0"/>
              </a:rPr>
              <a:t>entry = dictionary entry for k;</a:t>
            </a:r>
          </a:p>
          <a:p>
            <a:pPr lvl="1"/>
            <a:r>
              <a:rPr lang="en-CA" sz="2600" dirty="0" smtClean="0">
                <a:latin typeface="Courier New" pitchFamily="49" charset="0"/>
                <a:cs typeface="Courier New" pitchFamily="49" charset="0"/>
              </a:rPr>
              <a:t>	</a:t>
            </a:r>
          </a:p>
          <a:p>
            <a:pPr lvl="1"/>
            <a:r>
              <a:rPr lang="en-CA" sz="2600" dirty="0" smtClean="0">
                <a:latin typeface="Courier New" pitchFamily="49" charset="0"/>
                <a:cs typeface="Courier New" pitchFamily="49" charset="0"/>
              </a:rPr>
              <a:t>/* exception handler */</a:t>
            </a:r>
          </a:p>
          <a:p>
            <a:pPr lvl="1"/>
            <a:r>
              <a:rPr lang="en-CA" sz="2600" dirty="0" smtClean="0">
                <a:solidFill>
                  <a:srgbClr val="0000FF"/>
                </a:solidFill>
                <a:latin typeface="Courier New" pitchFamily="49" charset="0"/>
                <a:cs typeface="Courier New" pitchFamily="49" charset="0"/>
              </a:rPr>
              <a:t>if</a:t>
            </a:r>
            <a:r>
              <a:rPr lang="en-CA" sz="2600" dirty="0" smtClean="0">
                <a:latin typeface="Courier New" pitchFamily="49" charset="0"/>
                <a:cs typeface="Courier New" pitchFamily="49" charset="0"/>
              </a:rPr>
              <a:t> (entry == NULL)</a:t>
            </a:r>
          </a:p>
          <a:p>
            <a:pPr lvl="1"/>
            <a:r>
              <a:rPr lang="en-CA" sz="2600" dirty="0" smtClean="0">
                <a:latin typeface="Courier New" pitchFamily="49" charset="0"/>
                <a:cs typeface="Courier New" pitchFamily="49" charset="0"/>
              </a:rPr>
              <a:t>		entry = s + s[0];</a:t>
            </a:r>
          </a:p>
          <a:p>
            <a:pPr lvl="1"/>
            <a:r>
              <a:rPr lang="en-CA" sz="2600" dirty="0" smtClean="0">
                <a:latin typeface="Courier New" pitchFamily="49" charset="0"/>
                <a:cs typeface="Courier New" pitchFamily="49" charset="0"/>
              </a:rPr>
              <a:t>	</a:t>
            </a:r>
          </a:p>
          <a:p>
            <a:pPr lvl="1"/>
            <a:r>
              <a:rPr lang="en-CA" sz="2600" dirty="0" smtClean="0">
                <a:latin typeface="Courier New" pitchFamily="49" charset="0"/>
                <a:cs typeface="Courier New" pitchFamily="49" charset="0"/>
              </a:rPr>
              <a:t>output entry;</a:t>
            </a:r>
          </a:p>
          <a:p>
            <a:pPr lvl="1"/>
            <a:r>
              <a:rPr lang="en-CA" sz="2600" dirty="0" smtClean="0">
                <a:solidFill>
                  <a:srgbClr val="0000FF"/>
                </a:solidFill>
                <a:latin typeface="Courier New" pitchFamily="49" charset="0"/>
                <a:cs typeface="Courier New" pitchFamily="49" charset="0"/>
              </a:rPr>
              <a:t>if</a:t>
            </a:r>
            <a:r>
              <a:rPr lang="en-CA" sz="2600" dirty="0" smtClean="0">
                <a:latin typeface="Courier New" pitchFamily="49" charset="0"/>
                <a:cs typeface="Courier New" pitchFamily="49" charset="0"/>
              </a:rPr>
              <a:t> (s != NIL)</a:t>
            </a:r>
          </a:p>
          <a:p>
            <a:pPr lvl="1"/>
            <a:r>
              <a:rPr lang="en-CA" sz="2600" dirty="0" smtClean="0">
                <a:latin typeface="Courier New" pitchFamily="49" charset="0"/>
                <a:cs typeface="Courier New" pitchFamily="49" charset="0"/>
              </a:rPr>
              <a:t>	add string s</a:t>
            </a:r>
            <a:r>
              <a:rPr lang="en-CA" sz="1100" dirty="0" smtClean="0">
                <a:latin typeface="Courier New" pitchFamily="49" charset="0"/>
                <a:cs typeface="Courier New" pitchFamily="49" charset="0"/>
              </a:rPr>
              <a:t> </a:t>
            </a:r>
            <a:r>
              <a:rPr lang="en-CA" sz="2600" dirty="0" smtClean="0">
                <a:latin typeface="Courier New" pitchFamily="49" charset="0"/>
                <a:cs typeface="Courier New" pitchFamily="49" charset="0"/>
              </a:rPr>
              <a:t>+</a:t>
            </a:r>
            <a:r>
              <a:rPr lang="en-CA" sz="1100" dirty="0" smtClean="0">
                <a:latin typeface="Courier New" pitchFamily="49" charset="0"/>
                <a:cs typeface="Courier New" pitchFamily="49" charset="0"/>
              </a:rPr>
              <a:t> </a:t>
            </a:r>
            <a:r>
              <a:rPr lang="en-CA" sz="2600" dirty="0" smtClean="0">
                <a:latin typeface="Courier New" pitchFamily="49" charset="0"/>
                <a:cs typeface="Courier New" pitchFamily="49" charset="0"/>
              </a:rPr>
              <a:t>entry[0] to dictionary with a new code;</a:t>
            </a:r>
          </a:p>
          <a:p>
            <a:pPr lvl="1"/>
            <a:r>
              <a:rPr lang="en-CA" sz="2600" dirty="0" smtClean="0">
                <a:latin typeface="Courier New" pitchFamily="49" charset="0"/>
                <a:cs typeface="Courier New" pitchFamily="49" charset="0"/>
              </a:rPr>
              <a:t>	s = entry;</a:t>
            </a:r>
          </a:p>
          <a:p>
            <a:pPr lvl="1"/>
            <a:r>
              <a:rPr lang="en-CA" sz="2600" dirty="0" smtClean="0">
                <a:latin typeface="Courier New" pitchFamily="49" charset="0"/>
                <a:cs typeface="Courier New" pitchFamily="49" charset="0"/>
              </a:rPr>
              <a:t>}</a:t>
            </a:r>
          </a:p>
          <a:p>
            <a:r>
              <a:rPr lang="en-CA" sz="2600" dirty="0" smtClean="0">
                <a:latin typeface="Courier New" pitchFamily="49" charset="0"/>
                <a:cs typeface="Courier New" pitchFamily="49" charset="0"/>
              </a:rPr>
              <a:t>END</a:t>
            </a:r>
            <a:endParaRPr lang="en-CA" sz="2600" b="1"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LZW Coding </a:t>
            </a:r>
            <a:r>
              <a:rPr lang="en-CA" dirty="0"/>
              <a:t>(Cont’d)</a:t>
            </a:r>
            <a:endParaRPr lang="en-CA" b="0" dirty="0"/>
          </a:p>
        </p:txBody>
      </p:sp>
      <p:sp>
        <p:nvSpPr>
          <p:cNvPr id="3" name="Content Placeholder 2"/>
          <p:cNvSpPr>
            <a:spLocks noGrp="1"/>
          </p:cNvSpPr>
          <p:nvPr>
            <p:ph idx="1"/>
          </p:nvPr>
        </p:nvSpPr>
        <p:spPr>
          <a:xfrm>
            <a:off x="457200" y="1600201"/>
            <a:ext cx="8075240" cy="4061048"/>
          </a:xfrm>
        </p:spPr>
        <p:txBody>
          <a:bodyPr anchor="ctr">
            <a:normAutofit/>
          </a:bodyPr>
          <a:lstStyle/>
          <a:p>
            <a:pPr>
              <a:buFont typeface="Arial"/>
              <a:buChar char="•"/>
            </a:pPr>
            <a:r>
              <a:rPr lang="en-CA" sz="2400" dirty="0" smtClean="0"/>
              <a:t>In real applications, the code length </a:t>
            </a:r>
            <a:r>
              <a:rPr lang="en-CA" sz="2400" i="1" dirty="0" smtClean="0">
                <a:latin typeface="Times New Roman" pitchFamily="18" charset="0"/>
                <a:cs typeface="Times New Roman" pitchFamily="18" charset="0"/>
              </a:rPr>
              <a:t>l</a:t>
            </a:r>
            <a:r>
              <a:rPr lang="en-CA" sz="2400" dirty="0" smtClean="0"/>
              <a:t> is kept in the range of [</a:t>
            </a:r>
            <a:r>
              <a:rPr lang="en-CA" sz="2400" i="1" dirty="0" smtClean="0">
                <a:latin typeface="Times New Roman" pitchFamily="18" charset="0"/>
                <a:cs typeface="Times New Roman" pitchFamily="18" charset="0"/>
              </a:rPr>
              <a:t>l</a:t>
            </a:r>
            <a:r>
              <a:rPr lang="en-CA" sz="2400" i="1" baseline="-25000" dirty="0" smtClean="0">
                <a:latin typeface="Times New Roman" pitchFamily="18" charset="0"/>
                <a:cs typeface="Times New Roman" pitchFamily="18" charset="0"/>
              </a:rPr>
              <a:t>0</a:t>
            </a:r>
            <a:r>
              <a:rPr lang="en-CA" sz="2400" dirty="0" smtClean="0"/>
              <a:t>, </a:t>
            </a:r>
            <a:r>
              <a:rPr lang="en-CA" sz="2400" i="1" dirty="0" err="1" smtClean="0">
                <a:latin typeface="Times New Roman" pitchFamily="18" charset="0"/>
                <a:cs typeface="Times New Roman" pitchFamily="18" charset="0"/>
              </a:rPr>
              <a:t>l</a:t>
            </a:r>
            <a:r>
              <a:rPr lang="en-CA" sz="2400" i="1" baseline="-25000" dirty="0" err="1" smtClean="0">
                <a:latin typeface="Times New Roman" pitchFamily="18" charset="0"/>
                <a:cs typeface="Times New Roman" pitchFamily="18" charset="0"/>
              </a:rPr>
              <a:t>max</a:t>
            </a:r>
            <a:r>
              <a:rPr lang="en-CA" sz="2400" dirty="0" smtClean="0"/>
              <a:t>]. The dictionary initially has a size of </a:t>
            </a:r>
            <a:r>
              <a:rPr lang="en-CA" sz="2400" i="1" dirty="0" smtClean="0">
                <a:latin typeface="Times New Roman" pitchFamily="18" charset="0"/>
                <a:cs typeface="Times New Roman" pitchFamily="18" charset="0"/>
              </a:rPr>
              <a:t>2</a:t>
            </a:r>
            <a:r>
              <a:rPr lang="en-CA" sz="2400" i="1" baseline="30000" dirty="0" smtClean="0">
                <a:latin typeface="Times New Roman" pitchFamily="18" charset="0"/>
                <a:cs typeface="Times New Roman" pitchFamily="18" charset="0"/>
              </a:rPr>
              <a:t>l</a:t>
            </a:r>
            <a:r>
              <a:rPr lang="en-CA" sz="2400" baseline="30000" dirty="0" smtClean="0"/>
              <a:t>0</a:t>
            </a:r>
            <a:r>
              <a:rPr lang="en-CA" sz="2400" dirty="0" smtClean="0"/>
              <a:t>. When it is filled up, the code length will be increased by 1; this is allowed to repeat until </a:t>
            </a:r>
            <a:r>
              <a:rPr lang="en-CA" sz="2400" i="1" dirty="0" smtClean="0">
                <a:latin typeface="Times New Roman" pitchFamily="18" charset="0"/>
                <a:cs typeface="Times New Roman" pitchFamily="18" charset="0"/>
              </a:rPr>
              <a:t>l</a:t>
            </a:r>
            <a:r>
              <a:rPr lang="en-CA" sz="2400" dirty="0" smtClean="0"/>
              <a:t> = </a:t>
            </a:r>
            <a:r>
              <a:rPr lang="en-CA" sz="2400" i="1" dirty="0" err="1" smtClean="0">
                <a:latin typeface="Times New Roman" pitchFamily="18" charset="0"/>
                <a:cs typeface="Times New Roman" pitchFamily="18" charset="0"/>
              </a:rPr>
              <a:t>l</a:t>
            </a:r>
            <a:r>
              <a:rPr lang="en-CA" sz="2400" i="1" baseline="-25000" dirty="0" err="1" smtClean="0">
                <a:latin typeface="Times New Roman" pitchFamily="18" charset="0"/>
                <a:cs typeface="Times New Roman" pitchFamily="18" charset="0"/>
              </a:rPr>
              <a:t>max</a:t>
            </a:r>
            <a:r>
              <a:rPr lang="en-CA" sz="2400" dirty="0" smtClean="0"/>
              <a:t>.</a:t>
            </a:r>
          </a:p>
          <a:p>
            <a:pPr>
              <a:buFont typeface="Arial"/>
              <a:buChar char="•"/>
            </a:pPr>
            <a:endParaRPr lang="en-CA" sz="2400" dirty="0" smtClean="0"/>
          </a:p>
          <a:p>
            <a:pPr>
              <a:buFont typeface="Arial"/>
              <a:buChar char="•"/>
            </a:pPr>
            <a:r>
              <a:rPr lang="en-CA" sz="2400" dirty="0" smtClean="0"/>
              <a:t>When </a:t>
            </a:r>
            <a:r>
              <a:rPr lang="en-CA" sz="2400" i="1" dirty="0" err="1" smtClean="0">
                <a:latin typeface="Times New Roman" pitchFamily="18" charset="0"/>
                <a:cs typeface="Times New Roman" pitchFamily="18" charset="0"/>
              </a:rPr>
              <a:t>l</a:t>
            </a:r>
            <a:r>
              <a:rPr lang="en-CA" sz="2400" i="1" baseline="-25000" dirty="0" err="1" smtClean="0">
                <a:latin typeface="Times New Roman" pitchFamily="18" charset="0"/>
                <a:cs typeface="Times New Roman" pitchFamily="18" charset="0"/>
              </a:rPr>
              <a:t>max</a:t>
            </a:r>
            <a:r>
              <a:rPr lang="en-CA" sz="2400" baseline="-25000" dirty="0" smtClean="0"/>
              <a:t> </a:t>
            </a:r>
            <a:r>
              <a:rPr lang="en-CA" sz="2400" dirty="0" smtClean="0"/>
              <a:t>is reached and the dictionary is filled up, it needs to be flushed (as in Unix </a:t>
            </a:r>
            <a:r>
              <a:rPr lang="en-CA" sz="2400" i="1" dirty="0" smtClean="0"/>
              <a:t>compress</a:t>
            </a:r>
            <a:r>
              <a:rPr lang="en-CA" sz="2400" dirty="0" smtClean="0"/>
              <a:t>, or to have the LRU (least recently used) entries removed.</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7.2  Basics of Information Theory</a:t>
            </a:r>
            <a:endParaRPr lang="en-CA" sz="3200" dirty="0"/>
          </a:p>
        </p:txBody>
      </p:sp>
      <p:sp>
        <p:nvSpPr>
          <p:cNvPr id="3" name="Content Placeholder 2"/>
          <p:cNvSpPr>
            <a:spLocks noGrp="1"/>
          </p:cNvSpPr>
          <p:nvPr>
            <p:ph idx="1"/>
          </p:nvPr>
        </p:nvSpPr>
        <p:spPr>
          <a:xfrm>
            <a:off x="457200" y="1600200"/>
            <a:ext cx="8075240" cy="4525963"/>
          </a:xfrm>
        </p:spPr>
        <p:txBody>
          <a:bodyPr>
            <a:normAutofit fontScale="62500" lnSpcReduction="20000"/>
          </a:bodyPr>
          <a:lstStyle/>
          <a:p>
            <a:pPr marL="457200" indent="-457200">
              <a:lnSpc>
                <a:spcPct val="120000"/>
              </a:lnSpc>
              <a:buFont typeface="Arial"/>
              <a:buChar char="•"/>
            </a:pPr>
            <a:r>
              <a:rPr lang="en-CA" dirty="0" smtClean="0"/>
              <a:t>The </a:t>
            </a:r>
            <a:r>
              <a:rPr lang="en-CA" i="1" dirty="0" smtClean="0"/>
              <a:t>entropy</a:t>
            </a:r>
            <a:r>
              <a:rPr lang="en-CA" dirty="0" smtClean="0"/>
              <a:t> </a:t>
            </a:r>
            <a:r>
              <a:rPr lang="el-GR" i="1" dirty="0" smtClean="0"/>
              <a:t>η</a:t>
            </a:r>
            <a:r>
              <a:rPr lang="en-CA" dirty="0" smtClean="0"/>
              <a:t> of an information </a:t>
            </a:r>
            <a:r>
              <a:rPr lang="en-CA" i="1" dirty="0" smtClean="0"/>
              <a:t>source </a:t>
            </a:r>
            <a:r>
              <a:rPr lang="en-CA" dirty="0" smtClean="0"/>
              <a:t>with alphabet </a:t>
            </a:r>
            <a:r>
              <a:rPr lang="en-CA" i="1" dirty="0" smtClean="0">
                <a:latin typeface="Times New Roman" pitchFamily="18" charset="0"/>
                <a:cs typeface="Times New Roman" pitchFamily="18" charset="0"/>
              </a:rPr>
              <a:t>S</a:t>
            </a:r>
            <a:r>
              <a:rPr lang="en-CA" dirty="0" smtClean="0"/>
              <a:t> = {</a:t>
            </a:r>
            <a:r>
              <a:rPr lang="en-CA" i="1" dirty="0" smtClean="0">
                <a:latin typeface="Times New Roman" pitchFamily="18" charset="0"/>
                <a:cs typeface="Times New Roman" pitchFamily="18" charset="0"/>
              </a:rPr>
              <a:t>s</a:t>
            </a:r>
            <a:r>
              <a:rPr lang="en-CA" baseline="-25000" dirty="0" smtClean="0"/>
              <a:t>1</a:t>
            </a:r>
            <a:r>
              <a:rPr lang="en-CA" dirty="0" smtClean="0"/>
              <a:t>, </a:t>
            </a:r>
            <a:r>
              <a:rPr lang="en-CA" i="1" dirty="0" smtClean="0">
                <a:latin typeface="Times New Roman" pitchFamily="18" charset="0"/>
                <a:cs typeface="Times New Roman" pitchFamily="18" charset="0"/>
              </a:rPr>
              <a:t>s</a:t>
            </a:r>
            <a:r>
              <a:rPr lang="en-CA" baseline="-25000" dirty="0" smtClean="0"/>
              <a:t>2</a:t>
            </a:r>
            <a:r>
              <a:rPr lang="en-CA" dirty="0" smtClean="0"/>
              <a:t>, . . . , </a:t>
            </a:r>
            <a:r>
              <a:rPr lang="en-CA" i="1" dirty="0" err="1" smtClean="0">
                <a:latin typeface="Times New Roman" pitchFamily="18" charset="0"/>
                <a:cs typeface="Times New Roman" pitchFamily="18" charset="0"/>
              </a:rPr>
              <a:t>s</a:t>
            </a:r>
            <a:r>
              <a:rPr lang="en-CA" baseline="-25000" dirty="0" err="1" smtClean="0"/>
              <a:t>n</a:t>
            </a:r>
            <a:r>
              <a:rPr lang="en-CA" dirty="0" smtClean="0"/>
              <a:t>} is:</a:t>
            </a:r>
          </a:p>
          <a:p>
            <a:pPr>
              <a:lnSpc>
                <a:spcPct val="120000"/>
              </a:lnSpc>
            </a:pPr>
            <a:endParaRPr lang="en-CA" dirty="0" smtClean="0"/>
          </a:p>
          <a:p>
            <a:pPr algn="r">
              <a:lnSpc>
                <a:spcPct val="120000"/>
              </a:lnSpc>
            </a:pPr>
            <a:r>
              <a:rPr lang="en-CA" dirty="0" smtClean="0"/>
              <a:t>(7.2)</a:t>
            </a:r>
          </a:p>
          <a:p>
            <a:pPr algn="r">
              <a:lnSpc>
                <a:spcPct val="120000"/>
              </a:lnSpc>
            </a:pPr>
            <a:endParaRPr lang="en-CA" dirty="0" smtClean="0"/>
          </a:p>
          <a:p>
            <a:pPr algn="r">
              <a:lnSpc>
                <a:spcPct val="120000"/>
              </a:lnSpc>
            </a:pPr>
            <a:r>
              <a:rPr lang="en-CA" dirty="0" smtClean="0"/>
              <a:t>(7.3)</a:t>
            </a:r>
          </a:p>
          <a:p>
            <a:pPr>
              <a:lnSpc>
                <a:spcPct val="120000"/>
              </a:lnSpc>
            </a:pPr>
            <a:endParaRPr lang="en-CA" dirty="0" smtClean="0"/>
          </a:p>
          <a:p>
            <a:pPr>
              <a:lnSpc>
                <a:spcPct val="120000"/>
              </a:lnSpc>
            </a:pPr>
            <a:r>
              <a:rPr lang="en-CA" i="1" dirty="0" smtClean="0">
                <a:latin typeface="Times New Roman" pitchFamily="18" charset="0"/>
                <a:cs typeface="Times New Roman" pitchFamily="18" charset="0"/>
              </a:rPr>
              <a:t>	p</a:t>
            </a:r>
            <a:r>
              <a:rPr lang="en-CA" i="1" baseline="-25000" dirty="0" smtClean="0">
                <a:latin typeface="Times New Roman" pitchFamily="18" charset="0"/>
                <a:cs typeface="Times New Roman" pitchFamily="18" charset="0"/>
              </a:rPr>
              <a:t>i</a:t>
            </a:r>
            <a:r>
              <a:rPr lang="en-CA" dirty="0" smtClean="0"/>
              <a:t> – probability that symbol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i</a:t>
            </a:r>
            <a:r>
              <a:rPr lang="en-CA" dirty="0" smtClean="0"/>
              <a:t> will occur in </a:t>
            </a:r>
            <a:r>
              <a:rPr lang="en-CA" i="1" dirty="0" smtClean="0">
                <a:latin typeface="Times New Roman" pitchFamily="18" charset="0"/>
                <a:cs typeface="Times New Roman" pitchFamily="18" charset="0"/>
              </a:rPr>
              <a:t>S</a:t>
            </a:r>
            <a:r>
              <a:rPr lang="en-CA" dirty="0" smtClean="0"/>
              <a:t>.</a:t>
            </a:r>
          </a:p>
          <a:p>
            <a:pPr>
              <a:lnSpc>
                <a:spcPct val="120000"/>
              </a:lnSpc>
            </a:pPr>
            <a:endParaRPr lang="en-CA" dirty="0" smtClean="0"/>
          </a:p>
          <a:p>
            <a:pPr algn="l">
              <a:lnSpc>
                <a:spcPct val="120000"/>
              </a:lnSpc>
            </a:pPr>
            <a:r>
              <a:rPr lang="en-CA" dirty="0" smtClean="0"/>
              <a:t>                – indicates the amount of information (self-information as defined by Shannon) contained in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i</a:t>
            </a:r>
            <a:r>
              <a:rPr lang="en-CA" dirty="0" smtClean="0"/>
              <a:t>, which corresponds to the number of bits needed to encode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i</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35120546"/>
              </p:ext>
            </p:extLst>
          </p:nvPr>
        </p:nvGraphicFramePr>
        <p:xfrm>
          <a:off x="2857488" y="2132856"/>
          <a:ext cx="3486174" cy="1000132"/>
        </p:xfrm>
        <a:graphic>
          <a:graphicData uri="http://schemas.openxmlformats.org/presentationml/2006/ole">
            <mc:AlternateContent xmlns:mc="http://schemas.openxmlformats.org/markup-compatibility/2006">
              <mc:Choice xmlns:v="urn:schemas-microsoft-com:vml" Requires="v">
                <p:oleObj spid="_x0000_s2404" name="Equation" r:id="rId3" imgW="1549354" imgH="444247" progId="">
                  <p:embed/>
                </p:oleObj>
              </mc:Choice>
              <mc:Fallback>
                <p:oleObj name="Equation" r:id="rId3" imgW="1549354" imgH="444247" progId="">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2132856"/>
                        <a:ext cx="3486174" cy="100013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61156454"/>
              </p:ext>
            </p:extLst>
          </p:nvPr>
        </p:nvGraphicFramePr>
        <p:xfrm>
          <a:off x="4214810" y="3132988"/>
          <a:ext cx="2143141" cy="934190"/>
        </p:xfrm>
        <a:graphic>
          <a:graphicData uri="http://schemas.openxmlformats.org/presentationml/2006/ole">
            <mc:AlternateContent xmlns:mc="http://schemas.openxmlformats.org/markup-compatibility/2006">
              <mc:Choice xmlns:v="urn:schemas-microsoft-com:vml" Requires="v">
                <p:oleObj spid="_x0000_s2405" name="Equation" r:id="rId5" imgW="990462" imgH="431570" progId="">
                  <p:embed/>
                </p:oleObj>
              </mc:Choice>
              <mc:Fallback>
                <p:oleObj name="Equation" r:id="rId5" imgW="990462" imgH="431570" progId="">
                  <p:embed/>
                  <p:pic>
                    <p:nvPicPr>
                      <p:cNvPr id="0" name="Picture 1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0" y="3132988"/>
                        <a:ext cx="2143141" cy="934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13237094"/>
              </p:ext>
            </p:extLst>
          </p:nvPr>
        </p:nvGraphicFramePr>
        <p:xfrm>
          <a:off x="857224" y="4725144"/>
          <a:ext cx="796925" cy="539750"/>
        </p:xfrm>
        <a:graphic>
          <a:graphicData uri="http://schemas.openxmlformats.org/presentationml/2006/ole">
            <mc:AlternateContent xmlns:mc="http://schemas.openxmlformats.org/markup-compatibility/2006">
              <mc:Choice xmlns:v="urn:schemas-microsoft-com:vml" Requires="v">
                <p:oleObj spid="_x0000_s2406" name="Equation" r:id="rId7" imgW="431570" imgH="292123" progId="">
                  <p:embed/>
                </p:oleObj>
              </mc:Choice>
              <mc:Fallback>
                <p:oleObj name="Equation" r:id="rId7" imgW="431570" imgH="292123" progId="">
                  <p:embed/>
                  <p:pic>
                    <p:nvPicPr>
                      <p:cNvPr id="0" name="Picture 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4725144"/>
                        <a:ext cx="796925" cy="539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7.6  Arithmetic Coding</a:t>
            </a:r>
            <a:endParaRPr lang="en-CA" dirty="0"/>
          </a:p>
        </p:txBody>
      </p:sp>
      <p:sp>
        <p:nvSpPr>
          <p:cNvPr id="3" name="Content Placeholder 2"/>
          <p:cNvSpPr>
            <a:spLocks noGrp="1"/>
          </p:cNvSpPr>
          <p:nvPr>
            <p:ph idx="1"/>
          </p:nvPr>
        </p:nvSpPr>
        <p:spPr>
          <a:xfrm>
            <a:off x="471138" y="1541195"/>
            <a:ext cx="8229600" cy="4421088"/>
          </a:xfrm>
        </p:spPr>
        <p:txBody>
          <a:bodyPr>
            <a:normAutofit fontScale="92500" lnSpcReduction="10000"/>
          </a:bodyPr>
          <a:lstStyle/>
          <a:p>
            <a:pPr>
              <a:lnSpc>
                <a:spcPct val="110000"/>
              </a:lnSpc>
              <a:spcBef>
                <a:spcPts val="1200"/>
              </a:spcBef>
              <a:buFont typeface="Arial" pitchFamily="34" charset="0"/>
              <a:buChar char="•"/>
            </a:pPr>
            <a:r>
              <a:rPr lang="en-CA" sz="2600" dirty="0" smtClean="0"/>
              <a:t>Arithmetic coding is a more modern coding method that usually out-performs Huffman coding.</a:t>
            </a:r>
          </a:p>
          <a:p>
            <a:pPr>
              <a:lnSpc>
                <a:spcPct val="110000"/>
              </a:lnSpc>
              <a:spcBef>
                <a:spcPts val="1200"/>
              </a:spcBef>
              <a:buFont typeface="Arial" pitchFamily="34" charset="0"/>
              <a:buChar char="•"/>
            </a:pPr>
            <a:r>
              <a:rPr lang="en-CA" sz="2600" dirty="0" smtClean="0"/>
              <a:t>Huffman coding assigns each symbol a </a:t>
            </a:r>
            <a:r>
              <a:rPr lang="en-CA" sz="2600" dirty="0" err="1" smtClean="0"/>
              <a:t>codeword</a:t>
            </a:r>
            <a:r>
              <a:rPr lang="en-CA" sz="2600" dirty="0" smtClean="0"/>
              <a:t> which has an integral bit length. Arithmetic coding can treat the whole message as one unit.</a:t>
            </a:r>
          </a:p>
          <a:p>
            <a:pPr>
              <a:lnSpc>
                <a:spcPct val="110000"/>
              </a:lnSpc>
              <a:spcBef>
                <a:spcPts val="1200"/>
              </a:spcBef>
              <a:buFont typeface="Arial" pitchFamily="34" charset="0"/>
              <a:buChar char="•"/>
            </a:pPr>
            <a:r>
              <a:rPr lang="en-CA" sz="2600" dirty="0" smtClean="0"/>
              <a:t>A message is represented by a half-open interval [</a:t>
            </a:r>
            <a:r>
              <a:rPr lang="en-CA" sz="2600" i="1" dirty="0" smtClean="0">
                <a:latin typeface="Times New Roman" pitchFamily="18" charset="0"/>
                <a:cs typeface="Times New Roman" pitchFamily="18" charset="0"/>
              </a:rPr>
              <a:t>a</a:t>
            </a:r>
            <a:r>
              <a:rPr lang="en-CA" sz="2600" dirty="0" smtClean="0"/>
              <a:t>, </a:t>
            </a:r>
            <a:r>
              <a:rPr lang="en-CA" sz="2600" i="1" dirty="0" smtClean="0">
                <a:latin typeface="Times New Roman" pitchFamily="18" charset="0"/>
                <a:cs typeface="Times New Roman" pitchFamily="18" charset="0"/>
              </a:rPr>
              <a:t>b</a:t>
            </a:r>
            <a:r>
              <a:rPr lang="en-CA" sz="2600" dirty="0" smtClean="0"/>
              <a:t>) where </a:t>
            </a:r>
            <a:r>
              <a:rPr lang="en-CA" sz="2600" i="1" dirty="0" smtClean="0">
                <a:latin typeface="Times New Roman" pitchFamily="18" charset="0"/>
                <a:cs typeface="Times New Roman" pitchFamily="18" charset="0"/>
              </a:rPr>
              <a:t>a</a:t>
            </a:r>
            <a:r>
              <a:rPr lang="en-CA" sz="2600" dirty="0" smtClean="0"/>
              <a:t> and </a:t>
            </a:r>
            <a:r>
              <a:rPr lang="en-CA" sz="2600" i="1" dirty="0" smtClean="0">
                <a:latin typeface="Times New Roman" pitchFamily="18" charset="0"/>
                <a:cs typeface="Times New Roman" pitchFamily="18" charset="0"/>
              </a:rPr>
              <a:t>b</a:t>
            </a:r>
            <a:r>
              <a:rPr lang="en-CA" sz="2600" dirty="0" smtClean="0"/>
              <a:t> are real numbers between 0 and 1. Initially, the interval is [0, 1). When the message becomes longer, the length of the interval shortens and the number of bits needed to represent the interval increases.</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84" y="764704"/>
            <a:ext cx="8229600" cy="5357849"/>
          </a:xfrm>
        </p:spPr>
        <p:txBody>
          <a:bodyPr>
            <a:normAutofit fontScale="92500" lnSpcReduction="20000"/>
          </a:bodyPr>
          <a:lstStyle/>
          <a:p>
            <a:r>
              <a:rPr lang="en-CA" sz="3100" b="1" dirty="0" smtClean="0"/>
              <a:t>ALGORITHM 7.5  Arithmetic Coding Encoder</a:t>
            </a:r>
          </a:p>
          <a:p>
            <a:endParaRPr lang="en-CA" sz="2800" dirty="0" smtClean="0"/>
          </a:p>
          <a:p>
            <a:r>
              <a:rPr lang="en-CA" sz="2800" dirty="0" smtClean="0">
                <a:latin typeface="Courier New" pitchFamily="49" charset="0"/>
                <a:cs typeface="Courier New" pitchFamily="49" charset="0"/>
              </a:rPr>
              <a:t>BEGIN</a:t>
            </a:r>
          </a:p>
          <a:p>
            <a:pPr lvl="1"/>
            <a:r>
              <a:rPr lang="en-CA" sz="2400" dirty="0" smtClean="0">
                <a:latin typeface="Courier New" pitchFamily="49" charset="0"/>
                <a:cs typeface="Courier New" pitchFamily="49" charset="0"/>
              </a:rPr>
              <a:t>low = 0.0;  high = 1.0;  range = 1.0;</a:t>
            </a:r>
          </a:p>
          <a:p>
            <a:pPr lvl="1"/>
            <a:endParaRPr lang="en-CA" sz="2400" dirty="0" smtClean="0">
              <a:latin typeface="Courier New" pitchFamily="49" charset="0"/>
              <a:cs typeface="Courier New" pitchFamily="49" charset="0"/>
            </a:endParaRPr>
          </a:p>
          <a:p>
            <a:pPr lvl="1"/>
            <a:r>
              <a:rPr lang="en-CA" sz="2400" dirty="0" smtClean="0">
                <a:solidFill>
                  <a:srgbClr val="0000FF"/>
                </a:solidFill>
                <a:latin typeface="Courier New" pitchFamily="49" charset="0"/>
                <a:cs typeface="Courier New" pitchFamily="49" charset="0"/>
              </a:rPr>
              <a:t>while</a:t>
            </a:r>
            <a:r>
              <a:rPr lang="en-CA" sz="2400" dirty="0" smtClean="0">
                <a:latin typeface="Courier New" pitchFamily="49" charset="0"/>
                <a:cs typeface="Courier New" pitchFamily="49" charset="0"/>
              </a:rPr>
              <a:t> (symbol != terminator)</a:t>
            </a:r>
          </a:p>
          <a:p>
            <a:pPr lvl="1"/>
            <a:r>
              <a:rPr lang="en-CA" sz="2400" dirty="0" smtClean="0">
                <a:latin typeface="Courier New" pitchFamily="49" charset="0"/>
                <a:cs typeface="Courier New" pitchFamily="49" charset="0"/>
              </a:rPr>
              <a:t>{</a:t>
            </a:r>
          </a:p>
          <a:p>
            <a:pPr lvl="1"/>
            <a:r>
              <a:rPr lang="en-CA" sz="2400" dirty="0" smtClean="0">
                <a:latin typeface="Courier New" pitchFamily="49" charset="0"/>
                <a:cs typeface="Courier New" pitchFamily="49" charset="0"/>
              </a:rPr>
              <a:t>	get (symbol);</a:t>
            </a:r>
          </a:p>
          <a:p>
            <a:pPr lvl="1"/>
            <a:r>
              <a:rPr lang="en-CA" sz="2400" dirty="0" smtClean="0">
                <a:latin typeface="Courier New" pitchFamily="49" charset="0"/>
                <a:cs typeface="Courier New" pitchFamily="49" charset="0"/>
              </a:rPr>
              <a:t>	</a:t>
            </a:r>
            <a:r>
              <a:rPr lang="en-CA" sz="2400" dirty="0" smtClean="0">
                <a:latin typeface="Courier New" pitchFamily="49" charset="0"/>
                <a:cs typeface="Courier New" pitchFamily="49" charset="0"/>
              </a:rPr>
              <a:t>high </a:t>
            </a:r>
            <a:r>
              <a:rPr lang="en-CA" sz="2400" dirty="0" smtClean="0">
                <a:latin typeface="Courier New" pitchFamily="49" charset="0"/>
                <a:cs typeface="Courier New" pitchFamily="49" charset="0"/>
              </a:rPr>
              <a:t>= low + range * </a:t>
            </a:r>
            <a:r>
              <a:rPr lang="en-CA" sz="2400" dirty="0" err="1" smtClean="0">
                <a:latin typeface="Courier New" pitchFamily="49" charset="0"/>
                <a:cs typeface="Courier New" pitchFamily="49" charset="0"/>
              </a:rPr>
              <a:t>Range_high</a:t>
            </a:r>
            <a:r>
              <a:rPr lang="en-CA" sz="2400" dirty="0" smtClean="0">
                <a:latin typeface="Courier New" pitchFamily="49" charset="0"/>
                <a:cs typeface="Courier New" pitchFamily="49" charset="0"/>
              </a:rPr>
              <a:t>(symbol</a:t>
            </a:r>
            <a:r>
              <a:rPr lang="en-CA" sz="2400" dirty="0" smtClean="0">
                <a:latin typeface="Courier New" pitchFamily="49" charset="0"/>
                <a:cs typeface="Courier New" pitchFamily="49" charset="0"/>
              </a:rPr>
              <a:t>);</a:t>
            </a:r>
          </a:p>
          <a:p>
            <a:pPr lvl="1"/>
            <a:r>
              <a:rPr lang="en-CA" sz="2400" dirty="0">
                <a:latin typeface="Courier New" pitchFamily="49" charset="0"/>
                <a:cs typeface="Courier New" pitchFamily="49" charset="0"/>
              </a:rPr>
              <a:t> </a:t>
            </a:r>
            <a:r>
              <a:rPr lang="en-CA" sz="1200" dirty="0">
                <a:latin typeface="Courier New" pitchFamily="49" charset="0"/>
                <a:cs typeface="Courier New" pitchFamily="49" charset="0"/>
              </a:rPr>
              <a:t> </a:t>
            </a:r>
            <a:r>
              <a:rPr lang="en-CA" sz="2400" dirty="0" smtClean="0">
                <a:latin typeface="Courier New" pitchFamily="49" charset="0"/>
                <a:cs typeface="Courier New" pitchFamily="49" charset="0"/>
              </a:rPr>
              <a:t>low </a:t>
            </a:r>
            <a:r>
              <a:rPr lang="en-CA" sz="2400" dirty="0">
                <a:latin typeface="Courier New" pitchFamily="49" charset="0"/>
                <a:cs typeface="Courier New" pitchFamily="49" charset="0"/>
              </a:rPr>
              <a:t>= low + range * </a:t>
            </a:r>
            <a:r>
              <a:rPr lang="en-CA" sz="2400" dirty="0" err="1">
                <a:latin typeface="Courier New" pitchFamily="49" charset="0"/>
                <a:cs typeface="Courier New" pitchFamily="49" charset="0"/>
              </a:rPr>
              <a:t>Range_low</a:t>
            </a:r>
            <a:r>
              <a:rPr lang="en-CA" sz="2400" dirty="0">
                <a:latin typeface="Courier New" pitchFamily="49" charset="0"/>
                <a:cs typeface="Courier New" pitchFamily="49" charset="0"/>
              </a:rPr>
              <a:t>(symbol</a:t>
            </a:r>
            <a:r>
              <a:rPr lang="en-CA" sz="2400" dirty="0" smtClean="0">
                <a:latin typeface="Courier New" pitchFamily="49" charset="0"/>
                <a:cs typeface="Courier New" pitchFamily="49" charset="0"/>
              </a:rPr>
              <a:t>);</a:t>
            </a:r>
            <a:endParaRPr lang="en-CA" sz="2400" dirty="0" smtClean="0">
              <a:latin typeface="Courier New" pitchFamily="49" charset="0"/>
              <a:cs typeface="Courier New" pitchFamily="49" charset="0"/>
            </a:endParaRPr>
          </a:p>
          <a:p>
            <a:pPr lvl="1"/>
            <a:r>
              <a:rPr lang="en-CA" sz="2400" dirty="0" smtClean="0">
                <a:latin typeface="Courier New" pitchFamily="49" charset="0"/>
                <a:cs typeface="Courier New" pitchFamily="49" charset="0"/>
              </a:rPr>
              <a:t>	range = high - low;</a:t>
            </a:r>
          </a:p>
          <a:p>
            <a:pPr lvl="1"/>
            <a:r>
              <a:rPr lang="en-CA" sz="2400" dirty="0" smtClean="0">
                <a:latin typeface="Courier New" pitchFamily="49" charset="0"/>
                <a:cs typeface="Courier New" pitchFamily="49" charset="0"/>
              </a:rPr>
              <a:t>}</a:t>
            </a:r>
          </a:p>
          <a:p>
            <a:pPr lvl="1"/>
            <a:endParaRPr lang="en-CA" sz="2400" dirty="0" smtClean="0"/>
          </a:p>
          <a:p>
            <a:pPr lvl="1"/>
            <a:r>
              <a:rPr lang="en-CA" sz="2400" dirty="0" smtClean="0">
                <a:latin typeface="Courier New" pitchFamily="49" charset="0"/>
                <a:cs typeface="Courier New" pitchFamily="49" charset="0"/>
              </a:rPr>
              <a:t>output a code so that low &lt;= code &lt; high;</a:t>
            </a:r>
          </a:p>
          <a:p>
            <a:r>
              <a:rPr lang="en-CA" sz="2800" dirty="0" smtClean="0">
                <a:latin typeface="Courier New" pitchFamily="49" charset="0"/>
                <a:cs typeface="Courier New" pitchFamily="49" charset="0"/>
              </a:rPr>
              <a:t>END</a:t>
            </a:r>
            <a:endParaRPr lang="en-CA" sz="2600" b="1"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764704"/>
            <a:ext cx="8229600" cy="5357849"/>
          </a:xfrm>
        </p:spPr>
        <p:txBody>
          <a:bodyPr>
            <a:normAutofit fontScale="77500" lnSpcReduction="20000"/>
          </a:bodyPr>
          <a:lstStyle/>
          <a:p>
            <a:pPr algn="ctr"/>
            <a:r>
              <a:rPr lang="en-CA" b="1" dirty="0" smtClean="0"/>
              <a:t>Example: Encoding in Arithmetic Coding</a:t>
            </a:r>
          </a:p>
          <a:p>
            <a:pPr algn="ctr"/>
            <a:endParaRPr lang="en-CA" sz="1500"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marL="514350" indent="-514350" algn="ctr">
              <a:buAutoNum type="alphaLcParenBoth"/>
            </a:pPr>
            <a:r>
              <a:rPr lang="en-CA" dirty="0" smtClean="0"/>
              <a:t>Probability distribution of symbols.</a:t>
            </a:r>
          </a:p>
          <a:p>
            <a:pPr marL="514350" indent="-514350" algn="ctr">
              <a:buAutoNum type="alphaLcParenBoth"/>
            </a:pPr>
            <a:endParaRPr lang="en-CA" dirty="0" smtClean="0"/>
          </a:p>
          <a:p>
            <a:pPr algn="ctr"/>
            <a:r>
              <a:rPr lang="en-CA" b="1" dirty="0" smtClean="0"/>
              <a:t>Fig. 7.9</a:t>
            </a:r>
            <a:r>
              <a:rPr lang="en-CA" dirty="0" smtClean="0"/>
              <a:t>:  Arithmetic Coding: Encode Symbols “CAEE$”</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80404238"/>
              </p:ext>
            </p:extLst>
          </p:nvPr>
        </p:nvGraphicFramePr>
        <p:xfrm>
          <a:off x="2199726" y="1484784"/>
          <a:ext cx="4744548" cy="2966720"/>
        </p:xfrm>
        <a:graphic>
          <a:graphicData uri="http://schemas.openxmlformats.org/drawingml/2006/table">
            <a:tbl>
              <a:tblPr firstRow="1" bandRow="1">
                <a:tableStyleId>{5C22544A-7EE6-4342-B048-85BDC9FD1C3A}</a:tableStyleId>
              </a:tblPr>
              <a:tblGrid>
                <a:gridCol w="1499215">
                  <a:extLst>
                    <a:ext uri="{9D8B030D-6E8A-4147-A177-3AD203B41FA5}">
                      <a16:colId xmlns:a16="http://schemas.microsoft.com/office/drawing/2014/main" val="20000"/>
                    </a:ext>
                  </a:extLst>
                </a:gridCol>
                <a:gridCol w="1746118">
                  <a:extLst>
                    <a:ext uri="{9D8B030D-6E8A-4147-A177-3AD203B41FA5}">
                      <a16:colId xmlns:a16="http://schemas.microsoft.com/office/drawing/2014/main" val="20001"/>
                    </a:ext>
                  </a:extLst>
                </a:gridCol>
                <a:gridCol w="1499215">
                  <a:extLst>
                    <a:ext uri="{9D8B030D-6E8A-4147-A177-3AD203B41FA5}">
                      <a16:colId xmlns:a16="http://schemas.microsoft.com/office/drawing/2014/main" val="20002"/>
                    </a:ext>
                  </a:extLst>
                </a:gridCol>
              </a:tblGrid>
              <a:tr h="370840">
                <a:tc>
                  <a:txBody>
                    <a:bodyPr/>
                    <a:lstStyle/>
                    <a:p>
                      <a:pPr algn="ctr"/>
                      <a:r>
                        <a:rPr lang="en-CA" dirty="0" smtClean="0">
                          <a:latin typeface="Trebuchet MS"/>
                        </a:rPr>
                        <a:t>Symbol</a:t>
                      </a:r>
                      <a:endParaRPr lang="en-CA" dirty="0">
                        <a:latin typeface="Trebuchet MS"/>
                      </a:endParaRPr>
                    </a:p>
                  </a:txBody>
                  <a:tcPr/>
                </a:tc>
                <a:tc>
                  <a:txBody>
                    <a:bodyPr/>
                    <a:lstStyle/>
                    <a:p>
                      <a:pPr algn="ctr"/>
                      <a:r>
                        <a:rPr lang="en-CA" dirty="0" smtClean="0">
                          <a:latin typeface="Trebuchet MS"/>
                        </a:rPr>
                        <a:t>Probability</a:t>
                      </a:r>
                      <a:endParaRPr lang="en-CA" dirty="0">
                        <a:latin typeface="Trebuchet MS"/>
                      </a:endParaRPr>
                    </a:p>
                  </a:txBody>
                  <a:tcPr/>
                </a:tc>
                <a:tc>
                  <a:txBody>
                    <a:bodyPr/>
                    <a:lstStyle/>
                    <a:p>
                      <a:pPr algn="ctr"/>
                      <a:r>
                        <a:rPr lang="en-CA" dirty="0" smtClean="0">
                          <a:latin typeface="Trebuchet MS"/>
                        </a:rPr>
                        <a:t>Range</a:t>
                      </a: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A</a:t>
                      </a:r>
                      <a:endParaRPr lang="en-CA" dirty="0">
                        <a:latin typeface="Trebuchet MS"/>
                      </a:endParaRPr>
                    </a:p>
                  </a:txBody>
                  <a:tcPr/>
                </a:tc>
                <a:tc>
                  <a:txBody>
                    <a:bodyPr/>
                    <a:lstStyle/>
                    <a:p>
                      <a:pPr algn="ctr"/>
                      <a:r>
                        <a:rPr lang="en-CA" dirty="0" smtClean="0">
                          <a:latin typeface="Trebuchet MS"/>
                        </a:rPr>
                        <a:t>0.2</a:t>
                      </a:r>
                      <a:endParaRPr lang="en-CA" dirty="0">
                        <a:latin typeface="Trebuchet MS"/>
                      </a:endParaRPr>
                    </a:p>
                  </a:txBody>
                  <a:tcPr/>
                </a:tc>
                <a:tc>
                  <a:txBody>
                    <a:bodyPr/>
                    <a:lstStyle/>
                    <a:p>
                      <a:pPr algn="ctr"/>
                      <a:r>
                        <a:rPr lang="en-CA" dirty="0" smtClean="0">
                          <a:latin typeface="Trebuchet MS"/>
                        </a:rPr>
                        <a:t>[0,</a:t>
                      </a:r>
                      <a:r>
                        <a:rPr lang="en-CA" baseline="0" dirty="0" smtClean="0">
                          <a:latin typeface="Trebuchet MS"/>
                        </a:rPr>
                        <a:t> 0.2)</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B</a:t>
                      </a:r>
                      <a:endParaRPr lang="en-CA" dirty="0">
                        <a:latin typeface="Trebuchet MS"/>
                      </a:endParaRPr>
                    </a:p>
                  </a:txBody>
                  <a:tcPr/>
                </a:tc>
                <a:tc>
                  <a:txBody>
                    <a:bodyPr/>
                    <a:lstStyle/>
                    <a:p>
                      <a:pPr algn="ctr"/>
                      <a:r>
                        <a:rPr lang="en-CA" dirty="0" smtClean="0">
                          <a:latin typeface="Trebuchet MS"/>
                        </a:rPr>
                        <a:t>0.1</a:t>
                      </a:r>
                      <a:endParaRPr lang="en-CA" dirty="0">
                        <a:latin typeface="Trebuchet MS"/>
                      </a:endParaRPr>
                    </a:p>
                  </a:txBody>
                  <a:tcPr/>
                </a:tc>
                <a:tc>
                  <a:txBody>
                    <a:bodyPr/>
                    <a:lstStyle/>
                    <a:p>
                      <a:pPr algn="ctr"/>
                      <a:r>
                        <a:rPr lang="en-CA" dirty="0" smtClean="0">
                          <a:latin typeface="Trebuchet MS"/>
                        </a:rPr>
                        <a:t>[0.2, 0.3)</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C</a:t>
                      </a:r>
                      <a:endParaRPr lang="en-CA" dirty="0">
                        <a:latin typeface="Trebuchet MS"/>
                      </a:endParaRPr>
                    </a:p>
                  </a:txBody>
                  <a:tcPr/>
                </a:tc>
                <a:tc>
                  <a:txBody>
                    <a:bodyPr/>
                    <a:lstStyle/>
                    <a:p>
                      <a:pPr algn="ctr"/>
                      <a:r>
                        <a:rPr lang="en-CA" dirty="0" smtClean="0">
                          <a:latin typeface="Trebuchet MS"/>
                        </a:rPr>
                        <a:t>0.2</a:t>
                      </a:r>
                      <a:endParaRPr lang="en-CA" dirty="0">
                        <a:latin typeface="Trebuchet MS"/>
                      </a:endParaRPr>
                    </a:p>
                  </a:txBody>
                  <a:tcPr/>
                </a:tc>
                <a:tc>
                  <a:txBody>
                    <a:bodyPr/>
                    <a:lstStyle/>
                    <a:p>
                      <a:pPr algn="ctr"/>
                      <a:r>
                        <a:rPr lang="en-CA" dirty="0" smtClean="0">
                          <a:latin typeface="Trebuchet MS"/>
                        </a:rPr>
                        <a:t>[0.3, 0.5)</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smtClean="0">
                          <a:latin typeface="Trebuchet MS"/>
                        </a:rPr>
                        <a:t>D</a:t>
                      </a:r>
                      <a:endParaRPr lang="en-CA" dirty="0">
                        <a:latin typeface="Trebuchet MS"/>
                      </a:endParaRPr>
                    </a:p>
                  </a:txBody>
                  <a:tcPr/>
                </a:tc>
                <a:tc>
                  <a:txBody>
                    <a:bodyPr/>
                    <a:lstStyle/>
                    <a:p>
                      <a:pPr algn="ctr"/>
                      <a:r>
                        <a:rPr lang="en-CA" dirty="0" smtClean="0">
                          <a:latin typeface="Trebuchet MS"/>
                        </a:rPr>
                        <a:t>0.05</a:t>
                      </a:r>
                      <a:endParaRPr lang="en-CA" dirty="0">
                        <a:latin typeface="Trebuchet MS"/>
                      </a:endParaRPr>
                    </a:p>
                  </a:txBody>
                  <a:tcPr/>
                </a:tc>
                <a:tc>
                  <a:txBody>
                    <a:bodyPr/>
                    <a:lstStyle/>
                    <a:p>
                      <a:pPr algn="ctr"/>
                      <a:r>
                        <a:rPr lang="en-CA" dirty="0" smtClean="0">
                          <a:latin typeface="Trebuchet MS"/>
                        </a:rPr>
                        <a:t>[0.5,</a:t>
                      </a:r>
                      <a:r>
                        <a:rPr lang="en-CA" baseline="0" dirty="0" smtClean="0">
                          <a:latin typeface="Trebuchet MS"/>
                        </a:rPr>
                        <a:t> 0.55)</a:t>
                      </a:r>
                      <a:endParaRPr lang="en-CA"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dirty="0" smtClean="0">
                          <a:latin typeface="Trebuchet MS"/>
                        </a:rPr>
                        <a:t>E</a:t>
                      </a:r>
                      <a:endParaRPr lang="en-CA" dirty="0">
                        <a:latin typeface="Trebuchet MS"/>
                      </a:endParaRPr>
                    </a:p>
                  </a:txBody>
                  <a:tcPr/>
                </a:tc>
                <a:tc>
                  <a:txBody>
                    <a:bodyPr/>
                    <a:lstStyle/>
                    <a:p>
                      <a:pPr algn="ctr"/>
                      <a:r>
                        <a:rPr lang="en-CA" dirty="0" smtClean="0">
                          <a:latin typeface="Trebuchet MS"/>
                        </a:rPr>
                        <a:t>0.3</a:t>
                      </a:r>
                      <a:endParaRPr lang="en-CA" dirty="0">
                        <a:latin typeface="Trebuchet MS"/>
                      </a:endParaRPr>
                    </a:p>
                  </a:txBody>
                  <a:tcPr/>
                </a:tc>
                <a:tc>
                  <a:txBody>
                    <a:bodyPr/>
                    <a:lstStyle/>
                    <a:p>
                      <a:pPr algn="ctr"/>
                      <a:r>
                        <a:rPr lang="en-CA" dirty="0" smtClean="0">
                          <a:latin typeface="Trebuchet MS"/>
                        </a:rPr>
                        <a:t>[0.55, 0.85)</a:t>
                      </a:r>
                      <a:endParaRPr lang="en-CA" dirty="0">
                        <a:latin typeface="Trebuchet MS"/>
                      </a:endParaRPr>
                    </a:p>
                  </a:txBody>
                  <a:tcPr/>
                </a:tc>
                <a:extLst>
                  <a:ext uri="{0D108BD9-81ED-4DB2-BD59-A6C34878D82A}">
                    <a16:rowId xmlns:a16="http://schemas.microsoft.com/office/drawing/2014/main" val="10005"/>
                  </a:ext>
                </a:extLst>
              </a:tr>
              <a:tr h="370840">
                <a:tc>
                  <a:txBody>
                    <a:bodyPr/>
                    <a:lstStyle/>
                    <a:p>
                      <a:pPr algn="ctr"/>
                      <a:r>
                        <a:rPr lang="en-CA" dirty="0" smtClean="0">
                          <a:latin typeface="Trebuchet MS"/>
                        </a:rPr>
                        <a:t>F</a:t>
                      </a:r>
                      <a:endParaRPr lang="en-CA" dirty="0">
                        <a:latin typeface="Trebuchet MS"/>
                      </a:endParaRPr>
                    </a:p>
                  </a:txBody>
                  <a:tcPr/>
                </a:tc>
                <a:tc>
                  <a:txBody>
                    <a:bodyPr/>
                    <a:lstStyle/>
                    <a:p>
                      <a:pPr algn="ctr"/>
                      <a:r>
                        <a:rPr lang="en-CA" dirty="0" smtClean="0">
                          <a:latin typeface="Trebuchet MS"/>
                        </a:rPr>
                        <a:t>0.05</a:t>
                      </a:r>
                      <a:endParaRPr lang="en-CA" dirty="0">
                        <a:latin typeface="Trebuchet MS"/>
                      </a:endParaRPr>
                    </a:p>
                  </a:txBody>
                  <a:tcPr/>
                </a:tc>
                <a:tc>
                  <a:txBody>
                    <a:bodyPr/>
                    <a:lstStyle/>
                    <a:p>
                      <a:pPr algn="ctr"/>
                      <a:r>
                        <a:rPr lang="en-CA" dirty="0" smtClean="0">
                          <a:latin typeface="Trebuchet MS"/>
                        </a:rPr>
                        <a:t>[0.85, 0.9)</a:t>
                      </a:r>
                      <a:endParaRPr lang="en-CA" dirty="0">
                        <a:latin typeface="Trebuchet MS"/>
                      </a:endParaRPr>
                    </a:p>
                  </a:txBody>
                  <a:tcPr/>
                </a:tc>
                <a:extLst>
                  <a:ext uri="{0D108BD9-81ED-4DB2-BD59-A6C34878D82A}">
                    <a16:rowId xmlns:a16="http://schemas.microsoft.com/office/drawing/2014/main" val="10006"/>
                  </a:ext>
                </a:extLst>
              </a:tr>
              <a:tr h="370840">
                <a:tc>
                  <a:txBody>
                    <a:bodyPr/>
                    <a:lstStyle/>
                    <a:p>
                      <a:pPr algn="ctr"/>
                      <a:r>
                        <a:rPr lang="en-CA" dirty="0" smtClean="0">
                          <a:latin typeface="Trebuchet MS"/>
                        </a:rPr>
                        <a:t>$</a:t>
                      </a:r>
                      <a:endParaRPr lang="en-CA" dirty="0">
                        <a:latin typeface="Trebuchet MS"/>
                      </a:endParaRPr>
                    </a:p>
                  </a:txBody>
                  <a:tcPr/>
                </a:tc>
                <a:tc>
                  <a:txBody>
                    <a:bodyPr/>
                    <a:lstStyle/>
                    <a:p>
                      <a:pPr algn="ctr"/>
                      <a:r>
                        <a:rPr lang="en-CA" dirty="0" smtClean="0">
                          <a:latin typeface="Trebuchet MS"/>
                        </a:rPr>
                        <a:t>0.1</a:t>
                      </a:r>
                      <a:endParaRPr lang="en-CA" dirty="0">
                        <a:latin typeface="Trebuchet MS"/>
                      </a:endParaRPr>
                    </a:p>
                  </a:txBody>
                  <a:tcPr/>
                </a:tc>
                <a:tc>
                  <a:txBody>
                    <a:bodyPr/>
                    <a:lstStyle/>
                    <a:p>
                      <a:pPr algn="ctr"/>
                      <a:r>
                        <a:rPr lang="en-CA" dirty="0" smtClean="0">
                          <a:latin typeface="Trebuchet MS"/>
                        </a:rPr>
                        <a:t>[0.9, 1.0)</a:t>
                      </a:r>
                      <a:endParaRPr lang="en-CA" dirty="0">
                        <a:latin typeface="Trebuchet MS"/>
                      </a:endParaRP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29264"/>
            <a:ext cx="8229600" cy="571503"/>
          </a:xfrm>
        </p:spPr>
        <p:txBody>
          <a:bodyPr>
            <a:normAutofit/>
          </a:bodyPr>
          <a:lstStyle/>
          <a:p>
            <a:pPr algn="ctr"/>
            <a:r>
              <a:rPr lang="en-CA" sz="2400" b="1" dirty="0" smtClean="0"/>
              <a:t>Fig. 7.9(b):  </a:t>
            </a:r>
            <a:r>
              <a:rPr lang="en-CA" sz="2400" dirty="0" smtClean="0"/>
              <a:t>Graphical display of shrinking ranges.</a:t>
            </a:r>
            <a:endParaRPr lang="en-CA" sz="2600"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43</a:t>
            </a:fld>
            <a:endParaRPr lang="en-US"/>
          </a:p>
        </p:txBody>
      </p:sp>
      <p:pic>
        <p:nvPicPr>
          <p:cNvPr id="6" name="Picture 5" descr="arith-code-alt.png"/>
          <p:cNvPicPr>
            <a:picLocks noChangeAspect="1"/>
          </p:cNvPicPr>
          <p:nvPr/>
        </p:nvPicPr>
        <p:blipFill>
          <a:blip r:embed="rId2" cstate="print"/>
          <a:stretch>
            <a:fillRect/>
          </a:stretch>
        </p:blipFill>
        <p:spPr>
          <a:xfrm>
            <a:off x="928662" y="1071546"/>
            <a:ext cx="7286676" cy="410898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357849"/>
          </a:xfrm>
        </p:spPr>
        <p:txBody>
          <a:bodyPr>
            <a:normAutofit fontScale="85000" lnSpcReduction="20000"/>
          </a:bodyPr>
          <a:lstStyle/>
          <a:p>
            <a:pPr algn="ctr"/>
            <a:r>
              <a:rPr lang="en-CA" b="1" dirty="0" smtClean="0"/>
              <a:t>Example: Encoding in Arithmetic Coding</a:t>
            </a:r>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r>
              <a:rPr lang="en-CA" dirty="0" smtClean="0"/>
              <a:t>(c) New </a:t>
            </a:r>
            <a:r>
              <a:rPr lang="en-CA" i="1" dirty="0" smtClean="0"/>
              <a:t>low</a:t>
            </a:r>
            <a:r>
              <a:rPr lang="en-CA" dirty="0" smtClean="0"/>
              <a:t>, </a:t>
            </a:r>
            <a:r>
              <a:rPr lang="en-CA" i="1" dirty="0" smtClean="0"/>
              <a:t>high</a:t>
            </a:r>
            <a:r>
              <a:rPr lang="en-CA" dirty="0" smtClean="0"/>
              <a:t>, and </a:t>
            </a:r>
            <a:r>
              <a:rPr lang="en-CA" i="1" dirty="0" smtClean="0"/>
              <a:t>range </a:t>
            </a:r>
            <a:r>
              <a:rPr lang="en-CA" dirty="0" smtClean="0"/>
              <a:t>generated.</a:t>
            </a:r>
          </a:p>
          <a:p>
            <a:pPr algn="ctr"/>
            <a:endParaRPr lang="en-CA" dirty="0" smtClean="0"/>
          </a:p>
          <a:p>
            <a:pPr algn="ctr"/>
            <a:r>
              <a:rPr lang="en-CA" b="1" dirty="0" smtClean="0"/>
              <a:t>Fig. 7.9 </a:t>
            </a:r>
            <a:r>
              <a:rPr lang="tr-TR" b="1" dirty="0" smtClean="0"/>
              <a:t>(</a:t>
            </a:r>
            <a:r>
              <a:rPr lang="tr-TR" b="1" dirty="0" err="1" smtClean="0"/>
              <a:t>Cont’d</a:t>
            </a:r>
            <a:r>
              <a:rPr lang="tr-TR" b="1" dirty="0" smtClean="0"/>
              <a:t>)</a:t>
            </a:r>
            <a:r>
              <a:rPr lang="en-CA" b="1" dirty="0" smtClean="0"/>
              <a:t>:  </a:t>
            </a:r>
            <a:r>
              <a:rPr lang="en-CA" dirty="0" smtClean="0"/>
              <a:t>Arithmetic Coding: Encode Symbols “CAEE$”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44</a:t>
            </a:fld>
            <a:endParaRPr lang="en-US"/>
          </a:p>
        </p:txBody>
      </p:sp>
      <p:graphicFrame>
        <p:nvGraphicFramePr>
          <p:cNvPr id="6" name="Table 5"/>
          <p:cNvGraphicFramePr>
            <a:graphicFrameLocks noGrp="1"/>
          </p:cNvGraphicFramePr>
          <p:nvPr/>
        </p:nvGraphicFramePr>
        <p:xfrm>
          <a:off x="2571736" y="1357298"/>
          <a:ext cx="4000528" cy="2595880"/>
        </p:xfrm>
        <a:graphic>
          <a:graphicData uri="http://schemas.openxmlformats.org/drawingml/2006/table">
            <a:tbl>
              <a:tblPr firstRow="1" bandRow="1">
                <a:tableStyleId>{5C22544A-7EE6-4342-B048-85BDC9FD1C3A}</a:tableStyleId>
              </a:tblPr>
              <a:tblGrid>
                <a:gridCol w="1000132">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gridCol w="1000132">
                  <a:extLst>
                    <a:ext uri="{9D8B030D-6E8A-4147-A177-3AD203B41FA5}">
                      <a16:colId xmlns:a16="http://schemas.microsoft.com/office/drawing/2014/main" val="20002"/>
                    </a:ext>
                  </a:extLst>
                </a:gridCol>
                <a:gridCol w="1000132">
                  <a:extLst>
                    <a:ext uri="{9D8B030D-6E8A-4147-A177-3AD203B41FA5}">
                      <a16:colId xmlns:a16="http://schemas.microsoft.com/office/drawing/2014/main" val="20003"/>
                    </a:ext>
                  </a:extLst>
                </a:gridCol>
              </a:tblGrid>
              <a:tr h="370840">
                <a:tc>
                  <a:txBody>
                    <a:bodyPr/>
                    <a:lstStyle/>
                    <a:p>
                      <a:pPr algn="ctr"/>
                      <a:r>
                        <a:rPr lang="en-CA" dirty="0" smtClean="0">
                          <a:latin typeface="Trebuchet MS"/>
                        </a:rPr>
                        <a:t>Symbol</a:t>
                      </a:r>
                      <a:endParaRPr lang="en-CA" dirty="0">
                        <a:latin typeface="Trebuchet MS"/>
                      </a:endParaRPr>
                    </a:p>
                  </a:txBody>
                  <a:tcPr/>
                </a:tc>
                <a:tc>
                  <a:txBody>
                    <a:bodyPr/>
                    <a:lstStyle/>
                    <a:p>
                      <a:pPr algn="ctr"/>
                      <a:r>
                        <a:rPr lang="en-CA" dirty="0" smtClean="0">
                          <a:latin typeface="Trebuchet MS"/>
                        </a:rPr>
                        <a:t>Low</a:t>
                      </a:r>
                      <a:endParaRPr lang="en-CA" dirty="0">
                        <a:latin typeface="Trebuchet MS"/>
                      </a:endParaRPr>
                    </a:p>
                  </a:txBody>
                  <a:tcPr/>
                </a:tc>
                <a:tc>
                  <a:txBody>
                    <a:bodyPr/>
                    <a:lstStyle/>
                    <a:p>
                      <a:pPr algn="ctr"/>
                      <a:r>
                        <a:rPr lang="en-CA" dirty="0" smtClean="0">
                          <a:latin typeface="Trebuchet MS"/>
                        </a:rPr>
                        <a:t>High</a:t>
                      </a:r>
                      <a:endParaRPr lang="en-CA" dirty="0">
                        <a:latin typeface="Trebuchet MS"/>
                      </a:endParaRPr>
                    </a:p>
                  </a:txBody>
                  <a:tcPr/>
                </a:tc>
                <a:tc>
                  <a:txBody>
                    <a:bodyPr/>
                    <a:lstStyle/>
                    <a:p>
                      <a:pPr algn="ctr"/>
                      <a:r>
                        <a:rPr lang="en-CA" dirty="0" smtClean="0">
                          <a:latin typeface="Trebuchet MS"/>
                        </a:rPr>
                        <a:t>Range</a:t>
                      </a: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pPr algn="ctr"/>
                      <a:r>
                        <a:rPr lang="en-CA" dirty="0" smtClean="0">
                          <a:latin typeface="Trebuchet MS"/>
                        </a:rPr>
                        <a:t>1.0</a:t>
                      </a:r>
                      <a:endParaRPr lang="en-CA" dirty="0">
                        <a:latin typeface="Trebuchet MS"/>
                      </a:endParaRPr>
                    </a:p>
                  </a:txBody>
                  <a:tcPr/>
                </a:tc>
                <a:tc>
                  <a:txBody>
                    <a:bodyPr/>
                    <a:lstStyle/>
                    <a:p>
                      <a:pPr algn="ctr"/>
                      <a:r>
                        <a:rPr lang="en-CA" dirty="0" smtClean="0">
                          <a:latin typeface="Trebuchet MS"/>
                        </a:rPr>
                        <a:t>1.0</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C</a:t>
                      </a:r>
                      <a:endParaRPr lang="en-CA" dirty="0">
                        <a:latin typeface="Trebuchet MS"/>
                      </a:endParaRPr>
                    </a:p>
                  </a:txBody>
                  <a:tcPr/>
                </a:tc>
                <a:tc>
                  <a:txBody>
                    <a:bodyPr/>
                    <a:lstStyle/>
                    <a:p>
                      <a:pPr algn="ctr"/>
                      <a:r>
                        <a:rPr lang="en-CA" dirty="0" smtClean="0">
                          <a:latin typeface="Trebuchet MS"/>
                        </a:rPr>
                        <a:t>0.3</a:t>
                      </a:r>
                      <a:endParaRPr lang="en-CA" dirty="0">
                        <a:latin typeface="Trebuchet MS"/>
                      </a:endParaRPr>
                    </a:p>
                  </a:txBody>
                  <a:tcPr/>
                </a:tc>
                <a:tc>
                  <a:txBody>
                    <a:bodyPr/>
                    <a:lstStyle/>
                    <a:p>
                      <a:pPr algn="ctr"/>
                      <a:r>
                        <a:rPr lang="en-CA" dirty="0" smtClean="0">
                          <a:latin typeface="Trebuchet MS"/>
                        </a:rPr>
                        <a:t>0.5</a:t>
                      </a:r>
                      <a:endParaRPr lang="en-CA" dirty="0">
                        <a:latin typeface="Trebuchet MS"/>
                      </a:endParaRPr>
                    </a:p>
                  </a:txBody>
                  <a:tcPr/>
                </a:tc>
                <a:tc>
                  <a:txBody>
                    <a:bodyPr/>
                    <a:lstStyle/>
                    <a:p>
                      <a:pPr algn="ctr"/>
                      <a:r>
                        <a:rPr lang="en-CA" dirty="0" smtClean="0">
                          <a:latin typeface="Trebuchet MS"/>
                        </a:rPr>
                        <a:t>0.2</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A</a:t>
                      </a:r>
                      <a:endParaRPr lang="en-CA" dirty="0">
                        <a:latin typeface="Trebuchet MS"/>
                      </a:endParaRPr>
                    </a:p>
                  </a:txBody>
                  <a:tcPr/>
                </a:tc>
                <a:tc>
                  <a:txBody>
                    <a:bodyPr/>
                    <a:lstStyle/>
                    <a:p>
                      <a:pPr algn="ctr"/>
                      <a:r>
                        <a:rPr lang="en-CA" dirty="0" smtClean="0">
                          <a:latin typeface="Trebuchet MS"/>
                        </a:rPr>
                        <a:t>0.30</a:t>
                      </a:r>
                      <a:endParaRPr lang="en-CA" dirty="0">
                        <a:latin typeface="Trebuchet MS"/>
                      </a:endParaRPr>
                    </a:p>
                  </a:txBody>
                  <a:tcPr/>
                </a:tc>
                <a:tc>
                  <a:txBody>
                    <a:bodyPr/>
                    <a:lstStyle/>
                    <a:p>
                      <a:pPr algn="ctr"/>
                      <a:r>
                        <a:rPr lang="en-CA" dirty="0" smtClean="0">
                          <a:latin typeface="Trebuchet MS"/>
                        </a:rPr>
                        <a:t>0.34</a:t>
                      </a:r>
                      <a:endParaRPr lang="en-CA" dirty="0">
                        <a:latin typeface="Trebuchet MS"/>
                      </a:endParaRPr>
                    </a:p>
                  </a:txBody>
                  <a:tcPr/>
                </a:tc>
                <a:tc>
                  <a:txBody>
                    <a:bodyPr/>
                    <a:lstStyle/>
                    <a:p>
                      <a:pPr algn="ctr"/>
                      <a:r>
                        <a:rPr lang="en-CA" dirty="0" smtClean="0">
                          <a:latin typeface="Trebuchet MS"/>
                        </a:rPr>
                        <a:t>0.04</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smtClean="0">
                          <a:latin typeface="Trebuchet MS"/>
                        </a:rPr>
                        <a:t>E</a:t>
                      </a:r>
                      <a:endParaRPr lang="en-CA" dirty="0">
                        <a:latin typeface="Trebuchet MS"/>
                      </a:endParaRPr>
                    </a:p>
                  </a:txBody>
                  <a:tcPr/>
                </a:tc>
                <a:tc>
                  <a:txBody>
                    <a:bodyPr/>
                    <a:lstStyle/>
                    <a:p>
                      <a:pPr algn="ctr"/>
                      <a:r>
                        <a:rPr lang="en-CA" dirty="0" smtClean="0">
                          <a:latin typeface="Trebuchet MS"/>
                        </a:rPr>
                        <a:t>0.322</a:t>
                      </a:r>
                      <a:endParaRPr lang="en-CA" dirty="0">
                        <a:latin typeface="Trebuchet MS"/>
                      </a:endParaRPr>
                    </a:p>
                  </a:txBody>
                  <a:tcPr/>
                </a:tc>
                <a:tc>
                  <a:txBody>
                    <a:bodyPr/>
                    <a:lstStyle/>
                    <a:p>
                      <a:pPr algn="ctr"/>
                      <a:r>
                        <a:rPr lang="en-CA" dirty="0" smtClean="0">
                          <a:latin typeface="Trebuchet MS"/>
                        </a:rPr>
                        <a:t>0.334</a:t>
                      </a:r>
                      <a:endParaRPr lang="en-CA" dirty="0">
                        <a:latin typeface="Trebuchet MS"/>
                      </a:endParaRPr>
                    </a:p>
                  </a:txBody>
                  <a:tcPr/>
                </a:tc>
                <a:tc>
                  <a:txBody>
                    <a:bodyPr/>
                    <a:lstStyle/>
                    <a:p>
                      <a:pPr algn="ctr"/>
                      <a:r>
                        <a:rPr lang="en-CA" dirty="0" smtClean="0">
                          <a:latin typeface="Trebuchet MS"/>
                        </a:rPr>
                        <a:t>0.012</a:t>
                      </a:r>
                      <a:endParaRPr lang="en-CA"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dirty="0" smtClean="0">
                          <a:latin typeface="Trebuchet MS"/>
                        </a:rPr>
                        <a:t>E</a:t>
                      </a:r>
                      <a:endParaRPr lang="en-CA" dirty="0">
                        <a:latin typeface="Trebuchet MS"/>
                      </a:endParaRPr>
                    </a:p>
                  </a:txBody>
                  <a:tcPr/>
                </a:tc>
                <a:tc>
                  <a:txBody>
                    <a:bodyPr/>
                    <a:lstStyle/>
                    <a:p>
                      <a:pPr algn="ctr"/>
                      <a:r>
                        <a:rPr lang="en-CA" dirty="0" smtClean="0">
                          <a:latin typeface="Trebuchet MS"/>
                        </a:rPr>
                        <a:t>0.3286</a:t>
                      </a:r>
                      <a:endParaRPr lang="en-CA" dirty="0">
                        <a:latin typeface="Trebuchet MS"/>
                      </a:endParaRPr>
                    </a:p>
                  </a:txBody>
                  <a:tcPr/>
                </a:tc>
                <a:tc>
                  <a:txBody>
                    <a:bodyPr/>
                    <a:lstStyle/>
                    <a:p>
                      <a:pPr algn="ctr"/>
                      <a:r>
                        <a:rPr lang="en-CA" dirty="0" smtClean="0">
                          <a:latin typeface="Trebuchet MS"/>
                        </a:rPr>
                        <a:t>0.3322</a:t>
                      </a:r>
                      <a:endParaRPr lang="en-CA" dirty="0">
                        <a:latin typeface="Trebuchet MS"/>
                      </a:endParaRPr>
                    </a:p>
                  </a:txBody>
                  <a:tcPr/>
                </a:tc>
                <a:tc>
                  <a:txBody>
                    <a:bodyPr/>
                    <a:lstStyle/>
                    <a:p>
                      <a:pPr algn="ctr"/>
                      <a:r>
                        <a:rPr lang="en-CA" dirty="0" smtClean="0">
                          <a:latin typeface="Trebuchet MS"/>
                        </a:rPr>
                        <a:t>0.0036</a:t>
                      </a:r>
                      <a:endParaRPr lang="en-CA" dirty="0">
                        <a:latin typeface="Trebuchet MS"/>
                      </a:endParaRPr>
                    </a:p>
                  </a:txBody>
                  <a:tcPr/>
                </a:tc>
                <a:extLst>
                  <a:ext uri="{0D108BD9-81ED-4DB2-BD59-A6C34878D82A}">
                    <a16:rowId xmlns:a16="http://schemas.microsoft.com/office/drawing/2014/main" val="10005"/>
                  </a:ext>
                </a:extLst>
              </a:tr>
              <a:tr h="370840">
                <a:tc>
                  <a:txBody>
                    <a:bodyPr/>
                    <a:lstStyle/>
                    <a:p>
                      <a:pPr algn="ctr"/>
                      <a:r>
                        <a:rPr lang="en-CA" dirty="0" smtClean="0">
                          <a:latin typeface="Trebuchet MS"/>
                        </a:rPr>
                        <a:t>$</a:t>
                      </a:r>
                      <a:endParaRPr lang="en-CA" dirty="0">
                        <a:latin typeface="Trebuchet MS"/>
                      </a:endParaRPr>
                    </a:p>
                  </a:txBody>
                  <a:tcPr/>
                </a:tc>
                <a:tc>
                  <a:txBody>
                    <a:bodyPr/>
                    <a:lstStyle/>
                    <a:p>
                      <a:pPr algn="ctr"/>
                      <a:r>
                        <a:rPr lang="en-CA" dirty="0" smtClean="0">
                          <a:latin typeface="Trebuchet MS"/>
                        </a:rPr>
                        <a:t>0.33184</a:t>
                      </a:r>
                      <a:endParaRPr lang="en-CA" dirty="0">
                        <a:latin typeface="Trebuchet MS"/>
                      </a:endParaRPr>
                    </a:p>
                  </a:txBody>
                  <a:tcPr/>
                </a:tc>
                <a:tc>
                  <a:txBody>
                    <a:bodyPr/>
                    <a:lstStyle/>
                    <a:p>
                      <a:pPr algn="ctr"/>
                      <a:r>
                        <a:rPr lang="en-CA" dirty="0" smtClean="0">
                          <a:latin typeface="Trebuchet MS"/>
                        </a:rPr>
                        <a:t>0.33220</a:t>
                      </a:r>
                      <a:endParaRPr lang="en-CA" dirty="0">
                        <a:latin typeface="Trebuchet MS"/>
                      </a:endParaRPr>
                    </a:p>
                  </a:txBody>
                  <a:tcPr/>
                </a:tc>
                <a:tc>
                  <a:txBody>
                    <a:bodyPr/>
                    <a:lstStyle/>
                    <a:p>
                      <a:pPr algn="ctr"/>
                      <a:r>
                        <a:rPr lang="en-CA" dirty="0" smtClean="0">
                          <a:latin typeface="Trebuchet MS"/>
                        </a:rPr>
                        <a:t>0.00036</a:t>
                      </a:r>
                      <a:endParaRPr lang="en-CA" dirty="0">
                        <a:latin typeface="Trebuchet MS"/>
                      </a:endParaRP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357849"/>
          </a:xfrm>
        </p:spPr>
        <p:txBody>
          <a:bodyPr anchor="ctr">
            <a:normAutofit fontScale="85000" lnSpcReduction="10000"/>
          </a:bodyPr>
          <a:lstStyle/>
          <a:p>
            <a:r>
              <a:rPr lang="en-CA" sz="3000" b="1" dirty="0" smtClean="0"/>
              <a:t>PROCEDURE 7.2  Generating Codeword for Encoder</a:t>
            </a:r>
          </a:p>
          <a:p>
            <a:endParaRPr lang="en-CA" sz="1700" dirty="0" smtClean="0"/>
          </a:p>
          <a:p>
            <a:r>
              <a:rPr lang="en-CA" sz="2400" dirty="0" smtClean="0">
                <a:latin typeface="Courier New" pitchFamily="49" charset="0"/>
                <a:cs typeface="Courier New" pitchFamily="49" charset="0"/>
              </a:rPr>
              <a:t>BEGIN</a:t>
            </a:r>
          </a:p>
          <a:p>
            <a:pPr lvl="1"/>
            <a:r>
              <a:rPr lang="en-CA" sz="2000" dirty="0" smtClean="0">
                <a:latin typeface="Courier New" pitchFamily="49" charset="0"/>
                <a:cs typeface="Courier New" pitchFamily="49" charset="0"/>
              </a:rPr>
              <a:t>code = 0;</a:t>
            </a:r>
          </a:p>
          <a:p>
            <a:pPr lvl="1"/>
            <a:r>
              <a:rPr lang="en-CA" sz="2000" dirty="0" smtClean="0">
                <a:latin typeface="Courier New" pitchFamily="49" charset="0"/>
                <a:cs typeface="Courier New" pitchFamily="49" charset="0"/>
              </a:rPr>
              <a:t>k = 1;</a:t>
            </a:r>
          </a:p>
          <a:p>
            <a:pPr lvl="1"/>
            <a:r>
              <a:rPr lang="en-CA" sz="2000" dirty="0" smtClean="0">
                <a:solidFill>
                  <a:srgbClr val="0000FF"/>
                </a:solidFill>
                <a:latin typeface="Courier New" pitchFamily="49" charset="0"/>
                <a:cs typeface="Courier New" pitchFamily="49" charset="0"/>
              </a:rPr>
              <a:t>while</a:t>
            </a:r>
            <a:r>
              <a:rPr lang="en-CA" sz="2000" dirty="0" smtClean="0">
                <a:latin typeface="Courier New" pitchFamily="49" charset="0"/>
                <a:cs typeface="Courier New" pitchFamily="49" charset="0"/>
              </a:rPr>
              <a:t> (value(code) &lt; low)</a:t>
            </a:r>
          </a:p>
          <a:p>
            <a:pPr lvl="1"/>
            <a:r>
              <a:rPr lang="en-CA" sz="2000" dirty="0" smtClean="0">
                <a:latin typeface="Courier New" pitchFamily="49" charset="0"/>
                <a:cs typeface="Courier New" pitchFamily="49" charset="0"/>
              </a:rPr>
              <a:t>{ </a:t>
            </a:r>
          </a:p>
          <a:p>
            <a:pPr lvl="1"/>
            <a:r>
              <a:rPr lang="en-CA" sz="2000" dirty="0" smtClean="0">
                <a:latin typeface="Courier New" pitchFamily="49" charset="0"/>
                <a:cs typeface="Courier New" pitchFamily="49" charset="0"/>
              </a:rPr>
              <a:t>	assign 1 to the </a:t>
            </a:r>
            <a:r>
              <a:rPr lang="en-CA" sz="2000" dirty="0" err="1" smtClean="0">
                <a:latin typeface="Courier New" pitchFamily="49" charset="0"/>
                <a:cs typeface="Courier New" pitchFamily="49" charset="0"/>
              </a:rPr>
              <a:t>kth</a:t>
            </a:r>
            <a:r>
              <a:rPr lang="en-CA" sz="2000" dirty="0" smtClean="0">
                <a:latin typeface="Courier New" pitchFamily="49" charset="0"/>
                <a:cs typeface="Courier New" pitchFamily="49" charset="0"/>
              </a:rPr>
              <a:t> binary fraction bit</a:t>
            </a:r>
          </a:p>
          <a:p>
            <a:pPr lvl="1"/>
            <a:r>
              <a:rPr lang="en-CA" sz="2000" dirty="0" smtClean="0">
                <a:latin typeface="Courier New" pitchFamily="49" charset="0"/>
                <a:cs typeface="Courier New" pitchFamily="49" charset="0"/>
              </a:rPr>
              <a:t>	</a:t>
            </a:r>
            <a:r>
              <a:rPr lang="en-CA" sz="2000" dirty="0" smtClean="0">
                <a:solidFill>
                  <a:srgbClr val="0000FF"/>
                </a:solidFill>
                <a:latin typeface="Courier New" pitchFamily="49" charset="0"/>
                <a:cs typeface="Courier New" pitchFamily="49" charset="0"/>
              </a:rPr>
              <a:t>if</a:t>
            </a:r>
            <a:r>
              <a:rPr lang="en-CA" sz="2000" dirty="0" smtClean="0">
                <a:latin typeface="Courier New" pitchFamily="49" charset="0"/>
                <a:cs typeface="Courier New" pitchFamily="49" charset="0"/>
              </a:rPr>
              <a:t> (value(code) &gt; high)</a:t>
            </a:r>
          </a:p>
          <a:p>
            <a:pPr lvl="1"/>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replace the </a:t>
            </a:r>
            <a:r>
              <a:rPr lang="en-CA" sz="2000" dirty="0" err="1" smtClean="0">
                <a:latin typeface="Courier New" pitchFamily="49" charset="0"/>
                <a:cs typeface="Courier New" pitchFamily="49" charset="0"/>
              </a:rPr>
              <a:t>kth</a:t>
            </a:r>
            <a:r>
              <a:rPr lang="en-CA" sz="2000" dirty="0" smtClean="0">
                <a:latin typeface="Courier New" pitchFamily="49" charset="0"/>
                <a:cs typeface="Courier New" pitchFamily="49" charset="0"/>
              </a:rPr>
              <a:t> bit by 0</a:t>
            </a:r>
          </a:p>
          <a:p>
            <a:pPr lvl="1"/>
            <a:r>
              <a:rPr lang="en-CA" sz="2000" dirty="0" smtClean="0">
                <a:latin typeface="Courier New" pitchFamily="49" charset="0"/>
                <a:cs typeface="Courier New" pitchFamily="49" charset="0"/>
              </a:rPr>
              <a:t>	k = k + 1;</a:t>
            </a:r>
          </a:p>
          <a:p>
            <a:pPr lvl="1"/>
            <a:r>
              <a:rPr lang="en-CA" sz="2000" dirty="0" smtClean="0">
                <a:latin typeface="Courier New" pitchFamily="49" charset="0"/>
                <a:cs typeface="Courier New" pitchFamily="49" charset="0"/>
              </a:rPr>
              <a:t>}</a:t>
            </a:r>
          </a:p>
          <a:p>
            <a:r>
              <a:rPr lang="en-CA" sz="2400" dirty="0" smtClean="0">
                <a:latin typeface="Courier New" pitchFamily="49" charset="0"/>
                <a:cs typeface="Courier New" pitchFamily="49" charset="0"/>
              </a:rPr>
              <a:t>END</a:t>
            </a:r>
          </a:p>
          <a:p>
            <a:endParaRPr lang="en-CA" sz="2400" dirty="0" smtClean="0"/>
          </a:p>
          <a:p>
            <a:pPr>
              <a:buFont typeface="Arial"/>
              <a:buChar char="•"/>
            </a:pPr>
            <a:r>
              <a:rPr lang="en-CA" sz="2400" dirty="0" smtClean="0"/>
              <a:t>The final step in Arithmetic encoding calls for the generation of a number that falls within the range [</a:t>
            </a:r>
            <a:r>
              <a:rPr lang="en-CA" sz="2400" i="1" dirty="0" smtClean="0">
                <a:latin typeface="Times New Roman" pitchFamily="18" charset="0"/>
                <a:cs typeface="Times New Roman" pitchFamily="18" charset="0"/>
              </a:rPr>
              <a:t>low</a:t>
            </a:r>
            <a:r>
              <a:rPr lang="en-CA" sz="2400" dirty="0" smtClean="0"/>
              <a:t>, </a:t>
            </a:r>
            <a:r>
              <a:rPr lang="en-CA" sz="2400" i="1" dirty="0" smtClean="0">
                <a:latin typeface="Times New Roman" pitchFamily="18" charset="0"/>
                <a:cs typeface="Times New Roman" pitchFamily="18" charset="0"/>
              </a:rPr>
              <a:t>high</a:t>
            </a:r>
            <a:r>
              <a:rPr lang="en-CA" sz="2400" dirty="0" smtClean="0"/>
              <a:t>). The above algorithm will ensure that the shortest binary codeword is found.</a:t>
            </a:r>
            <a:endParaRPr lang="en-CA" sz="2600"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357849"/>
          </a:xfrm>
        </p:spPr>
        <p:txBody>
          <a:bodyPr anchor="ctr">
            <a:normAutofit fontScale="92500" lnSpcReduction="20000"/>
          </a:bodyPr>
          <a:lstStyle/>
          <a:p>
            <a:r>
              <a:rPr lang="en-CA" sz="3000" b="1" dirty="0" smtClean="0"/>
              <a:t>ALGORITHM 7.6 Arithmetic Coding Decoder</a:t>
            </a:r>
          </a:p>
          <a:p>
            <a:endParaRPr lang="en-CA" sz="1700" dirty="0" smtClean="0"/>
          </a:p>
          <a:p>
            <a:r>
              <a:rPr lang="en-CA" sz="2400" dirty="0" smtClean="0">
                <a:latin typeface="Courier New" pitchFamily="49" charset="0"/>
                <a:cs typeface="Courier New" pitchFamily="49" charset="0"/>
              </a:rPr>
              <a:t>BEGIN</a:t>
            </a:r>
          </a:p>
          <a:p>
            <a:pPr lvl="1"/>
            <a:r>
              <a:rPr lang="en-CA" sz="2000" dirty="0" smtClean="0">
                <a:latin typeface="Courier New" pitchFamily="49" charset="0"/>
                <a:cs typeface="Courier New" pitchFamily="49" charset="0"/>
              </a:rPr>
              <a:t>get binary code and convert to</a:t>
            </a:r>
          </a:p>
          <a:p>
            <a:pPr lvl="1"/>
            <a:r>
              <a:rPr lang="en-CA" sz="2000" dirty="0" smtClean="0">
                <a:latin typeface="Courier New" pitchFamily="49" charset="0"/>
                <a:cs typeface="Courier New" pitchFamily="49" charset="0"/>
              </a:rPr>
              <a:t>decimal value = value(code);</a:t>
            </a:r>
          </a:p>
          <a:p>
            <a:pPr lvl="1"/>
            <a:r>
              <a:rPr lang="en-CA" sz="2000" dirty="0" smtClean="0">
                <a:solidFill>
                  <a:srgbClr val="0000FF"/>
                </a:solidFill>
                <a:latin typeface="Courier New" pitchFamily="49" charset="0"/>
                <a:cs typeface="Courier New" pitchFamily="49" charset="0"/>
              </a:rPr>
              <a:t>DO</a:t>
            </a:r>
          </a:p>
          <a:p>
            <a:pPr lvl="1"/>
            <a:r>
              <a:rPr lang="en-CA" sz="2000" dirty="0" smtClean="0">
                <a:latin typeface="Courier New" pitchFamily="49" charset="0"/>
                <a:cs typeface="Courier New" pitchFamily="49" charset="0"/>
              </a:rPr>
              <a:t>{ </a:t>
            </a:r>
          </a:p>
          <a:p>
            <a:pPr lvl="1"/>
            <a:r>
              <a:rPr lang="en-CA" sz="2000" dirty="0" smtClean="0">
                <a:latin typeface="Courier New" pitchFamily="49" charset="0"/>
                <a:cs typeface="Courier New" pitchFamily="49" charset="0"/>
              </a:rPr>
              <a:t>	find a symbol s so that</a:t>
            </a:r>
          </a:p>
          <a:p>
            <a:pPr lvl="1"/>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Range_low</a:t>
            </a:r>
            <a:r>
              <a:rPr lang="en-CA" sz="2000" dirty="0" smtClean="0">
                <a:latin typeface="Courier New" pitchFamily="49" charset="0"/>
                <a:cs typeface="Courier New" pitchFamily="49" charset="0"/>
              </a:rPr>
              <a:t>(s) &lt;= value &lt; </a:t>
            </a:r>
            <a:r>
              <a:rPr lang="en-CA" sz="2000" dirty="0" err="1" smtClean="0">
                <a:latin typeface="Courier New" pitchFamily="49" charset="0"/>
                <a:cs typeface="Courier New" pitchFamily="49" charset="0"/>
              </a:rPr>
              <a:t>Range_high</a:t>
            </a:r>
            <a:r>
              <a:rPr lang="en-CA" sz="2000" dirty="0" smtClean="0">
                <a:latin typeface="Courier New" pitchFamily="49" charset="0"/>
                <a:cs typeface="Courier New" pitchFamily="49" charset="0"/>
              </a:rPr>
              <a:t>(s);</a:t>
            </a:r>
          </a:p>
          <a:p>
            <a:pPr lvl="1"/>
            <a:r>
              <a:rPr lang="en-CA" sz="2000" dirty="0" smtClean="0">
                <a:latin typeface="Courier New" pitchFamily="49" charset="0"/>
                <a:cs typeface="Courier New" pitchFamily="49" charset="0"/>
              </a:rPr>
              <a:t>	output s;</a:t>
            </a:r>
          </a:p>
          <a:p>
            <a:pPr lvl="1"/>
            <a:r>
              <a:rPr lang="en-CA" sz="2000" dirty="0" smtClean="0">
                <a:latin typeface="Courier New" pitchFamily="49" charset="0"/>
                <a:cs typeface="Courier New" pitchFamily="49" charset="0"/>
              </a:rPr>
              <a:t>	low = </a:t>
            </a:r>
            <a:r>
              <a:rPr lang="en-CA" sz="2000" dirty="0" err="1" smtClean="0">
                <a:latin typeface="Courier New" pitchFamily="49" charset="0"/>
                <a:cs typeface="Courier New" pitchFamily="49" charset="0"/>
              </a:rPr>
              <a:t>Rang_low</a:t>
            </a:r>
            <a:r>
              <a:rPr lang="en-CA" sz="2000" dirty="0" smtClean="0">
                <a:latin typeface="Courier New" pitchFamily="49" charset="0"/>
                <a:cs typeface="Courier New" pitchFamily="49" charset="0"/>
              </a:rPr>
              <a:t>(s);</a:t>
            </a:r>
          </a:p>
          <a:p>
            <a:pPr lvl="1"/>
            <a:r>
              <a:rPr lang="en-CA" sz="2000" dirty="0" smtClean="0">
                <a:latin typeface="Courier New" pitchFamily="49" charset="0"/>
                <a:cs typeface="Courier New" pitchFamily="49" charset="0"/>
              </a:rPr>
              <a:t>	high = </a:t>
            </a:r>
            <a:r>
              <a:rPr lang="en-CA" sz="2000" dirty="0" err="1" smtClean="0">
                <a:latin typeface="Courier New" pitchFamily="49" charset="0"/>
                <a:cs typeface="Courier New" pitchFamily="49" charset="0"/>
              </a:rPr>
              <a:t>Range_high</a:t>
            </a:r>
            <a:r>
              <a:rPr lang="en-CA" sz="2000" dirty="0" smtClean="0">
                <a:latin typeface="Courier New" pitchFamily="49" charset="0"/>
                <a:cs typeface="Courier New" pitchFamily="49" charset="0"/>
              </a:rPr>
              <a:t>(s);</a:t>
            </a:r>
          </a:p>
          <a:p>
            <a:pPr lvl="1"/>
            <a:r>
              <a:rPr lang="en-CA" sz="2000" dirty="0" smtClean="0">
                <a:latin typeface="Courier New" pitchFamily="49" charset="0"/>
                <a:cs typeface="Courier New" pitchFamily="49" charset="0"/>
              </a:rPr>
              <a:t>	range = high - low;</a:t>
            </a:r>
          </a:p>
          <a:p>
            <a:pPr lvl="1"/>
            <a:r>
              <a:rPr lang="en-CA" sz="2000" dirty="0" smtClean="0">
                <a:latin typeface="Courier New" pitchFamily="49" charset="0"/>
                <a:cs typeface="Courier New" pitchFamily="49" charset="0"/>
              </a:rPr>
              <a:t>	value = [value - low] / range;</a:t>
            </a:r>
          </a:p>
          <a:p>
            <a:pPr lvl="1"/>
            <a:r>
              <a:rPr lang="en-CA" sz="2000" dirty="0" smtClean="0">
                <a:latin typeface="Courier New" pitchFamily="49" charset="0"/>
                <a:cs typeface="Courier New" pitchFamily="49" charset="0"/>
              </a:rPr>
              <a:t>}</a:t>
            </a:r>
          </a:p>
          <a:p>
            <a:pPr lvl="1"/>
            <a:r>
              <a:rPr lang="en-CA" sz="2000" dirty="0" smtClean="0">
                <a:solidFill>
                  <a:srgbClr val="0000FF"/>
                </a:solidFill>
                <a:latin typeface="Courier New" pitchFamily="49" charset="0"/>
                <a:cs typeface="Courier New" pitchFamily="49" charset="0"/>
              </a:rPr>
              <a:t>UNTIL</a:t>
            </a:r>
            <a:r>
              <a:rPr lang="en-CA" sz="2000" dirty="0" smtClean="0">
                <a:latin typeface="Courier New" pitchFamily="49" charset="0"/>
                <a:cs typeface="Courier New" pitchFamily="49" charset="0"/>
              </a:rPr>
              <a:t> symbol s is a terminator</a:t>
            </a:r>
          </a:p>
          <a:p>
            <a:r>
              <a:rPr lang="en-CA" sz="2400" dirty="0" smtClean="0">
                <a:latin typeface="Courier New" pitchFamily="49" charset="0"/>
                <a:cs typeface="Courier New" pitchFamily="49" charset="0"/>
              </a:rPr>
              <a:t>END</a:t>
            </a:r>
            <a:endParaRPr lang="en-CA" sz="2600" b="1"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642942"/>
          </a:xfrm>
        </p:spPr>
        <p:txBody>
          <a:bodyPr>
            <a:normAutofit fontScale="77500" lnSpcReduction="20000"/>
          </a:bodyPr>
          <a:lstStyle/>
          <a:p>
            <a:pPr algn="ctr"/>
            <a:r>
              <a:rPr lang="en-CA" b="1" dirty="0" smtClean="0"/>
              <a:t>Table 7.5:  </a:t>
            </a:r>
            <a:r>
              <a:rPr lang="en-CA" dirty="0" smtClean="0"/>
              <a:t>Arithmetic coding: decode symbols “CAEE$”</a:t>
            </a:r>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67699212"/>
              </p:ext>
            </p:extLst>
          </p:nvPr>
        </p:nvGraphicFramePr>
        <p:xfrm>
          <a:off x="1074436" y="2276872"/>
          <a:ext cx="6995128" cy="2494280"/>
        </p:xfrm>
        <a:graphic>
          <a:graphicData uri="http://schemas.openxmlformats.org/drawingml/2006/table">
            <a:tbl>
              <a:tblPr firstRow="1" bandRow="1">
                <a:tableStyleId>{5C22544A-7EE6-4342-B048-85BDC9FD1C3A}</a:tableStyleId>
              </a:tblPr>
              <a:tblGrid>
                <a:gridCol w="1399026">
                  <a:extLst>
                    <a:ext uri="{9D8B030D-6E8A-4147-A177-3AD203B41FA5}">
                      <a16:colId xmlns:a16="http://schemas.microsoft.com/office/drawing/2014/main" val="20000"/>
                    </a:ext>
                  </a:extLst>
                </a:gridCol>
                <a:gridCol w="1349058">
                  <a:extLst>
                    <a:ext uri="{9D8B030D-6E8A-4147-A177-3AD203B41FA5}">
                      <a16:colId xmlns:a16="http://schemas.microsoft.com/office/drawing/2014/main" val="20001"/>
                    </a:ext>
                  </a:extLst>
                </a:gridCol>
                <a:gridCol w="1582749">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008111">
                  <a:extLst>
                    <a:ext uri="{9D8B030D-6E8A-4147-A177-3AD203B41FA5}">
                      <a16:colId xmlns:a16="http://schemas.microsoft.com/office/drawing/2014/main" val="20004"/>
                    </a:ext>
                  </a:extLst>
                </a:gridCol>
              </a:tblGrid>
              <a:tr h="370840">
                <a:tc>
                  <a:txBody>
                    <a:bodyPr/>
                    <a:lstStyle/>
                    <a:p>
                      <a:pPr algn="ctr"/>
                      <a:r>
                        <a:rPr lang="en-CA" dirty="0" smtClean="0">
                          <a:latin typeface="Trebuchet MS"/>
                        </a:rPr>
                        <a:t>Value</a:t>
                      </a:r>
                      <a:endParaRPr lang="en-CA" dirty="0">
                        <a:latin typeface="Trebuchet MS"/>
                      </a:endParaRPr>
                    </a:p>
                  </a:txBody>
                  <a:tcPr/>
                </a:tc>
                <a:tc>
                  <a:txBody>
                    <a:bodyPr/>
                    <a:lstStyle/>
                    <a:p>
                      <a:pPr algn="ctr"/>
                      <a:r>
                        <a:rPr lang="en-CA" dirty="0" smtClean="0">
                          <a:latin typeface="Trebuchet MS"/>
                        </a:rPr>
                        <a:t>Output Symbol</a:t>
                      </a:r>
                      <a:endParaRPr lang="en-CA" dirty="0">
                        <a:latin typeface="Trebuchet MS"/>
                      </a:endParaRPr>
                    </a:p>
                  </a:txBody>
                  <a:tcPr/>
                </a:tc>
                <a:tc>
                  <a:txBody>
                    <a:bodyPr/>
                    <a:lstStyle/>
                    <a:p>
                      <a:pPr algn="ctr"/>
                      <a:r>
                        <a:rPr lang="en-CA" dirty="0" err="1" smtClean="0">
                          <a:latin typeface="Trebuchet MS"/>
                        </a:rPr>
                        <a:t>Range_low</a:t>
                      </a:r>
                      <a:endParaRPr lang="en-CA" dirty="0">
                        <a:latin typeface="Trebuchet MS"/>
                      </a:endParaRPr>
                    </a:p>
                  </a:txBody>
                  <a:tcPr/>
                </a:tc>
                <a:tc>
                  <a:txBody>
                    <a:bodyPr/>
                    <a:lstStyle/>
                    <a:p>
                      <a:pPr algn="ctr"/>
                      <a:r>
                        <a:rPr lang="en-CA" dirty="0" err="1" smtClean="0">
                          <a:latin typeface="Trebuchet MS"/>
                        </a:rPr>
                        <a:t>Range_high</a:t>
                      </a:r>
                      <a:endParaRPr lang="en-CA" dirty="0">
                        <a:latin typeface="Trebuchet MS"/>
                      </a:endParaRPr>
                    </a:p>
                  </a:txBody>
                  <a:tcPr/>
                </a:tc>
                <a:tc>
                  <a:txBody>
                    <a:bodyPr/>
                    <a:lstStyle/>
                    <a:p>
                      <a:pPr algn="ctr"/>
                      <a:r>
                        <a:rPr lang="en-CA" dirty="0" smtClean="0">
                          <a:latin typeface="Trebuchet MS"/>
                        </a:rPr>
                        <a:t>range</a:t>
                      </a: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r>
                        <a:rPr lang="en-CA" sz="1800" kern="1200" baseline="0" dirty="0" smtClean="0">
                          <a:solidFill>
                            <a:schemeClr val="dk1"/>
                          </a:solidFill>
                          <a:latin typeface="Trebuchet MS"/>
                          <a:ea typeface="+mn-ea"/>
                          <a:cs typeface="+mn-cs"/>
                        </a:rPr>
                        <a:t>0.33203125</a:t>
                      </a:r>
                      <a:endParaRPr lang="en-CA" dirty="0">
                        <a:latin typeface="Trebuchet MS"/>
                      </a:endParaRPr>
                    </a:p>
                  </a:txBody>
                  <a:tcPr/>
                </a:tc>
                <a:tc>
                  <a:txBody>
                    <a:bodyPr/>
                    <a:lstStyle/>
                    <a:p>
                      <a:pPr algn="ctr"/>
                      <a:r>
                        <a:rPr lang="en-CA" dirty="0" smtClean="0">
                          <a:latin typeface="Trebuchet MS"/>
                        </a:rPr>
                        <a:t>C</a:t>
                      </a:r>
                      <a:endParaRPr lang="en-CA" dirty="0">
                        <a:latin typeface="Trebuchet MS"/>
                      </a:endParaRPr>
                    </a:p>
                  </a:txBody>
                  <a:tcPr/>
                </a:tc>
                <a:tc>
                  <a:txBody>
                    <a:bodyPr/>
                    <a:lstStyle/>
                    <a:p>
                      <a:pPr algn="ctr"/>
                      <a:r>
                        <a:rPr lang="en-CA" dirty="0" smtClean="0">
                          <a:latin typeface="Trebuchet MS"/>
                        </a:rPr>
                        <a:t>0.3</a:t>
                      </a:r>
                      <a:endParaRPr lang="en-CA" dirty="0">
                        <a:latin typeface="Trebuchet MS"/>
                      </a:endParaRPr>
                    </a:p>
                  </a:txBody>
                  <a:tcPr/>
                </a:tc>
                <a:tc>
                  <a:txBody>
                    <a:bodyPr/>
                    <a:lstStyle/>
                    <a:p>
                      <a:pPr algn="ctr"/>
                      <a:r>
                        <a:rPr lang="en-CA" dirty="0" smtClean="0">
                          <a:latin typeface="Trebuchet MS"/>
                        </a:rPr>
                        <a:t>0.5</a:t>
                      </a:r>
                      <a:endParaRPr lang="en-CA" dirty="0">
                        <a:latin typeface="Trebuchet MS"/>
                      </a:endParaRPr>
                    </a:p>
                  </a:txBody>
                  <a:tcPr/>
                </a:tc>
                <a:tc>
                  <a:txBody>
                    <a:bodyPr/>
                    <a:lstStyle/>
                    <a:p>
                      <a:pPr algn="ctr"/>
                      <a:r>
                        <a:rPr lang="en-CA" dirty="0" smtClean="0">
                          <a:latin typeface="Trebuchet MS"/>
                        </a:rPr>
                        <a:t>0.2</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sz="1800" kern="1200" baseline="0" dirty="0" smtClean="0">
                          <a:solidFill>
                            <a:schemeClr val="dk1"/>
                          </a:solidFill>
                          <a:latin typeface="Trebuchet MS"/>
                          <a:ea typeface="+mn-ea"/>
                          <a:cs typeface="+mn-cs"/>
                        </a:rPr>
                        <a:t>0.16015625</a:t>
                      </a:r>
                      <a:endParaRPr lang="en-CA" dirty="0">
                        <a:latin typeface="Trebuchet MS"/>
                      </a:endParaRPr>
                    </a:p>
                  </a:txBody>
                  <a:tcPr/>
                </a:tc>
                <a:tc>
                  <a:txBody>
                    <a:bodyPr/>
                    <a:lstStyle/>
                    <a:p>
                      <a:pPr algn="ctr"/>
                      <a:r>
                        <a:rPr lang="en-CA" dirty="0" smtClean="0">
                          <a:latin typeface="Trebuchet MS"/>
                        </a:rPr>
                        <a:t>A</a:t>
                      </a:r>
                      <a:endParaRPr lang="en-CA" dirty="0">
                        <a:latin typeface="Trebuchet MS"/>
                      </a:endParaRPr>
                    </a:p>
                  </a:txBody>
                  <a:tcPr/>
                </a:tc>
                <a:tc>
                  <a:txBody>
                    <a:bodyPr/>
                    <a:lstStyle/>
                    <a:p>
                      <a:pPr algn="ctr"/>
                      <a:r>
                        <a:rPr lang="en-CA" dirty="0" smtClean="0">
                          <a:latin typeface="Trebuchet MS"/>
                        </a:rPr>
                        <a:t>0.0</a:t>
                      </a:r>
                      <a:endParaRPr lang="en-CA" dirty="0">
                        <a:latin typeface="Trebuchet MS"/>
                      </a:endParaRPr>
                    </a:p>
                  </a:txBody>
                  <a:tcPr/>
                </a:tc>
                <a:tc>
                  <a:txBody>
                    <a:bodyPr/>
                    <a:lstStyle/>
                    <a:p>
                      <a:pPr algn="ctr"/>
                      <a:r>
                        <a:rPr lang="en-CA" dirty="0" smtClean="0">
                          <a:latin typeface="Trebuchet MS"/>
                        </a:rPr>
                        <a:t>0.2</a:t>
                      </a:r>
                      <a:endParaRPr lang="en-CA" dirty="0">
                        <a:latin typeface="Trebuchet MS"/>
                      </a:endParaRPr>
                    </a:p>
                  </a:txBody>
                  <a:tcPr/>
                </a:tc>
                <a:tc>
                  <a:txBody>
                    <a:bodyPr/>
                    <a:lstStyle/>
                    <a:p>
                      <a:pPr algn="ctr"/>
                      <a:r>
                        <a:rPr lang="en-CA" dirty="0" smtClean="0">
                          <a:latin typeface="Trebuchet MS"/>
                        </a:rPr>
                        <a:t>0.2</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sz="1800" kern="1200" baseline="0" dirty="0" smtClean="0">
                          <a:solidFill>
                            <a:schemeClr val="dk1"/>
                          </a:solidFill>
                          <a:latin typeface="Trebuchet MS"/>
                          <a:ea typeface="+mn-ea"/>
                          <a:cs typeface="+mn-cs"/>
                        </a:rPr>
                        <a:t>0.80078125</a:t>
                      </a:r>
                      <a:endParaRPr lang="en-CA" dirty="0">
                        <a:latin typeface="Trebuchet MS"/>
                      </a:endParaRPr>
                    </a:p>
                  </a:txBody>
                  <a:tcPr/>
                </a:tc>
                <a:tc>
                  <a:txBody>
                    <a:bodyPr/>
                    <a:lstStyle/>
                    <a:p>
                      <a:pPr algn="ctr"/>
                      <a:r>
                        <a:rPr lang="en-CA" dirty="0" smtClean="0">
                          <a:latin typeface="Trebuchet MS"/>
                        </a:rPr>
                        <a:t>E</a:t>
                      </a:r>
                      <a:endParaRPr lang="en-CA" dirty="0">
                        <a:latin typeface="Trebuchet MS"/>
                      </a:endParaRPr>
                    </a:p>
                  </a:txBody>
                  <a:tcPr/>
                </a:tc>
                <a:tc>
                  <a:txBody>
                    <a:bodyPr/>
                    <a:lstStyle/>
                    <a:p>
                      <a:pPr algn="ctr"/>
                      <a:r>
                        <a:rPr lang="en-CA" dirty="0" smtClean="0">
                          <a:latin typeface="Trebuchet MS"/>
                        </a:rPr>
                        <a:t>0.55</a:t>
                      </a:r>
                      <a:endParaRPr lang="en-CA" dirty="0">
                        <a:latin typeface="Trebuchet MS"/>
                      </a:endParaRPr>
                    </a:p>
                  </a:txBody>
                  <a:tcPr/>
                </a:tc>
                <a:tc>
                  <a:txBody>
                    <a:bodyPr/>
                    <a:lstStyle/>
                    <a:p>
                      <a:pPr algn="ctr"/>
                      <a:r>
                        <a:rPr lang="en-CA" dirty="0" smtClean="0">
                          <a:latin typeface="Trebuchet MS"/>
                        </a:rPr>
                        <a:t>0.85</a:t>
                      </a:r>
                      <a:endParaRPr lang="en-CA" dirty="0">
                        <a:latin typeface="Trebuchet MS"/>
                      </a:endParaRPr>
                    </a:p>
                  </a:txBody>
                  <a:tcPr/>
                </a:tc>
                <a:tc>
                  <a:txBody>
                    <a:bodyPr/>
                    <a:lstStyle/>
                    <a:p>
                      <a:pPr algn="ctr"/>
                      <a:r>
                        <a:rPr lang="en-CA" dirty="0" smtClean="0">
                          <a:latin typeface="Trebuchet MS"/>
                        </a:rPr>
                        <a:t>0.3</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sz="1800" kern="1200" baseline="0" dirty="0" smtClean="0">
                          <a:solidFill>
                            <a:schemeClr val="dk1"/>
                          </a:solidFill>
                          <a:latin typeface="Trebuchet MS"/>
                          <a:ea typeface="+mn-ea"/>
                          <a:cs typeface="+mn-cs"/>
                        </a:rPr>
                        <a:t>0.8359375</a:t>
                      </a:r>
                      <a:endParaRPr lang="en-CA" dirty="0">
                        <a:latin typeface="Trebuchet MS"/>
                      </a:endParaRPr>
                    </a:p>
                  </a:txBody>
                  <a:tcPr/>
                </a:tc>
                <a:tc>
                  <a:txBody>
                    <a:bodyPr/>
                    <a:lstStyle/>
                    <a:p>
                      <a:pPr algn="ctr"/>
                      <a:r>
                        <a:rPr lang="en-CA" dirty="0" smtClean="0">
                          <a:latin typeface="Trebuchet MS"/>
                        </a:rPr>
                        <a:t>E</a:t>
                      </a:r>
                      <a:endParaRPr lang="en-CA" dirty="0">
                        <a:latin typeface="Trebuchet MS"/>
                      </a:endParaRPr>
                    </a:p>
                  </a:txBody>
                  <a:tcPr/>
                </a:tc>
                <a:tc>
                  <a:txBody>
                    <a:bodyPr/>
                    <a:lstStyle/>
                    <a:p>
                      <a:pPr algn="ctr"/>
                      <a:r>
                        <a:rPr lang="en-CA" dirty="0" smtClean="0">
                          <a:latin typeface="Trebuchet MS"/>
                        </a:rPr>
                        <a:t>0.55</a:t>
                      </a:r>
                      <a:endParaRPr lang="en-CA" dirty="0">
                        <a:latin typeface="Trebuchet MS"/>
                      </a:endParaRPr>
                    </a:p>
                  </a:txBody>
                  <a:tcPr/>
                </a:tc>
                <a:tc>
                  <a:txBody>
                    <a:bodyPr/>
                    <a:lstStyle/>
                    <a:p>
                      <a:pPr algn="ctr"/>
                      <a:r>
                        <a:rPr lang="en-CA" dirty="0" smtClean="0">
                          <a:latin typeface="Trebuchet MS"/>
                        </a:rPr>
                        <a:t>0.85</a:t>
                      </a:r>
                      <a:endParaRPr lang="en-CA" dirty="0">
                        <a:latin typeface="Trebuchet MS"/>
                      </a:endParaRPr>
                    </a:p>
                  </a:txBody>
                  <a:tcPr/>
                </a:tc>
                <a:tc>
                  <a:txBody>
                    <a:bodyPr/>
                    <a:lstStyle/>
                    <a:p>
                      <a:pPr algn="ctr"/>
                      <a:r>
                        <a:rPr lang="en-CA" dirty="0" smtClean="0">
                          <a:latin typeface="Trebuchet MS"/>
                        </a:rPr>
                        <a:t>0.3</a:t>
                      </a:r>
                      <a:endParaRPr lang="en-CA"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sz="1800" kern="1200" baseline="0" dirty="0" smtClean="0">
                          <a:solidFill>
                            <a:schemeClr val="dk1"/>
                          </a:solidFill>
                          <a:latin typeface="Trebuchet MS"/>
                          <a:ea typeface="+mn-ea"/>
                          <a:cs typeface="+mn-cs"/>
                        </a:rPr>
                        <a:t>0.953125</a:t>
                      </a:r>
                      <a:endParaRPr lang="en-CA" dirty="0">
                        <a:latin typeface="Trebuchet MS"/>
                      </a:endParaRPr>
                    </a:p>
                  </a:txBody>
                  <a:tcPr/>
                </a:tc>
                <a:tc>
                  <a:txBody>
                    <a:bodyPr/>
                    <a:lstStyle/>
                    <a:p>
                      <a:pPr algn="ctr"/>
                      <a:r>
                        <a:rPr lang="en-CA" dirty="0" smtClean="0">
                          <a:latin typeface="Trebuchet MS"/>
                        </a:rPr>
                        <a:t>$</a:t>
                      </a:r>
                      <a:endParaRPr lang="en-CA" dirty="0">
                        <a:latin typeface="Trebuchet MS"/>
                      </a:endParaRPr>
                    </a:p>
                  </a:txBody>
                  <a:tcPr/>
                </a:tc>
                <a:tc>
                  <a:txBody>
                    <a:bodyPr/>
                    <a:lstStyle/>
                    <a:p>
                      <a:pPr algn="ctr"/>
                      <a:r>
                        <a:rPr lang="en-CA" dirty="0" smtClean="0">
                          <a:latin typeface="Trebuchet MS"/>
                        </a:rPr>
                        <a:t>0.9</a:t>
                      </a:r>
                      <a:endParaRPr lang="en-CA" dirty="0">
                        <a:latin typeface="Trebuchet MS"/>
                      </a:endParaRPr>
                    </a:p>
                  </a:txBody>
                  <a:tcPr/>
                </a:tc>
                <a:tc>
                  <a:txBody>
                    <a:bodyPr/>
                    <a:lstStyle/>
                    <a:p>
                      <a:pPr algn="ctr"/>
                      <a:r>
                        <a:rPr lang="en-CA" dirty="0" smtClean="0">
                          <a:latin typeface="Trebuchet MS"/>
                        </a:rPr>
                        <a:t>1.0</a:t>
                      </a:r>
                      <a:endParaRPr lang="en-CA" dirty="0">
                        <a:latin typeface="Trebuchet MS"/>
                      </a:endParaRPr>
                    </a:p>
                  </a:txBody>
                  <a:tcPr/>
                </a:tc>
                <a:tc>
                  <a:txBody>
                    <a:bodyPr/>
                    <a:lstStyle/>
                    <a:p>
                      <a:pPr algn="ctr"/>
                      <a:r>
                        <a:rPr lang="en-CA" dirty="0" smtClean="0">
                          <a:latin typeface="Trebuchet MS"/>
                        </a:rPr>
                        <a:t>0.1</a:t>
                      </a:r>
                      <a:endParaRPr lang="en-CA" dirty="0">
                        <a:latin typeface="Trebuchet MS"/>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7.6.2  Scaling and Incremental Coding</a:t>
            </a:r>
            <a:endParaRPr lang="en-US" sz="3200" dirty="0"/>
          </a:p>
        </p:txBody>
      </p:sp>
      <p:sp>
        <p:nvSpPr>
          <p:cNvPr id="3" name="Content Placeholder 2"/>
          <p:cNvSpPr>
            <a:spLocks noGrp="1"/>
          </p:cNvSpPr>
          <p:nvPr>
            <p:ph idx="1"/>
          </p:nvPr>
        </p:nvSpPr>
        <p:spPr>
          <a:xfrm>
            <a:off x="539552" y="1600201"/>
            <a:ext cx="7920880" cy="4205064"/>
          </a:xfrm>
        </p:spPr>
        <p:txBody>
          <a:bodyPr anchor="ctr">
            <a:normAutofit lnSpcReduction="10000"/>
          </a:bodyPr>
          <a:lstStyle/>
          <a:p>
            <a:pPr>
              <a:spcBef>
                <a:spcPts val="1800"/>
              </a:spcBef>
              <a:buFont typeface="Arial" panose="020B0604020202020204" pitchFamily="34" charset="0"/>
              <a:buChar char="•"/>
            </a:pPr>
            <a:r>
              <a:rPr lang="en-US" sz="2400" dirty="0"/>
              <a:t>The basic algorithm described in the last section has the following</a:t>
            </a:r>
            <a:r>
              <a:rPr lang="en-US" sz="2400" i="1" dirty="0"/>
              <a:t> limitations </a:t>
            </a:r>
            <a:r>
              <a:rPr lang="en-US" sz="2400" dirty="0" smtClean="0"/>
              <a:t>that make </a:t>
            </a:r>
            <a:r>
              <a:rPr lang="en-US" sz="2400" dirty="0"/>
              <a:t>its practical implementation infeasible</a:t>
            </a:r>
            <a:r>
              <a:rPr lang="en-US" sz="2400" dirty="0" smtClean="0"/>
              <a:t>.</a:t>
            </a:r>
          </a:p>
          <a:p>
            <a:pPr>
              <a:spcBef>
                <a:spcPts val="1800"/>
              </a:spcBef>
              <a:buFont typeface="Arial" panose="020B0604020202020204" pitchFamily="34" charset="0"/>
              <a:buChar char="•"/>
            </a:pPr>
            <a:r>
              <a:rPr lang="en-US" sz="2400" dirty="0" smtClean="0"/>
              <a:t>When </a:t>
            </a:r>
            <a:r>
              <a:rPr lang="en-US" sz="2400" dirty="0"/>
              <a:t>it is used to code long sequences of symbols, the tag intervals shrink to </a:t>
            </a:r>
            <a:r>
              <a:rPr lang="en-US" sz="2400" dirty="0" smtClean="0"/>
              <a:t>a very </a:t>
            </a:r>
            <a:r>
              <a:rPr lang="en-US" sz="2400" dirty="0"/>
              <a:t>small range. </a:t>
            </a:r>
            <a:r>
              <a:rPr lang="en-US" sz="2400" dirty="0" smtClean="0"/>
              <a:t> Representing </a:t>
            </a:r>
            <a:r>
              <a:rPr lang="en-US" sz="2400" dirty="0"/>
              <a:t>these small intervals requires very </a:t>
            </a:r>
            <a:r>
              <a:rPr lang="en-US" sz="2400" dirty="0" smtClean="0"/>
              <a:t>high-precision numbers.</a:t>
            </a:r>
          </a:p>
          <a:p>
            <a:pPr>
              <a:spcBef>
                <a:spcPts val="1800"/>
              </a:spcBef>
              <a:buFont typeface="Arial" panose="020B0604020202020204" pitchFamily="34" charset="0"/>
              <a:buChar char="•"/>
            </a:pPr>
            <a:r>
              <a:rPr lang="en-US" sz="2400" dirty="0" smtClean="0"/>
              <a:t>The </a:t>
            </a:r>
            <a:r>
              <a:rPr lang="en-US" sz="2400" dirty="0"/>
              <a:t>encoder will not produce any output </a:t>
            </a:r>
            <a:r>
              <a:rPr lang="en-US" sz="2400" dirty="0" err="1"/>
              <a:t>codeword</a:t>
            </a:r>
            <a:r>
              <a:rPr lang="en-US" sz="2400" dirty="0"/>
              <a:t> until the entire sequence </a:t>
            </a:r>
            <a:r>
              <a:rPr lang="en-US" sz="2400" dirty="0" smtClean="0"/>
              <a:t>is entered</a:t>
            </a:r>
            <a:r>
              <a:rPr lang="en-US" sz="2400" dirty="0"/>
              <a:t>. </a:t>
            </a:r>
            <a:r>
              <a:rPr lang="en-US" sz="2400" dirty="0" smtClean="0"/>
              <a:t> Likewise</a:t>
            </a:r>
            <a:r>
              <a:rPr lang="en-US" sz="2400" dirty="0"/>
              <a:t>, the decoder needs to have the </a:t>
            </a:r>
            <a:r>
              <a:rPr lang="en-US" sz="2400" dirty="0" err="1"/>
              <a:t>codeword</a:t>
            </a:r>
            <a:r>
              <a:rPr lang="en-US" sz="2400" dirty="0"/>
              <a:t> for the entire </a:t>
            </a:r>
            <a:r>
              <a:rPr lang="en-US" sz="2400" dirty="0" smtClean="0"/>
              <a:t>sequence of </a:t>
            </a:r>
            <a:r>
              <a:rPr lang="en-US" sz="2400" dirty="0"/>
              <a:t>the input symbols before decoding.</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48</a:t>
            </a:fld>
            <a:endParaRPr lang="en-US"/>
          </a:p>
        </p:txBody>
      </p:sp>
    </p:spTree>
    <p:extLst>
      <p:ext uri="{BB962C8B-B14F-4D97-AF65-F5344CB8AC3E}">
        <p14:creationId xmlns:p14="http://schemas.microsoft.com/office/powerpoint/2010/main" val="3633916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920880" cy="5184576"/>
          </a:xfrm>
        </p:spPr>
        <p:txBody>
          <a:bodyPr>
            <a:normAutofit lnSpcReduction="10000"/>
          </a:bodyPr>
          <a:lstStyle/>
          <a:p>
            <a:r>
              <a:rPr lang="en-US" b="1" dirty="0"/>
              <a:t>Some key </a:t>
            </a:r>
            <a:r>
              <a:rPr lang="en-US" b="1" dirty="0" smtClean="0"/>
              <a:t>observations:</a:t>
            </a:r>
            <a:endParaRPr lang="en-US" b="1" dirty="0"/>
          </a:p>
          <a:p>
            <a:endParaRPr lang="en-US" sz="2400" dirty="0" smtClean="0"/>
          </a:p>
          <a:p>
            <a:pPr marL="457200" indent="-457200">
              <a:buFont typeface="+mj-lt"/>
              <a:buAutoNum type="arabicPeriod"/>
            </a:pPr>
            <a:r>
              <a:rPr lang="en-US" sz="2400" dirty="0" smtClean="0"/>
              <a:t>Although </a:t>
            </a:r>
            <a:r>
              <a:rPr lang="en-US" sz="2400" dirty="0"/>
              <a:t>the binary representations for the </a:t>
            </a:r>
            <a:r>
              <a:rPr lang="en-US" sz="2400" i="1" dirty="0"/>
              <a:t>low</a:t>
            </a:r>
            <a:r>
              <a:rPr lang="en-US" sz="2400" dirty="0"/>
              <a:t>, </a:t>
            </a:r>
            <a:r>
              <a:rPr lang="en-US" sz="2400" i="1" dirty="0" smtClean="0"/>
              <a:t>high</a:t>
            </a:r>
            <a:r>
              <a:rPr lang="en-US" sz="2400" dirty="0"/>
              <a:t>, and any number within the small interval usually require many bits, they always have the same MSBs (Most Significant Bits). </a:t>
            </a:r>
            <a:r>
              <a:rPr lang="en-US" sz="2400" dirty="0" smtClean="0"/>
              <a:t>For </a:t>
            </a:r>
            <a:r>
              <a:rPr lang="en-US" sz="2400" dirty="0"/>
              <a:t>example, 0.1000110 for 0.5469 (low), 0.1000111 for 0.5547 (high</a:t>
            </a:r>
            <a:r>
              <a:rPr lang="en-US" sz="2400" dirty="0" smtClean="0"/>
              <a:t>).</a:t>
            </a:r>
          </a:p>
          <a:p>
            <a:pPr marL="457200" indent="-457200">
              <a:buFont typeface="+mj-lt"/>
              <a:buAutoNum type="arabicPeriod"/>
            </a:pPr>
            <a:endParaRPr lang="en-US" sz="2400" dirty="0"/>
          </a:p>
          <a:p>
            <a:pPr marL="457200" indent="-457200">
              <a:buFont typeface="+mj-lt"/>
              <a:buAutoNum type="arabicPeriod"/>
            </a:pPr>
            <a:r>
              <a:rPr lang="en-US" sz="2400" dirty="0"/>
              <a:t>Subsequent intervals will always stay within the current interval. Hence, we can output the common MSBs and remove them from subsequent considerations.</a:t>
            </a:r>
          </a:p>
          <a:p>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49</a:t>
            </a:fld>
            <a:endParaRPr lang="en-US"/>
          </a:p>
        </p:txBody>
      </p:sp>
    </p:spTree>
    <p:extLst>
      <p:ext uri="{BB962C8B-B14F-4D97-AF65-F5344CB8AC3E}">
        <p14:creationId xmlns:p14="http://schemas.microsoft.com/office/powerpoint/2010/main" val="50924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697280"/>
          </a:xfrm>
        </p:spPr>
        <p:txBody>
          <a:bodyPr>
            <a:normAutofit/>
          </a:bodyPr>
          <a:lstStyle/>
          <a:p>
            <a:r>
              <a:rPr lang="en-CA" sz="3200" dirty="0" smtClean="0"/>
              <a:t>Distribution of Gray-Level Intensities</a:t>
            </a:r>
            <a:endParaRPr lang="en-CA" sz="3200" dirty="0"/>
          </a:p>
        </p:txBody>
      </p:sp>
      <p:sp>
        <p:nvSpPr>
          <p:cNvPr id="3" name="Content Placeholder 2"/>
          <p:cNvSpPr>
            <a:spLocks noGrp="1"/>
          </p:cNvSpPr>
          <p:nvPr>
            <p:ph idx="1"/>
          </p:nvPr>
        </p:nvSpPr>
        <p:spPr>
          <a:xfrm>
            <a:off x="467544" y="3212975"/>
            <a:ext cx="8229600" cy="2952329"/>
          </a:xfrm>
        </p:spPr>
        <p:txBody>
          <a:bodyPr>
            <a:normAutofit fontScale="55000" lnSpcReduction="20000"/>
          </a:bodyPr>
          <a:lstStyle/>
          <a:p>
            <a:pPr algn="ctr">
              <a:lnSpc>
                <a:spcPct val="120000"/>
              </a:lnSpc>
            </a:pPr>
            <a:r>
              <a:rPr lang="en-CA" sz="3300" b="1" dirty="0" smtClean="0"/>
              <a:t>Fig. 7.2</a:t>
            </a:r>
            <a:r>
              <a:rPr lang="en-CA" sz="3300" dirty="0" smtClean="0"/>
              <a:t>:  Histograms for Two Gray-level Images.</a:t>
            </a:r>
          </a:p>
          <a:p>
            <a:pPr marL="457200" indent="-457200" algn="ctr">
              <a:lnSpc>
                <a:spcPct val="120000"/>
              </a:lnSpc>
              <a:buFont typeface="Arial" panose="020B0604020202020204" pitchFamily="34" charset="0"/>
              <a:buChar char="•"/>
            </a:pPr>
            <a:endParaRPr lang="en-CA" dirty="0" smtClean="0"/>
          </a:p>
          <a:p>
            <a:pPr marL="457200" indent="-457200">
              <a:lnSpc>
                <a:spcPct val="120000"/>
              </a:lnSpc>
              <a:buFont typeface="Arial" panose="020B0604020202020204" pitchFamily="34" charset="0"/>
              <a:buChar char="•"/>
            </a:pPr>
            <a:r>
              <a:rPr lang="en-CA" dirty="0" smtClean="0"/>
              <a:t>Fig. 7.2(a) shows the histogram of an image with </a:t>
            </a:r>
            <a:r>
              <a:rPr lang="en-CA" i="1" dirty="0" smtClean="0"/>
              <a:t>uniform</a:t>
            </a:r>
            <a:r>
              <a:rPr lang="en-CA" dirty="0" smtClean="0"/>
              <a:t> distribution of gray-level intensities, i.e., ∀</a:t>
            </a:r>
            <a:r>
              <a:rPr lang="en-CA" i="1"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p</a:t>
            </a:r>
            <a:r>
              <a:rPr lang="en-CA" i="1" baseline="-25000" dirty="0"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dirty="0" smtClean="0"/>
              <a:t>= 1/256.  Hence, the entropy of this image is:  </a:t>
            </a:r>
          </a:p>
          <a:p>
            <a:pPr algn="r">
              <a:lnSpc>
                <a:spcPct val="120000"/>
              </a:lnSpc>
            </a:pPr>
            <a:endParaRPr lang="en-CA" sz="1300" dirty="0" smtClean="0"/>
          </a:p>
          <a:p>
            <a:pPr algn="r">
              <a:lnSpc>
                <a:spcPct val="120000"/>
              </a:lnSpc>
            </a:pPr>
            <a:r>
              <a:rPr lang="en-CA" dirty="0" smtClean="0"/>
              <a:t>log</a:t>
            </a:r>
            <a:r>
              <a:rPr lang="en-CA" baseline="-25000" dirty="0" smtClean="0"/>
              <a:t>2</a:t>
            </a:r>
            <a:r>
              <a:rPr lang="en-CA" dirty="0" smtClean="0"/>
              <a:t>256 = 8 			      (7.4)</a:t>
            </a:r>
          </a:p>
          <a:p>
            <a:pPr algn="r">
              <a:lnSpc>
                <a:spcPct val="120000"/>
              </a:lnSpc>
            </a:pPr>
            <a:endParaRPr lang="en-CA" sz="1300" dirty="0" smtClean="0"/>
          </a:p>
          <a:p>
            <a:pPr marL="457200" indent="-457200">
              <a:lnSpc>
                <a:spcPct val="120000"/>
              </a:lnSpc>
              <a:buFont typeface="Arial" panose="020B0604020202020204" pitchFamily="34" charset="0"/>
              <a:buChar char="•"/>
            </a:pPr>
            <a:r>
              <a:rPr lang="en-CA" dirty="0" smtClean="0"/>
              <a:t>Fig. 7.2(b) shows the histogram of an image with two possible values. Its entropy is 0.92.</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a:t>
            </a:fld>
            <a:endParaRPr lang="en-US"/>
          </a:p>
        </p:txBody>
      </p:sp>
      <p:pic>
        <p:nvPicPr>
          <p:cNvPr id="6" name="Picture 5" descr="7f2.png"/>
          <p:cNvPicPr>
            <a:picLocks noChangeAspect="1"/>
          </p:cNvPicPr>
          <p:nvPr/>
        </p:nvPicPr>
        <p:blipFill>
          <a:blip r:embed="rId2" cstate="print"/>
          <a:stretch>
            <a:fillRect/>
          </a:stretch>
        </p:blipFill>
        <p:spPr>
          <a:xfrm>
            <a:off x="1943708" y="1268760"/>
            <a:ext cx="5256584" cy="194134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50</a:t>
            </a:fld>
            <a:endParaRPr lang="en-US"/>
          </a:p>
        </p:txBody>
      </p:sp>
      <p:sp>
        <p:nvSpPr>
          <p:cNvPr id="7" name="Content Placeholder 6"/>
          <p:cNvSpPr>
            <a:spLocks noGrp="1"/>
          </p:cNvSpPr>
          <p:nvPr>
            <p:ph idx="1"/>
          </p:nvPr>
        </p:nvSpPr>
        <p:spPr>
          <a:xfrm>
            <a:off x="1208030" y="5373216"/>
            <a:ext cx="6840760" cy="824955"/>
          </a:xfrm>
        </p:spPr>
        <p:txBody>
          <a:bodyPr>
            <a:normAutofit/>
          </a:bodyPr>
          <a:lstStyle/>
          <a:p>
            <a:pPr algn="ctr"/>
            <a:r>
              <a:rPr lang="en-US" sz="1800" b="1" dirty="0" smtClean="0"/>
              <a:t>Fig. 7.10:  </a:t>
            </a:r>
            <a:r>
              <a:rPr lang="en-US" sz="1800" dirty="0" smtClean="0"/>
              <a:t>Scaling in arithmetic coding. </a:t>
            </a:r>
          </a:p>
          <a:p>
            <a:pPr algn="ctr"/>
            <a:r>
              <a:rPr lang="en-US" sz="1800" dirty="0" smtClean="0"/>
              <a:t>(a) E1 Scaling, (b) E2 Scaling, (c) E3 Scaling.</a:t>
            </a:r>
            <a:endParaRPr lang="en-US" sz="1800" dirty="0"/>
          </a:p>
        </p:txBody>
      </p:sp>
      <p:pic>
        <p:nvPicPr>
          <p:cNvPr id="2" name="Picture 1"/>
          <p:cNvPicPr>
            <a:picLocks noChangeAspect="1"/>
          </p:cNvPicPr>
          <p:nvPr/>
        </p:nvPicPr>
        <p:blipFill>
          <a:blip r:embed="rId2"/>
          <a:stretch>
            <a:fillRect/>
          </a:stretch>
        </p:blipFill>
        <p:spPr>
          <a:xfrm>
            <a:off x="2915817" y="3933056"/>
            <a:ext cx="3600400" cy="1455127"/>
          </a:xfrm>
          <a:prstGeom prst="rect">
            <a:avLst/>
          </a:prstGeom>
        </p:spPr>
      </p:pic>
      <p:pic>
        <p:nvPicPr>
          <p:cNvPr id="3" name="Picture 2"/>
          <p:cNvPicPr>
            <a:picLocks noChangeAspect="1"/>
          </p:cNvPicPr>
          <p:nvPr/>
        </p:nvPicPr>
        <p:blipFill>
          <a:blip r:embed="rId3"/>
          <a:stretch>
            <a:fillRect/>
          </a:stretch>
        </p:blipFill>
        <p:spPr>
          <a:xfrm>
            <a:off x="2915816" y="2204864"/>
            <a:ext cx="3616621" cy="1451625"/>
          </a:xfrm>
          <a:prstGeom prst="rect">
            <a:avLst/>
          </a:prstGeom>
        </p:spPr>
      </p:pic>
      <p:pic>
        <p:nvPicPr>
          <p:cNvPr id="6" name="Picture 5"/>
          <p:cNvPicPr>
            <a:picLocks noChangeAspect="1"/>
          </p:cNvPicPr>
          <p:nvPr/>
        </p:nvPicPr>
        <p:blipFill>
          <a:blip r:embed="rId4"/>
          <a:stretch>
            <a:fillRect/>
          </a:stretch>
        </p:blipFill>
        <p:spPr>
          <a:xfrm>
            <a:off x="2915816" y="548680"/>
            <a:ext cx="3658096" cy="1426740"/>
          </a:xfrm>
          <a:prstGeom prst="rect">
            <a:avLst/>
          </a:prstGeom>
        </p:spPr>
      </p:pic>
    </p:spTree>
    <p:extLst>
      <p:ext uri="{BB962C8B-B14F-4D97-AF65-F5344CB8AC3E}">
        <p14:creationId xmlns:p14="http://schemas.microsoft.com/office/powerpoint/2010/main" val="821558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8003232" cy="5361459"/>
          </a:xfrm>
        </p:spPr>
        <p:txBody>
          <a:bodyPr anchor="ctr">
            <a:normAutofit/>
          </a:bodyPr>
          <a:lstStyle/>
          <a:p>
            <a:r>
              <a:rPr lang="en-US" sz="2600" b="1" dirty="0" smtClean="0"/>
              <a:t>Procedure 7.3: </a:t>
            </a:r>
            <a:r>
              <a:rPr lang="en-US" sz="2600" dirty="0"/>
              <a:t>(E1 and E2 </a:t>
            </a:r>
            <a:r>
              <a:rPr lang="en-US" sz="2600" dirty="0" err="1"/>
              <a:t>Scalings</a:t>
            </a:r>
            <a:r>
              <a:rPr lang="en-US" sz="2600" dirty="0"/>
              <a:t> in Arithmetic Coding</a:t>
            </a:r>
            <a:r>
              <a:rPr lang="en-US" sz="2600" dirty="0" smtClean="0"/>
              <a:t>).</a:t>
            </a:r>
          </a:p>
          <a:p>
            <a:endParaRPr lang="en-US" sz="1600" dirty="0"/>
          </a:p>
          <a:p>
            <a:r>
              <a:rPr lang="en-US" sz="1800" dirty="0">
                <a:latin typeface="Courier New" panose="02070309020205020404" pitchFamily="49" charset="0"/>
                <a:cs typeface="Courier New" panose="02070309020205020404" pitchFamily="49" charset="0"/>
              </a:rPr>
              <a:t>BEGIN</a:t>
            </a:r>
          </a:p>
          <a:p>
            <a:r>
              <a:rPr lang="en-US" sz="1800" dirty="0" smtClean="0">
                <a:latin typeface="Courier New" panose="02070309020205020404" pitchFamily="49" charset="0"/>
                <a:cs typeface="Courier New" panose="02070309020205020404" pitchFamily="49" charset="0"/>
              </a:rPr>
              <a:t>   </a:t>
            </a:r>
            <a:r>
              <a:rPr lang="en-US" sz="1800" dirty="0" smtClean="0">
                <a:solidFill>
                  <a:srgbClr val="0000FF"/>
                </a:solidFill>
                <a:latin typeface="Courier New" panose="02070309020205020404" pitchFamily="49" charset="0"/>
                <a:cs typeface="Courier New" panose="02070309020205020404" pitchFamily="49" charset="0"/>
              </a:rPr>
              <a:t>while</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(high &lt;= 0.5) OR (low &gt;= 0.5)</a:t>
            </a:r>
          </a:p>
          <a:p>
            <a:r>
              <a:rPr lang="en-US" sz="1800" dirty="0" smtClean="0">
                <a:latin typeface="Courier New" panose="02070309020205020404" pitchFamily="49" charset="0"/>
                <a:cs typeface="Courier New" panose="02070309020205020404" pitchFamily="49" charset="0"/>
              </a:rPr>
              <a:t>     { </a:t>
            </a:r>
            <a:r>
              <a:rPr lang="en-US" sz="1800" dirty="0">
                <a:solidFill>
                  <a:srgbClr val="0000FF"/>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(high &lt;= 0.5) </a:t>
            </a:r>
            <a:r>
              <a:rPr lang="en-US" sz="1800" dirty="0" smtClean="0">
                <a:latin typeface="Courier New" panose="02070309020205020404" pitchFamily="49" charset="0"/>
                <a:cs typeface="Courier New" panose="02070309020205020404" pitchFamily="49" charset="0"/>
              </a:rPr>
              <a:t>    // </a:t>
            </a:r>
            <a:r>
              <a:rPr lang="en-US" sz="1800" dirty="0">
                <a:latin typeface="Courier New" panose="02070309020205020404" pitchFamily="49" charset="0"/>
                <a:cs typeface="Courier New" panose="02070309020205020404" pitchFamily="49" charset="0"/>
              </a:rPr>
              <a:t>E1 </a:t>
            </a:r>
            <a:r>
              <a:rPr lang="en-US" sz="1800" dirty="0" smtClean="0">
                <a:latin typeface="Courier New" panose="02070309020205020404" pitchFamily="49" charset="0"/>
                <a:cs typeface="Courier New" panose="02070309020205020404" pitchFamily="49" charset="0"/>
              </a:rPr>
              <a:t>scaling</a:t>
            </a:r>
          </a:p>
          <a:p>
            <a:r>
              <a:rPr lang="en-US" sz="1800" dirty="0" smtClean="0">
                <a:latin typeface="Courier New" panose="02070309020205020404" pitchFamily="49" charset="0"/>
                <a:cs typeface="Courier New" panose="02070309020205020404" pitchFamily="49" charset="0"/>
              </a:rPr>
              <a:t>        { </a:t>
            </a:r>
            <a:r>
              <a:rPr lang="en-US" sz="1800" dirty="0">
                <a:latin typeface="Courier New" panose="02070309020205020404" pitchFamily="49" charset="0"/>
                <a:cs typeface="Courier New" panose="02070309020205020404" pitchFamily="49" charset="0"/>
              </a:rPr>
              <a:t>output ‘0’;</a:t>
            </a:r>
          </a:p>
          <a:p>
            <a:r>
              <a:rPr lang="en-US" sz="1800" dirty="0" smtClean="0">
                <a:latin typeface="Courier New" panose="02070309020205020404" pitchFamily="49" charset="0"/>
                <a:cs typeface="Courier New" panose="02070309020205020404" pitchFamily="49" charset="0"/>
              </a:rPr>
              <a:t>          low </a:t>
            </a:r>
            <a:r>
              <a:rPr lang="en-US" sz="1800" dirty="0">
                <a:latin typeface="Courier New" panose="02070309020205020404" pitchFamily="49" charset="0"/>
                <a:cs typeface="Courier New" panose="02070309020205020404" pitchFamily="49" charset="0"/>
              </a:rPr>
              <a:t>= 2 * low; high = 2 * high;</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a:t>
            </a:r>
            <a:r>
              <a:rPr lang="en-US" sz="1800" dirty="0" smtClean="0">
                <a:solidFill>
                  <a:srgbClr val="0000FF"/>
                </a:solidFill>
                <a:latin typeface="Courier New" panose="02070309020205020404" pitchFamily="49" charset="0"/>
                <a:cs typeface="Courier New" panose="02070309020205020404" pitchFamily="49" charset="0"/>
              </a:rPr>
              <a:t>else</a:t>
            </a:r>
            <a:r>
              <a:rPr lang="en-US" sz="1800" dirty="0" smtClean="0">
                <a:latin typeface="Courier New" panose="02070309020205020404" pitchFamily="49" charset="0"/>
                <a:cs typeface="Courier New" panose="02070309020205020404" pitchFamily="49" charset="0"/>
              </a:rPr>
              <a:t>                 // </a:t>
            </a:r>
            <a:r>
              <a:rPr lang="en-US" sz="1800" dirty="0">
                <a:latin typeface="Courier New" panose="02070309020205020404" pitchFamily="49" charset="0"/>
                <a:cs typeface="Courier New" panose="02070309020205020404" pitchFamily="49" charset="0"/>
              </a:rPr>
              <a:t>E2 scaling</a:t>
            </a:r>
          </a:p>
          <a:p>
            <a:r>
              <a:rPr lang="en-US" sz="1800" dirty="0" smtClean="0">
                <a:latin typeface="Courier New" panose="02070309020205020404" pitchFamily="49" charset="0"/>
                <a:cs typeface="Courier New" panose="02070309020205020404" pitchFamily="49" charset="0"/>
              </a:rPr>
              <a:t>        { </a:t>
            </a:r>
            <a:r>
              <a:rPr lang="en-US" sz="1800" dirty="0">
                <a:latin typeface="Courier New" panose="02070309020205020404" pitchFamily="49" charset="0"/>
                <a:cs typeface="Courier New" panose="02070309020205020404" pitchFamily="49" charset="0"/>
              </a:rPr>
              <a:t>output ‘1’;</a:t>
            </a:r>
          </a:p>
          <a:p>
            <a:r>
              <a:rPr lang="en-US" sz="1800" dirty="0" smtClean="0">
                <a:latin typeface="Courier New" panose="02070309020205020404" pitchFamily="49" charset="0"/>
                <a:cs typeface="Courier New" panose="02070309020205020404" pitchFamily="49" charset="0"/>
              </a:rPr>
              <a:t>          low </a:t>
            </a:r>
            <a:r>
              <a:rPr lang="en-US" sz="1800" dirty="0">
                <a:latin typeface="Courier New" panose="02070309020205020404" pitchFamily="49" charset="0"/>
                <a:cs typeface="Courier New" panose="02070309020205020404" pitchFamily="49" charset="0"/>
              </a:rPr>
              <a:t>= 2 * (low - 0.5); high = 2 * (high - 0.5);</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a:t>
            </a:r>
          </a:p>
          <a:p>
            <a:r>
              <a:rPr lang="en-US" sz="1800" dirty="0" smtClean="0">
                <a:latin typeface="Courier New" panose="02070309020205020404" pitchFamily="49" charset="0"/>
                <a:cs typeface="Courier New" panose="02070309020205020404" pitchFamily="49" charset="0"/>
              </a:rPr>
              <a:t>END</a:t>
            </a:r>
            <a:endParaRPr lang="en-US" sz="1800" dirty="0">
              <a:latin typeface="Courier New" panose="02070309020205020404" pitchFamily="49" charset="0"/>
              <a:cs typeface="Courier New" panose="02070309020205020404" pitchFamily="49" charset="0"/>
            </a:endParaRPr>
          </a:p>
          <a:p>
            <a:endParaRPr lang="en-US" sz="18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51</a:t>
            </a:fld>
            <a:endParaRPr lang="en-US"/>
          </a:p>
        </p:txBody>
      </p:sp>
    </p:spTree>
    <p:extLst>
      <p:ext uri="{BB962C8B-B14F-4D97-AF65-F5344CB8AC3E}">
        <p14:creationId xmlns:p14="http://schemas.microsoft.com/office/powerpoint/2010/main" val="3081607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560840" cy="5217443"/>
          </a:xfrm>
        </p:spPr>
        <p:txBody>
          <a:bodyPr anchor="ctr">
            <a:normAutofit/>
          </a:bodyPr>
          <a:lstStyle/>
          <a:p>
            <a:r>
              <a:rPr lang="en-US" sz="2800" b="1" dirty="0"/>
              <a:t>Example </a:t>
            </a:r>
            <a:r>
              <a:rPr lang="en-US" sz="2800" b="1" dirty="0" smtClean="0"/>
              <a:t>7.4: </a:t>
            </a:r>
            <a:r>
              <a:rPr lang="en-US" sz="2800" dirty="0"/>
              <a:t>(Arithmetic Coding with Scaling and Incremental Coding</a:t>
            </a:r>
            <a:r>
              <a:rPr lang="en-US" sz="2800" dirty="0" smtClean="0"/>
              <a:t>).</a:t>
            </a:r>
          </a:p>
          <a:p>
            <a:endParaRPr lang="en-US" sz="2800" dirty="0"/>
          </a:p>
          <a:p>
            <a:pPr marL="457200" indent="-457200">
              <a:buFont typeface="Arial" panose="020B0604020202020204" pitchFamily="34" charset="0"/>
              <a:buChar char="•"/>
            </a:pPr>
            <a:r>
              <a:rPr lang="en-US" sz="2800" dirty="0"/>
              <a:t>Assume we only have three symbols A, B, C, and their probabilities are: A: </a:t>
            </a:r>
            <a:r>
              <a:rPr lang="en-US" sz="2800" dirty="0" smtClean="0"/>
              <a:t>0.7, B</a:t>
            </a:r>
            <a:r>
              <a:rPr lang="en-US" sz="2800" dirty="0"/>
              <a:t>: 0.2, C: 0.1. Suppose the input sequence for this example is ACB, and both </a:t>
            </a:r>
            <a:r>
              <a:rPr lang="en-US" sz="2800" dirty="0" smtClean="0"/>
              <a:t>the encoder </a:t>
            </a:r>
            <a:r>
              <a:rPr lang="en-US" sz="2800" dirty="0"/>
              <a:t>and decoder know that the length of the sequence is 3.</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52</a:t>
            </a:fld>
            <a:endParaRPr lang="en-US"/>
          </a:p>
        </p:txBody>
      </p:sp>
    </p:spTree>
    <p:extLst>
      <p:ext uri="{BB962C8B-B14F-4D97-AF65-F5344CB8AC3E}">
        <p14:creationId xmlns:p14="http://schemas.microsoft.com/office/powerpoint/2010/main" val="1660632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614" y="5445224"/>
            <a:ext cx="6948772" cy="680939"/>
          </a:xfrm>
        </p:spPr>
        <p:txBody>
          <a:bodyPr>
            <a:normAutofit fontScale="92500" lnSpcReduction="20000"/>
          </a:bodyPr>
          <a:lstStyle/>
          <a:p>
            <a:pPr algn="l"/>
            <a:r>
              <a:rPr lang="en-US" sz="2400" b="1" dirty="0"/>
              <a:t>Fig. </a:t>
            </a:r>
            <a:r>
              <a:rPr lang="en-US" sz="2400" b="1" dirty="0" smtClean="0"/>
              <a:t>7.11: </a:t>
            </a:r>
            <a:r>
              <a:rPr lang="en-US" sz="2400" dirty="0" smtClean="0"/>
              <a:t>Example</a:t>
            </a:r>
            <a:r>
              <a:rPr lang="en-US" sz="2400" dirty="0"/>
              <a:t>: arithmetic coding </a:t>
            </a:r>
            <a:r>
              <a:rPr lang="en-US" sz="2400" dirty="0" smtClean="0"/>
              <a:t>with scaling </a:t>
            </a:r>
            <a:r>
              <a:rPr lang="en-US" sz="2400" dirty="0"/>
              <a:t>and incremental coding—encoder</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53</a:t>
            </a:fld>
            <a:endParaRPr lang="en-US"/>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764703"/>
            <a:ext cx="6408712" cy="44044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654786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630" y="5445224"/>
            <a:ext cx="6660740" cy="680939"/>
          </a:xfrm>
        </p:spPr>
        <p:txBody>
          <a:bodyPr>
            <a:normAutofit fontScale="70000" lnSpcReduction="20000"/>
          </a:bodyPr>
          <a:lstStyle/>
          <a:p>
            <a:pPr algn="l"/>
            <a:r>
              <a:rPr lang="en-US" b="1" dirty="0" smtClean="0"/>
              <a:t>Fig. 7.12: </a:t>
            </a:r>
            <a:r>
              <a:rPr lang="en-US" dirty="0" smtClean="0"/>
              <a:t>Example</a:t>
            </a:r>
            <a:r>
              <a:rPr lang="en-US" dirty="0"/>
              <a:t>: arithmetic coding with scaling and incremental </a:t>
            </a:r>
            <a:r>
              <a:rPr lang="en-US" dirty="0" smtClean="0"/>
              <a:t>coding—decoder</a:t>
            </a:r>
            <a:endParaRPr lang="en-US" dirty="0"/>
          </a:p>
          <a:p>
            <a:pPr algn="l"/>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54</a:t>
            </a:fld>
            <a:endParaRPr lang="en-US"/>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202" y="682589"/>
            <a:ext cx="6791597" cy="4597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90919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p>
            <a:r>
              <a:rPr lang="en-US" sz="3200" dirty="0" smtClean="0"/>
              <a:t>E3 Scaling</a:t>
            </a:r>
            <a:endParaRPr lang="en-US" sz="3200" dirty="0"/>
          </a:p>
        </p:txBody>
      </p:sp>
      <p:sp>
        <p:nvSpPr>
          <p:cNvPr id="3" name="Content Placeholder 2"/>
          <p:cNvSpPr>
            <a:spLocks noGrp="1"/>
          </p:cNvSpPr>
          <p:nvPr>
            <p:ph idx="1"/>
          </p:nvPr>
        </p:nvSpPr>
        <p:spPr>
          <a:xfrm>
            <a:off x="683568" y="1484784"/>
            <a:ext cx="7787208" cy="4525963"/>
          </a:xfrm>
        </p:spPr>
        <p:txBody>
          <a:bodyPr>
            <a:normAutofit/>
          </a:bodyPr>
          <a:lstStyle/>
          <a:p>
            <a:pPr>
              <a:buFont typeface="Arial"/>
              <a:buChar char="•"/>
            </a:pPr>
            <a:r>
              <a:rPr lang="en-US" sz="2400" i="1" dirty="0" smtClean="0"/>
              <a:t>N </a:t>
            </a:r>
            <a:r>
              <a:rPr lang="en-US" sz="2400" dirty="0"/>
              <a:t>E3 scaling steps followed by an E1 is equivalent to an E1 followed by </a:t>
            </a:r>
            <a:r>
              <a:rPr lang="en-US" sz="2400" i="1" dirty="0"/>
              <a:t>N </a:t>
            </a:r>
            <a:r>
              <a:rPr lang="en-US" sz="2400" dirty="0" smtClean="0"/>
              <a:t>E2 steps</a:t>
            </a:r>
            <a:r>
              <a:rPr lang="en-US" sz="2400" dirty="0"/>
              <a:t>.</a:t>
            </a:r>
          </a:p>
          <a:p>
            <a:pPr>
              <a:buFont typeface="Arial"/>
              <a:buChar char="•"/>
            </a:pPr>
            <a:r>
              <a:rPr lang="en-US" sz="2400" i="1" dirty="0" smtClean="0"/>
              <a:t>N </a:t>
            </a:r>
            <a:r>
              <a:rPr lang="en-US" sz="2400" dirty="0"/>
              <a:t>E3 </a:t>
            </a:r>
            <a:r>
              <a:rPr lang="en-US" sz="2400" dirty="0" smtClean="0"/>
              <a:t>scaling </a:t>
            </a:r>
            <a:r>
              <a:rPr lang="en-US" sz="2400" dirty="0"/>
              <a:t>steps followed by an E2 is equivalent to an E2 followed by </a:t>
            </a:r>
            <a:r>
              <a:rPr lang="en-US" sz="2400" i="1" dirty="0"/>
              <a:t>N </a:t>
            </a:r>
            <a:r>
              <a:rPr lang="en-US" sz="2400" dirty="0" smtClean="0"/>
              <a:t>E1 steps.</a:t>
            </a:r>
          </a:p>
          <a:p>
            <a:endParaRPr lang="en-US" sz="2400" dirty="0"/>
          </a:p>
          <a:p>
            <a:r>
              <a:rPr lang="en-US" sz="2400" dirty="0"/>
              <a:t>Therefore, a good way to handle the signaling of the E3 scaling is: postpone </a:t>
            </a:r>
            <a:r>
              <a:rPr lang="en-US" sz="2400" dirty="0" smtClean="0"/>
              <a:t>until there </a:t>
            </a:r>
            <a:r>
              <a:rPr lang="en-US" sz="2400" dirty="0"/>
              <a:t>is an E1 or </a:t>
            </a:r>
            <a:r>
              <a:rPr lang="en-US" sz="2400" dirty="0" smtClean="0"/>
              <a:t>E2.</a:t>
            </a:r>
          </a:p>
          <a:p>
            <a:pPr>
              <a:buFont typeface="Arial" panose="020B0604020202020204" pitchFamily="34" charset="0"/>
              <a:buChar char="•"/>
            </a:pPr>
            <a:r>
              <a:rPr lang="en-US" sz="2400" dirty="0" smtClean="0"/>
              <a:t>If </a:t>
            </a:r>
            <a:r>
              <a:rPr lang="en-US" sz="2400" dirty="0"/>
              <a:t>there is an E1 after </a:t>
            </a:r>
            <a:r>
              <a:rPr lang="en-US" sz="2400" i="1" dirty="0"/>
              <a:t>N </a:t>
            </a:r>
            <a:r>
              <a:rPr lang="en-US" sz="2400" dirty="0"/>
              <a:t>E3 operations, send ‘0’ followed </a:t>
            </a:r>
            <a:r>
              <a:rPr lang="en-US" sz="2400" dirty="0" smtClean="0"/>
              <a:t>by </a:t>
            </a:r>
            <a:r>
              <a:rPr lang="en-US" sz="2400" i="1" dirty="0" smtClean="0"/>
              <a:t>N </a:t>
            </a:r>
            <a:r>
              <a:rPr lang="en-US" sz="2400" dirty="0"/>
              <a:t>‘1’s after the E1; </a:t>
            </a:r>
            <a:endParaRPr lang="en-US" sz="2400" dirty="0" smtClean="0"/>
          </a:p>
          <a:p>
            <a:pPr>
              <a:buFont typeface="Arial" panose="020B0604020202020204" pitchFamily="34" charset="0"/>
              <a:buChar char="•"/>
            </a:pPr>
            <a:r>
              <a:rPr lang="en-US" sz="2400" dirty="0" smtClean="0"/>
              <a:t>if </a:t>
            </a:r>
            <a:r>
              <a:rPr lang="en-US" sz="2400" dirty="0"/>
              <a:t>there is an E2 after </a:t>
            </a:r>
            <a:r>
              <a:rPr lang="en-US" sz="2400" i="1" dirty="0"/>
              <a:t>N </a:t>
            </a:r>
            <a:r>
              <a:rPr lang="en-US" sz="2400" dirty="0"/>
              <a:t>E3 operations, send ‘1’ followed by </a:t>
            </a:r>
            <a:r>
              <a:rPr lang="en-US" sz="2400" i="1" dirty="0" smtClean="0"/>
              <a:t>N </a:t>
            </a:r>
            <a:r>
              <a:rPr lang="en-US" sz="2400" dirty="0" smtClean="0"/>
              <a:t>‘0’s </a:t>
            </a:r>
            <a:r>
              <a:rPr lang="en-US" sz="2400" dirty="0"/>
              <a:t>after the E2.</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55</a:t>
            </a:fld>
            <a:endParaRPr lang="en-US"/>
          </a:p>
        </p:txBody>
      </p:sp>
    </p:spTree>
    <p:extLst>
      <p:ext uri="{BB962C8B-B14F-4D97-AF65-F5344CB8AC3E}">
        <p14:creationId xmlns:p14="http://schemas.microsoft.com/office/powerpoint/2010/main" val="3375028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7.6.3  Integer Implementation</a:t>
            </a:r>
            <a:endParaRPr lang="en-US" dirty="0"/>
          </a:p>
        </p:txBody>
      </p:sp>
      <p:sp>
        <p:nvSpPr>
          <p:cNvPr id="3" name="Content Placeholder 2"/>
          <p:cNvSpPr>
            <a:spLocks noGrp="1"/>
          </p:cNvSpPr>
          <p:nvPr>
            <p:ph idx="1"/>
          </p:nvPr>
        </p:nvSpPr>
        <p:spPr>
          <a:xfrm>
            <a:off x="683568" y="1484784"/>
            <a:ext cx="7776864" cy="4525963"/>
          </a:xfrm>
        </p:spPr>
        <p:txBody>
          <a:bodyPr anchor="ctr">
            <a:noAutofit/>
          </a:bodyPr>
          <a:lstStyle/>
          <a:p>
            <a:pPr marL="457200" indent="-457200">
              <a:spcBef>
                <a:spcPts val="1776"/>
              </a:spcBef>
              <a:buFont typeface="Arial" panose="020B0604020202020204" pitchFamily="34" charset="0"/>
              <a:buChar char="•"/>
            </a:pPr>
            <a:r>
              <a:rPr lang="en-US" sz="2400" dirty="0" smtClean="0"/>
              <a:t>Uses only </a:t>
            </a:r>
            <a:r>
              <a:rPr lang="en-US" sz="2400" dirty="0"/>
              <a:t>integer </a:t>
            </a:r>
            <a:r>
              <a:rPr lang="en-US" sz="2400" dirty="0" smtClean="0"/>
              <a:t>arithmetic.  It </a:t>
            </a:r>
            <a:r>
              <a:rPr lang="en-US" sz="2400" dirty="0"/>
              <a:t>is quite common in modern </a:t>
            </a:r>
            <a:r>
              <a:rPr lang="en-US" sz="2400" dirty="0" smtClean="0"/>
              <a:t>multimedia applications.</a:t>
            </a:r>
          </a:p>
          <a:p>
            <a:pPr marL="457200" indent="-457200">
              <a:spcBef>
                <a:spcPts val="1776"/>
              </a:spcBef>
              <a:buFont typeface="Arial" panose="020B0604020202020204" pitchFamily="34" charset="0"/>
              <a:buChar char="•"/>
            </a:pPr>
            <a:r>
              <a:rPr lang="en-US" sz="2400" dirty="0" smtClean="0"/>
              <a:t>Basically</a:t>
            </a:r>
            <a:r>
              <a:rPr lang="en-US" sz="2400" dirty="0"/>
              <a:t>, the unit interval is replaced by a range [0, N), where N is an </a:t>
            </a:r>
            <a:r>
              <a:rPr lang="en-US" sz="2400" dirty="0" smtClean="0"/>
              <a:t>integer, e.g</a:t>
            </a:r>
            <a:r>
              <a:rPr lang="en-US" sz="2400" dirty="0"/>
              <a:t>. </a:t>
            </a:r>
            <a:r>
              <a:rPr lang="en-US" sz="2400" dirty="0" smtClean="0"/>
              <a:t>255.</a:t>
            </a:r>
          </a:p>
          <a:p>
            <a:pPr marL="457200" indent="-457200">
              <a:spcBef>
                <a:spcPts val="1776"/>
              </a:spcBef>
              <a:buFont typeface="Arial" panose="020B0604020202020204" pitchFamily="34" charset="0"/>
              <a:buChar char="•"/>
            </a:pPr>
            <a:r>
              <a:rPr lang="en-US" sz="2400" dirty="0" smtClean="0"/>
              <a:t>Because </a:t>
            </a:r>
            <a:r>
              <a:rPr lang="en-US" sz="2400" dirty="0"/>
              <a:t>the integer range could be so small, e.g., [0, 255), applying </a:t>
            </a:r>
            <a:r>
              <a:rPr lang="en-US" sz="2400" dirty="0" smtClean="0"/>
              <a:t>the scaling </a:t>
            </a:r>
            <a:r>
              <a:rPr lang="en-US" sz="2400" dirty="0"/>
              <a:t>techniques similar to what was discussed above, now in integer </a:t>
            </a:r>
            <a:r>
              <a:rPr lang="en-US" sz="2400" dirty="0" smtClean="0"/>
              <a:t>arithmetic, is </a:t>
            </a:r>
            <a:r>
              <a:rPr lang="en-US" sz="2400" dirty="0"/>
              <a:t>a necessity.</a:t>
            </a:r>
          </a:p>
          <a:p>
            <a:pPr marL="457200" indent="-457200">
              <a:spcBef>
                <a:spcPts val="1776"/>
              </a:spcBef>
              <a:buFont typeface="Arial" panose="020B0604020202020204" pitchFamily="34" charset="0"/>
              <a:buChar char="•"/>
            </a:pPr>
            <a:r>
              <a:rPr lang="en-US" sz="2400" dirty="0"/>
              <a:t>The main </a:t>
            </a:r>
            <a:r>
              <a:rPr lang="en-US" sz="2400" dirty="0" smtClean="0"/>
              <a:t>motivation is </a:t>
            </a:r>
            <a:r>
              <a:rPr lang="en-US" sz="2400" dirty="0"/>
              <a:t>to avoid </a:t>
            </a:r>
            <a:r>
              <a:rPr lang="en-US" sz="2400" dirty="0" smtClean="0"/>
              <a:t>any floating </a:t>
            </a:r>
            <a:r>
              <a:rPr lang="en-US" sz="2400" dirty="0"/>
              <a:t>number operations.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56</a:t>
            </a:fld>
            <a:endParaRPr lang="en-US"/>
          </a:p>
        </p:txBody>
      </p:sp>
    </p:spTree>
    <p:extLst>
      <p:ext uri="{BB962C8B-B14F-4D97-AF65-F5344CB8AC3E}">
        <p14:creationId xmlns:p14="http://schemas.microsoft.com/office/powerpoint/2010/main" val="2364790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00132"/>
          </a:xfrm>
        </p:spPr>
        <p:txBody>
          <a:bodyPr>
            <a:normAutofit/>
          </a:bodyPr>
          <a:lstStyle/>
          <a:p>
            <a:r>
              <a:rPr lang="en-US" sz="3200" dirty="0" smtClean="0"/>
              <a:t>7.6.4  Binary Arithmetic Coding</a:t>
            </a:r>
            <a:endParaRPr lang="en-US" sz="3200" dirty="0"/>
          </a:p>
        </p:txBody>
      </p:sp>
      <p:sp>
        <p:nvSpPr>
          <p:cNvPr id="3" name="Content Placeholder 2"/>
          <p:cNvSpPr>
            <a:spLocks noGrp="1"/>
          </p:cNvSpPr>
          <p:nvPr>
            <p:ph idx="1"/>
          </p:nvPr>
        </p:nvSpPr>
        <p:spPr>
          <a:xfrm>
            <a:off x="457200" y="1600201"/>
            <a:ext cx="8147248" cy="4277072"/>
          </a:xfrm>
        </p:spPr>
        <p:txBody>
          <a:bodyPr anchor="ctr">
            <a:normAutofit/>
          </a:bodyPr>
          <a:lstStyle/>
          <a:p>
            <a:pPr marL="457200" indent="-457200">
              <a:buFont typeface="Arial" panose="020B0604020202020204" pitchFamily="34" charset="0"/>
              <a:buChar char="•"/>
            </a:pPr>
            <a:r>
              <a:rPr lang="en-US" sz="2600" dirty="0" smtClean="0"/>
              <a:t>Only use binary symbols, 0 and 1.</a:t>
            </a:r>
          </a:p>
          <a:p>
            <a:pPr marL="457200" indent="-457200">
              <a:buFont typeface="Arial" panose="020B0604020202020204" pitchFamily="34" charset="0"/>
              <a:buChar char="•"/>
            </a:pPr>
            <a:r>
              <a:rPr lang="en-US" sz="2600" dirty="0" smtClean="0"/>
              <a:t>The calculation of new intervals and </a:t>
            </a:r>
            <a:r>
              <a:rPr lang="en-US" sz="2600" dirty="0"/>
              <a:t>t</a:t>
            </a:r>
            <a:r>
              <a:rPr lang="en-US" sz="2600" dirty="0" smtClean="0"/>
              <a:t>he </a:t>
            </a:r>
            <a:r>
              <a:rPr lang="en-US" sz="2600" dirty="0"/>
              <a:t>decision of which interval to take (first or second) </a:t>
            </a:r>
            <a:r>
              <a:rPr lang="en-US" sz="2600" dirty="0" smtClean="0"/>
              <a:t>are </a:t>
            </a:r>
            <a:r>
              <a:rPr lang="en-US" sz="2600" dirty="0"/>
              <a:t>simpler</a:t>
            </a:r>
            <a:r>
              <a:rPr lang="en-US" sz="2600" dirty="0" smtClean="0"/>
              <a:t>.</a:t>
            </a:r>
          </a:p>
          <a:p>
            <a:pPr marL="457200" indent="-457200">
              <a:buFont typeface="Arial" panose="020B0604020202020204" pitchFamily="34" charset="0"/>
              <a:buChar char="•"/>
            </a:pPr>
            <a:r>
              <a:rPr lang="en-US" sz="2600" dirty="0"/>
              <a:t>Fast Binary Arithmetic Coding (Q-coder, MQ-coder) was developed in </a:t>
            </a:r>
            <a:r>
              <a:rPr lang="en-US" sz="2600" dirty="0" smtClean="0"/>
              <a:t>multimedia standards </a:t>
            </a:r>
            <a:r>
              <a:rPr lang="en-US" sz="2600" dirty="0"/>
              <a:t>such as JBIG, JBIG2, and JPEG-2000. The more advanced </a:t>
            </a:r>
            <a:r>
              <a:rPr lang="en-US" sz="2600" dirty="0" smtClean="0"/>
              <a:t>version, Context-Adaptive </a:t>
            </a:r>
            <a:r>
              <a:rPr lang="en-US" sz="2600" dirty="0"/>
              <a:t>Binary Arithmetic Coding (CABAC) is used in H.264 (</a:t>
            </a:r>
            <a:r>
              <a:rPr lang="en-US" sz="2600" dirty="0" smtClean="0"/>
              <a:t>M-coder) and </a:t>
            </a:r>
            <a:r>
              <a:rPr lang="en-US" sz="2600" dirty="0"/>
              <a:t>H.265.</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57</a:t>
            </a:fld>
            <a:endParaRPr lang="en-US"/>
          </a:p>
        </p:txBody>
      </p:sp>
    </p:spTree>
    <p:extLst>
      <p:ext uri="{BB962C8B-B14F-4D97-AF65-F5344CB8AC3E}">
        <p14:creationId xmlns:p14="http://schemas.microsoft.com/office/powerpoint/2010/main" val="42458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45224"/>
            <a:ext cx="8229600" cy="576064"/>
          </a:xfrm>
        </p:spPr>
        <p:txBody>
          <a:bodyPr>
            <a:normAutofit/>
          </a:bodyPr>
          <a:lstStyle/>
          <a:p>
            <a:pPr algn="ctr"/>
            <a:r>
              <a:rPr lang="en-US" sz="2800" b="1" dirty="0"/>
              <a:t>Fig. </a:t>
            </a:r>
            <a:r>
              <a:rPr lang="en-US" sz="2800" b="1" dirty="0" smtClean="0"/>
              <a:t>7.13</a:t>
            </a:r>
            <a:r>
              <a:rPr lang="en-US" sz="2800" dirty="0" smtClean="0"/>
              <a:t>:  Binary arithmetic coding</a:t>
            </a:r>
            <a:endParaRPr lang="en-US"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58</a:t>
            </a:fld>
            <a:endParaRPr lang="en-US"/>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836712"/>
            <a:ext cx="5184576" cy="4259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05771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r>
              <a:rPr lang="en-US" sz="2600" b="1" dirty="0"/>
              <a:t>Procedure 7.4 </a:t>
            </a:r>
            <a:r>
              <a:rPr lang="en-US" sz="2600" dirty="0"/>
              <a:t>(Procedures for Adaptive Arithmetic Coding).</a:t>
            </a:r>
          </a:p>
          <a:p>
            <a:endParaRPr lang="en-US" sz="2000" dirty="0" smtClean="0"/>
          </a:p>
          <a:p>
            <a:r>
              <a:rPr lang="en-US" sz="1800" dirty="0" smtClean="0">
                <a:latin typeface="Courier New" panose="02070309020205020404" pitchFamily="49" charset="0"/>
                <a:cs typeface="Courier New" panose="02070309020205020404" pitchFamily="49" charset="0"/>
              </a:rPr>
              <a:t>ENCODER                       DECODER</a:t>
            </a:r>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Initialization (reset counters) </a:t>
            </a:r>
            <a:r>
              <a:rPr lang="en-US" sz="1600" dirty="0" smtClean="0">
                <a:latin typeface="Courier New" panose="02070309020205020404" pitchFamily="49" charset="0"/>
                <a:cs typeface="Courier New" panose="02070309020205020404" pitchFamily="49" charset="0"/>
              </a:rPr>
              <a:t>  Initialization </a:t>
            </a:r>
            <a:r>
              <a:rPr lang="en-US" sz="1600" dirty="0">
                <a:latin typeface="Courier New" panose="02070309020205020404" pitchFamily="49" charset="0"/>
                <a:cs typeface="Courier New" panose="02070309020205020404" pitchFamily="49" charset="0"/>
              </a:rPr>
              <a:t>(reset counters)</a:t>
            </a:r>
          </a:p>
          <a:p>
            <a:r>
              <a:rPr lang="en-US" sz="1600" dirty="0">
                <a:solidFill>
                  <a:srgbClr val="0000FF"/>
                </a:solidFill>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(symbol != terminator) </a:t>
            </a:r>
            <a:r>
              <a:rPr lang="en-US" sz="1600" dirty="0" smtClean="0">
                <a:latin typeface="Courier New" panose="02070309020205020404" pitchFamily="49" charset="0"/>
                <a:cs typeface="Courier New" panose="02070309020205020404" pitchFamily="49" charset="0"/>
              </a:rPr>
              <a:t>     </a:t>
            </a:r>
            <a:r>
              <a:rPr lang="en-US" sz="1600" dirty="0" smtClean="0">
                <a:solidFill>
                  <a:srgbClr val="0000FF"/>
                </a:solidFill>
                <a:latin typeface="Courier New" panose="02070309020205020404" pitchFamily="49" charset="0"/>
                <a:cs typeface="Courier New" panose="02070309020205020404" pitchFamily="49" charset="0"/>
              </a:rPr>
              <a:t>while</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(symbol != terminator)</a:t>
            </a:r>
          </a:p>
          <a:p>
            <a:r>
              <a:rPr lang="en-US" sz="1600" dirty="0" smtClean="0">
                <a:latin typeface="Courier New" panose="02070309020205020404" pitchFamily="49" charset="0"/>
                <a:cs typeface="Courier New" panose="02070309020205020404" pitchFamily="49" charset="0"/>
              </a:rPr>
              <a:t>  {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get(symbol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decode(symbol</a:t>
            </a:r>
            <a:r>
              <a:rPr lang="en-US" sz="1600" dirty="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encode(symbol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output(symbol</a:t>
            </a:r>
            <a:r>
              <a:rPr lang="en-US" sz="1600" dirty="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update </a:t>
            </a:r>
            <a:r>
              <a:rPr lang="en-US" sz="1600" dirty="0">
                <a:latin typeface="Courier New" panose="02070309020205020404" pitchFamily="49" charset="0"/>
                <a:cs typeface="Courier New" panose="02070309020205020404" pitchFamily="49" charset="0"/>
              </a:rPr>
              <a:t>stats and interval; </a:t>
            </a:r>
            <a:r>
              <a:rPr lang="en-US" sz="1600" dirty="0" smtClean="0">
                <a:latin typeface="Courier New" panose="02070309020205020404" pitchFamily="49" charset="0"/>
                <a:cs typeface="Courier New" panose="02070309020205020404" pitchFamily="49" charset="0"/>
              </a:rPr>
              <a:t>       update </a:t>
            </a:r>
            <a:r>
              <a:rPr lang="en-US" sz="1600" dirty="0">
                <a:latin typeface="Courier New" panose="02070309020205020404" pitchFamily="49" charset="0"/>
                <a:cs typeface="Courier New" panose="02070309020205020404" pitchFamily="49" charset="0"/>
              </a:rPr>
              <a:t>stats and interval;</a:t>
            </a:r>
          </a:p>
          <a:p>
            <a:r>
              <a:rPr lang="en-US" sz="1600" dirty="0" smtClean="0">
                <a:latin typeface="Courier New" panose="02070309020205020404" pitchFamily="49" charset="0"/>
                <a:cs typeface="Courier New" panose="02070309020205020404" pitchFamily="49" charset="0"/>
              </a:rPr>
              <a:t>  }                                 }</a:t>
            </a:r>
            <a:endParaRPr lang="en-US" sz="16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59</a:t>
            </a:fld>
            <a:endParaRPr lang="en-US"/>
          </a:p>
        </p:txBody>
      </p:sp>
    </p:spTree>
    <p:extLst>
      <p:ext uri="{BB962C8B-B14F-4D97-AF65-F5344CB8AC3E}">
        <p14:creationId xmlns:p14="http://schemas.microsoft.com/office/powerpoint/2010/main" val="163979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Entropy and Code Length</a:t>
            </a:r>
            <a:endParaRPr lang="en-CA" sz="3200" dirty="0"/>
          </a:p>
        </p:txBody>
      </p:sp>
      <p:sp>
        <p:nvSpPr>
          <p:cNvPr id="3" name="Content Placeholder 2"/>
          <p:cNvSpPr>
            <a:spLocks noGrp="1"/>
          </p:cNvSpPr>
          <p:nvPr>
            <p:ph idx="1"/>
          </p:nvPr>
        </p:nvSpPr>
        <p:spPr/>
        <p:txBody>
          <a:bodyPr>
            <a:normAutofit/>
          </a:bodyPr>
          <a:lstStyle/>
          <a:p>
            <a:pPr algn="l">
              <a:buFont typeface="Arial" panose="020B0604020202020204" pitchFamily="34" charset="0"/>
              <a:buChar char="•"/>
            </a:pPr>
            <a:r>
              <a:rPr lang="en-CA" sz="2200" dirty="0" smtClean="0"/>
              <a:t>As can be seen in Eq. (7.3): the entropy </a:t>
            </a:r>
            <a:r>
              <a:rPr lang="el-GR" sz="2200" i="1" dirty="0" smtClean="0"/>
              <a:t>η</a:t>
            </a:r>
            <a:r>
              <a:rPr lang="en-CA" sz="2200" dirty="0" smtClean="0"/>
              <a:t> is a weighted-sum of terms            ; hence it represents the </a:t>
            </a:r>
            <a:r>
              <a:rPr lang="en-CA" sz="2200" i="1" dirty="0" smtClean="0"/>
              <a:t>average</a:t>
            </a:r>
            <a:r>
              <a:rPr lang="en-CA" sz="2200" dirty="0" smtClean="0"/>
              <a:t> amount of information contained per symbol in the source </a:t>
            </a:r>
            <a:r>
              <a:rPr lang="en-CA" sz="2200" i="1" dirty="0" smtClean="0">
                <a:latin typeface="Times New Roman" pitchFamily="18" charset="0"/>
                <a:cs typeface="Times New Roman" pitchFamily="18" charset="0"/>
              </a:rPr>
              <a:t>S</a:t>
            </a:r>
            <a:r>
              <a:rPr lang="en-CA" sz="2200" dirty="0" smtClean="0"/>
              <a:t>.</a:t>
            </a:r>
          </a:p>
          <a:p>
            <a:endParaRPr lang="en-CA" sz="2200" dirty="0" smtClean="0"/>
          </a:p>
          <a:p>
            <a:pPr>
              <a:buFont typeface="Arial" panose="020B0604020202020204" pitchFamily="34" charset="0"/>
              <a:buChar char="•"/>
            </a:pPr>
            <a:r>
              <a:rPr lang="en-CA" sz="2200" dirty="0" smtClean="0"/>
              <a:t>The entropy </a:t>
            </a:r>
            <a:r>
              <a:rPr lang="el-GR" sz="2200" i="1" dirty="0" smtClean="0"/>
              <a:t>η</a:t>
            </a:r>
            <a:r>
              <a:rPr lang="en-CA" sz="2200" dirty="0" smtClean="0"/>
              <a:t> specifies the lower bound for the average number of bits to code each symbol in </a:t>
            </a:r>
            <a:r>
              <a:rPr lang="en-CA" sz="2200" i="1" dirty="0" smtClean="0">
                <a:latin typeface="Times New Roman" pitchFamily="18" charset="0"/>
                <a:cs typeface="Times New Roman" pitchFamily="18" charset="0"/>
              </a:rPr>
              <a:t>S</a:t>
            </a:r>
            <a:r>
              <a:rPr lang="en-CA" sz="2200" dirty="0" smtClean="0"/>
              <a:t>, i.e.,</a:t>
            </a:r>
          </a:p>
          <a:p>
            <a:pPr>
              <a:buFont typeface="Arial" panose="020B0604020202020204" pitchFamily="34" charset="0"/>
              <a:buChar char="•"/>
            </a:pPr>
            <a:endParaRPr lang="en-CA" sz="2200" dirty="0" smtClean="0"/>
          </a:p>
          <a:p>
            <a:pPr algn="r"/>
            <a:r>
              <a:rPr lang="en-CA" sz="2200" dirty="0" smtClean="0"/>
              <a:t> (7.5)</a:t>
            </a:r>
          </a:p>
          <a:p>
            <a:endParaRPr lang="en-CA" sz="2200" dirty="0" smtClean="0"/>
          </a:p>
          <a:p>
            <a:pPr algn="l"/>
            <a:r>
              <a:rPr lang="en-CA" sz="2200" dirty="0" smtClean="0"/>
              <a:t>	   - the average length (measured in bits) of the </a:t>
            </a:r>
            <a:r>
              <a:rPr lang="en-CA" sz="2200" dirty="0" err="1" smtClean="0"/>
              <a:t>codewords</a:t>
            </a:r>
            <a:r>
              <a:rPr lang="en-CA" sz="2200" dirty="0" smtClean="0"/>
              <a:t> produced by the encoder.</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a:t>
            </a:fld>
            <a:endParaRPr lang="en-US"/>
          </a:p>
        </p:txBody>
      </p:sp>
      <p:graphicFrame>
        <p:nvGraphicFramePr>
          <p:cNvPr id="3074" name="Object 2"/>
          <p:cNvGraphicFramePr>
            <a:graphicFrameLocks noChangeAspect="1"/>
          </p:cNvGraphicFramePr>
          <p:nvPr>
            <p:extLst>
              <p:ext uri="{D42A27DB-BD31-4B8C-83A1-F6EECF244321}">
                <p14:modId xmlns:p14="http://schemas.microsoft.com/office/powerpoint/2010/main" val="1897941034"/>
              </p:ext>
            </p:extLst>
          </p:nvPr>
        </p:nvGraphicFramePr>
        <p:xfrm>
          <a:off x="2123728" y="1916832"/>
          <a:ext cx="744222" cy="504056"/>
        </p:xfrm>
        <a:graphic>
          <a:graphicData uri="http://schemas.openxmlformats.org/presentationml/2006/ole">
            <mc:AlternateContent xmlns:mc="http://schemas.openxmlformats.org/markup-compatibility/2006">
              <mc:Choice xmlns:v="urn:schemas-microsoft-com:vml" Requires="v">
                <p:oleObj spid="_x0000_s3428" name="Equation" r:id="rId3" imgW="431570" imgH="292123" progId="">
                  <p:embed/>
                </p:oleObj>
              </mc:Choice>
              <mc:Fallback>
                <p:oleObj name="Equation" r:id="rId3" imgW="431570" imgH="292123" progId="">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916832"/>
                        <a:ext cx="744222" cy="50405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74271187"/>
              </p:ext>
            </p:extLst>
          </p:nvPr>
        </p:nvGraphicFramePr>
        <p:xfrm>
          <a:off x="4139952" y="4149080"/>
          <a:ext cx="857256" cy="532090"/>
        </p:xfrm>
        <a:graphic>
          <a:graphicData uri="http://schemas.openxmlformats.org/presentationml/2006/ole">
            <mc:AlternateContent xmlns:mc="http://schemas.openxmlformats.org/markup-compatibility/2006">
              <mc:Choice xmlns:v="urn:schemas-microsoft-com:vml" Requires="v">
                <p:oleObj spid="_x0000_s3429" name="Equation" r:id="rId5" imgW="368185" imgH="228738" progId="">
                  <p:embed/>
                </p:oleObj>
              </mc:Choice>
              <mc:Fallback>
                <p:oleObj name="Equation" r:id="rId5" imgW="368185" imgH="228738" progId="">
                  <p:embed/>
                  <p:pic>
                    <p:nvPicPr>
                      <p:cNvPr id="0" name="Picture 1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4149080"/>
                        <a:ext cx="857256" cy="5320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2666662350"/>
              </p:ext>
            </p:extLst>
          </p:nvPr>
        </p:nvGraphicFramePr>
        <p:xfrm>
          <a:off x="899592" y="5013176"/>
          <a:ext cx="295275" cy="473075"/>
        </p:xfrm>
        <a:graphic>
          <a:graphicData uri="http://schemas.openxmlformats.org/presentationml/2006/ole">
            <mc:AlternateContent xmlns:mc="http://schemas.openxmlformats.org/markup-compatibility/2006">
              <mc:Choice xmlns:v="urn:schemas-microsoft-com:vml" Requires="v">
                <p:oleObj spid="_x0000_s3430" name="Equation" r:id="rId7" imgW="126618" imgH="203139" progId="">
                  <p:embed/>
                </p:oleObj>
              </mc:Choice>
              <mc:Fallback>
                <p:oleObj name="Equation" r:id="rId7" imgW="126618" imgH="203139" progId="">
                  <p:embed/>
                  <p:pic>
                    <p:nvPicPr>
                      <p:cNvPr id="0" name="Picture 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5013176"/>
                        <a:ext cx="295275" cy="473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560840" cy="5289451"/>
          </a:xfrm>
        </p:spPr>
        <p:txBody>
          <a:bodyPr>
            <a:normAutofit/>
          </a:bodyPr>
          <a:lstStyle/>
          <a:p>
            <a:pPr algn="l"/>
            <a:r>
              <a:rPr lang="en-US" sz="2800" b="1" dirty="0"/>
              <a:t>Example </a:t>
            </a:r>
            <a:r>
              <a:rPr lang="en-US" sz="2800" b="1" dirty="0" smtClean="0"/>
              <a:t>7.5: </a:t>
            </a:r>
            <a:r>
              <a:rPr lang="en-US" sz="2800" dirty="0" smtClean="0"/>
              <a:t>(</a:t>
            </a:r>
            <a:r>
              <a:rPr lang="en-US" sz="2800" dirty="0"/>
              <a:t>Adaptive Binary Arithmetic Coding</a:t>
            </a:r>
            <a:r>
              <a:rPr lang="en-US" sz="2800" dirty="0" smtClean="0"/>
              <a:t>).</a:t>
            </a:r>
          </a:p>
          <a:p>
            <a:endParaRPr lang="en-US" sz="1200" dirty="0"/>
          </a:p>
          <a:p>
            <a:pPr marL="457200" indent="-457200">
              <a:buFont typeface="Arial" panose="020B0604020202020204" pitchFamily="34" charset="0"/>
              <a:buChar char="•"/>
            </a:pPr>
            <a:r>
              <a:rPr lang="en-US" sz="2800" dirty="0" smtClean="0"/>
              <a:t>Assume </a:t>
            </a:r>
            <a:r>
              <a:rPr lang="en-US" sz="2800" dirty="0"/>
              <a:t>the input symbols to the encoder is </a:t>
            </a:r>
            <a:r>
              <a:rPr lang="en-US" sz="2800" dirty="0" smtClean="0"/>
              <a:t>10001.</a:t>
            </a:r>
          </a:p>
          <a:p>
            <a:pPr marL="457200" indent="-457200">
              <a:buFont typeface="Arial" panose="020B0604020202020204" pitchFamily="34" charset="0"/>
              <a:buChar char="•"/>
            </a:pPr>
            <a:r>
              <a:rPr lang="en-US" sz="2800" dirty="0" smtClean="0"/>
              <a:t>Assume </a:t>
            </a:r>
            <a:r>
              <a:rPr lang="en-US" sz="2800" dirty="0"/>
              <a:t>that both the encoder and decoder know the length of the sequence</a:t>
            </a:r>
            <a:r>
              <a:rPr lang="en-US" sz="2800" dirty="0" smtClean="0"/>
              <a:t>.</a:t>
            </a:r>
          </a:p>
          <a:p>
            <a:endParaRPr lang="en-US" sz="2800" dirty="0"/>
          </a:p>
          <a:p>
            <a:r>
              <a:rPr lang="en-US" sz="2800" dirty="0" smtClean="0"/>
              <a:t>** For clarity </a:t>
            </a:r>
            <a:r>
              <a:rPr lang="en-US" sz="2800" dirty="0"/>
              <a:t>and </a:t>
            </a:r>
            <a:r>
              <a:rPr lang="en-US" sz="2800" dirty="0" smtClean="0"/>
              <a:t>simplicity, the </a:t>
            </a:r>
            <a:r>
              <a:rPr lang="en-US" sz="2800" dirty="0"/>
              <a:t>scaling procedure (for E1, E2, etc</a:t>
            </a:r>
            <a:r>
              <a:rPr lang="en-US" sz="2800" dirty="0" smtClean="0"/>
              <a:t>.) will not be used.</a:t>
            </a:r>
            <a:endParaRPr lang="en-US"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60</a:t>
            </a:fld>
            <a:endParaRPr lang="en-US"/>
          </a:p>
        </p:txBody>
      </p:sp>
    </p:spTree>
    <p:extLst>
      <p:ext uri="{BB962C8B-B14F-4D97-AF65-F5344CB8AC3E}">
        <p14:creationId xmlns:p14="http://schemas.microsoft.com/office/powerpoint/2010/main" val="31351317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628" y="5373216"/>
            <a:ext cx="6696744" cy="680939"/>
          </a:xfrm>
        </p:spPr>
        <p:txBody>
          <a:bodyPr>
            <a:noAutofit/>
          </a:bodyPr>
          <a:lstStyle/>
          <a:p>
            <a:pPr algn="l"/>
            <a:r>
              <a:rPr lang="en-US" sz="2400" b="1" dirty="0"/>
              <a:t>Fig. </a:t>
            </a:r>
            <a:r>
              <a:rPr lang="en-US" sz="2400" b="1" dirty="0" smtClean="0"/>
              <a:t>7.14:  </a:t>
            </a:r>
            <a:r>
              <a:rPr lang="en-US" sz="2400" dirty="0"/>
              <a:t>Adaptive binary arithmetic coding—encoder [input symbols:10001]</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61</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692696"/>
            <a:ext cx="6036008" cy="4503879"/>
          </a:xfrm>
          <a:prstGeom prst="rect">
            <a:avLst/>
          </a:prstGeom>
        </p:spPr>
      </p:pic>
    </p:spTree>
    <p:extLst>
      <p:ext uri="{BB962C8B-B14F-4D97-AF65-F5344CB8AC3E}">
        <p14:creationId xmlns:p14="http://schemas.microsoft.com/office/powerpoint/2010/main" val="8490945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5301208"/>
            <a:ext cx="7056784" cy="864096"/>
          </a:xfrm>
        </p:spPr>
        <p:txBody>
          <a:bodyPr>
            <a:normAutofit/>
          </a:bodyPr>
          <a:lstStyle/>
          <a:p>
            <a:pPr algn="l"/>
            <a:r>
              <a:rPr lang="en-US" sz="2400" b="1" dirty="0"/>
              <a:t>Fig. </a:t>
            </a:r>
            <a:r>
              <a:rPr lang="en-US" sz="2400" b="1" dirty="0" smtClean="0"/>
              <a:t>7.15:  </a:t>
            </a:r>
            <a:r>
              <a:rPr lang="en-US" sz="2400" dirty="0"/>
              <a:t>Adaptive binary arithmetic coding—decoder. [input: 0.546875 (binary 0.100011)]</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62</a:t>
            </a:fld>
            <a:endParaRPr lang="en-US"/>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664" y="764704"/>
            <a:ext cx="5900673"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216373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7.7  Lossless Image Compression</a:t>
            </a:r>
            <a:endParaRPr lang="en-CA" sz="3200" dirty="0"/>
          </a:p>
        </p:txBody>
      </p:sp>
      <p:sp>
        <p:nvSpPr>
          <p:cNvPr id="3" name="Content Placeholder 2"/>
          <p:cNvSpPr>
            <a:spLocks noGrp="1"/>
          </p:cNvSpPr>
          <p:nvPr>
            <p:ph idx="1"/>
          </p:nvPr>
        </p:nvSpPr>
        <p:spPr/>
        <p:txBody>
          <a:bodyPr>
            <a:normAutofit fontScale="62500" lnSpcReduction="20000"/>
          </a:bodyPr>
          <a:lstStyle/>
          <a:p>
            <a:pPr marL="457200" indent="-457200">
              <a:buFont typeface="Arial"/>
              <a:buChar char="•"/>
            </a:pPr>
            <a:r>
              <a:rPr lang="en-CA" b="1" dirty="0" smtClean="0"/>
              <a:t>Approaches of Differential Coding of Images:</a:t>
            </a:r>
          </a:p>
          <a:p>
            <a:endParaRPr lang="en-CA" dirty="0" smtClean="0"/>
          </a:p>
          <a:p>
            <a:pPr lvl="1">
              <a:lnSpc>
                <a:spcPct val="120000"/>
              </a:lnSpc>
              <a:spcBef>
                <a:spcPts val="1080"/>
              </a:spcBef>
            </a:pPr>
            <a:r>
              <a:rPr lang="en-CA" dirty="0" smtClean="0"/>
              <a:t>– Given an original image </a:t>
            </a:r>
            <a:r>
              <a:rPr lang="en-CA" i="1" dirty="0" smtClean="0">
                <a:latin typeface="Times New Roman" pitchFamily="18" charset="0"/>
                <a:cs typeface="Times New Roman" pitchFamily="18" charset="0"/>
              </a:rPr>
              <a:t>I</a:t>
            </a:r>
            <a:r>
              <a:rPr lang="en-CA" dirty="0" smtClean="0"/>
              <a:t>(</a:t>
            </a:r>
            <a:r>
              <a:rPr lang="en-CA" i="1" dirty="0" smtClean="0">
                <a:latin typeface="Times New Roman" pitchFamily="18" charset="0"/>
                <a:cs typeface="Times New Roman" pitchFamily="18" charset="0"/>
              </a:rPr>
              <a:t>x</a:t>
            </a:r>
            <a:r>
              <a:rPr lang="en-CA" dirty="0" smtClean="0"/>
              <a:t>, </a:t>
            </a:r>
            <a:r>
              <a:rPr lang="en-CA" i="1" dirty="0" smtClean="0">
                <a:latin typeface="Times New Roman" pitchFamily="18" charset="0"/>
                <a:cs typeface="Times New Roman" pitchFamily="18" charset="0"/>
              </a:rPr>
              <a:t>y</a:t>
            </a:r>
            <a:r>
              <a:rPr lang="en-CA" dirty="0" smtClean="0"/>
              <a:t>), using a simple difference operator we can define a difference image </a:t>
            </a:r>
            <a:r>
              <a:rPr lang="en-CA" i="1" dirty="0" smtClean="0">
                <a:latin typeface="Times New Roman" pitchFamily="18" charset="0"/>
                <a:cs typeface="Times New Roman" pitchFamily="18" charset="0"/>
              </a:rPr>
              <a:t>d</a:t>
            </a:r>
            <a:r>
              <a:rPr lang="en-CA" dirty="0" smtClean="0"/>
              <a:t>(</a:t>
            </a:r>
            <a:r>
              <a:rPr lang="en-CA" i="1" dirty="0" smtClean="0">
                <a:latin typeface="Times New Roman" pitchFamily="18" charset="0"/>
                <a:cs typeface="Times New Roman" pitchFamily="18" charset="0"/>
              </a:rPr>
              <a:t>x</a:t>
            </a:r>
            <a:r>
              <a:rPr lang="en-CA" dirty="0" smtClean="0"/>
              <a:t>, </a:t>
            </a:r>
            <a:r>
              <a:rPr lang="en-CA" i="1" dirty="0" smtClean="0">
                <a:latin typeface="Times New Roman" pitchFamily="18" charset="0"/>
                <a:cs typeface="Times New Roman" pitchFamily="18" charset="0"/>
              </a:rPr>
              <a:t>y</a:t>
            </a:r>
            <a:r>
              <a:rPr lang="en-CA" dirty="0" smtClean="0"/>
              <a:t>) as follows:</a:t>
            </a:r>
          </a:p>
          <a:p>
            <a:pPr lvl="1" algn="r">
              <a:lnSpc>
                <a:spcPct val="120000"/>
              </a:lnSpc>
              <a:spcBef>
                <a:spcPts val="1800"/>
              </a:spcBef>
              <a:spcAft>
                <a:spcPts val="600"/>
              </a:spcAft>
            </a:pPr>
            <a:r>
              <a:rPr lang="es-ES" dirty="0" smtClean="0"/>
              <a:t>		</a:t>
            </a:r>
            <a:r>
              <a:rPr lang="es-ES" sz="2600" dirty="0" smtClean="0"/>
              <a:t>(7.9)</a:t>
            </a:r>
          </a:p>
          <a:p>
            <a:pPr lvl="1">
              <a:lnSpc>
                <a:spcPct val="120000"/>
              </a:lnSpc>
              <a:spcBef>
                <a:spcPts val="1080"/>
              </a:spcBef>
            </a:pPr>
            <a:r>
              <a:rPr lang="en-CA" dirty="0" smtClean="0"/>
              <a:t>	or use the discrete version of the 2-D </a:t>
            </a:r>
            <a:r>
              <a:rPr lang="en-CA" dirty="0" err="1" smtClean="0"/>
              <a:t>Laplacian</a:t>
            </a:r>
            <a:r>
              <a:rPr lang="en-CA" dirty="0" smtClean="0"/>
              <a:t> operator to define a difference image </a:t>
            </a:r>
            <a:r>
              <a:rPr lang="en-CA" i="1" dirty="0" smtClean="0">
                <a:latin typeface="Times New Roman" pitchFamily="18" charset="0"/>
                <a:cs typeface="Times New Roman" pitchFamily="18" charset="0"/>
              </a:rPr>
              <a:t>d</a:t>
            </a:r>
            <a:r>
              <a:rPr lang="en-CA" dirty="0" smtClean="0"/>
              <a:t>(</a:t>
            </a:r>
            <a:r>
              <a:rPr lang="en-CA" i="1" dirty="0" smtClean="0">
                <a:latin typeface="Times New Roman" pitchFamily="18" charset="0"/>
                <a:cs typeface="Times New Roman" pitchFamily="18" charset="0"/>
              </a:rPr>
              <a:t>x</a:t>
            </a:r>
            <a:r>
              <a:rPr lang="en-CA" dirty="0" smtClean="0"/>
              <a:t>, </a:t>
            </a:r>
            <a:r>
              <a:rPr lang="en-CA" i="1" dirty="0" smtClean="0">
                <a:latin typeface="Times New Roman" pitchFamily="18" charset="0"/>
                <a:cs typeface="Times New Roman" pitchFamily="18" charset="0"/>
              </a:rPr>
              <a:t>y</a:t>
            </a:r>
            <a:r>
              <a:rPr lang="en-CA" dirty="0" smtClean="0"/>
              <a:t>) as</a:t>
            </a:r>
          </a:p>
          <a:p>
            <a:pPr lvl="1" algn="r">
              <a:lnSpc>
                <a:spcPct val="120000"/>
              </a:lnSpc>
              <a:spcBef>
                <a:spcPts val="1800"/>
              </a:spcBef>
            </a:pPr>
            <a:r>
              <a:rPr lang="en-CA" sz="2600" dirty="0" smtClean="0"/>
              <a:t>(7.10)</a:t>
            </a:r>
          </a:p>
          <a:p>
            <a:pPr algn="r"/>
            <a:endParaRPr lang="en-CA" dirty="0" smtClean="0"/>
          </a:p>
          <a:p>
            <a:pPr marL="457200" indent="-457200">
              <a:lnSpc>
                <a:spcPct val="120000"/>
              </a:lnSpc>
              <a:buFont typeface="Arial" panose="020B0604020202020204" pitchFamily="34" charset="0"/>
              <a:buChar char="•"/>
            </a:pPr>
            <a:r>
              <a:rPr lang="en-CA" dirty="0" smtClean="0"/>
              <a:t>Due to </a:t>
            </a:r>
            <a:r>
              <a:rPr lang="en-CA" i="1" dirty="0" smtClean="0"/>
              <a:t>spatial redundancy </a:t>
            </a:r>
            <a:r>
              <a:rPr lang="en-CA" dirty="0" smtClean="0"/>
              <a:t>existed in normal images </a:t>
            </a:r>
            <a:r>
              <a:rPr lang="en-CA" i="1" dirty="0" smtClean="0">
                <a:latin typeface="Times New Roman" pitchFamily="18" charset="0"/>
                <a:cs typeface="Times New Roman" pitchFamily="18" charset="0"/>
              </a:rPr>
              <a:t>I</a:t>
            </a:r>
            <a:r>
              <a:rPr lang="en-CA" dirty="0" smtClean="0"/>
              <a:t>, the difference image </a:t>
            </a:r>
            <a:r>
              <a:rPr lang="en-CA" i="1" dirty="0" smtClean="0">
                <a:latin typeface="Times New Roman" pitchFamily="18" charset="0"/>
                <a:cs typeface="Times New Roman" pitchFamily="18" charset="0"/>
              </a:rPr>
              <a:t>d</a:t>
            </a:r>
            <a:r>
              <a:rPr lang="en-CA" dirty="0" smtClean="0"/>
              <a:t> will have a narrower histogram and hence a smaller entropy, as shown in Fig. 7.9.</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03558329"/>
              </p:ext>
            </p:extLst>
          </p:nvPr>
        </p:nvGraphicFramePr>
        <p:xfrm>
          <a:off x="2951820" y="3036875"/>
          <a:ext cx="3240360" cy="386739"/>
        </p:xfrm>
        <a:graphic>
          <a:graphicData uri="http://schemas.openxmlformats.org/presentationml/2006/ole">
            <mc:AlternateContent xmlns:mc="http://schemas.openxmlformats.org/markup-compatibility/2006">
              <mc:Choice xmlns:v="urn:schemas-microsoft-com:vml" Requires="v">
                <p:oleObj spid="_x0000_s28782" name="Equation" r:id="rId3" imgW="1701720" imgH="203040" progId="Equation.3">
                  <p:embed/>
                </p:oleObj>
              </mc:Choice>
              <mc:Fallback>
                <p:oleObj name="Equation" r:id="rId3" imgW="17017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20" y="3036875"/>
                        <a:ext cx="3240360" cy="3867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86496395"/>
              </p:ext>
            </p:extLst>
          </p:nvPr>
        </p:nvGraphicFramePr>
        <p:xfrm>
          <a:off x="904093" y="4250408"/>
          <a:ext cx="7335815" cy="360040"/>
        </p:xfrm>
        <a:graphic>
          <a:graphicData uri="http://schemas.openxmlformats.org/presentationml/2006/ole">
            <mc:AlternateContent xmlns:mc="http://schemas.openxmlformats.org/markup-compatibility/2006">
              <mc:Choice xmlns:v="urn:schemas-microsoft-com:vml" Requires="v">
                <p:oleObj spid="_x0000_s28783" name="Equation" r:id="rId5" imgW="4140000" imgH="203040" progId="Equation.3">
                  <p:embed/>
                </p:oleObj>
              </mc:Choice>
              <mc:Fallback>
                <p:oleObj name="Equation" r:id="rId5" imgW="414000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093" y="4250408"/>
                        <a:ext cx="7335815" cy="36004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00570"/>
            <a:ext cx="8229600" cy="1500197"/>
          </a:xfrm>
        </p:spPr>
        <p:txBody>
          <a:bodyPr>
            <a:normAutofit fontScale="70000" lnSpcReduction="20000"/>
          </a:bodyPr>
          <a:lstStyle/>
          <a:p>
            <a:pPr marL="0" indent="0">
              <a:lnSpc>
                <a:spcPct val="120000"/>
              </a:lnSpc>
            </a:pPr>
            <a:r>
              <a:rPr lang="en-CA" sz="2400" b="1" dirty="0" smtClean="0"/>
              <a:t>Fig. 7.16</a:t>
            </a:r>
            <a:r>
              <a:rPr lang="en-CA" sz="2400" dirty="0" smtClean="0"/>
              <a:t>: Distributions for Original versus Derivative Images. (</a:t>
            </a:r>
            <a:r>
              <a:rPr lang="en-CA" sz="2400" dirty="0" err="1" smtClean="0"/>
              <a:t>a,b</a:t>
            </a:r>
            <a:r>
              <a:rPr lang="en-CA" sz="2400" dirty="0" smtClean="0"/>
              <a:t>): Original gray-level image and its partial derivative image; (</a:t>
            </a:r>
            <a:r>
              <a:rPr lang="en-CA" sz="2400" dirty="0" err="1" smtClean="0"/>
              <a:t>c,d</a:t>
            </a:r>
            <a:r>
              <a:rPr lang="en-CA" sz="2400" dirty="0" smtClean="0"/>
              <a:t>): Histograms for original and derivative images.</a:t>
            </a:r>
          </a:p>
          <a:p>
            <a:pPr>
              <a:lnSpc>
                <a:spcPct val="120000"/>
              </a:lnSpc>
            </a:pPr>
            <a:endParaRPr lang="en-CA" sz="2400" dirty="0" smtClean="0"/>
          </a:p>
          <a:p>
            <a:pPr>
              <a:lnSpc>
                <a:spcPct val="120000"/>
              </a:lnSpc>
            </a:pPr>
            <a:r>
              <a:rPr lang="en-CA" sz="2400" dirty="0" smtClean="0"/>
              <a:t>(This figure uses a commonly employed image called “Barb”.)</a:t>
            </a:r>
            <a:endParaRPr lang="en-CA" sz="2600" b="1"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64</a:t>
            </a:fld>
            <a:endParaRPr lang="en-US"/>
          </a:p>
        </p:txBody>
      </p:sp>
      <p:pic>
        <p:nvPicPr>
          <p:cNvPr id="6" name="Picture 5" descr="7f9.png"/>
          <p:cNvPicPr>
            <a:picLocks noChangeAspect="1"/>
          </p:cNvPicPr>
          <p:nvPr/>
        </p:nvPicPr>
        <p:blipFill>
          <a:blip r:embed="rId2" cstate="print"/>
          <a:stretch>
            <a:fillRect/>
          </a:stretch>
        </p:blipFill>
        <p:spPr>
          <a:xfrm>
            <a:off x="2714612" y="714356"/>
            <a:ext cx="3714776" cy="371477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7.7.2  Lossless JPEG</a:t>
            </a:r>
            <a:endParaRPr lang="en-CA" sz="3200" dirty="0"/>
          </a:p>
        </p:txBody>
      </p:sp>
      <p:sp>
        <p:nvSpPr>
          <p:cNvPr id="3" name="Content Placeholder 2"/>
          <p:cNvSpPr>
            <a:spLocks noGrp="1"/>
          </p:cNvSpPr>
          <p:nvPr>
            <p:ph idx="1"/>
          </p:nvPr>
        </p:nvSpPr>
        <p:spPr/>
        <p:txBody>
          <a:bodyPr>
            <a:normAutofit fontScale="70000" lnSpcReduction="20000"/>
          </a:bodyPr>
          <a:lstStyle/>
          <a:p>
            <a:r>
              <a:rPr lang="en-CA" dirty="0" smtClean="0"/>
              <a:t>• </a:t>
            </a:r>
            <a:r>
              <a:rPr lang="en-CA" b="1" dirty="0" smtClean="0"/>
              <a:t>Lossless JPEG</a:t>
            </a:r>
            <a:r>
              <a:rPr lang="en-CA" dirty="0" smtClean="0"/>
              <a:t>: A special case of the JPEG image compression.</a:t>
            </a:r>
          </a:p>
          <a:p>
            <a:endParaRPr lang="en-CA" dirty="0" smtClean="0"/>
          </a:p>
          <a:p>
            <a:r>
              <a:rPr lang="en-CA" dirty="0" smtClean="0"/>
              <a:t>• </a:t>
            </a:r>
            <a:r>
              <a:rPr lang="en-CA" b="1" dirty="0" smtClean="0"/>
              <a:t>The Predictive method</a:t>
            </a:r>
          </a:p>
          <a:p>
            <a:endParaRPr lang="en-CA" sz="1100" b="1" dirty="0" smtClean="0"/>
          </a:p>
          <a:p>
            <a:pPr marL="514350" indent="-514350">
              <a:buFont typeface="+mj-lt"/>
              <a:buAutoNum type="arabicPeriod"/>
            </a:pPr>
            <a:r>
              <a:rPr lang="en-CA" b="1" dirty="0" smtClean="0"/>
              <a:t>Forming a differential prediction</a:t>
            </a:r>
            <a:r>
              <a:rPr lang="en-CA" dirty="0" smtClean="0"/>
              <a:t>: A predictor combines the values of up to three neighboring pixels as the predicted value 	for the current pixel, indicated by ‘X’ in Fig. 7.10. The predictor can use any one of the seven schemes listed in Table 7.6.</a:t>
            </a:r>
          </a:p>
          <a:p>
            <a:pPr marL="514350" indent="-514350">
              <a:buFont typeface="+mj-lt"/>
              <a:buAutoNum type="arabicPeriod"/>
            </a:pPr>
            <a:endParaRPr lang="en-CA" dirty="0" smtClean="0"/>
          </a:p>
          <a:p>
            <a:pPr marL="514350" indent="-514350">
              <a:buFont typeface="+mj-lt"/>
              <a:buAutoNum type="arabicPeriod"/>
            </a:pPr>
            <a:r>
              <a:rPr lang="en-CA" b="1" dirty="0" smtClean="0"/>
              <a:t>Encoding</a:t>
            </a:r>
            <a:r>
              <a:rPr lang="en-CA" dirty="0" smtClean="0"/>
              <a:t>: The encoder compares the prediction with the actual pixel value at the position ‘X’ and encodes the difference using one of the lossless compression techniques we have discussed, e.g., the Huffman coding scheme.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4077072"/>
            <a:ext cx="8229600" cy="1500197"/>
          </a:xfrm>
        </p:spPr>
        <p:txBody>
          <a:bodyPr>
            <a:noAutofit/>
          </a:bodyPr>
          <a:lstStyle/>
          <a:p>
            <a:pPr algn="ctr"/>
            <a:r>
              <a:rPr lang="en-CA" sz="2200" b="1" dirty="0" smtClean="0"/>
              <a:t>Fig. 7.17</a:t>
            </a:r>
            <a:r>
              <a:rPr lang="en-CA" sz="2200" dirty="0" smtClean="0"/>
              <a:t>: Neighboring Pixels for Predictors in Lossless JPEG.</a:t>
            </a:r>
          </a:p>
          <a:p>
            <a:endParaRPr lang="en-CA" sz="2200" dirty="0" smtClean="0"/>
          </a:p>
          <a:p>
            <a:pPr>
              <a:buFont typeface="Arial" panose="020B0604020202020204" pitchFamily="34" charset="0"/>
              <a:buChar char="•"/>
            </a:pPr>
            <a:r>
              <a:rPr lang="en-CA" sz="2200" b="1" dirty="0" smtClean="0"/>
              <a:t>Note</a:t>
            </a:r>
            <a:r>
              <a:rPr lang="en-CA" sz="2200" dirty="0" smtClean="0"/>
              <a:t>: Any of A, B, or C has already been decoded before it is used in the predictor, on the decoder side of an encode-decode cycle.</a:t>
            </a:r>
            <a:endParaRPr lang="en-CA" sz="2200" b="1"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66</a:t>
            </a:fld>
            <a:endParaRPr lang="en-US"/>
          </a:p>
        </p:txBody>
      </p:sp>
      <p:pic>
        <p:nvPicPr>
          <p:cNvPr id="7" name="Picture 6" descr="lossless-jpeg.png"/>
          <p:cNvPicPr>
            <a:picLocks noChangeAspect="1"/>
          </p:cNvPicPr>
          <p:nvPr/>
        </p:nvPicPr>
        <p:blipFill>
          <a:blip r:embed="rId2" cstate="print"/>
          <a:stretch>
            <a:fillRect/>
          </a:stretch>
        </p:blipFill>
        <p:spPr>
          <a:xfrm>
            <a:off x="2987824" y="1052736"/>
            <a:ext cx="3240360" cy="271754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642942"/>
          </a:xfrm>
        </p:spPr>
        <p:txBody>
          <a:bodyPr>
            <a:normAutofit/>
          </a:bodyPr>
          <a:lstStyle/>
          <a:p>
            <a:pPr algn="ctr"/>
            <a:r>
              <a:rPr lang="en-CA" sz="2800" b="1" dirty="0" smtClean="0"/>
              <a:t>Table 7.6</a:t>
            </a:r>
            <a:r>
              <a:rPr lang="en-CA" sz="2800" dirty="0" smtClean="0"/>
              <a:t>:  Predictors for Lossless JPEG</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894070440"/>
              </p:ext>
            </p:extLst>
          </p:nvPr>
        </p:nvGraphicFramePr>
        <p:xfrm>
          <a:off x="1524000" y="2132856"/>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CA" dirty="0" smtClean="0">
                          <a:latin typeface="Trebuchet MS"/>
                        </a:rPr>
                        <a:t>Predictor</a:t>
                      </a:r>
                      <a:endParaRPr lang="en-CA" dirty="0">
                        <a:latin typeface="Trebuchet MS"/>
                      </a:endParaRPr>
                    </a:p>
                  </a:txBody>
                  <a:tcPr/>
                </a:tc>
                <a:tc>
                  <a:txBody>
                    <a:bodyPr/>
                    <a:lstStyle/>
                    <a:p>
                      <a:r>
                        <a:rPr lang="en-CA" dirty="0" smtClean="0">
                          <a:latin typeface="Trebuchet MS"/>
                        </a:rPr>
                        <a:t>Prediction</a:t>
                      </a:r>
                      <a:endParaRPr lang="en-CA" dirty="0">
                        <a:latin typeface="Trebuchet MS"/>
                      </a:endParaRPr>
                    </a:p>
                  </a:txBody>
                  <a:tcPr/>
                </a:tc>
                <a:extLst>
                  <a:ext uri="{0D108BD9-81ED-4DB2-BD59-A6C34878D82A}">
                    <a16:rowId xmlns:a16="http://schemas.microsoft.com/office/drawing/2014/main" val="10000"/>
                  </a:ext>
                </a:extLst>
              </a:tr>
              <a:tr h="370840">
                <a:tc>
                  <a:txBody>
                    <a:bodyPr/>
                    <a:lstStyle/>
                    <a:p>
                      <a:r>
                        <a:rPr lang="en-CA" dirty="0" smtClean="0">
                          <a:latin typeface="Trebuchet MS"/>
                        </a:rPr>
                        <a:t>P1</a:t>
                      </a:r>
                      <a:endParaRPr lang="en-CA" dirty="0">
                        <a:latin typeface="Trebuchet MS"/>
                      </a:endParaRPr>
                    </a:p>
                  </a:txBody>
                  <a:tcPr/>
                </a:tc>
                <a:tc>
                  <a:txBody>
                    <a:bodyPr/>
                    <a:lstStyle/>
                    <a:p>
                      <a:r>
                        <a:rPr lang="en-CA" dirty="0" smtClean="0">
                          <a:latin typeface="Trebuchet MS"/>
                        </a:rPr>
                        <a:t>A</a:t>
                      </a:r>
                      <a:endParaRPr lang="en-CA" dirty="0">
                        <a:latin typeface="Trebuchet MS"/>
                      </a:endParaRPr>
                    </a:p>
                  </a:txBody>
                  <a:tcPr/>
                </a:tc>
                <a:extLst>
                  <a:ext uri="{0D108BD9-81ED-4DB2-BD59-A6C34878D82A}">
                    <a16:rowId xmlns:a16="http://schemas.microsoft.com/office/drawing/2014/main" val="10001"/>
                  </a:ext>
                </a:extLst>
              </a:tr>
              <a:tr h="370840">
                <a:tc>
                  <a:txBody>
                    <a:bodyPr/>
                    <a:lstStyle/>
                    <a:p>
                      <a:r>
                        <a:rPr lang="en-CA" dirty="0" smtClean="0">
                          <a:latin typeface="Trebuchet MS"/>
                        </a:rPr>
                        <a:t>P2</a:t>
                      </a:r>
                      <a:endParaRPr lang="en-CA" dirty="0">
                        <a:latin typeface="Trebuchet MS"/>
                      </a:endParaRPr>
                    </a:p>
                  </a:txBody>
                  <a:tcPr/>
                </a:tc>
                <a:tc>
                  <a:txBody>
                    <a:bodyPr/>
                    <a:lstStyle/>
                    <a:p>
                      <a:r>
                        <a:rPr lang="en-CA" dirty="0" smtClean="0">
                          <a:latin typeface="Trebuchet MS"/>
                        </a:rPr>
                        <a:t>B</a:t>
                      </a:r>
                      <a:endParaRPr lang="en-CA" dirty="0">
                        <a:latin typeface="Trebuchet MS"/>
                      </a:endParaRPr>
                    </a:p>
                  </a:txBody>
                  <a:tcPr/>
                </a:tc>
                <a:extLst>
                  <a:ext uri="{0D108BD9-81ED-4DB2-BD59-A6C34878D82A}">
                    <a16:rowId xmlns:a16="http://schemas.microsoft.com/office/drawing/2014/main" val="10002"/>
                  </a:ext>
                </a:extLst>
              </a:tr>
              <a:tr h="370840">
                <a:tc>
                  <a:txBody>
                    <a:bodyPr/>
                    <a:lstStyle/>
                    <a:p>
                      <a:r>
                        <a:rPr lang="en-CA" dirty="0" smtClean="0">
                          <a:latin typeface="Trebuchet MS"/>
                        </a:rPr>
                        <a:t>P3</a:t>
                      </a:r>
                      <a:endParaRPr lang="en-CA" dirty="0">
                        <a:latin typeface="Trebuchet MS"/>
                      </a:endParaRPr>
                    </a:p>
                  </a:txBody>
                  <a:tcPr/>
                </a:tc>
                <a:tc>
                  <a:txBody>
                    <a:bodyPr/>
                    <a:lstStyle/>
                    <a:p>
                      <a:r>
                        <a:rPr lang="en-CA" dirty="0" smtClean="0">
                          <a:latin typeface="Trebuchet MS"/>
                        </a:rPr>
                        <a:t>C</a:t>
                      </a:r>
                      <a:endParaRPr lang="en-CA" dirty="0">
                        <a:latin typeface="Trebuchet MS"/>
                      </a:endParaRPr>
                    </a:p>
                  </a:txBody>
                  <a:tcPr/>
                </a:tc>
                <a:extLst>
                  <a:ext uri="{0D108BD9-81ED-4DB2-BD59-A6C34878D82A}">
                    <a16:rowId xmlns:a16="http://schemas.microsoft.com/office/drawing/2014/main" val="10003"/>
                  </a:ext>
                </a:extLst>
              </a:tr>
              <a:tr h="370840">
                <a:tc>
                  <a:txBody>
                    <a:bodyPr/>
                    <a:lstStyle/>
                    <a:p>
                      <a:r>
                        <a:rPr lang="en-CA" dirty="0" smtClean="0">
                          <a:latin typeface="Trebuchet MS"/>
                        </a:rPr>
                        <a:t>P4</a:t>
                      </a:r>
                      <a:endParaRPr lang="en-CA" dirty="0">
                        <a:latin typeface="Trebuchet MS"/>
                      </a:endParaRPr>
                    </a:p>
                  </a:txBody>
                  <a:tcPr/>
                </a:tc>
                <a:tc>
                  <a:txBody>
                    <a:bodyPr/>
                    <a:lstStyle/>
                    <a:p>
                      <a:r>
                        <a:rPr lang="en-CA" dirty="0" smtClean="0">
                          <a:latin typeface="Trebuchet MS"/>
                        </a:rPr>
                        <a:t>A + B – C</a:t>
                      </a:r>
                      <a:endParaRPr lang="en-CA" dirty="0">
                        <a:latin typeface="Trebuchet MS"/>
                      </a:endParaRPr>
                    </a:p>
                  </a:txBody>
                  <a:tcPr/>
                </a:tc>
                <a:extLst>
                  <a:ext uri="{0D108BD9-81ED-4DB2-BD59-A6C34878D82A}">
                    <a16:rowId xmlns:a16="http://schemas.microsoft.com/office/drawing/2014/main" val="10004"/>
                  </a:ext>
                </a:extLst>
              </a:tr>
              <a:tr h="370840">
                <a:tc>
                  <a:txBody>
                    <a:bodyPr/>
                    <a:lstStyle/>
                    <a:p>
                      <a:r>
                        <a:rPr lang="en-CA" dirty="0" smtClean="0">
                          <a:latin typeface="Trebuchet MS"/>
                        </a:rPr>
                        <a:t>P5</a:t>
                      </a:r>
                      <a:endParaRPr lang="en-CA" dirty="0">
                        <a:latin typeface="Trebuchet MS"/>
                      </a:endParaRPr>
                    </a:p>
                  </a:txBody>
                  <a:tcPr/>
                </a:tc>
                <a:tc>
                  <a:txBody>
                    <a:bodyPr/>
                    <a:lstStyle/>
                    <a:p>
                      <a:r>
                        <a:rPr lang="en-CA" dirty="0" smtClean="0">
                          <a:latin typeface="Trebuchet MS"/>
                        </a:rPr>
                        <a:t>A + (B – C</a:t>
                      </a:r>
                      <a:r>
                        <a:rPr lang="en-CA" baseline="0" dirty="0" smtClean="0">
                          <a:latin typeface="Trebuchet MS"/>
                        </a:rPr>
                        <a:t>) / 2</a:t>
                      </a:r>
                      <a:endParaRPr lang="en-CA" dirty="0">
                        <a:latin typeface="Trebuchet MS"/>
                      </a:endParaRPr>
                    </a:p>
                  </a:txBody>
                  <a:tcPr/>
                </a:tc>
                <a:extLst>
                  <a:ext uri="{0D108BD9-81ED-4DB2-BD59-A6C34878D82A}">
                    <a16:rowId xmlns:a16="http://schemas.microsoft.com/office/drawing/2014/main" val="10005"/>
                  </a:ext>
                </a:extLst>
              </a:tr>
              <a:tr h="370840">
                <a:tc>
                  <a:txBody>
                    <a:bodyPr/>
                    <a:lstStyle/>
                    <a:p>
                      <a:r>
                        <a:rPr lang="en-CA" dirty="0" smtClean="0">
                          <a:latin typeface="Trebuchet MS"/>
                        </a:rPr>
                        <a:t>P6</a:t>
                      </a:r>
                      <a:endParaRPr lang="en-CA" dirty="0">
                        <a:latin typeface="Trebuchet MS"/>
                      </a:endParaRPr>
                    </a:p>
                  </a:txBody>
                  <a:tcPr/>
                </a:tc>
                <a:tc>
                  <a:txBody>
                    <a:bodyPr/>
                    <a:lstStyle/>
                    <a:p>
                      <a:r>
                        <a:rPr lang="en-CA" dirty="0" smtClean="0">
                          <a:latin typeface="Trebuchet MS"/>
                        </a:rPr>
                        <a:t>B + (A – C) / 2</a:t>
                      </a:r>
                      <a:endParaRPr lang="en-CA" dirty="0">
                        <a:latin typeface="Trebuchet MS"/>
                      </a:endParaRPr>
                    </a:p>
                  </a:txBody>
                  <a:tcPr/>
                </a:tc>
                <a:extLst>
                  <a:ext uri="{0D108BD9-81ED-4DB2-BD59-A6C34878D82A}">
                    <a16:rowId xmlns:a16="http://schemas.microsoft.com/office/drawing/2014/main" val="10006"/>
                  </a:ext>
                </a:extLst>
              </a:tr>
              <a:tr h="370840">
                <a:tc>
                  <a:txBody>
                    <a:bodyPr/>
                    <a:lstStyle/>
                    <a:p>
                      <a:r>
                        <a:rPr lang="en-CA" dirty="0" smtClean="0">
                          <a:latin typeface="Trebuchet MS"/>
                        </a:rPr>
                        <a:t>P7</a:t>
                      </a:r>
                      <a:endParaRPr lang="en-CA" dirty="0">
                        <a:latin typeface="Trebuchet MS"/>
                      </a:endParaRPr>
                    </a:p>
                  </a:txBody>
                  <a:tcPr/>
                </a:tc>
                <a:tc>
                  <a:txBody>
                    <a:bodyPr/>
                    <a:lstStyle/>
                    <a:p>
                      <a:r>
                        <a:rPr lang="en-CA" dirty="0" smtClean="0">
                          <a:latin typeface="Trebuchet MS"/>
                        </a:rPr>
                        <a:t>(A + B) / 2</a:t>
                      </a:r>
                      <a:endParaRPr lang="en-CA" dirty="0">
                        <a:latin typeface="Trebuchet MS"/>
                      </a:endParaRP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363272" cy="642942"/>
          </a:xfrm>
        </p:spPr>
        <p:txBody>
          <a:bodyPr>
            <a:noAutofit/>
          </a:bodyPr>
          <a:lstStyle/>
          <a:p>
            <a:pPr algn="ctr"/>
            <a:r>
              <a:rPr lang="en-CA" sz="2800" b="1" dirty="0" smtClean="0"/>
              <a:t>Table 7.7: </a:t>
            </a:r>
            <a:r>
              <a:rPr lang="en-CA" sz="2800" dirty="0" smtClean="0"/>
              <a:t>Comparison with other lossless compression programs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54796872"/>
              </p:ext>
            </p:extLst>
          </p:nvPr>
        </p:nvGraphicFramePr>
        <p:xfrm>
          <a:off x="1099014" y="2348880"/>
          <a:ext cx="6936432" cy="2956560"/>
        </p:xfrm>
        <a:graphic>
          <a:graphicData uri="http://schemas.openxmlformats.org/drawingml/2006/table">
            <a:tbl>
              <a:tblPr firstRow="1" bandRow="1">
                <a:tableStyleId>{5C22544A-7EE6-4342-B048-85BDC9FD1C3A}</a:tableStyleId>
              </a:tblPr>
              <a:tblGrid>
                <a:gridCol w="2547934">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122698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tblGrid>
              <a:tr h="185420">
                <a:tc rowSpan="2">
                  <a:txBody>
                    <a:bodyPr/>
                    <a:lstStyle/>
                    <a:p>
                      <a:r>
                        <a:rPr lang="en-CA" dirty="0" smtClean="0">
                          <a:latin typeface="Trebuchet MS"/>
                        </a:rPr>
                        <a:t>Compression Program</a:t>
                      </a:r>
                      <a:endParaRPr lang="en-CA" dirty="0">
                        <a:latin typeface="Trebuchet MS"/>
                      </a:endParaRPr>
                    </a:p>
                  </a:txBody>
                  <a:tcPr/>
                </a:tc>
                <a:tc gridSpan="4">
                  <a:txBody>
                    <a:bodyPr/>
                    <a:lstStyle/>
                    <a:p>
                      <a:r>
                        <a:rPr lang="en-CA" dirty="0" smtClean="0">
                          <a:latin typeface="Trebuchet MS"/>
                        </a:rPr>
                        <a:t>Compression Ratio</a:t>
                      </a:r>
                      <a:endParaRPr lang="en-CA" dirty="0">
                        <a:latin typeface="Trebuchet MS"/>
                      </a:endParaRPr>
                    </a:p>
                  </a:txBody>
                  <a:tcPr/>
                </a:tc>
                <a:tc hMerge="1">
                  <a:txBody>
                    <a:bodyPr/>
                    <a:lstStyle/>
                    <a:p>
                      <a:endParaRPr lang="en-CA"/>
                    </a:p>
                  </a:txBody>
                  <a:tcPr/>
                </a:tc>
                <a:tc hMerge="1">
                  <a:txBody>
                    <a:bodyPr/>
                    <a:lstStyle/>
                    <a:p>
                      <a:endParaRPr lang="en-CA" dirty="0"/>
                    </a:p>
                  </a:txBody>
                  <a:tcPr/>
                </a:tc>
                <a:tc hMerge="1">
                  <a:txBody>
                    <a:bodyPr/>
                    <a:lstStyle/>
                    <a:p>
                      <a:endParaRPr lang="en-CA"/>
                    </a:p>
                  </a:txBody>
                  <a:tcPr/>
                </a:tc>
                <a:extLst>
                  <a:ext uri="{0D108BD9-81ED-4DB2-BD59-A6C34878D82A}">
                    <a16:rowId xmlns:a16="http://schemas.microsoft.com/office/drawing/2014/main" val="10000"/>
                  </a:ext>
                </a:extLst>
              </a:tr>
              <a:tr h="185420">
                <a:tc vMerge="1">
                  <a:txBody>
                    <a:bodyPr/>
                    <a:lstStyle/>
                    <a:p>
                      <a:endParaRPr lang="en-CA"/>
                    </a:p>
                  </a:txBody>
                  <a:tcPr/>
                </a:tc>
                <a:tc>
                  <a:txBody>
                    <a:bodyPr/>
                    <a:lstStyle/>
                    <a:p>
                      <a:r>
                        <a:rPr lang="en-CA" dirty="0" smtClean="0">
                          <a:latin typeface="Trebuchet MS"/>
                        </a:rPr>
                        <a:t>Lena</a:t>
                      </a:r>
                      <a:endParaRPr lang="en-CA" dirty="0">
                        <a:latin typeface="Trebuchet MS"/>
                      </a:endParaRPr>
                    </a:p>
                  </a:txBody>
                  <a:tcPr/>
                </a:tc>
                <a:tc>
                  <a:txBody>
                    <a:bodyPr/>
                    <a:lstStyle/>
                    <a:p>
                      <a:r>
                        <a:rPr lang="en-CA" dirty="0" smtClean="0">
                          <a:latin typeface="Trebuchet MS"/>
                        </a:rPr>
                        <a:t>Football</a:t>
                      </a:r>
                      <a:endParaRPr lang="en-CA" dirty="0">
                        <a:latin typeface="Trebuchet MS"/>
                      </a:endParaRPr>
                    </a:p>
                  </a:txBody>
                  <a:tcPr/>
                </a:tc>
                <a:tc>
                  <a:txBody>
                    <a:bodyPr/>
                    <a:lstStyle/>
                    <a:p>
                      <a:r>
                        <a:rPr lang="en-CA" dirty="0" smtClean="0">
                          <a:latin typeface="Trebuchet MS"/>
                        </a:rPr>
                        <a:t>F-18</a:t>
                      </a:r>
                      <a:endParaRPr lang="en-CA" dirty="0">
                        <a:latin typeface="Trebuchet MS"/>
                      </a:endParaRPr>
                    </a:p>
                  </a:txBody>
                  <a:tcPr/>
                </a:tc>
                <a:tc>
                  <a:txBody>
                    <a:bodyPr/>
                    <a:lstStyle/>
                    <a:p>
                      <a:r>
                        <a:rPr lang="en-CA" dirty="0" smtClean="0">
                          <a:latin typeface="Trebuchet MS"/>
                        </a:rPr>
                        <a:t>Flowers</a:t>
                      </a:r>
                      <a:endParaRPr lang="en-CA" dirty="0">
                        <a:latin typeface="Trebuchet MS"/>
                      </a:endParaRPr>
                    </a:p>
                  </a:txBody>
                  <a:tcPr/>
                </a:tc>
                <a:extLst>
                  <a:ext uri="{0D108BD9-81ED-4DB2-BD59-A6C34878D82A}">
                    <a16:rowId xmlns:a16="http://schemas.microsoft.com/office/drawing/2014/main" val="10001"/>
                  </a:ext>
                </a:extLst>
              </a:tr>
              <a:tr h="370840">
                <a:tc>
                  <a:txBody>
                    <a:bodyPr/>
                    <a:lstStyle/>
                    <a:p>
                      <a:r>
                        <a:rPr lang="en-CA" dirty="0" smtClean="0">
                          <a:latin typeface="Trebuchet MS"/>
                        </a:rPr>
                        <a:t>Lossless JPEG</a:t>
                      </a:r>
                      <a:endParaRPr lang="en-CA" dirty="0">
                        <a:latin typeface="Trebuchet MS"/>
                      </a:endParaRPr>
                    </a:p>
                  </a:txBody>
                  <a:tcPr/>
                </a:tc>
                <a:tc>
                  <a:txBody>
                    <a:bodyPr/>
                    <a:lstStyle/>
                    <a:p>
                      <a:r>
                        <a:rPr lang="en-CA" dirty="0" smtClean="0">
                          <a:latin typeface="Trebuchet MS"/>
                        </a:rPr>
                        <a:t>1.45</a:t>
                      </a:r>
                      <a:endParaRPr lang="en-CA" dirty="0">
                        <a:latin typeface="Trebuchet MS"/>
                      </a:endParaRPr>
                    </a:p>
                  </a:txBody>
                  <a:tcPr/>
                </a:tc>
                <a:tc>
                  <a:txBody>
                    <a:bodyPr/>
                    <a:lstStyle/>
                    <a:p>
                      <a:r>
                        <a:rPr lang="en-CA" dirty="0" smtClean="0">
                          <a:latin typeface="Trebuchet MS"/>
                        </a:rPr>
                        <a:t>1.54</a:t>
                      </a:r>
                      <a:endParaRPr lang="en-CA" dirty="0">
                        <a:latin typeface="Trebuchet MS"/>
                      </a:endParaRPr>
                    </a:p>
                  </a:txBody>
                  <a:tcPr/>
                </a:tc>
                <a:tc>
                  <a:txBody>
                    <a:bodyPr/>
                    <a:lstStyle/>
                    <a:p>
                      <a:r>
                        <a:rPr lang="en-CA" dirty="0" smtClean="0">
                          <a:latin typeface="Trebuchet MS"/>
                        </a:rPr>
                        <a:t>2.29</a:t>
                      </a:r>
                      <a:endParaRPr lang="en-CA" dirty="0">
                        <a:latin typeface="Trebuchet MS"/>
                      </a:endParaRPr>
                    </a:p>
                  </a:txBody>
                  <a:tcPr/>
                </a:tc>
                <a:tc>
                  <a:txBody>
                    <a:bodyPr/>
                    <a:lstStyle/>
                    <a:p>
                      <a:r>
                        <a:rPr lang="en-CA" dirty="0" smtClean="0">
                          <a:latin typeface="Trebuchet MS"/>
                        </a:rPr>
                        <a:t>1.26</a:t>
                      </a:r>
                      <a:endParaRPr lang="en-CA" dirty="0">
                        <a:latin typeface="Trebuchet MS"/>
                      </a:endParaRPr>
                    </a:p>
                  </a:txBody>
                  <a:tcPr/>
                </a:tc>
                <a:extLst>
                  <a:ext uri="{0D108BD9-81ED-4DB2-BD59-A6C34878D82A}">
                    <a16:rowId xmlns:a16="http://schemas.microsoft.com/office/drawing/2014/main" val="10002"/>
                  </a:ext>
                </a:extLst>
              </a:tr>
              <a:tr h="370840">
                <a:tc>
                  <a:txBody>
                    <a:bodyPr/>
                    <a:lstStyle/>
                    <a:p>
                      <a:r>
                        <a:rPr lang="en-CA" dirty="0" smtClean="0">
                          <a:latin typeface="Trebuchet MS"/>
                        </a:rPr>
                        <a:t>Optimal Lossless</a:t>
                      </a:r>
                      <a:r>
                        <a:rPr lang="en-CA" baseline="0" dirty="0" smtClean="0">
                          <a:latin typeface="Trebuchet MS"/>
                        </a:rPr>
                        <a:t> JPEG</a:t>
                      </a:r>
                      <a:endParaRPr lang="en-CA" dirty="0">
                        <a:latin typeface="Trebuchet MS"/>
                      </a:endParaRPr>
                    </a:p>
                  </a:txBody>
                  <a:tcPr/>
                </a:tc>
                <a:tc>
                  <a:txBody>
                    <a:bodyPr/>
                    <a:lstStyle/>
                    <a:p>
                      <a:r>
                        <a:rPr lang="en-CA" dirty="0" smtClean="0">
                          <a:latin typeface="Trebuchet MS"/>
                        </a:rPr>
                        <a:t>1.49</a:t>
                      </a:r>
                      <a:endParaRPr lang="en-CA" dirty="0">
                        <a:latin typeface="Trebuchet MS"/>
                      </a:endParaRPr>
                    </a:p>
                  </a:txBody>
                  <a:tcPr/>
                </a:tc>
                <a:tc>
                  <a:txBody>
                    <a:bodyPr/>
                    <a:lstStyle/>
                    <a:p>
                      <a:r>
                        <a:rPr lang="en-CA" dirty="0" smtClean="0">
                          <a:latin typeface="Trebuchet MS"/>
                        </a:rPr>
                        <a:t>1.67</a:t>
                      </a:r>
                      <a:endParaRPr lang="en-CA" dirty="0">
                        <a:latin typeface="Trebuchet MS"/>
                      </a:endParaRPr>
                    </a:p>
                  </a:txBody>
                  <a:tcPr/>
                </a:tc>
                <a:tc>
                  <a:txBody>
                    <a:bodyPr/>
                    <a:lstStyle/>
                    <a:p>
                      <a:r>
                        <a:rPr lang="en-CA" dirty="0" smtClean="0">
                          <a:latin typeface="Trebuchet MS"/>
                        </a:rPr>
                        <a:t>2.71</a:t>
                      </a:r>
                      <a:endParaRPr lang="en-CA" dirty="0">
                        <a:latin typeface="Trebuchet MS"/>
                      </a:endParaRPr>
                    </a:p>
                  </a:txBody>
                  <a:tcPr/>
                </a:tc>
                <a:tc>
                  <a:txBody>
                    <a:bodyPr/>
                    <a:lstStyle/>
                    <a:p>
                      <a:r>
                        <a:rPr lang="en-CA" dirty="0" smtClean="0">
                          <a:latin typeface="Trebuchet MS"/>
                        </a:rPr>
                        <a:t>1.33</a:t>
                      </a:r>
                      <a:endParaRPr lang="en-CA" dirty="0">
                        <a:latin typeface="Trebuchet MS"/>
                      </a:endParaRPr>
                    </a:p>
                  </a:txBody>
                  <a:tcPr/>
                </a:tc>
                <a:extLst>
                  <a:ext uri="{0D108BD9-81ED-4DB2-BD59-A6C34878D82A}">
                    <a16:rowId xmlns:a16="http://schemas.microsoft.com/office/drawing/2014/main" val="10003"/>
                  </a:ext>
                </a:extLst>
              </a:tr>
              <a:tr h="370840">
                <a:tc>
                  <a:txBody>
                    <a:bodyPr/>
                    <a:lstStyle/>
                    <a:p>
                      <a:r>
                        <a:rPr lang="en-CA" dirty="0" smtClean="0">
                          <a:latin typeface="Trebuchet MS"/>
                        </a:rPr>
                        <a:t>Compress (LZW)</a:t>
                      </a:r>
                      <a:endParaRPr lang="en-CA" dirty="0">
                        <a:latin typeface="Trebuchet MS"/>
                      </a:endParaRPr>
                    </a:p>
                  </a:txBody>
                  <a:tcPr/>
                </a:tc>
                <a:tc>
                  <a:txBody>
                    <a:bodyPr/>
                    <a:lstStyle/>
                    <a:p>
                      <a:r>
                        <a:rPr lang="en-CA" dirty="0" smtClean="0">
                          <a:latin typeface="Trebuchet MS"/>
                        </a:rPr>
                        <a:t>0.86</a:t>
                      </a:r>
                      <a:endParaRPr lang="en-CA" dirty="0">
                        <a:latin typeface="Trebuchet MS"/>
                      </a:endParaRPr>
                    </a:p>
                  </a:txBody>
                  <a:tcPr/>
                </a:tc>
                <a:tc>
                  <a:txBody>
                    <a:bodyPr/>
                    <a:lstStyle/>
                    <a:p>
                      <a:r>
                        <a:rPr lang="en-CA" dirty="0" smtClean="0">
                          <a:latin typeface="Trebuchet MS"/>
                        </a:rPr>
                        <a:t>1.24</a:t>
                      </a:r>
                      <a:endParaRPr lang="en-CA" dirty="0">
                        <a:latin typeface="Trebuchet MS"/>
                      </a:endParaRPr>
                    </a:p>
                  </a:txBody>
                  <a:tcPr/>
                </a:tc>
                <a:tc>
                  <a:txBody>
                    <a:bodyPr/>
                    <a:lstStyle/>
                    <a:p>
                      <a:r>
                        <a:rPr lang="en-CA" dirty="0" smtClean="0">
                          <a:latin typeface="Trebuchet MS"/>
                        </a:rPr>
                        <a:t>2.21</a:t>
                      </a:r>
                      <a:endParaRPr lang="en-CA" dirty="0">
                        <a:latin typeface="Trebuchet MS"/>
                      </a:endParaRPr>
                    </a:p>
                  </a:txBody>
                  <a:tcPr/>
                </a:tc>
                <a:tc>
                  <a:txBody>
                    <a:bodyPr/>
                    <a:lstStyle/>
                    <a:p>
                      <a:r>
                        <a:rPr lang="en-CA" dirty="0" smtClean="0">
                          <a:latin typeface="Trebuchet MS"/>
                        </a:rPr>
                        <a:t>0.87</a:t>
                      </a:r>
                      <a:endParaRPr lang="en-CA" dirty="0">
                        <a:latin typeface="Trebuchet MS"/>
                      </a:endParaRPr>
                    </a:p>
                  </a:txBody>
                  <a:tcPr/>
                </a:tc>
                <a:extLst>
                  <a:ext uri="{0D108BD9-81ED-4DB2-BD59-A6C34878D82A}">
                    <a16:rowId xmlns:a16="http://schemas.microsoft.com/office/drawing/2014/main" val="10004"/>
                  </a:ext>
                </a:extLst>
              </a:tr>
              <a:tr h="370840">
                <a:tc>
                  <a:txBody>
                    <a:bodyPr/>
                    <a:lstStyle/>
                    <a:p>
                      <a:r>
                        <a:rPr lang="en-CA" dirty="0" err="1" smtClean="0">
                          <a:latin typeface="Trebuchet MS"/>
                        </a:rPr>
                        <a:t>Gzip</a:t>
                      </a:r>
                      <a:r>
                        <a:rPr lang="en-CA" dirty="0" smtClean="0">
                          <a:latin typeface="Trebuchet MS"/>
                        </a:rPr>
                        <a:t> (LZ77)</a:t>
                      </a:r>
                      <a:endParaRPr lang="en-CA" dirty="0">
                        <a:latin typeface="Trebuchet MS"/>
                      </a:endParaRPr>
                    </a:p>
                  </a:txBody>
                  <a:tcPr/>
                </a:tc>
                <a:tc>
                  <a:txBody>
                    <a:bodyPr/>
                    <a:lstStyle/>
                    <a:p>
                      <a:r>
                        <a:rPr lang="en-CA" dirty="0" smtClean="0">
                          <a:latin typeface="Trebuchet MS"/>
                        </a:rPr>
                        <a:t>1.08</a:t>
                      </a:r>
                      <a:endParaRPr lang="en-CA" dirty="0">
                        <a:latin typeface="Trebuchet MS"/>
                      </a:endParaRPr>
                    </a:p>
                  </a:txBody>
                  <a:tcPr/>
                </a:tc>
                <a:tc>
                  <a:txBody>
                    <a:bodyPr/>
                    <a:lstStyle/>
                    <a:p>
                      <a:r>
                        <a:rPr lang="en-CA" dirty="0" smtClean="0">
                          <a:latin typeface="Trebuchet MS"/>
                        </a:rPr>
                        <a:t>1.36</a:t>
                      </a:r>
                      <a:endParaRPr lang="en-CA" dirty="0">
                        <a:latin typeface="Trebuchet MS"/>
                      </a:endParaRPr>
                    </a:p>
                  </a:txBody>
                  <a:tcPr/>
                </a:tc>
                <a:tc>
                  <a:txBody>
                    <a:bodyPr/>
                    <a:lstStyle/>
                    <a:p>
                      <a:r>
                        <a:rPr lang="en-CA" dirty="0" smtClean="0">
                          <a:latin typeface="Trebuchet MS"/>
                        </a:rPr>
                        <a:t>3.10</a:t>
                      </a:r>
                      <a:endParaRPr lang="en-CA" dirty="0">
                        <a:latin typeface="Trebuchet MS"/>
                      </a:endParaRPr>
                    </a:p>
                  </a:txBody>
                  <a:tcPr/>
                </a:tc>
                <a:tc>
                  <a:txBody>
                    <a:bodyPr/>
                    <a:lstStyle/>
                    <a:p>
                      <a:r>
                        <a:rPr lang="en-CA" dirty="0" smtClean="0">
                          <a:latin typeface="Trebuchet MS"/>
                        </a:rPr>
                        <a:t>1.05</a:t>
                      </a:r>
                      <a:endParaRPr lang="en-CA" dirty="0">
                        <a:latin typeface="Trebuchet MS"/>
                      </a:endParaRPr>
                    </a:p>
                  </a:txBody>
                  <a:tcPr/>
                </a:tc>
                <a:extLst>
                  <a:ext uri="{0D108BD9-81ED-4DB2-BD59-A6C34878D82A}">
                    <a16:rowId xmlns:a16="http://schemas.microsoft.com/office/drawing/2014/main" val="10005"/>
                  </a:ext>
                </a:extLst>
              </a:tr>
              <a:tr h="370840">
                <a:tc>
                  <a:txBody>
                    <a:bodyPr/>
                    <a:lstStyle/>
                    <a:p>
                      <a:r>
                        <a:rPr lang="en-CA" dirty="0" err="1" smtClean="0">
                          <a:latin typeface="Trebuchet MS"/>
                        </a:rPr>
                        <a:t>Gzip</a:t>
                      </a:r>
                      <a:r>
                        <a:rPr lang="en-CA" dirty="0" smtClean="0">
                          <a:latin typeface="Trebuchet MS"/>
                        </a:rPr>
                        <a:t> -9 (optimal LZ77)</a:t>
                      </a:r>
                      <a:endParaRPr lang="en-CA" dirty="0">
                        <a:latin typeface="Trebuchet MS"/>
                      </a:endParaRPr>
                    </a:p>
                  </a:txBody>
                  <a:tcPr/>
                </a:tc>
                <a:tc>
                  <a:txBody>
                    <a:bodyPr/>
                    <a:lstStyle/>
                    <a:p>
                      <a:r>
                        <a:rPr lang="en-CA" dirty="0" smtClean="0">
                          <a:latin typeface="Trebuchet MS"/>
                        </a:rPr>
                        <a:t>1.08</a:t>
                      </a:r>
                      <a:endParaRPr lang="en-CA" dirty="0">
                        <a:latin typeface="Trebuchet MS"/>
                      </a:endParaRPr>
                    </a:p>
                  </a:txBody>
                  <a:tcPr/>
                </a:tc>
                <a:tc>
                  <a:txBody>
                    <a:bodyPr/>
                    <a:lstStyle/>
                    <a:p>
                      <a:r>
                        <a:rPr lang="en-CA" dirty="0" smtClean="0">
                          <a:latin typeface="Trebuchet MS"/>
                        </a:rPr>
                        <a:t>1.36</a:t>
                      </a:r>
                      <a:endParaRPr lang="en-CA" dirty="0">
                        <a:latin typeface="Trebuchet MS"/>
                      </a:endParaRPr>
                    </a:p>
                  </a:txBody>
                  <a:tcPr/>
                </a:tc>
                <a:tc>
                  <a:txBody>
                    <a:bodyPr/>
                    <a:lstStyle/>
                    <a:p>
                      <a:r>
                        <a:rPr lang="en-CA" dirty="0" smtClean="0">
                          <a:latin typeface="Trebuchet MS"/>
                        </a:rPr>
                        <a:t>3.13</a:t>
                      </a:r>
                      <a:endParaRPr lang="en-CA" dirty="0">
                        <a:latin typeface="Trebuchet MS"/>
                      </a:endParaRPr>
                    </a:p>
                  </a:txBody>
                  <a:tcPr/>
                </a:tc>
                <a:tc>
                  <a:txBody>
                    <a:bodyPr/>
                    <a:lstStyle/>
                    <a:p>
                      <a:r>
                        <a:rPr lang="en-CA" dirty="0" smtClean="0">
                          <a:latin typeface="Trebuchet MS"/>
                        </a:rPr>
                        <a:t>1.05</a:t>
                      </a:r>
                      <a:endParaRPr lang="en-CA" dirty="0">
                        <a:latin typeface="Trebuchet MS"/>
                      </a:endParaRPr>
                    </a:p>
                  </a:txBody>
                  <a:tcPr/>
                </a:tc>
                <a:extLst>
                  <a:ext uri="{0D108BD9-81ED-4DB2-BD59-A6C34878D82A}">
                    <a16:rowId xmlns:a16="http://schemas.microsoft.com/office/drawing/2014/main" val="10006"/>
                  </a:ext>
                </a:extLst>
              </a:tr>
              <a:tr h="370840">
                <a:tc>
                  <a:txBody>
                    <a:bodyPr/>
                    <a:lstStyle/>
                    <a:p>
                      <a:r>
                        <a:rPr lang="en-CA" dirty="0" smtClean="0">
                          <a:latin typeface="Trebuchet MS"/>
                        </a:rPr>
                        <a:t>Pack(Huffman coding)</a:t>
                      </a:r>
                      <a:endParaRPr lang="en-CA" dirty="0">
                        <a:latin typeface="Trebuchet MS"/>
                      </a:endParaRPr>
                    </a:p>
                  </a:txBody>
                  <a:tcPr/>
                </a:tc>
                <a:tc>
                  <a:txBody>
                    <a:bodyPr/>
                    <a:lstStyle/>
                    <a:p>
                      <a:r>
                        <a:rPr lang="en-CA" dirty="0" smtClean="0">
                          <a:latin typeface="Trebuchet MS"/>
                        </a:rPr>
                        <a:t>1.02</a:t>
                      </a:r>
                      <a:endParaRPr lang="en-CA" dirty="0">
                        <a:latin typeface="Trebuchet MS"/>
                      </a:endParaRPr>
                    </a:p>
                  </a:txBody>
                  <a:tcPr/>
                </a:tc>
                <a:tc>
                  <a:txBody>
                    <a:bodyPr/>
                    <a:lstStyle/>
                    <a:p>
                      <a:r>
                        <a:rPr lang="en-CA" dirty="0" smtClean="0">
                          <a:latin typeface="Trebuchet MS"/>
                        </a:rPr>
                        <a:t>1.12</a:t>
                      </a:r>
                      <a:endParaRPr lang="en-CA" dirty="0">
                        <a:latin typeface="Trebuchet MS"/>
                      </a:endParaRPr>
                    </a:p>
                  </a:txBody>
                  <a:tcPr/>
                </a:tc>
                <a:tc>
                  <a:txBody>
                    <a:bodyPr/>
                    <a:lstStyle/>
                    <a:p>
                      <a:r>
                        <a:rPr lang="en-CA" dirty="0" smtClean="0">
                          <a:latin typeface="Trebuchet MS"/>
                        </a:rPr>
                        <a:t>1.19</a:t>
                      </a:r>
                      <a:endParaRPr lang="en-CA" dirty="0">
                        <a:latin typeface="Trebuchet MS"/>
                      </a:endParaRPr>
                    </a:p>
                  </a:txBody>
                  <a:tcPr/>
                </a:tc>
                <a:tc>
                  <a:txBody>
                    <a:bodyPr/>
                    <a:lstStyle/>
                    <a:p>
                      <a:r>
                        <a:rPr lang="en-CA" dirty="0" smtClean="0">
                          <a:latin typeface="Trebuchet MS"/>
                        </a:rPr>
                        <a:t>1.00</a:t>
                      </a:r>
                      <a:endParaRPr lang="en-CA" dirty="0">
                        <a:latin typeface="Trebuchet MS"/>
                      </a:endParaRP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78916"/>
          </a:xfrm>
        </p:spPr>
        <p:txBody>
          <a:bodyPr>
            <a:normAutofit/>
          </a:bodyPr>
          <a:lstStyle/>
          <a:p>
            <a:r>
              <a:rPr lang="en-CA" sz="3200" dirty="0" smtClean="0"/>
              <a:t>7.3  Run-Length Coding</a:t>
            </a:r>
            <a:endParaRPr lang="en-CA" sz="3200" dirty="0"/>
          </a:p>
        </p:txBody>
      </p:sp>
      <p:sp>
        <p:nvSpPr>
          <p:cNvPr id="3" name="Content Placeholder 2"/>
          <p:cNvSpPr>
            <a:spLocks noGrp="1"/>
          </p:cNvSpPr>
          <p:nvPr>
            <p:ph idx="1"/>
          </p:nvPr>
        </p:nvSpPr>
        <p:spPr>
          <a:xfrm>
            <a:off x="457200" y="1600201"/>
            <a:ext cx="8229600" cy="4061047"/>
          </a:xfrm>
        </p:spPr>
        <p:txBody>
          <a:bodyPr anchor="ctr">
            <a:normAutofit fontScale="70000" lnSpcReduction="20000"/>
          </a:bodyPr>
          <a:lstStyle/>
          <a:p>
            <a:pPr marL="457200" indent="-457200">
              <a:lnSpc>
                <a:spcPct val="120000"/>
              </a:lnSpc>
              <a:spcBef>
                <a:spcPts val="1848"/>
              </a:spcBef>
              <a:buFont typeface="Arial"/>
              <a:buChar char="•"/>
            </a:pPr>
            <a:r>
              <a:rPr lang="en-CA" b="1" dirty="0" err="1" smtClean="0"/>
              <a:t>Memoryless</a:t>
            </a:r>
            <a:r>
              <a:rPr lang="en-CA" b="1" dirty="0" smtClean="0"/>
              <a:t> Source</a:t>
            </a:r>
            <a:r>
              <a:rPr lang="en-CA" dirty="0" smtClean="0"/>
              <a:t>: an information source that is independently distributed. Namely, the value of the current symbol does not depend on the values of the previously appeared symbols.</a:t>
            </a:r>
          </a:p>
          <a:p>
            <a:pPr marL="457200" indent="-457200">
              <a:lnSpc>
                <a:spcPct val="120000"/>
              </a:lnSpc>
              <a:spcBef>
                <a:spcPts val="1848"/>
              </a:spcBef>
              <a:buFont typeface="Arial"/>
              <a:buChar char="•"/>
            </a:pPr>
            <a:r>
              <a:rPr lang="en-CA" dirty="0" smtClean="0"/>
              <a:t>Instead of assuming </a:t>
            </a:r>
            <a:r>
              <a:rPr lang="en-CA" dirty="0" err="1" smtClean="0"/>
              <a:t>memoryless</a:t>
            </a:r>
            <a:r>
              <a:rPr lang="en-CA" dirty="0" smtClean="0"/>
              <a:t> source, </a:t>
            </a:r>
            <a:r>
              <a:rPr lang="en-CA" i="1" dirty="0" smtClean="0"/>
              <a:t>Run-Length Coding </a:t>
            </a:r>
            <a:r>
              <a:rPr lang="en-CA" dirty="0" smtClean="0"/>
              <a:t>(</a:t>
            </a:r>
            <a:r>
              <a:rPr lang="en-CA" i="1" dirty="0" smtClean="0"/>
              <a:t>RLC</a:t>
            </a:r>
            <a:r>
              <a:rPr lang="en-CA" dirty="0" smtClean="0"/>
              <a:t>) exploits memory present in the information source.</a:t>
            </a:r>
          </a:p>
          <a:p>
            <a:pPr marL="457200" indent="-457200">
              <a:lnSpc>
                <a:spcPct val="120000"/>
              </a:lnSpc>
              <a:spcBef>
                <a:spcPts val="1848"/>
              </a:spcBef>
              <a:buFont typeface="Arial"/>
              <a:buChar char="•"/>
            </a:pPr>
            <a:r>
              <a:rPr lang="en-CA" b="1" dirty="0" smtClean="0"/>
              <a:t>Rationale for RLC</a:t>
            </a:r>
            <a:r>
              <a:rPr lang="en-CA" dirty="0" smtClean="0"/>
              <a:t>: if the information source has the property that symbols tend to form continuous groups, then such symbol and the length of the group can be coded.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48072"/>
          </a:xfrm>
        </p:spPr>
        <p:txBody>
          <a:bodyPr>
            <a:normAutofit/>
          </a:bodyPr>
          <a:lstStyle/>
          <a:p>
            <a:r>
              <a:rPr lang="en-CA" sz="3200" dirty="0" smtClean="0"/>
              <a:t>7.4  Variable-Length Coding (VLC)</a:t>
            </a:r>
            <a:endParaRPr lang="en-CA" sz="3200" dirty="0"/>
          </a:p>
        </p:txBody>
      </p:sp>
      <p:sp>
        <p:nvSpPr>
          <p:cNvPr id="3" name="Content Placeholder 2"/>
          <p:cNvSpPr>
            <a:spLocks noGrp="1"/>
          </p:cNvSpPr>
          <p:nvPr>
            <p:ph idx="1"/>
          </p:nvPr>
        </p:nvSpPr>
        <p:spPr>
          <a:xfrm>
            <a:off x="539552" y="1789584"/>
            <a:ext cx="8147248" cy="4525963"/>
          </a:xfrm>
        </p:spPr>
        <p:txBody>
          <a:bodyPr>
            <a:normAutofit fontScale="55000" lnSpcReduction="20000"/>
          </a:bodyPr>
          <a:lstStyle/>
          <a:p>
            <a:r>
              <a:rPr lang="en-CA" sz="4500" b="1" dirty="0" smtClean="0"/>
              <a:t>7.4.1  Shannon-</a:t>
            </a:r>
            <a:r>
              <a:rPr lang="en-CA" sz="4500" b="1" dirty="0" err="1" smtClean="0"/>
              <a:t>Fano</a:t>
            </a:r>
            <a:r>
              <a:rPr lang="en-CA" sz="4500" b="1" dirty="0" smtClean="0"/>
              <a:t> Algorithm </a:t>
            </a:r>
          </a:p>
          <a:p>
            <a:r>
              <a:rPr lang="en-CA" sz="3800" dirty="0" smtClean="0"/>
              <a:t>— a top-down approach</a:t>
            </a:r>
          </a:p>
          <a:p>
            <a:endParaRPr lang="en-CA" dirty="0" smtClean="0"/>
          </a:p>
          <a:p>
            <a:pPr marL="514350" indent="-514350">
              <a:lnSpc>
                <a:spcPct val="120000"/>
              </a:lnSpc>
              <a:buFont typeface="+mj-lt"/>
              <a:buAutoNum type="arabicPeriod"/>
            </a:pPr>
            <a:r>
              <a:rPr lang="en-CA" dirty="0" smtClean="0"/>
              <a:t>Sort the symbols according to the frequency count of their occurrences.</a:t>
            </a:r>
          </a:p>
          <a:p>
            <a:pPr marL="514350" indent="-514350">
              <a:lnSpc>
                <a:spcPct val="120000"/>
              </a:lnSpc>
              <a:buAutoNum type="arabicPeriod"/>
            </a:pPr>
            <a:endParaRPr lang="en-CA" sz="1400" dirty="0" smtClean="0"/>
          </a:p>
          <a:p>
            <a:pPr marL="514350" indent="-514350">
              <a:lnSpc>
                <a:spcPct val="120000"/>
              </a:lnSpc>
              <a:buFont typeface="+mj-lt"/>
              <a:buAutoNum type="arabicPeriod"/>
            </a:pPr>
            <a:r>
              <a:rPr lang="en-CA" dirty="0" smtClean="0"/>
              <a:t>Recursively divide the symbols into two parts, each with approximately the same number of counts, until all parts contain only one symbol.</a:t>
            </a:r>
          </a:p>
          <a:p>
            <a:endParaRPr lang="en-CA" dirty="0" smtClean="0"/>
          </a:p>
          <a:p>
            <a:r>
              <a:rPr lang="en-CA" b="1" dirty="0" smtClean="0"/>
              <a:t>An Example: coding of “HELLO”</a:t>
            </a:r>
          </a:p>
          <a:p>
            <a:endParaRPr lang="en-CA" dirty="0" smtClean="0"/>
          </a:p>
          <a:p>
            <a:endParaRPr lang="en-CA" dirty="0" smtClean="0"/>
          </a:p>
          <a:p>
            <a:endParaRPr lang="en-CA" dirty="0" smtClean="0"/>
          </a:p>
          <a:p>
            <a:pPr algn="ctr"/>
            <a:endParaRPr lang="en-CA" dirty="0" smtClean="0"/>
          </a:p>
          <a:p>
            <a:pPr algn="ctr"/>
            <a:r>
              <a:rPr lang="en-CA" dirty="0" smtClean="0"/>
              <a:t>Frequency count of the symbols in ”HELLO”.</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19067372"/>
              </p:ext>
            </p:extLst>
          </p:nvPr>
        </p:nvGraphicFramePr>
        <p:xfrm>
          <a:off x="1857356" y="4653136"/>
          <a:ext cx="5429288" cy="741680"/>
        </p:xfrm>
        <a:graphic>
          <a:graphicData uri="http://schemas.openxmlformats.org/drawingml/2006/table">
            <a:tbl>
              <a:tblPr firstRow="1" bandRow="1">
                <a:tableStyleId>{2D5ABB26-0587-4C30-8999-92F81FD0307C}</a:tableStyleId>
              </a:tblPr>
              <a:tblGrid>
                <a:gridCol w="1643074">
                  <a:extLst>
                    <a:ext uri="{9D8B030D-6E8A-4147-A177-3AD203B41FA5}">
                      <a16:colId xmlns:a16="http://schemas.microsoft.com/office/drawing/2014/main" val="20000"/>
                    </a:ext>
                  </a:extLst>
                </a:gridCol>
                <a:gridCol w="3786214">
                  <a:extLst>
                    <a:ext uri="{9D8B030D-6E8A-4147-A177-3AD203B41FA5}">
                      <a16:colId xmlns:a16="http://schemas.microsoft.com/office/drawing/2014/main" val="20001"/>
                    </a:ext>
                  </a:extLst>
                </a:gridCol>
              </a:tblGrid>
              <a:tr h="370840">
                <a:tc>
                  <a:txBody>
                    <a:bodyPr/>
                    <a:lstStyle/>
                    <a:p>
                      <a:r>
                        <a:rPr lang="en-CA" dirty="0" smtClean="0">
                          <a:latin typeface="Trebuchet MS"/>
                        </a:rPr>
                        <a:t>Symbol</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dirty="0" smtClean="0">
                          <a:latin typeface="Trebuchet MS"/>
                        </a:rPr>
                        <a:t>H	E	L	O</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CA" dirty="0" smtClean="0">
                          <a:latin typeface="Trebuchet MS"/>
                        </a:rPr>
                        <a:t>Count</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dirty="0" smtClean="0">
                          <a:latin typeface="Trebuchet MS"/>
                        </a:rPr>
                        <a:t>1	1	2	1</a:t>
                      </a:r>
                      <a:endParaRPr lang="en-CA" dirty="0">
                        <a:latin typeface="Trebuchet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57827"/>
            <a:ext cx="8229600" cy="735470"/>
          </a:xfrm>
        </p:spPr>
        <p:txBody>
          <a:bodyPr anchor="ctr">
            <a:normAutofit/>
          </a:bodyPr>
          <a:lstStyle/>
          <a:p>
            <a:pPr algn="ctr"/>
            <a:r>
              <a:rPr lang="en-CA" sz="2400" b="1" dirty="0" smtClean="0"/>
              <a:t>Fig. 7.3</a:t>
            </a:r>
            <a:r>
              <a:rPr lang="en-CA" sz="2400" dirty="0" smtClean="0"/>
              <a:t>:  Coding Tree for HELLO by Shannon-</a:t>
            </a:r>
            <a:r>
              <a:rPr lang="en-CA" sz="2400" dirty="0" err="1" smtClean="0"/>
              <a:t>Fano</a:t>
            </a:r>
            <a:r>
              <a:rPr lang="en-CA" sz="2400" dirty="0" smtClean="0"/>
              <a:t>.</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a:t>
            </a:fld>
            <a:endParaRPr lang="en-US"/>
          </a:p>
        </p:txBody>
      </p:sp>
      <p:pic>
        <p:nvPicPr>
          <p:cNvPr id="6" name="Picture 5" descr="shannon1.png"/>
          <p:cNvPicPr>
            <a:picLocks noChangeAspect="1"/>
          </p:cNvPicPr>
          <p:nvPr/>
        </p:nvPicPr>
        <p:blipFill>
          <a:blip r:embed="rId2" cstate="print"/>
          <a:stretch>
            <a:fillRect/>
          </a:stretch>
        </p:blipFill>
        <p:spPr>
          <a:xfrm>
            <a:off x="928662" y="928670"/>
            <a:ext cx="7257145" cy="414340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1886</TotalTime>
  <Words>4787</Words>
  <Application>Microsoft Office PowerPoint</Application>
  <PresentationFormat>On-screen Show (4:3)</PresentationFormat>
  <Paragraphs>941</Paragraphs>
  <Slides>68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Courier New</vt:lpstr>
      <vt:lpstr>Times New Roman</vt:lpstr>
      <vt:lpstr>Trebuchet MS</vt:lpstr>
      <vt:lpstr>1_Office Theme</vt:lpstr>
      <vt:lpstr>Equation</vt:lpstr>
      <vt:lpstr>PowerPoint Presentation</vt:lpstr>
      <vt:lpstr>7.1  Introduction</vt:lpstr>
      <vt:lpstr>Introduction (Cont’d)</vt:lpstr>
      <vt:lpstr>7.2  Basics of Information Theory</vt:lpstr>
      <vt:lpstr>Distribution of Gray-Level Intensities</vt:lpstr>
      <vt:lpstr>Entropy and Code Length</vt:lpstr>
      <vt:lpstr>7.3  Run-Length Coding</vt:lpstr>
      <vt:lpstr>7.4  Variable-Length Coding (VLC)</vt:lpstr>
      <vt:lpstr>PowerPoint Presentation</vt:lpstr>
      <vt:lpstr>PowerPoint Presentation</vt:lpstr>
      <vt:lpstr>PowerPoint Presentation</vt:lpstr>
      <vt:lpstr>PowerPoint Presentation</vt:lpstr>
      <vt:lpstr>7.4.2  Huffman Coding</vt:lpstr>
      <vt:lpstr>PowerPoint Presentation</vt:lpstr>
      <vt:lpstr>Huffman Coding (Cont’d)</vt:lpstr>
      <vt:lpstr>Properties of Huffman Coding</vt:lpstr>
      <vt:lpstr>Extended Huffman Coding</vt:lpstr>
      <vt:lpstr>Extended Huffman Coding (Cont’d)</vt:lpstr>
      <vt:lpstr>PowerPoint Presentation</vt:lpstr>
      <vt:lpstr>PowerPoint Presentation</vt:lpstr>
      <vt:lpstr>PowerPoint Presentation</vt:lpstr>
      <vt:lpstr>PowerPoint Presentation</vt:lpstr>
      <vt:lpstr>7.4.3 Adaptive Huffman Coding</vt:lpstr>
      <vt:lpstr>Adaptive Huffman Coding (Cont’d)</vt:lpstr>
      <vt:lpstr>Notes on Adaptive Huffman Tree Updating</vt:lpstr>
      <vt:lpstr>PowerPoint Presentation</vt:lpstr>
      <vt:lpstr>Another Example: Adaptive Huffman Coding</vt:lpstr>
      <vt:lpstr>PowerPoint Presentation</vt:lpstr>
      <vt:lpstr>PowerPoint Presentation</vt:lpstr>
      <vt:lpstr>PowerPoint Presentation</vt:lpstr>
      <vt:lpstr>PowerPoint Presentation</vt:lpstr>
      <vt:lpstr>7.5  Dictionary-based Coding</vt:lpstr>
      <vt:lpstr>PowerPoint Presentation</vt:lpstr>
      <vt:lpstr>PowerPoint Presentation</vt:lpstr>
      <vt:lpstr>PowerPoint Presentation</vt:lpstr>
      <vt:lpstr>PowerPoint Presentation</vt:lpstr>
      <vt:lpstr>PowerPoint Presentation</vt:lpstr>
      <vt:lpstr>PowerPoint Presentation</vt:lpstr>
      <vt:lpstr>LZW Coding (Cont’d)</vt:lpstr>
      <vt:lpstr>7.6  Arithmetic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7.6.2  Scaling and Incremental Coding</vt:lpstr>
      <vt:lpstr>PowerPoint Presentation</vt:lpstr>
      <vt:lpstr>PowerPoint Presentation</vt:lpstr>
      <vt:lpstr>PowerPoint Presentation</vt:lpstr>
      <vt:lpstr>PowerPoint Presentation</vt:lpstr>
      <vt:lpstr>PowerPoint Presentation</vt:lpstr>
      <vt:lpstr>PowerPoint Presentation</vt:lpstr>
      <vt:lpstr>E3 Scaling</vt:lpstr>
      <vt:lpstr>7.6.3  Integer Implementation</vt:lpstr>
      <vt:lpstr>7.6.4  Binary Arithmetic Coding</vt:lpstr>
      <vt:lpstr>PowerPoint Presentation</vt:lpstr>
      <vt:lpstr>PowerPoint Presentation</vt:lpstr>
      <vt:lpstr>PowerPoint Presentation</vt:lpstr>
      <vt:lpstr>PowerPoint Presentation</vt:lpstr>
      <vt:lpstr>PowerPoint Presentation</vt:lpstr>
      <vt:lpstr>7.7  Lossless Image Compression</vt:lpstr>
      <vt:lpstr>PowerPoint Presentation</vt:lpstr>
      <vt:lpstr>7.7.2  Lossless JPEG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Lossless Compression Algorithms</dc:title>
  <dc:creator>Jordan Yap</dc:creator>
  <cp:lastModifiedBy>Ze-Nian Li</cp:lastModifiedBy>
  <cp:revision>199</cp:revision>
  <dcterms:created xsi:type="dcterms:W3CDTF">2008-07-08T05:29:17Z</dcterms:created>
  <dcterms:modified xsi:type="dcterms:W3CDTF">2020-07-10T17:56:12Z</dcterms:modified>
</cp:coreProperties>
</file>