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handoutMasterIdLst>
    <p:handoutMasterId r:id="rId90"/>
  </p:handoutMasterIdLst>
  <p:sldIdLst>
    <p:sldId id="35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47" r:id="rId29"/>
    <p:sldId id="283" r:id="rId30"/>
    <p:sldId id="349" r:id="rId31"/>
    <p:sldId id="350" r:id="rId32"/>
    <p:sldId id="351" r:id="rId33"/>
    <p:sldId id="284" r:id="rId34"/>
    <p:sldId id="285" r:id="rId35"/>
    <p:sldId id="286" r:id="rId36"/>
    <p:sldId id="287" r:id="rId37"/>
    <p:sldId id="288" r:id="rId38"/>
    <p:sldId id="289" r:id="rId39"/>
    <p:sldId id="290" r:id="rId40"/>
    <p:sldId id="291" r:id="rId41"/>
    <p:sldId id="292" r:id="rId42"/>
    <p:sldId id="293" r:id="rId43"/>
    <p:sldId id="294" r:id="rId44"/>
    <p:sldId id="339" r:id="rId45"/>
    <p:sldId id="340" r:id="rId46"/>
    <p:sldId id="341" r:id="rId47"/>
    <p:sldId id="342" r:id="rId48"/>
    <p:sldId id="343" r:id="rId49"/>
    <p:sldId id="344" r:id="rId50"/>
    <p:sldId id="345" r:id="rId51"/>
    <p:sldId id="346" r:id="rId52"/>
    <p:sldId id="295" r:id="rId53"/>
    <p:sldId id="296" r:id="rId54"/>
    <p:sldId id="297" r:id="rId55"/>
    <p:sldId id="298" r:id="rId56"/>
    <p:sldId id="299" r:id="rId57"/>
    <p:sldId id="300"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4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 Id="rId4" Type="http://schemas.openxmlformats.org/officeDocument/2006/relationships/image" Target="../media/image10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 Id="rId5" Type="http://schemas.openxmlformats.org/officeDocument/2006/relationships/image" Target="../media/image108.wmf"/><Relationship Id="rId4" Type="http://schemas.openxmlformats.org/officeDocument/2006/relationships/image" Target="../media/image10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wmf"/><Relationship Id="rId1" Type="http://schemas.openxmlformats.org/officeDocument/2006/relationships/image" Target="../media/image11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98F8D5-8D2D-4A9F-9685-A0D012AD55D3}" type="datetimeFigureOut">
              <a:rPr lang="en-US" smtClean="0">
                <a:latin typeface="Trebuchet MS"/>
              </a:rPr>
              <a:pPr/>
              <a:t>8/8/2020</a:t>
            </a:fld>
            <a:endParaRPr lang="en-US" dirty="0">
              <a:latin typeface="Trebuchet M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B59FBE-9537-4259-B52A-4F8EA24436BC}" type="slidenum">
              <a:rPr lang="en-US" smtClean="0">
                <a:latin typeface="Trebuchet MS"/>
              </a:rPr>
              <a:pPr/>
              <a:t>‹#›</a:t>
            </a:fld>
            <a:endParaRPr lang="en-US" dirty="0">
              <a:latin typeface="Trebuchet MS"/>
            </a:endParaRPr>
          </a:p>
        </p:txBody>
      </p:sp>
    </p:spTree>
    <p:extLst>
      <p:ext uri="{BB962C8B-B14F-4D97-AF65-F5344CB8AC3E}">
        <p14:creationId xmlns:p14="http://schemas.microsoft.com/office/powerpoint/2010/main" val="2374469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8B9A14CC-80AF-477A-A3DE-9FF40D4C56B1}" type="datetimeFigureOut">
              <a:rPr lang="en-US" smtClean="0"/>
              <a:pPr/>
              <a:t>8/8/2020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74991E1F-8D8F-4AC0-8F55-805098054AFB}" type="slidenum">
              <a:rPr lang="en-US" smtClean="0"/>
              <a:pPr/>
              <a:t>‹#›</a:t>
            </a:fld>
            <a:endParaRPr lang="en-US" dirty="0"/>
          </a:p>
        </p:txBody>
      </p:sp>
    </p:spTree>
    <p:extLst>
      <p:ext uri="{BB962C8B-B14F-4D97-AF65-F5344CB8AC3E}">
        <p14:creationId xmlns:p14="http://schemas.microsoft.com/office/powerpoint/2010/main" val="886047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lvl1pPr>
              <a:defRPr b="1">
                <a:latin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buNone/>
              <a:defRPr>
                <a:latin typeface="Trebuchet MS"/>
              </a:defRPr>
            </a:lvl1pPr>
            <a:lvl2pPr algn="just">
              <a:buNone/>
              <a:defRPr>
                <a:latin typeface="Trebuchet MS"/>
              </a:defRPr>
            </a:lvl2pPr>
            <a:lvl3pPr algn="just">
              <a:defRPr>
                <a:latin typeface="Trebuchet MS"/>
              </a:defRPr>
            </a:lvl3pPr>
            <a:lvl4pPr algn="just">
              <a:defRPr>
                <a:latin typeface="Trebuchet MS"/>
              </a:defRPr>
            </a:lvl4pPr>
            <a:lvl5pPr algn="just">
              <a:defRPr>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atin typeface="Trebuchet MS"/>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atin typeface="Trebuchet MS"/>
              </a:defRPr>
            </a:lvl1pPr>
          </a:lstStyle>
          <a:p>
            <a:fld id="{0F351D62-525A-4671-8264-CD4617D324B8}" type="slidenum">
              <a:rPr lang="en-US" smtClean="0"/>
              <a:pPr/>
              <a:t>‹#›</a:t>
            </a:fld>
            <a:endParaRPr lang="en-US" dirty="0"/>
          </a:p>
        </p:txBody>
      </p:sp>
      <p:sp>
        <p:nvSpPr>
          <p:cNvPr id="7" name="TextBox 6"/>
          <p:cNvSpPr txBox="1"/>
          <p:nvPr userDrawn="1"/>
        </p:nvSpPr>
        <p:spPr>
          <a:xfrm>
            <a:off x="441951" y="149902"/>
            <a:ext cx="3646588"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8</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Lst>
  <p:hf hdr="0" dt="0"/>
  <p:txStyles>
    <p:titleStyle>
      <a:lvl1pPr algn="ctr" defTabSz="914400" rtl="0" eaLnBrk="1" latinLnBrk="0" hangingPunct="1">
        <a:spcBef>
          <a:spcPct val="0"/>
        </a:spcBef>
        <a:buNone/>
        <a:defRPr sz="4400" kern="1200">
          <a:solidFill>
            <a:schemeClr val="tx1"/>
          </a:solidFill>
          <a:latin typeface="Trebuchet M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3.xml"/><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5.xml"/><Relationship Id="rId10" Type="http://schemas.openxmlformats.org/officeDocument/2006/relationships/slide" Target="slide87.xml"/><Relationship Id="rId4" Type="http://schemas.openxmlformats.org/officeDocument/2006/relationships/slide" Target="slide4.xml"/><Relationship Id="rId9" Type="http://schemas.openxmlformats.org/officeDocument/2006/relationships/slide" Target="slide7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8.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image" Target="../media/image5.png"/><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64.wmf"/><Relationship Id="rId5" Type="http://schemas.openxmlformats.org/officeDocument/2006/relationships/oleObject" Target="../embeddings/oleObject23.bin"/><Relationship Id="rId4" Type="http://schemas.openxmlformats.org/officeDocument/2006/relationships/image" Target="../media/image6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66.wmf"/></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70.wmf"/><Relationship Id="rId5" Type="http://schemas.openxmlformats.org/officeDocument/2006/relationships/oleObject" Target="../embeddings/oleObject26.bin"/><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72.wmf"/><Relationship Id="rId5" Type="http://schemas.openxmlformats.org/officeDocument/2006/relationships/oleObject" Target="../embeddings/oleObject28.bin"/><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75.wmf"/><Relationship Id="rId5" Type="http://schemas.openxmlformats.org/officeDocument/2006/relationships/oleObject" Target="../embeddings/oleObject31.bin"/><Relationship Id="rId4" Type="http://schemas.openxmlformats.org/officeDocument/2006/relationships/image" Target="../media/image7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78.wmf"/><Relationship Id="rId5" Type="http://schemas.openxmlformats.org/officeDocument/2006/relationships/oleObject" Target="../embeddings/oleObject34.bin"/><Relationship Id="rId4" Type="http://schemas.openxmlformats.org/officeDocument/2006/relationships/image" Target="../media/image7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80.wmf"/><Relationship Id="rId5" Type="http://schemas.openxmlformats.org/officeDocument/2006/relationships/oleObject" Target="../embeddings/oleObject36.bin"/><Relationship Id="rId4" Type="http://schemas.openxmlformats.org/officeDocument/2006/relationships/image" Target="../media/image7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82.wmf"/><Relationship Id="rId5" Type="http://schemas.openxmlformats.org/officeDocument/2006/relationships/oleObject" Target="../embeddings/oleObject38.bin"/><Relationship Id="rId4" Type="http://schemas.openxmlformats.org/officeDocument/2006/relationships/image" Target="../media/image8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90.wmf"/><Relationship Id="rId5" Type="http://schemas.openxmlformats.org/officeDocument/2006/relationships/oleObject" Target="../embeddings/oleObject40.bin"/><Relationship Id="rId4" Type="http://schemas.openxmlformats.org/officeDocument/2006/relationships/image" Target="../media/image89.wmf"/></Relationships>
</file>

<file path=ppt/slides/_rels/slide53.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93.wmf"/><Relationship Id="rId5" Type="http://schemas.openxmlformats.org/officeDocument/2006/relationships/oleObject" Target="../embeddings/oleObject43.bin"/><Relationship Id="rId4" Type="http://schemas.openxmlformats.org/officeDocument/2006/relationships/image" Target="../media/image9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9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97.emf"/><Relationship Id="rId5" Type="http://schemas.openxmlformats.org/officeDocument/2006/relationships/oleObject" Target="../embeddings/oleObject47.bin"/><Relationship Id="rId4" Type="http://schemas.openxmlformats.org/officeDocument/2006/relationships/image" Target="../media/image96.emf"/></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101.emf"/><Relationship Id="rId5" Type="http://schemas.openxmlformats.org/officeDocument/2006/relationships/oleObject" Target="../embeddings/oleObject50.bin"/><Relationship Id="rId10" Type="http://schemas.openxmlformats.org/officeDocument/2006/relationships/image" Target="../media/image103.emf"/><Relationship Id="rId4" Type="http://schemas.openxmlformats.org/officeDocument/2006/relationships/image" Target="../media/image100.emf"/><Relationship Id="rId9" Type="http://schemas.openxmlformats.org/officeDocument/2006/relationships/oleObject" Target="../embeddings/oleObject52.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108.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105.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107.wmf"/><Relationship Id="rId4" Type="http://schemas.openxmlformats.org/officeDocument/2006/relationships/image" Target="../media/image104.emf"/><Relationship Id="rId9" Type="http://schemas.openxmlformats.org/officeDocument/2006/relationships/oleObject" Target="../embeddings/oleObject56.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12.wmf"/><Relationship Id="rId5" Type="http://schemas.openxmlformats.org/officeDocument/2006/relationships/oleObject" Target="../embeddings/oleObject60.bin"/><Relationship Id="rId4" Type="http://schemas.openxmlformats.org/officeDocument/2006/relationships/image" Target="../media/image111.wmf"/><Relationship Id="rId9"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16.emf"/><Relationship Id="rId5" Type="http://schemas.openxmlformats.org/officeDocument/2006/relationships/oleObject" Target="../embeddings/oleObject63.bin"/><Relationship Id="rId4" Type="http://schemas.openxmlformats.org/officeDocument/2006/relationships/image" Target="../media/image115.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118.png"/><Relationship Id="rId4" Type="http://schemas.openxmlformats.org/officeDocument/2006/relationships/image" Target="../media/image117.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5.bin"/><Relationship Id="rId7" Type="http://schemas.openxmlformats.org/officeDocument/2006/relationships/image" Target="../media/image120.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66.bin"/><Relationship Id="rId5" Type="http://schemas.openxmlformats.org/officeDocument/2006/relationships/image" Target="../media/image122.png"/><Relationship Id="rId4" Type="http://schemas.openxmlformats.org/officeDocument/2006/relationships/image" Target="../media/image119.wmf"/><Relationship Id="rId9" Type="http://schemas.openxmlformats.org/officeDocument/2006/relationships/image" Target="../media/image121.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124.png"/><Relationship Id="rId4" Type="http://schemas.openxmlformats.org/officeDocument/2006/relationships/image" Target="../media/image123.wmf"/></Relationships>
</file>

<file path=ppt/slides/_rels/slide69.x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7" name="Title 1"/>
          <p:cNvSpPr txBox="1">
            <a:spLocks/>
          </p:cNvSpPr>
          <p:nvPr/>
        </p:nvSpPr>
        <p:spPr>
          <a:xfrm>
            <a:off x="683568" y="47667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Trebuchet MS"/>
                <a:ea typeface="+mj-ea"/>
                <a:cs typeface="+mj-cs"/>
              </a:defRPr>
            </a:lvl1pPr>
          </a:lstStyle>
          <a:p>
            <a:r>
              <a:rPr lang="en-CA" sz="3200" smtClean="0"/>
              <a:t>Chapter 8</a:t>
            </a:r>
            <a:br>
              <a:rPr lang="en-CA" sz="3200" smtClean="0"/>
            </a:br>
            <a:r>
              <a:rPr lang="en-CA" sz="3200" smtClean="0"/>
              <a:t>Lossy Compression Algorithms</a:t>
            </a:r>
            <a:endParaRPr lang="en-CA" sz="3200" dirty="0"/>
          </a:p>
        </p:txBody>
      </p:sp>
      <p:sp>
        <p:nvSpPr>
          <p:cNvPr id="8" name="Subtitle 2"/>
          <p:cNvSpPr txBox="1">
            <a:spLocks/>
          </p:cNvSpPr>
          <p:nvPr/>
        </p:nvSpPr>
        <p:spPr>
          <a:xfrm>
            <a:off x="1043608" y="1916832"/>
            <a:ext cx="7416824" cy="410445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CA" sz="2400" dirty="0" smtClean="0">
                <a:hlinkClick r:id="rId2" action="ppaction://hlinksldjump"/>
              </a:rPr>
              <a:t>8.1 Introduction</a:t>
            </a:r>
            <a:endParaRPr lang="en-CA" sz="2400" dirty="0" smtClean="0"/>
          </a:p>
          <a:p>
            <a:pPr algn="l"/>
            <a:r>
              <a:rPr lang="en-CA" sz="2400" dirty="0" smtClean="0">
                <a:hlinkClick r:id="rId3" action="ppaction://hlinksldjump"/>
              </a:rPr>
              <a:t>8.2 Distortion Measures</a:t>
            </a:r>
            <a:endParaRPr lang="en-CA" sz="2400" dirty="0" smtClean="0"/>
          </a:p>
          <a:p>
            <a:pPr algn="l"/>
            <a:r>
              <a:rPr lang="en-CA" sz="2400" dirty="0" smtClean="0">
                <a:hlinkClick r:id="rId4" action="ppaction://hlinksldjump"/>
              </a:rPr>
              <a:t>8.3 The Rate-Distortion Theory</a:t>
            </a:r>
            <a:endParaRPr lang="en-CA" sz="2400" dirty="0" smtClean="0"/>
          </a:p>
          <a:p>
            <a:pPr algn="l"/>
            <a:r>
              <a:rPr lang="en-CA" sz="2400" dirty="0" smtClean="0">
                <a:hlinkClick r:id="rId5" action="ppaction://hlinksldjump"/>
              </a:rPr>
              <a:t>8.4 Quantization</a:t>
            </a:r>
            <a:endParaRPr lang="en-CA" sz="2400" dirty="0" smtClean="0"/>
          </a:p>
          <a:p>
            <a:pPr algn="l"/>
            <a:r>
              <a:rPr lang="en-CA" sz="2400" dirty="0" smtClean="0">
                <a:hlinkClick r:id="rId6" action="ppaction://hlinksldjump"/>
              </a:rPr>
              <a:t>8.5 Transform Coding</a:t>
            </a:r>
            <a:endParaRPr lang="en-CA" sz="2400" dirty="0" smtClean="0"/>
          </a:p>
          <a:p>
            <a:pPr algn="l"/>
            <a:r>
              <a:rPr lang="en-CA" sz="2400" dirty="0" smtClean="0">
                <a:hlinkClick r:id="rId7" action="ppaction://hlinksldjump"/>
              </a:rPr>
              <a:t>8.6 Wavelet-Based Coding</a:t>
            </a:r>
            <a:endParaRPr lang="en-CA" sz="2400" dirty="0" smtClean="0"/>
          </a:p>
          <a:p>
            <a:pPr algn="l"/>
            <a:r>
              <a:rPr lang="en-CA" sz="2400" dirty="0" smtClean="0">
                <a:hlinkClick r:id="rId8" action="ppaction://hlinksldjump"/>
              </a:rPr>
              <a:t>8.7 Wavelet Packets</a:t>
            </a:r>
            <a:endParaRPr lang="en-CA" sz="2400" dirty="0" smtClean="0"/>
          </a:p>
          <a:p>
            <a:pPr algn="l"/>
            <a:r>
              <a:rPr lang="en-CA" sz="2400" dirty="0" smtClean="0">
                <a:hlinkClick r:id="rId9" action="ppaction://hlinksldjump"/>
              </a:rPr>
              <a:t>8.8 Embedded </a:t>
            </a:r>
            <a:r>
              <a:rPr lang="en-CA" sz="2400" dirty="0" err="1" smtClean="0">
                <a:hlinkClick r:id="rId9" action="ppaction://hlinksldjump"/>
              </a:rPr>
              <a:t>Zerotree</a:t>
            </a:r>
            <a:r>
              <a:rPr lang="en-CA" sz="2400" dirty="0" smtClean="0">
                <a:hlinkClick r:id="rId9" action="ppaction://hlinksldjump"/>
              </a:rPr>
              <a:t> of Wavelet Coefficients</a:t>
            </a:r>
            <a:endParaRPr lang="en-CA" sz="2400" dirty="0" smtClean="0"/>
          </a:p>
          <a:p>
            <a:pPr algn="l"/>
            <a:r>
              <a:rPr lang="en-CA" sz="2400" dirty="0" smtClean="0">
                <a:hlinkClick r:id="rId10" action="ppaction://hlinksldjump"/>
              </a:rPr>
              <a:t>8.9 Set Partitioning in Hierarchical Trees (SPIHT)</a:t>
            </a:r>
            <a:endParaRPr lang="en-CA" sz="2400" dirty="0" smtClean="0"/>
          </a:p>
        </p:txBody>
      </p:sp>
      <p:sp>
        <p:nvSpPr>
          <p:cNvPr id="2" name="Slide Number Placeholder 1"/>
          <p:cNvSpPr>
            <a:spLocks noGrp="1"/>
          </p:cNvSpPr>
          <p:nvPr>
            <p:ph type="sldNum" sz="quarter" idx="12"/>
          </p:nvPr>
        </p:nvSpPr>
        <p:spPr/>
        <p:txBody>
          <a:bodyPr/>
          <a:lstStyle/>
          <a:p>
            <a:fld id="{0F351D62-525A-4671-8264-CD4617D324B8}" type="slidenum">
              <a:rPr lang="en-US" smtClean="0"/>
              <a:pPr/>
              <a:t>1</a:t>
            </a:fld>
            <a:endParaRPr lang="en-US" dirty="0"/>
          </a:p>
        </p:txBody>
      </p:sp>
    </p:spTree>
    <p:extLst>
      <p:ext uri="{BB962C8B-B14F-4D97-AF65-F5344CB8AC3E}">
        <p14:creationId xmlns:p14="http://schemas.microsoft.com/office/powerpoint/2010/main" val="161258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fontScale="70000" lnSpcReduction="20000"/>
          </a:bodyPr>
          <a:lstStyle/>
          <a:p>
            <a:pPr algn="ctr"/>
            <a:r>
              <a:rPr lang="en-CA" b="1" dirty="0" smtClean="0"/>
              <a:t>Fig. 8.3</a:t>
            </a:r>
            <a:r>
              <a:rPr lang="en-CA" dirty="0" smtClean="0"/>
              <a:t>: Quantization error of a uniformly distributed source.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quant_error.png"/>
          <p:cNvPicPr>
            <a:picLocks noChangeAspect="1"/>
          </p:cNvPicPr>
          <p:nvPr/>
        </p:nvPicPr>
        <p:blipFill>
          <a:blip r:embed="rId2" cstate="print"/>
          <a:stretch>
            <a:fillRect/>
          </a:stretch>
        </p:blipFill>
        <p:spPr>
          <a:xfrm>
            <a:off x="2857662" y="1124744"/>
            <a:ext cx="3428677" cy="365131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554419"/>
          </a:xfrm>
        </p:spPr>
        <p:txBody>
          <a:bodyPr>
            <a:normAutofit fontScale="62500" lnSpcReduction="20000"/>
          </a:bodyPr>
          <a:lstStyle/>
          <a:p>
            <a:pPr algn="ctr">
              <a:lnSpc>
                <a:spcPct val="120000"/>
              </a:lnSpc>
            </a:pPr>
            <a:r>
              <a:rPr lang="en-CA" b="1" dirty="0" smtClean="0"/>
              <a:t>Fig. 8.4</a:t>
            </a:r>
            <a:r>
              <a:rPr lang="en-CA" dirty="0" smtClean="0"/>
              <a:t>: </a:t>
            </a:r>
            <a:r>
              <a:rPr lang="en-CA" dirty="0" err="1" smtClean="0"/>
              <a:t>Companded</a:t>
            </a:r>
            <a:r>
              <a:rPr lang="en-CA" dirty="0" smtClean="0"/>
              <a:t> quantization.</a:t>
            </a:r>
          </a:p>
          <a:p>
            <a:pPr algn="ctr">
              <a:lnSpc>
                <a:spcPct val="120000"/>
              </a:lnSpc>
            </a:pPr>
            <a:endParaRPr lang="en-CA" dirty="0" smtClean="0"/>
          </a:p>
          <a:p>
            <a:pPr marL="457200" indent="-457200">
              <a:lnSpc>
                <a:spcPct val="120000"/>
              </a:lnSpc>
              <a:buFont typeface="Arial" panose="020B0604020202020204" pitchFamily="34" charset="0"/>
              <a:buChar char="•"/>
            </a:pPr>
            <a:r>
              <a:rPr lang="en-CA" i="1" dirty="0" err="1" smtClean="0"/>
              <a:t>Companded</a:t>
            </a:r>
            <a:r>
              <a:rPr lang="en-CA" i="1" dirty="0" smtClean="0"/>
              <a:t> quantization </a:t>
            </a:r>
            <a:r>
              <a:rPr lang="en-CA" dirty="0" smtClean="0"/>
              <a:t>is </a:t>
            </a:r>
            <a:r>
              <a:rPr lang="en-CA" b="1" dirty="0" smtClean="0"/>
              <a:t>nonlinear</a:t>
            </a:r>
            <a:r>
              <a:rPr lang="en-CA" dirty="0" smtClean="0"/>
              <a:t>.</a:t>
            </a:r>
          </a:p>
          <a:p>
            <a:pPr marL="457200" indent="-457200">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As shown above, a </a:t>
            </a:r>
            <a:r>
              <a:rPr lang="en-CA" i="1" dirty="0" err="1" smtClean="0"/>
              <a:t>compander</a:t>
            </a:r>
            <a:r>
              <a:rPr lang="en-CA" dirty="0" smtClean="0"/>
              <a:t> consists of a </a:t>
            </a:r>
            <a:r>
              <a:rPr lang="en-CA" i="1" dirty="0" smtClean="0"/>
              <a:t>compressor function </a:t>
            </a:r>
            <a:r>
              <a:rPr lang="en-CA" i="1" dirty="0" smtClean="0">
                <a:latin typeface="Times New Roman" pitchFamily="18" charset="0"/>
                <a:cs typeface="Times New Roman" pitchFamily="18" charset="0"/>
              </a:rPr>
              <a:t>G</a:t>
            </a:r>
            <a:r>
              <a:rPr lang="en-CA" dirty="0" smtClean="0"/>
              <a:t>, a uniform </a:t>
            </a:r>
            <a:r>
              <a:rPr lang="en-CA" dirty="0" err="1" smtClean="0"/>
              <a:t>quantizer</a:t>
            </a:r>
            <a:r>
              <a:rPr lang="en-CA" dirty="0" smtClean="0"/>
              <a:t>, and an </a:t>
            </a:r>
            <a:r>
              <a:rPr lang="en-CA" i="1" dirty="0" smtClean="0"/>
              <a:t>expander function </a:t>
            </a:r>
            <a:r>
              <a:rPr lang="en-CA" i="1" dirty="0" smtClean="0">
                <a:latin typeface="Times New Roman" pitchFamily="18" charset="0"/>
                <a:cs typeface="Times New Roman" pitchFamily="18" charset="0"/>
              </a:rPr>
              <a:t>G</a:t>
            </a:r>
            <a:r>
              <a:rPr lang="en-CA" i="1" baseline="30000" dirty="0" smtClean="0"/>
              <a:t>−1</a:t>
            </a:r>
            <a:r>
              <a:rPr lang="en-CA" dirty="0" smtClean="0"/>
              <a:t>.</a:t>
            </a:r>
          </a:p>
          <a:p>
            <a:pPr marL="457200" indent="-457200">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The two commonly used </a:t>
            </a:r>
            <a:r>
              <a:rPr lang="en-CA" dirty="0" err="1" smtClean="0"/>
              <a:t>companders</a:t>
            </a:r>
            <a:r>
              <a:rPr lang="en-CA" dirty="0" smtClean="0"/>
              <a:t> are the </a:t>
            </a:r>
            <a:r>
              <a:rPr lang="en-CA" i="1" dirty="0" smtClean="0"/>
              <a:t>μ</a:t>
            </a:r>
            <a:r>
              <a:rPr lang="en-CA" dirty="0" smtClean="0"/>
              <a:t>-law and </a:t>
            </a:r>
            <a:r>
              <a:rPr lang="en-CA" i="1" dirty="0" smtClean="0">
                <a:latin typeface="Times New Roman" pitchFamily="18" charset="0"/>
                <a:cs typeface="Times New Roman" pitchFamily="18" charset="0"/>
              </a:rPr>
              <a:t>A</a:t>
            </a:r>
            <a:r>
              <a:rPr lang="en-CA" dirty="0" smtClean="0"/>
              <a:t>-law </a:t>
            </a:r>
            <a:r>
              <a:rPr lang="en-CA" dirty="0" err="1" smtClean="0"/>
              <a:t>companders</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9" name="Picture 8" descr="compandor.png"/>
          <p:cNvPicPr>
            <a:picLocks noChangeAspect="1"/>
          </p:cNvPicPr>
          <p:nvPr/>
        </p:nvPicPr>
        <p:blipFill>
          <a:blip r:embed="rId2" cstate="print"/>
          <a:stretch>
            <a:fillRect/>
          </a:stretch>
        </p:blipFill>
        <p:spPr>
          <a:xfrm>
            <a:off x="1142976" y="857232"/>
            <a:ext cx="6760038" cy="150019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8.4.3 Vector Quantization (VQ)</a:t>
            </a:r>
            <a:endParaRPr lang="en-CA" sz="3200" dirty="0"/>
          </a:p>
        </p:txBody>
      </p:sp>
      <p:sp>
        <p:nvSpPr>
          <p:cNvPr id="3" name="Content Placeholder 2"/>
          <p:cNvSpPr>
            <a:spLocks noGrp="1"/>
          </p:cNvSpPr>
          <p:nvPr>
            <p:ph idx="1"/>
          </p:nvPr>
        </p:nvSpPr>
        <p:spPr>
          <a:xfrm>
            <a:off x="419088" y="1577494"/>
            <a:ext cx="8296284" cy="4205064"/>
          </a:xfrm>
        </p:spPr>
        <p:txBody>
          <a:bodyPr anchor="ctr">
            <a:normAutofit fontScale="70000" lnSpcReduction="20000"/>
          </a:bodyPr>
          <a:lstStyle/>
          <a:p>
            <a:pPr marL="457200" indent="-457200">
              <a:lnSpc>
                <a:spcPct val="120000"/>
              </a:lnSpc>
              <a:spcBef>
                <a:spcPts val="1848"/>
              </a:spcBef>
              <a:buFont typeface="Arial"/>
              <a:buChar char="•"/>
            </a:pPr>
            <a:r>
              <a:rPr lang="en-CA" dirty="0" smtClean="0"/>
              <a:t>According to Shannon’s original work on information theory, any compression system performs better if it operates on vectors or groups of samples rather than individual symbols or samples.</a:t>
            </a:r>
          </a:p>
          <a:p>
            <a:pPr marL="457200" indent="-457200">
              <a:lnSpc>
                <a:spcPct val="120000"/>
              </a:lnSpc>
              <a:spcBef>
                <a:spcPts val="1848"/>
              </a:spcBef>
              <a:buFont typeface="Arial"/>
              <a:buChar char="•"/>
            </a:pPr>
            <a:r>
              <a:rPr lang="en-CA" dirty="0" smtClean="0"/>
              <a:t>Form vectors of input samples by simply concatenating a number of consecutive samples into a single vector.</a:t>
            </a:r>
          </a:p>
          <a:p>
            <a:pPr marL="457200" indent="-457200">
              <a:lnSpc>
                <a:spcPct val="120000"/>
              </a:lnSpc>
              <a:spcBef>
                <a:spcPts val="1848"/>
              </a:spcBef>
              <a:buFont typeface="Arial"/>
              <a:buChar char="•"/>
            </a:pPr>
            <a:r>
              <a:rPr lang="en-CA" dirty="0" smtClean="0"/>
              <a:t>Instead of single reconstruction values as in scalar quantization, in VQ code </a:t>
            </a:r>
            <a:r>
              <a:rPr lang="en-CA" i="1" dirty="0" smtClean="0"/>
              <a:t>vectors</a:t>
            </a:r>
            <a:r>
              <a:rPr lang="en-CA" dirty="0" smtClean="0"/>
              <a:t> with </a:t>
            </a:r>
            <a:r>
              <a:rPr lang="en-CA" i="1" dirty="0" smtClean="0">
                <a:latin typeface="Times New Roman" pitchFamily="18" charset="0"/>
                <a:cs typeface="Times New Roman" pitchFamily="18" charset="0"/>
              </a:rPr>
              <a:t>n</a:t>
            </a:r>
            <a:r>
              <a:rPr lang="en-CA" dirty="0" smtClean="0"/>
              <a:t> components are used. </a:t>
            </a:r>
            <a:r>
              <a:rPr lang="en-CA" dirty="0" smtClean="0"/>
              <a:t> A </a:t>
            </a:r>
            <a:r>
              <a:rPr lang="en-CA" dirty="0" smtClean="0"/>
              <a:t>collection of these code vectors form the </a:t>
            </a:r>
            <a:r>
              <a:rPr lang="en-CA" i="1" dirty="0" smtClean="0"/>
              <a:t>codebook</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400" b="1" dirty="0" smtClean="0"/>
              <a:t>Fig. 8.5</a:t>
            </a:r>
            <a:r>
              <a:rPr lang="en-CA" sz="2400" dirty="0" smtClean="0"/>
              <a:t>: Basic vector quantization procedure.</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vq.png"/>
          <p:cNvPicPr>
            <a:picLocks noChangeAspect="1"/>
          </p:cNvPicPr>
          <p:nvPr/>
        </p:nvPicPr>
        <p:blipFill>
          <a:blip r:embed="rId2" cstate="print"/>
          <a:stretch>
            <a:fillRect/>
          </a:stretch>
        </p:blipFill>
        <p:spPr>
          <a:xfrm>
            <a:off x="1036166" y="857232"/>
            <a:ext cx="7071669" cy="4214842"/>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8.5  Transform Coding</a:t>
            </a:r>
            <a:endParaRPr lang="en-CA" sz="3200" dirty="0"/>
          </a:p>
        </p:txBody>
      </p:sp>
      <p:sp>
        <p:nvSpPr>
          <p:cNvPr id="3" name="Content Placeholder 2"/>
          <p:cNvSpPr>
            <a:spLocks noGrp="1"/>
          </p:cNvSpPr>
          <p:nvPr>
            <p:ph idx="1"/>
          </p:nvPr>
        </p:nvSpPr>
        <p:spPr/>
        <p:txBody>
          <a:bodyPr anchor="ctr">
            <a:normAutofit fontScale="62500" lnSpcReduction="20000"/>
          </a:bodyPr>
          <a:lstStyle/>
          <a:p>
            <a:pPr>
              <a:lnSpc>
                <a:spcPct val="120000"/>
              </a:lnSpc>
            </a:pPr>
            <a:r>
              <a:rPr lang="en-CA" dirty="0" smtClean="0"/>
              <a:t>• </a:t>
            </a:r>
            <a:r>
              <a:rPr lang="en-CA" b="1" dirty="0" smtClean="0"/>
              <a:t>The rationale behind transform coding</a:t>
            </a:r>
            <a:r>
              <a:rPr lang="en-CA" dirty="0" smtClean="0"/>
              <a:t>:</a:t>
            </a:r>
          </a:p>
          <a:p>
            <a:pPr marL="457200" indent="-457200">
              <a:lnSpc>
                <a:spcPct val="120000"/>
              </a:lnSpc>
              <a:spcBef>
                <a:spcPts val="1800"/>
              </a:spcBef>
              <a:buFont typeface="Arial" panose="020B0604020202020204" pitchFamily="34" charset="0"/>
              <a:buChar char="•"/>
            </a:pPr>
            <a:r>
              <a:rPr lang="en-CA" dirty="0" smtClean="0"/>
              <a:t>If </a:t>
            </a:r>
            <a:r>
              <a:rPr lang="en-CA" b="1" dirty="0" smtClean="0">
                <a:latin typeface="Times New Roman" pitchFamily="18" charset="0"/>
                <a:cs typeface="Times New Roman" pitchFamily="18" charset="0"/>
              </a:rPr>
              <a:t>Y</a:t>
            </a:r>
            <a:r>
              <a:rPr lang="en-CA" dirty="0" smtClean="0"/>
              <a:t> is the result of a linear transform </a:t>
            </a:r>
            <a:r>
              <a:rPr lang="en-CA" b="1" dirty="0" smtClean="0">
                <a:latin typeface="Times New Roman" pitchFamily="18" charset="0"/>
                <a:cs typeface="Times New Roman" pitchFamily="18" charset="0"/>
              </a:rPr>
              <a:t>T</a:t>
            </a:r>
            <a:r>
              <a:rPr lang="en-CA" dirty="0" smtClean="0"/>
              <a:t> of the input vector </a:t>
            </a:r>
            <a:r>
              <a:rPr lang="en-CA" b="1" dirty="0" smtClean="0">
                <a:latin typeface="Times New Roman" pitchFamily="18" charset="0"/>
                <a:cs typeface="Times New Roman" pitchFamily="18" charset="0"/>
              </a:rPr>
              <a:t>X</a:t>
            </a:r>
            <a:r>
              <a:rPr lang="en-CA" dirty="0" smtClean="0"/>
              <a:t> in such a way that the components of </a:t>
            </a:r>
            <a:r>
              <a:rPr lang="en-CA" b="1" dirty="0" smtClean="0">
                <a:latin typeface="Times New Roman" pitchFamily="18" charset="0"/>
                <a:cs typeface="Times New Roman" pitchFamily="18" charset="0"/>
              </a:rPr>
              <a:t>Y</a:t>
            </a:r>
            <a:r>
              <a:rPr lang="en-CA" dirty="0" smtClean="0"/>
              <a:t> are much less correlated, then </a:t>
            </a:r>
            <a:r>
              <a:rPr lang="en-CA" b="1" dirty="0" smtClean="0">
                <a:latin typeface="Times New Roman" pitchFamily="18" charset="0"/>
                <a:cs typeface="Times New Roman" pitchFamily="18" charset="0"/>
              </a:rPr>
              <a:t>Y</a:t>
            </a:r>
            <a:r>
              <a:rPr lang="en-CA" dirty="0" smtClean="0"/>
              <a:t> can be coded more efficiently than </a:t>
            </a:r>
            <a:r>
              <a:rPr lang="en-CA" b="1" dirty="0" smtClean="0">
                <a:latin typeface="Times New Roman" pitchFamily="18" charset="0"/>
                <a:cs typeface="Times New Roman" pitchFamily="18" charset="0"/>
              </a:rPr>
              <a:t>X</a:t>
            </a:r>
            <a:r>
              <a:rPr lang="en-CA" dirty="0" smtClean="0"/>
              <a:t>.</a:t>
            </a:r>
          </a:p>
          <a:p>
            <a:pPr marL="457200" indent="-457200">
              <a:lnSpc>
                <a:spcPct val="120000"/>
              </a:lnSpc>
              <a:spcBef>
                <a:spcPts val="1800"/>
              </a:spcBef>
              <a:buFont typeface="Arial" panose="020B0604020202020204" pitchFamily="34" charset="0"/>
              <a:buChar char="•"/>
            </a:pPr>
            <a:r>
              <a:rPr lang="en-CA" dirty="0" smtClean="0"/>
              <a:t>If most information is accurately described by the first few components of a transformed vector, then the remaining components can be coarsely quantized, or even set to zero, with little signal distortion.</a:t>
            </a:r>
          </a:p>
          <a:p>
            <a:pPr marL="457200" indent="-457200">
              <a:lnSpc>
                <a:spcPct val="120000"/>
              </a:lnSpc>
              <a:spcBef>
                <a:spcPts val="1800"/>
              </a:spcBef>
              <a:buFont typeface="Arial" panose="020B0604020202020204" pitchFamily="34" charset="0"/>
              <a:buChar char="•"/>
            </a:pPr>
            <a:r>
              <a:rPr lang="en-CA" dirty="0" smtClean="0"/>
              <a:t>Discrete Cosine Transform (DCT) will be studied first. In addition, we will examine the </a:t>
            </a:r>
            <a:r>
              <a:rPr lang="en-CA" dirty="0" err="1" smtClean="0"/>
              <a:t>Karhunen-Loève</a:t>
            </a:r>
            <a:r>
              <a:rPr lang="en-CA" dirty="0" smtClean="0"/>
              <a:t> Transform (KLT) which </a:t>
            </a:r>
            <a:r>
              <a:rPr lang="en-CA" i="1" dirty="0" smtClean="0"/>
              <a:t>optimally</a:t>
            </a:r>
            <a:r>
              <a:rPr lang="en-CA" dirty="0" smtClean="0"/>
              <a:t> </a:t>
            </a:r>
            <a:r>
              <a:rPr lang="en-CA" dirty="0" err="1" smtClean="0"/>
              <a:t>decorrelates</a:t>
            </a:r>
            <a:r>
              <a:rPr lang="en-CA" dirty="0" smtClean="0"/>
              <a:t> the components of the input </a:t>
            </a:r>
            <a:r>
              <a:rPr lang="en-CA" b="1" dirty="0" smtClean="0">
                <a:latin typeface="Times New Roman" pitchFamily="18" charset="0"/>
                <a:cs typeface="Times New Roman" pitchFamily="18" charset="0"/>
              </a:rPr>
              <a:t>X</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8.5.1  Spatial Frequency and DCT</a:t>
            </a:r>
            <a:endParaRPr lang="en-CA" sz="3200" dirty="0"/>
          </a:p>
        </p:txBody>
      </p:sp>
      <p:sp>
        <p:nvSpPr>
          <p:cNvPr id="3" name="Content Placeholder 2"/>
          <p:cNvSpPr>
            <a:spLocks noGrp="1"/>
          </p:cNvSpPr>
          <p:nvPr>
            <p:ph idx="1"/>
          </p:nvPr>
        </p:nvSpPr>
        <p:spPr>
          <a:xfrm>
            <a:off x="457200" y="1600201"/>
            <a:ext cx="8229600" cy="4061048"/>
          </a:xfrm>
        </p:spPr>
        <p:txBody>
          <a:bodyPr anchor="ctr">
            <a:normAutofit/>
          </a:bodyPr>
          <a:lstStyle/>
          <a:p>
            <a:pPr>
              <a:spcBef>
                <a:spcPts val="1776"/>
              </a:spcBef>
              <a:buFont typeface="Arial"/>
              <a:buChar char="•"/>
            </a:pPr>
            <a:r>
              <a:rPr lang="en-CA" sz="2400" i="1" dirty="0" smtClean="0"/>
              <a:t>Spatial frequency </a:t>
            </a:r>
            <a:r>
              <a:rPr lang="en-CA" sz="2400" dirty="0" smtClean="0"/>
              <a:t>indicates how many times pixel values change across an image block.</a:t>
            </a:r>
          </a:p>
          <a:p>
            <a:pPr>
              <a:spcBef>
                <a:spcPts val="1776"/>
              </a:spcBef>
              <a:buFont typeface="Arial"/>
              <a:buChar char="•"/>
            </a:pPr>
            <a:r>
              <a:rPr lang="en-CA" sz="2400" dirty="0" smtClean="0"/>
              <a:t>The DCT formalizes this notion with a measure of how much the image contents change in correspondence to the number of cycles of a cosine wave per block.</a:t>
            </a:r>
          </a:p>
          <a:p>
            <a:pPr>
              <a:spcBef>
                <a:spcPts val="1776"/>
              </a:spcBef>
              <a:buFont typeface="Arial"/>
              <a:buChar char="•"/>
            </a:pPr>
            <a:r>
              <a:rPr lang="en-CA" sz="2400" dirty="0" smtClean="0"/>
              <a:t>The role of the DCT is to </a:t>
            </a:r>
            <a:r>
              <a:rPr lang="en-CA" sz="2400" i="1" dirty="0" smtClean="0"/>
              <a:t>decompose</a:t>
            </a:r>
            <a:r>
              <a:rPr lang="en-CA" sz="2400" dirty="0" smtClean="0"/>
              <a:t> the original signal into its DC and AC components; the role of the IDCT is to </a:t>
            </a:r>
            <a:r>
              <a:rPr lang="en-CA" sz="2400" i="1" dirty="0" smtClean="0"/>
              <a:t>reconstruct</a:t>
            </a:r>
            <a:r>
              <a:rPr lang="en-CA" sz="2400" dirty="0" smtClean="0"/>
              <a:t> (re-compose) the signal.</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662677"/>
            <a:ext cx="8229600" cy="500066"/>
          </a:xfrm>
        </p:spPr>
        <p:txBody>
          <a:bodyPr>
            <a:noAutofit/>
          </a:bodyPr>
          <a:lstStyle/>
          <a:p>
            <a:pPr algn="l"/>
            <a:r>
              <a:rPr lang="en-CA" sz="3200" dirty="0" smtClean="0"/>
              <a:t>Definition of DCT:</a:t>
            </a:r>
            <a:endParaRPr lang="en-CA" sz="3200" dirty="0"/>
          </a:p>
        </p:txBody>
      </p:sp>
      <p:sp>
        <p:nvSpPr>
          <p:cNvPr id="3" name="Content Placeholder 2"/>
          <p:cNvSpPr>
            <a:spLocks noGrp="1"/>
          </p:cNvSpPr>
          <p:nvPr>
            <p:ph idx="1"/>
          </p:nvPr>
        </p:nvSpPr>
        <p:spPr>
          <a:xfrm>
            <a:off x="467544" y="1268760"/>
            <a:ext cx="8229600" cy="4805726"/>
          </a:xfrm>
        </p:spPr>
        <p:txBody>
          <a:bodyPr>
            <a:noAutofit/>
          </a:bodyPr>
          <a:lstStyle/>
          <a:p>
            <a:pPr>
              <a:buFont typeface="Arial" panose="020B0604020202020204" pitchFamily="34" charset="0"/>
              <a:buChar char="•"/>
            </a:pPr>
            <a:r>
              <a:rPr lang="en-CA" sz="1800" dirty="0" smtClean="0"/>
              <a:t>Given an input function </a:t>
            </a:r>
            <a:r>
              <a:rPr lang="en-CA" sz="1800" i="1" dirty="0" smtClean="0">
                <a:latin typeface="Times New Roman" pitchFamily="18" charset="0"/>
                <a:cs typeface="Times New Roman" pitchFamily="18" charset="0"/>
              </a:rPr>
              <a:t>f</a:t>
            </a:r>
            <a:r>
              <a:rPr lang="en-CA" sz="1800" dirty="0" smtClean="0"/>
              <a:t>(</a:t>
            </a:r>
            <a:r>
              <a:rPr lang="en-CA" sz="1800" i="1" dirty="0" err="1" smtClean="0">
                <a:latin typeface="Times New Roman" pitchFamily="18" charset="0"/>
                <a:cs typeface="Times New Roman" pitchFamily="18" charset="0"/>
              </a:rPr>
              <a:t>i</a:t>
            </a:r>
            <a:r>
              <a:rPr lang="en-CA" sz="1800" dirty="0" smtClean="0"/>
              <a:t>, </a:t>
            </a:r>
            <a:r>
              <a:rPr lang="en-CA" sz="1800" i="1" dirty="0" smtClean="0">
                <a:latin typeface="Times New Roman" pitchFamily="18" charset="0"/>
                <a:cs typeface="Times New Roman" pitchFamily="18" charset="0"/>
              </a:rPr>
              <a:t>j</a:t>
            </a:r>
            <a:r>
              <a:rPr lang="en-CA" sz="1800" dirty="0" smtClean="0"/>
              <a:t>) over two integer variables</a:t>
            </a:r>
            <a:r>
              <a:rPr lang="en-CA" sz="1800" i="1" dirty="0" smtClean="0">
                <a:latin typeface="Times New Roman" pitchFamily="18" charset="0"/>
                <a:cs typeface="Times New Roman" pitchFamily="18" charset="0"/>
              </a:rPr>
              <a:t> </a:t>
            </a:r>
            <a:r>
              <a:rPr lang="en-CA" sz="1800" i="1" dirty="0" err="1" smtClean="0">
                <a:latin typeface="Times New Roman" pitchFamily="18" charset="0"/>
                <a:cs typeface="Times New Roman" pitchFamily="18" charset="0"/>
              </a:rPr>
              <a:t>i</a:t>
            </a:r>
            <a:r>
              <a:rPr lang="en-CA" sz="1800" i="1" dirty="0" smtClean="0">
                <a:latin typeface="Times New Roman" pitchFamily="18" charset="0"/>
                <a:cs typeface="Times New Roman" pitchFamily="18" charset="0"/>
              </a:rPr>
              <a:t> </a:t>
            </a:r>
            <a:r>
              <a:rPr lang="en-CA" sz="1800" dirty="0" smtClean="0"/>
              <a:t>and </a:t>
            </a:r>
            <a:r>
              <a:rPr lang="en-CA" sz="1800" i="1" dirty="0" smtClean="0">
                <a:latin typeface="Times New Roman" pitchFamily="18" charset="0"/>
                <a:cs typeface="Times New Roman" pitchFamily="18" charset="0"/>
              </a:rPr>
              <a:t>j</a:t>
            </a:r>
            <a:r>
              <a:rPr lang="en-CA" sz="1800" dirty="0" smtClean="0"/>
              <a:t> (a piece of an image), the 2D DCT transforms it into a new function </a:t>
            </a:r>
            <a:r>
              <a:rPr lang="en-CA" sz="1800" i="1" dirty="0" smtClean="0">
                <a:latin typeface="Times New Roman" pitchFamily="18" charset="0"/>
                <a:cs typeface="Times New Roman" pitchFamily="18" charset="0"/>
              </a:rPr>
              <a:t>F</a:t>
            </a:r>
            <a:r>
              <a:rPr lang="en-CA" sz="1800" dirty="0" smtClean="0"/>
              <a:t>(</a:t>
            </a:r>
            <a:r>
              <a:rPr lang="en-CA" sz="1800" i="1" dirty="0" smtClean="0">
                <a:latin typeface="Times New Roman" pitchFamily="18" charset="0"/>
                <a:cs typeface="Times New Roman" pitchFamily="18" charset="0"/>
              </a:rPr>
              <a:t>u</a:t>
            </a:r>
            <a:r>
              <a:rPr lang="en-CA" sz="1800" dirty="0" smtClean="0"/>
              <a:t>, </a:t>
            </a:r>
            <a:r>
              <a:rPr lang="en-CA" sz="1800" i="1" dirty="0" smtClean="0">
                <a:latin typeface="Times New Roman" pitchFamily="18" charset="0"/>
                <a:cs typeface="Times New Roman" pitchFamily="18" charset="0"/>
              </a:rPr>
              <a:t>v</a:t>
            </a:r>
            <a:r>
              <a:rPr lang="en-CA" sz="1800" dirty="0" smtClean="0"/>
              <a:t>), with integer </a:t>
            </a:r>
            <a:r>
              <a:rPr lang="en-CA" sz="1800" i="1" dirty="0" smtClean="0">
                <a:latin typeface="Times New Roman" pitchFamily="18" charset="0"/>
                <a:cs typeface="Times New Roman" pitchFamily="18" charset="0"/>
              </a:rPr>
              <a:t>u</a:t>
            </a:r>
            <a:r>
              <a:rPr lang="en-CA" sz="1800" dirty="0" smtClean="0"/>
              <a:t> and </a:t>
            </a:r>
            <a:r>
              <a:rPr lang="en-CA" sz="1800" i="1" dirty="0" smtClean="0">
                <a:latin typeface="Times New Roman" pitchFamily="18" charset="0"/>
                <a:cs typeface="Times New Roman" pitchFamily="18" charset="0"/>
              </a:rPr>
              <a:t>v</a:t>
            </a:r>
            <a:r>
              <a:rPr lang="en-CA" sz="1800" dirty="0" smtClean="0"/>
              <a:t> running over the same range as </a:t>
            </a:r>
            <a:r>
              <a:rPr lang="en-CA" sz="1800" i="1" dirty="0" err="1" smtClean="0">
                <a:latin typeface="Times New Roman" pitchFamily="18" charset="0"/>
                <a:cs typeface="Times New Roman" pitchFamily="18" charset="0"/>
              </a:rPr>
              <a:t>i</a:t>
            </a:r>
            <a:r>
              <a:rPr lang="en-CA" sz="1800" dirty="0" smtClean="0"/>
              <a:t> and</a:t>
            </a:r>
            <a:r>
              <a:rPr lang="en-CA" sz="1800" i="1" dirty="0" smtClean="0">
                <a:latin typeface="Times New Roman" pitchFamily="18" charset="0"/>
                <a:cs typeface="Times New Roman" pitchFamily="18" charset="0"/>
              </a:rPr>
              <a:t> j</a:t>
            </a:r>
            <a:r>
              <a:rPr lang="en-CA" sz="1800" dirty="0" smtClean="0"/>
              <a:t>. The general definition of the transform is:</a:t>
            </a:r>
          </a:p>
          <a:p>
            <a:endParaRPr lang="en-CA" sz="1900" dirty="0" smtClean="0"/>
          </a:p>
          <a:p>
            <a:pPr algn="r"/>
            <a:r>
              <a:rPr lang="en-CA" sz="1900" dirty="0" smtClean="0"/>
              <a:t>(8.15)</a:t>
            </a:r>
          </a:p>
          <a:p>
            <a:endParaRPr lang="en-CA" sz="1900" dirty="0" smtClean="0"/>
          </a:p>
          <a:p>
            <a:endParaRPr lang="en-CA" sz="1900" dirty="0" smtClean="0"/>
          </a:p>
          <a:p>
            <a:r>
              <a:rPr lang="en-CA" sz="1800" dirty="0" smtClean="0"/>
              <a:t>	where </a:t>
            </a:r>
            <a:r>
              <a:rPr lang="en-CA" sz="1800" i="1" dirty="0" err="1" smtClean="0">
                <a:latin typeface="Times New Roman" pitchFamily="18" charset="0"/>
                <a:cs typeface="Times New Roman" pitchFamily="18" charset="0"/>
              </a:rPr>
              <a:t>i</a:t>
            </a:r>
            <a:r>
              <a:rPr lang="en-CA" sz="1800" dirty="0" smtClean="0"/>
              <a:t>, </a:t>
            </a:r>
            <a:r>
              <a:rPr lang="en-CA" sz="1800" i="1" dirty="0" smtClean="0">
                <a:latin typeface="Times New Roman" pitchFamily="18" charset="0"/>
                <a:cs typeface="Times New Roman" pitchFamily="18" charset="0"/>
              </a:rPr>
              <a:t>u</a:t>
            </a:r>
            <a:r>
              <a:rPr lang="en-CA" sz="1800" dirty="0" smtClean="0"/>
              <a:t> = 0, 1, ... , </a:t>
            </a:r>
            <a:r>
              <a:rPr lang="en-CA" sz="1800" i="1" dirty="0" smtClean="0">
                <a:latin typeface="Times New Roman" pitchFamily="18" charset="0"/>
                <a:cs typeface="Times New Roman" pitchFamily="18" charset="0"/>
              </a:rPr>
              <a:t>M</a:t>
            </a:r>
            <a:r>
              <a:rPr lang="en-CA" sz="1800" dirty="0" smtClean="0"/>
              <a:t> − 1; </a:t>
            </a:r>
            <a:r>
              <a:rPr lang="en-CA" sz="1800" i="1" dirty="0" smtClean="0">
                <a:latin typeface="Times New Roman" pitchFamily="18" charset="0"/>
                <a:cs typeface="Times New Roman" pitchFamily="18" charset="0"/>
              </a:rPr>
              <a:t>j</a:t>
            </a:r>
            <a:r>
              <a:rPr lang="en-CA" sz="1800" dirty="0" smtClean="0"/>
              <a:t>, </a:t>
            </a:r>
            <a:r>
              <a:rPr lang="en-CA" sz="1800" i="1" dirty="0" smtClean="0">
                <a:latin typeface="Times New Roman" pitchFamily="18" charset="0"/>
                <a:cs typeface="Times New Roman" pitchFamily="18" charset="0"/>
              </a:rPr>
              <a:t>v</a:t>
            </a:r>
            <a:r>
              <a:rPr lang="en-CA" sz="1800" dirty="0" smtClean="0"/>
              <a:t> = 0, 1, ... , </a:t>
            </a:r>
            <a:r>
              <a:rPr lang="en-CA" sz="1800" i="1" dirty="0" smtClean="0">
                <a:latin typeface="Times New Roman" pitchFamily="18" charset="0"/>
                <a:cs typeface="Times New Roman" pitchFamily="18" charset="0"/>
              </a:rPr>
              <a:t>N</a:t>
            </a:r>
            <a:r>
              <a:rPr lang="en-CA" sz="1800" dirty="0" smtClean="0"/>
              <a:t> − 1; and the constants </a:t>
            </a:r>
            <a:r>
              <a:rPr lang="en-CA" sz="1800" i="1" dirty="0" smtClean="0">
                <a:latin typeface="Times New Roman" pitchFamily="18" charset="0"/>
                <a:cs typeface="Times New Roman" pitchFamily="18" charset="0"/>
              </a:rPr>
              <a:t>C</a:t>
            </a:r>
            <a:r>
              <a:rPr lang="en-CA" sz="1800" dirty="0" smtClean="0"/>
              <a:t>(</a:t>
            </a:r>
            <a:r>
              <a:rPr lang="en-CA" sz="1800" i="1" dirty="0" smtClean="0">
                <a:latin typeface="Times New Roman" pitchFamily="18" charset="0"/>
                <a:cs typeface="Times New Roman" pitchFamily="18" charset="0"/>
              </a:rPr>
              <a:t>u</a:t>
            </a:r>
            <a:r>
              <a:rPr lang="en-CA" sz="1800" dirty="0" smtClean="0"/>
              <a:t>) and </a:t>
            </a:r>
            <a:r>
              <a:rPr lang="en-CA" sz="1800" i="1" dirty="0" smtClean="0">
                <a:latin typeface="Times New Roman" pitchFamily="18" charset="0"/>
                <a:cs typeface="Times New Roman" pitchFamily="18" charset="0"/>
              </a:rPr>
              <a:t>C</a:t>
            </a:r>
            <a:r>
              <a:rPr lang="en-CA" sz="1800" dirty="0" smtClean="0"/>
              <a:t>(</a:t>
            </a:r>
            <a:r>
              <a:rPr lang="en-CA" sz="1800" i="1" dirty="0" smtClean="0">
                <a:latin typeface="Times New Roman" pitchFamily="18" charset="0"/>
                <a:cs typeface="Times New Roman" pitchFamily="18" charset="0"/>
              </a:rPr>
              <a:t>v</a:t>
            </a:r>
            <a:r>
              <a:rPr lang="en-CA" sz="1800" dirty="0" smtClean="0"/>
              <a:t>) are determined by</a:t>
            </a:r>
          </a:p>
          <a:p>
            <a:endParaRPr lang="en-CA" sz="1900" dirty="0" smtClean="0"/>
          </a:p>
          <a:p>
            <a:pPr algn="r"/>
            <a:endParaRPr lang="en-CA" sz="1400" dirty="0" smtClean="0"/>
          </a:p>
          <a:p>
            <a:pPr algn="r"/>
            <a:r>
              <a:rPr lang="en-CA" sz="1900" dirty="0" smtClean="0"/>
              <a:t>(</a:t>
            </a:r>
            <a:r>
              <a:rPr lang="en-CA" sz="1900" dirty="0" smtClean="0"/>
              <a:t>8.16)</a:t>
            </a:r>
          </a:p>
          <a:p>
            <a:endParaRPr lang="en-CA" sz="1900" dirty="0" smtClean="0"/>
          </a:p>
          <a:p>
            <a:r>
              <a:rPr lang="en-CA" sz="1900" dirty="0" smtClean="0"/>
              <a:t> </a:t>
            </a:r>
            <a:endParaRPr lang="en-CA" sz="19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178337166"/>
              </p:ext>
            </p:extLst>
          </p:nvPr>
        </p:nvGraphicFramePr>
        <p:xfrm>
          <a:off x="1214414" y="2708920"/>
          <a:ext cx="6429420" cy="716655"/>
        </p:xfrm>
        <a:graphic>
          <a:graphicData uri="http://schemas.openxmlformats.org/presentationml/2006/ole">
            <mc:AlternateContent xmlns:mc="http://schemas.openxmlformats.org/markup-compatibility/2006">
              <mc:Choice xmlns:v="urn:schemas-microsoft-com:vml" Requires="v">
                <p:oleObj spid="_x0000_s22788" name="Equation" r:id="rId3" imgW="3987203" imgH="444247" progId="">
                  <p:embed/>
                </p:oleObj>
              </mc:Choice>
              <mc:Fallback>
                <p:oleObj name="Equation" r:id="rId3" imgW="3987203" imgH="444247" progId="">
                  <p:embed/>
                  <p:pic>
                    <p:nvPicPr>
                      <p:cNvPr id="0"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2708920"/>
                        <a:ext cx="6429420" cy="71665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071802" y="4643446"/>
          <a:ext cx="2928958" cy="1144124"/>
        </p:xfrm>
        <a:graphic>
          <a:graphicData uri="http://schemas.openxmlformats.org/presentationml/2006/ole">
            <mc:AlternateContent xmlns:mc="http://schemas.openxmlformats.org/markup-compatibility/2006">
              <mc:Choice xmlns:v="urn:schemas-microsoft-com:vml" Requires="v">
                <p:oleObj spid="_x0000_s22789" name="Equation" r:id="rId5" imgW="1624437" imgH="634572" progId="">
                  <p:embed/>
                </p:oleObj>
              </mc:Choice>
              <mc:Fallback>
                <p:oleObj name="Equation" r:id="rId5" imgW="1624437" imgH="634572" progId="">
                  <p:embed/>
                  <p:pic>
                    <p:nvPicPr>
                      <p:cNvPr id="0" name="Picture 1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02" y="4643446"/>
                        <a:ext cx="2928958" cy="11441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00066"/>
          </a:xfrm>
        </p:spPr>
        <p:txBody>
          <a:bodyPr>
            <a:noAutofit/>
          </a:bodyPr>
          <a:lstStyle/>
          <a:p>
            <a:pPr algn="l"/>
            <a:r>
              <a:rPr lang="en-CA" sz="2800" dirty="0" smtClean="0"/>
              <a:t>2D Discrete Cosine Transform (2D DCT):</a:t>
            </a:r>
            <a:endParaRPr lang="en-CA" sz="2800" b="0" dirty="0"/>
          </a:p>
        </p:txBody>
      </p:sp>
      <p:sp>
        <p:nvSpPr>
          <p:cNvPr id="3" name="Content Placeholder 2"/>
          <p:cNvSpPr>
            <a:spLocks noGrp="1"/>
          </p:cNvSpPr>
          <p:nvPr>
            <p:ph idx="1"/>
          </p:nvPr>
        </p:nvSpPr>
        <p:spPr>
          <a:xfrm>
            <a:off x="457200" y="1071546"/>
            <a:ext cx="8229600" cy="5054617"/>
          </a:xfrm>
        </p:spPr>
        <p:txBody>
          <a:bodyPr>
            <a:normAutofit fontScale="47500" lnSpcReduction="20000"/>
          </a:bodyPr>
          <a:lstStyle/>
          <a:p>
            <a:pPr>
              <a:lnSpc>
                <a:spcPct val="120000"/>
              </a:lnSpc>
            </a:pPr>
            <a:endParaRPr lang="en-CA" dirty="0" smtClean="0"/>
          </a:p>
          <a:p>
            <a:pPr algn="r">
              <a:lnSpc>
                <a:spcPct val="120000"/>
              </a:lnSpc>
            </a:pPr>
            <a:r>
              <a:rPr lang="en-CA" sz="3800" dirty="0" smtClean="0"/>
              <a:t>(8.17)</a:t>
            </a:r>
          </a:p>
          <a:p>
            <a:pPr algn="r">
              <a:lnSpc>
                <a:spcPct val="120000"/>
              </a:lnSpc>
            </a:pPr>
            <a:endParaRPr lang="en-CA" dirty="0" smtClean="0"/>
          </a:p>
          <a:p>
            <a:pPr algn="r">
              <a:lnSpc>
                <a:spcPct val="120000"/>
              </a:lnSpc>
            </a:pPr>
            <a:endParaRPr lang="en-CA" dirty="0" smtClean="0"/>
          </a:p>
          <a:p>
            <a:pPr marL="0" indent="0">
              <a:lnSpc>
                <a:spcPct val="120000"/>
              </a:lnSpc>
            </a:pPr>
            <a:r>
              <a:rPr lang="en-CA" sz="3800" dirty="0" smtClean="0"/>
              <a:t>where </a:t>
            </a:r>
            <a:r>
              <a:rPr lang="en-CA" sz="3800" i="1" dirty="0" err="1" smtClean="0">
                <a:latin typeface="Times New Roman" pitchFamily="18" charset="0"/>
                <a:cs typeface="Times New Roman" pitchFamily="18" charset="0"/>
              </a:rPr>
              <a:t>i</a:t>
            </a:r>
            <a:r>
              <a:rPr lang="en-CA" sz="3800" dirty="0" smtClean="0"/>
              <a:t>, </a:t>
            </a:r>
            <a:r>
              <a:rPr lang="en-CA" sz="3800" i="1" dirty="0" smtClean="0">
                <a:latin typeface="Times New Roman" pitchFamily="18" charset="0"/>
                <a:cs typeface="Times New Roman" pitchFamily="18" charset="0"/>
              </a:rPr>
              <a:t>j</a:t>
            </a:r>
            <a:r>
              <a:rPr lang="en-CA" sz="3800" dirty="0" smtClean="0"/>
              <a:t>, </a:t>
            </a:r>
            <a:r>
              <a:rPr lang="en-CA" sz="3800" i="1" dirty="0" smtClean="0">
                <a:latin typeface="Times New Roman" pitchFamily="18" charset="0"/>
                <a:cs typeface="Times New Roman" pitchFamily="18" charset="0"/>
              </a:rPr>
              <a:t>u</a:t>
            </a:r>
            <a:r>
              <a:rPr lang="en-CA" sz="3800" dirty="0" smtClean="0"/>
              <a:t>, </a:t>
            </a:r>
            <a:r>
              <a:rPr lang="en-CA" sz="3800" i="1" dirty="0" smtClean="0">
                <a:latin typeface="Times New Roman" pitchFamily="18" charset="0"/>
                <a:cs typeface="Times New Roman" pitchFamily="18" charset="0"/>
              </a:rPr>
              <a:t>v</a:t>
            </a:r>
            <a:r>
              <a:rPr lang="en-CA" sz="3800" dirty="0" smtClean="0"/>
              <a:t> = 0, 1, . . . , 7, and the constants </a:t>
            </a:r>
            <a:r>
              <a:rPr lang="en-CA" sz="3800" i="1" dirty="0" smtClean="0">
                <a:latin typeface="Times New Roman" pitchFamily="18" charset="0"/>
                <a:cs typeface="Times New Roman" pitchFamily="18" charset="0"/>
              </a:rPr>
              <a:t>C</a:t>
            </a:r>
            <a:r>
              <a:rPr lang="en-CA" sz="3800" dirty="0" smtClean="0"/>
              <a:t>(</a:t>
            </a:r>
            <a:r>
              <a:rPr lang="en-CA" sz="3800" i="1" dirty="0" smtClean="0">
                <a:latin typeface="Times New Roman" pitchFamily="18" charset="0"/>
                <a:cs typeface="Times New Roman" pitchFamily="18" charset="0"/>
              </a:rPr>
              <a:t>u</a:t>
            </a:r>
            <a:r>
              <a:rPr lang="en-CA" sz="3800" dirty="0" smtClean="0"/>
              <a:t>) and </a:t>
            </a:r>
            <a:r>
              <a:rPr lang="en-CA" sz="3800" i="1" dirty="0" smtClean="0">
                <a:latin typeface="Times New Roman" pitchFamily="18" charset="0"/>
                <a:cs typeface="Times New Roman" pitchFamily="18" charset="0"/>
              </a:rPr>
              <a:t>C</a:t>
            </a:r>
            <a:r>
              <a:rPr lang="en-CA" sz="3800" dirty="0" smtClean="0"/>
              <a:t>(</a:t>
            </a:r>
            <a:r>
              <a:rPr lang="en-CA" sz="3800" i="1" dirty="0" smtClean="0">
                <a:latin typeface="Times New Roman" pitchFamily="18" charset="0"/>
                <a:cs typeface="Times New Roman" pitchFamily="18" charset="0"/>
              </a:rPr>
              <a:t>v</a:t>
            </a:r>
            <a:r>
              <a:rPr lang="en-CA" sz="3800" dirty="0" smtClean="0"/>
              <a:t>) are determined by Eq. (8.16).</a:t>
            </a:r>
          </a:p>
          <a:p>
            <a:pPr>
              <a:lnSpc>
                <a:spcPct val="120000"/>
              </a:lnSpc>
            </a:pPr>
            <a:endParaRPr lang="en-CA" dirty="0" smtClean="0"/>
          </a:p>
          <a:p>
            <a:pPr>
              <a:lnSpc>
                <a:spcPct val="120000"/>
              </a:lnSpc>
            </a:pPr>
            <a:r>
              <a:rPr lang="en-CA" sz="5800" b="1" dirty="0" smtClean="0"/>
              <a:t>2D Inverse Discrete Cosine Transform (2D IDCT):</a:t>
            </a:r>
          </a:p>
          <a:p>
            <a:pPr marL="0" indent="0">
              <a:lnSpc>
                <a:spcPct val="120000"/>
              </a:lnSpc>
            </a:pPr>
            <a:r>
              <a:rPr lang="en-CA" sz="3800" dirty="0" smtClean="0"/>
              <a:t>The inverse function is almost the same, with the roles of </a:t>
            </a:r>
            <a:r>
              <a:rPr lang="en-CA" sz="3800" i="1" dirty="0" smtClean="0">
                <a:latin typeface="Times New Roman" pitchFamily="18" charset="0"/>
                <a:cs typeface="Times New Roman" pitchFamily="18" charset="0"/>
              </a:rPr>
              <a:t>f</a:t>
            </a:r>
            <a:r>
              <a:rPr lang="en-CA" sz="3800" dirty="0" smtClean="0"/>
              <a:t>(</a:t>
            </a:r>
            <a:r>
              <a:rPr lang="en-CA" sz="3800" i="1" dirty="0" err="1" smtClean="0">
                <a:latin typeface="Times New Roman" pitchFamily="18" charset="0"/>
                <a:cs typeface="Times New Roman" pitchFamily="18" charset="0"/>
              </a:rPr>
              <a:t>i</a:t>
            </a:r>
            <a:r>
              <a:rPr lang="en-CA" sz="3800" dirty="0" smtClean="0"/>
              <a:t>,</a:t>
            </a:r>
            <a:r>
              <a:rPr lang="en-CA" sz="3800" i="1" dirty="0" smtClean="0">
                <a:latin typeface="Times New Roman" pitchFamily="18" charset="0"/>
                <a:cs typeface="Times New Roman" pitchFamily="18" charset="0"/>
              </a:rPr>
              <a:t> j</a:t>
            </a:r>
            <a:r>
              <a:rPr lang="en-CA" sz="3800" dirty="0" smtClean="0"/>
              <a:t>) and </a:t>
            </a:r>
            <a:r>
              <a:rPr lang="en-CA" sz="3800" i="1" dirty="0" smtClean="0">
                <a:latin typeface="Times New Roman" pitchFamily="18" charset="0"/>
                <a:cs typeface="Times New Roman" pitchFamily="18" charset="0"/>
              </a:rPr>
              <a:t>F</a:t>
            </a:r>
            <a:r>
              <a:rPr lang="en-CA" sz="3800" dirty="0" smtClean="0"/>
              <a:t>(</a:t>
            </a:r>
            <a:r>
              <a:rPr lang="en-CA" sz="3800" i="1" dirty="0" smtClean="0">
                <a:latin typeface="Times New Roman" pitchFamily="18" charset="0"/>
                <a:cs typeface="Times New Roman" pitchFamily="18" charset="0"/>
              </a:rPr>
              <a:t>u</a:t>
            </a:r>
            <a:r>
              <a:rPr lang="en-CA" sz="3800" dirty="0" smtClean="0"/>
              <a:t>, </a:t>
            </a:r>
            <a:r>
              <a:rPr lang="en-CA" sz="3800" i="1" dirty="0" smtClean="0">
                <a:latin typeface="Times New Roman" pitchFamily="18" charset="0"/>
                <a:cs typeface="Times New Roman" pitchFamily="18" charset="0"/>
              </a:rPr>
              <a:t>v</a:t>
            </a:r>
            <a:r>
              <a:rPr lang="en-CA" sz="3800" dirty="0" smtClean="0"/>
              <a:t>) reversed, except that now </a:t>
            </a:r>
            <a:r>
              <a:rPr lang="en-CA" sz="3800" i="1" dirty="0" smtClean="0">
                <a:latin typeface="Times New Roman" pitchFamily="18" charset="0"/>
                <a:cs typeface="Times New Roman" pitchFamily="18" charset="0"/>
              </a:rPr>
              <a:t>C</a:t>
            </a:r>
            <a:r>
              <a:rPr lang="en-CA" sz="3800" dirty="0" smtClean="0"/>
              <a:t>(</a:t>
            </a:r>
            <a:r>
              <a:rPr lang="en-CA" sz="3800" i="1" dirty="0" smtClean="0">
                <a:latin typeface="Times New Roman" pitchFamily="18" charset="0"/>
                <a:cs typeface="Times New Roman" pitchFamily="18" charset="0"/>
              </a:rPr>
              <a:t>u</a:t>
            </a:r>
            <a:r>
              <a:rPr lang="en-CA" sz="3800" dirty="0" smtClean="0"/>
              <a:t>)</a:t>
            </a:r>
            <a:r>
              <a:rPr lang="en-CA" sz="3800" i="1" dirty="0" smtClean="0">
                <a:latin typeface="Times New Roman" pitchFamily="18" charset="0"/>
                <a:cs typeface="Times New Roman" pitchFamily="18" charset="0"/>
              </a:rPr>
              <a:t>C</a:t>
            </a:r>
            <a:r>
              <a:rPr lang="en-CA" sz="3800" dirty="0" smtClean="0"/>
              <a:t>(</a:t>
            </a:r>
            <a:r>
              <a:rPr lang="en-CA" sz="3800" i="1" dirty="0" smtClean="0">
                <a:latin typeface="Times New Roman" pitchFamily="18" charset="0"/>
                <a:cs typeface="Times New Roman" pitchFamily="18" charset="0"/>
              </a:rPr>
              <a:t>v</a:t>
            </a:r>
            <a:r>
              <a:rPr lang="en-CA" sz="3800" dirty="0" smtClean="0"/>
              <a:t>) must stand inside the sums:</a:t>
            </a:r>
          </a:p>
          <a:p>
            <a:pPr>
              <a:lnSpc>
                <a:spcPct val="120000"/>
              </a:lnSpc>
            </a:pPr>
            <a:endParaRPr lang="en-CA" sz="3800" dirty="0" smtClean="0"/>
          </a:p>
          <a:p>
            <a:pPr>
              <a:lnSpc>
                <a:spcPct val="120000"/>
              </a:lnSpc>
            </a:pPr>
            <a:endParaRPr lang="en-CA" sz="3800" dirty="0" smtClean="0"/>
          </a:p>
          <a:p>
            <a:pPr algn="r">
              <a:lnSpc>
                <a:spcPct val="120000"/>
              </a:lnSpc>
            </a:pPr>
            <a:r>
              <a:rPr lang="en-CA" sz="3800" dirty="0" smtClean="0"/>
              <a:t>(8.18) </a:t>
            </a:r>
          </a:p>
          <a:p>
            <a:pPr>
              <a:lnSpc>
                <a:spcPct val="120000"/>
              </a:lnSpc>
            </a:pPr>
            <a:endParaRPr lang="en-CA" sz="3800" dirty="0" smtClean="0"/>
          </a:p>
          <a:p>
            <a:pPr>
              <a:lnSpc>
                <a:spcPct val="120000"/>
              </a:lnSpc>
            </a:pPr>
            <a:r>
              <a:rPr lang="pl-PL" sz="3800" dirty="0" smtClean="0"/>
              <a:t>where</a:t>
            </a:r>
            <a:r>
              <a:rPr lang="pl-PL" sz="3800" i="1" dirty="0" smtClean="0">
                <a:latin typeface="Times New Roman" pitchFamily="18" charset="0"/>
                <a:cs typeface="Times New Roman" pitchFamily="18" charset="0"/>
              </a:rPr>
              <a:t> i</a:t>
            </a:r>
            <a:r>
              <a:rPr lang="pl-PL" sz="3800" dirty="0" smtClean="0"/>
              <a:t>,</a:t>
            </a:r>
            <a:r>
              <a:rPr lang="pl-PL" sz="3800" i="1" dirty="0" smtClean="0">
                <a:latin typeface="Times New Roman" pitchFamily="18" charset="0"/>
                <a:cs typeface="Times New Roman" pitchFamily="18" charset="0"/>
              </a:rPr>
              <a:t> j</a:t>
            </a:r>
            <a:r>
              <a:rPr lang="pl-PL" sz="3800" dirty="0" smtClean="0"/>
              <a:t>, </a:t>
            </a:r>
            <a:r>
              <a:rPr lang="pl-PL" sz="3800" i="1" dirty="0" smtClean="0">
                <a:latin typeface="Times New Roman" pitchFamily="18" charset="0"/>
                <a:cs typeface="Times New Roman" pitchFamily="18" charset="0"/>
              </a:rPr>
              <a:t>u</a:t>
            </a:r>
            <a:r>
              <a:rPr lang="pl-PL" sz="3800" dirty="0" smtClean="0"/>
              <a:t>, </a:t>
            </a:r>
            <a:r>
              <a:rPr lang="pl-PL" sz="3800" i="1" dirty="0" smtClean="0">
                <a:latin typeface="Times New Roman" pitchFamily="18" charset="0"/>
                <a:cs typeface="Times New Roman" pitchFamily="18" charset="0"/>
              </a:rPr>
              <a:t>v</a:t>
            </a:r>
            <a:r>
              <a:rPr lang="pl-PL" sz="3800" dirty="0" smtClean="0"/>
              <a:t> = 0, 1, . . . , 7.</a:t>
            </a:r>
            <a:endParaRPr lang="en-CA" sz="38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nvGraphicFramePr>
        <p:xfrm>
          <a:off x="928662" y="1214422"/>
          <a:ext cx="6697753" cy="785818"/>
        </p:xfrm>
        <a:graphic>
          <a:graphicData uri="http://schemas.openxmlformats.org/presentationml/2006/ole">
            <mc:AlternateContent xmlns:mc="http://schemas.openxmlformats.org/markup-compatibility/2006">
              <mc:Choice xmlns:v="urn:schemas-microsoft-com:vml" Requires="v">
                <p:oleObj spid="_x0000_s23812" name="Equation" r:id="rId3" imgW="3783819" imgH="444247" progId="">
                  <p:embed/>
                </p:oleObj>
              </mc:Choice>
              <mc:Fallback>
                <p:oleObj name="Equation" r:id="rId3" imgW="3783819" imgH="444247" progId="">
                  <p:embed/>
                  <p:pic>
                    <p:nvPicPr>
                      <p:cNvPr id="0"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1214422"/>
                        <a:ext cx="6697753" cy="78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84096493"/>
              </p:ext>
            </p:extLst>
          </p:nvPr>
        </p:nvGraphicFramePr>
        <p:xfrm>
          <a:off x="690563" y="4548188"/>
          <a:ext cx="7092950" cy="846137"/>
        </p:xfrm>
        <a:graphic>
          <a:graphicData uri="http://schemas.openxmlformats.org/presentationml/2006/ole">
            <mc:AlternateContent xmlns:mc="http://schemas.openxmlformats.org/markup-compatibility/2006">
              <mc:Choice xmlns:v="urn:schemas-microsoft-com:vml" Requires="v">
                <p:oleObj spid="_x0000_s23813" name="Equation" r:id="rId5" imgW="3937000" imgH="469900" progId="Equation.3">
                  <p:embed/>
                </p:oleObj>
              </mc:Choice>
              <mc:Fallback>
                <p:oleObj name="Equation" r:id="rId5" imgW="3937000" imgH="469900" progId="Equation.3">
                  <p:embed/>
                  <p:pic>
                    <p:nvPicPr>
                      <p:cNvPr id="0" name="Picture 167"/>
                      <p:cNvPicPr>
                        <a:picLocks noChangeAspect="1" noChangeArrowheads="1"/>
                      </p:cNvPicPr>
                      <p:nvPr/>
                    </p:nvPicPr>
                    <p:blipFill>
                      <a:blip r:embed="rId6"/>
                      <a:srcRect/>
                      <a:stretch>
                        <a:fillRect/>
                      </a:stretch>
                    </p:blipFill>
                    <p:spPr bwMode="auto">
                      <a:xfrm>
                        <a:off x="690563" y="4548188"/>
                        <a:ext cx="7092950" cy="846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660407"/>
            <a:ext cx="8229600" cy="500066"/>
          </a:xfrm>
        </p:spPr>
        <p:txBody>
          <a:bodyPr>
            <a:noAutofit/>
          </a:bodyPr>
          <a:lstStyle/>
          <a:p>
            <a:pPr algn="l"/>
            <a:r>
              <a:rPr lang="en-CA" sz="2800" dirty="0" smtClean="0"/>
              <a:t>1D Discrete Cosine Transform (1D DCT):</a:t>
            </a:r>
            <a:endParaRPr lang="en-CA" sz="2800" b="0" dirty="0"/>
          </a:p>
        </p:txBody>
      </p:sp>
      <p:sp>
        <p:nvSpPr>
          <p:cNvPr id="3" name="Content Placeholder 2"/>
          <p:cNvSpPr>
            <a:spLocks noGrp="1"/>
          </p:cNvSpPr>
          <p:nvPr>
            <p:ph idx="1"/>
          </p:nvPr>
        </p:nvSpPr>
        <p:spPr>
          <a:xfrm>
            <a:off x="457200" y="1071546"/>
            <a:ext cx="8229600" cy="5054617"/>
          </a:xfrm>
        </p:spPr>
        <p:txBody>
          <a:bodyPr>
            <a:normAutofit fontScale="92500"/>
          </a:bodyPr>
          <a:lstStyle/>
          <a:p>
            <a:endParaRPr lang="en-CA" sz="2500" dirty="0" smtClean="0"/>
          </a:p>
          <a:p>
            <a:pPr algn="r"/>
            <a:r>
              <a:rPr lang="en-CA" sz="2500" dirty="0" smtClean="0"/>
              <a:t>(8.19)</a:t>
            </a:r>
          </a:p>
          <a:p>
            <a:pPr algn="r"/>
            <a:endParaRPr lang="en-CA" sz="2500" dirty="0" smtClean="0"/>
          </a:p>
          <a:p>
            <a:pPr marL="0" indent="0"/>
            <a:r>
              <a:rPr lang="pl-PL" sz="2500" dirty="0" smtClean="0"/>
              <a:t>where </a:t>
            </a:r>
            <a:r>
              <a:rPr lang="pl-PL" sz="2500" i="1" dirty="0" smtClean="0">
                <a:latin typeface="Times New Roman" pitchFamily="18" charset="0"/>
                <a:cs typeface="Times New Roman" pitchFamily="18" charset="0"/>
              </a:rPr>
              <a:t>i</a:t>
            </a:r>
            <a:r>
              <a:rPr lang="pl-PL" sz="2500" dirty="0" smtClean="0"/>
              <a:t> = 0, 1, . . . , 7, </a:t>
            </a:r>
            <a:r>
              <a:rPr lang="pl-PL" sz="2500" i="1" dirty="0" smtClean="0">
                <a:latin typeface="Times New Roman" pitchFamily="18" charset="0"/>
                <a:cs typeface="Times New Roman" pitchFamily="18" charset="0"/>
              </a:rPr>
              <a:t>u</a:t>
            </a:r>
            <a:r>
              <a:rPr lang="pl-PL" sz="2500" dirty="0" smtClean="0"/>
              <a:t> = 0, 1, . . . , 7.</a:t>
            </a:r>
            <a:endParaRPr lang="en-CA" sz="2500" dirty="0" smtClean="0"/>
          </a:p>
          <a:p>
            <a:pPr marL="0" indent="0"/>
            <a:endParaRPr lang="en-CA" sz="2500" dirty="0" smtClean="0"/>
          </a:p>
          <a:p>
            <a:pPr marL="0" indent="0"/>
            <a:endParaRPr lang="en-CA" sz="2500" dirty="0" smtClean="0"/>
          </a:p>
          <a:p>
            <a:r>
              <a:rPr lang="en-CA" sz="3000" b="1" dirty="0" smtClean="0"/>
              <a:t>1D Inverse Discrete Cosine Transform (1D IDCT):</a:t>
            </a:r>
          </a:p>
          <a:p>
            <a:endParaRPr lang="en-CA" sz="2500" dirty="0" smtClean="0"/>
          </a:p>
          <a:p>
            <a:pPr algn="r"/>
            <a:r>
              <a:rPr lang="en-CA" sz="2500" dirty="0" smtClean="0"/>
              <a:t>(8.20) </a:t>
            </a:r>
          </a:p>
          <a:p>
            <a:endParaRPr lang="en-CA" sz="2500" dirty="0" smtClean="0"/>
          </a:p>
          <a:p>
            <a:r>
              <a:rPr lang="pl-PL" sz="2500" dirty="0" smtClean="0"/>
              <a:t>where </a:t>
            </a:r>
            <a:r>
              <a:rPr lang="pl-PL" sz="2500" i="1" dirty="0" smtClean="0">
                <a:latin typeface="Times New Roman" pitchFamily="18" charset="0"/>
                <a:cs typeface="Times New Roman" pitchFamily="18" charset="0"/>
              </a:rPr>
              <a:t>i</a:t>
            </a:r>
            <a:r>
              <a:rPr lang="pl-PL" sz="2500" dirty="0" smtClean="0"/>
              <a:t> = 0, 1, . . . , 7, </a:t>
            </a:r>
            <a:r>
              <a:rPr lang="pl-PL" sz="2500" i="1" dirty="0" smtClean="0">
                <a:latin typeface="Times New Roman" pitchFamily="18" charset="0"/>
                <a:cs typeface="Times New Roman" pitchFamily="18" charset="0"/>
              </a:rPr>
              <a:t>u</a:t>
            </a:r>
            <a:r>
              <a:rPr lang="pl-PL" sz="2500" dirty="0" smtClean="0"/>
              <a:t> = 0, 1, . . . , 7.</a:t>
            </a:r>
            <a:endParaRPr lang="en-CA" sz="25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06419230"/>
              </p:ext>
            </p:extLst>
          </p:nvPr>
        </p:nvGraphicFramePr>
        <p:xfrm>
          <a:off x="2366962" y="1340768"/>
          <a:ext cx="4234155" cy="846128"/>
        </p:xfrm>
        <a:graphic>
          <a:graphicData uri="http://schemas.openxmlformats.org/presentationml/2006/ole">
            <mc:AlternateContent xmlns:mc="http://schemas.openxmlformats.org/markup-compatibility/2006">
              <mc:Choice xmlns:v="urn:schemas-microsoft-com:vml" Requires="v">
                <p:oleObj spid="_x0000_s24834" name="Equation" r:id="rId3" imgW="2159705" imgH="431831" progId="">
                  <p:embed/>
                </p:oleObj>
              </mc:Choice>
              <mc:Fallback>
                <p:oleObj name="Equation" r:id="rId3" imgW="2159705" imgH="431831" progId="">
                  <p:embed/>
                  <p:pic>
                    <p:nvPicPr>
                      <p:cNvPr id="0"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2" y="1340768"/>
                        <a:ext cx="4234155" cy="8461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1935216"/>
              </p:ext>
            </p:extLst>
          </p:nvPr>
        </p:nvGraphicFramePr>
        <p:xfrm>
          <a:off x="2244725" y="4329113"/>
          <a:ext cx="4513263" cy="931862"/>
        </p:xfrm>
        <a:graphic>
          <a:graphicData uri="http://schemas.openxmlformats.org/presentationml/2006/ole">
            <mc:AlternateContent xmlns:mc="http://schemas.openxmlformats.org/markup-compatibility/2006">
              <mc:Choice xmlns:v="urn:schemas-microsoft-com:vml" Requires="v">
                <p:oleObj spid="_x0000_s24835" name="Equation" r:id="rId5" imgW="2273300" imgH="469900" progId="Equation.3">
                  <p:embed/>
                </p:oleObj>
              </mc:Choice>
              <mc:Fallback>
                <p:oleObj name="Equation" r:id="rId5" imgW="2273300" imgH="469900" progId="Equation.3">
                  <p:embed/>
                  <p:pic>
                    <p:nvPicPr>
                      <p:cNvPr id="0" name="Picture 167"/>
                      <p:cNvPicPr>
                        <a:picLocks noChangeAspect="1" noChangeArrowheads="1"/>
                      </p:cNvPicPr>
                      <p:nvPr/>
                    </p:nvPicPr>
                    <p:blipFill>
                      <a:blip r:embed="rId6"/>
                      <a:srcRect/>
                      <a:stretch>
                        <a:fillRect/>
                      </a:stretch>
                    </p:blipFill>
                    <p:spPr bwMode="auto">
                      <a:xfrm>
                        <a:off x="2244725" y="4329113"/>
                        <a:ext cx="4513263"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800" b="1" dirty="0" smtClean="0"/>
              <a:t>Fig. 8.6</a:t>
            </a:r>
            <a:r>
              <a:rPr lang="en-CA" sz="2800" dirty="0" smtClean="0"/>
              <a:t>: The 1D DCT basis functions.</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dct1-b0.png"/>
          <p:cNvPicPr>
            <a:picLocks noChangeAspect="1"/>
          </p:cNvPicPr>
          <p:nvPr/>
        </p:nvPicPr>
        <p:blipFill>
          <a:blip r:embed="rId2" cstate="print"/>
          <a:stretch>
            <a:fillRect/>
          </a:stretch>
        </p:blipFill>
        <p:spPr>
          <a:xfrm>
            <a:off x="642910" y="928670"/>
            <a:ext cx="3593098" cy="1785950"/>
          </a:xfrm>
          <a:prstGeom prst="rect">
            <a:avLst/>
          </a:prstGeom>
        </p:spPr>
      </p:pic>
      <p:pic>
        <p:nvPicPr>
          <p:cNvPr id="8" name="Picture 7" descr="dct1-b1.png"/>
          <p:cNvPicPr>
            <a:picLocks noChangeAspect="1"/>
          </p:cNvPicPr>
          <p:nvPr/>
        </p:nvPicPr>
        <p:blipFill>
          <a:blip r:embed="rId3" cstate="print"/>
          <a:stretch>
            <a:fillRect/>
          </a:stretch>
        </p:blipFill>
        <p:spPr>
          <a:xfrm>
            <a:off x="4857752" y="928670"/>
            <a:ext cx="3593096" cy="1785950"/>
          </a:xfrm>
          <a:prstGeom prst="rect">
            <a:avLst/>
          </a:prstGeom>
        </p:spPr>
      </p:pic>
      <p:pic>
        <p:nvPicPr>
          <p:cNvPr id="9" name="Picture 8" descr="dct1-b2.png"/>
          <p:cNvPicPr>
            <a:picLocks noChangeAspect="1"/>
          </p:cNvPicPr>
          <p:nvPr/>
        </p:nvPicPr>
        <p:blipFill>
          <a:blip r:embed="rId4" cstate="print"/>
          <a:stretch>
            <a:fillRect/>
          </a:stretch>
        </p:blipFill>
        <p:spPr>
          <a:xfrm>
            <a:off x="642910" y="3214686"/>
            <a:ext cx="3593099" cy="1785950"/>
          </a:xfrm>
          <a:prstGeom prst="rect">
            <a:avLst/>
          </a:prstGeom>
        </p:spPr>
      </p:pic>
      <p:pic>
        <p:nvPicPr>
          <p:cNvPr id="10" name="Picture 9" descr="dct1-b3.png"/>
          <p:cNvPicPr>
            <a:picLocks noChangeAspect="1"/>
          </p:cNvPicPr>
          <p:nvPr/>
        </p:nvPicPr>
        <p:blipFill>
          <a:blip r:embed="rId5" cstate="print"/>
          <a:stretch>
            <a:fillRect/>
          </a:stretch>
        </p:blipFill>
        <p:spPr>
          <a:xfrm>
            <a:off x="4786314" y="3214686"/>
            <a:ext cx="3643338" cy="1800300"/>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34900"/>
          </a:xfrm>
        </p:spPr>
        <p:txBody>
          <a:bodyPr>
            <a:normAutofit/>
          </a:bodyPr>
          <a:lstStyle/>
          <a:p>
            <a:r>
              <a:rPr lang="en-CA" sz="3200" dirty="0" smtClean="0"/>
              <a:t>8.1  Introduction</a:t>
            </a:r>
            <a:endParaRPr lang="en-CA" sz="3200" dirty="0"/>
          </a:p>
        </p:txBody>
      </p:sp>
      <p:sp>
        <p:nvSpPr>
          <p:cNvPr id="3" name="Content Placeholder 2"/>
          <p:cNvSpPr>
            <a:spLocks noGrp="1"/>
          </p:cNvSpPr>
          <p:nvPr>
            <p:ph idx="1"/>
          </p:nvPr>
        </p:nvSpPr>
        <p:spPr/>
        <p:txBody>
          <a:bodyPr anchor="ctr">
            <a:normAutofit/>
          </a:bodyPr>
          <a:lstStyle/>
          <a:p>
            <a:r>
              <a:rPr lang="en-CA" sz="2600" dirty="0" smtClean="0"/>
              <a:t>• Lossless compression algorithms do not deliver </a:t>
            </a:r>
            <a:r>
              <a:rPr lang="en-CA" sz="2600" i="1" dirty="0" smtClean="0"/>
              <a:t>compression ratios</a:t>
            </a:r>
            <a:r>
              <a:rPr lang="en-CA" sz="2600" dirty="0" smtClean="0"/>
              <a:t> that are high enough. Hence, most multimedia compression algorithms are </a:t>
            </a:r>
            <a:r>
              <a:rPr lang="en-CA" sz="2600" i="1" dirty="0" err="1" smtClean="0"/>
              <a:t>lossy</a:t>
            </a:r>
            <a:r>
              <a:rPr lang="en-CA" sz="2600" dirty="0" smtClean="0"/>
              <a:t>.</a:t>
            </a:r>
          </a:p>
          <a:p>
            <a:endParaRPr lang="en-CA" sz="2600" dirty="0" smtClean="0"/>
          </a:p>
          <a:p>
            <a:r>
              <a:rPr lang="en-CA" sz="2600" dirty="0" smtClean="0"/>
              <a:t>• What is </a:t>
            </a:r>
            <a:r>
              <a:rPr lang="en-CA" sz="2600" i="1" dirty="0" err="1" smtClean="0"/>
              <a:t>lossy</a:t>
            </a:r>
            <a:r>
              <a:rPr lang="en-CA" sz="2600" i="1" dirty="0" smtClean="0"/>
              <a:t> compression</a:t>
            </a:r>
            <a:r>
              <a:rPr lang="en-CA" sz="2600" dirty="0" smtClean="0"/>
              <a:t>?</a:t>
            </a:r>
          </a:p>
          <a:p>
            <a:pPr marL="914400" lvl="1" indent="-457200">
              <a:spcBef>
                <a:spcPts val="1224"/>
              </a:spcBef>
              <a:buFont typeface="Lucida Grande"/>
              <a:buChar char="-"/>
            </a:pPr>
            <a:r>
              <a:rPr lang="en-CA" sz="2600" dirty="0" smtClean="0"/>
              <a:t>The compressed data is not the same as the original data, but a close approximation of it.</a:t>
            </a:r>
          </a:p>
          <a:p>
            <a:pPr marL="914400" lvl="1" indent="-457200">
              <a:spcBef>
                <a:spcPts val="1224"/>
              </a:spcBef>
              <a:buFont typeface="Lucida Grande"/>
              <a:buChar char="-"/>
            </a:pPr>
            <a:r>
              <a:rPr lang="en-CA" sz="2600" dirty="0" smtClean="0"/>
              <a:t>Yields a much higher compression ratio than that of lossless compression.</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800" b="1" dirty="0" smtClean="0"/>
              <a:t>Fig. 8.6 </a:t>
            </a:r>
            <a:r>
              <a:rPr lang="tr-TR" sz="2800" b="1" dirty="0" smtClean="0"/>
              <a:t>(</a:t>
            </a:r>
            <a:r>
              <a:rPr lang="tr-TR" sz="2800" b="1" dirty="0" err="1" smtClean="0"/>
              <a:t>Cont’d</a:t>
            </a:r>
            <a:r>
              <a:rPr lang="tr-TR" sz="2800" b="1" dirty="0" smtClean="0"/>
              <a:t>)</a:t>
            </a:r>
            <a:r>
              <a:rPr lang="en-CA" sz="2800" b="1" dirty="0" smtClean="0"/>
              <a:t>: </a:t>
            </a:r>
            <a:r>
              <a:rPr lang="en-CA" sz="2800" dirty="0" smtClean="0"/>
              <a:t>The 1D DCT basis functions.</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11" name="Picture 10" descr="dct1-b4.png"/>
          <p:cNvPicPr>
            <a:picLocks noChangeAspect="1"/>
          </p:cNvPicPr>
          <p:nvPr/>
        </p:nvPicPr>
        <p:blipFill>
          <a:blip r:embed="rId2" cstate="print"/>
          <a:stretch>
            <a:fillRect/>
          </a:stretch>
        </p:blipFill>
        <p:spPr>
          <a:xfrm>
            <a:off x="714348" y="928670"/>
            <a:ext cx="3530002" cy="1785950"/>
          </a:xfrm>
          <a:prstGeom prst="rect">
            <a:avLst/>
          </a:prstGeom>
        </p:spPr>
      </p:pic>
      <p:pic>
        <p:nvPicPr>
          <p:cNvPr id="12" name="Picture 11" descr="dct1-b5.png"/>
          <p:cNvPicPr>
            <a:picLocks noChangeAspect="1"/>
          </p:cNvPicPr>
          <p:nvPr/>
        </p:nvPicPr>
        <p:blipFill>
          <a:blip r:embed="rId3" cstate="print"/>
          <a:stretch>
            <a:fillRect/>
          </a:stretch>
        </p:blipFill>
        <p:spPr>
          <a:xfrm>
            <a:off x="4857752" y="928670"/>
            <a:ext cx="3550950" cy="1785950"/>
          </a:xfrm>
          <a:prstGeom prst="rect">
            <a:avLst/>
          </a:prstGeom>
        </p:spPr>
      </p:pic>
      <p:pic>
        <p:nvPicPr>
          <p:cNvPr id="13" name="Picture 12" descr="dct1-b6.png"/>
          <p:cNvPicPr>
            <a:picLocks noChangeAspect="1"/>
          </p:cNvPicPr>
          <p:nvPr/>
        </p:nvPicPr>
        <p:blipFill>
          <a:blip r:embed="rId4" cstate="print"/>
          <a:stretch>
            <a:fillRect/>
          </a:stretch>
        </p:blipFill>
        <p:spPr>
          <a:xfrm>
            <a:off x="642910" y="3214686"/>
            <a:ext cx="3571900" cy="1796487"/>
          </a:xfrm>
          <a:prstGeom prst="rect">
            <a:avLst/>
          </a:prstGeom>
        </p:spPr>
      </p:pic>
      <p:pic>
        <p:nvPicPr>
          <p:cNvPr id="14" name="Picture 13" descr="dct1-b7.png"/>
          <p:cNvPicPr>
            <a:picLocks noChangeAspect="1"/>
          </p:cNvPicPr>
          <p:nvPr/>
        </p:nvPicPr>
        <p:blipFill>
          <a:blip r:embed="rId5" cstate="print"/>
          <a:stretch>
            <a:fillRect/>
          </a:stretch>
        </p:blipFill>
        <p:spPr>
          <a:xfrm>
            <a:off x="4786314" y="3214686"/>
            <a:ext cx="3571900" cy="1796487"/>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712" y="5373216"/>
            <a:ext cx="6932577" cy="625461"/>
          </a:xfrm>
        </p:spPr>
        <p:txBody>
          <a:bodyPr>
            <a:noAutofit/>
          </a:bodyPr>
          <a:lstStyle/>
          <a:p>
            <a:pPr marL="0" indent="0"/>
            <a:r>
              <a:rPr lang="en-CA" sz="2200" b="1" dirty="0" smtClean="0"/>
              <a:t>Fig. 8.7:  </a:t>
            </a:r>
            <a:r>
              <a:rPr lang="en-CA" sz="2200" dirty="0" smtClean="0"/>
              <a:t>Examples of 1D Discrete Cosine Transform: </a:t>
            </a:r>
          </a:p>
          <a:p>
            <a:pPr marL="0" indent="0"/>
            <a:r>
              <a:rPr lang="en-CA" sz="2200" b="1" dirty="0" smtClean="0"/>
              <a:t>(a) </a:t>
            </a:r>
            <a:r>
              <a:rPr lang="en-CA" sz="2200" dirty="0" smtClean="0"/>
              <a:t>A DC signal </a:t>
            </a:r>
            <a:r>
              <a:rPr lang="en-CA" sz="2200" i="1" dirty="0" smtClean="0">
                <a:latin typeface="Times New Roman" pitchFamily="18" charset="0"/>
                <a:cs typeface="Times New Roman" pitchFamily="18" charset="0"/>
              </a:rPr>
              <a:t>f</a:t>
            </a:r>
            <a:r>
              <a:rPr lang="en-CA" sz="2200" i="1" baseline="-25000" dirty="0" smtClean="0">
                <a:latin typeface="Times New Roman" pitchFamily="18" charset="0"/>
                <a:cs typeface="Times New Roman" pitchFamily="18" charset="0"/>
              </a:rPr>
              <a:t>1</a:t>
            </a:r>
            <a:r>
              <a:rPr lang="en-CA" sz="2200" dirty="0" smtClean="0"/>
              <a:t>(</a:t>
            </a:r>
            <a:r>
              <a:rPr lang="en-CA" sz="2200" i="1" dirty="0" err="1" smtClean="0">
                <a:latin typeface="Times New Roman" pitchFamily="18" charset="0"/>
                <a:cs typeface="Times New Roman" pitchFamily="18" charset="0"/>
              </a:rPr>
              <a:t>i</a:t>
            </a:r>
            <a:r>
              <a:rPr lang="en-CA" sz="2200" dirty="0" smtClean="0"/>
              <a:t>), </a:t>
            </a:r>
            <a:r>
              <a:rPr lang="en-CA" sz="2200" b="1" dirty="0" smtClean="0"/>
              <a:t>(b) </a:t>
            </a:r>
            <a:r>
              <a:rPr lang="en-CA" sz="2200" dirty="0" smtClean="0"/>
              <a:t>An AC signal </a:t>
            </a:r>
            <a:r>
              <a:rPr lang="en-CA" sz="2200" i="1" dirty="0" smtClean="0">
                <a:latin typeface="Times New Roman" pitchFamily="18" charset="0"/>
                <a:cs typeface="Times New Roman" pitchFamily="18" charset="0"/>
              </a:rPr>
              <a:t>f</a:t>
            </a:r>
            <a:r>
              <a:rPr lang="en-CA" sz="2200" i="1" baseline="-25000" dirty="0" smtClean="0">
                <a:latin typeface="Times New Roman" pitchFamily="18" charset="0"/>
                <a:cs typeface="Times New Roman" pitchFamily="18" charset="0"/>
              </a:rPr>
              <a:t>2</a:t>
            </a:r>
            <a:r>
              <a:rPr lang="en-CA" sz="2200" dirty="0" smtClean="0"/>
              <a:t>(</a:t>
            </a:r>
            <a:r>
              <a:rPr lang="en-CA" sz="2200" i="1" dirty="0" err="1" smtClean="0">
                <a:latin typeface="Times New Roman" pitchFamily="18" charset="0"/>
                <a:cs typeface="Times New Roman" pitchFamily="18" charset="0"/>
              </a:rPr>
              <a:t>i</a:t>
            </a:r>
            <a:r>
              <a:rPr lang="en-CA" sz="2200" dirty="0" smtClean="0"/>
              <a:t>).</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9" name="Picture 8" descr="dct1-dc.png"/>
          <p:cNvPicPr>
            <a:picLocks noChangeAspect="1"/>
          </p:cNvPicPr>
          <p:nvPr/>
        </p:nvPicPr>
        <p:blipFill>
          <a:blip r:embed="rId2" cstate="print"/>
          <a:stretch>
            <a:fillRect/>
          </a:stretch>
        </p:blipFill>
        <p:spPr>
          <a:xfrm>
            <a:off x="1000100" y="714356"/>
            <a:ext cx="3286148" cy="1921055"/>
          </a:xfrm>
          <a:prstGeom prst="rect">
            <a:avLst/>
          </a:prstGeom>
        </p:spPr>
      </p:pic>
      <p:pic>
        <p:nvPicPr>
          <p:cNvPr id="10" name="Picture 9" descr="dct1-dc2.png"/>
          <p:cNvPicPr>
            <a:picLocks noChangeAspect="1"/>
          </p:cNvPicPr>
          <p:nvPr/>
        </p:nvPicPr>
        <p:blipFill>
          <a:blip r:embed="rId3" cstate="print"/>
          <a:stretch>
            <a:fillRect/>
          </a:stretch>
        </p:blipFill>
        <p:spPr>
          <a:xfrm>
            <a:off x="4929190" y="714356"/>
            <a:ext cx="3177238" cy="1857388"/>
          </a:xfrm>
          <a:prstGeom prst="rect">
            <a:avLst/>
          </a:prstGeom>
        </p:spPr>
      </p:pic>
      <p:pic>
        <p:nvPicPr>
          <p:cNvPr id="15" name="Picture 14" descr="dct1-ac.png"/>
          <p:cNvPicPr>
            <a:picLocks noChangeAspect="1"/>
          </p:cNvPicPr>
          <p:nvPr/>
        </p:nvPicPr>
        <p:blipFill>
          <a:blip r:embed="rId4" cstate="print"/>
          <a:stretch>
            <a:fillRect/>
          </a:stretch>
        </p:blipFill>
        <p:spPr>
          <a:xfrm>
            <a:off x="857224" y="3142173"/>
            <a:ext cx="3429024" cy="2156820"/>
          </a:xfrm>
          <a:prstGeom prst="rect">
            <a:avLst/>
          </a:prstGeom>
        </p:spPr>
      </p:pic>
      <p:pic>
        <p:nvPicPr>
          <p:cNvPr id="16" name="Picture 15" descr="dct1-ac2.png"/>
          <p:cNvPicPr>
            <a:picLocks noChangeAspect="1"/>
          </p:cNvPicPr>
          <p:nvPr/>
        </p:nvPicPr>
        <p:blipFill>
          <a:blip r:embed="rId5" cstate="print"/>
          <a:stretch>
            <a:fillRect/>
          </a:stretch>
        </p:blipFill>
        <p:spPr>
          <a:xfrm>
            <a:off x="5000628" y="3429000"/>
            <a:ext cx="3071834" cy="1795770"/>
          </a:xfrm>
          <a:prstGeom prst="rect">
            <a:avLst/>
          </a:prstGeom>
        </p:spPr>
      </p:pic>
      <p:sp>
        <p:nvSpPr>
          <p:cNvPr id="17" name="TextBox 16"/>
          <p:cNvSpPr txBox="1"/>
          <p:nvPr/>
        </p:nvSpPr>
        <p:spPr>
          <a:xfrm>
            <a:off x="4465181" y="2553915"/>
            <a:ext cx="475461" cy="369332"/>
          </a:xfrm>
          <a:prstGeom prst="rect">
            <a:avLst/>
          </a:prstGeom>
          <a:noFill/>
        </p:spPr>
        <p:txBody>
          <a:bodyPr wrap="none" rtlCol="0">
            <a:spAutoFit/>
          </a:bodyPr>
          <a:lstStyle/>
          <a:p>
            <a:r>
              <a:rPr lang="en-CA" dirty="0" smtClean="0">
                <a:latin typeface="Trebuchet MS"/>
              </a:rPr>
              <a:t>(a)</a:t>
            </a:r>
            <a:endParaRPr lang="en-CA" dirty="0">
              <a:latin typeface="Trebuchet MS"/>
            </a:endParaRPr>
          </a:p>
        </p:txBody>
      </p:sp>
      <p:sp>
        <p:nvSpPr>
          <p:cNvPr id="18" name="TextBox 17"/>
          <p:cNvSpPr txBox="1"/>
          <p:nvPr/>
        </p:nvSpPr>
        <p:spPr>
          <a:xfrm>
            <a:off x="4481632" y="5040104"/>
            <a:ext cx="482787" cy="369332"/>
          </a:xfrm>
          <a:prstGeom prst="rect">
            <a:avLst/>
          </a:prstGeom>
          <a:noFill/>
        </p:spPr>
        <p:txBody>
          <a:bodyPr wrap="none" rtlCol="0">
            <a:spAutoFit/>
          </a:bodyPr>
          <a:lstStyle/>
          <a:p>
            <a:r>
              <a:rPr lang="en-CA" dirty="0" smtClean="0">
                <a:latin typeface="Trebuchet MS"/>
              </a:rPr>
              <a:t>(b)</a:t>
            </a:r>
            <a:endParaRPr lang="en-CA" dirty="0">
              <a:latin typeface="Trebuchet MS"/>
            </a:endParaRPr>
          </a:p>
        </p:txBody>
      </p:sp>
      <p:sp>
        <p:nvSpPr>
          <p:cNvPr id="2" name="Slide Number Placeholder 1"/>
          <p:cNvSpPr>
            <a:spLocks noGrp="1"/>
          </p:cNvSpPr>
          <p:nvPr>
            <p:ph type="sldNum" sz="quarter" idx="12"/>
          </p:nvPr>
        </p:nvSpPr>
        <p:spPr/>
        <p:txBody>
          <a:bodyPr/>
          <a:lstStyle/>
          <a:p>
            <a:fld id="{0F351D62-525A-4671-8264-CD4617D324B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485" y="5085184"/>
            <a:ext cx="7128792" cy="625461"/>
          </a:xfrm>
        </p:spPr>
        <p:txBody>
          <a:bodyPr>
            <a:noAutofit/>
          </a:bodyPr>
          <a:lstStyle/>
          <a:p>
            <a:pPr marL="0" indent="0"/>
            <a:r>
              <a:rPr lang="en-CA" sz="2200" b="1" dirty="0" smtClean="0"/>
              <a:t>Fig. 8.7 </a:t>
            </a:r>
            <a:r>
              <a:rPr lang="tr-TR" sz="2200" b="1" dirty="0" smtClean="0"/>
              <a:t>(</a:t>
            </a:r>
            <a:r>
              <a:rPr lang="tr-TR" sz="2200" b="1" dirty="0" err="1" smtClean="0"/>
              <a:t>Cont’d</a:t>
            </a:r>
            <a:r>
              <a:rPr lang="tr-TR" sz="2200" b="1" dirty="0" smtClean="0"/>
              <a:t>)</a:t>
            </a:r>
            <a:r>
              <a:rPr lang="en-CA" sz="2200" b="1" dirty="0" smtClean="0"/>
              <a:t>:  </a:t>
            </a:r>
            <a:r>
              <a:rPr lang="en-CA" sz="2200" dirty="0" smtClean="0"/>
              <a:t>Examples of 1D Discrete Cosine Transform: </a:t>
            </a:r>
            <a:r>
              <a:rPr lang="en-CA" sz="2200" b="1" dirty="0" smtClean="0"/>
              <a:t>(c)</a:t>
            </a:r>
            <a:r>
              <a:rPr lang="en-CA" sz="2200" dirty="0" smtClean="0"/>
              <a:t> </a:t>
            </a:r>
            <a:r>
              <a:rPr lang="en-CA" sz="2200" i="1" dirty="0" smtClean="0">
                <a:latin typeface="Times New Roman" pitchFamily="18" charset="0"/>
                <a:cs typeface="Times New Roman" pitchFamily="18" charset="0"/>
              </a:rPr>
              <a:t>f</a:t>
            </a:r>
            <a:r>
              <a:rPr lang="en-CA" sz="2200" baseline="-25000" dirty="0" smtClean="0"/>
              <a:t>3</a:t>
            </a:r>
            <a:r>
              <a:rPr lang="en-CA" sz="2200" dirty="0" smtClean="0"/>
              <a:t>(</a:t>
            </a:r>
            <a:r>
              <a:rPr lang="en-CA" sz="2200" i="1" dirty="0" err="1" smtClean="0">
                <a:latin typeface="Times New Roman" pitchFamily="18" charset="0"/>
                <a:cs typeface="Times New Roman" pitchFamily="18" charset="0"/>
              </a:rPr>
              <a:t>i</a:t>
            </a:r>
            <a:r>
              <a:rPr lang="en-CA" sz="2200" dirty="0" smtClean="0"/>
              <a:t>) = </a:t>
            </a:r>
            <a:r>
              <a:rPr lang="en-CA" sz="2200" i="1" dirty="0" smtClean="0">
                <a:latin typeface="Times New Roman" pitchFamily="18" charset="0"/>
                <a:cs typeface="Times New Roman" pitchFamily="18" charset="0"/>
              </a:rPr>
              <a:t>f</a:t>
            </a:r>
            <a:r>
              <a:rPr lang="en-CA" sz="2200" baseline="-25000" dirty="0" smtClean="0"/>
              <a:t>1</a:t>
            </a:r>
            <a:r>
              <a:rPr lang="en-CA" sz="2200" dirty="0" smtClean="0"/>
              <a:t>(</a:t>
            </a:r>
            <a:r>
              <a:rPr lang="en-CA" sz="2200" i="1" dirty="0" err="1" smtClean="0">
                <a:latin typeface="Times New Roman" pitchFamily="18" charset="0"/>
                <a:cs typeface="Times New Roman" pitchFamily="18" charset="0"/>
              </a:rPr>
              <a:t>i</a:t>
            </a:r>
            <a:r>
              <a:rPr lang="en-CA" sz="2200" dirty="0" smtClean="0"/>
              <a:t>)</a:t>
            </a:r>
            <a:r>
              <a:rPr lang="en-CA" sz="1400" dirty="0" smtClean="0"/>
              <a:t> </a:t>
            </a:r>
            <a:r>
              <a:rPr lang="en-CA" sz="2200" dirty="0" smtClean="0"/>
              <a:t>+</a:t>
            </a:r>
            <a:r>
              <a:rPr lang="en-CA" sz="1400" dirty="0" smtClean="0"/>
              <a:t> </a:t>
            </a:r>
            <a:r>
              <a:rPr lang="en-CA" sz="2200" i="1" dirty="0" smtClean="0">
                <a:latin typeface="Times New Roman" pitchFamily="18" charset="0"/>
                <a:cs typeface="Times New Roman" pitchFamily="18" charset="0"/>
              </a:rPr>
              <a:t>f</a:t>
            </a:r>
            <a:r>
              <a:rPr lang="en-CA" sz="2200" baseline="-25000" dirty="0" smtClean="0"/>
              <a:t>2</a:t>
            </a:r>
            <a:r>
              <a:rPr lang="en-CA" sz="2200" dirty="0" smtClean="0"/>
              <a:t>(</a:t>
            </a:r>
            <a:r>
              <a:rPr lang="en-CA" sz="2200" i="1" dirty="0" err="1" smtClean="0">
                <a:latin typeface="Times New Roman" pitchFamily="18" charset="0"/>
                <a:cs typeface="Times New Roman" pitchFamily="18" charset="0"/>
              </a:rPr>
              <a:t>i</a:t>
            </a:r>
            <a:r>
              <a:rPr lang="en-CA" sz="2200" dirty="0" smtClean="0"/>
              <a:t>), and </a:t>
            </a:r>
            <a:r>
              <a:rPr lang="en-CA" sz="2200" b="1" dirty="0" smtClean="0"/>
              <a:t>(d)</a:t>
            </a:r>
            <a:r>
              <a:rPr lang="en-CA" sz="2200" dirty="0" smtClean="0"/>
              <a:t> an arbitrary signal </a:t>
            </a:r>
            <a:r>
              <a:rPr lang="en-CA" sz="2200" i="1" dirty="0" smtClean="0">
                <a:latin typeface="Times New Roman" pitchFamily="18" charset="0"/>
                <a:cs typeface="Times New Roman" pitchFamily="18" charset="0"/>
              </a:rPr>
              <a:t>f</a:t>
            </a:r>
            <a:r>
              <a:rPr lang="en-CA" sz="2200" dirty="0" smtClean="0"/>
              <a:t>(</a:t>
            </a:r>
            <a:r>
              <a:rPr lang="en-CA" sz="2200" i="1" dirty="0" err="1" smtClean="0">
                <a:latin typeface="Times New Roman" pitchFamily="18" charset="0"/>
                <a:cs typeface="Times New Roman" pitchFamily="18" charset="0"/>
              </a:rPr>
              <a:t>i</a:t>
            </a:r>
            <a:r>
              <a:rPr lang="en-CA" sz="2200" dirty="0" smtClean="0"/>
              <a:t>).</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17" name="TextBox 16"/>
          <p:cNvSpPr txBox="1"/>
          <p:nvPr/>
        </p:nvSpPr>
        <p:spPr>
          <a:xfrm>
            <a:off x="4283881" y="2335685"/>
            <a:ext cx="468473" cy="369332"/>
          </a:xfrm>
          <a:prstGeom prst="rect">
            <a:avLst/>
          </a:prstGeom>
          <a:noFill/>
        </p:spPr>
        <p:txBody>
          <a:bodyPr wrap="none" rtlCol="0">
            <a:spAutoFit/>
          </a:bodyPr>
          <a:lstStyle/>
          <a:p>
            <a:r>
              <a:rPr lang="en-CA" dirty="0" smtClean="0">
                <a:latin typeface="Trebuchet MS"/>
              </a:rPr>
              <a:t>(c)</a:t>
            </a:r>
            <a:endParaRPr lang="en-CA" dirty="0">
              <a:latin typeface="Trebuchet MS"/>
            </a:endParaRPr>
          </a:p>
        </p:txBody>
      </p:sp>
      <p:sp>
        <p:nvSpPr>
          <p:cNvPr id="18" name="TextBox 17"/>
          <p:cNvSpPr txBox="1"/>
          <p:nvPr/>
        </p:nvSpPr>
        <p:spPr>
          <a:xfrm>
            <a:off x="4276724" y="4590256"/>
            <a:ext cx="482787" cy="369332"/>
          </a:xfrm>
          <a:prstGeom prst="rect">
            <a:avLst/>
          </a:prstGeom>
          <a:noFill/>
        </p:spPr>
        <p:txBody>
          <a:bodyPr wrap="none" rtlCol="0">
            <a:spAutoFit/>
          </a:bodyPr>
          <a:lstStyle/>
          <a:p>
            <a:r>
              <a:rPr lang="en-CA" dirty="0" smtClean="0">
                <a:latin typeface="Trebuchet MS"/>
              </a:rPr>
              <a:t>(d)</a:t>
            </a:r>
            <a:endParaRPr lang="en-CA" dirty="0">
              <a:latin typeface="Trebuchet MS"/>
            </a:endParaRPr>
          </a:p>
        </p:txBody>
      </p:sp>
      <p:pic>
        <p:nvPicPr>
          <p:cNvPr id="11" name="Picture 10" descr="dct1-dcac.png"/>
          <p:cNvPicPr>
            <a:picLocks noChangeAspect="1"/>
          </p:cNvPicPr>
          <p:nvPr/>
        </p:nvPicPr>
        <p:blipFill>
          <a:blip r:embed="rId2" cstate="print"/>
          <a:stretch>
            <a:fillRect/>
          </a:stretch>
        </p:blipFill>
        <p:spPr>
          <a:xfrm>
            <a:off x="785786" y="785794"/>
            <a:ext cx="3500462" cy="1734557"/>
          </a:xfrm>
          <a:prstGeom prst="rect">
            <a:avLst/>
          </a:prstGeom>
        </p:spPr>
      </p:pic>
      <p:pic>
        <p:nvPicPr>
          <p:cNvPr id="12" name="Picture 11" descr="dct1-dcac2.png"/>
          <p:cNvPicPr>
            <a:picLocks noChangeAspect="1"/>
          </p:cNvPicPr>
          <p:nvPr/>
        </p:nvPicPr>
        <p:blipFill>
          <a:blip r:embed="rId3" cstate="print"/>
          <a:stretch>
            <a:fillRect/>
          </a:stretch>
        </p:blipFill>
        <p:spPr>
          <a:xfrm>
            <a:off x="5000628" y="785794"/>
            <a:ext cx="3071834" cy="1761922"/>
          </a:xfrm>
          <a:prstGeom prst="rect">
            <a:avLst/>
          </a:prstGeom>
        </p:spPr>
      </p:pic>
      <p:pic>
        <p:nvPicPr>
          <p:cNvPr id="13" name="Picture 12" descr="dct1-any.png"/>
          <p:cNvPicPr>
            <a:picLocks noChangeAspect="1"/>
          </p:cNvPicPr>
          <p:nvPr/>
        </p:nvPicPr>
        <p:blipFill>
          <a:blip r:embed="rId4" cstate="print"/>
          <a:stretch>
            <a:fillRect/>
          </a:stretch>
        </p:blipFill>
        <p:spPr>
          <a:xfrm>
            <a:off x="714348" y="3150666"/>
            <a:ext cx="3429024" cy="1724627"/>
          </a:xfrm>
          <a:prstGeom prst="rect">
            <a:avLst/>
          </a:prstGeom>
        </p:spPr>
      </p:pic>
      <p:pic>
        <p:nvPicPr>
          <p:cNvPr id="14" name="Picture 13" descr="dct1-any2.png"/>
          <p:cNvPicPr>
            <a:picLocks noChangeAspect="1"/>
          </p:cNvPicPr>
          <p:nvPr/>
        </p:nvPicPr>
        <p:blipFill>
          <a:blip r:embed="rId5" cstate="print"/>
          <a:stretch>
            <a:fillRect/>
          </a:stretch>
        </p:blipFill>
        <p:spPr>
          <a:xfrm>
            <a:off x="4714876" y="3222104"/>
            <a:ext cx="3355434" cy="1643074"/>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600" b="1" dirty="0" smtClean="0"/>
              <a:t>Fig. 8.8: </a:t>
            </a:r>
            <a:r>
              <a:rPr lang="en-CA" sz="2600" dirty="0" smtClean="0"/>
              <a:t>An example of 1D IDCT.</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25602" name="Picture 2" descr="F:\slides_tarfile\slides\figs-ph\chap8\pngs\idct1-1.png"/>
          <p:cNvPicPr>
            <a:picLocks noChangeAspect="1" noChangeArrowheads="1"/>
          </p:cNvPicPr>
          <p:nvPr/>
        </p:nvPicPr>
        <p:blipFill>
          <a:blip r:embed="rId2" cstate="print"/>
          <a:srcRect/>
          <a:stretch>
            <a:fillRect/>
          </a:stretch>
        </p:blipFill>
        <p:spPr bwMode="auto">
          <a:xfrm>
            <a:off x="4860032" y="1150341"/>
            <a:ext cx="3376424" cy="1643074"/>
          </a:xfrm>
          <a:prstGeom prst="rect">
            <a:avLst/>
          </a:prstGeom>
          <a:noFill/>
        </p:spPr>
      </p:pic>
      <p:pic>
        <p:nvPicPr>
          <p:cNvPr id="25603" name="Picture 3" descr="F:\slides_tarfile\slides\figs-ph\chap8\pngs\idct1-2.png"/>
          <p:cNvPicPr>
            <a:picLocks noChangeAspect="1" noChangeArrowheads="1"/>
          </p:cNvPicPr>
          <p:nvPr/>
        </p:nvPicPr>
        <p:blipFill>
          <a:blip r:embed="rId3" cstate="print"/>
          <a:srcRect/>
          <a:stretch>
            <a:fillRect/>
          </a:stretch>
        </p:blipFill>
        <p:spPr bwMode="auto">
          <a:xfrm>
            <a:off x="759227" y="3429000"/>
            <a:ext cx="3429024" cy="1715821"/>
          </a:xfrm>
          <a:prstGeom prst="rect">
            <a:avLst/>
          </a:prstGeom>
          <a:noFill/>
        </p:spPr>
      </p:pic>
      <p:pic>
        <p:nvPicPr>
          <p:cNvPr id="25604" name="Picture 4" descr="F:\slides_tarfile\slides\figs-ph\chap8\pngs\idct1-3.png"/>
          <p:cNvPicPr>
            <a:picLocks noChangeAspect="1" noChangeArrowheads="1"/>
          </p:cNvPicPr>
          <p:nvPr/>
        </p:nvPicPr>
        <p:blipFill>
          <a:blip r:embed="rId4" cstate="print"/>
          <a:srcRect/>
          <a:stretch>
            <a:fillRect/>
          </a:stretch>
        </p:blipFill>
        <p:spPr bwMode="auto">
          <a:xfrm>
            <a:off x="4860032" y="3481111"/>
            <a:ext cx="3429024" cy="1663710"/>
          </a:xfrm>
          <a:prstGeom prst="rect">
            <a:avLst/>
          </a:prstGeom>
          <a:noFill/>
        </p:spPr>
      </p:pic>
      <p:pic>
        <p:nvPicPr>
          <p:cNvPr id="25605" name="Picture 5" descr="F:\slides_tarfile\slides\figs-ph\chap8\pngs\idct1-0.png"/>
          <p:cNvPicPr>
            <a:picLocks noChangeAspect="1" noChangeArrowheads="1"/>
          </p:cNvPicPr>
          <p:nvPr/>
        </p:nvPicPr>
        <p:blipFill>
          <a:blip r:embed="rId5" cstate="print"/>
          <a:srcRect/>
          <a:stretch>
            <a:fillRect/>
          </a:stretch>
        </p:blipFill>
        <p:spPr bwMode="auto">
          <a:xfrm>
            <a:off x="755576" y="1124744"/>
            <a:ext cx="3429024" cy="1668671"/>
          </a:xfrm>
          <a:prstGeom prst="rect">
            <a:avLst/>
          </a:prstGeom>
          <a:noFill/>
        </p:spPr>
      </p:pic>
      <p:sp>
        <p:nvSpPr>
          <p:cNvPr id="2" name="Slide Number Placeholder 1"/>
          <p:cNvSpPr>
            <a:spLocks noGrp="1"/>
          </p:cNvSpPr>
          <p:nvPr>
            <p:ph type="sldNum" sz="quarter" idx="12"/>
          </p:nvPr>
        </p:nvSpPr>
        <p:spPr/>
        <p:txBody>
          <a:bodyPr/>
          <a:lstStyle/>
          <a:p>
            <a:fld id="{0F351D62-525A-4671-8264-CD4617D324B8}"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800" b="1" dirty="0" smtClean="0"/>
              <a:t>Fig. 8.8 </a:t>
            </a:r>
            <a:r>
              <a:rPr lang="tr-TR" sz="2800" b="1" dirty="0" smtClean="0"/>
              <a:t>(</a:t>
            </a:r>
            <a:r>
              <a:rPr lang="tr-TR" sz="2800" b="1" dirty="0" err="1" smtClean="0"/>
              <a:t>Cont’d</a:t>
            </a:r>
            <a:r>
              <a:rPr lang="tr-TR" sz="2800" b="1" dirty="0" smtClean="0"/>
              <a:t>)</a:t>
            </a:r>
            <a:r>
              <a:rPr lang="en-CA" sz="2800" b="1" dirty="0" smtClean="0"/>
              <a:t>: </a:t>
            </a:r>
            <a:r>
              <a:rPr lang="en-CA" sz="2800" dirty="0" smtClean="0"/>
              <a:t>An example of 1D IDCT.</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9" name="Picture 8" descr="idct1-4.png"/>
          <p:cNvPicPr>
            <a:picLocks noChangeAspect="1"/>
          </p:cNvPicPr>
          <p:nvPr/>
        </p:nvPicPr>
        <p:blipFill>
          <a:blip r:embed="rId2" cstate="print"/>
          <a:stretch>
            <a:fillRect/>
          </a:stretch>
        </p:blipFill>
        <p:spPr>
          <a:xfrm>
            <a:off x="714348" y="1142984"/>
            <a:ext cx="3387576" cy="1671727"/>
          </a:xfrm>
          <a:prstGeom prst="rect">
            <a:avLst/>
          </a:prstGeom>
        </p:spPr>
      </p:pic>
      <p:pic>
        <p:nvPicPr>
          <p:cNvPr id="10" name="Picture 9" descr="idct1-5.png"/>
          <p:cNvPicPr>
            <a:picLocks noChangeAspect="1"/>
          </p:cNvPicPr>
          <p:nvPr/>
        </p:nvPicPr>
        <p:blipFill>
          <a:blip r:embed="rId3" cstate="print"/>
          <a:stretch>
            <a:fillRect/>
          </a:stretch>
        </p:blipFill>
        <p:spPr>
          <a:xfrm>
            <a:off x="4929190" y="1214422"/>
            <a:ext cx="3387576" cy="1588386"/>
          </a:xfrm>
          <a:prstGeom prst="rect">
            <a:avLst/>
          </a:prstGeom>
        </p:spPr>
      </p:pic>
      <p:pic>
        <p:nvPicPr>
          <p:cNvPr id="11" name="Picture 10" descr="idct1-6.png"/>
          <p:cNvPicPr>
            <a:picLocks noChangeAspect="1"/>
          </p:cNvPicPr>
          <p:nvPr/>
        </p:nvPicPr>
        <p:blipFill>
          <a:blip r:embed="rId4" cstate="print"/>
          <a:stretch>
            <a:fillRect/>
          </a:stretch>
        </p:blipFill>
        <p:spPr>
          <a:xfrm>
            <a:off x="714348" y="3571876"/>
            <a:ext cx="3367966" cy="1588386"/>
          </a:xfrm>
          <a:prstGeom prst="rect">
            <a:avLst/>
          </a:prstGeom>
        </p:spPr>
      </p:pic>
      <p:pic>
        <p:nvPicPr>
          <p:cNvPr id="12" name="Picture 11" descr="idct1-7.png"/>
          <p:cNvPicPr>
            <a:picLocks noChangeAspect="1"/>
          </p:cNvPicPr>
          <p:nvPr/>
        </p:nvPicPr>
        <p:blipFill>
          <a:blip r:embed="rId5" cstate="print"/>
          <a:stretch>
            <a:fillRect/>
          </a:stretch>
        </p:blipFill>
        <p:spPr>
          <a:xfrm>
            <a:off x="5000628" y="3571876"/>
            <a:ext cx="3387575" cy="1627605"/>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00066"/>
          </a:xfrm>
        </p:spPr>
        <p:txBody>
          <a:bodyPr>
            <a:noAutofit/>
          </a:bodyPr>
          <a:lstStyle/>
          <a:p>
            <a:pPr algn="l"/>
            <a:r>
              <a:rPr lang="en-CA" sz="3200" dirty="0" smtClean="0"/>
              <a:t>The DCT is a linear transform:</a:t>
            </a:r>
            <a:endParaRPr lang="en-CA" sz="3200" dirty="0"/>
          </a:p>
        </p:txBody>
      </p:sp>
      <p:sp>
        <p:nvSpPr>
          <p:cNvPr id="3" name="Content Placeholder 2"/>
          <p:cNvSpPr>
            <a:spLocks noGrp="1"/>
          </p:cNvSpPr>
          <p:nvPr>
            <p:ph idx="1"/>
          </p:nvPr>
        </p:nvSpPr>
        <p:spPr>
          <a:xfrm>
            <a:off x="467544" y="1412776"/>
            <a:ext cx="8229600" cy="5054617"/>
          </a:xfrm>
        </p:spPr>
        <p:txBody>
          <a:bodyPr>
            <a:normAutofit/>
          </a:bodyPr>
          <a:lstStyle/>
          <a:p>
            <a:pPr marL="457200" indent="-457200">
              <a:buFont typeface="Arial" panose="020B0604020202020204" pitchFamily="34" charset="0"/>
              <a:buChar char="•"/>
            </a:pPr>
            <a:r>
              <a:rPr lang="en-CA" sz="2600" dirty="0" smtClean="0"/>
              <a:t>In general, a transform </a:t>
            </a:r>
            <a:r>
              <a:rPr lang="en-CA" sz="2600" i="1" dirty="0" smtClean="0">
                <a:latin typeface="Times New Roman" pitchFamily="18" charset="0"/>
                <a:cs typeface="Times New Roman" pitchFamily="18" charset="0"/>
              </a:rPr>
              <a:t>T</a:t>
            </a:r>
            <a:r>
              <a:rPr lang="en-CA" sz="2600" dirty="0" smtClean="0"/>
              <a:t> (or function) is linear, </a:t>
            </a:r>
            <a:r>
              <a:rPr lang="en-CA" sz="2600" dirty="0" err="1" smtClean="0"/>
              <a:t>iff</a:t>
            </a:r>
            <a:endParaRPr lang="en-CA" sz="2600" dirty="0" smtClean="0"/>
          </a:p>
          <a:p>
            <a:endParaRPr lang="en-CA" sz="2600" dirty="0" smtClean="0"/>
          </a:p>
          <a:p>
            <a:pPr algn="r"/>
            <a:r>
              <a:rPr lang="en-CA" sz="2000" dirty="0" smtClean="0"/>
              <a:t>(8.21)</a:t>
            </a:r>
          </a:p>
          <a:p>
            <a:endParaRPr lang="en-CA" sz="2600" dirty="0" smtClean="0"/>
          </a:p>
          <a:p>
            <a:pPr marL="0" indent="0"/>
            <a:r>
              <a:rPr lang="en-CA" sz="2600" dirty="0" smtClean="0"/>
              <a:t>where </a:t>
            </a:r>
            <a:r>
              <a:rPr lang="el-GR" sz="2600" i="1" dirty="0" smtClean="0">
                <a:latin typeface="Times New Roman" pitchFamily="18" charset="0"/>
                <a:cs typeface="Times New Roman" pitchFamily="18" charset="0"/>
              </a:rPr>
              <a:t>α</a:t>
            </a:r>
            <a:r>
              <a:rPr lang="en-CA" sz="2600" dirty="0" smtClean="0"/>
              <a:t> and </a:t>
            </a:r>
            <a:r>
              <a:rPr lang="el-GR" sz="2600" i="1" dirty="0" smtClean="0">
                <a:latin typeface="Times New Roman" pitchFamily="18" charset="0"/>
                <a:cs typeface="Times New Roman" pitchFamily="18" charset="0"/>
              </a:rPr>
              <a:t>β</a:t>
            </a:r>
            <a:r>
              <a:rPr lang="en-CA" sz="2600" dirty="0" smtClean="0"/>
              <a:t> are constants, </a:t>
            </a:r>
            <a:r>
              <a:rPr lang="en-CA" sz="2600" i="1" dirty="0" smtClean="0">
                <a:latin typeface="Times New Roman" pitchFamily="18" charset="0"/>
                <a:cs typeface="Times New Roman" pitchFamily="18" charset="0"/>
              </a:rPr>
              <a:t>p</a:t>
            </a:r>
            <a:r>
              <a:rPr lang="en-CA" sz="2600" dirty="0" smtClean="0"/>
              <a:t> and </a:t>
            </a:r>
            <a:r>
              <a:rPr lang="en-CA" sz="2600" i="1" dirty="0" smtClean="0">
                <a:latin typeface="Times New Roman" pitchFamily="18" charset="0"/>
                <a:cs typeface="Times New Roman" pitchFamily="18" charset="0"/>
              </a:rPr>
              <a:t>q</a:t>
            </a:r>
            <a:r>
              <a:rPr lang="en-CA" sz="2600" dirty="0" smtClean="0"/>
              <a:t> are any functions, variables or constants.</a:t>
            </a:r>
          </a:p>
          <a:p>
            <a:endParaRPr lang="en-CA" sz="2600" dirty="0" smtClean="0"/>
          </a:p>
          <a:p>
            <a:pPr marL="457200" indent="-457200">
              <a:buFont typeface="Arial" panose="020B0604020202020204" pitchFamily="34" charset="0"/>
              <a:buChar char="•"/>
            </a:pPr>
            <a:r>
              <a:rPr lang="en-CA" sz="2600" dirty="0" smtClean="0"/>
              <a:t>From the definition in Eq. 8.17 or 8.19, this property can readily be proven for the DCT because it uses only simple arithmetic operations.</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266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6060" y="2276872"/>
            <a:ext cx="5112568" cy="470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F351D62-525A-4671-8264-CD4617D324B8}"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The Cosine Basis Functions</a:t>
            </a:r>
            <a:endParaRPr lang="en-CA" sz="3200"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600"/>
              </a:spcBef>
            </a:pPr>
            <a:r>
              <a:rPr lang="en-CA" dirty="0" smtClean="0"/>
              <a:t>• Function </a:t>
            </a:r>
            <a:r>
              <a:rPr lang="en-CA" i="1" dirty="0" smtClean="0">
                <a:latin typeface="Times New Roman" pitchFamily="18" charset="0"/>
                <a:cs typeface="Times New Roman" pitchFamily="18" charset="0"/>
              </a:rPr>
              <a:t>B</a:t>
            </a:r>
            <a:r>
              <a:rPr lang="en-CA" i="1" baseline="-25000" dirty="0" smtClean="0">
                <a:latin typeface="Times New Roman" pitchFamily="18" charset="0"/>
                <a:cs typeface="Times New Roman" pitchFamily="18" charset="0"/>
              </a:rPr>
              <a:t>p</a:t>
            </a:r>
            <a:r>
              <a:rPr lang="en-CA" dirty="0" smtClean="0"/>
              <a:t>(</a:t>
            </a:r>
            <a:r>
              <a:rPr lang="en-CA" i="1" dirty="0" err="1" smtClean="0">
                <a:latin typeface="Times New Roman" pitchFamily="18" charset="0"/>
                <a:cs typeface="Times New Roman" pitchFamily="18" charset="0"/>
              </a:rPr>
              <a:t>i</a:t>
            </a:r>
            <a:r>
              <a:rPr lang="en-CA" dirty="0" smtClean="0"/>
              <a:t>) and </a:t>
            </a:r>
            <a:r>
              <a:rPr lang="en-CA" i="1" dirty="0" err="1" smtClean="0">
                <a:latin typeface="Times New Roman" pitchFamily="18" charset="0"/>
                <a:cs typeface="Times New Roman" pitchFamily="18" charset="0"/>
              </a:rPr>
              <a:t>B</a:t>
            </a:r>
            <a:r>
              <a:rPr lang="en-CA" i="1" baseline="-25000" dirty="0" err="1" smtClean="0">
                <a:latin typeface="Times New Roman" pitchFamily="18" charset="0"/>
                <a:cs typeface="Times New Roman" pitchFamily="18" charset="0"/>
              </a:rPr>
              <a:t>q</a:t>
            </a:r>
            <a:r>
              <a:rPr lang="en-CA" dirty="0" smtClean="0"/>
              <a:t>(</a:t>
            </a:r>
            <a:r>
              <a:rPr lang="en-CA" i="1" dirty="0" err="1" smtClean="0">
                <a:latin typeface="Times New Roman" pitchFamily="18" charset="0"/>
                <a:cs typeface="Times New Roman" pitchFamily="18" charset="0"/>
              </a:rPr>
              <a:t>i</a:t>
            </a:r>
            <a:r>
              <a:rPr lang="en-CA" dirty="0" smtClean="0"/>
              <a:t>) are </a:t>
            </a:r>
            <a:r>
              <a:rPr lang="en-CA" i="1" dirty="0" smtClean="0"/>
              <a:t>orthogonal</a:t>
            </a:r>
            <a:r>
              <a:rPr lang="en-CA" dirty="0" smtClean="0"/>
              <a:t>, if</a:t>
            </a:r>
          </a:p>
          <a:p>
            <a:pPr>
              <a:lnSpc>
                <a:spcPct val="120000"/>
              </a:lnSpc>
              <a:spcBef>
                <a:spcPts val="600"/>
              </a:spcBef>
            </a:pPr>
            <a:endParaRPr lang="en-CA" dirty="0" smtClean="0"/>
          </a:p>
          <a:p>
            <a:pPr algn="r">
              <a:lnSpc>
                <a:spcPct val="120000"/>
              </a:lnSpc>
              <a:spcBef>
                <a:spcPts val="600"/>
              </a:spcBef>
            </a:pPr>
            <a:r>
              <a:rPr lang="en-CA" dirty="0" smtClean="0"/>
              <a:t>(8.22)</a:t>
            </a:r>
          </a:p>
          <a:p>
            <a:pPr algn="r">
              <a:lnSpc>
                <a:spcPct val="120000"/>
              </a:lnSpc>
              <a:spcBef>
                <a:spcPts val="600"/>
              </a:spcBef>
            </a:pPr>
            <a:endParaRPr lang="en-CA" dirty="0" smtClean="0"/>
          </a:p>
          <a:p>
            <a:pPr>
              <a:lnSpc>
                <a:spcPct val="120000"/>
              </a:lnSpc>
              <a:spcBef>
                <a:spcPts val="600"/>
              </a:spcBef>
            </a:pPr>
            <a:r>
              <a:rPr lang="en-CA" dirty="0" smtClean="0"/>
              <a:t>• Function </a:t>
            </a:r>
            <a:r>
              <a:rPr lang="en-CA" i="1" dirty="0" smtClean="0">
                <a:latin typeface="Times New Roman" pitchFamily="18" charset="0"/>
                <a:cs typeface="Times New Roman" pitchFamily="18" charset="0"/>
              </a:rPr>
              <a:t>B</a:t>
            </a:r>
            <a:r>
              <a:rPr lang="en-CA" i="1" baseline="-25000" dirty="0" smtClean="0">
                <a:latin typeface="Times New Roman" pitchFamily="18" charset="0"/>
                <a:cs typeface="Times New Roman" pitchFamily="18" charset="0"/>
              </a:rPr>
              <a:t>p</a:t>
            </a:r>
            <a:r>
              <a:rPr lang="en-CA" dirty="0" smtClean="0"/>
              <a:t>(</a:t>
            </a:r>
            <a:r>
              <a:rPr lang="en-CA" i="1" dirty="0" err="1" smtClean="0">
                <a:latin typeface="Times New Roman" pitchFamily="18" charset="0"/>
                <a:cs typeface="Times New Roman" pitchFamily="18" charset="0"/>
              </a:rPr>
              <a:t>i</a:t>
            </a:r>
            <a:r>
              <a:rPr lang="en-CA" dirty="0" smtClean="0"/>
              <a:t>) and </a:t>
            </a:r>
            <a:r>
              <a:rPr lang="en-CA" i="1" dirty="0" err="1" smtClean="0">
                <a:latin typeface="Times New Roman" pitchFamily="18" charset="0"/>
                <a:cs typeface="Times New Roman" pitchFamily="18" charset="0"/>
              </a:rPr>
              <a:t>B</a:t>
            </a:r>
            <a:r>
              <a:rPr lang="en-CA" i="1" baseline="-25000" dirty="0" err="1" smtClean="0">
                <a:latin typeface="Times New Roman" pitchFamily="18" charset="0"/>
                <a:cs typeface="Times New Roman" pitchFamily="18" charset="0"/>
              </a:rPr>
              <a:t>q</a:t>
            </a:r>
            <a:r>
              <a:rPr lang="en-CA" dirty="0" smtClean="0"/>
              <a:t>(</a:t>
            </a:r>
            <a:r>
              <a:rPr lang="en-CA" i="1" dirty="0" err="1" smtClean="0">
                <a:latin typeface="Times New Roman" pitchFamily="18" charset="0"/>
                <a:cs typeface="Times New Roman" pitchFamily="18" charset="0"/>
              </a:rPr>
              <a:t>i</a:t>
            </a:r>
            <a:r>
              <a:rPr lang="en-CA" dirty="0" smtClean="0"/>
              <a:t>) are </a:t>
            </a:r>
            <a:r>
              <a:rPr lang="en-CA" i="1" dirty="0" err="1" smtClean="0"/>
              <a:t>orthonormal</a:t>
            </a:r>
            <a:r>
              <a:rPr lang="en-CA" dirty="0" smtClean="0"/>
              <a:t>, if they are orthogonal and</a:t>
            </a:r>
          </a:p>
          <a:p>
            <a:pPr>
              <a:lnSpc>
                <a:spcPct val="120000"/>
              </a:lnSpc>
              <a:spcBef>
                <a:spcPts val="600"/>
              </a:spcBef>
            </a:pPr>
            <a:endParaRPr lang="en-CA" dirty="0" smtClean="0"/>
          </a:p>
          <a:p>
            <a:pPr algn="r">
              <a:lnSpc>
                <a:spcPct val="120000"/>
              </a:lnSpc>
              <a:spcBef>
                <a:spcPts val="600"/>
              </a:spcBef>
            </a:pPr>
            <a:r>
              <a:rPr lang="en-CA" dirty="0" smtClean="0"/>
              <a:t>(8.23)</a:t>
            </a:r>
          </a:p>
          <a:p>
            <a:pPr>
              <a:lnSpc>
                <a:spcPct val="120000"/>
              </a:lnSpc>
              <a:spcBef>
                <a:spcPts val="600"/>
              </a:spcBef>
            </a:pPr>
            <a:endParaRPr lang="en-CA" dirty="0" smtClean="0"/>
          </a:p>
          <a:p>
            <a:pPr>
              <a:lnSpc>
                <a:spcPct val="120000"/>
              </a:lnSpc>
              <a:spcBef>
                <a:spcPts val="600"/>
              </a:spcBef>
            </a:pPr>
            <a:r>
              <a:rPr lang="en-CA" dirty="0" smtClean="0"/>
              <a:t>• It can be shown that:</a:t>
            </a:r>
          </a:p>
          <a:p>
            <a:pPr>
              <a:lnSpc>
                <a:spcPct val="120000"/>
              </a:lnSpc>
              <a:spcBef>
                <a:spcPts val="600"/>
              </a:spcBef>
            </a:pPr>
            <a:endParaRPr lang="en-CA" dirty="0" smtClean="0"/>
          </a:p>
          <a:p>
            <a:pPr>
              <a:lnSpc>
                <a:spcPct val="120000"/>
              </a:lnSpc>
              <a:spcBef>
                <a:spcPts val="600"/>
              </a:spcBef>
            </a:pPr>
            <a:endParaRPr lang="en-CA" dirty="0" smtClean="0"/>
          </a:p>
          <a:p>
            <a:pPr>
              <a:lnSpc>
                <a:spcPct val="120000"/>
              </a:lnSpc>
              <a:spcBef>
                <a:spcPts val="600"/>
              </a:spcBef>
            </a:pPr>
            <a:r>
              <a:rPr lang="en-CA" dirty="0" smtClean="0"/>
              <a:t> </a:t>
            </a:r>
          </a:p>
          <a:p>
            <a:pPr>
              <a:lnSpc>
                <a:spcPct val="120000"/>
              </a:lnSpc>
              <a:spcBef>
                <a:spcPts val="600"/>
              </a:spcBef>
            </a:pPr>
            <a:endParaRPr lang="en-CA" dirty="0" smtClean="0"/>
          </a:p>
          <a:p>
            <a:pPr>
              <a:lnSpc>
                <a:spcPct val="120000"/>
              </a:lnSpc>
              <a:spcBef>
                <a:spcPts val="600"/>
              </a:spcBef>
            </a:pP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46586949"/>
              </p:ext>
            </p:extLst>
          </p:nvPr>
        </p:nvGraphicFramePr>
        <p:xfrm>
          <a:off x="2229098" y="2193911"/>
          <a:ext cx="4359126" cy="731033"/>
        </p:xfrm>
        <a:graphic>
          <a:graphicData uri="http://schemas.openxmlformats.org/presentationml/2006/ole">
            <mc:AlternateContent xmlns:mc="http://schemas.openxmlformats.org/markup-compatibility/2006">
              <mc:Choice xmlns:v="urn:schemas-microsoft-com:vml" Requires="v">
                <p:oleObj spid="_x0000_s28286" name="Equation" r:id="rId3" imgW="2044310" imgH="342831" progId="">
                  <p:embed/>
                </p:oleObj>
              </mc:Choice>
              <mc:Fallback>
                <p:oleObj name="Equation" r:id="rId3" imgW="2044310" imgH="342831" progId="">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9098" y="2193911"/>
                        <a:ext cx="4359126" cy="73103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25467343"/>
              </p:ext>
            </p:extLst>
          </p:nvPr>
        </p:nvGraphicFramePr>
        <p:xfrm>
          <a:off x="2290835" y="4725144"/>
          <a:ext cx="4536504" cy="609746"/>
        </p:xfrm>
        <a:graphic>
          <a:graphicData uri="http://schemas.openxmlformats.org/presentationml/2006/ole">
            <mc:AlternateContent xmlns:mc="http://schemas.openxmlformats.org/markup-compatibility/2006">
              <mc:Choice xmlns:v="urn:schemas-microsoft-com:vml" Requires="v">
                <p:oleObj spid="_x0000_s28287" name="Equation" r:id="rId5" imgW="3212250" imgH="431570" progId="">
                  <p:embed/>
                </p:oleObj>
              </mc:Choice>
              <mc:Fallback>
                <p:oleObj name="Equation" r:id="rId5" imgW="3212250" imgH="431570" progId="">
                  <p:embed/>
                  <p:pic>
                    <p:nvPicPr>
                      <p:cNvPr id="0" name="Picture 4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835" y="4725144"/>
                        <a:ext cx="4536504" cy="60974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114800" y="2032000"/>
          <a:ext cx="914400" cy="198438"/>
        </p:xfrm>
        <a:graphic>
          <a:graphicData uri="http://schemas.openxmlformats.org/presentationml/2006/ole">
            <mc:AlternateContent xmlns:mc="http://schemas.openxmlformats.org/markup-compatibility/2006">
              <mc:Choice xmlns:v="urn:schemas-microsoft-com:vml" Requires="v">
                <p:oleObj spid="_x0000_s28288" name="Equation" r:id="rId7" imgW="434130" imgH="677411" progId="">
                  <p:embed/>
                </p:oleObj>
              </mc:Choice>
              <mc:Fallback>
                <p:oleObj name="Equation" r:id="rId7" imgW="434130" imgH="677411" progId="">
                  <p:embed/>
                  <p:pic>
                    <p:nvPicPr>
                      <p:cNvPr id="0" name="Picture 4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032000"/>
                        <a:ext cx="914400" cy="1984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2922693"/>
              </p:ext>
            </p:extLst>
          </p:nvPr>
        </p:nvGraphicFramePr>
        <p:xfrm>
          <a:off x="2267744" y="5449483"/>
          <a:ext cx="5734651" cy="639273"/>
        </p:xfrm>
        <a:graphic>
          <a:graphicData uri="http://schemas.openxmlformats.org/presentationml/2006/ole">
            <mc:AlternateContent xmlns:mc="http://schemas.openxmlformats.org/markup-compatibility/2006">
              <mc:Choice xmlns:v="urn:schemas-microsoft-com:vml" Requires="v">
                <p:oleObj spid="_x0000_s28289" name="Equation" r:id="rId9" imgW="3872558" imgH="431570" progId="">
                  <p:embed/>
                </p:oleObj>
              </mc:Choice>
              <mc:Fallback>
                <p:oleObj name="Equation" r:id="rId9" imgW="3872558" imgH="431570" progId="">
                  <p:embed/>
                  <p:pic>
                    <p:nvPicPr>
                      <p:cNvPr id="0" name="Picture 4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5449483"/>
                        <a:ext cx="5734651" cy="6392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07571328"/>
              </p:ext>
            </p:extLst>
          </p:nvPr>
        </p:nvGraphicFramePr>
        <p:xfrm>
          <a:off x="2258203" y="3557809"/>
          <a:ext cx="4330021" cy="735287"/>
        </p:xfrm>
        <a:graphic>
          <a:graphicData uri="http://schemas.openxmlformats.org/presentationml/2006/ole">
            <mc:AlternateContent xmlns:mc="http://schemas.openxmlformats.org/markup-compatibility/2006">
              <mc:Choice xmlns:v="urn:schemas-microsoft-com:vml" Requires="v">
                <p:oleObj spid="_x0000_s28290" name="Equation" r:id="rId11" imgW="2018956" imgH="342831" progId="">
                  <p:embed/>
                </p:oleObj>
              </mc:Choice>
              <mc:Fallback>
                <p:oleObj name="Equation" r:id="rId11" imgW="2018956" imgH="342831" progId="">
                  <p:embed/>
                  <p:pic>
                    <p:nvPicPr>
                      <p:cNvPr id="0" name="Picture 4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8203" y="3557809"/>
                        <a:ext cx="4330021" cy="73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Autofit/>
          </a:bodyPr>
          <a:lstStyle/>
          <a:p>
            <a:pPr algn="ctr"/>
            <a:r>
              <a:rPr lang="en-CA" sz="2400" b="1" dirty="0" smtClean="0"/>
              <a:t>Fig. 8.9:  </a:t>
            </a:r>
            <a:r>
              <a:rPr lang="en-CA" sz="2400" dirty="0" smtClean="0"/>
              <a:t>Graphical Illustration of 8</a:t>
            </a:r>
            <a:r>
              <a:rPr lang="en-CA" sz="1600" dirty="0" smtClean="0"/>
              <a:t> </a:t>
            </a:r>
            <a:r>
              <a:rPr lang="en-CA" sz="2400" dirty="0" smtClean="0"/>
              <a:t>×</a:t>
            </a:r>
            <a:r>
              <a:rPr lang="en-CA" sz="1600" dirty="0" smtClean="0"/>
              <a:t> </a:t>
            </a:r>
            <a:r>
              <a:rPr lang="en-CA" sz="2400" dirty="0" smtClean="0"/>
              <a:t>8 2D DCT basis.</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804" y="692696"/>
            <a:ext cx="3528392" cy="4628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F351D62-525A-4671-8264-CD4617D324B8}"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2D Basis Functions</a:t>
            </a:r>
            <a:endParaRPr lang="en-US" sz="3200" dirty="0"/>
          </a:p>
        </p:txBody>
      </p:sp>
      <p:sp>
        <p:nvSpPr>
          <p:cNvPr id="3" name="Content Placeholder 2"/>
          <p:cNvSpPr>
            <a:spLocks noGrp="1"/>
          </p:cNvSpPr>
          <p:nvPr>
            <p:ph idx="1"/>
          </p:nvPr>
        </p:nvSpPr>
        <p:spPr>
          <a:xfrm>
            <a:off x="606388" y="1628800"/>
            <a:ext cx="8003232" cy="4525963"/>
          </a:xfrm>
        </p:spPr>
        <p:txBody>
          <a:bodyPr>
            <a:normAutofit/>
          </a:bodyPr>
          <a:lstStyle/>
          <a:p>
            <a:pPr marL="457200" indent="-457200">
              <a:buFont typeface="Arial" panose="020B0604020202020204" pitchFamily="34" charset="0"/>
              <a:buChar char="•"/>
            </a:pPr>
            <a:r>
              <a:rPr lang="en-US" sz="2400" dirty="0" smtClean="0"/>
              <a:t>For a particular pair of</a:t>
            </a:r>
            <a:r>
              <a:rPr lang="en-US" sz="2400" i="1" dirty="0" smtClean="0"/>
              <a:t> u </a:t>
            </a:r>
            <a:r>
              <a:rPr lang="en-US" sz="2400" dirty="0" smtClean="0"/>
              <a:t>and </a:t>
            </a:r>
            <a:r>
              <a:rPr lang="en-US" sz="2400" i="1" dirty="0" smtClean="0"/>
              <a:t>v</a:t>
            </a:r>
            <a:r>
              <a:rPr lang="en-US" sz="2400" dirty="0" smtClean="0"/>
              <a:t>, the respective 2D basis function is:</a:t>
            </a:r>
            <a:endParaRPr lang="en-US" sz="2400" dirty="0"/>
          </a:p>
          <a:p>
            <a:pPr marL="457200" indent="-457200">
              <a:buFont typeface="Arial" panose="020B0604020202020204" pitchFamily="34" charset="0"/>
              <a:buChar char="•"/>
            </a:pPr>
            <a:endParaRPr lang="en-US" sz="2400" dirty="0" smtClean="0"/>
          </a:p>
          <a:p>
            <a:pPr marL="0" indent="0" algn="r"/>
            <a:r>
              <a:rPr lang="en-CA" sz="2400" dirty="0"/>
              <a:t>(</a:t>
            </a:r>
            <a:r>
              <a:rPr lang="en-CA" sz="2400" dirty="0" smtClean="0"/>
              <a:t>8.24)</a:t>
            </a:r>
            <a:endParaRPr lang="en-CA" sz="2400" dirty="0"/>
          </a:p>
          <a:p>
            <a:pPr marL="0" indent="0"/>
            <a:endParaRPr lang="en-US" sz="2400" dirty="0" smtClean="0"/>
          </a:p>
          <a:p>
            <a:pPr marL="0" indent="0"/>
            <a:endParaRPr lang="en-US" sz="1000" dirty="0" smtClean="0"/>
          </a:p>
          <a:p>
            <a:pPr marL="457200" indent="-457200">
              <a:buFont typeface="Arial" panose="020B0604020202020204" pitchFamily="34" charset="0"/>
              <a:buChar char="•"/>
            </a:pPr>
            <a:r>
              <a:rPr lang="en-US" sz="2400" dirty="0" smtClean="0"/>
              <a:t>The enlarged block shown in Fig. 8.9 is for the basis function: </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724" y="2708920"/>
            <a:ext cx="4968552" cy="8375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422" y="4869160"/>
            <a:ext cx="4845157" cy="7673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F351D62-525A-4671-8264-CD4617D324B8}" type="slidenum">
              <a:rPr lang="en-US" smtClean="0"/>
              <a:pPr/>
              <a:t>28</a:t>
            </a:fld>
            <a:endParaRPr lang="en-US" dirty="0"/>
          </a:p>
        </p:txBody>
      </p:sp>
    </p:spTree>
    <p:extLst>
      <p:ext uri="{BB962C8B-B14F-4D97-AF65-F5344CB8AC3E}">
        <p14:creationId xmlns:p14="http://schemas.microsoft.com/office/powerpoint/2010/main" val="3747073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2D Separable Basis</a:t>
            </a:r>
            <a:endParaRPr lang="en-CA" sz="3200" dirty="0"/>
          </a:p>
        </p:txBody>
      </p:sp>
      <p:sp>
        <p:nvSpPr>
          <p:cNvPr id="3" name="Content Placeholder 2"/>
          <p:cNvSpPr>
            <a:spLocks noGrp="1"/>
          </p:cNvSpPr>
          <p:nvPr>
            <p:ph idx="1"/>
          </p:nvPr>
        </p:nvSpPr>
        <p:spPr/>
        <p:txBody>
          <a:bodyPr>
            <a:normAutofit/>
          </a:bodyPr>
          <a:lstStyle/>
          <a:p>
            <a:r>
              <a:rPr lang="en-CA" sz="2400" dirty="0" smtClean="0"/>
              <a:t>• The 2D DCT can be </a:t>
            </a:r>
            <a:r>
              <a:rPr lang="en-CA" sz="2400" i="1" dirty="0" smtClean="0"/>
              <a:t>separated</a:t>
            </a:r>
            <a:r>
              <a:rPr lang="en-CA" sz="2400" dirty="0" smtClean="0"/>
              <a:t> into a sequence of two, 1D DCT steps:</a:t>
            </a:r>
          </a:p>
          <a:p>
            <a:endParaRPr lang="en-CA" sz="2400" dirty="0" smtClean="0"/>
          </a:p>
          <a:p>
            <a:pPr algn="r">
              <a:spcBef>
                <a:spcPts val="0"/>
              </a:spcBef>
            </a:pPr>
            <a:r>
              <a:rPr lang="en-CA" sz="2400" dirty="0" smtClean="0"/>
              <a:t>(8.25)</a:t>
            </a:r>
          </a:p>
          <a:p>
            <a:endParaRPr lang="en-CA" sz="2400" dirty="0" smtClean="0"/>
          </a:p>
          <a:p>
            <a:pPr algn="r"/>
            <a:r>
              <a:rPr lang="en-CA" sz="2400" dirty="0" smtClean="0"/>
              <a:t>(8.26)</a:t>
            </a:r>
          </a:p>
          <a:p>
            <a:endParaRPr lang="en-CA" sz="2400" dirty="0" smtClean="0"/>
          </a:p>
          <a:p>
            <a:r>
              <a:rPr lang="en-CA" sz="2400" dirty="0" smtClean="0"/>
              <a:t>• It is straightforward to see that this simple change saves many arithmetic steps. The number of iterations required is reduced from 8</a:t>
            </a:r>
            <a:r>
              <a:rPr lang="en-CA" sz="1200" dirty="0" smtClean="0"/>
              <a:t> </a:t>
            </a:r>
            <a:r>
              <a:rPr lang="en-CA" sz="2400" dirty="0" smtClean="0"/>
              <a:t>×</a:t>
            </a:r>
            <a:r>
              <a:rPr lang="en-CA" sz="1200" dirty="0" smtClean="0"/>
              <a:t> </a:t>
            </a:r>
            <a:r>
              <a:rPr lang="en-CA" sz="2400" dirty="0" smtClean="0"/>
              <a:t>8 to 8+8.</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28714" name="Picture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700" y="2420888"/>
            <a:ext cx="5400600" cy="973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715"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730" y="3544418"/>
            <a:ext cx="5404540" cy="9823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F351D62-525A-4671-8264-CD4617D324B8}"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8.2  Distortion Measures</a:t>
            </a:r>
            <a:endParaRPr lang="en-CA" sz="3200" dirty="0"/>
          </a:p>
        </p:txBody>
      </p:sp>
      <p:sp>
        <p:nvSpPr>
          <p:cNvPr id="3" name="Content Placeholder 2"/>
          <p:cNvSpPr>
            <a:spLocks noGrp="1"/>
          </p:cNvSpPr>
          <p:nvPr>
            <p:ph idx="1"/>
          </p:nvPr>
        </p:nvSpPr>
        <p:spPr>
          <a:xfrm>
            <a:off x="323528" y="1557020"/>
            <a:ext cx="8429956" cy="4525963"/>
          </a:xfrm>
        </p:spPr>
        <p:txBody>
          <a:bodyPr>
            <a:normAutofit fontScale="47500" lnSpcReduction="20000"/>
          </a:bodyPr>
          <a:lstStyle/>
          <a:p>
            <a:r>
              <a:rPr lang="en-CA" dirty="0" smtClean="0"/>
              <a:t>• </a:t>
            </a:r>
            <a:r>
              <a:rPr lang="en-CA" sz="3800" dirty="0" smtClean="0"/>
              <a:t>The three most commonly used distortion measures in image compression are:</a:t>
            </a:r>
          </a:p>
          <a:p>
            <a:endParaRPr lang="en-CA" dirty="0" smtClean="0"/>
          </a:p>
          <a:p>
            <a:r>
              <a:rPr lang="en-CA" dirty="0" smtClean="0"/>
              <a:t>	– </a:t>
            </a:r>
            <a:r>
              <a:rPr lang="en-CA" i="1" dirty="0"/>
              <a:t>M</a:t>
            </a:r>
            <a:r>
              <a:rPr lang="en-CA" i="1" dirty="0" smtClean="0"/>
              <a:t>ean </a:t>
            </a:r>
            <a:r>
              <a:rPr lang="en-CA" i="1" dirty="0"/>
              <a:t>S</a:t>
            </a:r>
            <a:r>
              <a:rPr lang="en-CA" i="1" dirty="0" smtClean="0"/>
              <a:t>quared </a:t>
            </a:r>
            <a:r>
              <a:rPr lang="en-CA" i="1" dirty="0"/>
              <a:t>E</a:t>
            </a:r>
            <a:r>
              <a:rPr lang="en-CA" i="1" dirty="0" smtClean="0"/>
              <a:t>rror</a:t>
            </a:r>
            <a:r>
              <a:rPr lang="en-CA" dirty="0" smtClean="0"/>
              <a:t> </a:t>
            </a:r>
            <a:r>
              <a:rPr lang="en-CA" dirty="0" smtClean="0"/>
              <a:t>(MSE)  </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en-CA" dirty="0" smtClean="0"/>
              <a:t>,</a:t>
            </a:r>
          </a:p>
          <a:p>
            <a:endParaRPr lang="en-CA" dirty="0" smtClean="0"/>
          </a:p>
          <a:p>
            <a:pPr algn="r"/>
            <a:r>
              <a:rPr lang="en-CA" dirty="0" smtClean="0"/>
              <a:t>(8.1)</a:t>
            </a:r>
          </a:p>
          <a:p>
            <a:endParaRPr lang="en-CA" dirty="0" smtClean="0"/>
          </a:p>
          <a:p>
            <a:pPr>
              <a:lnSpc>
                <a:spcPct val="120000"/>
              </a:lnSpc>
            </a:pPr>
            <a:r>
              <a:rPr lang="en-CA" dirty="0" smtClean="0"/>
              <a:t>	where </a:t>
            </a:r>
            <a:r>
              <a:rPr lang="en-CA" i="1" dirty="0" err="1" smtClean="0">
                <a:latin typeface="Times New Roman" pitchFamily="18" charset="0"/>
                <a:cs typeface="Times New Roman" pitchFamily="18" charset="0"/>
              </a:rPr>
              <a:t>x</a:t>
            </a:r>
            <a:r>
              <a:rPr lang="en-CA" i="1" baseline="-25000" dirty="0" err="1" smtClean="0">
                <a:latin typeface="Times New Roman" pitchFamily="18" charset="0"/>
                <a:cs typeface="Times New Roman" pitchFamily="18" charset="0"/>
              </a:rPr>
              <a:t>n</a:t>
            </a:r>
            <a:r>
              <a:rPr lang="en-CA" dirty="0" smtClean="0"/>
              <a:t>, </a:t>
            </a:r>
            <a:r>
              <a:rPr lang="en-CA" i="1" dirty="0" err="1" smtClean="0">
                <a:latin typeface="Times New Roman" pitchFamily="18" charset="0"/>
                <a:cs typeface="Times New Roman" pitchFamily="18" charset="0"/>
              </a:rPr>
              <a:t>y</a:t>
            </a:r>
            <a:r>
              <a:rPr lang="en-CA" i="1" baseline="-25000" dirty="0" err="1" smtClean="0">
                <a:latin typeface="Times New Roman" pitchFamily="18" charset="0"/>
                <a:cs typeface="Times New Roman" pitchFamily="18" charset="0"/>
              </a:rPr>
              <a:t>n</a:t>
            </a:r>
            <a:r>
              <a:rPr lang="en-CA" dirty="0" smtClean="0"/>
              <a:t>, and </a:t>
            </a:r>
            <a:r>
              <a:rPr lang="en-CA" i="1" dirty="0" smtClean="0">
                <a:latin typeface="Times New Roman" pitchFamily="18" charset="0"/>
                <a:cs typeface="Times New Roman" pitchFamily="18" charset="0"/>
              </a:rPr>
              <a:t>N</a:t>
            </a:r>
            <a:r>
              <a:rPr lang="en-CA" dirty="0" smtClean="0"/>
              <a:t> are the input data sequence, reconstructed data sequence, and length of the data sequence respectively.</a:t>
            </a:r>
          </a:p>
          <a:p>
            <a:endParaRPr lang="en-CA" dirty="0" smtClean="0"/>
          </a:p>
          <a:p>
            <a:r>
              <a:rPr lang="en-CA" dirty="0" smtClean="0"/>
              <a:t>	– </a:t>
            </a:r>
            <a:r>
              <a:rPr lang="en-CA" i="1" dirty="0"/>
              <a:t>S</a:t>
            </a:r>
            <a:r>
              <a:rPr lang="en-CA" i="1" dirty="0" smtClean="0"/>
              <a:t>ignal </a:t>
            </a:r>
            <a:r>
              <a:rPr lang="en-CA" i="1" dirty="0" smtClean="0"/>
              <a:t>to </a:t>
            </a:r>
            <a:r>
              <a:rPr lang="en-CA" i="1" dirty="0" smtClean="0"/>
              <a:t>Noise </a:t>
            </a:r>
            <a:r>
              <a:rPr lang="en-CA" i="1" dirty="0"/>
              <a:t>R</a:t>
            </a:r>
            <a:r>
              <a:rPr lang="en-CA" i="1" dirty="0" smtClean="0"/>
              <a:t>atio </a:t>
            </a:r>
            <a:r>
              <a:rPr lang="en-CA" dirty="0" smtClean="0"/>
              <a:t>(SNR), in decibel units (dB),</a:t>
            </a:r>
          </a:p>
          <a:p>
            <a:endParaRPr lang="en-CA" dirty="0" smtClean="0"/>
          </a:p>
          <a:p>
            <a:pPr algn="r"/>
            <a:r>
              <a:rPr lang="en-CA" dirty="0" smtClean="0"/>
              <a:t>(8.2)</a:t>
            </a:r>
          </a:p>
          <a:p>
            <a:endParaRPr lang="en-CA" dirty="0" smtClean="0"/>
          </a:p>
          <a:p>
            <a:pPr algn="l"/>
            <a:r>
              <a:rPr lang="en-CA" dirty="0" smtClean="0"/>
              <a:t>	where         is the average square value of the original data sequence and        is the MSE.</a:t>
            </a:r>
          </a:p>
          <a:p>
            <a:endParaRPr lang="en-CA" dirty="0" smtClean="0"/>
          </a:p>
          <a:p>
            <a:r>
              <a:rPr lang="en-CA" dirty="0" smtClean="0"/>
              <a:t>	– </a:t>
            </a:r>
            <a:r>
              <a:rPr lang="en-CA" i="1" dirty="0"/>
              <a:t>P</a:t>
            </a:r>
            <a:r>
              <a:rPr lang="en-CA" i="1" dirty="0" smtClean="0"/>
              <a:t>eak </a:t>
            </a:r>
            <a:r>
              <a:rPr lang="en-CA" i="1" dirty="0"/>
              <a:t>S</a:t>
            </a:r>
            <a:r>
              <a:rPr lang="en-CA" i="1" dirty="0" smtClean="0"/>
              <a:t>ignal </a:t>
            </a:r>
            <a:r>
              <a:rPr lang="en-CA" i="1" dirty="0" smtClean="0"/>
              <a:t>to </a:t>
            </a:r>
            <a:r>
              <a:rPr lang="en-CA" i="1" dirty="0" smtClean="0"/>
              <a:t>Noise </a:t>
            </a:r>
            <a:r>
              <a:rPr lang="en-CA" i="1" dirty="0"/>
              <a:t>R</a:t>
            </a:r>
            <a:r>
              <a:rPr lang="en-CA" i="1" dirty="0" smtClean="0"/>
              <a:t>atio </a:t>
            </a:r>
            <a:r>
              <a:rPr lang="en-CA" dirty="0" smtClean="0"/>
              <a:t>(PSNR),</a:t>
            </a:r>
          </a:p>
          <a:p>
            <a:endParaRPr lang="en-CA" dirty="0" smtClean="0"/>
          </a:p>
          <a:p>
            <a:pPr algn="r"/>
            <a:r>
              <a:rPr lang="en-CA" dirty="0" smtClean="0"/>
              <a:t>(8.3)</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947438909"/>
              </p:ext>
            </p:extLst>
          </p:nvPr>
        </p:nvGraphicFramePr>
        <p:xfrm>
          <a:off x="3643306" y="3883278"/>
          <a:ext cx="1857388" cy="742956"/>
        </p:xfrm>
        <a:graphic>
          <a:graphicData uri="http://schemas.openxmlformats.org/presentationml/2006/ole">
            <mc:AlternateContent xmlns:mc="http://schemas.openxmlformats.org/markup-compatibility/2006">
              <mc:Choice xmlns:v="urn:schemas-microsoft-com:vml" Requires="v">
                <p:oleObj spid="_x0000_s1657" name="Equation" r:id="rId3" imgW="1143276" imgH="457200" progId="">
                  <p:embed/>
                </p:oleObj>
              </mc:Choice>
              <mc:Fallback>
                <p:oleObj name="Equation" r:id="rId3" imgW="1143276" imgH="457200" progId="">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883278"/>
                        <a:ext cx="1857388" cy="74295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45873860"/>
              </p:ext>
            </p:extLst>
          </p:nvPr>
        </p:nvGraphicFramePr>
        <p:xfrm>
          <a:off x="3591910" y="5286388"/>
          <a:ext cx="1960181" cy="684214"/>
        </p:xfrm>
        <a:graphic>
          <a:graphicData uri="http://schemas.openxmlformats.org/presentationml/2006/ole">
            <mc:AlternateContent xmlns:mc="http://schemas.openxmlformats.org/markup-compatibility/2006">
              <mc:Choice xmlns:v="urn:schemas-microsoft-com:vml" Requires="v">
                <p:oleObj spid="_x0000_s1658" name="Equation" r:id="rId5" imgW="1345970" imgH="469601" progId="">
                  <p:embed/>
                </p:oleObj>
              </mc:Choice>
              <mc:Fallback>
                <p:oleObj name="Equation" r:id="rId5" imgW="1345970" imgH="469601" progId="">
                  <p:embed/>
                  <p:pic>
                    <p:nvPicPr>
                      <p:cNvPr id="0" name="Picture 4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1910" y="5286388"/>
                        <a:ext cx="1960181" cy="68421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38611552"/>
              </p:ext>
            </p:extLst>
          </p:nvPr>
        </p:nvGraphicFramePr>
        <p:xfrm>
          <a:off x="1403648" y="4547952"/>
          <a:ext cx="285752" cy="312738"/>
        </p:xfrm>
        <a:graphic>
          <a:graphicData uri="http://schemas.openxmlformats.org/presentationml/2006/ole">
            <mc:AlternateContent xmlns:mc="http://schemas.openxmlformats.org/markup-compatibility/2006">
              <mc:Choice xmlns:v="urn:schemas-microsoft-com:vml" Requires="v">
                <p:oleObj spid="_x0000_s1659" name="Equation" r:id="rId7" imgW="203139" imgH="241124" progId="">
                  <p:embed/>
                </p:oleObj>
              </mc:Choice>
              <mc:Fallback>
                <p:oleObj name="Equation" r:id="rId7" imgW="203139" imgH="241124" progId="">
                  <p:embed/>
                  <p:pic>
                    <p:nvPicPr>
                      <p:cNvPr id="0" name="Picture 4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4547952"/>
                        <a:ext cx="28575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2798448090"/>
              </p:ext>
            </p:extLst>
          </p:nvPr>
        </p:nvGraphicFramePr>
        <p:xfrm>
          <a:off x="7162809" y="4547952"/>
          <a:ext cx="285750" cy="312737"/>
        </p:xfrm>
        <a:graphic>
          <a:graphicData uri="http://schemas.openxmlformats.org/presentationml/2006/ole">
            <mc:AlternateContent xmlns:mc="http://schemas.openxmlformats.org/markup-compatibility/2006">
              <mc:Choice xmlns:v="urn:schemas-microsoft-com:vml" Requires="v">
                <p:oleObj spid="_x0000_s1660" name="Equation" r:id="rId9" imgW="203139" imgH="241124" progId="">
                  <p:embed/>
                </p:oleObj>
              </mc:Choice>
              <mc:Fallback>
                <p:oleObj name="Equation" r:id="rId9" imgW="203139" imgH="241124" progId="">
                  <p:embed/>
                  <p:pic>
                    <p:nvPicPr>
                      <p:cNvPr id="0" name="Picture 4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9" y="4547952"/>
                        <a:ext cx="285750"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3</a:t>
            </a:fld>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3888" y="2231766"/>
            <a:ext cx="2143321" cy="697168"/>
          </a:xfrm>
          <a:prstGeom prst="rect">
            <a:avLst/>
          </a:prstGeom>
        </p:spPr>
      </p:pic>
      <p:graphicFrame>
        <p:nvGraphicFramePr>
          <p:cNvPr id="12" name="Object 6"/>
          <p:cNvGraphicFramePr>
            <a:graphicFrameLocks noChangeAspect="1"/>
          </p:cNvGraphicFramePr>
          <p:nvPr>
            <p:extLst>
              <p:ext uri="{D42A27DB-BD31-4B8C-83A1-F6EECF244321}">
                <p14:modId xmlns:p14="http://schemas.microsoft.com/office/powerpoint/2010/main" val="490127163"/>
              </p:ext>
            </p:extLst>
          </p:nvPr>
        </p:nvGraphicFramePr>
        <p:xfrm>
          <a:off x="3131840" y="1988840"/>
          <a:ext cx="285750" cy="312737"/>
        </p:xfrm>
        <a:graphic>
          <a:graphicData uri="http://schemas.openxmlformats.org/presentationml/2006/ole">
            <mc:AlternateContent xmlns:mc="http://schemas.openxmlformats.org/markup-compatibility/2006">
              <mc:Choice xmlns:v="urn:schemas-microsoft-com:vml" Requires="v">
                <p:oleObj spid="_x0000_s1661" name="Equation" r:id="rId9" imgW="203139" imgH="241124" progId="">
                  <p:embed/>
                </p:oleObj>
              </mc:Choice>
              <mc:Fallback>
                <p:oleObj name="Equation" r:id="rId9" imgW="203139" imgH="241124" progId="">
                  <p:embed/>
                  <p:pic>
                    <p:nvPicPr>
                      <p:cNvPr id="103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1988840"/>
                        <a:ext cx="285750"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2D DCT Matrix Implementation</a:t>
            </a:r>
            <a:endParaRPr lang="en-US" sz="3200" dirty="0"/>
          </a:p>
        </p:txBody>
      </p:sp>
      <p:sp>
        <p:nvSpPr>
          <p:cNvPr id="3" name="Content Placeholder 2"/>
          <p:cNvSpPr>
            <a:spLocks noGrp="1"/>
          </p:cNvSpPr>
          <p:nvPr>
            <p:ph idx="1"/>
          </p:nvPr>
        </p:nvSpPr>
        <p:spPr>
          <a:xfrm>
            <a:off x="457200" y="1600201"/>
            <a:ext cx="8229600" cy="3701007"/>
          </a:xfrm>
        </p:spPr>
        <p:txBody>
          <a:bodyPr>
            <a:normAutofit fontScale="62500" lnSpcReduction="20000"/>
          </a:bodyPr>
          <a:lstStyle/>
          <a:p>
            <a:pPr marL="457200" indent="-457200">
              <a:buFont typeface="Arial" panose="020B0604020202020204" pitchFamily="34" charset="0"/>
              <a:buChar char="•"/>
            </a:pPr>
            <a:r>
              <a:rPr lang="en-US" sz="3400" dirty="0" smtClean="0"/>
              <a:t>The above factorization of a 2D DCT into two 1D DCTs can be implemented by two consecutive matrix multiplications:</a:t>
            </a:r>
          </a:p>
          <a:p>
            <a:pPr marL="457200" indent="-457200">
              <a:buFont typeface="Arial" panose="020B0604020202020204" pitchFamily="34" charset="0"/>
              <a:buChar char="•"/>
            </a:pPr>
            <a:endParaRPr lang="en-CA" sz="2100" dirty="0" smtClean="0"/>
          </a:p>
          <a:p>
            <a:pPr marL="0" indent="0" algn="r"/>
            <a:r>
              <a:rPr lang="en-CA" sz="2900" dirty="0" smtClean="0"/>
              <a:t>(8.27)</a:t>
            </a:r>
          </a:p>
          <a:p>
            <a:pPr marL="0" indent="0" algn="r"/>
            <a:endParaRPr lang="en-CA" sz="2400" dirty="0"/>
          </a:p>
          <a:p>
            <a:pPr marL="0" indent="0"/>
            <a:endParaRPr lang="en-US" sz="1200" dirty="0"/>
          </a:p>
          <a:p>
            <a:pPr marL="457200" indent="-457200">
              <a:buFont typeface="Arial" panose="020B0604020202020204" pitchFamily="34" charset="0"/>
              <a:buChar char="•"/>
            </a:pPr>
            <a:r>
              <a:rPr lang="en-US" sz="3400" dirty="0" smtClean="0"/>
              <a:t>We will name</a:t>
            </a:r>
            <a:r>
              <a:rPr lang="en-US" sz="3400" dirty="0" smtClean="0">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T </a:t>
            </a:r>
            <a:r>
              <a:rPr lang="en-US" sz="3400" dirty="0" smtClean="0"/>
              <a:t>the </a:t>
            </a:r>
            <a:r>
              <a:rPr lang="en-US" sz="3400" i="1" dirty="0" smtClean="0"/>
              <a:t>DCT-matrix</a:t>
            </a:r>
            <a:r>
              <a:rPr lang="en-US" sz="3400" dirty="0" smtClean="0"/>
              <a:t>.</a:t>
            </a:r>
          </a:p>
          <a:p>
            <a:pPr marL="457200" indent="-457200">
              <a:buFont typeface="Arial" panose="020B0604020202020204" pitchFamily="34" charset="0"/>
              <a:buChar char="•"/>
            </a:pPr>
            <a:endParaRPr lang="en-US" sz="3400" dirty="0" smtClean="0"/>
          </a:p>
          <a:p>
            <a:pPr marL="0" indent="0" algn="r"/>
            <a:endParaRPr lang="en-US" sz="2400" dirty="0" smtClean="0"/>
          </a:p>
          <a:p>
            <a:pPr marL="0" indent="0" algn="r"/>
            <a:endParaRPr lang="en-CA" sz="2400" dirty="0" smtClean="0"/>
          </a:p>
          <a:p>
            <a:pPr marL="0" indent="0" algn="r"/>
            <a:r>
              <a:rPr lang="en-CA" sz="2900" dirty="0" smtClean="0"/>
              <a:t>(</a:t>
            </a:r>
            <a:r>
              <a:rPr lang="en-CA" sz="2900" dirty="0"/>
              <a:t>8.28)</a:t>
            </a:r>
          </a:p>
          <a:p>
            <a:pPr marL="457200" indent="-457200" algn="r">
              <a:buFont typeface="Arial" panose="020B0604020202020204" pitchFamily="34" charset="0"/>
              <a:buChar char="•"/>
            </a:pPr>
            <a:endParaRPr lang="en-US" sz="2400" dirty="0" smtClean="0"/>
          </a:p>
          <a:p>
            <a:pPr marL="457200" indent="-457200" algn="r">
              <a:buFont typeface="Arial" panose="020B0604020202020204" pitchFamily="34" charset="0"/>
              <a:buChar char="•"/>
            </a:pPr>
            <a:endParaRPr lang="en-US" sz="2400" dirty="0"/>
          </a:p>
          <a:p>
            <a:pPr marL="457200" indent="-457200" algn="r">
              <a:buFont typeface="Arial" panose="020B0604020202020204" pitchFamily="34" charset="0"/>
              <a:buChar char="•"/>
            </a:pPr>
            <a:endParaRPr lang="en-US" sz="1300" dirty="0" smtClean="0"/>
          </a:p>
          <a:p>
            <a:pPr marL="0" indent="0" algn="l"/>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387896"/>
            <a:ext cx="3456384" cy="419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645024"/>
            <a:ext cx="4896544" cy="13877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99592" y="5194842"/>
            <a:ext cx="8120049" cy="830997"/>
          </a:xfrm>
          <a:prstGeom prst="rect">
            <a:avLst/>
          </a:prstGeom>
          <a:noFill/>
        </p:spPr>
        <p:txBody>
          <a:bodyPr wrap="square" rtlCol="0">
            <a:spAutoFit/>
          </a:bodyPr>
          <a:lstStyle/>
          <a:p>
            <a:r>
              <a:rPr lang="en-US" sz="2400" dirty="0">
                <a:latin typeface="Trebuchet MS"/>
              </a:rPr>
              <a:t>Where</a:t>
            </a:r>
            <a:r>
              <a:rPr lang="en-US" sz="2400" i="1" dirty="0">
                <a:latin typeface="Trebuchet MS"/>
              </a:rPr>
              <a:t> </a:t>
            </a:r>
            <a:r>
              <a:rPr lang="en-US" sz="2400" i="1" dirty="0" err="1">
                <a:latin typeface="Trebuchet MS"/>
              </a:rPr>
              <a:t>i</a:t>
            </a:r>
            <a:r>
              <a:rPr lang="en-US" sz="2400" i="1" dirty="0">
                <a:latin typeface="Trebuchet MS"/>
              </a:rPr>
              <a:t> </a:t>
            </a:r>
            <a:r>
              <a:rPr lang="en-US" sz="2400" dirty="0">
                <a:latin typeface="Trebuchet MS"/>
              </a:rPr>
              <a:t>= 0, </a:t>
            </a:r>
            <a:r>
              <a:rPr lang="en-US" sz="2400" dirty="0" smtClean="0">
                <a:latin typeface="Trebuchet MS"/>
              </a:rPr>
              <a:t>… ,</a:t>
            </a:r>
            <a:r>
              <a:rPr lang="en-US" sz="2400" i="1" dirty="0" smtClean="0">
                <a:latin typeface="Trebuchet MS"/>
              </a:rPr>
              <a:t> </a:t>
            </a:r>
            <a:r>
              <a:rPr lang="en-US" sz="2400" i="1" dirty="0">
                <a:latin typeface="Trebuchet MS"/>
              </a:rPr>
              <a:t>N-1 </a:t>
            </a:r>
            <a:r>
              <a:rPr lang="en-US" sz="2400" dirty="0">
                <a:latin typeface="Trebuchet MS"/>
              </a:rPr>
              <a:t>and </a:t>
            </a:r>
            <a:r>
              <a:rPr lang="en-US" sz="2400" i="1" dirty="0">
                <a:latin typeface="Trebuchet MS"/>
              </a:rPr>
              <a:t>j</a:t>
            </a:r>
            <a:r>
              <a:rPr lang="en-US" sz="2400" dirty="0">
                <a:latin typeface="Trebuchet MS"/>
              </a:rPr>
              <a:t> = 0, </a:t>
            </a:r>
            <a:r>
              <a:rPr lang="en-US" sz="2400" dirty="0" smtClean="0">
                <a:latin typeface="Trebuchet MS"/>
              </a:rPr>
              <a:t>… , </a:t>
            </a:r>
            <a:r>
              <a:rPr lang="en-US" sz="2400" i="1" dirty="0">
                <a:latin typeface="Trebuchet MS"/>
                <a:cs typeface="Times New Roman" panose="02020603050405020304" pitchFamily="18" charset="0"/>
              </a:rPr>
              <a:t>N</a:t>
            </a:r>
            <a:r>
              <a:rPr lang="en-US" sz="2400" dirty="0">
                <a:latin typeface="Trebuchet MS"/>
              </a:rPr>
              <a:t>-1 are the row and </a:t>
            </a:r>
            <a:r>
              <a:rPr lang="en-US" sz="2400" dirty="0" smtClean="0">
                <a:latin typeface="Trebuchet MS"/>
              </a:rPr>
              <a:t>column indices</a:t>
            </a:r>
            <a:r>
              <a:rPr lang="en-US" sz="2400" dirty="0">
                <a:latin typeface="Trebuchet MS"/>
              </a:rPr>
              <a:t>, </a:t>
            </a:r>
            <a:r>
              <a:rPr lang="en-US" sz="2400" dirty="0" smtClean="0">
                <a:latin typeface="Trebuchet MS"/>
              </a:rPr>
              <a:t>and </a:t>
            </a:r>
            <a:r>
              <a:rPr lang="en-US" sz="2400" dirty="0">
                <a:latin typeface="Trebuchet MS"/>
              </a:rPr>
              <a:t>the block size is </a:t>
            </a:r>
            <a:r>
              <a:rPr lang="en-US" sz="2400" i="1" dirty="0">
                <a:latin typeface="Trebuchet MS"/>
              </a:rPr>
              <a:t>N</a:t>
            </a:r>
            <a:r>
              <a:rPr lang="en-US" sz="2400" dirty="0">
                <a:latin typeface="Trebuchet MS"/>
              </a:rPr>
              <a:t> x </a:t>
            </a:r>
            <a:r>
              <a:rPr lang="en-US" sz="2400" i="1" dirty="0">
                <a:latin typeface="Trebuchet MS"/>
              </a:rPr>
              <a:t>N</a:t>
            </a:r>
            <a:r>
              <a:rPr lang="en-US" sz="2400" dirty="0">
                <a:latin typeface="Trebuchet MS"/>
              </a:rPr>
              <a:t>.</a:t>
            </a:r>
          </a:p>
        </p:txBody>
      </p:sp>
      <p:sp>
        <p:nvSpPr>
          <p:cNvPr id="6" name="Slide Number Placeholder 5"/>
          <p:cNvSpPr>
            <a:spLocks noGrp="1"/>
          </p:cNvSpPr>
          <p:nvPr>
            <p:ph type="sldNum" sz="quarter" idx="12"/>
          </p:nvPr>
        </p:nvSpPr>
        <p:spPr/>
        <p:txBody>
          <a:bodyPr/>
          <a:lstStyle/>
          <a:p>
            <a:fld id="{0F351D62-525A-4671-8264-CD4617D324B8}" type="slidenum">
              <a:rPr lang="en-US" smtClean="0"/>
              <a:pPr/>
              <a:t>30</a:t>
            </a:fld>
            <a:endParaRPr lang="en-US" dirty="0"/>
          </a:p>
        </p:txBody>
      </p:sp>
    </p:spTree>
    <p:extLst>
      <p:ext uri="{BB962C8B-B14F-4D97-AF65-F5344CB8AC3E}">
        <p14:creationId xmlns:p14="http://schemas.microsoft.com/office/powerpoint/2010/main" val="3414663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525963"/>
          </a:xfrm>
        </p:spPr>
        <p:txBody>
          <a:bodyPr>
            <a:normAutofit/>
          </a:bodyPr>
          <a:lstStyle/>
          <a:p>
            <a:r>
              <a:rPr lang="en-US" sz="2400" dirty="0" smtClean="0"/>
              <a:t>When</a:t>
            </a:r>
            <a:r>
              <a:rPr lang="en-US" sz="2400" i="1" dirty="0" smtClean="0"/>
              <a:t> N </a:t>
            </a:r>
            <a:r>
              <a:rPr lang="en-US" sz="2400" dirty="0" smtClean="0"/>
              <a:t>= 8, we have:</a:t>
            </a:r>
          </a:p>
          <a:p>
            <a:endParaRPr lang="en-US" sz="2400" dirty="0" smtClean="0"/>
          </a:p>
          <a:p>
            <a:pPr algn="r"/>
            <a:r>
              <a:rPr lang="en-CA" sz="2000" dirty="0"/>
              <a:t>(</a:t>
            </a:r>
            <a:r>
              <a:rPr lang="en-CA" sz="2000" dirty="0" smtClean="0"/>
              <a:t>8.29)</a:t>
            </a:r>
            <a:endParaRPr lang="en-CA" sz="2000" dirty="0"/>
          </a:p>
          <a:p>
            <a:pPr algn="r"/>
            <a:endParaRPr lang="en-US" sz="2400" dirty="0" smtClean="0"/>
          </a:p>
          <a:p>
            <a:pPr algn="r"/>
            <a:endParaRPr lang="en-US" sz="2400" dirty="0"/>
          </a:p>
          <a:p>
            <a:pPr algn="r"/>
            <a:endParaRPr lang="en-US" sz="2400" dirty="0" smtClean="0"/>
          </a:p>
          <a:p>
            <a:pPr algn="r"/>
            <a:endParaRPr lang="en-US" sz="2400" dirty="0"/>
          </a:p>
          <a:p>
            <a:pPr algn="r"/>
            <a:endParaRPr lang="en-US" sz="2400" dirty="0" smtClean="0"/>
          </a:p>
          <a:p>
            <a:pPr algn="r"/>
            <a:r>
              <a:rPr lang="en-CA" sz="2000" dirty="0"/>
              <a:t>(</a:t>
            </a:r>
            <a:r>
              <a:rPr lang="en-CA" sz="2000" dirty="0" smtClean="0"/>
              <a:t>8.30)</a:t>
            </a:r>
            <a:endParaRPr lang="en-CA" sz="2000" dirty="0"/>
          </a:p>
          <a:p>
            <a:pPr algn="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650" y="1196752"/>
            <a:ext cx="4608512" cy="11658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64904"/>
            <a:ext cx="6824580" cy="35450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F351D62-525A-4671-8264-CD4617D324B8}" type="slidenum">
              <a:rPr lang="en-US" smtClean="0"/>
              <a:pPr/>
              <a:t>31</a:t>
            </a:fld>
            <a:endParaRPr lang="en-US" dirty="0"/>
          </a:p>
        </p:txBody>
      </p:sp>
    </p:spTree>
    <p:extLst>
      <p:ext uri="{BB962C8B-B14F-4D97-AF65-F5344CB8AC3E}">
        <p14:creationId xmlns:p14="http://schemas.microsoft.com/office/powerpoint/2010/main" val="168379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06908"/>
          </a:xfrm>
        </p:spPr>
        <p:txBody>
          <a:bodyPr>
            <a:normAutofit/>
          </a:bodyPr>
          <a:lstStyle/>
          <a:p>
            <a:r>
              <a:rPr lang="en-US" sz="3200" dirty="0" smtClean="0"/>
              <a:t>2D IDCT Matrix Implementation</a:t>
            </a:r>
            <a:endParaRPr lang="en-US" sz="3200" dirty="0"/>
          </a:p>
        </p:txBody>
      </p:sp>
      <p:sp>
        <p:nvSpPr>
          <p:cNvPr id="3" name="Content Placeholder 2"/>
          <p:cNvSpPr>
            <a:spLocks noGrp="1"/>
          </p:cNvSpPr>
          <p:nvPr>
            <p:ph idx="1"/>
          </p:nvPr>
        </p:nvSpPr>
        <p:spPr>
          <a:xfrm>
            <a:off x="611560" y="1600200"/>
            <a:ext cx="7920880" cy="4525963"/>
          </a:xfrm>
        </p:spPr>
        <p:txBody>
          <a:bodyPr anchor="ctr">
            <a:normAutofit/>
          </a:bodyPr>
          <a:lstStyle/>
          <a:p>
            <a:r>
              <a:rPr lang="en-US" sz="2800" dirty="0" smtClean="0"/>
              <a:t>The 2D IDCT matrix implementation is simply:</a:t>
            </a:r>
          </a:p>
          <a:p>
            <a:pPr algn="r"/>
            <a:endParaRPr lang="en-CA" sz="1600" dirty="0" smtClean="0"/>
          </a:p>
          <a:p>
            <a:pPr algn="r"/>
            <a:endParaRPr lang="en-CA" sz="1600" dirty="0" smtClean="0"/>
          </a:p>
          <a:p>
            <a:pPr algn="r"/>
            <a:r>
              <a:rPr lang="en-CA" sz="2400" dirty="0" smtClean="0"/>
              <a:t>(8.31)</a:t>
            </a:r>
            <a:endParaRPr lang="en-CA" sz="2400" dirty="0"/>
          </a:p>
          <a:p>
            <a:endParaRPr lang="en-US" sz="2400" dirty="0" smtClean="0"/>
          </a:p>
          <a:p>
            <a:pPr>
              <a:buFont typeface="Arial" panose="020B0604020202020204" pitchFamily="34" charset="0"/>
              <a:buChar char="•"/>
            </a:pPr>
            <a:r>
              <a:rPr lang="en-US" sz="2400" dirty="0" smtClean="0"/>
              <a:t>See the textbook for step-by-step derivation of the above equation.</a:t>
            </a:r>
          </a:p>
          <a:p>
            <a:pPr lvl="1">
              <a:buFont typeface="Lucida Grande"/>
              <a:buChar char="-"/>
            </a:pPr>
            <a:r>
              <a:rPr lang="en-US" sz="2200" dirty="0" smtClean="0"/>
              <a:t>The key point is: the DCT-matrix is orthogonal, hence,</a:t>
            </a:r>
          </a:p>
          <a:p>
            <a:pPr>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804" y="3140968"/>
            <a:ext cx="3528392" cy="4161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916" y="5301208"/>
            <a:ext cx="1512168" cy="411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F351D62-525A-4671-8264-CD4617D324B8}" type="slidenum">
              <a:rPr lang="en-US" smtClean="0"/>
              <a:pPr/>
              <a:t>32</a:t>
            </a:fld>
            <a:endParaRPr lang="en-US" dirty="0"/>
          </a:p>
        </p:txBody>
      </p:sp>
    </p:spTree>
    <p:extLst>
      <p:ext uri="{BB962C8B-B14F-4D97-AF65-F5344CB8AC3E}">
        <p14:creationId xmlns:p14="http://schemas.microsoft.com/office/powerpoint/2010/main" val="1239525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547"/>
            <a:ext cx="8229600" cy="841296"/>
          </a:xfrm>
        </p:spPr>
        <p:txBody>
          <a:bodyPr>
            <a:normAutofit/>
          </a:bodyPr>
          <a:lstStyle/>
          <a:p>
            <a:r>
              <a:rPr lang="en-CA" sz="3200" dirty="0" smtClean="0"/>
              <a:t>Comparison of DCT and DFT</a:t>
            </a:r>
            <a:endParaRPr lang="en-CA" sz="3200" dirty="0"/>
          </a:p>
        </p:txBody>
      </p:sp>
      <p:sp>
        <p:nvSpPr>
          <p:cNvPr id="3" name="Content Placeholder 2"/>
          <p:cNvSpPr>
            <a:spLocks noGrp="1"/>
          </p:cNvSpPr>
          <p:nvPr>
            <p:ph idx="1"/>
          </p:nvPr>
        </p:nvSpPr>
        <p:spPr/>
        <p:txBody>
          <a:bodyPr>
            <a:noAutofit/>
          </a:bodyPr>
          <a:lstStyle/>
          <a:p>
            <a:r>
              <a:rPr lang="en-CA" sz="1600" dirty="0" smtClean="0"/>
              <a:t>• The discrete cosine transform is a close counterpart to the Discrete Fourier Transform (DFT). DCT is a transform that only involves the real part of the DFT.</a:t>
            </a:r>
          </a:p>
          <a:p>
            <a:r>
              <a:rPr lang="en-CA" sz="1600" dirty="0" smtClean="0"/>
              <a:t>• For a continuous signal, we define the continuous Fourier transform </a:t>
            </a:r>
            <a:r>
              <a:rPr lang="en-CA" sz="1600" i="1" dirty="0" smtClean="0">
                <a:latin typeface="Times New Roman" pitchFamily="18" charset="0"/>
                <a:cs typeface="Times New Roman" pitchFamily="18" charset="0"/>
              </a:rPr>
              <a:t>F </a:t>
            </a:r>
            <a:r>
              <a:rPr lang="en-CA" sz="1600" dirty="0" smtClean="0"/>
              <a:t>as follows:</a:t>
            </a:r>
          </a:p>
          <a:p>
            <a:endParaRPr lang="en-CA" sz="1600" dirty="0" smtClean="0"/>
          </a:p>
          <a:p>
            <a:pPr algn="r"/>
            <a:r>
              <a:rPr lang="en-CA" sz="1600" dirty="0" smtClean="0"/>
              <a:t>(8.32)</a:t>
            </a:r>
          </a:p>
          <a:p>
            <a:pPr algn="r"/>
            <a:endParaRPr lang="en-CA" sz="1600" dirty="0" smtClean="0"/>
          </a:p>
          <a:p>
            <a:r>
              <a:rPr lang="en-CA" sz="1600" dirty="0" smtClean="0"/>
              <a:t>	Using Euler’s formula, we have</a:t>
            </a:r>
          </a:p>
          <a:p>
            <a:endParaRPr lang="en-CA" sz="1600" dirty="0" smtClean="0"/>
          </a:p>
          <a:p>
            <a:pPr algn="r"/>
            <a:r>
              <a:rPr lang="en-CA" sz="1600" dirty="0" smtClean="0"/>
              <a:t>(8.33)</a:t>
            </a:r>
          </a:p>
          <a:p>
            <a:pPr algn="r"/>
            <a:endParaRPr lang="en-CA" sz="1600" dirty="0" smtClean="0"/>
          </a:p>
          <a:p>
            <a:r>
              <a:rPr lang="en-CA" sz="1600" dirty="0" smtClean="0"/>
              <a:t>• Because the use of digital computers requires us to discretize the input signal, </a:t>
            </a:r>
            <a:r>
              <a:rPr lang="en-CA" sz="1600" dirty="0" smtClean="0"/>
              <a:t>we define </a:t>
            </a:r>
            <a:r>
              <a:rPr lang="en-CA" sz="1600" dirty="0" smtClean="0"/>
              <a:t>a DFT that operates on 8 samples of the input signal {</a:t>
            </a:r>
            <a:r>
              <a:rPr lang="en-CA" sz="1600" i="1" dirty="0" smtClean="0">
                <a:latin typeface="Times New Roman" pitchFamily="18" charset="0"/>
                <a:cs typeface="Times New Roman" pitchFamily="18" charset="0"/>
              </a:rPr>
              <a:t>f</a:t>
            </a:r>
            <a:r>
              <a:rPr lang="en-CA" sz="1600" baseline="-25000" dirty="0" smtClean="0"/>
              <a:t>0</a:t>
            </a:r>
            <a:r>
              <a:rPr lang="en-CA" sz="1600" dirty="0" smtClean="0"/>
              <a:t>, </a:t>
            </a:r>
            <a:r>
              <a:rPr lang="en-CA" sz="1600" i="1" dirty="0" smtClean="0">
                <a:latin typeface="Times New Roman" pitchFamily="18" charset="0"/>
                <a:cs typeface="Times New Roman" pitchFamily="18" charset="0"/>
              </a:rPr>
              <a:t>f</a:t>
            </a:r>
            <a:r>
              <a:rPr lang="en-CA" sz="1600" baseline="-25000" dirty="0" smtClean="0"/>
              <a:t>1</a:t>
            </a:r>
            <a:r>
              <a:rPr lang="en-CA" sz="1600" dirty="0" smtClean="0"/>
              <a:t>, . . . , </a:t>
            </a:r>
            <a:r>
              <a:rPr lang="en-CA" sz="1600" i="1" dirty="0" smtClean="0">
                <a:latin typeface="Times New Roman" pitchFamily="18" charset="0"/>
                <a:cs typeface="Times New Roman" pitchFamily="18" charset="0"/>
              </a:rPr>
              <a:t>f</a:t>
            </a:r>
            <a:r>
              <a:rPr lang="en-CA" sz="1600" baseline="-25000" dirty="0" smtClean="0"/>
              <a:t>7</a:t>
            </a:r>
            <a:r>
              <a:rPr lang="en-CA" sz="1600" dirty="0" smtClean="0"/>
              <a:t>} as:</a:t>
            </a:r>
          </a:p>
          <a:p>
            <a:endParaRPr lang="en-CA" sz="1600" dirty="0"/>
          </a:p>
          <a:p>
            <a:endParaRPr lang="en-CA" sz="1600" dirty="0" smtClean="0"/>
          </a:p>
          <a:p>
            <a:pPr algn="r"/>
            <a:r>
              <a:rPr lang="en-CA" sz="1600" dirty="0" smtClean="0"/>
              <a:t>(8.34)</a:t>
            </a:r>
          </a:p>
          <a:p>
            <a:endParaRPr lang="en-CA"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47969410"/>
              </p:ext>
            </p:extLst>
          </p:nvPr>
        </p:nvGraphicFramePr>
        <p:xfrm>
          <a:off x="3357554" y="3789040"/>
          <a:ext cx="2428892" cy="428628"/>
        </p:xfrm>
        <a:graphic>
          <a:graphicData uri="http://schemas.openxmlformats.org/presentationml/2006/ole">
            <mc:AlternateContent xmlns:mc="http://schemas.openxmlformats.org/markup-compatibility/2006">
              <mc:Choice xmlns:v="urn:schemas-microsoft-com:vml" Requires="v">
                <p:oleObj spid="_x0000_s29977" name="Equation" r:id="rId3" imgW="1295262" imgH="228738" progId="">
                  <p:embed/>
                </p:oleObj>
              </mc:Choice>
              <mc:Fallback>
                <p:oleObj name="Equation" r:id="rId3" imgW="1295262" imgH="228738" progId="">
                  <p:embed/>
                  <p:pic>
                    <p:nvPicPr>
                      <p:cNvPr id="0"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3789040"/>
                        <a:ext cx="2428892" cy="4286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45212047"/>
              </p:ext>
            </p:extLst>
          </p:nvPr>
        </p:nvGraphicFramePr>
        <p:xfrm>
          <a:off x="3578172" y="5229200"/>
          <a:ext cx="1987657" cy="785818"/>
        </p:xfrm>
        <a:graphic>
          <a:graphicData uri="http://schemas.openxmlformats.org/presentationml/2006/ole">
            <mc:AlternateContent xmlns:mc="http://schemas.openxmlformats.org/markup-compatibility/2006">
              <mc:Choice xmlns:v="urn:schemas-microsoft-com:vml" Requires="v">
                <p:oleObj spid="_x0000_s29978" name="Equation" r:id="rId5" imgW="1091878" imgH="431570" progId="">
                  <p:embed/>
                </p:oleObj>
              </mc:Choice>
              <mc:Fallback>
                <p:oleObj name="Equation" r:id="rId5" imgW="1091878" imgH="431570" progId="">
                  <p:embed/>
                  <p:pic>
                    <p:nvPicPr>
                      <p:cNvPr id="0" name="Picture 1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8172" y="5229200"/>
                        <a:ext cx="1987657" cy="78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9752" name="Picture 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7844" y="2564904"/>
            <a:ext cx="2808312" cy="668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F351D62-525A-4671-8264-CD4617D324B8}"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chor="ctr">
            <a:normAutofit/>
          </a:bodyPr>
          <a:lstStyle/>
          <a:p>
            <a:r>
              <a:rPr lang="en-CA" sz="2400" dirty="0" smtClean="0"/>
              <a:t>	Writing the sine and cosine terms explicitly, we have</a:t>
            </a:r>
          </a:p>
          <a:p>
            <a:endParaRPr lang="en-CA" sz="2400" dirty="0" smtClean="0"/>
          </a:p>
          <a:p>
            <a:pPr algn="r"/>
            <a:r>
              <a:rPr lang="en-CA" sz="2400" dirty="0" smtClean="0"/>
              <a:t>(8.35)</a:t>
            </a:r>
          </a:p>
          <a:p>
            <a:pPr algn="r"/>
            <a:endParaRPr lang="en-CA" sz="2400" dirty="0" smtClean="0"/>
          </a:p>
          <a:p>
            <a:r>
              <a:rPr lang="en-CA" sz="2400" dirty="0" smtClean="0"/>
              <a:t>• The formulation of the DCT that allows it to use only the cosine basis functions of the DFT is that we can cancel out the imaginary part of the DFT by making a symmetric copy of the original input signal.</a:t>
            </a:r>
          </a:p>
          <a:p>
            <a:endParaRPr lang="en-CA" sz="2400" dirty="0" smtClean="0"/>
          </a:p>
          <a:p>
            <a:r>
              <a:rPr lang="en-CA" sz="2400" dirty="0" smtClean="0"/>
              <a:t>• DCT of 8 input samples corresponds to DFT of the 16 samples made up of original 8 input samples and a symmetric copy of these, as shown in Fig. 8.10.</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0021598"/>
              </p:ext>
            </p:extLst>
          </p:nvPr>
        </p:nvGraphicFramePr>
        <p:xfrm>
          <a:off x="2000232" y="1556792"/>
          <a:ext cx="5168749" cy="857256"/>
        </p:xfrm>
        <a:graphic>
          <a:graphicData uri="http://schemas.openxmlformats.org/presentationml/2006/ole">
            <mc:AlternateContent xmlns:mc="http://schemas.openxmlformats.org/markup-compatibility/2006">
              <mc:Choice xmlns:v="urn:schemas-microsoft-com:vml" Requires="v">
                <p:oleObj spid="_x0000_s30853" name="Equation" r:id="rId3" imgW="2603201" imgH="431570" progId="">
                  <p:embed/>
                </p:oleObj>
              </mc:Choice>
              <mc:Fallback>
                <p:oleObj name="Equation" r:id="rId3" imgW="2603201" imgH="431570" progId="">
                  <p:embed/>
                  <p:pic>
                    <p:nvPicPr>
                      <p:cNvPr id="0"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1556792"/>
                        <a:ext cx="5168749" cy="85725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01208"/>
            <a:ext cx="8229600" cy="625461"/>
          </a:xfrm>
        </p:spPr>
        <p:txBody>
          <a:bodyPr>
            <a:normAutofit fontScale="77500" lnSpcReduction="20000"/>
          </a:bodyPr>
          <a:lstStyle/>
          <a:p>
            <a:pPr algn="ctr"/>
            <a:r>
              <a:rPr lang="en-CA" sz="3000" b="1" dirty="0" smtClean="0"/>
              <a:t>Fig. 8.10:</a:t>
            </a:r>
            <a:r>
              <a:rPr lang="en-CA" sz="3000" dirty="0" smtClean="0"/>
              <a:t>  Symmetric extension of the ramp function.</a:t>
            </a:r>
          </a:p>
          <a:p>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symmetric_extension.png"/>
          <p:cNvPicPr>
            <a:picLocks noChangeAspect="1"/>
          </p:cNvPicPr>
          <p:nvPr/>
        </p:nvPicPr>
        <p:blipFill>
          <a:blip r:embed="rId2" cstate="print"/>
          <a:stretch>
            <a:fillRect/>
          </a:stretch>
        </p:blipFill>
        <p:spPr>
          <a:xfrm>
            <a:off x="1357290" y="1285860"/>
            <a:ext cx="6429420" cy="3629680"/>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CA" sz="3200" dirty="0" smtClean="0"/>
              <a:t>A Simple Comparison of DCT and DFT</a:t>
            </a:r>
            <a:endParaRPr lang="en-CA" sz="3200" dirty="0"/>
          </a:p>
        </p:txBody>
      </p:sp>
      <p:sp>
        <p:nvSpPr>
          <p:cNvPr id="3" name="Content Placeholder 2"/>
          <p:cNvSpPr>
            <a:spLocks noGrp="1"/>
          </p:cNvSpPr>
          <p:nvPr>
            <p:ph idx="1"/>
          </p:nvPr>
        </p:nvSpPr>
        <p:spPr>
          <a:xfrm>
            <a:off x="467544" y="1412776"/>
            <a:ext cx="8229600" cy="4525963"/>
          </a:xfrm>
        </p:spPr>
        <p:txBody>
          <a:bodyPr>
            <a:normAutofit fontScale="47500" lnSpcReduction="20000"/>
          </a:bodyPr>
          <a:lstStyle/>
          <a:p>
            <a:pPr marL="0" indent="0"/>
            <a:r>
              <a:rPr lang="en-CA" sz="4400" dirty="0" smtClean="0"/>
              <a:t>Table 8.1 and Fig. 8.11 show the comparison of DCT and DFT on a ramp function, if only the first three terms are used.</a:t>
            </a:r>
          </a:p>
          <a:p>
            <a:endParaRPr lang="en-CA" dirty="0" smtClean="0"/>
          </a:p>
          <a:p>
            <a:pPr algn="ctr"/>
            <a:r>
              <a:rPr lang="en-CA" sz="4400" b="1" dirty="0" smtClean="0"/>
              <a:t>Table 8.1: </a:t>
            </a:r>
            <a:r>
              <a:rPr lang="en-CA" sz="4400" dirty="0" smtClean="0"/>
              <a:t>DCT and DFT coefficients of the ramp function</a:t>
            </a:r>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r>
              <a:rPr lang="en-CA" b="1" dirty="0" smtClean="0"/>
              <a:t> </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9259594"/>
              </p:ext>
            </p:extLst>
          </p:nvPr>
        </p:nvGraphicFramePr>
        <p:xfrm>
          <a:off x="2607455" y="2786058"/>
          <a:ext cx="3929091" cy="3337560"/>
        </p:xfrm>
        <a:graphic>
          <a:graphicData uri="http://schemas.openxmlformats.org/drawingml/2006/table">
            <a:tbl>
              <a:tblPr firstRow="1" bandRow="1">
                <a:tableStyleId>{5C22544A-7EE6-4342-B048-85BDC9FD1C3A}</a:tableStyleId>
              </a:tblPr>
              <a:tblGrid>
                <a:gridCol w="1309697">
                  <a:extLst>
                    <a:ext uri="{9D8B030D-6E8A-4147-A177-3AD203B41FA5}">
                      <a16:colId xmlns:a16="http://schemas.microsoft.com/office/drawing/2014/main" val="20000"/>
                    </a:ext>
                  </a:extLst>
                </a:gridCol>
                <a:gridCol w="1309697">
                  <a:extLst>
                    <a:ext uri="{9D8B030D-6E8A-4147-A177-3AD203B41FA5}">
                      <a16:colId xmlns:a16="http://schemas.microsoft.com/office/drawing/2014/main" val="20001"/>
                    </a:ext>
                  </a:extLst>
                </a:gridCol>
                <a:gridCol w="1309697">
                  <a:extLst>
                    <a:ext uri="{9D8B030D-6E8A-4147-A177-3AD203B41FA5}">
                      <a16:colId xmlns:a16="http://schemas.microsoft.com/office/drawing/2014/main" val="20002"/>
                    </a:ext>
                  </a:extLst>
                </a:gridCol>
              </a:tblGrid>
              <a:tr h="370840">
                <a:tc>
                  <a:txBody>
                    <a:bodyPr/>
                    <a:lstStyle/>
                    <a:p>
                      <a:pPr algn="ctr"/>
                      <a:r>
                        <a:rPr lang="en-CA" dirty="0" smtClean="0">
                          <a:latin typeface="Trebuchet MS"/>
                        </a:rPr>
                        <a:t>Ramp</a:t>
                      </a:r>
                      <a:endParaRPr lang="en-CA" dirty="0">
                        <a:latin typeface="Trebuchet MS"/>
                      </a:endParaRPr>
                    </a:p>
                  </a:txBody>
                  <a:tcPr/>
                </a:tc>
                <a:tc>
                  <a:txBody>
                    <a:bodyPr/>
                    <a:lstStyle/>
                    <a:p>
                      <a:pPr algn="ctr"/>
                      <a:r>
                        <a:rPr lang="en-CA" dirty="0" smtClean="0">
                          <a:latin typeface="Trebuchet MS"/>
                        </a:rPr>
                        <a:t>DCT</a:t>
                      </a:r>
                      <a:endParaRPr lang="en-CA" dirty="0">
                        <a:latin typeface="Trebuchet MS"/>
                      </a:endParaRPr>
                    </a:p>
                  </a:txBody>
                  <a:tcPr/>
                </a:tc>
                <a:tc>
                  <a:txBody>
                    <a:bodyPr/>
                    <a:lstStyle/>
                    <a:p>
                      <a:pPr algn="ctr"/>
                      <a:r>
                        <a:rPr lang="en-CA" dirty="0" smtClean="0">
                          <a:latin typeface="Trebuchet MS"/>
                        </a:rPr>
                        <a:t>DFT</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9.90</a:t>
                      </a:r>
                      <a:endParaRPr lang="en-CA" dirty="0">
                        <a:latin typeface="Trebuchet MS"/>
                      </a:endParaRPr>
                    </a:p>
                  </a:txBody>
                  <a:tcPr/>
                </a:tc>
                <a:tc>
                  <a:txBody>
                    <a:bodyPr/>
                    <a:lstStyle/>
                    <a:p>
                      <a:pPr algn="ctr"/>
                      <a:r>
                        <a:rPr lang="en-CA" dirty="0" smtClean="0">
                          <a:latin typeface="Trebuchet MS"/>
                        </a:rPr>
                        <a:t>28.00</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-6.44</a:t>
                      </a:r>
                      <a:endParaRPr lang="en-CA" dirty="0">
                        <a:latin typeface="Trebuchet MS"/>
                      </a:endParaRPr>
                    </a:p>
                  </a:txBody>
                  <a:tcPr/>
                </a:tc>
                <a:tc>
                  <a:txBody>
                    <a:bodyPr/>
                    <a:lstStyle/>
                    <a:p>
                      <a:pPr algn="ctr"/>
                      <a:r>
                        <a:rPr lang="en-CA" dirty="0" smtClean="0">
                          <a:latin typeface="Trebuchet MS"/>
                        </a:rPr>
                        <a:t>-4.00</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2</a:t>
                      </a:r>
                      <a:endParaRPr lang="en-CA" dirty="0">
                        <a:latin typeface="Trebuchet MS"/>
                      </a:endParaRPr>
                    </a:p>
                  </a:txBody>
                  <a:tcPr/>
                </a:tc>
                <a:tc>
                  <a:txBody>
                    <a:bodyPr/>
                    <a:lstStyle/>
                    <a:p>
                      <a:pPr algn="ctr"/>
                      <a:r>
                        <a:rPr lang="en-CA" dirty="0" smtClean="0">
                          <a:latin typeface="Trebuchet MS"/>
                        </a:rPr>
                        <a:t>0.00</a:t>
                      </a:r>
                      <a:endParaRPr lang="en-CA" dirty="0">
                        <a:latin typeface="Trebuchet MS"/>
                      </a:endParaRPr>
                    </a:p>
                  </a:txBody>
                  <a:tcPr/>
                </a:tc>
                <a:tc>
                  <a:txBody>
                    <a:bodyPr/>
                    <a:lstStyle/>
                    <a:p>
                      <a:pPr algn="ctr"/>
                      <a:r>
                        <a:rPr lang="en-CA" dirty="0" smtClean="0">
                          <a:latin typeface="Trebuchet MS"/>
                        </a:rPr>
                        <a:t>9.66</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3</a:t>
                      </a:r>
                      <a:endParaRPr lang="en-CA" dirty="0">
                        <a:latin typeface="Trebuchet MS"/>
                      </a:endParaRPr>
                    </a:p>
                  </a:txBody>
                  <a:tcPr/>
                </a:tc>
                <a:tc>
                  <a:txBody>
                    <a:bodyPr/>
                    <a:lstStyle/>
                    <a:p>
                      <a:pPr algn="ctr"/>
                      <a:r>
                        <a:rPr lang="en-CA" dirty="0" smtClean="0">
                          <a:latin typeface="Trebuchet MS"/>
                        </a:rPr>
                        <a:t>-0.67</a:t>
                      </a:r>
                      <a:endParaRPr lang="en-CA" dirty="0">
                        <a:latin typeface="Trebuchet MS"/>
                      </a:endParaRPr>
                    </a:p>
                  </a:txBody>
                  <a:tcPr/>
                </a:tc>
                <a:tc>
                  <a:txBody>
                    <a:bodyPr/>
                    <a:lstStyle/>
                    <a:p>
                      <a:pPr algn="ctr"/>
                      <a:r>
                        <a:rPr lang="en-CA" dirty="0" smtClean="0">
                          <a:latin typeface="Trebuchet MS"/>
                        </a:rPr>
                        <a:t>-4.00</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4</a:t>
                      </a:r>
                      <a:endParaRPr lang="en-CA" dirty="0">
                        <a:latin typeface="Trebuchet MS"/>
                      </a:endParaRPr>
                    </a:p>
                  </a:txBody>
                  <a:tcPr/>
                </a:tc>
                <a:tc>
                  <a:txBody>
                    <a:bodyPr/>
                    <a:lstStyle/>
                    <a:p>
                      <a:pPr algn="ctr"/>
                      <a:r>
                        <a:rPr lang="en-CA" dirty="0" smtClean="0">
                          <a:latin typeface="Trebuchet MS"/>
                        </a:rPr>
                        <a:t>0.00</a:t>
                      </a:r>
                      <a:endParaRPr lang="en-CA" dirty="0">
                        <a:latin typeface="Trebuchet MS"/>
                      </a:endParaRPr>
                    </a:p>
                  </a:txBody>
                  <a:tcPr/>
                </a:tc>
                <a:tc>
                  <a:txBody>
                    <a:bodyPr/>
                    <a:lstStyle/>
                    <a:p>
                      <a:pPr algn="ctr"/>
                      <a:r>
                        <a:rPr lang="en-CA" dirty="0" smtClean="0">
                          <a:latin typeface="Trebuchet MS"/>
                        </a:rPr>
                        <a:t>4.00</a:t>
                      </a:r>
                      <a:endParaRPr lang="en-CA"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5</a:t>
                      </a:r>
                      <a:endParaRPr lang="en-CA" dirty="0">
                        <a:latin typeface="Trebuchet MS"/>
                      </a:endParaRPr>
                    </a:p>
                  </a:txBody>
                  <a:tcPr/>
                </a:tc>
                <a:tc>
                  <a:txBody>
                    <a:bodyPr/>
                    <a:lstStyle/>
                    <a:p>
                      <a:pPr algn="ctr"/>
                      <a:r>
                        <a:rPr lang="en-CA" dirty="0" smtClean="0">
                          <a:latin typeface="Trebuchet MS"/>
                        </a:rPr>
                        <a:t>-0.20</a:t>
                      </a:r>
                      <a:endParaRPr lang="en-CA" dirty="0">
                        <a:latin typeface="Trebuchet MS"/>
                      </a:endParaRPr>
                    </a:p>
                  </a:txBody>
                  <a:tcPr/>
                </a:tc>
                <a:tc>
                  <a:txBody>
                    <a:bodyPr/>
                    <a:lstStyle/>
                    <a:p>
                      <a:pPr algn="ctr"/>
                      <a:r>
                        <a:rPr lang="en-CA" dirty="0" smtClean="0">
                          <a:latin typeface="Trebuchet MS"/>
                        </a:rPr>
                        <a:t>-4.00</a:t>
                      </a:r>
                      <a:endParaRPr lang="en-CA" dirty="0">
                        <a:latin typeface="Trebuchet MS"/>
                      </a:endParaRPr>
                    </a:p>
                  </a:txBody>
                  <a:tcPr/>
                </a:tc>
                <a:extLst>
                  <a:ext uri="{0D108BD9-81ED-4DB2-BD59-A6C34878D82A}">
                    <a16:rowId xmlns:a16="http://schemas.microsoft.com/office/drawing/2014/main" val="10006"/>
                  </a:ext>
                </a:extLst>
              </a:tr>
              <a:tr h="370840">
                <a:tc>
                  <a:txBody>
                    <a:bodyPr/>
                    <a:lstStyle/>
                    <a:p>
                      <a:pPr algn="ctr"/>
                      <a:r>
                        <a:rPr lang="en-CA" dirty="0" smtClean="0">
                          <a:latin typeface="Trebuchet MS"/>
                        </a:rPr>
                        <a:t>6</a:t>
                      </a:r>
                      <a:endParaRPr lang="en-CA" dirty="0">
                        <a:latin typeface="Trebuchet MS"/>
                      </a:endParaRPr>
                    </a:p>
                  </a:txBody>
                  <a:tcPr/>
                </a:tc>
                <a:tc>
                  <a:txBody>
                    <a:bodyPr/>
                    <a:lstStyle/>
                    <a:p>
                      <a:pPr algn="ctr"/>
                      <a:r>
                        <a:rPr lang="en-CA" dirty="0" smtClean="0">
                          <a:latin typeface="Trebuchet MS"/>
                        </a:rPr>
                        <a:t>0.00</a:t>
                      </a:r>
                      <a:endParaRPr lang="en-CA" dirty="0">
                        <a:latin typeface="Trebuchet MS"/>
                      </a:endParaRPr>
                    </a:p>
                  </a:txBody>
                  <a:tcPr/>
                </a:tc>
                <a:tc>
                  <a:txBody>
                    <a:bodyPr/>
                    <a:lstStyle/>
                    <a:p>
                      <a:pPr algn="ctr"/>
                      <a:r>
                        <a:rPr lang="en-CA" dirty="0" smtClean="0">
                          <a:latin typeface="Trebuchet MS"/>
                        </a:rPr>
                        <a:t>1.66</a:t>
                      </a:r>
                      <a:endParaRPr lang="en-CA" dirty="0">
                        <a:latin typeface="Trebuchet MS"/>
                      </a:endParaRPr>
                    </a:p>
                  </a:txBody>
                  <a:tcPr/>
                </a:tc>
                <a:extLst>
                  <a:ext uri="{0D108BD9-81ED-4DB2-BD59-A6C34878D82A}">
                    <a16:rowId xmlns:a16="http://schemas.microsoft.com/office/drawing/2014/main" val="10007"/>
                  </a:ext>
                </a:extLst>
              </a:tr>
              <a:tr h="370840">
                <a:tc>
                  <a:txBody>
                    <a:bodyPr/>
                    <a:lstStyle/>
                    <a:p>
                      <a:pPr algn="ctr"/>
                      <a:r>
                        <a:rPr lang="en-CA" dirty="0" smtClean="0">
                          <a:latin typeface="Trebuchet MS"/>
                        </a:rPr>
                        <a:t>7</a:t>
                      </a:r>
                      <a:endParaRPr lang="en-CA" dirty="0">
                        <a:latin typeface="Trebuchet MS"/>
                      </a:endParaRPr>
                    </a:p>
                  </a:txBody>
                  <a:tcPr/>
                </a:tc>
                <a:tc>
                  <a:txBody>
                    <a:bodyPr/>
                    <a:lstStyle/>
                    <a:p>
                      <a:pPr algn="ctr"/>
                      <a:r>
                        <a:rPr lang="en-CA" dirty="0" smtClean="0">
                          <a:latin typeface="Trebuchet MS"/>
                        </a:rPr>
                        <a:t>-0.51</a:t>
                      </a:r>
                      <a:endParaRPr lang="en-CA" dirty="0">
                        <a:latin typeface="Trebuchet MS"/>
                      </a:endParaRPr>
                    </a:p>
                  </a:txBody>
                  <a:tcPr/>
                </a:tc>
                <a:tc>
                  <a:txBody>
                    <a:bodyPr/>
                    <a:lstStyle/>
                    <a:p>
                      <a:pPr algn="ctr"/>
                      <a:r>
                        <a:rPr lang="en-CA" dirty="0" smtClean="0">
                          <a:latin typeface="Trebuchet MS"/>
                        </a:rPr>
                        <a:t>-4.00</a:t>
                      </a:r>
                      <a:endParaRPr lang="en-CA" dirty="0">
                        <a:latin typeface="Trebuchet MS"/>
                      </a:endParaRPr>
                    </a:p>
                  </a:txBody>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236989"/>
            <a:ext cx="7758139" cy="792088"/>
          </a:xfrm>
        </p:spPr>
        <p:txBody>
          <a:bodyPr>
            <a:noAutofit/>
          </a:bodyPr>
          <a:lstStyle/>
          <a:p>
            <a:pPr marL="0" indent="0"/>
            <a:r>
              <a:rPr lang="en-CA" sz="2200" b="1" dirty="0" smtClean="0"/>
              <a:t>Fig. 8.11: </a:t>
            </a:r>
            <a:r>
              <a:rPr lang="en-CA" sz="2200" dirty="0" smtClean="0"/>
              <a:t>Approximation of the ramp function: (a) 3 Term DCT Approximation, (b) 3 Term DFT Approximation.</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8f11.png"/>
          <p:cNvPicPr>
            <a:picLocks noChangeAspect="1"/>
          </p:cNvPicPr>
          <p:nvPr/>
        </p:nvPicPr>
        <p:blipFill>
          <a:blip r:embed="rId2" cstate="print"/>
          <a:stretch>
            <a:fillRect/>
          </a:stretch>
        </p:blipFill>
        <p:spPr>
          <a:xfrm>
            <a:off x="944093" y="764704"/>
            <a:ext cx="7255814" cy="4214842"/>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8.5.2  </a:t>
            </a:r>
            <a:r>
              <a:rPr lang="en-CA" sz="3200" dirty="0" err="1" smtClean="0"/>
              <a:t>Karhunen-Loève</a:t>
            </a:r>
            <a:r>
              <a:rPr lang="en-CA" sz="3200" dirty="0" smtClean="0"/>
              <a:t> Transform (KLT)</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spcBef>
                <a:spcPts val="1800"/>
              </a:spcBef>
              <a:buFont typeface="Arial" panose="020B0604020202020204" pitchFamily="34" charset="0"/>
              <a:buChar char="•"/>
            </a:pPr>
            <a:r>
              <a:rPr lang="en-CA" sz="2900" dirty="0" smtClean="0"/>
              <a:t>The </a:t>
            </a:r>
            <a:r>
              <a:rPr lang="en-CA" sz="2900" dirty="0" err="1" smtClean="0"/>
              <a:t>Karhunen-Loève</a:t>
            </a:r>
            <a:r>
              <a:rPr lang="en-CA" sz="2900" dirty="0" smtClean="0"/>
              <a:t> transform is a reversible linear transform that exploits the statistical properties of the vector representation.</a:t>
            </a:r>
          </a:p>
          <a:p>
            <a:pPr marL="457200" indent="-457200">
              <a:spcBef>
                <a:spcPts val="1800"/>
              </a:spcBef>
              <a:buFont typeface="Arial" panose="020B0604020202020204" pitchFamily="34" charset="0"/>
              <a:buChar char="•"/>
            </a:pPr>
            <a:r>
              <a:rPr lang="en-CA" sz="2900" dirty="0" smtClean="0"/>
              <a:t>It optimally </a:t>
            </a:r>
            <a:r>
              <a:rPr lang="en-CA" sz="2900" dirty="0" err="1" smtClean="0"/>
              <a:t>decorrelates</a:t>
            </a:r>
            <a:r>
              <a:rPr lang="en-CA" sz="2900" dirty="0" smtClean="0"/>
              <a:t> the input signal.</a:t>
            </a:r>
          </a:p>
          <a:p>
            <a:pPr marL="457200" indent="-457200">
              <a:spcBef>
                <a:spcPts val="1800"/>
              </a:spcBef>
              <a:buFont typeface="Arial" panose="020B0604020202020204" pitchFamily="34" charset="0"/>
              <a:buChar char="•"/>
            </a:pPr>
            <a:r>
              <a:rPr lang="en-CA" sz="2900" dirty="0" smtClean="0"/>
              <a:t>To understand the optimality of the KLT, consider the autocorrelation matrix </a:t>
            </a:r>
            <a:r>
              <a:rPr lang="en-CA" sz="2900" b="1" dirty="0" smtClean="0">
                <a:latin typeface="Times New Roman" pitchFamily="18" charset="0"/>
                <a:cs typeface="Times New Roman" pitchFamily="18" charset="0"/>
              </a:rPr>
              <a:t>R</a:t>
            </a:r>
            <a:r>
              <a:rPr lang="en-CA" sz="2900" b="1" baseline="-25000" dirty="0" smtClean="0">
                <a:latin typeface="Times New Roman" pitchFamily="18" charset="0"/>
                <a:cs typeface="Times New Roman" pitchFamily="18" charset="0"/>
              </a:rPr>
              <a:t>X</a:t>
            </a:r>
            <a:r>
              <a:rPr lang="en-CA" sz="2900" dirty="0" smtClean="0"/>
              <a:t> of the input vector </a:t>
            </a:r>
            <a:r>
              <a:rPr lang="en-CA" sz="2900" b="1" dirty="0" smtClean="0">
                <a:latin typeface="Times New Roman" pitchFamily="18" charset="0"/>
                <a:cs typeface="Times New Roman" pitchFamily="18" charset="0"/>
              </a:rPr>
              <a:t>X</a:t>
            </a:r>
            <a:r>
              <a:rPr lang="en-CA" sz="2900" i="1" dirty="0" smtClean="0">
                <a:latin typeface="Times New Roman" pitchFamily="18" charset="0"/>
                <a:cs typeface="Times New Roman" pitchFamily="18" charset="0"/>
              </a:rPr>
              <a:t> </a:t>
            </a:r>
            <a:r>
              <a:rPr lang="en-CA" sz="2900" dirty="0" smtClean="0"/>
              <a:t>defined as</a:t>
            </a:r>
          </a:p>
          <a:p>
            <a:endParaRPr lang="en-CA" dirty="0" smtClean="0"/>
          </a:p>
          <a:p>
            <a:pPr algn="r"/>
            <a:r>
              <a:rPr lang="en-CA" dirty="0" smtClean="0"/>
              <a:t>(8.36)</a:t>
            </a:r>
          </a:p>
          <a:p>
            <a:endParaRPr lang="en-CA" dirty="0" smtClean="0"/>
          </a:p>
          <a:p>
            <a:r>
              <a:rPr lang="en-CA" dirty="0" smtClean="0"/>
              <a:t> </a:t>
            </a:r>
          </a:p>
          <a:p>
            <a:pPr algn="r"/>
            <a:r>
              <a:rPr lang="en-CA" dirty="0" smtClean="0"/>
              <a:t>(8.37)</a:t>
            </a:r>
          </a:p>
          <a:p>
            <a:endParaRPr lang="en-CA" dirty="0" smtClean="0"/>
          </a:p>
          <a:p>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nvGraphicFramePr>
        <p:xfrm>
          <a:off x="2928926" y="3786190"/>
          <a:ext cx="1868668" cy="500066"/>
        </p:xfrm>
        <a:graphic>
          <a:graphicData uri="http://schemas.openxmlformats.org/presentationml/2006/ole">
            <mc:AlternateContent xmlns:mc="http://schemas.openxmlformats.org/markup-compatibility/2006">
              <mc:Choice xmlns:v="urn:schemas-microsoft-com:vml" Requires="v">
                <p:oleObj spid="_x0000_s32004" name="Equation" r:id="rId3" imgW="901180" imgH="241269" progId="">
                  <p:embed/>
                </p:oleObj>
              </mc:Choice>
              <mc:Fallback>
                <p:oleObj name="Equation" r:id="rId3" imgW="901180" imgH="241269" progId="">
                  <p:embed/>
                  <p:pic>
                    <p:nvPicPr>
                      <p:cNvPr id="0"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3786190"/>
                        <a:ext cx="1868668" cy="50006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428992" y="4357694"/>
          <a:ext cx="4107685" cy="1643074"/>
        </p:xfrm>
        <a:graphic>
          <a:graphicData uri="http://schemas.openxmlformats.org/presentationml/2006/ole">
            <mc:AlternateContent xmlns:mc="http://schemas.openxmlformats.org/markup-compatibility/2006">
              <mc:Choice xmlns:v="urn:schemas-microsoft-com:vml" Requires="v">
                <p:oleObj spid="_x0000_s32005" name="Equation" r:id="rId5" imgW="2349110" imgH="939754" progId="">
                  <p:embed/>
                </p:oleObj>
              </mc:Choice>
              <mc:Fallback>
                <p:oleObj name="Equation" r:id="rId5" imgW="2349110" imgH="939754" progId="">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2" y="4357694"/>
                        <a:ext cx="4107685" cy="164307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47500" lnSpcReduction="20000"/>
          </a:bodyPr>
          <a:lstStyle/>
          <a:p>
            <a:pPr marL="457200" indent="-457200">
              <a:lnSpc>
                <a:spcPct val="120000"/>
              </a:lnSpc>
              <a:buFont typeface="Arial" panose="020B0604020202020204" pitchFamily="34" charset="0"/>
              <a:buChar char="•"/>
            </a:pPr>
            <a:r>
              <a:rPr lang="en-CA" dirty="0" smtClean="0"/>
              <a:t>Our goal is to find a transform </a:t>
            </a:r>
            <a:r>
              <a:rPr lang="en-CA" b="1" dirty="0" smtClean="0">
                <a:latin typeface="Times New Roman" pitchFamily="18" charset="0"/>
                <a:cs typeface="Times New Roman" pitchFamily="18" charset="0"/>
              </a:rPr>
              <a:t>T</a:t>
            </a:r>
            <a:r>
              <a:rPr lang="en-CA" dirty="0" smtClean="0"/>
              <a:t> such that the components of the output </a:t>
            </a:r>
            <a:r>
              <a:rPr lang="en-CA" b="1" dirty="0" smtClean="0">
                <a:latin typeface="Times New Roman" pitchFamily="18" charset="0"/>
                <a:cs typeface="Times New Roman" pitchFamily="18" charset="0"/>
              </a:rPr>
              <a:t>Y</a:t>
            </a:r>
            <a:r>
              <a:rPr lang="en-CA" dirty="0" smtClean="0"/>
              <a:t> are uncorrelated, </a:t>
            </a:r>
            <a:r>
              <a:rPr lang="en-CA" dirty="0" err="1" smtClean="0"/>
              <a:t>i.e</a:t>
            </a:r>
            <a:r>
              <a:rPr lang="en-CA" dirty="0" smtClean="0"/>
              <a:t> </a:t>
            </a:r>
            <a:r>
              <a:rPr lang="en-CA" i="1" dirty="0" smtClean="0">
                <a:latin typeface="Times New Roman" pitchFamily="18" charset="0"/>
                <a:cs typeface="Times New Roman" pitchFamily="18" charset="0"/>
              </a:rPr>
              <a:t>E</a:t>
            </a:r>
            <a:r>
              <a:rPr lang="en-CA" dirty="0" smtClean="0"/>
              <a:t>[</a:t>
            </a:r>
            <a:r>
              <a:rPr lang="en-CA" dirty="0" err="1" smtClean="0">
                <a:latin typeface="Times New Roman" pitchFamily="18" charset="0"/>
                <a:cs typeface="Times New Roman" pitchFamily="18" charset="0"/>
              </a:rPr>
              <a:t>Y</a:t>
            </a:r>
            <a:r>
              <a:rPr lang="en-CA" i="1" baseline="-25000" dirty="0" err="1" smtClean="0">
                <a:latin typeface="Times New Roman" pitchFamily="18" charset="0"/>
                <a:cs typeface="Times New Roman" pitchFamily="18" charset="0"/>
              </a:rPr>
              <a:t>t</a:t>
            </a:r>
            <a:r>
              <a:rPr lang="en-CA" dirty="0" err="1" smtClean="0">
                <a:latin typeface="Times New Roman" pitchFamily="18" charset="0"/>
                <a:cs typeface="Times New Roman" pitchFamily="18" charset="0"/>
              </a:rPr>
              <a:t>Y</a:t>
            </a:r>
            <a:r>
              <a:rPr lang="en-CA" i="1" baseline="-25000" dirty="0" err="1" smtClean="0">
                <a:latin typeface="Times New Roman" pitchFamily="18" charset="0"/>
                <a:cs typeface="Times New Roman" pitchFamily="18" charset="0"/>
              </a:rPr>
              <a:t>s</a:t>
            </a:r>
            <a:r>
              <a:rPr lang="en-CA" dirty="0" smtClean="0"/>
              <a:t>] = 0, if </a:t>
            </a:r>
            <a:r>
              <a:rPr lang="en-CA" i="1" dirty="0" smtClean="0">
                <a:latin typeface="Times New Roman" pitchFamily="18" charset="0"/>
                <a:cs typeface="Times New Roman" pitchFamily="18" charset="0"/>
              </a:rPr>
              <a:t>t</a:t>
            </a:r>
            <a:r>
              <a:rPr lang="en-CA" dirty="0" smtClean="0"/>
              <a:t> ≠ </a:t>
            </a:r>
            <a:r>
              <a:rPr lang="en-CA" i="1" dirty="0" smtClean="0">
                <a:latin typeface="Times New Roman" pitchFamily="18" charset="0"/>
                <a:cs typeface="Times New Roman" pitchFamily="18" charset="0"/>
              </a:rPr>
              <a:t>s</a:t>
            </a:r>
            <a:r>
              <a:rPr lang="en-CA" dirty="0" smtClean="0"/>
              <a:t>.  Thus, the autocorrelation matrix of </a:t>
            </a:r>
            <a:r>
              <a:rPr lang="en-CA" b="1" dirty="0" smtClean="0">
                <a:latin typeface="Times New Roman" pitchFamily="18" charset="0"/>
                <a:cs typeface="Times New Roman" pitchFamily="18" charset="0"/>
              </a:rPr>
              <a:t>Y</a:t>
            </a:r>
            <a:r>
              <a:rPr lang="en-CA" dirty="0" smtClean="0"/>
              <a:t> takes on the form of a positive diagonal matrix.</a:t>
            </a:r>
          </a:p>
          <a:p>
            <a:pPr marL="457200" indent="-457200">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Since any autocorrelation matrix is symmetric and non-negative definite, there are </a:t>
            </a:r>
            <a:r>
              <a:rPr lang="en-CA" i="1" dirty="0" smtClean="0">
                <a:latin typeface="Times New Roman" pitchFamily="18" charset="0"/>
                <a:cs typeface="Times New Roman" pitchFamily="18" charset="0"/>
              </a:rPr>
              <a:t>k</a:t>
            </a:r>
            <a:r>
              <a:rPr lang="en-CA" dirty="0" smtClean="0"/>
              <a:t> orthogonal eigenvectors </a:t>
            </a:r>
            <a:r>
              <a:rPr lang="en-CA" i="1" dirty="0" smtClean="0">
                <a:latin typeface="Times New Roman" pitchFamily="18" charset="0"/>
                <a:cs typeface="Times New Roman" pitchFamily="18" charset="0"/>
              </a:rPr>
              <a:t>u</a:t>
            </a:r>
            <a:r>
              <a:rPr lang="en-CA" baseline="-25000" dirty="0" smtClean="0"/>
              <a:t>1</a:t>
            </a:r>
            <a:r>
              <a:rPr lang="en-CA" dirty="0" smtClean="0"/>
              <a:t>, </a:t>
            </a:r>
            <a:r>
              <a:rPr lang="en-CA" i="1" dirty="0" smtClean="0">
                <a:latin typeface="Times New Roman" pitchFamily="18" charset="0"/>
                <a:cs typeface="Times New Roman" pitchFamily="18" charset="0"/>
              </a:rPr>
              <a:t>u</a:t>
            </a:r>
            <a:r>
              <a:rPr lang="en-CA" baseline="-25000" dirty="0" smtClean="0"/>
              <a:t>2</a:t>
            </a:r>
            <a:r>
              <a:rPr lang="en-CA" dirty="0" smtClean="0"/>
              <a:t>, . . . , </a:t>
            </a:r>
            <a:r>
              <a:rPr lang="en-CA" i="1" dirty="0" err="1" smtClean="0">
                <a:latin typeface="Times New Roman" pitchFamily="18" charset="0"/>
                <a:cs typeface="Times New Roman" pitchFamily="18" charset="0"/>
              </a:rPr>
              <a:t>u</a:t>
            </a:r>
            <a:r>
              <a:rPr lang="en-CA" baseline="-25000" dirty="0" err="1" smtClean="0"/>
              <a:t>k</a:t>
            </a:r>
            <a:r>
              <a:rPr lang="en-CA" dirty="0" smtClean="0"/>
              <a:t> and </a:t>
            </a:r>
            <a:r>
              <a:rPr lang="en-CA" i="1" dirty="0" smtClean="0">
                <a:latin typeface="Times New Roman" pitchFamily="18" charset="0"/>
                <a:cs typeface="Times New Roman" pitchFamily="18" charset="0"/>
              </a:rPr>
              <a:t>k</a:t>
            </a:r>
            <a:r>
              <a:rPr lang="en-CA" dirty="0" smtClean="0"/>
              <a:t> corresponding real and nonnegative </a:t>
            </a:r>
            <a:r>
              <a:rPr lang="en-CA" dirty="0" err="1" smtClean="0"/>
              <a:t>eigenvalues</a:t>
            </a:r>
            <a:r>
              <a:rPr lang="en-CA" dirty="0" smtClean="0"/>
              <a:t> </a:t>
            </a:r>
            <a:r>
              <a:rPr lang="el-GR" dirty="0" smtClean="0"/>
              <a:t>λ</a:t>
            </a:r>
            <a:r>
              <a:rPr lang="en-CA" baseline="-25000" dirty="0" smtClean="0"/>
              <a:t>1</a:t>
            </a:r>
            <a:r>
              <a:rPr lang="en-CA" dirty="0" smtClean="0"/>
              <a:t> ≥ </a:t>
            </a:r>
            <a:r>
              <a:rPr lang="el-GR" dirty="0" smtClean="0"/>
              <a:t>λ</a:t>
            </a:r>
            <a:r>
              <a:rPr lang="en-CA" baseline="-25000" dirty="0" smtClean="0"/>
              <a:t>2</a:t>
            </a:r>
            <a:r>
              <a:rPr lang="en-CA" dirty="0" smtClean="0"/>
              <a:t> ≥ ... ≥ </a:t>
            </a:r>
            <a:r>
              <a:rPr lang="el-GR" dirty="0" smtClean="0"/>
              <a:t>λ</a:t>
            </a:r>
            <a:r>
              <a:rPr lang="en-CA" baseline="-25000" dirty="0" smtClean="0"/>
              <a:t>k</a:t>
            </a:r>
            <a:r>
              <a:rPr lang="en-CA" dirty="0" smtClean="0"/>
              <a:t> ≥ 0.</a:t>
            </a:r>
          </a:p>
          <a:p>
            <a:endParaRPr lang="en-CA" dirty="0" smtClean="0"/>
          </a:p>
          <a:p>
            <a:r>
              <a:rPr lang="en-CA" dirty="0" smtClean="0"/>
              <a:t>• If we define the </a:t>
            </a:r>
            <a:r>
              <a:rPr lang="en-CA" dirty="0" err="1" smtClean="0"/>
              <a:t>Karhunen-Loève</a:t>
            </a:r>
            <a:r>
              <a:rPr lang="en-CA" dirty="0" smtClean="0"/>
              <a:t> transform as</a:t>
            </a:r>
          </a:p>
          <a:p>
            <a:endParaRPr lang="en-CA" dirty="0" smtClean="0"/>
          </a:p>
          <a:p>
            <a:pPr algn="r"/>
            <a:r>
              <a:rPr lang="en-CA" dirty="0" smtClean="0"/>
              <a:t>(8.38)</a:t>
            </a:r>
          </a:p>
          <a:p>
            <a:endParaRPr lang="en-CA" dirty="0" smtClean="0"/>
          </a:p>
          <a:p>
            <a:endParaRPr lang="en-CA" dirty="0" smtClean="0"/>
          </a:p>
          <a:p>
            <a:r>
              <a:rPr lang="en-CA" dirty="0" smtClean="0"/>
              <a:t>• Then, the autocorrelation matrix of </a:t>
            </a:r>
            <a:r>
              <a:rPr lang="en-CA" b="1" dirty="0" smtClean="0">
                <a:latin typeface="Times New Roman" pitchFamily="18" charset="0"/>
                <a:cs typeface="Times New Roman" pitchFamily="18" charset="0"/>
              </a:rPr>
              <a:t>Y</a:t>
            </a:r>
            <a:r>
              <a:rPr lang="en-CA" b="1" dirty="0" smtClean="0"/>
              <a:t> </a:t>
            </a:r>
            <a:r>
              <a:rPr lang="en-CA" dirty="0" smtClean="0"/>
              <a:t>becomes</a:t>
            </a:r>
          </a:p>
          <a:p>
            <a:endParaRPr lang="en-CA" dirty="0" smtClean="0"/>
          </a:p>
          <a:p>
            <a:pPr algn="r"/>
            <a:r>
              <a:rPr lang="en-CA" dirty="0" smtClean="0"/>
              <a:t>(8.39-8.41)</a:t>
            </a:r>
          </a:p>
          <a:p>
            <a:endParaRPr lang="en-CA" dirty="0" smtClean="0"/>
          </a:p>
          <a:p>
            <a:pPr algn="r"/>
            <a:r>
              <a:rPr lang="en-CA" dirty="0" smtClean="0"/>
              <a:t> </a:t>
            </a:r>
          </a:p>
          <a:p>
            <a:pPr algn="r"/>
            <a:r>
              <a:rPr lang="en-CA" dirty="0" smtClean="0"/>
              <a:t> (8.42)</a:t>
            </a:r>
          </a:p>
          <a:p>
            <a:pPr algn="r"/>
            <a:endParaRPr lang="en-CA" dirty="0" smtClean="0"/>
          </a:p>
          <a:p>
            <a:pPr algn="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nvGraphicFramePr>
        <p:xfrm>
          <a:off x="3500430" y="2928934"/>
          <a:ext cx="2370137" cy="479425"/>
        </p:xfrm>
        <a:graphic>
          <a:graphicData uri="http://schemas.openxmlformats.org/presentationml/2006/ole">
            <mc:AlternateContent xmlns:mc="http://schemas.openxmlformats.org/markup-compatibility/2006">
              <mc:Choice xmlns:v="urn:schemas-microsoft-com:vml" Requires="v">
                <p:oleObj spid="_x0000_s33151" name="Equation" r:id="rId3" imgW="1193295" imgH="241415" progId="">
                  <p:embed/>
                </p:oleObj>
              </mc:Choice>
              <mc:Fallback>
                <p:oleObj name="Equation" r:id="rId3" imgW="1193295" imgH="241415" progId="">
                  <p:embed/>
                  <p:pic>
                    <p:nvPicPr>
                      <p:cNvPr id="0"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2928934"/>
                        <a:ext cx="2370137"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67656311"/>
              </p:ext>
            </p:extLst>
          </p:nvPr>
        </p:nvGraphicFramePr>
        <p:xfrm>
          <a:off x="2465662" y="4071942"/>
          <a:ext cx="4071966" cy="410865"/>
        </p:xfrm>
        <a:graphic>
          <a:graphicData uri="http://schemas.openxmlformats.org/presentationml/2006/ole">
            <mc:AlternateContent xmlns:mc="http://schemas.openxmlformats.org/markup-compatibility/2006">
              <mc:Choice xmlns:v="urn:schemas-microsoft-com:vml" Requires="v">
                <p:oleObj spid="_x0000_s33152" name="Equation" r:id="rId5" imgW="2349110" imgH="241415" progId="">
                  <p:embed/>
                </p:oleObj>
              </mc:Choice>
              <mc:Fallback>
                <p:oleObj name="Equation" r:id="rId5" imgW="2349110" imgH="241415" progId="">
                  <p:embed/>
                  <p:pic>
                    <p:nvPicPr>
                      <p:cNvPr id="0" name="Picture 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662" y="4071942"/>
                        <a:ext cx="4071966" cy="41086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000496" y="4572008"/>
          <a:ext cx="2143140" cy="1585923"/>
        </p:xfrm>
        <a:graphic>
          <a:graphicData uri="http://schemas.openxmlformats.org/presentationml/2006/ole">
            <mc:AlternateContent xmlns:mc="http://schemas.openxmlformats.org/markup-compatibility/2006">
              <mc:Choice xmlns:v="urn:schemas-microsoft-com:vml" Requires="v">
                <p:oleObj spid="_x0000_s33153" name="Equation" r:id="rId7" imgW="1269143" imgH="939188" progId="">
                  <p:embed/>
                </p:oleObj>
              </mc:Choice>
              <mc:Fallback>
                <p:oleObj name="Equation" r:id="rId7" imgW="1269143" imgH="939188" progId="">
                  <p:embed/>
                  <p:pic>
                    <p:nvPicPr>
                      <p:cNvPr id="0" name="Picture 2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496" y="4572008"/>
                        <a:ext cx="2143140" cy="158592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8.3  The Rate-Distortion Theory</a:t>
            </a:r>
            <a:endParaRPr lang="en-CA" sz="3200" dirty="0"/>
          </a:p>
        </p:txBody>
      </p:sp>
      <p:sp>
        <p:nvSpPr>
          <p:cNvPr id="3" name="Content Placeholder 2"/>
          <p:cNvSpPr>
            <a:spLocks noGrp="1"/>
          </p:cNvSpPr>
          <p:nvPr>
            <p:ph idx="1"/>
          </p:nvPr>
        </p:nvSpPr>
        <p:spPr/>
        <p:txBody>
          <a:bodyPr>
            <a:noAutofit/>
          </a:bodyPr>
          <a:lstStyle/>
          <a:p>
            <a:r>
              <a:rPr lang="en-CA" sz="2400" dirty="0" smtClean="0"/>
              <a:t>• Provides a framework for the study of tradeoffs between Rate and Distortion.</a:t>
            </a:r>
          </a:p>
          <a:p>
            <a:endParaRPr lang="en-CA" sz="2400" dirty="0" smtClean="0"/>
          </a:p>
          <a:p>
            <a:endParaRPr lang="en-CA" sz="2400" dirty="0" smtClean="0"/>
          </a:p>
          <a:p>
            <a:endParaRPr lang="en-CA" sz="2400" dirty="0" smtClean="0"/>
          </a:p>
          <a:p>
            <a:endParaRPr lang="en-CA" sz="2400" dirty="0" smtClean="0"/>
          </a:p>
          <a:p>
            <a:endParaRPr lang="en-CA" sz="2400" dirty="0" smtClean="0"/>
          </a:p>
          <a:p>
            <a:endParaRPr lang="en-CA" sz="2400" dirty="0" smtClean="0"/>
          </a:p>
          <a:p>
            <a:endParaRPr lang="en-CA" sz="2400" dirty="0" smtClean="0"/>
          </a:p>
          <a:p>
            <a:pPr algn="ctr"/>
            <a:r>
              <a:rPr lang="en-CA" sz="2400" b="1" dirty="0" smtClean="0"/>
              <a:t>Fig. 8.1: </a:t>
            </a:r>
            <a:r>
              <a:rPr lang="en-CA" sz="2400" dirty="0" smtClean="0"/>
              <a:t>Typical Rate Distortion Function.</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rd.png"/>
          <p:cNvPicPr>
            <a:picLocks noChangeAspect="1"/>
          </p:cNvPicPr>
          <p:nvPr/>
        </p:nvPicPr>
        <p:blipFill>
          <a:blip r:embed="rId2" cstate="print"/>
          <a:stretch>
            <a:fillRect/>
          </a:stretch>
        </p:blipFill>
        <p:spPr>
          <a:xfrm>
            <a:off x="3030098" y="2564904"/>
            <a:ext cx="2827786" cy="2907486"/>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21056"/>
          </a:xfrm>
        </p:spPr>
        <p:txBody>
          <a:bodyPr>
            <a:normAutofit/>
          </a:bodyPr>
          <a:lstStyle/>
          <a:p>
            <a:r>
              <a:rPr lang="en-CA" sz="3200" dirty="0" smtClean="0"/>
              <a:t>KLT Example</a:t>
            </a:r>
            <a:endParaRPr lang="en-CA" sz="3200" dirty="0"/>
          </a:p>
        </p:txBody>
      </p:sp>
      <p:sp>
        <p:nvSpPr>
          <p:cNvPr id="3" name="Content Placeholder 2"/>
          <p:cNvSpPr>
            <a:spLocks noGrp="1"/>
          </p:cNvSpPr>
          <p:nvPr>
            <p:ph idx="1"/>
          </p:nvPr>
        </p:nvSpPr>
        <p:spPr>
          <a:xfrm>
            <a:off x="611560" y="1552893"/>
            <a:ext cx="8229600" cy="4525963"/>
          </a:xfrm>
        </p:spPr>
        <p:txBody>
          <a:bodyPr>
            <a:normAutofit fontScale="47500" lnSpcReduction="20000"/>
          </a:bodyPr>
          <a:lstStyle/>
          <a:p>
            <a:r>
              <a:rPr lang="en-CA" sz="3800" dirty="0" smtClean="0"/>
              <a:t>To illustrate the mechanics of the KLT, consider the four 3D input vectors </a:t>
            </a:r>
          </a:p>
          <a:p>
            <a:r>
              <a:rPr lang="en-CA" sz="3800" i="1" dirty="0" smtClean="0">
                <a:latin typeface="Times New Roman" pitchFamily="18" charset="0"/>
                <a:cs typeface="Times New Roman" pitchFamily="18" charset="0"/>
              </a:rPr>
              <a:t>x</a:t>
            </a:r>
            <a:r>
              <a:rPr lang="en-CA" sz="3800" baseline="-25000" dirty="0" smtClean="0"/>
              <a:t>1</a:t>
            </a:r>
            <a:r>
              <a:rPr lang="en-CA" sz="3800" dirty="0" smtClean="0"/>
              <a:t> = (4, 4, 5), </a:t>
            </a:r>
            <a:r>
              <a:rPr lang="en-CA" sz="3800" dirty="0" smtClean="0">
                <a:latin typeface="Times New Roman" pitchFamily="18" charset="0"/>
                <a:cs typeface="Times New Roman" pitchFamily="18" charset="0"/>
              </a:rPr>
              <a:t>x</a:t>
            </a:r>
            <a:r>
              <a:rPr lang="en-CA" sz="3800" baseline="-25000" dirty="0" smtClean="0"/>
              <a:t>2</a:t>
            </a:r>
            <a:r>
              <a:rPr lang="en-CA" sz="3800" dirty="0" smtClean="0"/>
              <a:t> = (3, 2, 5), </a:t>
            </a:r>
            <a:r>
              <a:rPr lang="en-CA" sz="3800" dirty="0" smtClean="0">
                <a:latin typeface="Times New Roman" pitchFamily="18" charset="0"/>
                <a:cs typeface="Times New Roman" pitchFamily="18" charset="0"/>
              </a:rPr>
              <a:t>x</a:t>
            </a:r>
            <a:r>
              <a:rPr lang="en-CA" sz="3800" baseline="-25000" dirty="0" smtClean="0"/>
              <a:t>3 </a:t>
            </a:r>
            <a:r>
              <a:rPr lang="en-CA" sz="3800" dirty="0" smtClean="0"/>
              <a:t>= (5, 7, 6), and </a:t>
            </a:r>
            <a:r>
              <a:rPr lang="en-CA" sz="3800" dirty="0" smtClean="0">
                <a:latin typeface="Times New Roman" pitchFamily="18" charset="0"/>
                <a:cs typeface="Times New Roman" pitchFamily="18" charset="0"/>
              </a:rPr>
              <a:t>x</a:t>
            </a:r>
            <a:r>
              <a:rPr lang="en-CA" sz="3800" baseline="-25000" dirty="0" smtClean="0"/>
              <a:t>4</a:t>
            </a:r>
            <a:r>
              <a:rPr lang="en-CA" sz="3800" dirty="0" smtClean="0"/>
              <a:t> = (6, 7, 7).</a:t>
            </a:r>
          </a:p>
          <a:p>
            <a:endParaRPr lang="en-CA" dirty="0" smtClean="0"/>
          </a:p>
          <a:p>
            <a:r>
              <a:rPr lang="en-CA" dirty="0" smtClean="0"/>
              <a:t>	• </a:t>
            </a:r>
            <a:r>
              <a:rPr lang="en-CA" sz="3800" dirty="0" smtClean="0"/>
              <a:t>Estimate the mean:</a:t>
            </a:r>
          </a:p>
          <a:p>
            <a:endParaRPr lang="en-CA" dirty="0" smtClean="0"/>
          </a:p>
          <a:p>
            <a:endParaRPr lang="en-CA" dirty="0" smtClean="0"/>
          </a:p>
          <a:p>
            <a:endParaRPr lang="en-CA" dirty="0" smtClean="0"/>
          </a:p>
          <a:p>
            <a:endParaRPr lang="en-CA" dirty="0" smtClean="0"/>
          </a:p>
          <a:p>
            <a:r>
              <a:rPr lang="en-CA" dirty="0" smtClean="0"/>
              <a:t> </a:t>
            </a:r>
          </a:p>
          <a:p>
            <a:r>
              <a:rPr lang="en-CA" dirty="0" smtClean="0"/>
              <a:t>	• </a:t>
            </a:r>
            <a:r>
              <a:rPr lang="en-CA" sz="3800" dirty="0" smtClean="0"/>
              <a:t>Estimate the autocorrelation matrix of the input:</a:t>
            </a:r>
          </a:p>
          <a:p>
            <a:pPr algn="r"/>
            <a:endParaRPr lang="en-CA" sz="3800" dirty="0"/>
          </a:p>
          <a:p>
            <a:pPr algn="r"/>
            <a:r>
              <a:rPr lang="en-CA" sz="3800" dirty="0" smtClean="0"/>
              <a:t>(</a:t>
            </a:r>
            <a:r>
              <a:rPr lang="en-CA" sz="3800" dirty="0" smtClean="0"/>
              <a:t>8.43)</a:t>
            </a:r>
          </a:p>
          <a:p>
            <a:endParaRPr lang="en-CA" dirty="0" smtClean="0"/>
          </a:p>
          <a:p>
            <a:endParaRPr lang="en-CA" dirty="0" smtClean="0"/>
          </a:p>
          <a:p>
            <a:endParaRPr lang="en-CA" dirty="0" smtClean="0"/>
          </a:p>
          <a:p>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92133768"/>
              </p:ext>
            </p:extLst>
          </p:nvPr>
        </p:nvGraphicFramePr>
        <p:xfrm>
          <a:off x="3888569" y="2420888"/>
          <a:ext cx="1357322" cy="1206508"/>
        </p:xfrm>
        <a:graphic>
          <a:graphicData uri="http://schemas.openxmlformats.org/presentationml/2006/ole">
            <mc:AlternateContent xmlns:mc="http://schemas.openxmlformats.org/markup-compatibility/2006">
              <mc:Choice xmlns:v="urn:schemas-microsoft-com:vml" Requires="v">
                <p:oleObj spid="_x0000_s34181" name="Equation" r:id="rId3" imgW="799756" imgH="711016" progId="">
                  <p:embed/>
                </p:oleObj>
              </mc:Choice>
              <mc:Fallback>
                <p:oleObj name="Equation" r:id="rId3" imgW="799756" imgH="711016" progId="">
                  <p:embed/>
                  <p:pic>
                    <p:nvPicPr>
                      <p:cNvPr id="0"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569" y="2420888"/>
                        <a:ext cx="1357322" cy="120650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5136192"/>
              </p:ext>
            </p:extLst>
          </p:nvPr>
        </p:nvGraphicFramePr>
        <p:xfrm>
          <a:off x="3485897" y="4064590"/>
          <a:ext cx="2318409" cy="646114"/>
        </p:xfrm>
        <a:graphic>
          <a:graphicData uri="http://schemas.openxmlformats.org/presentationml/2006/ole">
            <mc:AlternateContent xmlns:mc="http://schemas.openxmlformats.org/markup-compatibility/2006">
              <mc:Choice xmlns:v="urn:schemas-microsoft-com:vml" Requires="v">
                <p:oleObj spid="_x0000_s34182" name="Equation" r:id="rId5" imgW="1549354" imgH="431570" progId="">
                  <p:embed/>
                </p:oleObj>
              </mc:Choice>
              <mc:Fallback>
                <p:oleObj name="Equation" r:id="rId5" imgW="1549354" imgH="431570" progId="">
                  <p:embed/>
                  <p:pic>
                    <p:nvPicPr>
                      <p:cNvPr id="0" name="Picture 2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5897" y="4064590"/>
                        <a:ext cx="2318409" cy="64611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4005185"/>
              </p:ext>
            </p:extLst>
          </p:nvPr>
        </p:nvGraphicFramePr>
        <p:xfrm>
          <a:off x="3857620" y="4871061"/>
          <a:ext cx="1946686" cy="1000132"/>
        </p:xfrm>
        <a:graphic>
          <a:graphicData uri="http://schemas.openxmlformats.org/presentationml/2006/ole">
            <mc:AlternateContent xmlns:mc="http://schemas.openxmlformats.org/markup-compatibility/2006">
              <mc:Choice xmlns:v="urn:schemas-microsoft-com:vml" Requires="v">
                <p:oleObj spid="_x0000_s34183" name="Equation" r:id="rId7" imgW="1384001" imgH="711016" progId="">
                  <p:embed/>
                </p:oleObj>
              </mc:Choice>
              <mc:Fallback>
                <p:oleObj name="Equation" r:id="rId7" imgW="1384001" imgH="711016" progId="">
                  <p:embed/>
                  <p:pic>
                    <p:nvPicPr>
                      <p:cNvPr id="0" name="Picture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0" y="4871061"/>
                        <a:ext cx="1946686" cy="100013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chor="ctr">
            <a:normAutofit/>
          </a:bodyPr>
          <a:lstStyle/>
          <a:p>
            <a:pPr>
              <a:buFont typeface="Arial" panose="020B0604020202020204" pitchFamily="34" charset="0"/>
              <a:buChar char="•"/>
            </a:pPr>
            <a:r>
              <a:rPr lang="en-CA" sz="2400" dirty="0" smtClean="0"/>
              <a:t>The eigenvalues of </a:t>
            </a:r>
            <a:r>
              <a:rPr lang="en-CA" sz="2400" b="1" dirty="0" smtClean="0">
                <a:latin typeface="Times New Roman" pitchFamily="18" charset="0"/>
                <a:cs typeface="Times New Roman" pitchFamily="18" charset="0"/>
              </a:rPr>
              <a:t>R</a:t>
            </a:r>
            <a:r>
              <a:rPr lang="en-CA" sz="2400" b="1" baseline="-25000" dirty="0" smtClean="0">
                <a:latin typeface="Times New Roman" pitchFamily="18" charset="0"/>
                <a:cs typeface="Times New Roman" pitchFamily="18" charset="0"/>
              </a:rPr>
              <a:t>X</a:t>
            </a:r>
            <a:r>
              <a:rPr lang="en-CA" sz="2400" dirty="0" smtClean="0"/>
              <a:t> are </a:t>
            </a:r>
            <a:r>
              <a:rPr lang="el-GR" sz="2400" dirty="0" smtClean="0">
                <a:latin typeface="Times New Roman" pitchFamily="18" charset="0"/>
                <a:cs typeface="Times New Roman" pitchFamily="18" charset="0"/>
              </a:rPr>
              <a:t>λ</a:t>
            </a:r>
            <a:r>
              <a:rPr lang="en-CA" sz="2400" baseline="-25000" dirty="0" smtClean="0">
                <a:latin typeface="Times New Roman" pitchFamily="18" charset="0"/>
                <a:cs typeface="Times New Roman" pitchFamily="18" charset="0"/>
              </a:rPr>
              <a:t>1</a:t>
            </a:r>
            <a:r>
              <a:rPr lang="en-CA" sz="2400" dirty="0" smtClean="0"/>
              <a:t> = 6.1963, </a:t>
            </a:r>
            <a:r>
              <a:rPr lang="el-GR" sz="2400" dirty="0" smtClean="0">
                <a:latin typeface="Times New Roman" pitchFamily="18" charset="0"/>
                <a:cs typeface="Times New Roman" pitchFamily="18" charset="0"/>
              </a:rPr>
              <a:t>λ</a:t>
            </a:r>
            <a:r>
              <a:rPr lang="en-CA" sz="2400" baseline="-25000" dirty="0" smtClean="0">
                <a:latin typeface="Times New Roman" pitchFamily="18" charset="0"/>
                <a:cs typeface="Times New Roman" pitchFamily="18" charset="0"/>
              </a:rPr>
              <a:t>2</a:t>
            </a:r>
            <a:r>
              <a:rPr lang="en-CA" sz="2400" dirty="0" smtClean="0">
                <a:latin typeface="Times New Roman" pitchFamily="18" charset="0"/>
                <a:cs typeface="Times New Roman" pitchFamily="18" charset="0"/>
              </a:rPr>
              <a:t> </a:t>
            </a:r>
            <a:r>
              <a:rPr lang="en-CA" sz="2400" dirty="0" smtClean="0"/>
              <a:t>= 0.2147, and </a:t>
            </a:r>
            <a:r>
              <a:rPr lang="el-GR" sz="2400" dirty="0" smtClean="0">
                <a:latin typeface="Times New Roman" pitchFamily="18" charset="0"/>
                <a:cs typeface="Times New Roman" pitchFamily="18" charset="0"/>
              </a:rPr>
              <a:t>λ</a:t>
            </a:r>
            <a:r>
              <a:rPr lang="en-CA" sz="2400" baseline="-25000" dirty="0" smtClean="0">
                <a:latin typeface="Times New Roman" pitchFamily="18" charset="0"/>
                <a:cs typeface="Times New Roman" pitchFamily="18" charset="0"/>
              </a:rPr>
              <a:t>3</a:t>
            </a:r>
            <a:r>
              <a:rPr lang="en-CA" sz="2400" dirty="0" smtClean="0"/>
              <a:t> = 0.0264. The corresponding eigenvectors are</a:t>
            </a:r>
          </a:p>
          <a:p>
            <a:endParaRPr lang="en-CA" sz="2400" dirty="0" smtClean="0"/>
          </a:p>
          <a:p>
            <a:endParaRPr lang="en-CA" sz="2600" dirty="0" smtClean="0"/>
          </a:p>
          <a:p>
            <a:endParaRPr lang="en-CA" sz="2600" dirty="0" smtClean="0"/>
          </a:p>
          <a:p>
            <a:endParaRPr lang="en-CA" sz="2600" dirty="0" smtClean="0"/>
          </a:p>
          <a:p>
            <a:pPr marL="457200" indent="-457200">
              <a:buFont typeface="Arial" panose="020B0604020202020204" pitchFamily="34" charset="0"/>
              <a:buChar char="•"/>
            </a:pPr>
            <a:r>
              <a:rPr lang="en-CA" sz="2600" dirty="0" smtClean="0"/>
              <a:t>The KLT is given by the matrix</a:t>
            </a:r>
          </a:p>
          <a:p>
            <a:endParaRPr lang="en-CA" sz="2600" dirty="0"/>
          </a:p>
          <a:p>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71388649"/>
              </p:ext>
            </p:extLst>
          </p:nvPr>
        </p:nvGraphicFramePr>
        <p:xfrm>
          <a:off x="1445419" y="2348880"/>
          <a:ext cx="6253163" cy="1412875"/>
        </p:xfrm>
        <a:graphic>
          <a:graphicData uri="http://schemas.openxmlformats.org/presentationml/2006/ole">
            <mc:AlternateContent xmlns:mc="http://schemas.openxmlformats.org/markup-compatibility/2006">
              <mc:Choice xmlns:v="urn:schemas-microsoft-com:vml" Requires="v">
                <p:oleObj spid="_x0000_s35073" name="Equation" r:id="rId3" imgW="3148865" imgH="711016" progId="">
                  <p:embed/>
                </p:oleObj>
              </mc:Choice>
              <mc:Fallback>
                <p:oleObj name="Equation" r:id="rId3" imgW="3148865" imgH="711016" progId="">
                  <p:embed/>
                  <p:pic>
                    <p:nvPicPr>
                      <p:cNvPr id="0"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419" y="2348880"/>
                        <a:ext cx="6253163" cy="1412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65881154"/>
              </p:ext>
            </p:extLst>
          </p:nvPr>
        </p:nvGraphicFramePr>
        <p:xfrm>
          <a:off x="2771775" y="4581128"/>
          <a:ext cx="3600450" cy="1200150"/>
        </p:xfrm>
        <a:graphic>
          <a:graphicData uri="http://schemas.openxmlformats.org/presentationml/2006/ole">
            <mc:AlternateContent xmlns:mc="http://schemas.openxmlformats.org/markup-compatibility/2006">
              <mc:Choice xmlns:v="urn:schemas-microsoft-com:vml" Requires="v">
                <p:oleObj spid="_x0000_s35074" name="Equation" r:id="rId5" imgW="2133049" imgH="711016" progId="">
                  <p:embed/>
                </p:oleObj>
              </mc:Choice>
              <mc:Fallback>
                <p:oleObj name="Equation" r:id="rId5" imgW="2133049" imgH="711016" progId="">
                  <p:embed/>
                  <p:pic>
                    <p:nvPicPr>
                      <p:cNvPr id="0"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4581128"/>
                        <a:ext cx="3600450" cy="1200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Autofit/>
          </a:bodyPr>
          <a:lstStyle/>
          <a:p>
            <a:pPr>
              <a:buFont typeface="Arial" panose="020B0604020202020204" pitchFamily="34" charset="0"/>
              <a:buChar char="•"/>
            </a:pPr>
            <a:r>
              <a:rPr lang="en-CA" sz="1600" dirty="0" smtClean="0"/>
              <a:t>Subtracting the mean vector from each input vector and apply the KLT</a:t>
            </a:r>
          </a:p>
          <a:p>
            <a:endParaRPr lang="en-CA" sz="1600" dirty="0" smtClean="0"/>
          </a:p>
          <a:p>
            <a:endParaRPr lang="en-CA" sz="1600" dirty="0" smtClean="0"/>
          </a:p>
          <a:p>
            <a:endParaRPr lang="en-CA" sz="1600" dirty="0" smtClean="0"/>
          </a:p>
          <a:p>
            <a:endParaRPr lang="en-CA" sz="1600" dirty="0" smtClean="0"/>
          </a:p>
          <a:p>
            <a:endParaRPr lang="en-CA" sz="1600" dirty="0" smtClean="0"/>
          </a:p>
          <a:p>
            <a:endParaRPr lang="en-CA" sz="1600" dirty="0" smtClean="0"/>
          </a:p>
          <a:p>
            <a:endParaRPr lang="en-CA" sz="1600" dirty="0"/>
          </a:p>
          <a:p>
            <a:endParaRPr lang="en-CA" sz="1600" dirty="0" smtClean="0"/>
          </a:p>
          <a:p>
            <a:endParaRPr lang="en-CA" sz="1600" dirty="0" smtClean="0"/>
          </a:p>
          <a:p>
            <a:endParaRPr lang="en-CA" sz="1600" dirty="0" smtClean="0"/>
          </a:p>
          <a:p>
            <a:pPr>
              <a:buFont typeface="Arial" panose="020B0604020202020204" pitchFamily="34" charset="0"/>
              <a:buChar char="•"/>
            </a:pPr>
            <a:r>
              <a:rPr lang="en-CA" sz="1600" dirty="0" smtClean="0"/>
              <a:t>Since the rows of </a:t>
            </a:r>
            <a:r>
              <a:rPr lang="en-CA" sz="1600" b="1" dirty="0" smtClean="0">
                <a:latin typeface="Times New Roman" pitchFamily="18" charset="0"/>
                <a:cs typeface="Times New Roman" pitchFamily="18" charset="0"/>
              </a:rPr>
              <a:t>T</a:t>
            </a:r>
            <a:r>
              <a:rPr lang="en-CA" sz="1600" dirty="0" smtClean="0"/>
              <a:t> are orthonormal vectors, the inverse transform is just the transpose: </a:t>
            </a:r>
            <a:r>
              <a:rPr lang="en-CA" sz="1600" dirty="0" smtClean="0">
                <a:latin typeface="Times New Roman" pitchFamily="18" charset="0"/>
                <a:cs typeface="Times New Roman" pitchFamily="18" charset="0"/>
              </a:rPr>
              <a:t>T</a:t>
            </a:r>
            <a:r>
              <a:rPr lang="en-CA" sz="1600" baseline="30000" dirty="0" smtClean="0"/>
              <a:t>−1</a:t>
            </a:r>
            <a:r>
              <a:rPr lang="en-CA" sz="1600" dirty="0" smtClean="0"/>
              <a:t> = </a:t>
            </a:r>
            <a:r>
              <a:rPr lang="en-CA" sz="1600" dirty="0" smtClean="0">
                <a:latin typeface="Times New Roman" pitchFamily="18" charset="0"/>
                <a:cs typeface="Times New Roman" pitchFamily="18" charset="0"/>
              </a:rPr>
              <a:t>T</a:t>
            </a:r>
            <a:r>
              <a:rPr lang="en-CA" sz="1600" i="1" baseline="30000" dirty="0" smtClean="0">
                <a:latin typeface="Times New Roman" pitchFamily="18" charset="0"/>
                <a:cs typeface="Times New Roman" pitchFamily="18" charset="0"/>
              </a:rPr>
              <a:t>T</a:t>
            </a:r>
            <a:r>
              <a:rPr lang="en-CA" sz="1600" dirty="0" smtClean="0"/>
              <a:t> , and </a:t>
            </a:r>
          </a:p>
          <a:p>
            <a:pPr algn="r"/>
            <a:r>
              <a:rPr lang="en-CA" sz="1600" dirty="0" smtClean="0"/>
              <a:t>		(8.44)</a:t>
            </a:r>
          </a:p>
          <a:p>
            <a:endParaRPr lang="en-CA" sz="1600" dirty="0" smtClean="0"/>
          </a:p>
          <a:p>
            <a:pPr>
              <a:buFont typeface="Arial" panose="020B0604020202020204" pitchFamily="34" charset="0"/>
              <a:buChar char="•"/>
            </a:pPr>
            <a:r>
              <a:rPr lang="en-CA" sz="1600" dirty="0" smtClean="0"/>
              <a:t>In general, after the KLT most of the “energy” of the transform coefficients are concentrated within the first few components. This is the “energy compaction” property of the KLT.</a:t>
            </a:r>
            <a:endParaRPr lang="en-CA"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46295350"/>
              </p:ext>
            </p:extLst>
          </p:nvPr>
        </p:nvGraphicFramePr>
        <p:xfrm>
          <a:off x="2857488" y="980728"/>
          <a:ext cx="3429024" cy="2608381"/>
        </p:xfrm>
        <a:graphic>
          <a:graphicData uri="http://schemas.openxmlformats.org/presentationml/2006/ole">
            <mc:AlternateContent xmlns:mc="http://schemas.openxmlformats.org/markup-compatibility/2006">
              <mc:Choice xmlns:v="urn:schemas-microsoft-com:vml" Requires="v">
                <p:oleObj spid="_x0000_s36099" name="Equation" r:id="rId3" imgW="2171080" imgH="1650770" progId="">
                  <p:embed/>
                </p:oleObj>
              </mc:Choice>
              <mc:Fallback>
                <p:oleObj name="Equation" r:id="rId3" imgW="2171080" imgH="1650770" progId="">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980728"/>
                        <a:ext cx="3429024" cy="260838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977142"/>
              </p:ext>
            </p:extLst>
          </p:nvPr>
        </p:nvGraphicFramePr>
        <p:xfrm>
          <a:off x="3838821" y="4365104"/>
          <a:ext cx="1466359" cy="428628"/>
        </p:xfrm>
        <a:graphic>
          <a:graphicData uri="http://schemas.openxmlformats.org/presentationml/2006/ole">
            <mc:AlternateContent xmlns:mc="http://schemas.openxmlformats.org/markup-compatibility/2006">
              <mc:Choice xmlns:v="urn:schemas-microsoft-com:vml" Requires="v">
                <p:oleObj spid="_x0000_s36100" name="Equation" r:id="rId5" imgW="825110" imgH="241415" progId="">
                  <p:embed/>
                </p:oleObj>
              </mc:Choice>
              <mc:Fallback>
                <p:oleObj name="Equation" r:id="rId5" imgW="825110" imgH="241415" progId="">
                  <p:embed/>
                  <p:pic>
                    <p:nvPicPr>
                      <p:cNvPr id="0"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821" y="4365104"/>
                        <a:ext cx="1466359" cy="4286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8.6  Wavelet-Based Coding</a:t>
            </a:r>
            <a:endParaRPr lang="en-CA" sz="3200" dirty="0"/>
          </a:p>
        </p:txBody>
      </p:sp>
      <p:sp>
        <p:nvSpPr>
          <p:cNvPr id="3" name="Content Placeholder 2"/>
          <p:cNvSpPr>
            <a:spLocks noGrp="1"/>
          </p:cNvSpPr>
          <p:nvPr>
            <p:ph idx="1"/>
          </p:nvPr>
        </p:nvSpPr>
        <p:spPr/>
        <p:txBody>
          <a:bodyPr anchor="ctr">
            <a:normAutofit fontScale="70000" lnSpcReduction="20000"/>
          </a:bodyPr>
          <a:lstStyle/>
          <a:p>
            <a:pPr marL="457200" indent="-457200">
              <a:lnSpc>
                <a:spcPct val="120000"/>
              </a:lnSpc>
              <a:spcBef>
                <a:spcPts val="1800"/>
              </a:spcBef>
              <a:buFont typeface="Arial" panose="020B0604020202020204" pitchFamily="34" charset="0"/>
              <a:buChar char="•"/>
            </a:pPr>
            <a:r>
              <a:rPr lang="en-CA" dirty="0" smtClean="0"/>
              <a:t>The objective of the wavelet transform is to decompose the input signal into components that are easier to deal with, have special interpretations, or have some components that can be </a:t>
            </a:r>
            <a:r>
              <a:rPr lang="en-CA" dirty="0" err="1" smtClean="0"/>
              <a:t>thresholded</a:t>
            </a:r>
            <a:r>
              <a:rPr lang="en-CA" dirty="0" smtClean="0"/>
              <a:t> away, for compression purposes.</a:t>
            </a:r>
          </a:p>
          <a:p>
            <a:pPr marL="457200" indent="-457200">
              <a:lnSpc>
                <a:spcPct val="120000"/>
              </a:lnSpc>
              <a:spcBef>
                <a:spcPts val="1800"/>
              </a:spcBef>
              <a:buFont typeface="Arial" panose="020B0604020202020204" pitchFamily="34" charset="0"/>
              <a:buChar char="•"/>
            </a:pPr>
            <a:r>
              <a:rPr lang="en-CA" dirty="0" smtClean="0"/>
              <a:t>We want to be able to at least approximately reconstruct the original signal given these components.</a:t>
            </a:r>
          </a:p>
          <a:p>
            <a:pPr marL="457200" indent="-457200">
              <a:lnSpc>
                <a:spcPct val="120000"/>
              </a:lnSpc>
              <a:spcBef>
                <a:spcPts val="1800"/>
              </a:spcBef>
              <a:buFont typeface="Arial" panose="020B0604020202020204" pitchFamily="34" charset="0"/>
              <a:buChar char="•"/>
            </a:pPr>
            <a:r>
              <a:rPr lang="en-CA" dirty="0" smtClean="0"/>
              <a:t>The basis functions of the wavelet transform are localized in both time and frequency.</a:t>
            </a:r>
          </a:p>
          <a:p>
            <a:pPr marL="457200" indent="-457200">
              <a:lnSpc>
                <a:spcPct val="120000"/>
              </a:lnSpc>
              <a:spcBef>
                <a:spcPts val="1800"/>
              </a:spcBef>
              <a:buFont typeface="Arial" panose="020B0604020202020204" pitchFamily="34" charset="0"/>
              <a:buChar char="•"/>
            </a:pPr>
            <a:r>
              <a:rPr lang="en-CA" dirty="0" smtClean="0"/>
              <a:t>There are two types of wavelet transforms: the continuous wavelet transform (CWT) and the discrete wavelet transform (DWT).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Wavelet Transform Example</a:t>
            </a:r>
            <a:endParaRPr lang="en-CA" sz="3200"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CA" dirty="0" smtClean="0"/>
              <a:t>Suppose we are given the following input sequence.</a:t>
            </a:r>
          </a:p>
          <a:p>
            <a:pPr>
              <a:lnSpc>
                <a:spcPct val="120000"/>
              </a:lnSpc>
            </a:pPr>
            <a:endParaRPr lang="en-CA" dirty="0" smtClean="0"/>
          </a:p>
          <a:p>
            <a:pPr algn="ctr">
              <a:lnSpc>
                <a:spcPct val="120000"/>
              </a:lnSpc>
            </a:pPr>
            <a:r>
              <a:rPr lang="en-CA" dirty="0" smtClean="0"/>
              <a:t>{</a:t>
            </a:r>
            <a:r>
              <a:rPr lang="en-CA" i="1" dirty="0" err="1" smtClean="0">
                <a:latin typeface="Times New Roman" pitchFamily="18" charset="0"/>
                <a:cs typeface="Times New Roman" pitchFamily="18" charset="0"/>
              </a:rPr>
              <a:t>x</a:t>
            </a:r>
            <a:r>
              <a:rPr lang="en-CA" i="1" baseline="-25000" dirty="0" err="1" smtClean="0">
                <a:latin typeface="Times New Roman" pitchFamily="18" charset="0"/>
                <a:cs typeface="Times New Roman" pitchFamily="18" charset="0"/>
              </a:rPr>
              <a:t>n</a:t>
            </a:r>
            <a:r>
              <a:rPr lang="en-CA" baseline="-25000" dirty="0" err="1" smtClean="0"/>
              <a:t>,</a:t>
            </a:r>
            <a:r>
              <a:rPr lang="en-CA" i="1" baseline="-25000" dirty="0" err="1" smtClean="0">
                <a:latin typeface="Times New Roman" pitchFamily="18" charset="0"/>
                <a:cs typeface="Times New Roman" pitchFamily="18" charset="0"/>
              </a:rPr>
              <a:t>i</a:t>
            </a:r>
            <a:r>
              <a:rPr lang="en-CA" dirty="0" smtClean="0"/>
              <a:t>} = {10, 13, 25, 26, 29, 21, 7, 15}</a:t>
            </a:r>
          </a:p>
          <a:p>
            <a:pPr algn="ctr">
              <a:lnSpc>
                <a:spcPct val="120000"/>
              </a:lnSpc>
            </a:pPr>
            <a:endParaRPr lang="en-CA" sz="1500" dirty="0" smtClean="0"/>
          </a:p>
          <a:p>
            <a:pPr marL="457200" indent="-457200">
              <a:lnSpc>
                <a:spcPct val="120000"/>
              </a:lnSpc>
              <a:buFont typeface="Arial" panose="020B0604020202020204" pitchFamily="34" charset="0"/>
              <a:buChar char="•"/>
            </a:pPr>
            <a:r>
              <a:rPr lang="en-CA" dirty="0" smtClean="0"/>
              <a:t>Consider the transform that replaces the original sequence with its pairwise </a:t>
            </a:r>
            <a:r>
              <a:rPr lang="en-CA" i="1" dirty="0" smtClean="0"/>
              <a:t>average</a:t>
            </a:r>
            <a:r>
              <a:rPr lang="en-CA" dirty="0" smtClean="0"/>
              <a:t>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a:t>
            </a:r>
            <a:r>
              <a:rPr lang="en-CA" dirty="0" smtClean="0"/>
              <a:t>,i and </a:t>
            </a:r>
            <a:r>
              <a:rPr lang="en-CA" i="1" dirty="0" smtClean="0"/>
              <a:t>difference</a:t>
            </a:r>
            <a:r>
              <a:rPr lang="en-CA" dirty="0" smtClean="0"/>
              <a:t>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defined as follows:</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marL="457200" indent="-457200">
              <a:lnSpc>
                <a:spcPct val="120000"/>
              </a:lnSpc>
              <a:spcBef>
                <a:spcPts val="1800"/>
              </a:spcBef>
              <a:buFont typeface="Arial" panose="020B0604020202020204" pitchFamily="34" charset="0"/>
              <a:buChar char="•"/>
            </a:pPr>
            <a:r>
              <a:rPr lang="en-CA" dirty="0" smtClean="0"/>
              <a:t>The averages and differences are applied only on consecutive </a:t>
            </a:r>
            <a:r>
              <a:rPr lang="en-CA" i="1" dirty="0" smtClean="0"/>
              <a:t>pairs </a:t>
            </a:r>
            <a:r>
              <a:rPr lang="en-CA" dirty="0" smtClean="0"/>
              <a:t>of input sequences whose first element has an even index. Therefore, the number of elements in each set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and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is exactly half of the number of elements in the original sequence.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91204117"/>
              </p:ext>
            </p:extLst>
          </p:nvPr>
        </p:nvGraphicFramePr>
        <p:xfrm>
          <a:off x="3554413" y="3429000"/>
          <a:ext cx="2035175" cy="642938"/>
        </p:xfrm>
        <a:graphic>
          <a:graphicData uri="http://schemas.openxmlformats.org/presentationml/2006/ole">
            <mc:AlternateContent xmlns:mc="http://schemas.openxmlformats.org/markup-compatibility/2006">
              <mc:Choice xmlns:v="urn:schemas-microsoft-com:vml" Requires="v">
                <p:oleObj spid="_x0000_s49392" name="Equation" r:id="rId3" imgW="1206523" imgH="380862" progId="">
                  <p:embed/>
                </p:oleObj>
              </mc:Choice>
              <mc:Fallback>
                <p:oleObj name="Equation" r:id="rId3" imgW="1206523" imgH="380862" progId="">
                  <p:embed/>
                  <p:pic>
                    <p:nvPicPr>
                      <p:cNvPr id="0" name="Picture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3429000"/>
                        <a:ext cx="2035175" cy="642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45268022"/>
              </p:ext>
            </p:extLst>
          </p:nvPr>
        </p:nvGraphicFramePr>
        <p:xfrm>
          <a:off x="3536149" y="4214818"/>
          <a:ext cx="2071703" cy="654222"/>
        </p:xfrm>
        <a:graphic>
          <a:graphicData uri="http://schemas.openxmlformats.org/presentationml/2006/ole">
            <mc:AlternateContent xmlns:mc="http://schemas.openxmlformats.org/markup-compatibility/2006">
              <mc:Choice xmlns:v="urn:schemas-microsoft-com:vml" Requires="v">
                <p:oleObj spid="_x0000_s49393" name="Equation" r:id="rId5" imgW="1206523" imgH="380862" progId="">
                  <p:embed/>
                </p:oleObj>
              </mc:Choice>
              <mc:Fallback>
                <p:oleObj name="Equation" r:id="rId5" imgW="1206523" imgH="380862" progId="">
                  <p:embed/>
                  <p:pic>
                    <p:nvPicPr>
                      <p:cNvPr id="0" name="Picture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149" y="4214818"/>
                        <a:ext cx="2071703" cy="65422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805152" y="2141131"/>
            <a:ext cx="802098" cy="369332"/>
          </a:xfrm>
          <a:prstGeom prst="rect">
            <a:avLst/>
          </a:prstGeom>
          <a:noFill/>
        </p:spPr>
        <p:txBody>
          <a:bodyPr wrap="none" rtlCol="0">
            <a:spAutoFit/>
          </a:bodyPr>
          <a:lstStyle/>
          <a:p>
            <a:r>
              <a:rPr lang="en-CA" dirty="0">
                <a:latin typeface="Trebuchet MS"/>
              </a:rPr>
              <a:t>(</a:t>
            </a:r>
            <a:r>
              <a:rPr lang="en-CA" dirty="0" smtClean="0">
                <a:latin typeface="Trebuchet MS"/>
              </a:rPr>
              <a:t>8.45)</a:t>
            </a:r>
            <a:endParaRPr lang="en-CA" dirty="0">
              <a:latin typeface="Trebuchet MS"/>
            </a:endParaRPr>
          </a:p>
        </p:txBody>
      </p:sp>
      <p:sp>
        <p:nvSpPr>
          <p:cNvPr id="9" name="TextBox 8"/>
          <p:cNvSpPr txBox="1"/>
          <p:nvPr/>
        </p:nvSpPr>
        <p:spPr>
          <a:xfrm>
            <a:off x="7805152" y="4365104"/>
            <a:ext cx="802098" cy="369332"/>
          </a:xfrm>
          <a:prstGeom prst="rect">
            <a:avLst/>
          </a:prstGeom>
          <a:noFill/>
        </p:spPr>
        <p:txBody>
          <a:bodyPr wrap="none" rtlCol="0">
            <a:spAutoFit/>
          </a:bodyPr>
          <a:lstStyle/>
          <a:p>
            <a:r>
              <a:rPr lang="en-CA" dirty="0">
                <a:latin typeface="Trebuchet MS"/>
              </a:rPr>
              <a:t>(</a:t>
            </a:r>
            <a:r>
              <a:rPr lang="en-CA" dirty="0" smtClean="0">
                <a:latin typeface="Trebuchet MS"/>
              </a:rPr>
              <a:t>8.47)</a:t>
            </a:r>
            <a:endParaRPr lang="en-CA" dirty="0">
              <a:latin typeface="Trebuchet MS"/>
            </a:endParaRPr>
          </a:p>
        </p:txBody>
      </p:sp>
      <p:sp>
        <p:nvSpPr>
          <p:cNvPr id="10" name="TextBox 9"/>
          <p:cNvSpPr txBox="1"/>
          <p:nvPr/>
        </p:nvSpPr>
        <p:spPr>
          <a:xfrm>
            <a:off x="7805152" y="3521137"/>
            <a:ext cx="802098" cy="369332"/>
          </a:xfrm>
          <a:prstGeom prst="rect">
            <a:avLst/>
          </a:prstGeom>
          <a:noFill/>
        </p:spPr>
        <p:txBody>
          <a:bodyPr wrap="none" rtlCol="0">
            <a:spAutoFit/>
          </a:bodyPr>
          <a:lstStyle/>
          <a:p>
            <a:r>
              <a:rPr lang="en-CA" dirty="0">
                <a:latin typeface="Trebuchet MS"/>
              </a:rPr>
              <a:t>(</a:t>
            </a:r>
            <a:r>
              <a:rPr lang="en-CA" dirty="0" smtClean="0">
                <a:latin typeface="Trebuchet MS"/>
              </a:rPr>
              <a:t>8.46)</a:t>
            </a:r>
            <a:endParaRPr lang="en-CA" dirty="0">
              <a:latin typeface="Trebuchet MS"/>
            </a:endParaRPr>
          </a:p>
        </p:txBody>
      </p:sp>
      <p:sp>
        <p:nvSpPr>
          <p:cNvPr id="8" name="Slide Number Placeholder 7"/>
          <p:cNvSpPr>
            <a:spLocks noGrp="1"/>
          </p:cNvSpPr>
          <p:nvPr>
            <p:ph type="sldNum" sz="quarter" idx="12"/>
          </p:nvPr>
        </p:nvSpPr>
        <p:spPr/>
        <p:txBody>
          <a:bodyPr/>
          <a:lstStyle/>
          <a:p>
            <a:fld id="{0F351D62-525A-4671-8264-CD4617D324B8}" type="slidenum">
              <a:rPr lang="en-US" smtClean="0"/>
              <a:pPr/>
              <a:t>44</a:t>
            </a:fld>
            <a:endParaRPr lang="en-US" dirty="0"/>
          </a:p>
        </p:txBody>
      </p:sp>
    </p:spTree>
    <p:extLst>
      <p:ext uri="{BB962C8B-B14F-4D97-AF65-F5344CB8AC3E}">
        <p14:creationId xmlns:p14="http://schemas.microsoft.com/office/powerpoint/2010/main" val="967581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chor="ctr">
            <a:normAutofit fontScale="70000" lnSpcReduction="20000"/>
          </a:bodyPr>
          <a:lstStyle/>
          <a:p>
            <a:pPr marL="457200" indent="-457200">
              <a:buFont typeface="Arial" panose="020B0604020202020204" pitchFamily="34" charset="0"/>
              <a:buChar char="•"/>
            </a:pPr>
            <a:r>
              <a:rPr lang="en-CA" dirty="0" smtClean="0"/>
              <a:t>Form a new sequence having length equal to that of the original sequence by concatenating the two sequences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and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The resulting sequence is </a:t>
            </a:r>
          </a:p>
          <a:p>
            <a:endParaRPr lang="en-CA" dirty="0" smtClean="0"/>
          </a:p>
          <a:p>
            <a:pPr algn="ctr"/>
            <a:r>
              <a:rPr lang="en-CA" dirty="0" smtClean="0"/>
              <a:t>{</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i</a:t>
            </a:r>
            <a:r>
              <a:rPr lang="en-CA" dirty="0" smtClean="0"/>
              <a:t>} = {11.5, 25.5, 25, 11,−1.5,−0.5, 4,−4}</a:t>
            </a:r>
          </a:p>
          <a:p>
            <a:endParaRPr lang="en-CA" dirty="0" smtClean="0"/>
          </a:p>
          <a:p>
            <a:pPr marL="457200" indent="-457200">
              <a:buFont typeface="Arial" panose="020B0604020202020204" pitchFamily="34" charset="0"/>
              <a:buChar char="•"/>
            </a:pPr>
            <a:r>
              <a:rPr lang="en-CA" dirty="0" smtClean="0"/>
              <a:t>This sequence has exactly the same number of elements as the input sequence — the transform did not increase the amount of data.</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Since the first half of the above sequence contain averages from the original sequence, we can view it as a coarser approximation to the original signal. The second half of this sequence can be viewed as the details or approximation errors of the first half.</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TextBox 4"/>
          <p:cNvSpPr txBox="1"/>
          <p:nvPr/>
        </p:nvSpPr>
        <p:spPr>
          <a:xfrm>
            <a:off x="7956376" y="2348880"/>
            <a:ext cx="900247" cy="369332"/>
          </a:xfrm>
          <a:prstGeom prst="rect">
            <a:avLst/>
          </a:prstGeom>
          <a:noFill/>
        </p:spPr>
        <p:txBody>
          <a:bodyPr wrap="square" rtlCol="0">
            <a:spAutoFit/>
          </a:bodyPr>
          <a:lstStyle/>
          <a:p>
            <a:r>
              <a:rPr lang="en-CA" dirty="0">
                <a:latin typeface="Trebuchet MS"/>
              </a:rPr>
              <a:t>(</a:t>
            </a:r>
            <a:r>
              <a:rPr lang="en-CA" dirty="0" smtClean="0">
                <a:latin typeface="Trebuchet MS"/>
              </a:rPr>
              <a:t>8.48)</a:t>
            </a:r>
            <a:endParaRPr lang="en-CA" dirty="0">
              <a:latin typeface="Trebuchet MS"/>
            </a:endParaRPr>
          </a:p>
        </p:txBody>
      </p:sp>
      <p:sp>
        <p:nvSpPr>
          <p:cNvPr id="2" name="Slide Number Placeholder 1"/>
          <p:cNvSpPr>
            <a:spLocks noGrp="1"/>
          </p:cNvSpPr>
          <p:nvPr>
            <p:ph type="sldNum" sz="quarter" idx="12"/>
          </p:nvPr>
        </p:nvSpPr>
        <p:spPr/>
        <p:txBody>
          <a:bodyPr/>
          <a:lstStyle/>
          <a:p>
            <a:fld id="{0F351D62-525A-4671-8264-CD4617D324B8}" type="slidenum">
              <a:rPr lang="en-US" smtClean="0"/>
              <a:pPr/>
              <a:t>45</a:t>
            </a:fld>
            <a:endParaRPr lang="en-US" dirty="0"/>
          </a:p>
        </p:txBody>
      </p:sp>
    </p:spTree>
    <p:extLst>
      <p:ext uri="{BB962C8B-B14F-4D97-AF65-F5344CB8AC3E}">
        <p14:creationId xmlns:p14="http://schemas.microsoft.com/office/powerpoint/2010/main" val="2161853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62500" lnSpcReduction="20000"/>
          </a:bodyPr>
          <a:lstStyle/>
          <a:p>
            <a:r>
              <a:rPr lang="en-CA" dirty="0" smtClean="0"/>
              <a:t>• It is easily verified that the original sequence can be reconstructed from the transformed sequence using the relations</a:t>
            </a:r>
          </a:p>
          <a:p>
            <a:endParaRPr lang="en-CA" dirty="0" smtClean="0"/>
          </a:p>
          <a:p>
            <a:r>
              <a:rPr lang="en-CA" dirty="0" smtClean="0"/>
              <a:t>				</a:t>
            </a:r>
            <a:r>
              <a:rPr lang="en-CA" i="1" dirty="0" err="1" smtClean="0">
                <a:latin typeface="Times New Roman" pitchFamily="18" charset="0"/>
                <a:cs typeface="Times New Roman" pitchFamily="18" charset="0"/>
              </a:rPr>
              <a:t>x</a:t>
            </a:r>
            <a:r>
              <a:rPr lang="en-CA" i="1" baseline="-25000" dirty="0" err="1" smtClean="0">
                <a:latin typeface="Times New Roman" pitchFamily="18" charset="0"/>
                <a:cs typeface="Times New Roman" pitchFamily="18" charset="0"/>
              </a:rPr>
              <a:t>n</a:t>
            </a:r>
            <a:r>
              <a:rPr lang="en-CA" baseline="-25000" dirty="0" smtClean="0"/>
              <a:t>, 2</a:t>
            </a:r>
            <a:r>
              <a:rPr lang="en-CA" i="1" baseline="-25000" dirty="0" smtClean="0">
                <a:latin typeface="Times New Roman" pitchFamily="18" charset="0"/>
                <a:cs typeface="Times New Roman" pitchFamily="18" charset="0"/>
              </a:rPr>
              <a:t>i</a:t>
            </a:r>
            <a:r>
              <a:rPr lang="en-CA" baseline="-25000" dirty="0" smtClean="0"/>
              <a:t> </a:t>
            </a:r>
            <a:r>
              <a:rPr lang="en-CA" dirty="0" smtClean="0"/>
              <a:t>=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 </a:t>
            </a:r>
            <a:r>
              <a:rPr lang="en-CA" i="1" baseline="-25000" dirty="0" err="1" smtClean="0">
                <a:latin typeface="Times New Roman" pitchFamily="18" charset="0"/>
                <a:cs typeface="Times New Roman" pitchFamily="18" charset="0"/>
              </a:rPr>
              <a:t>i</a:t>
            </a:r>
            <a:r>
              <a:rPr lang="en-CA" i="1" baseline="-25000" dirty="0" smtClean="0">
                <a:latin typeface="Times New Roman" pitchFamily="18" charset="0"/>
                <a:cs typeface="Times New Roman" pitchFamily="18" charset="0"/>
              </a:rPr>
              <a:t> </a:t>
            </a:r>
            <a:r>
              <a:rPr lang="en-CA" dirty="0" smtClean="0"/>
              <a:t>+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 </a:t>
            </a:r>
            <a:r>
              <a:rPr lang="en-CA" i="1" baseline="-25000" dirty="0" err="1" smtClean="0">
                <a:latin typeface="Times New Roman" pitchFamily="18" charset="0"/>
                <a:cs typeface="Times New Roman" pitchFamily="18" charset="0"/>
              </a:rPr>
              <a:t>i</a:t>
            </a:r>
            <a:endParaRPr lang="en-CA" i="1" baseline="-25000" dirty="0" smtClean="0">
              <a:latin typeface="Times New Roman" pitchFamily="18" charset="0"/>
              <a:cs typeface="Times New Roman" pitchFamily="18" charset="0"/>
            </a:endParaRPr>
          </a:p>
          <a:p>
            <a:r>
              <a:rPr lang="en-CA" dirty="0" smtClean="0"/>
              <a:t>				</a:t>
            </a:r>
            <a:r>
              <a:rPr lang="en-CA" i="1" dirty="0" err="1" smtClean="0">
                <a:latin typeface="Times New Roman" pitchFamily="18" charset="0"/>
                <a:cs typeface="Times New Roman" pitchFamily="18" charset="0"/>
              </a:rPr>
              <a:t>x</a:t>
            </a:r>
            <a:r>
              <a:rPr lang="en-CA" i="1" baseline="-25000" dirty="0" err="1" smtClean="0">
                <a:latin typeface="Times New Roman" pitchFamily="18" charset="0"/>
                <a:cs typeface="Times New Roman" pitchFamily="18" charset="0"/>
              </a:rPr>
              <a:t>n</a:t>
            </a:r>
            <a:r>
              <a:rPr lang="en-CA" baseline="-25000" dirty="0" smtClean="0"/>
              <a:t>, 2</a:t>
            </a:r>
            <a:r>
              <a:rPr lang="en-CA" i="1" baseline="-25000" dirty="0" smtClean="0">
                <a:latin typeface="Times New Roman" pitchFamily="18" charset="0"/>
                <a:cs typeface="Times New Roman" pitchFamily="18" charset="0"/>
              </a:rPr>
              <a:t>i</a:t>
            </a:r>
            <a:r>
              <a:rPr lang="en-CA" baseline="-25000" dirty="0" smtClean="0"/>
              <a:t>+1 </a:t>
            </a:r>
            <a:r>
              <a:rPr lang="en-CA" dirty="0" smtClean="0"/>
              <a:t>=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n</a:t>
            </a:r>
            <a:r>
              <a:rPr lang="en-CA" baseline="-25000" dirty="0" smtClean="0"/>
              <a:t>−1,</a:t>
            </a:r>
            <a:r>
              <a:rPr lang="en-CA" i="1" baseline="-25000" dirty="0" smtClean="0">
                <a:latin typeface="Times New Roman" pitchFamily="18" charset="0"/>
                <a:cs typeface="Times New Roman" pitchFamily="18" charset="0"/>
              </a:rPr>
              <a:t> </a:t>
            </a:r>
            <a:r>
              <a:rPr lang="en-CA" i="1" baseline="-25000"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t>−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n</a:t>
            </a:r>
            <a:r>
              <a:rPr lang="en-CA" baseline="-25000" dirty="0" smtClean="0"/>
              <a:t>−1, </a:t>
            </a:r>
            <a:r>
              <a:rPr lang="en-CA" i="1" baseline="-25000" dirty="0" err="1" smtClean="0">
                <a:latin typeface="Times New Roman" pitchFamily="18" charset="0"/>
                <a:cs typeface="Times New Roman" pitchFamily="18" charset="0"/>
              </a:rPr>
              <a:t>i</a:t>
            </a:r>
            <a:endParaRPr lang="en-CA" i="1" baseline="-25000" dirty="0" smtClean="0">
              <a:latin typeface="Times New Roman" pitchFamily="18" charset="0"/>
              <a:cs typeface="Times New Roman" pitchFamily="18" charset="0"/>
            </a:endParaRPr>
          </a:p>
          <a:p>
            <a:endParaRPr lang="en-CA" dirty="0" smtClean="0"/>
          </a:p>
          <a:p>
            <a:r>
              <a:rPr lang="en-CA" dirty="0" smtClean="0"/>
              <a:t>• This transform is the discrete </a:t>
            </a:r>
            <a:r>
              <a:rPr lang="en-CA" dirty="0" err="1" smtClean="0"/>
              <a:t>Haar</a:t>
            </a:r>
            <a:r>
              <a:rPr lang="en-CA" dirty="0" smtClean="0"/>
              <a:t> wavelet transform.</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r>
              <a:rPr lang="en-CA" b="1" dirty="0" smtClean="0"/>
              <a:t>Fig. 8.12: </a:t>
            </a:r>
            <a:r>
              <a:rPr lang="en-CA" dirty="0" err="1" smtClean="0"/>
              <a:t>Haar</a:t>
            </a:r>
            <a:r>
              <a:rPr lang="en-CA" dirty="0" smtClean="0"/>
              <a:t> Transform: (a) scaling function, (b) wavelet function.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haar.png"/>
          <p:cNvPicPr>
            <a:picLocks noChangeAspect="1"/>
          </p:cNvPicPr>
          <p:nvPr/>
        </p:nvPicPr>
        <p:blipFill>
          <a:blip r:embed="rId2" cstate="print"/>
          <a:stretch>
            <a:fillRect/>
          </a:stretch>
        </p:blipFill>
        <p:spPr>
          <a:xfrm>
            <a:off x="1884724" y="2924944"/>
            <a:ext cx="5374553" cy="2571768"/>
          </a:xfrm>
          <a:prstGeom prst="rect">
            <a:avLst/>
          </a:prstGeom>
        </p:spPr>
      </p:pic>
      <p:sp>
        <p:nvSpPr>
          <p:cNvPr id="7" name="TextBox 6"/>
          <p:cNvSpPr txBox="1"/>
          <p:nvPr/>
        </p:nvSpPr>
        <p:spPr>
          <a:xfrm>
            <a:off x="7827298" y="1628800"/>
            <a:ext cx="802098" cy="369332"/>
          </a:xfrm>
          <a:prstGeom prst="rect">
            <a:avLst/>
          </a:prstGeom>
          <a:noFill/>
        </p:spPr>
        <p:txBody>
          <a:bodyPr wrap="none" rtlCol="0">
            <a:spAutoFit/>
          </a:bodyPr>
          <a:lstStyle/>
          <a:p>
            <a:r>
              <a:rPr lang="en-CA" dirty="0">
                <a:latin typeface="Trebuchet MS"/>
              </a:rPr>
              <a:t>(</a:t>
            </a:r>
            <a:r>
              <a:rPr lang="en-CA" dirty="0" smtClean="0">
                <a:latin typeface="Trebuchet MS"/>
              </a:rPr>
              <a:t>8.49)</a:t>
            </a:r>
            <a:endParaRPr lang="en-CA" dirty="0">
              <a:latin typeface="Trebuchet MS"/>
            </a:endParaRPr>
          </a:p>
        </p:txBody>
      </p:sp>
      <p:sp>
        <p:nvSpPr>
          <p:cNvPr id="2" name="Slide Number Placeholder 1"/>
          <p:cNvSpPr>
            <a:spLocks noGrp="1"/>
          </p:cNvSpPr>
          <p:nvPr>
            <p:ph type="sldNum" sz="quarter" idx="12"/>
          </p:nvPr>
        </p:nvSpPr>
        <p:spPr/>
        <p:txBody>
          <a:bodyPr/>
          <a:lstStyle/>
          <a:p>
            <a:fld id="{0F351D62-525A-4671-8264-CD4617D324B8}" type="slidenum">
              <a:rPr lang="en-US" smtClean="0"/>
              <a:pPr/>
              <a:t>46</a:t>
            </a:fld>
            <a:endParaRPr lang="en-US" dirty="0"/>
          </a:p>
        </p:txBody>
      </p:sp>
    </p:spTree>
    <p:extLst>
      <p:ext uri="{BB962C8B-B14F-4D97-AF65-F5344CB8AC3E}">
        <p14:creationId xmlns:p14="http://schemas.microsoft.com/office/powerpoint/2010/main" val="303604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176"/>
            <a:ext cx="8229600" cy="839775"/>
          </a:xfrm>
        </p:spPr>
        <p:txBody>
          <a:bodyPr>
            <a:noAutofit/>
          </a:bodyPr>
          <a:lstStyle/>
          <a:p>
            <a:pPr algn="ctr"/>
            <a:r>
              <a:rPr lang="en-CA" sz="2200" b="1" dirty="0" smtClean="0"/>
              <a:t>Fig. 8.13: </a:t>
            </a:r>
            <a:r>
              <a:rPr lang="en-CA" sz="2200" dirty="0" smtClean="0"/>
              <a:t>Input image for the 2D </a:t>
            </a:r>
            <a:r>
              <a:rPr lang="en-CA" sz="2200" dirty="0" err="1" smtClean="0"/>
              <a:t>Haar</a:t>
            </a:r>
            <a:r>
              <a:rPr lang="en-CA" sz="2200" dirty="0" smtClean="0"/>
              <a:t> Wavelet Transform.</a:t>
            </a:r>
          </a:p>
          <a:p>
            <a:pPr marL="0" indent="0" algn="ctr"/>
            <a:r>
              <a:rPr lang="en-CA" sz="2200" dirty="0" smtClean="0"/>
              <a:t>(a) The pixel values. (b) Shown as an 8 × 8 image.</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rect.png"/>
          <p:cNvPicPr>
            <a:picLocks noChangeAspect="1"/>
          </p:cNvPicPr>
          <p:nvPr/>
        </p:nvPicPr>
        <p:blipFill>
          <a:blip r:embed="rId2" cstate="print"/>
          <a:stretch>
            <a:fillRect/>
          </a:stretch>
        </p:blipFill>
        <p:spPr>
          <a:xfrm>
            <a:off x="928662" y="1214422"/>
            <a:ext cx="7365185" cy="3357586"/>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47</a:t>
            </a:fld>
            <a:endParaRPr lang="en-US" dirty="0"/>
          </a:p>
        </p:txBody>
      </p:sp>
    </p:spTree>
    <p:extLst>
      <p:ext uri="{BB962C8B-B14F-4D97-AF65-F5344CB8AC3E}">
        <p14:creationId xmlns:p14="http://schemas.microsoft.com/office/powerpoint/2010/main" val="2848164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20" y="5005956"/>
            <a:ext cx="8229600" cy="839775"/>
          </a:xfrm>
        </p:spPr>
        <p:txBody>
          <a:bodyPr>
            <a:noAutofit/>
          </a:bodyPr>
          <a:lstStyle/>
          <a:p>
            <a:pPr algn="ctr"/>
            <a:r>
              <a:rPr lang="en-CA" sz="2600" b="1" dirty="0" smtClean="0"/>
              <a:t>Fig. 8.14: </a:t>
            </a:r>
            <a:r>
              <a:rPr lang="en-CA" sz="2600" dirty="0" smtClean="0"/>
              <a:t>Intermediate output of the 2D </a:t>
            </a:r>
            <a:r>
              <a:rPr lang="en-CA" sz="2600" dirty="0" err="1" smtClean="0"/>
              <a:t>Haar</a:t>
            </a:r>
            <a:r>
              <a:rPr lang="en-CA" sz="2600" dirty="0"/>
              <a:t> </a:t>
            </a:r>
            <a:r>
              <a:rPr lang="en-CA" sz="2600" dirty="0" smtClean="0"/>
              <a:t>Wavelet Transform.</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rect1.png"/>
          <p:cNvPicPr>
            <a:picLocks noChangeAspect="1"/>
          </p:cNvPicPr>
          <p:nvPr/>
        </p:nvPicPr>
        <p:blipFill>
          <a:blip r:embed="rId2" cstate="print"/>
          <a:stretch>
            <a:fillRect/>
          </a:stretch>
        </p:blipFill>
        <p:spPr>
          <a:xfrm>
            <a:off x="2699792" y="980728"/>
            <a:ext cx="3672408" cy="367240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48</a:t>
            </a:fld>
            <a:endParaRPr lang="en-US" dirty="0"/>
          </a:p>
        </p:txBody>
      </p:sp>
    </p:spTree>
    <p:extLst>
      <p:ext uri="{BB962C8B-B14F-4D97-AF65-F5344CB8AC3E}">
        <p14:creationId xmlns:p14="http://schemas.microsoft.com/office/powerpoint/2010/main" val="27507562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408" y="5077964"/>
            <a:ext cx="7931224" cy="839775"/>
          </a:xfrm>
        </p:spPr>
        <p:txBody>
          <a:bodyPr>
            <a:noAutofit/>
          </a:bodyPr>
          <a:lstStyle/>
          <a:p>
            <a:pPr algn="ctr"/>
            <a:r>
              <a:rPr lang="en-CA" sz="2400" b="1" dirty="0" smtClean="0"/>
              <a:t>Fig. 8.15: </a:t>
            </a:r>
            <a:r>
              <a:rPr lang="en-CA" sz="2400" dirty="0" smtClean="0"/>
              <a:t>Output of the first level of the 2D </a:t>
            </a:r>
            <a:r>
              <a:rPr lang="en-CA" sz="2400" dirty="0" err="1" smtClean="0"/>
              <a:t>Haar</a:t>
            </a:r>
            <a:r>
              <a:rPr lang="en-CA" sz="2400" dirty="0" smtClean="0"/>
              <a:t> Wavelet Transform.</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rect2.png"/>
          <p:cNvPicPr>
            <a:picLocks noChangeAspect="1"/>
          </p:cNvPicPr>
          <p:nvPr/>
        </p:nvPicPr>
        <p:blipFill>
          <a:blip r:embed="rId2" cstate="print"/>
          <a:stretch>
            <a:fillRect/>
          </a:stretch>
        </p:blipFill>
        <p:spPr>
          <a:xfrm>
            <a:off x="2699792" y="980728"/>
            <a:ext cx="3728456" cy="3728456"/>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49</a:t>
            </a:fld>
            <a:endParaRPr lang="en-US" dirty="0"/>
          </a:p>
        </p:txBody>
      </p:sp>
    </p:spTree>
    <p:extLst>
      <p:ext uri="{BB962C8B-B14F-4D97-AF65-F5344CB8AC3E}">
        <p14:creationId xmlns:p14="http://schemas.microsoft.com/office/powerpoint/2010/main" val="95919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8.4  Quantization</a:t>
            </a:r>
            <a:endParaRPr lang="en-CA" sz="3200" dirty="0"/>
          </a:p>
        </p:txBody>
      </p:sp>
      <p:sp>
        <p:nvSpPr>
          <p:cNvPr id="3" name="Content Placeholder 2"/>
          <p:cNvSpPr>
            <a:spLocks noGrp="1"/>
          </p:cNvSpPr>
          <p:nvPr>
            <p:ph idx="1"/>
          </p:nvPr>
        </p:nvSpPr>
        <p:spPr/>
        <p:txBody>
          <a:bodyPr>
            <a:normAutofit/>
          </a:bodyPr>
          <a:lstStyle/>
          <a:p>
            <a:r>
              <a:rPr lang="en-CA" sz="2600" dirty="0" smtClean="0"/>
              <a:t>• Reduce the number of distinct output values to a much smaller set.</a:t>
            </a:r>
          </a:p>
          <a:p>
            <a:endParaRPr lang="en-CA" sz="2600" dirty="0" smtClean="0"/>
          </a:p>
          <a:p>
            <a:r>
              <a:rPr lang="en-CA" sz="2600" dirty="0" smtClean="0"/>
              <a:t>• Main source of the “loss” in </a:t>
            </a:r>
            <a:r>
              <a:rPr lang="en-CA" sz="2600" dirty="0" err="1" smtClean="0"/>
              <a:t>lossy</a:t>
            </a:r>
            <a:r>
              <a:rPr lang="en-CA" sz="2600" dirty="0" smtClean="0"/>
              <a:t> compression.</a:t>
            </a:r>
          </a:p>
          <a:p>
            <a:endParaRPr lang="en-CA" sz="2600" dirty="0" smtClean="0"/>
          </a:p>
          <a:p>
            <a:r>
              <a:rPr lang="en-CA" sz="2600" dirty="0" smtClean="0"/>
              <a:t>• Three different forms of quantization.</a:t>
            </a:r>
          </a:p>
          <a:p>
            <a:pPr lvl="1"/>
            <a:r>
              <a:rPr lang="en-CA" sz="2600" dirty="0" smtClean="0"/>
              <a:t>– Uniform: midrise and </a:t>
            </a:r>
            <a:r>
              <a:rPr lang="en-CA" sz="2600" dirty="0" err="1" smtClean="0"/>
              <a:t>midtread</a:t>
            </a:r>
            <a:r>
              <a:rPr lang="en-CA" sz="2600" dirty="0" smtClean="0"/>
              <a:t> </a:t>
            </a:r>
            <a:r>
              <a:rPr lang="en-CA" sz="2600" dirty="0" err="1" smtClean="0"/>
              <a:t>quantizers</a:t>
            </a:r>
            <a:r>
              <a:rPr lang="en-CA" sz="2600" dirty="0" smtClean="0"/>
              <a:t>.</a:t>
            </a:r>
          </a:p>
          <a:p>
            <a:pPr lvl="1"/>
            <a:r>
              <a:rPr lang="en-CA" sz="2600" dirty="0" smtClean="0"/>
              <a:t>– </a:t>
            </a:r>
            <a:r>
              <a:rPr lang="en-CA" sz="2600" dirty="0" err="1" smtClean="0"/>
              <a:t>Nonuniform</a:t>
            </a:r>
            <a:r>
              <a:rPr lang="en-CA" sz="2600" dirty="0" smtClean="0"/>
              <a:t>: </a:t>
            </a:r>
            <a:r>
              <a:rPr lang="en-CA" sz="2600" dirty="0" err="1" smtClean="0"/>
              <a:t>companded</a:t>
            </a:r>
            <a:r>
              <a:rPr lang="en-CA" sz="2600" dirty="0" smtClean="0"/>
              <a:t> </a:t>
            </a:r>
            <a:r>
              <a:rPr lang="en-CA" sz="2600" dirty="0" err="1" smtClean="0"/>
              <a:t>quantizer</a:t>
            </a:r>
            <a:r>
              <a:rPr lang="en-CA" sz="2600" dirty="0" smtClean="0"/>
              <a:t>.</a:t>
            </a:r>
          </a:p>
          <a:p>
            <a:pPr lvl="1"/>
            <a:r>
              <a:rPr lang="en-CA" sz="2600" dirty="0" smtClean="0"/>
              <a:t>– Vector Quantization.</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4941168"/>
            <a:ext cx="8229600" cy="839775"/>
          </a:xfrm>
        </p:spPr>
        <p:txBody>
          <a:bodyPr>
            <a:noAutofit/>
          </a:bodyPr>
          <a:lstStyle/>
          <a:p>
            <a:pPr algn="ctr"/>
            <a:r>
              <a:rPr lang="en-CA" sz="2800" b="1" dirty="0" smtClean="0"/>
              <a:t>Fig. 8.16: </a:t>
            </a:r>
            <a:r>
              <a:rPr lang="en-CA" sz="2800" dirty="0" smtClean="0"/>
              <a:t>A simple graphical illustration of Wavelet Transform.</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2dhaar.png"/>
          <p:cNvPicPr>
            <a:picLocks noChangeAspect="1"/>
          </p:cNvPicPr>
          <p:nvPr/>
        </p:nvPicPr>
        <p:blipFill>
          <a:blip r:embed="rId2" cstate="print"/>
          <a:stretch>
            <a:fillRect/>
          </a:stretch>
        </p:blipFill>
        <p:spPr>
          <a:xfrm>
            <a:off x="2771800" y="980728"/>
            <a:ext cx="3656448" cy="365644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50</a:t>
            </a:fld>
            <a:endParaRPr lang="en-US" dirty="0"/>
          </a:p>
        </p:txBody>
      </p:sp>
    </p:spTree>
    <p:extLst>
      <p:ext uri="{BB962C8B-B14F-4D97-AF65-F5344CB8AC3E}">
        <p14:creationId xmlns:p14="http://schemas.microsoft.com/office/powerpoint/2010/main" val="2039590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4674605"/>
            <a:ext cx="6408713" cy="1152128"/>
          </a:xfrm>
        </p:spPr>
        <p:txBody>
          <a:bodyPr>
            <a:normAutofit/>
          </a:bodyPr>
          <a:lstStyle/>
          <a:p>
            <a:r>
              <a:rPr lang="en-CA" sz="2400" b="1" dirty="0" smtClean="0"/>
              <a:t>Fig. 8.17: </a:t>
            </a:r>
            <a:r>
              <a:rPr lang="en-CA" sz="2400" dirty="0" smtClean="0"/>
              <a:t>A Mexican Hat Wavelet: </a:t>
            </a:r>
          </a:p>
          <a:p>
            <a:r>
              <a:rPr lang="en-CA" sz="2400" dirty="0" smtClean="0"/>
              <a:t>(a) </a:t>
            </a:r>
            <a:r>
              <a:rPr lang="el-GR" sz="2400" i="1" dirty="0" smtClean="0">
                <a:latin typeface="Times New Roman" pitchFamily="18" charset="0"/>
                <a:cs typeface="Times New Roman" pitchFamily="18" charset="0"/>
              </a:rPr>
              <a:t>σ</a:t>
            </a:r>
            <a:r>
              <a:rPr lang="en-CA" sz="2400" dirty="0" smtClean="0"/>
              <a:t> = 0.5, </a:t>
            </a:r>
            <a:r>
              <a:rPr lang="en-CA" sz="2400" dirty="0" smtClean="0"/>
              <a:t>(</a:t>
            </a:r>
            <a:r>
              <a:rPr lang="en-CA" sz="2400" dirty="0" smtClean="0"/>
              <a:t>b) its Fourier transform.</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8f17.png"/>
          <p:cNvPicPr>
            <a:picLocks noChangeAspect="1"/>
          </p:cNvPicPr>
          <p:nvPr/>
        </p:nvPicPr>
        <p:blipFill>
          <a:blip r:embed="rId2" cstate="print"/>
          <a:stretch>
            <a:fillRect/>
          </a:stretch>
        </p:blipFill>
        <p:spPr>
          <a:xfrm>
            <a:off x="644533" y="1285860"/>
            <a:ext cx="7854935" cy="292895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51</a:t>
            </a:fld>
            <a:endParaRPr lang="en-US" dirty="0"/>
          </a:p>
        </p:txBody>
      </p:sp>
    </p:spTree>
    <p:extLst>
      <p:ext uri="{BB962C8B-B14F-4D97-AF65-F5344CB8AC3E}">
        <p14:creationId xmlns:p14="http://schemas.microsoft.com/office/powerpoint/2010/main" val="985273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8.6.2  Continuous Wavelet Transform</a:t>
            </a:r>
            <a:endParaRPr lang="en-CA" sz="3200" dirty="0"/>
          </a:p>
        </p:txBody>
      </p:sp>
      <p:sp>
        <p:nvSpPr>
          <p:cNvPr id="3" name="Content Placeholder 2"/>
          <p:cNvSpPr>
            <a:spLocks noGrp="1"/>
          </p:cNvSpPr>
          <p:nvPr>
            <p:ph idx="1"/>
          </p:nvPr>
        </p:nvSpPr>
        <p:spPr/>
        <p:txBody>
          <a:bodyPr>
            <a:normAutofit fontScale="32500" lnSpcReduction="20000"/>
          </a:bodyPr>
          <a:lstStyle/>
          <a:p>
            <a:pPr>
              <a:lnSpc>
                <a:spcPct val="120000"/>
              </a:lnSpc>
              <a:buFont typeface="Arial" pitchFamily="34" charset="0"/>
              <a:buChar char="•"/>
            </a:pPr>
            <a:r>
              <a:rPr lang="en-CA" sz="4900" dirty="0" smtClean="0"/>
              <a:t>In general, a wavelet is a function </a:t>
            </a:r>
            <a:r>
              <a:rPr lang="el-GR" sz="4900" i="1" dirty="0" smtClean="0">
                <a:latin typeface="Times New Roman" pitchFamily="18" charset="0"/>
                <a:cs typeface="Times New Roman" pitchFamily="18" charset="0"/>
              </a:rPr>
              <a:t>ψ</a:t>
            </a:r>
            <a:r>
              <a:rPr lang="en-CA" sz="4900" dirty="0" smtClean="0"/>
              <a:t> ∈ </a:t>
            </a:r>
            <a:r>
              <a:rPr lang="en-CA" sz="4900" b="1" dirty="0" smtClean="0">
                <a:latin typeface="Times New Roman" pitchFamily="18" charset="0"/>
                <a:cs typeface="Times New Roman" pitchFamily="18" charset="0"/>
              </a:rPr>
              <a:t>L</a:t>
            </a:r>
            <a:r>
              <a:rPr lang="en-CA" sz="4900" baseline="30000" dirty="0" smtClean="0"/>
              <a:t>2</a:t>
            </a:r>
            <a:r>
              <a:rPr lang="en-CA" sz="4900" dirty="0" smtClean="0"/>
              <a:t>(R) with a zero average (the admissibility condition),</a:t>
            </a:r>
          </a:p>
          <a:p>
            <a:pPr>
              <a:lnSpc>
                <a:spcPct val="120000"/>
              </a:lnSpc>
            </a:pPr>
            <a:endParaRPr lang="en-CA" sz="3400" dirty="0" smtClean="0"/>
          </a:p>
          <a:p>
            <a:pPr algn="r">
              <a:lnSpc>
                <a:spcPct val="120000"/>
              </a:lnSpc>
            </a:pPr>
            <a:r>
              <a:rPr lang="en-CA" sz="4900" dirty="0" smtClean="0"/>
              <a:t>(8.55)</a:t>
            </a:r>
          </a:p>
          <a:p>
            <a:pPr>
              <a:lnSpc>
                <a:spcPct val="120000"/>
              </a:lnSpc>
            </a:pPr>
            <a:endParaRPr lang="en-CA" sz="3400" dirty="0" smtClean="0"/>
          </a:p>
          <a:p>
            <a:pPr algn="l">
              <a:lnSpc>
                <a:spcPct val="120000"/>
              </a:lnSpc>
              <a:buFont typeface="Arial" pitchFamily="34" charset="0"/>
              <a:buChar char="•"/>
            </a:pPr>
            <a:r>
              <a:rPr lang="en-CA" sz="4900" dirty="0" smtClean="0"/>
              <a:t>Another way to state the admissibility condition is that the </a:t>
            </a:r>
            <a:r>
              <a:rPr lang="en-CA" sz="4900" i="1" dirty="0">
                <a:latin typeface="Times New Roman" panose="02020603050405020304" pitchFamily="18" charset="0"/>
                <a:cs typeface="Times New Roman" panose="02020603050405020304" pitchFamily="18" charset="0"/>
              </a:rPr>
              <a:t>0</a:t>
            </a:r>
            <a:r>
              <a:rPr lang="en-CA" sz="4900" dirty="0" smtClean="0"/>
              <a:t>th </a:t>
            </a:r>
            <a:r>
              <a:rPr lang="en-CA" sz="4900" dirty="0" smtClean="0"/>
              <a:t>moment </a:t>
            </a:r>
            <a:r>
              <a:rPr lang="en-CA" sz="4900" i="1" dirty="0" smtClean="0">
                <a:latin typeface="Times New Roman" pitchFamily="18" charset="0"/>
                <a:cs typeface="Times New Roman" pitchFamily="18" charset="0"/>
              </a:rPr>
              <a:t>M</a:t>
            </a:r>
            <a:r>
              <a:rPr lang="en-CA" sz="4900" baseline="-25000" dirty="0" smtClean="0"/>
              <a:t>0</a:t>
            </a:r>
            <a:r>
              <a:rPr lang="en-CA" sz="4900" dirty="0" smtClean="0"/>
              <a:t> of </a:t>
            </a:r>
            <a:r>
              <a:rPr lang="el-GR" sz="4900" i="1" dirty="0" smtClean="0">
                <a:latin typeface="Times New Roman" pitchFamily="18" charset="0"/>
                <a:cs typeface="Times New Roman" pitchFamily="18" charset="0"/>
              </a:rPr>
              <a:t>ψ</a:t>
            </a:r>
            <a:r>
              <a:rPr lang="en-CA" sz="4900" dirty="0" smtClean="0"/>
              <a:t>(</a:t>
            </a:r>
            <a:r>
              <a:rPr lang="en-CA" sz="4900" dirty="0" smtClean="0">
                <a:latin typeface="Times New Roman" pitchFamily="18" charset="0"/>
                <a:cs typeface="Times New Roman" pitchFamily="18" charset="0"/>
              </a:rPr>
              <a:t>t</a:t>
            </a:r>
            <a:r>
              <a:rPr lang="en-CA" sz="4900" dirty="0" smtClean="0"/>
              <a:t>) is zero. The </a:t>
            </a:r>
            <a:r>
              <a:rPr lang="en-CA" sz="5500" i="1" dirty="0" err="1" smtClean="0">
                <a:latin typeface="Times New Roman" pitchFamily="18" charset="0"/>
                <a:cs typeface="Times New Roman" pitchFamily="18" charset="0"/>
              </a:rPr>
              <a:t>p</a:t>
            </a:r>
            <a:r>
              <a:rPr lang="en-CA" sz="4900" dirty="0" err="1" smtClean="0"/>
              <a:t>th</a:t>
            </a:r>
            <a:r>
              <a:rPr lang="en-CA" sz="4900" dirty="0" smtClean="0"/>
              <a:t> moment is defined as</a:t>
            </a:r>
          </a:p>
          <a:p>
            <a:pPr>
              <a:lnSpc>
                <a:spcPct val="120000"/>
              </a:lnSpc>
            </a:pPr>
            <a:endParaRPr lang="en-CA" sz="3400" dirty="0" smtClean="0"/>
          </a:p>
          <a:p>
            <a:pPr algn="r">
              <a:lnSpc>
                <a:spcPct val="120000"/>
              </a:lnSpc>
            </a:pPr>
            <a:r>
              <a:rPr lang="en-CA" sz="4900" dirty="0" smtClean="0"/>
              <a:t>(8.56)</a:t>
            </a:r>
          </a:p>
          <a:p>
            <a:pPr>
              <a:lnSpc>
                <a:spcPct val="120000"/>
              </a:lnSpc>
            </a:pPr>
            <a:endParaRPr lang="en-CA" sz="3400" dirty="0" smtClean="0"/>
          </a:p>
          <a:p>
            <a:pPr>
              <a:lnSpc>
                <a:spcPct val="120000"/>
              </a:lnSpc>
              <a:buFont typeface="Arial" pitchFamily="34" charset="0"/>
              <a:buChar char="•"/>
            </a:pPr>
            <a:r>
              <a:rPr lang="en-CA" sz="4900" dirty="0" smtClean="0"/>
              <a:t>The function </a:t>
            </a:r>
            <a:r>
              <a:rPr lang="el-GR" sz="4900" dirty="0" smtClean="0">
                <a:latin typeface="Times New Roman" pitchFamily="18" charset="0"/>
                <a:cs typeface="Times New Roman" pitchFamily="18" charset="0"/>
              </a:rPr>
              <a:t>ψ</a:t>
            </a:r>
            <a:r>
              <a:rPr lang="en-CA" sz="4900" dirty="0" smtClean="0"/>
              <a:t> is normalized, i.e., ||</a:t>
            </a:r>
            <a:r>
              <a:rPr lang="el-GR" sz="4900" i="1" dirty="0" smtClean="0">
                <a:latin typeface="Times New Roman" pitchFamily="18" charset="0"/>
                <a:cs typeface="Times New Roman" pitchFamily="18" charset="0"/>
              </a:rPr>
              <a:t>ψ</a:t>
            </a:r>
            <a:r>
              <a:rPr lang="en-CA" sz="4900" dirty="0" smtClean="0"/>
              <a:t>|| = 1 and centered at </a:t>
            </a:r>
            <a:r>
              <a:rPr lang="en-CA" sz="4900" i="1" dirty="0" smtClean="0">
                <a:latin typeface="Times New Roman" pitchFamily="18" charset="0"/>
                <a:cs typeface="Times New Roman" pitchFamily="18" charset="0"/>
              </a:rPr>
              <a:t>t</a:t>
            </a:r>
            <a:r>
              <a:rPr lang="en-CA" sz="4900" dirty="0" smtClean="0"/>
              <a:t> = 0. A family of wavelet functions is obtained by scaling and translating the “mother wavelet” </a:t>
            </a:r>
            <a:r>
              <a:rPr lang="el-GR" sz="4900" i="1" dirty="0" smtClean="0">
                <a:latin typeface="Times New Roman" pitchFamily="18" charset="0"/>
                <a:cs typeface="Times New Roman" pitchFamily="18" charset="0"/>
              </a:rPr>
              <a:t>ψ</a:t>
            </a:r>
            <a:endParaRPr lang="en-CA" sz="4900" i="1" dirty="0" smtClean="0">
              <a:latin typeface="Times New Roman" pitchFamily="18" charset="0"/>
              <a:cs typeface="Times New Roman" pitchFamily="18" charset="0"/>
            </a:endParaRPr>
          </a:p>
          <a:p>
            <a:endParaRPr lang="en-CA" dirty="0" smtClean="0"/>
          </a:p>
          <a:p>
            <a:pPr algn="r"/>
            <a:endParaRPr lang="en-CA" sz="4900" dirty="0" smtClean="0"/>
          </a:p>
          <a:p>
            <a:pPr algn="r"/>
            <a:endParaRPr lang="en-CA" sz="4900" dirty="0"/>
          </a:p>
          <a:p>
            <a:pPr algn="r"/>
            <a:r>
              <a:rPr lang="en-CA" sz="4900" dirty="0" smtClean="0"/>
              <a:t>(</a:t>
            </a:r>
            <a:r>
              <a:rPr lang="en-CA" sz="4900" dirty="0" smtClean="0"/>
              <a:t>8.57)</a:t>
            </a:r>
          </a:p>
          <a:p>
            <a:endParaRPr lang="en-CA" dirty="0" smtClean="0"/>
          </a:p>
          <a:p>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4793456"/>
              </p:ext>
            </p:extLst>
          </p:nvPr>
        </p:nvGraphicFramePr>
        <p:xfrm>
          <a:off x="3677003" y="2060848"/>
          <a:ext cx="1780454" cy="642942"/>
        </p:xfrm>
        <a:graphic>
          <a:graphicData uri="http://schemas.openxmlformats.org/presentationml/2006/ole">
            <mc:AlternateContent xmlns:mc="http://schemas.openxmlformats.org/markup-compatibility/2006">
              <mc:Choice xmlns:v="urn:schemas-microsoft-com:vml" Requires="v">
                <p:oleObj spid="_x0000_s37250" name="Equation" r:id="rId3" imgW="914400" imgH="330154" progId="">
                  <p:embed/>
                </p:oleObj>
              </mc:Choice>
              <mc:Fallback>
                <p:oleObj name="Equation" r:id="rId3" imgW="914400" imgH="330154" progId="">
                  <p:embed/>
                  <p:pic>
                    <p:nvPicPr>
                      <p:cNvPr id="0"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003" y="2060848"/>
                        <a:ext cx="1780454" cy="6429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88144055"/>
              </p:ext>
            </p:extLst>
          </p:nvPr>
        </p:nvGraphicFramePr>
        <p:xfrm>
          <a:off x="3500430" y="3382072"/>
          <a:ext cx="2225568" cy="642942"/>
        </p:xfrm>
        <a:graphic>
          <a:graphicData uri="http://schemas.openxmlformats.org/presentationml/2006/ole">
            <mc:AlternateContent xmlns:mc="http://schemas.openxmlformats.org/markup-compatibility/2006">
              <mc:Choice xmlns:v="urn:schemas-microsoft-com:vml" Requires="v">
                <p:oleObj spid="_x0000_s37251" name="Equation" r:id="rId5" imgW="1143276" imgH="330353" progId="">
                  <p:embed/>
                </p:oleObj>
              </mc:Choice>
              <mc:Fallback>
                <p:oleObj name="Equation" r:id="rId5" imgW="1143276" imgH="330353" progId="">
                  <p:embed/>
                  <p:pic>
                    <p:nvPicPr>
                      <p:cNvPr id="0" name="Picture 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0" y="3382072"/>
                        <a:ext cx="2225568" cy="6429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44696164"/>
              </p:ext>
            </p:extLst>
          </p:nvPr>
        </p:nvGraphicFramePr>
        <p:xfrm>
          <a:off x="3236409" y="4869160"/>
          <a:ext cx="2661642" cy="785818"/>
        </p:xfrm>
        <a:graphic>
          <a:graphicData uri="http://schemas.openxmlformats.org/presentationml/2006/ole">
            <mc:AlternateContent xmlns:mc="http://schemas.openxmlformats.org/markup-compatibility/2006">
              <mc:Choice xmlns:v="urn:schemas-microsoft-com:vml" Requires="v">
                <p:oleObj spid="_x0000_s37252" name="Equation" r:id="rId7" imgW="1333293" imgH="393539" progId="">
                  <p:embed/>
                </p:oleObj>
              </mc:Choice>
              <mc:Fallback>
                <p:oleObj name="Equation" r:id="rId7" imgW="1333293" imgH="393539" progId="">
                  <p:embed/>
                  <p:pic>
                    <p:nvPicPr>
                      <p:cNvPr id="0" name="Picture 2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409" y="4869160"/>
                        <a:ext cx="2661642" cy="78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r>
              <a:rPr lang="en-CA" dirty="0" smtClean="0"/>
              <a:t>• The </a:t>
            </a:r>
            <a:r>
              <a:rPr lang="en-CA" i="1" dirty="0" smtClean="0"/>
              <a:t>continuous wavelet transform </a:t>
            </a:r>
            <a:r>
              <a:rPr lang="en-CA" dirty="0" smtClean="0"/>
              <a:t>(CWT) of </a:t>
            </a:r>
            <a:r>
              <a:rPr lang="en-CA" i="1" dirty="0" smtClean="0">
                <a:latin typeface="Times New Roman" pitchFamily="18" charset="0"/>
                <a:cs typeface="Times New Roman" pitchFamily="18" charset="0"/>
              </a:rPr>
              <a:t>f</a:t>
            </a:r>
            <a:r>
              <a:rPr lang="en-CA" dirty="0" smtClean="0"/>
              <a:t> ∈ </a:t>
            </a:r>
            <a:r>
              <a:rPr lang="en-CA" b="1" dirty="0" smtClean="0">
                <a:latin typeface="Times New Roman" pitchFamily="18" charset="0"/>
                <a:cs typeface="Times New Roman" pitchFamily="18" charset="0"/>
              </a:rPr>
              <a:t>L</a:t>
            </a:r>
            <a:r>
              <a:rPr lang="en-CA" baseline="30000" dirty="0" smtClean="0"/>
              <a:t>2</a:t>
            </a:r>
            <a:r>
              <a:rPr lang="en-CA" dirty="0" smtClean="0"/>
              <a:t>(</a:t>
            </a:r>
            <a:r>
              <a:rPr lang="en-CA" i="1" dirty="0" smtClean="0">
                <a:latin typeface="Times New Roman" pitchFamily="18" charset="0"/>
                <a:cs typeface="Times New Roman" pitchFamily="18" charset="0"/>
              </a:rPr>
              <a:t>R</a:t>
            </a:r>
            <a:r>
              <a:rPr lang="en-CA" dirty="0" smtClean="0"/>
              <a:t>) at time </a:t>
            </a:r>
            <a:r>
              <a:rPr lang="en-CA" i="1" dirty="0" smtClean="0">
                <a:latin typeface="Times New Roman" pitchFamily="18" charset="0"/>
                <a:cs typeface="Times New Roman" pitchFamily="18" charset="0"/>
              </a:rPr>
              <a:t>u</a:t>
            </a:r>
            <a:r>
              <a:rPr lang="en-CA" dirty="0" smtClean="0"/>
              <a:t> and scale </a:t>
            </a:r>
            <a:r>
              <a:rPr lang="en-CA" i="1" dirty="0" smtClean="0">
                <a:latin typeface="Times New Roman" pitchFamily="18" charset="0"/>
                <a:cs typeface="Times New Roman" pitchFamily="18" charset="0"/>
              </a:rPr>
              <a:t>s</a:t>
            </a:r>
            <a:r>
              <a:rPr lang="en-CA" dirty="0" smtClean="0"/>
              <a:t> is defined as:</a:t>
            </a:r>
          </a:p>
          <a:p>
            <a:endParaRPr lang="en-CA" dirty="0" smtClean="0"/>
          </a:p>
          <a:p>
            <a:pPr algn="r"/>
            <a:r>
              <a:rPr lang="en-CA" dirty="0" smtClean="0"/>
              <a:t>(8.58)</a:t>
            </a:r>
          </a:p>
          <a:p>
            <a:pPr algn="r"/>
            <a:endParaRPr lang="en-CA" dirty="0" smtClean="0"/>
          </a:p>
          <a:p>
            <a:r>
              <a:rPr lang="en-CA" dirty="0" smtClean="0"/>
              <a:t>• The inverse of the continuous wavelet transform is:</a:t>
            </a:r>
          </a:p>
          <a:p>
            <a:endParaRPr lang="en-CA" dirty="0" smtClean="0"/>
          </a:p>
          <a:p>
            <a:pPr algn="r"/>
            <a:r>
              <a:rPr lang="en-CA" dirty="0" smtClean="0"/>
              <a:t>(8.59)</a:t>
            </a:r>
          </a:p>
          <a:p>
            <a:pPr algn="r"/>
            <a:endParaRPr lang="en-CA" dirty="0" smtClean="0"/>
          </a:p>
          <a:p>
            <a:r>
              <a:rPr lang="en-CA" dirty="0" smtClean="0"/>
              <a:t>	where</a:t>
            </a:r>
          </a:p>
          <a:p>
            <a:endParaRPr lang="en-CA" dirty="0" smtClean="0"/>
          </a:p>
          <a:p>
            <a:pPr algn="r"/>
            <a:r>
              <a:rPr lang="en-CA" dirty="0" smtClean="0"/>
              <a:t>(8.60)</a:t>
            </a:r>
          </a:p>
          <a:p>
            <a:pPr algn="r"/>
            <a:endParaRPr lang="en-CA" dirty="0" smtClean="0"/>
          </a:p>
          <a:p>
            <a:r>
              <a:rPr lang="en-CA" dirty="0" smtClean="0"/>
              <a:t>	and </a:t>
            </a:r>
            <a:r>
              <a:rPr lang="el-GR" i="1" dirty="0" smtClean="0">
                <a:latin typeface="Times New Roman" pitchFamily="18" charset="0"/>
                <a:cs typeface="Times New Roman" pitchFamily="18" charset="0"/>
              </a:rPr>
              <a:t>ψ</a:t>
            </a:r>
            <a:r>
              <a:rPr lang="en-CA" dirty="0" smtClean="0"/>
              <a:t>(</a:t>
            </a:r>
            <a:r>
              <a:rPr lang="en-CA" i="1" dirty="0" smtClean="0">
                <a:latin typeface="Times New Roman" pitchFamily="18" charset="0"/>
                <a:cs typeface="Times New Roman" pitchFamily="18" charset="0"/>
              </a:rPr>
              <a:t>w</a:t>
            </a:r>
            <a:r>
              <a:rPr lang="en-CA" dirty="0" smtClean="0"/>
              <a:t>) is the Fourier transform of </a:t>
            </a:r>
            <a:r>
              <a:rPr lang="el-GR" i="1" dirty="0" smtClean="0">
                <a:latin typeface="Times New Roman" pitchFamily="18" charset="0"/>
                <a:cs typeface="Times New Roman" pitchFamily="18" charset="0"/>
              </a:rPr>
              <a:t>ψ</a:t>
            </a:r>
            <a:r>
              <a:rPr lang="en-CA" dirty="0" smtClean="0"/>
              <a:t>(</a:t>
            </a:r>
            <a:r>
              <a:rPr lang="en-CA" i="1" dirty="0" smtClean="0">
                <a:latin typeface="Times New Roman" pitchFamily="18" charset="0"/>
                <a:cs typeface="Times New Roman" pitchFamily="18" charset="0"/>
              </a:rPr>
              <a:t>t</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92248942"/>
              </p:ext>
            </p:extLst>
          </p:nvPr>
        </p:nvGraphicFramePr>
        <p:xfrm>
          <a:off x="2766219" y="1571612"/>
          <a:ext cx="3611562" cy="642938"/>
        </p:xfrm>
        <a:graphic>
          <a:graphicData uri="http://schemas.openxmlformats.org/presentationml/2006/ole">
            <mc:AlternateContent xmlns:mc="http://schemas.openxmlformats.org/markup-compatibility/2006">
              <mc:Choice xmlns:v="urn:schemas-microsoft-com:vml" Requires="v">
                <p:oleObj spid="_x0000_s38271" name="Equation" r:id="rId3" imgW="1853603" imgH="330154" progId="">
                  <p:embed/>
                </p:oleObj>
              </mc:Choice>
              <mc:Fallback>
                <p:oleObj name="Equation" r:id="rId3" imgW="1853603" imgH="330154" progId="">
                  <p:embed/>
                  <p:pic>
                    <p:nvPicPr>
                      <p:cNvPr id="0"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219" y="1571612"/>
                        <a:ext cx="3611562" cy="642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51697237"/>
              </p:ext>
            </p:extLst>
          </p:nvPr>
        </p:nvGraphicFramePr>
        <p:xfrm>
          <a:off x="1547664" y="3071810"/>
          <a:ext cx="5935663" cy="790575"/>
        </p:xfrm>
        <a:graphic>
          <a:graphicData uri="http://schemas.openxmlformats.org/presentationml/2006/ole">
            <mc:AlternateContent xmlns:mc="http://schemas.openxmlformats.org/markup-compatibility/2006">
              <mc:Choice xmlns:v="urn:schemas-microsoft-com:vml" Requires="v">
                <p:oleObj spid="_x0000_s38272" name="Equation" r:id="rId5" imgW="3047449" imgH="406216" progId="">
                  <p:embed/>
                </p:oleObj>
              </mc:Choice>
              <mc:Fallback>
                <p:oleObj name="Equation" r:id="rId5" imgW="3047449" imgH="406216" progId="">
                  <p:embed/>
                  <p:pic>
                    <p:nvPicPr>
                      <p:cNvPr id="0" name="Picture 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071810"/>
                        <a:ext cx="5935663" cy="790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88784790"/>
              </p:ext>
            </p:extLst>
          </p:nvPr>
        </p:nvGraphicFramePr>
        <p:xfrm>
          <a:off x="2886075" y="4500570"/>
          <a:ext cx="3371850" cy="760412"/>
        </p:xfrm>
        <a:graphic>
          <a:graphicData uri="http://schemas.openxmlformats.org/presentationml/2006/ole">
            <mc:AlternateContent xmlns:mc="http://schemas.openxmlformats.org/markup-compatibility/2006">
              <mc:Choice xmlns:v="urn:schemas-microsoft-com:vml" Requires="v">
                <p:oleObj spid="_x0000_s38273" name="Equation" r:id="rId7" imgW="1688801" imgH="380862" progId="">
                  <p:embed/>
                </p:oleObj>
              </mc:Choice>
              <mc:Fallback>
                <p:oleObj name="Equation" r:id="rId7" imgW="1688801" imgH="380862" progId="">
                  <p:embed/>
                  <p:pic>
                    <p:nvPicPr>
                      <p:cNvPr id="0" name="Picture 2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6075" y="4500570"/>
                        <a:ext cx="3371850" cy="760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8.6.3  Discrete Wavelet Transform</a:t>
            </a:r>
            <a:endParaRPr lang="en-CA" sz="3200"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1800"/>
              </a:spcBef>
              <a:buFont typeface="Arial" pitchFamily="34" charset="0"/>
              <a:buChar char="•"/>
            </a:pPr>
            <a:r>
              <a:rPr lang="en-CA" dirty="0" smtClean="0"/>
              <a:t>Discrete wavelets are again formed from a mother wavelet, but with scale and shift in discrete steps.</a:t>
            </a:r>
          </a:p>
          <a:p>
            <a:pPr>
              <a:lnSpc>
                <a:spcPct val="120000"/>
              </a:lnSpc>
              <a:spcBef>
                <a:spcPts val="1800"/>
              </a:spcBef>
              <a:buFont typeface="Arial" pitchFamily="34" charset="0"/>
              <a:buChar char="•"/>
            </a:pPr>
            <a:r>
              <a:rPr lang="en-CA" dirty="0" smtClean="0"/>
              <a:t>The DWT makes the connection between wavelets in the continuous time domain and “filter banks” in the discrete time domain in a </a:t>
            </a:r>
            <a:r>
              <a:rPr lang="en-CA" dirty="0" err="1" smtClean="0"/>
              <a:t>multiresolution</a:t>
            </a:r>
            <a:r>
              <a:rPr lang="en-CA" dirty="0" smtClean="0"/>
              <a:t> analysis framework.</a:t>
            </a:r>
          </a:p>
          <a:p>
            <a:pPr>
              <a:lnSpc>
                <a:spcPct val="120000"/>
              </a:lnSpc>
              <a:spcBef>
                <a:spcPts val="1800"/>
              </a:spcBef>
              <a:buFont typeface="Arial" pitchFamily="34" charset="0"/>
              <a:buChar char="•"/>
            </a:pPr>
            <a:r>
              <a:rPr lang="en-CA" dirty="0" smtClean="0"/>
              <a:t>It is possible to show that the dilated and translated family of wavelets </a:t>
            </a:r>
            <a:r>
              <a:rPr lang="el-GR" i="1" dirty="0" smtClean="0">
                <a:latin typeface="Times New Roman" pitchFamily="18" charset="0"/>
                <a:cs typeface="Times New Roman" pitchFamily="18" charset="0"/>
              </a:rPr>
              <a:t>ψ</a:t>
            </a:r>
            <a:endParaRPr lang="en-CA" i="1" dirty="0" smtClean="0">
              <a:latin typeface="Times New Roman" pitchFamily="18" charset="0"/>
              <a:cs typeface="Times New Roman" pitchFamily="18" charset="0"/>
            </a:endParaRPr>
          </a:p>
          <a:p>
            <a:pPr>
              <a:lnSpc>
                <a:spcPct val="120000"/>
              </a:lnSpc>
            </a:pPr>
            <a:endParaRPr lang="en-CA" dirty="0" smtClean="0"/>
          </a:p>
          <a:p>
            <a:pPr algn="r">
              <a:lnSpc>
                <a:spcPct val="120000"/>
              </a:lnSpc>
            </a:pPr>
            <a:r>
              <a:rPr lang="en-CA" dirty="0" smtClean="0"/>
              <a:t>(8.61)</a:t>
            </a:r>
          </a:p>
          <a:p>
            <a:pPr>
              <a:lnSpc>
                <a:spcPct val="120000"/>
              </a:lnSpc>
            </a:pPr>
            <a:endParaRPr lang="en-CA" dirty="0" smtClean="0"/>
          </a:p>
          <a:p>
            <a:pPr>
              <a:lnSpc>
                <a:spcPct val="120000"/>
              </a:lnSpc>
            </a:pPr>
            <a:r>
              <a:rPr lang="en-CA" dirty="0" smtClean="0"/>
              <a:t>	</a:t>
            </a:r>
          </a:p>
          <a:p>
            <a:pPr>
              <a:lnSpc>
                <a:spcPct val="120000"/>
              </a:lnSpc>
            </a:pPr>
            <a:r>
              <a:rPr lang="en-CA" dirty="0" smtClean="0"/>
              <a:t>	form an </a:t>
            </a:r>
            <a:r>
              <a:rPr lang="en-CA" i="1" dirty="0" err="1" smtClean="0"/>
              <a:t>orthonormal</a:t>
            </a:r>
            <a:r>
              <a:rPr lang="en-CA" dirty="0" smtClean="0"/>
              <a:t> basis of </a:t>
            </a:r>
            <a:r>
              <a:rPr lang="en-CA" b="1" dirty="0" smtClean="0">
                <a:latin typeface="Times New Roman" pitchFamily="18" charset="0"/>
                <a:cs typeface="Times New Roman" pitchFamily="18" charset="0"/>
              </a:rPr>
              <a:t>L</a:t>
            </a:r>
            <a:r>
              <a:rPr lang="en-CA" baseline="30000" dirty="0" smtClean="0"/>
              <a:t>2</a:t>
            </a:r>
            <a:r>
              <a:rPr lang="en-CA" dirty="0" smtClean="0"/>
              <a:t>(</a:t>
            </a:r>
            <a:r>
              <a:rPr lang="en-CA" i="1" dirty="0" smtClean="0">
                <a:latin typeface="Times New Roman" pitchFamily="18" charset="0"/>
                <a:cs typeface="Times New Roman" pitchFamily="18" charset="0"/>
              </a:rPr>
              <a:t>R</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nvGraphicFramePr>
        <p:xfrm>
          <a:off x="2357422" y="4429132"/>
          <a:ext cx="4534212" cy="928694"/>
        </p:xfrm>
        <a:graphic>
          <a:graphicData uri="http://schemas.openxmlformats.org/presentationml/2006/ole">
            <mc:AlternateContent xmlns:mc="http://schemas.openxmlformats.org/markup-compatibility/2006">
              <mc:Choice xmlns:v="urn:schemas-microsoft-com:vml" Requires="v">
                <p:oleObj spid="_x0000_s39046" name="Equation" r:id="rId3" imgW="2107695" imgH="431570" progId="">
                  <p:embed/>
                </p:oleObj>
              </mc:Choice>
              <mc:Fallback>
                <p:oleObj name="Equation" r:id="rId3" imgW="2107695" imgH="431570" progId="">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4429132"/>
                        <a:ext cx="4534212" cy="9286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58" y="629699"/>
            <a:ext cx="7211144" cy="1000132"/>
          </a:xfrm>
        </p:spPr>
        <p:txBody>
          <a:bodyPr>
            <a:noAutofit/>
          </a:bodyPr>
          <a:lstStyle/>
          <a:p>
            <a:r>
              <a:rPr lang="en-CA" sz="3200" dirty="0" err="1" smtClean="0"/>
              <a:t>Multiresolution</a:t>
            </a:r>
            <a:r>
              <a:rPr lang="en-CA" sz="3200" dirty="0" smtClean="0"/>
              <a:t> Analysis in the Wavelet Domain</a:t>
            </a:r>
            <a:endParaRPr lang="en-CA" sz="3200" dirty="0"/>
          </a:p>
        </p:txBody>
      </p:sp>
      <p:sp>
        <p:nvSpPr>
          <p:cNvPr id="3" name="Content Placeholder 2"/>
          <p:cNvSpPr>
            <a:spLocks noGrp="1"/>
          </p:cNvSpPr>
          <p:nvPr>
            <p:ph idx="1"/>
          </p:nvPr>
        </p:nvSpPr>
        <p:spPr>
          <a:xfrm>
            <a:off x="457200" y="1772816"/>
            <a:ext cx="8229600" cy="4353347"/>
          </a:xfrm>
        </p:spPr>
        <p:txBody>
          <a:bodyPr>
            <a:normAutofit fontScale="55000" lnSpcReduction="20000"/>
          </a:bodyPr>
          <a:lstStyle/>
          <a:p>
            <a:pPr>
              <a:lnSpc>
                <a:spcPct val="120000"/>
              </a:lnSpc>
            </a:pPr>
            <a:r>
              <a:rPr lang="en-CA" dirty="0" smtClean="0"/>
              <a:t>• </a:t>
            </a:r>
            <a:r>
              <a:rPr lang="en-CA" dirty="0" err="1" smtClean="0"/>
              <a:t>Multiresolution</a:t>
            </a:r>
            <a:r>
              <a:rPr lang="en-CA" dirty="0" smtClean="0"/>
              <a:t> analysis provides the tool to </a:t>
            </a:r>
            <a:r>
              <a:rPr lang="en-CA" i="1" dirty="0" smtClean="0"/>
              <a:t>adapt signal resolution </a:t>
            </a:r>
            <a:r>
              <a:rPr lang="en-CA" dirty="0" smtClean="0"/>
              <a:t>to </a:t>
            </a:r>
            <a:r>
              <a:rPr lang="en-CA" i="1" dirty="0" smtClean="0"/>
              <a:t>only relevant details </a:t>
            </a:r>
            <a:r>
              <a:rPr lang="en-CA" dirty="0" smtClean="0"/>
              <a:t>for a particular task.  </a:t>
            </a:r>
          </a:p>
          <a:p>
            <a:pPr>
              <a:lnSpc>
                <a:spcPct val="120000"/>
              </a:lnSpc>
            </a:pPr>
            <a:endParaRPr lang="en-CA" dirty="0" smtClean="0"/>
          </a:p>
          <a:p>
            <a:pPr>
              <a:lnSpc>
                <a:spcPct val="120000"/>
              </a:lnSpc>
            </a:pPr>
            <a:r>
              <a:rPr lang="en-CA" dirty="0" smtClean="0"/>
              <a:t>	The approximation component is then recursively decomposed into approximation and detail at successively coarser scales.</a:t>
            </a:r>
          </a:p>
          <a:p>
            <a:pPr>
              <a:lnSpc>
                <a:spcPct val="120000"/>
              </a:lnSpc>
            </a:pPr>
            <a:endParaRPr lang="en-CA" dirty="0" smtClean="0"/>
          </a:p>
          <a:p>
            <a:pPr>
              <a:lnSpc>
                <a:spcPct val="120000"/>
              </a:lnSpc>
            </a:pPr>
            <a:r>
              <a:rPr lang="en-CA" dirty="0" smtClean="0"/>
              <a:t>• Wavelet functions </a:t>
            </a:r>
            <a:r>
              <a:rPr lang="el-GR" i="1" dirty="0" smtClean="0">
                <a:latin typeface="Times New Roman" pitchFamily="18" charset="0"/>
                <a:cs typeface="Times New Roman" pitchFamily="18" charset="0"/>
              </a:rPr>
              <a:t>ψ</a:t>
            </a:r>
            <a:r>
              <a:rPr lang="en-CA" dirty="0" smtClean="0"/>
              <a:t>(</a:t>
            </a:r>
            <a:r>
              <a:rPr lang="en-CA" i="1" dirty="0" smtClean="0">
                <a:latin typeface="Times New Roman" pitchFamily="18" charset="0"/>
                <a:cs typeface="Times New Roman" pitchFamily="18" charset="0"/>
              </a:rPr>
              <a:t>t</a:t>
            </a:r>
            <a:r>
              <a:rPr lang="en-CA" dirty="0" smtClean="0"/>
              <a:t>) are used to characterize detail information. The averaging (approximation) information is formally determined by a kind of dual to the mother wavelet, called the “scaling function” </a:t>
            </a:r>
            <a:r>
              <a:rPr lang="el-GR" i="1" dirty="0" smtClean="0">
                <a:latin typeface="Times New Roman" pitchFamily="18" charset="0"/>
                <a:cs typeface="Times New Roman" pitchFamily="18" charset="0"/>
              </a:rPr>
              <a:t>φ</a:t>
            </a:r>
            <a:r>
              <a:rPr lang="en-CA" dirty="0" smtClean="0"/>
              <a:t>(</a:t>
            </a:r>
            <a:r>
              <a:rPr lang="en-CA" i="1" dirty="0" smtClean="0">
                <a:latin typeface="Times New Roman" pitchFamily="18" charset="0"/>
                <a:cs typeface="Times New Roman" pitchFamily="18" charset="0"/>
              </a:rPr>
              <a:t>t</a:t>
            </a:r>
            <a:r>
              <a:rPr lang="en-CA" dirty="0" smtClean="0"/>
              <a:t>).</a:t>
            </a:r>
          </a:p>
          <a:p>
            <a:pPr>
              <a:lnSpc>
                <a:spcPct val="120000"/>
              </a:lnSpc>
            </a:pPr>
            <a:endParaRPr lang="en-CA" dirty="0" smtClean="0"/>
          </a:p>
          <a:p>
            <a:pPr>
              <a:lnSpc>
                <a:spcPct val="120000"/>
              </a:lnSpc>
            </a:pPr>
            <a:r>
              <a:rPr lang="en-CA" dirty="0" smtClean="0"/>
              <a:t>• Wavelets are set up such that the approximation at resolution 2</a:t>
            </a:r>
            <a:r>
              <a:rPr lang="en-CA" baseline="50000" dirty="0" smtClean="0"/>
              <a:t>−</a:t>
            </a:r>
            <a:r>
              <a:rPr lang="en-CA" i="1" baseline="50000" dirty="0" smtClean="0">
                <a:latin typeface="Times New Roman" pitchFamily="18" charset="0"/>
                <a:cs typeface="Times New Roman" pitchFamily="18" charset="0"/>
              </a:rPr>
              <a:t>j</a:t>
            </a:r>
            <a:r>
              <a:rPr lang="en-CA" dirty="0" smtClean="0"/>
              <a:t> contains all the necessary information to compute an approximation at coarser resolution 2</a:t>
            </a:r>
            <a:r>
              <a:rPr lang="en-CA" baseline="50000" dirty="0" smtClean="0"/>
              <a:t>−(</a:t>
            </a:r>
            <a:r>
              <a:rPr lang="en-CA" i="1" baseline="50000" dirty="0" smtClean="0">
                <a:latin typeface="Times New Roman" pitchFamily="18" charset="0"/>
                <a:cs typeface="Times New Roman" pitchFamily="18" charset="0"/>
              </a:rPr>
              <a:t>j</a:t>
            </a:r>
            <a:r>
              <a:rPr lang="en-CA" baseline="50000" dirty="0" smtClean="0"/>
              <a:t>+1)</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62500" lnSpcReduction="20000"/>
          </a:bodyPr>
          <a:lstStyle/>
          <a:p>
            <a:pPr>
              <a:lnSpc>
                <a:spcPct val="120000"/>
              </a:lnSpc>
            </a:pPr>
            <a:r>
              <a:rPr lang="en-CA" dirty="0" smtClean="0"/>
              <a:t>• The scaling function must satisfy the so-called </a:t>
            </a:r>
            <a:r>
              <a:rPr lang="en-CA" b="1" dirty="0" smtClean="0"/>
              <a:t>dilation equation</a:t>
            </a:r>
            <a:r>
              <a:rPr lang="en-CA" dirty="0" smtClean="0"/>
              <a:t>:</a:t>
            </a:r>
          </a:p>
          <a:p>
            <a:pPr>
              <a:lnSpc>
                <a:spcPct val="120000"/>
              </a:lnSpc>
            </a:pPr>
            <a:endParaRPr lang="en-CA" dirty="0" smtClean="0"/>
          </a:p>
          <a:p>
            <a:pPr algn="r">
              <a:lnSpc>
                <a:spcPct val="120000"/>
              </a:lnSpc>
            </a:pPr>
            <a:r>
              <a:rPr lang="en-CA" dirty="0" smtClean="0"/>
              <a:t>(8.62)</a:t>
            </a:r>
          </a:p>
          <a:p>
            <a:pPr algn="r">
              <a:lnSpc>
                <a:spcPct val="120000"/>
              </a:lnSpc>
            </a:pPr>
            <a:endParaRPr lang="en-CA" dirty="0" smtClean="0"/>
          </a:p>
          <a:p>
            <a:pPr>
              <a:lnSpc>
                <a:spcPct val="120000"/>
              </a:lnSpc>
            </a:pPr>
            <a:r>
              <a:rPr lang="en-CA" dirty="0" smtClean="0"/>
              <a:t>• The </a:t>
            </a:r>
            <a:r>
              <a:rPr lang="en-CA" i="1" dirty="0" smtClean="0"/>
              <a:t>wavelet</a:t>
            </a:r>
            <a:r>
              <a:rPr lang="en-CA" dirty="0" smtClean="0"/>
              <a:t> at the coarser level is also expressible as a sum of translated scaling functions:</a:t>
            </a:r>
          </a:p>
          <a:p>
            <a:pPr>
              <a:lnSpc>
                <a:spcPct val="120000"/>
              </a:lnSpc>
            </a:pPr>
            <a:endParaRPr lang="en-CA" dirty="0" smtClean="0"/>
          </a:p>
          <a:p>
            <a:pPr algn="r">
              <a:lnSpc>
                <a:spcPct val="120000"/>
              </a:lnSpc>
            </a:pPr>
            <a:r>
              <a:rPr lang="en-CA" dirty="0" smtClean="0"/>
              <a:t>(8.63)</a:t>
            </a:r>
          </a:p>
          <a:p>
            <a:pPr algn="r">
              <a:lnSpc>
                <a:spcPct val="120000"/>
              </a:lnSpc>
            </a:pPr>
            <a:endParaRPr lang="en-CA" dirty="0" smtClean="0"/>
          </a:p>
          <a:p>
            <a:pPr algn="r">
              <a:lnSpc>
                <a:spcPct val="120000"/>
              </a:lnSpc>
            </a:pPr>
            <a:endParaRPr lang="en-CA" dirty="0" smtClean="0"/>
          </a:p>
          <a:p>
            <a:pPr algn="r">
              <a:lnSpc>
                <a:spcPct val="120000"/>
              </a:lnSpc>
            </a:pPr>
            <a:r>
              <a:rPr lang="en-CA" dirty="0" smtClean="0"/>
              <a:t>(8.64)</a:t>
            </a:r>
          </a:p>
          <a:p>
            <a:pPr algn="r">
              <a:lnSpc>
                <a:spcPct val="120000"/>
              </a:lnSpc>
            </a:pPr>
            <a:endParaRPr lang="en-CA" dirty="0" smtClean="0"/>
          </a:p>
          <a:p>
            <a:pPr>
              <a:lnSpc>
                <a:spcPct val="120000"/>
              </a:lnSpc>
            </a:pPr>
            <a:r>
              <a:rPr lang="en-CA" dirty="0" smtClean="0"/>
              <a:t>• The vectors </a:t>
            </a:r>
            <a:r>
              <a:rPr lang="en-CA" i="1" dirty="0" smtClean="0">
                <a:latin typeface="Times New Roman" pitchFamily="18" charset="0"/>
                <a:cs typeface="Times New Roman" pitchFamily="18" charset="0"/>
              </a:rPr>
              <a:t>h</a:t>
            </a:r>
            <a:r>
              <a:rPr lang="en-CA" baseline="-25000" dirty="0" smtClean="0"/>
              <a:t>0</a:t>
            </a:r>
            <a:r>
              <a:rPr lang="en-CA" dirty="0" smtClean="0"/>
              <a:t>[</a:t>
            </a:r>
            <a:r>
              <a:rPr lang="en-CA" i="1" dirty="0" smtClean="0">
                <a:latin typeface="Times New Roman" pitchFamily="18" charset="0"/>
                <a:cs typeface="Times New Roman" pitchFamily="18" charset="0"/>
              </a:rPr>
              <a:t>n</a:t>
            </a:r>
            <a:r>
              <a:rPr lang="en-CA" dirty="0" smtClean="0"/>
              <a:t>] and </a:t>
            </a:r>
            <a:r>
              <a:rPr lang="en-CA" i="1" dirty="0" smtClean="0">
                <a:latin typeface="Times New Roman" pitchFamily="18" charset="0"/>
                <a:cs typeface="Times New Roman" pitchFamily="18" charset="0"/>
              </a:rPr>
              <a:t>h</a:t>
            </a:r>
            <a:r>
              <a:rPr lang="en-CA" baseline="-25000" dirty="0" smtClean="0"/>
              <a:t>1</a:t>
            </a:r>
            <a:r>
              <a:rPr lang="en-CA" dirty="0" smtClean="0"/>
              <a:t>[</a:t>
            </a:r>
            <a:r>
              <a:rPr lang="en-CA" i="1" dirty="0" smtClean="0">
                <a:latin typeface="Times New Roman" pitchFamily="18" charset="0"/>
                <a:cs typeface="Times New Roman" pitchFamily="18" charset="0"/>
              </a:rPr>
              <a:t>n</a:t>
            </a:r>
            <a:r>
              <a:rPr lang="en-CA" dirty="0" smtClean="0"/>
              <a:t>] are called the low-pass and high-pass </a:t>
            </a:r>
            <a:r>
              <a:rPr lang="en-CA" i="1" dirty="0" smtClean="0"/>
              <a:t>analysis</a:t>
            </a:r>
            <a:r>
              <a:rPr lang="en-CA" dirty="0" smtClean="0"/>
              <a:t> filters. To </a:t>
            </a:r>
            <a:r>
              <a:rPr lang="en-CA" i="1" dirty="0" smtClean="0"/>
              <a:t>reconstruct</a:t>
            </a:r>
            <a:r>
              <a:rPr lang="en-CA" dirty="0" smtClean="0"/>
              <a:t> the original input, an inverse operation is needed. The inverse filters are called </a:t>
            </a:r>
            <a:r>
              <a:rPr lang="en-CA" i="1" dirty="0" smtClean="0"/>
              <a:t>synthesis</a:t>
            </a:r>
            <a:r>
              <a:rPr lang="en-CA" dirty="0" smtClean="0"/>
              <a:t> filters.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74483177"/>
              </p:ext>
            </p:extLst>
          </p:nvPr>
        </p:nvGraphicFramePr>
        <p:xfrm>
          <a:off x="2874963" y="1303338"/>
          <a:ext cx="3394075" cy="790575"/>
        </p:xfrm>
        <a:graphic>
          <a:graphicData uri="http://schemas.openxmlformats.org/presentationml/2006/ole">
            <mc:AlternateContent xmlns:mc="http://schemas.openxmlformats.org/markup-compatibility/2006">
              <mc:Choice xmlns:v="urn:schemas-microsoft-com:vml" Requires="v">
                <p:oleObj spid="_x0000_s40319" name="Equation" r:id="rId3" imgW="1689100" imgH="393700" progId="Equation.3">
                  <p:embed/>
                </p:oleObj>
              </mc:Choice>
              <mc:Fallback>
                <p:oleObj name="Equation" r:id="rId3" imgW="1689100" imgH="393700" progId="Equation.3">
                  <p:embed/>
                  <p:pic>
                    <p:nvPicPr>
                      <p:cNvPr id="0" name="Picture 247"/>
                      <p:cNvPicPr>
                        <a:picLocks noChangeAspect="1" noChangeArrowheads="1"/>
                      </p:cNvPicPr>
                      <p:nvPr/>
                    </p:nvPicPr>
                    <p:blipFill>
                      <a:blip r:embed="rId4"/>
                      <a:srcRect/>
                      <a:stretch>
                        <a:fillRect/>
                      </a:stretch>
                    </p:blipFill>
                    <p:spPr bwMode="auto">
                      <a:xfrm>
                        <a:off x="2874963" y="1303338"/>
                        <a:ext cx="3394075" cy="790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74726352"/>
              </p:ext>
            </p:extLst>
          </p:nvPr>
        </p:nvGraphicFramePr>
        <p:xfrm>
          <a:off x="2987675" y="3033713"/>
          <a:ext cx="3168650" cy="712787"/>
        </p:xfrm>
        <a:graphic>
          <a:graphicData uri="http://schemas.openxmlformats.org/presentationml/2006/ole">
            <mc:AlternateContent xmlns:mc="http://schemas.openxmlformats.org/markup-compatibility/2006">
              <mc:Choice xmlns:v="urn:schemas-microsoft-com:vml" Requires="v">
                <p:oleObj spid="_x0000_s40320" name="Equation" r:id="rId5" imgW="1752600" imgH="393700" progId="Equation.3">
                  <p:embed/>
                </p:oleObj>
              </mc:Choice>
              <mc:Fallback>
                <p:oleObj name="Equation" r:id="rId5" imgW="1752600" imgH="393700" progId="Equation.3">
                  <p:embed/>
                  <p:pic>
                    <p:nvPicPr>
                      <p:cNvPr id="0" name="Picture 248"/>
                      <p:cNvPicPr>
                        <a:picLocks noChangeAspect="1" noChangeArrowheads="1"/>
                      </p:cNvPicPr>
                      <p:nvPr/>
                    </p:nvPicPr>
                    <p:blipFill>
                      <a:blip r:embed="rId6"/>
                      <a:srcRect/>
                      <a:stretch>
                        <a:fillRect/>
                      </a:stretch>
                    </p:blipFill>
                    <p:spPr bwMode="auto">
                      <a:xfrm>
                        <a:off x="2987675" y="3033713"/>
                        <a:ext cx="3168650" cy="712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3812869"/>
              </p:ext>
            </p:extLst>
          </p:nvPr>
        </p:nvGraphicFramePr>
        <p:xfrm>
          <a:off x="2497138" y="4051300"/>
          <a:ext cx="4149725" cy="722313"/>
        </p:xfrm>
        <a:graphic>
          <a:graphicData uri="http://schemas.openxmlformats.org/presentationml/2006/ole">
            <mc:AlternateContent xmlns:mc="http://schemas.openxmlformats.org/markup-compatibility/2006">
              <mc:Choice xmlns:v="urn:schemas-microsoft-com:vml" Requires="v">
                <p:oleObj spid="_x0000_s40321" name="Equation" r:id="rId7" imgW="2120900" imgH="368300" progId="Equation.3">
                  <p:embed/>
                </p:oleObj>
              </mc:Choice>
              <mc:Fallback>
                <p:oleObj name="Equation" r:id="rId7" imgW="2120900" imgH="368300" progId="Equation.3">
                  <p:embed/>
                  <p:pic>
                    <p:nvPicPr>
                      <p:cNvPr id="0" name="Picture 249"/>
                      <p:cNvPicPr>
                        <a:picLocks noChangeAspect="1" noChangeArrowheads="1"/>
                      </p:cNvPicPr>
                      <p:nvPr/>
                    </p:nvPicPr>
                    <p:blipFill>
                      <a:blip r:embed="rId8"/>
                      <a:srcRect/>
                      <a:stretch>
                        <a:fillRect/>
                      </a:stretch>
                    </p:blipFill>
                    <p:spPr bwMode="auto">
                      <a:xfrm>
                        <a:off x="2497138" y="4051300"/>
                        <a:ext cx="4149725" cy="7223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42" y="705616"/>
            <a:ext cx="8784976" cy="571504"/>
          </a:xfrm>
        </p:spPr>
        <p:txBody>
          <a:bodyPr>
            <a:noAutofit/>
          </a:bodyPr>
          <a:lstStyle/>
          <a:p>
            <a:r>
              <a:rPr lang="en-CA" sz="2800" dirty="0" smtClean="0"/>
              <a:t>Block Diagram of 1D Dyadic Wavelet Transform</a:t>
            </a:r>
            <a:endParaRPr lang="en-CA" sz="2800" dirty="0"/>
          </a:p>
        </p:txBody>
      </p:sp>
      <p:sp>
        <p:nvSpPr>
          <p:cNvPr id="3" name="Content Placeholder 2"/>
          <p:cNvSpPr>
            <a:spLocks noGrp="1"/>
          </p:cNvSpPr>
          <p:nvPr>
            <p:ph idx="1"/>
          </p:nvPr>
        </p:nvSpPr>
        <p:spPr>
          <a:xfrm>
            <a:off x="457200" y="5715016"/>
            <a:ext cx="8229600" cy="411147"/>
          </a:xfrm>
        </p:spPr>
        <p:txBody>
          <a:bodyPr>
            <a:normAutofit fontScale="62500" lnSpcReduction="20000"/>
          </a:bodyPr>
          <a:lstStyle/>
          <a:p>
            <a:pPr algn="ctr"/>
            <a:r>
              <a:rPr lang="en-CA" b="1" dirty="0" smtClean="0"/>
              <a:t>Fig. 8.18: </a:t>
            </a:r>
            <a:r>
              <a:rPr lang="en-CA" dirty="0" smtClean="0"/>
              <a:t>The block diagram of the 1D dyadic wavelet transform.</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dyadic.png"/>
          <p:cNvPicPr>
            <a:picLocks noChangeAspect="1"/>
          </p:cNvPicPr>
          <p:nvPr/>
        </p:nvPicPr>
        <p:blipFill>
          <a:blip r:embed="rId2" cstate="print"/>
          <a:stretch>
            <a:fillRect/>
          </a:stretch>
        </p:blipFill>
        <p:spPr>
          <a:xfrm>
            <a:off x="2333041" y="1442750"/>
            <a:ext cx="4468377" cy="4011176"/>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err="1" smtClean="0"/>
              <a:t>Biorthogonal</a:t>
            </a:r>
            <a:r>
              <a:rPr lang="en-CA" sz="3200" dirty="0" smtClean="0"/>
              <a:t> Wavelets</a:t>
            </a:r>
            <a:endParaRPr lang="en-CA" sz="3200" dirty="0"/>
          </a:p>
        </p:txBody>
      </p:sp>
      <p:sp>
        <p:nvSpPr>
          <p:cNvPr id="3" name="Content Placeholder 2"/>
          <p:cNvSpPr>
            <a:spLocks noGrp="1"/>
          </p:cNvSpPr>
          <p:nvPr>
            <p:ph idx="1"/>
          </p:nvPr>
        </p:nvSpPr>
        <p:spPr/>
        <p:txBody>
          <a:bodyPr>
            <a:normAutofit fontScale="62500" lnSpcReduction="20000"/>
          </a:bodyPr>
          <a:lstStyle/>
          <a:p>
            <a:pPr algn="l">
              <a:lnSpc>
                <a:spcPct val="120000"/>
              </a:lnSpc>
              <a:buFont typeface="Arial" pitchFamily="34" charset="0"/>
              <a:buChar char="•"/>
            </a:pPr>
            <a:r>
              <a:rPr lang="en-CA" dirty="0" smtClean="0"/>
              <a:t>For </a:t>
            </a:r>
            <a:r>
              <a:rPr lang="en-CA" dirty="0" err="1" smtClean="0"/>
              <a:t>orthonormal</a:t>
            </a:r>
            <a:r>
              <a:rPr lang="en-CA" dirty="0" smtClean="0"/>
              <a:t> wavelets, the forward transform and its inverse are transposes of each other and the analysis filters are identical to the synthesis filters.</a:t>
            </a:r>
          </a:p>
          <a:p>
            <a:pPr algn="l">
              <a:lnSpc>
                <a:spcPct val="120000"/>
              </a:lnSpc>
              <a:buFont typeface="Arial" pitchFamily="34" charset="0"/>
              <a:buChar char="•"/>
            </a:pPr>
            <a:endParaRPr lang="en-CA" dirty="0" smtClean="0"/>
          </a:p>
          <a:p>
            <a:pPr algn="l">
              <a:lnSpc>
                <a:spcPct val="120000"/>
              </a:lnSpc>
              <a:buFont typeface="Arial" pitchFamily="34" charset="0"/>
              <a:buChar char="•"/>
            </a:pPr>
            <a:r>
              <a:rPr lang="en-CA" dirty="0" smtClean="0"/>
              <a:t>Without </a:t>
            </a:r>
            <a:r>
              <a:rPr lang="en-CA" dirty="0" err="1" smtClean="0"/>
              <a:t>orthogonality</a:t>
            </a:r>
            <a:r>
              <a:rPr lang="en-CA" dirty="0" smtClean="0"/>
              <a:t>, the wavelets for analysis and synthesis are called “</a:t>
            </a:r>
            <a:r>
              <a:rPr lang="en-CA" dirty="0" err="1" smtClean="0"/>
              <a:t>biorthogonal</a:t>
            </a:r>
            <a:r>
              <a:rPr lang="en-CA" dirty="0" smtClean="0"/>
              <a:t>”. The synthesis filters are not identical to the analysis filters. We denote them as           and          .</a:t>
            </a:r>
          </a:p>
          <a:p>
            <a:pPr algn="l">
              <a:lnSpc>
                <a:spcPct val="120000"/>
              </a:lnSpc>
              <a:buFont typeface="Arial" pitchFamily="34" charset="0"/>
              <a:buChar char="•"/>
            </a:pPr>
            <a:endParaRPr lang="en-CA" dirty="0" smtClean="0"/>
          </a:p>
          <a:p>
            <a:pPr algn="l">
              <a:lnSpc>
                <a:spcPct val="120000"/>
              </a:lnSpc>
              <a:buFont typeface="Arial" pitchFamily="34" charset="0"/>
              <a:buChar char="•"/>
            </a:pPr>
            <a:r>
              <a:rPr lang="en-CA" dirty="0" smtClean="0"/>
              <a:t>To specify a </a:t>
            </a:r>
            <a:r>
              <a:rPr lang="en-CA" dirty="0" err="1" smtClean="0"/>
              <a:t>biorthogonal</a:t>
            </a:r>
            <a:r>
              <a:rPr lang="en-CA" dirty="0" smtClean="0"/>
              <a:t> wavelet transform, we require both </a:t>
            </a:r>
            <a:r>
              <a:rPr lang="en-CA" i="1" dirty="0" smtClean="0">
                <a:latin typeface="Times New Roman" pitchFamily="18" charset="0"/>
                <a:cs typeface="Times New Roman" pitchFamily="18" charset="0"/>
              </a:rPr>
              <a:t>h</a:t>
            </a:r>
            <a:r>
              <a:rPr lang="en-CA" baseline="-25000" dirty="0" smtClean="0">
                <a:latin typeface="Times New Roman" pitchFamily="18" charset="0"/>
                <a:cs typeface="Times New Roman" pitchFamily="18" charset="0"/>
              </a:rPr>
              <a:t>0</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r>
              <a:rPr lang="en-CA" dirty="0" smtClean="0"/>
              <a:t> and         .</a:t>
            </a:r>
          </a:p>
          <a:p>
            <a:pPr algn="r"/>
            <a:r>
              <a:rPr lang="pt-BR" dirty="0" smtClean="0"/>
              <a:t>(8.66)</a:t>
            </a:r>
          </a:p>
          <a:p>
            <a:pPr algn="r"/>
            <a:endParaRPr lang="pt-BR" dirty="0" smtClean="0"/>
          </a:p>
          <a:p>
            <a:pPr algn="r"/>
            <a:r>
              <a:rPr lang="en-CA" dirty="0" smtClean="0"/>
              <a:t>(8.67)</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22016954"/>
              </p:ext>
            </p:extLst>
          </p:nvPr>
        </p:nvGraphicFramePr>
        <p:xfrm>
          <a:off x="4994275" y="3573463"/>
          <a:ext cx="592138" cy="396875"/>
        </p:xfrm>
        <a:graphic>
          <a:graphicData uri="http://schemas.openxmlformats.org/presentationml/2006/ole">
            <mc:AlternateContent xmlns:mc="http://schemas.openxmlformats.org/markup-compatibility/2006">
              <mc:Choice xmlns:v="urn:schemas-microsoft-com:vml" Requires="v">
                <p:oleObj spid="_x0000_s42595" name="Equation" r:id="rId3" imgW="355600" imgH="254000" progId="Equation.3">
                  <p:embed/>
                </p:oleObj>
              </mc:Choice>
              <mc:Fallback>
                <p:oleObj name="Equation" r:id="rId3" imgW="355600" imgH="254000" progId="Equation.3">
                  <p:embed/>
                  <p:pic>
                    <p:nvPicPr>
                      <p:cNvPr id="0" name="Picture 387"/>
                      <p:cNvPicPr>
                        <a:picLocks noChangeAspect="1" noChangeArrowheads="1"/>
                      </p:cNvPicPr>
                      <p:nvPr/>
                    </p:nvPicPr>
                    <p:blipFill>
                      <a:blip r:embed="rId4"/>
                      <a:srcRect/>
                      <a:stretch>
                        <a:fillRect/>
                      </a:stretch>
                    </p:blipFill>
                    <p:spPr bwMode="auto">
                      <a:xfrm>
                        <a:off x="4994275" y="3573463"/>
                        <a:ext cx="5921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58871581"/>
              </p:ext>
            </p:extLst>
          </p:nvPr>
        </p:nvGraphicFramePr>
        <p:xfrm>
          <a:off x="3479800" y="4868863"/>
          <a:ext cx="2208213" cy="428625"/>
        </p:xfrm>
        <a:graphic>
          <a:graphicData uri="http://schemas.openxmlformats.org/presentationml/2006/ole">
            <mc:AlternateContent xmlns:mc="http://schemas.openxmlformats.org/markup-compatibility/2006">
              <mc:Choice xmlns:v="urn:schemas-microsoft-com:vml" Requires="v">
                <p:oleObj spid="_x0000_s42596" name="Equation" r:id="rId5" imgW="1308100" imgH="254000" progId="Equation.3">
                  <p:embed/>
                </p:oleObj>
              </mc:Choice>
              <mc:Fallback>
                <p:oleObj name="Equation" r:id="rId5" imgW="1308100" imgH="254000" progId="Equation.3">
                  <p:embed/>
                  <p:pic>
                    <p:nvPicPr>
                      <p:cNvPr id="0" name="Picture 389"/>
                      <p:cNvPicPr>
                        <a:picLocks noChangeAspect="1" noChangeArrowheads="1"/>
                      </p:cNvPicPr>
                      <p:nvPr/>
                    </p:nvPicPr>
                    <p:blipFill>
                      <a:blip r:embed="rId6"/>
                      <a:srcRect/>
                      <a:stretch>
                        <a:fillRect/>
                      </a:stretch>
                    </p:blipFill>
                    <p:spPr bwMode="auto">
                      <a:xfrm>
                        <a:off x="3479800" y="4868863"/>
                        <a:ext cx="2208213" cy="428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11138767"/>
              </p:ext>
            </p:extLst>
          </p:nvPr>
        </p:nvGraphicFramePr>
        <p:xfrm>
          <a:off x="3479800" y="5516563"/>
          <a:ext cx="2208213" cy="428625"/>
        </p:xfrm>
        <a:graphic>
          <a:graphicData uri="http://schemas.openxmlformats.org/presentationml/2006/ole">
            <mc:AlternateContent xmlns:mc="http://schemas.openxmlformats.org/markup-compatibility/2006">
              <mc:Choice xmlns:v="urn:schemas-microsoft-com:vml" Requires="v">
                <p:oleObj spid="_x0000_s42597" name="Equation" r:id="rId7" imgW="1308100" imgH="254000" progId="Equation.3">
                  <p:embed/>
                </p:oleObj>
              </mc:Choice>
              <mc:Fallback>
                <p:oleObj name="Equation" r:id="rId7" imgW="1308100" imgH="254000" progId="Equation.3">
                  <p:embed/>
                  <p:pic>
                    <p:nvPicPr>
                      <p:cNvPr id="0" name="Picture 390"/>
                      <p:cNvPicPr>
                        <a:picLocks noChangeAspect="1" noChangeArrowheads="1"/>
                      </p:cNvPicPr>
                      <p:nvPr/>
                    </p:nvPicPr>
                    <p:blipFill>
                      <a:blip r:embed="rId8"/>
                      <a:srcRect/>
                      <a:stretch>
                        <a:fillRect/>
                      </a:stretch>
                    </p:blipFill>
                    <p:spPr bwMode="auto">
                      <a:xfrm>
                        <a:off x="3479800" y="5516563"/>
                        <a:ext cx="2208213" cy="428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58</a:t>
            </a:fld>
            <a:endParaRPr lang="en-US" dirty="0"/>
          </a:p>
        </p:txBody>
      </p:sp>
      <p:graphicFrame>
        <p:nvGraphicFramePr>
          <p:cNvPr id="42369" name="Object 385"/>
          <p:cNvGraphicFramePr>
            <a:graphicFrameLocks noChangeAspect="1"/>
          </p:cNvGraphicFramePr>
          <p:nvPr>
            <p:extLst>
              <p:ext uri="{D42A27DB-BD31-4B8C-83A1-F6EECF244321}">
                <p14:modId xmlns:p14="http://schemas.microsoft.com/office/powerpoint/2010/main" val="2965929677"/>
              </p:ext>
            </p:extLst>
          </p:nvPr>
        </p:nvGraphicFramePr>
        <p:xfrm>
          <a:off x="6180138" y="3544888"/>
          <a:ext cx="668337" cy="439737"/>
        </p:xfrm>
        <a:graphic>
          <a:graphicData uri="http://schemas.openxmlformats.org/presentationml/2006/ole">
            <mc:AlternateContent xmlns:mc="http://schemas.openxmlformats.org/markup-compatibility/2006">
              <mc:Choice xmlns:v="urn:schemas-microsoft-com:vml" Requires="v">
                <p:oleObj spid="_x0000_s42598" name="Equation" r:id="rId9" imgW="342900" imgH="254000" progId="Equation.3">
                  <p:embed/>
                </p:oleObj>
              </mc:Choice>
              <mc:Fallback>
                <p:oleObj name="Equation" r:id="rId9" imgW="342900" imgH="254000" progId="Equation.3">
                  <p:embed/>
                  <p:pic>
                    <p:nvPicPr>
                      <p:cNvPr id="0" name="Picture 391"/>
                      <p:cNvPicPr>
                        <a:picLocks noChangeAspect="1" noChangeArrowheads="1"/>
                      </p:cNvPicPr>
                      <p:nvPr/>
                    </p:nvPicPr>
                    <p:blipFill>
                      <a:blip r:embed="rId10"/>
                      <a:srcRect/>
                      <a:stretch>
                        <a:fillRect/>
                      </a:stretch>
                    </p:blipFill>
                    <p:spPr bwMode="auto">
                      <a:xfrm>
                        <a:off x="6180138" y="3544888"/>
                        <a:ext cx="668337" cy="439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85903703"/>
              </p:ext>
            </p:extLst>
          </p:nvPr>
        </p:nvGraphicFramePr>
        <p:xfrm>
          <a:off x="1376362" y="4581128"/>
          <a:ext cx="592138" cy="396875"/>
        </p:xfrm>
        <a:graphic>
          <a:graphicData uri="http://schemas.openxmlformats.org/presentationml/2006/ole">
            <mc:AlternateContent xmlns:mc="http://schemas.openxmlformats.org/markup-compatibility/2006">
              <mc:Choice xmlns:v="urn:schemas-microsoft-com:vml" Requires="v">
                <p:oleObj spid="_x0000_s42599" name="Equation" r:id="rId3" imgW="355600" imgH="254000" progId="Equation.3">
                  <p:embed/>
                </p:oleObj>
              </mc:Choice>
              <mc:Fallback>
                <p:oleObj name="Equation" r:id="rId3" imgW="355600" imgH="254000" progId="Equation.3">
                  <p:embed/>
                  <p:pic>
                    <p:nvPicPr>
                      <p:cNvPr id="6" name="Object 5"/>
                      <p:cNvPicPr>
                        <a:picLocks noChangeAspect="1" noChangeArrowheads="1"/>
                      </p:cNvPicPr>
                      <p:nvPr/>
                    </p:nvPicPr>
                    <p:blipFill>
                      <a:blip r:embed="rId4"/>
                      <a:srcRect/>
                      <a:stretch>
                        <a:fillRect/>
                      </a:stretch>
                    </p:blipFill>
                    <p:spPr bwMode="auto">
                      <a:xfrm>
                        <a:off x="1376362" y="4581128"/>
                        <a:ext cx="5921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325" y="975447"/>
            <a:ext cx="8229600" cy="769858"/>
          </a:xfrm>
        </p:spPr>
        <p:txBody>
          <a:bodyPr/>
          <a:lstStyle/>
          <a:p>
            <a:pPr algn="ctr"/>
            <a:r>
              <a:rPr lang="en-CA" b="1" dirty="0" smtClean="0"/>
              <a:t>Table 8.2: </a:t>
            </a:r>
            <a:r>
              <a:rPr lang="en-CA" dirty="0" smtClean="0"/>
              <a:t>Orthogonal Wavelet Filters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44768619"/>
              </p:ext>
            </p:extLst>
          </p:nvPr>
        </p:nvGraphicFramePr>
        <p:xfrm>
          <a:off x="451179" y="2204864"/>
          <a:ext cx="8241643" cy="2392680"/>
        </p:xfrm>
        <a:graphic>
          <a:graphicData uri="http://schemas.openxmlformats.org/drawingml/2006/table">
            <a:tbl>
              <a:tblPr firstRow="1" bandRow="1">
                <a:tableStyleId>{5C22544A-7EE6-4342-B048-85BDC9FD1C3A}</a:tableStyleId>
              </a:tblPr>
              <a:tblGrid>
                <a:gridCol w="1780404">
                  <a:extLst>
                    <a:ext uri="{9D8B030D-6E8A-4147-A177-3AD203B41FA5}">
                      <a16:colId xmlns:a16="http://schemas.microsoft.com/office/drawing/2014/main" val="20000"/>
                    </a:ext>
                  </a:extLst>
                </a:gridCol>
                <a:gridCol w="1464548">
                  <a:extLst>
                    <a:ext uri="{9D8B030D-6E8A-4147-A177-3AD203B41FA5}">
                      <a16:colId xmlns:a16="http://schemas.microsoft.com/office/drawing/2014/main" val="20001"/>
                    </a:ext>
                  </a:extLst>
                </a:gridCol>
                <a:gridCol w="1550697">
                  <a:extLst>
                    <a:ext uri="{9D8B030D-6E8A-4147-A177-3AD203B41FA5}">
                      <a16:colId xmlns:a16="http://schemas.microsoft.com/office/drawing/2014/main" val="20002"/>
                    </a:ext>
                  </a:extLst>
                </a:gridCol>
                <a:gridCol w="3445994">
                  <a:extLst>
                    <a:ext uri="{9D8B030D-6E8A-4147-A177-3AD203B41FA5}">
                      <a16:colId xmlns:a16="http://schemas.microsoft.com/office/drawing/2014/main" val="20003"/>
                    </a:ext>
                  </a:extLst>
                </a:gridCol>
              </a:tblGrid>
              <a:tr h="370840">
                <a:tc>
                  <a:txBody>
                    <a:bodyPr/>
                    <a:lstStyle/>
                    <a:p>
                      <a:r>
                        <a:rPr lang="en-CA" dirty="0" smtClean="0">
                          <a:latin typeface="Trebuchet MS"/>
                        </a:rPr>
                        <a:t>Wavelet</a:t>
                      </a:r>
                      <a:endParaRPr lang="en-CA" dirty="0">
                        <a:latin typeface="Trebuchet MS"/>
                      </a:endParaRPr>
                    </a:p>
                  </a:txBody>
                  <a:tcPr/>
                </a:tc>
                <a:tc>
                  <a:txBody>
                    <a:bodyPr/>
                    <a:lstStyle/>
                    <a:p>
                      <a:pPr algn="ctr"/>
                      <a:r>
                        <a:rPr lang="en-CA" dirty="0" smtClean="0">
                          <a:latin typeface="Trebuchet MS"/>
                        </a:rPr>
                        <a:t>Num. Taps</a:t>
                      </a:r>
                      <a:endParaRPr lang="en-CA" dirty="0">
                        <a:latin typeface="Trebuchet MS"/>
                      </a:endParaRPr>
                    </a:p>
                  </a:txBody>
                  <a:tcPr/>
                </a:tc>
                <a:tc>
                  <a:txBody>
                    <a:bodyPr/>
                    <a:lstStyle/>
                    <a:p>
                      <a:pPr algn="ctr"/>
                      <a:r>
                        <a:rPr lang="en-CA" dirty="0" smtClean="0">
                          <a:latin typeface="Trebuchet MS"/>
                        </a:rPr>
                        <a:t>Start Index</a:t>
                      </a:r>
                      <a:endParaRPr lang="en-CA" dirty="0">
                        <a:latin typeface="Trebuchet MS"/>
                      </a:endParaRPr>
                    </a:p>
                  </a:txBody>
                  <a:tcPr/>
                </a:tc>
                <a:tc>
                  <a:txBody>
                    <a:bodyPr/>
                    <a:lstStyle/>
                    <a:p>
                      <a:r>
                        <a:rPr lang="en-CA" dirty="0" smtClean="0">
                          <a:latin typeface="Trebuchet MS"/>
                        </a:rPr>
                        <a:t>Coefficients</a:t>
                      </a:r>
                      <a:endParaRPr lang="en-CA" dirty="0">
                        <a:latin typeface="Trebuchet MS"/>
                      </a:endParaRPr>
                    </a:p>
                  </a:txBody>
                  <a:tcPr/>
                </a:tc>
                <a:extLst>
                  <a:ext uri="{0D108BD9-81ED-4DB2-BD59-A6C34878D82A}">
                    <a16:rowId xmlns:a16="http://schemas.microsoft.com/office/drawing/2014/main" val="10000"/>
                  </a:ext>
                </a:extLst>
              </a:tr>
              <a:tr h="370840">
                <a:tc>
                  <a:txBody>
                    <a:bodyPr/>
                    <a:lstStyle/>
                    <a:p>
                      <a:r>
                        <a:rPr lang="en-CA" dirty="0" err="1" smtClean="0">
                          <a:latin typeface="Trebuchet MS"/>
                        </a:rPr>
                        <a:t>Haar</a:t>
                      </a:r>
                      <a:endParaRPr lang="en-CA" dirty="0">
                        <a:latin typeface="Trebuchet MS"/>
                      </a:endParaRPr>
                    </a:p>
                  </a:txBody>
                  <a:tcPr/>
                </a:tc>
                <a:tc>
                  <a:txBody>
                    <a:bodyPr/>
                    <a:lstStyle/>
                    <a:p>
                      <a:pPr algn="ctr"/>
                      <a:r>
                        <a:rPr lang="en-CA" dirty="0" smtClean="0">
                          <a:latin typeface="Trebuchet MS"/>
                        </a:rPr>
                        <a:t>2</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r>
                        <a:rPr lang="en-CA" sz="1800" kern="1200" baseline="0" dirty="0" smtClean="0">
                          <a:solidFill>
                            <a:schemeClr val="dk1"/>
                          </a:solidFill>
                          <a:latin typeface="Trebuchet MS"/>
                          <a:ea typeface="+mn-ea"/>
                          <a:cs typeface="+mn-cs"/>
                        </a:rPr>
                        <a:t>[0.707, 0.707]</a:t>
                      </a:r>
                      <a:endParaRPr lang="en-CA" dirty="0">
                        <a:latin typeface="Trebuchet MS"/>
                      </a:endParaRPr>
                    </a:p>
                  </a:txBody>
                  <a:tcPr/>
                </a:tc>
                <a:extLst>
                  <a:ext uri="{0D108BD9-81ED-4DB2-BD59-A6C34878D82A}">
                    <a16:rowId xmlns:a16="http://schemas.microsoft.com/office/drawing/2014/main" val="10001"/>
                  </a:ext>
                </a:extLst>
              </a:tr>
              <a:tr h="370840">
                <a:tc>
                  <a:txBody>
                    <a:bodyPr/>
                    <a:lstStyle/>
                    <a:p>
                      <a:r>
                        <a:rPr lang="en-CA" sz="1800" kern="1200" baseline="0" dirty="0" err="1" smtClean="0">
                          <a:solidFill>
                            <a:schemeClr val="dk1"/>
                          </a:solidFill>
                          <a:latin typeface="Trebuchet MS"/>
                          <a:ea typeface="+mn-ea"/>
                          <a:cs typeface="+mn-cs"/>
                        </a:rPr>
                        <a:t>Daubechies</a:t>
                      </a:r>
                      <a:r>
                        <a:rPr lang="en-CA" sz="1800" kern="1200" baseline="0" dirty="0" smtClean="0">
                          <a:solidFill>
                            <a:schemeClr val="dk1"/>
                          </a:solidFill>
                          <a:latin typeface="Trebuchet MS"/>
                          <a:ea typeface="+mn-ea"/>
                          <a:cs typeface="+mn-cs"/>
                        </a:rPr>
                        <a:t> 4</a:t>
                      </a:r>
                      <a:endParaRPr lang="en-CA" dirty="0">
                        <a:latin typeface="Trebuchet MS"/>
                      </a:endParaRPr>
                    </a:p>
                  </a:txBody>
                  <a:tcPr/>
                </a:tc>
                <a:tc>
                  <a:txBody>
                    <a:bodyPr/>
                    <a:lstStyle/>
                    <a:p>
                      <a:pPr algn="ctr"/>
                      <a:r>
                        <a:rPr lang="en-CA" dirty="0" smtClean="0">
                          <a:latin typeface="Trebuchet MS"/>
                        </a:rPr>
                        <a:t>4</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r>
                        <a:rPr lang="en-CA" sz="1800" kern="1200" baseline="0" dirty="0" smtClean="0">
                          <a:solidFill>
                            <a:schemeClr val="dk1"/>
                          </a:solidFill>
                          <a:latin typeface="Trebuchet MS"/>
                          <a:ea typeface="+mn-ea"/>
                          <a:cs typeface="+mn-cs"/>
                        </a:rPr>
                        <a:t>[0.483, 0.837, 0.224, -0.129]</a:t>
                      </a:r>
                      <a:endParaRPr lang="en-CA" dirty="0">
                        <a:latin typeface="Trebuchet MS"/>
                      </a:endParaRPr>
                    </a:p>
                  </a:txBody>
                  <a:tcPr/>
                </a:tc>
                <a:extLst>
                  <a:ext uri="{0D108BD9-81ED-4DB2-BD59-A6C34878D82A}">
                    <a16:rowId xmlns:a16="http://schemas.microsoft.com/office/drawing/2014/main" val="10002"/>
                  </a:ext>
                </a:extLst>
              </a:tr>
              <a:tr h="370840">
                <a:tc>
                  <a:txBody>
                    <a:bodyPr/>
                    <a:lstStyle/>
                    <a:p>
                      <a:r>
                        <a:rPr lang="en-CA" sz="1800" kern="1200" baseline="0" dirty="0" err="1" smtClean="0">
                          <a:solidFill>
                            <a:schemeClr val="dk1"/>
                          </a:solidFill>
                          <a:latin typeface="Trebuchet MS"/>
                          <a:ea typeface="+mn-ea"/>
                          <a:cs typeface="+mn-cs"/>
                        </a:rPr>
                        <a:t>Daubechies</a:t>
                      </a:r>
                      <a:r>
                        <a:rPr lang="en-CA" sz="1800" kern="1200" baseline="0" dirty="0" smtClean="0">
                          <a:solidFill>
                            <a:schemeClr val="dk1"/>
                          </a:solidFill>
                          <a:latin typeface="Trebuchet MS"/>
                          <a:ea typeface="+mn-ea"/>
                          <a:cs typeface="+mn-cs"/>
                        </a:rPr>
                        <a:t> 6</a:t>
                      </a:r>
                      <a:endParaRPr lang="en-CA" dirty="0">
                        <a:latin typeface="Trebuchet MS"/>
                      </a:endParaRPr>
                    </a:p>
                  </a:txBody>
                  <a:tcPr/>
                </a:tc>
                <a:tc>
                  <a:txBody>
                    <a:bodyPr/>
                    <a:lstStyle/>
                    <a:p>
                      <a:pPr algn="ctr"/>
                      <a:r>
                        <a:rPr lang="en-CA" dirty="0" smtClean="0">
                          <a:latin typeface="Trebuchet MS"/>
                        </a:rPr>
                        <a:t>6</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r>
                        <a:rPr lang="en-CA" sz="1800" kern="1200" baseline="0" dirty="0" smtClean="0">
                          <a:solidFill>
                            <a:schemeClr val="dk1"/>
                          </a:solidFill>
                          <a:latin typeface="Trebuchet MS"/>
                          <a:ea typeface="+mn-ea"/>
                          <a:cs typeface="+mn-cs"/>
                        </a:rPr>
                        <a:t>[0.332, 0.807, 0.460, -0.135,</a:t>
                      </a:r>
                    </a:p>
                    <a:p>
                      <a:r>
                        <a:rPr lang="en-CA" sz="1800" kern="1200" baseline="0" dirty="0" smtClean="0">
                          <a:solidFill>
                            <a:schemeClr val="dk1"/>
                          </a:solidFill>
                          <a:latin typeface="Trebuchet MS"/>
                          <a:ea typeface="+mn-ea"/>
                          <a:cs typeface="+mn-cs"/>
                        </a:rPr>
                        <a:t>-0.085, 0.0352]</a:t>
                      </a:r>
                      <a:endParaRPr lang="en-CA" dirty="0">
                        <a:latin typeface="Trebuchet MS"/>
                      </a:endParaRPr>
                    </a:p>
                  </a:txBody>
                  <a:tcPr/>
                </a:tc>
                <a:extLst>
                  <a:ext uri="{0D108BD9-81ED-4DB2-BD59-A6C34878D82A}">
                    <a16:rowId xmlns:a16="http://schemas.microsoft.com/office/drawing/2014/main" val="10003"/>
                  </a:ext>
                </a:extLst>
              </a:tr>
              <a:tr h="370840">
                <a:tc>
                  <a:txBody>
                    <a:bodyPr/>
                    <a:lstStyle/>
                    <a:p>
                      <a:r>
                        <a:rPr lang="en-CA" sz="1800" kern="1200" baseline="0" dirty="0" err="1" smtClean="0">
                          <a:solidFill>
                            <a:schemeClr val="dk1"/>
                          </a:solidFill>
                          <a:latin typeface="Trebuchet MS"/>
                          <a:ea typeface="+mn-ea"/>
                          <a:cs typeface="+mn-cs"/>
                        </a:rPr>
                        <a:t>Daubechies</a:t>
                      </a:r>
                      <a:r>
                        <a:rPr lang="en-CA" sz="1800" kern="1200" baseline="0" dirty="0" smtClean="0">
                          <a:solidFill>
                            <a:schemeClr val="dk1"/>
                          </a:solidFill>
                          <a:latin typeface="Trebuchet MS"/>
                          <a:ea typeface="+mn-ea"/>
                          <a:cs typeface="+mn-cs"/>
                        </a:rPr>
                        <a:t> 8</a:t>
                      </a:r>
                      <a:endParaRPr lang="en-CA" dirty="0">
                        <a:latin typeface="Trebuchet MS"/>
                      </a:endParaRPr>
                    </a:p>
                  </a:txBody>
                  <a:tcPr/>
                </a:tc>
                <a:tc>
                  <a:txBody>
                    <a:bodyPr/>
                    <a:lstStyle/>
                    <a:p>
                      <a:pPr algn="ctr"/>
                      <a:r>
                        <a:rPr lang="en-CA" dirty="0" smtClean="0">
                          <a:latin typeface="Trebuchet MS"/>
                        </a:rPr>
                        <a:t>8</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r>
                        <a:rPr lang="en-CA" sz="1800" kern="1200" baseline="0" dirty="0" smtClean="0">
                          <a:solidFill>
                            <a:schemeClr val="dk1"/>
                          </a:solidFill>
                          <a:latin typeface="Trebuchet MS"/>
                          <a:ea typeface="+mn-ea"/>
                          <a:cs typeface="+mn-cs"/>
                        </a:rPr>
                        <a:t>[0.230, 0.715, 0.631, -0.028,</a:t>
                      </a:r>
                    </a:p>
                    <a:p>
                      <a:r>
                        <a:rPr lang="en-CA" sz="1800" kern="1200" baseline="0" dirty="0" smtClean="0">
                          <a:solidFill>
                            <a:schemeClr val="dk1"/>
                          </a:solidFill>
                          <a:latin typeface="Trebuchet MS"/>
                          <a:ea typeface="+mn-ea"/>
                          <a:cs typeface="+mn-cs"/>
                        </a:rPr>
                        <a:t>-0.187, 0.031, 0.033, -0.011]</a:t>
                      </a:r>
                      <a:endParaRPr lang="en-CA" dirty="0">
                        <a:latin typeface="Trebuchet MS"/>
                      </a:endParaRP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8.4.1  Uniform Scalar Quantization</a:t>
            </a:r>
            <a:endParaRPr lang="en-CA" sz="3200"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CA" dirty="0" smtClean="0"/>
              <a:t>• A uniform scalar </a:t>
            </a:r>
            <a:r>
              <a:rPr lang="en-CA" dirty="0" err="1" smtClean="0"/>
              <a:t>quantizer</a:t>
            </a:r>
            <a:r>
              <a:rPr lang="en-CA" dirty="0" smtClean="0"/>
              <a:t> partitions the domain of input values into equally spaced intervals, except possibly at the two outer intervals.</a:t>
            </a:r>
          </a:p>
          <a:p>
            <a:pPr lvl="1">
              <a:lnSpc>
                <a:spcPct val="120000"/>
              </a:lnSpc>
              <a:spcBef>
                <a:spcPts val="1200"/>
              </a:spcBef>
            </a:pPr>
            <a:r>
              <a:rPr lang="en-CA" dirty="0" smtClean="0"/>
              <a:t>– The output or reconstruction value corresponding to each interval is taken to be the midpoint of the interval.</a:t>
            </a:r>
          </a:p>
          <a:p>
            <a:pPr lvl="1">
              <a:lnSpc>
                <a:spcPct val="120000"/>
              </a:lnSpc>
              <a:spcBef>
                <a:spcPts val="1200"/>
              </a:spcBef>
            </a:pPr>
            <a:r>
              <a:rPr lang="en-CA" dirty="0" smtClean="0"/>
              <a:t>– The length of each interval is referred to as the </a:t>
            </a:r>
            <a:r>
              <a:rPr lang="en-CA" i="1" dirty="0" smtClean="0"/>
              <a:t>step size</a:t>
            </a:r>
            <a:r>
              <a:rPr lang="en-CA" dirty="0" smtClean="0"/>
              <a:t>, denoted by the symbol </a:t>
            </a:r>
            <a:r>
              <a:rPr lang="el-GR" dirty="0" smtClean="0">
                <a:latin typeface="Times New Roman" pitchFamily="18" charset="0"/>
                <a:cs typeface="Times New Roman" pitchFamily="18" charset="0"/>
              </a:rPr>
              <a:t>Δ</a:t>
            </a:r>
            <a:r>
              <a:rPr lang="en-CA" dirty="0" smtClean="0"/>
              <a:t>.</a:t>
            </a:r>
          </a:p>
          <a:p>
            <a:pPr lvl="1">
              <a:lnSpc>
                <a:spcPct val="120000"/>
              </a:lnSpc>
            </a:pPr>
            <a:endParaRPr lang="en-CA" dirty="0" smtClean="0"/>
          </a:p>
          <a:p>
            <a:pPr>
              <a:lnSpc>
                <a:spcPct val="120000"/>
              </a:lnSpc>
            </a:pPr>
            <a:r>
              <a:rPr lang="en-CA" dirty="0" smtClean="0"/>
              <a:t>• Two types of uniform scalar </a:t>
            </a:r>
            <a:r>
              <a:rPr lang="en-CA" dirty="0" err="1" smtClean="0"/>
              <a:t>quantizers</a:t>
            </a:r>
            <a:r>
              <a:rPr lang="en-CA" dirty="0" smtClean="0"/>
              <a:t>:</a:t>
            </a:r>
          </a:p>
          <a:p>
            <a:pPr lvl="1">
              <a:lnSpc>
                <a:spcPct val="120000"/>
              </a:lnSpc>
              <a:spcBef>
                <a:spcPts val="1200"/>
              </a:spcBef>
            </a:pPr>
            <a:r>
              <a:rPr lang="en-CA" dirty="0" smtClean="0"/>
              <a:t>– Midrise </a:t>
            </a:r>
            <a:r>
              <a:rPr lang="en-CA" dirty="0" err="1" smtClean="0"/>
              <a:t>quantizers</a:t>
            </a:r>
            <a:r>
              <a:rPr lang="en-CA" dirty="0" smtClean="0"/>
              <a:t> have even number of output levels.</a:t>
            </a:r>
          </a:p>
          <a:p>
            <a:pPr lvl="1">
              <a:lnSpc>
                <a:spcPct val="120000"/>
              </a:lnSpc>
              <a:spcBef>
                <a:spcPts val="1200"/>
              </a:spcBef>
            </a:pPr>
            <a:r>
              <a:rPr lang="en-CA" dirty="0" smtClean="0"/>
              <a:t>– </a:t>
            </a:r>
            <a:r>
              <a:rPr lang="en-CA" dirty="0" err="1" smtClean="0"/>
              <a:t>Midtread</a:t>
            </a:r>
            <a:r>
              <a:rPr lang="en-CA" dirty="0" smtClean="0"/>
              <a:t> </a:t>
            </a:r>
            <a:r>
              <a:rPr lang="en-CA" dirty="0" err="1" smtClean="0"/>
              <a:t>quantizers</a:t>
            </a:r>
            <a:r>
              <a:rPr lang="en-CA" dirty="0" smtClean="0"/>
              <a:t> have odd number of output levels, including zero as one of them (see Fig. 8.2).</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76440"/>
            <a:ext cx="8229600" cy="500066"/>
          </a:xfrm>
        </p:spPr>
        <p:txBody>
          <a:bodyPr>
            <a:noAutofit/>
          </a:bodyPr>
          <a:lstStyle/>
          <a:p>
            <a:pPr algn="ctr"/>
            <a:r>
              <a:rPr lang="en-CA" sz="2800" b="1" dirty="0" smtClean="0"/>
              <a:t>Table 8.3: </a:t>
            </a:r>
            <a:r>
              <a:rPr lang="en-CA" sz="2800" dirty="0" err="1" smtClean="0"/>
              <a:t>Biorthogonal</a:t>
            </a:r>
            <a:r>
              <a:rPr lang="en-CA" sz="2800" dirty="0" smtClean="0"/>
              <a:t> Wavelet Filters</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12113201"/>
              </p:ext>
            </p:extLst>
          </p:nvPr>
        </p:nvGraphicFramePr>
        <p:xfrm>
          <a:off x="352388" y="1133433"/>
          <a:ext cx="8429684" cy="5064760"/>
        </p:xfrm>
        <a:graphic>
          <a:graphicData uri="http://schemas.openxmlformats.org/drawingml/2006/table">
            <a:tbl>
              <a:tblPr firstRow="1" bandRow="1">
                <a:tableStyleId>{5C22544A-7EE6-4342-B048-85BDC9FD1C3A}</a:tableStyleId>
              </a:tblPr>
              <a:tblGrid>
                <a:gridCol w="1478892">
                  <a:extLst>
                    <a:ext uri="{9D8B030D-6E8A-4147-A177-3AD203B41FA5}">
                      <a16:colId xmlns:a16="http://schemas.microsoft.com/office/drawing/2014/main" val="20000"/>
                    </a:ext>
                  </a:extLst>
                </a:gridCol>
                <a:gridCol w="813391">
                  <a:extLst>
                    <a:ext uri="{9D8B030D-6E8A-4147-A177-3AD203B41FA5}">
                      <a16:colId xmlns:a16="http://schemas.microsoft.com/office/drawing/2014/main" val="20001"/>
                    </a:ext>
                  </a:extLst>
                </a:gridCol>
                <a:gridCol w="1257058">
                  <a:extLst>
                    <a:ext uri="{9D8B030D-6E8A-4147-A177-3AD203B41FA5}">
                      <a16:colId xmlns:a16="http://schemas.microsoft.com/office/drawing/2014/main" val="20002"/>
                    </a:ext>
                  </a:extLst>
                </a:gridCol>
                <a:gridCol w="1404948">
                  <a:extLst>
                    <a:ext uri="{9D8B030D-6E8A-4147-A177-3AD203B41FA5}">
                      <a16:colId xmlns:a16="http://schemas.microsoft.com/office/drawing/2014/main" val="20003"/>
                    </a:ext>
                  </a:extLst>
                </a:gridCol>
                <a:gridCol w="3475395">
                  <a:extLst>
                    <a:ext uri="{9D8B030D-6E8A-4147-A177-3AD203B41FA5}">
                      <a16:colId xmlns:a16="http://schemas.microsoft.com/office/drawing/2014/main" val="20004"/>
                    </a:ext>
                  </a:extLst>
                </a:gridCol>
              </a:tblGrid>
              <a:tr h="370840">
                <a:tc>
                  <a:txBody>
                    <a:bodyPr/>
                    <a:lstStyle/>
                    <a:p>
                      <a:r>
                        <a:rPr lang="en-CA" sz="1600" dirty="0" smtClean="0">
                          <a:latin typeface="Trebuchet MS"/>
                        </a:rPr>
                        <a:t>Wavelet</a:t>
                      </a:r>
                      <a:endParaRPr lang="en-CA" sz="1600" dirty="0">
                        <a:latin typeface="Trebuchet MS"/>
                      </a:endParaRPr>
                    </a:p>
                  </a:txBody>
                  <a:tcPr/>
                </a:tc>
                <a:tc>
                  <a:txBody>
                    <a:bodyPr/>
                    <a:lstStyle/>
                    <a:p>
                      <a:pPr algn="ctr"/>
                      <a:r>
                        <a:rPr lang="en-CA" sz="1600" dirty="0" smtClean="0">
                          <a:latin typeface="Trebuchet MS"/>
                        </a:rPr>
                        <a:t>Filter</a:t>
                      </a:r>
                      <a:endParaRPr lang="en-CA" sz="1600" dirty="0">
                        <a:latin typeface="Trebuchet MS"/>
                      </a:endParaRPr>
                    </a:p>
                  </a:txBody>
                  <a:tcPr/>
                </a:tc>
                <a:tc>
                  <a:txBody>
                    <a:bodyPr/>
                    <a:lstStyle/>
                    <a:p>
                      <a:pPr algn="ctr"/>
                      <a:r>
                        <a:rPr lang="en-CA" sz="1600" dirty="0" smtClean="0">
                          <a:latin typeface="Trebuchet MS"/>
                        </a:rPr>
                        <a:t>Num. Taps</a:t>
                      </a:r>
                      <a:endParaRPr lang="en-CA" sz="1600" dirty="0">
                        <a:latin typeface="Trebuchet MS"/>
                      </a:endParaRPr>
                    </a:p>
                  </a:txBody>
                  <a:tcPr/>
                </a:tc>
                <a:tc>
                  <a:txBody>
                    <a:bodyPr/>
                    <a:lstStyle/>
                    <a:p>
                      <a:pPr algn="ctr"/>
                      <a:r>
                        <a:rPr lang="en-CA" sz="1600" dirty="0" smtClean="0">
                          <a:latin typeface="Trebuchet MS"/>
                        </a:rPr>
                        <a:t>Start Index</a:t>
                      </a:r>
                      <a:endParaRPr lang="en-CA" sz="1600" dirty="0">
                        <a:latin typeface="Trebuchet MS"/>
                      </a:endParaRPr>
                    </a:p>
                  </a:txBody>
                  <a:tcPr/>
                </a:tc>
                <a:tc>
                  <a:txBody>
                    <a:bodyPr/>
                    <a:lstStyle/>
                    <a:p>
                      <a:r>
                        <a:rPr lang="en-CA" sz="1600" dirty="0" smtClean="0">
                          <a:latin typeface="Trebuchet MS"/>
                        </a:rPr>
                        <a:t>Coefficients</a:t>
                      </a:r>
                      <a:endParaRPr lang="en-CA" sz="1600" dirty="0">
                        <a:latin typeface="Trebuchet MS"/>
                      </a:endParaRPr>
                    </a:p>
                  </a:txBody>
                  <a:tcPr/>
                </a:tc>
                <a:extLst>
                  <a:ext uri="{0D108BD9-81ED-4DB2-BD59-A6C34878D82A}">
                    <a16:rowId xmlns:a16="http://schemas.microsoft.com/office/drawing/2014/main" val="10000"/>
                  </a:ext>
                </a:extLst>
              </a:tr>
              <a:tr h="370840">
                <a:tc>
                  <a:txBody>
                    <a:bodyPr/>
                    <a:lstStyle/>
                    <a:p>
                      <a:r>
                        <a:rPr lang="en-CA" sz="1600" kern="1200" baseline="0" dirty="0" err="1" smtClean="0">
                          <a:solidFill>
                            <a:schemeClr val="dk1"/>
                          </a:solidFill>
                          <a:latin typeface="Trebuchet MS"/>
                          <a:ea typeface="+mn-ea"/>
                          <a:cs typeface="+mn-cs"/>
                        </a:rPr>
                        <a:t>Antonini</a:t>
                      </a:r>
                      <a:r>
                        <a:rPr lang="en-CA" sz="1600" kern="1200" baseline="0" dirty="0" smtClean="0">
                          <a:solidFill>
                            <a:schemeClr val="dk1"/>
                          </a:solidFill>
                          <a:latin typeface="Trebuchet MS"/>
                          <a:ea typeface="+mn-ea"/>
                          <a:cs typeface="+mn-cs"/>
                        </a:rPr>
                        <a:t> 9/7</a:t>
                      </a:r>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9</a:t>
                      </a:r>
                      <a:endParaRPr lang="en-CA" sz="1600" dirty="0">
                        <a:latin typeface="Trebuchet MS"/>
                      </a:endParaRPr>
                    </a:p>
                  </a:txBody>
                  <a:tcPr/>
                </a:tc>
                <a:tc>
                  <a:txBody>
                    <a:bodyPr/>
                    <a:lstStyle/>
                    <a:p>
                      <a:pPr algn="ctr"/>
                      <a:r>
                        <a:rPr lang="en-CA" sz="1600" dirty="0" smtClean="0">
                          <a:latin typeface="Trebuchet MS"/>
                        </a:rPr>
                        <a:t>-4</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[0.038, -0.024, -0.111, 0.377, 0.853, 0.377, -0.111, -0.024, 0.038]</a:t>
                      </a:r>
                      <a:endParaRPr lang="en-CA" sz="1600" dirty="0">
                        <a:latin typeface="Trebuchet MS"/>
                      </a:endParaRPr>
                    </a:p>
                  </a:txBody>
                  <a:tcPr/>
                </a:tc>
                <a:extLst>
                  <a:ext uri="{0D108BD9-81ED-4DB2-BD59-A6C34878D82A}">
                    <a16:rowId xmlns:a16="http://schemas.microsoft.com/office/drawing/2014/main" val="10001"/>
                  </a:ext>
                </a:extLst>
              </a:tr>
              <a:tr h="370840">
                <a:tc>
                  <a:txBody>
                    <a:bodyPr/>
                    <a:lstStyle/>
                    <a:p>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7</a:t>
                      </a:r>
                      <a:endParaRPr lang="en-CA" sz="1600" dirty="0">
                        <a:latin typeface="Trebuchet MS"/>
                      </a:endParaRPr>
                    </a:p>
                  </a:txBody>
                  <a:tcPr/>
                </a:tc>
                <a:tc>
                  <a:txBody>
                    <a:bodyPr/>
                    <a:lstStyle/>
                    <a:p>
                      <a:pPr algn="ctr"/>
                      <a:r>
                        <a:rPr lang="en-CA" sz="1600" dirty="0" smtClean="0">
                          <a:latin typeface="Trebuchet MS"/>
                        </a:rPr>
                        <a:t>-3</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[-0.065, -0.041, 0.418, 0.788, 0.418, -0.041, -0.065]</a:t>
                      </a:r>
                      <a:endParaRPr lang="en-CA" sz="1600" dirty="0">
                        <a:latin typeface="Trebuchet MS"/>
                      </a:endParaRPr>
                    </a:p>
                  </a:txBody>
                  <a:tcPr/>
                </a:tc>
                <a:extLst>
                  <a:ext uri="{0D108BD9-81ED-4DB2-BD59-A6C34878D82A}">
                    <a16:rowId xmlns:a16="http://schemas.microsoft.com/office/drawing/2014/main" val="10002"/>
                  </a:ext>
                </a:extLst>
              </a:tr>
              <a:tr h="370840">
                <a:tc>
                  <a:txBody>
                    <a:bodyPr/>
                    <a:lstStyle/>
                    <a:p>
                      <a:r>
                        <a:rPr lang="en-CA" sz="1600" kern="1200" baseline="0" dirty="0" smtClean="0">
                          <a:solidFill>
                            <a:schemeClr val="dk1"/>
                          </a:solidFill>
                          <a:latin typeface="Trebuchet MS"/>
                          <a:ea typeface="+mn-ea"/>
                          <a:cs typeface="+mn-cs"/>
                        </a:rPr>
                        <a:t>Villa 10/18</a:t>
                      </a:r>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10</a:t>
                      </a:r>
                      <a:endParaRPr lang="en-CA" sz="1600" dirty="0">
                        <a:latin typeface="Trebuchet MS"/>
                      </a:endParaRPr>
                    </a:p>
                  </a:txBody>
                  <a:tcPr/>
                </a:tc>
                <a:tc>
                  <a:txBody>
                    <a:bodyPr/>
                    <a:lstStyle/>
                    <a:p>
                      <a:pPr algn="ctr"/>
                      <a:r>
                        <a:rPr lang="en-CA" sz="1600" dirty="0" smtClean="0">
                          <a:latin typeface="Trebuchet MS"/>
                        </a:rPr>
                        <a:t>-4</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[0.029, 0.0000824, -0.158, 0.077, 0.759, 0.759, 0.077, -0.158, 0.0000824, 0.029]</a:t>
                      </a:r>
                      <a:endParaRPr lang="en-CA" sz="1600" dirty="0">
                        <a:latin typeface="Trebuchet MS"/>
                      </a:endParaRPr>
                    </a:p>
                  </a:txBody>
                  <a:tcPr/>
                </a:tc>
                <a:extLst>
                  <a:ext uri="{0D108BD9-81ED-4DB2-BD59-A6C34878D82A}">
                    <a16:rowId xmlns:a16="http://schemas.microsoft.com/office/drawing/2014/main" val="10003"/>
                  </a:ext>
                </a:extLst>
              </a:tr>
              <a:tr h="370840">
                <a:tc>
                  <a:txBody>
                    <a:bodyPr/>
                    <a:lstStyle/>
                    <a:p>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18</a:t>
                      </a:r>
                      <a:endParaRPr lang="en-CA" sz="1600" dirty="0">
                        <a:latin typeface="Trebuchet MS"/>
                      </a:endParaRPr>
                    </a:p>
                  </a:txBody>
                  <a:tcPr/>
                </a:tc>
                <a:tc>
                  <a:txBody>
                    <a:bodyPr/>
                    <a:lstStyle/>
                    <a:p>
                      <a:pPr algn="ctr"/>
                      <a:r>
                        <a:rPr lang="en-CA" sz="1600" dirty="0" smtClean="0">
                          <a:latin typeface="Trebuchet MS"/>
                        </a:rPr>
                        <a:t>-8</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[0.000954, -0.00000273, -0.009, -0.003, 0.031, -0.014, -0.086,  0.163, 0.623, 0.623, 0.163, -0.086, -0.014, 0.031, -0.003, -0.009, -0.00000273, 0.000954]</a:t>
                      </a:r>
                      <a:endParaRPr lang="en-CA" sz="1600" dirty="0">
                        <a:latin typeface="Trebuchet MS"/>
                      </a:endParaRPr>
                    </a:p>
                  </a:txBody>
                  <a:tcPr/>
                </a:tc>
                <a:extLst>
                  <a:ext uri="{0D108BD9-81ED-4DB2-BD59-A6C34878D82A}">
                    <a16:rowId xmlns:a16="http://schemas.microsoft.com/office/drawing/2014/main" val="10004"/>
                  </a:ext>
                </a:extLst>
              </a:tr>
              <a:tr h="370840">
                <a:tc>
                  <a:txBody>
                    <a:bodyPr/>
                    <a:lstStyle/>
                    <a:p>
                      <a:r>
                        <a:rPr lang="en-CA" sz="1600" kern="1200" baseline="0" dirty="0" err="1" smtClean="0">
                          <a:solidFill>
                            <a:schemeClr val="dk1"/>
                          </a:solidFill>
                          <a:latin typeface="Trebuchet MS"/>
                          <a:ea typeface="+mn-ea"/>
                          <a:cs typeface="+mn-cs"/>
                        </a:rPr>
                        <a:t>Brislawn</a:t>
                      </a:r>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10</a:t>
                      </a:r>
                      <a:endParaRPr lang="en-CA" sz="1600" dirty="0">
                        <a:latin typeface="Trebuchet MS"/>
                      </a:endParaRPr>
                    </a:p>
                  </a:txBody>
                  <a:tcPr/>
                </a:tc>
                <a:tc>
                  <a:txBody>
                    <a:bodyPr/>
                    <a:lstStyle/>
                    <a:p>
                      <a:pPr algn="ctr"/>
                      <a:r>
                        <a:rPr lang="en-CA" sz="1600" dirty="0" smtClean="0">
                          <a:latin typeface="Trebuchet MS"/>
                        </a:rPr>
                        <a:t>-4</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[0.027, -0.032, -0.241, 0.054, 0.900, 0.900, 0.054, -0.241, -0.032, 0.027]</a:t>
                      </a:r>
                      <a:endParaRPr lang="en-CA" sz="1600" dirty="0">
                        <a:latin typeface="Trebuchet MS"/>
                      </a:endParaRPr>
                    </a:p>
                  </a:txBody>
                  <a:tcPr/>
                </a:tc>
                <a:extLst>
                  <a:ext uri="{0D108BD9-81ED-4DB2-BD59-A6C34878D82A}">
                    <a16:rowId xmlns:a16="http://schemas.microsoft.com/office/drawing/2014/main" val="10005"/>
                  </a:ext>
                </a:extLst>
              </a:tr>
              <a:tr h="370840">
                <a:tc>
                  <a:txBody>
                    <a:bodyPr/>
                    <a:lstStyle/>
                    <a:p>
                      <a:endParaRPr lang="en-CA" sz="1600" dirty="0">
                        <a:latin typeface="Trebuchet MS"/>
                      </a:endParaRPr>
                    </a:p>
                  </a:txBody>
                  <a:tcPr/>
                </a:tc>
                <a:tc>
                  <a:txBody>
                    <a:bodyPr/>
                    <a:lstStyle/>
                    <a:p>
                      <a:endParaRPr lang="en-CA" sz="1600" dirty="0">
                        <a:latin typeface="Trebuchet MS"/>
                      </a:endParaRPr>
                    </a:p>
                  </a:txBody>
                  <a:tcPr/>
                </a:tc>
                <a:tc>
                  <a:txBody>
                    <a:bodyPr/>
                    <a:lstStyle/>
                    <a:p>
                      <a:pPr algn="ctr"/>
                      <a:r>
                        <a:rPr lang="en-CA" sz="1600" dirty="0" smtClean="0">
                          <a:latin typeface="Trebuchet MS"/>
                        </a:rPr>
                        <a:t>10</a:t>
                      </a:r>
                      <a:endParaRPr lang="en-CA" sz="1600" dirty="0">
                        <a:latin typeface="Trebuchet MS"/>
                      </a:endParaRPr>
                    </a:p>
                  </a:txBody>
                  <a:tcPr/>
                </a:tc>
                <a:tc>
                  <a:txBody>
                    <a:bodyPr/>
                    <a:lstStyle/>
                    <a:p>
                      <a:pPr algn="ctr"/>
                      <a:r>
                        <a:rPr lang="en-CA" sz="1600" dirty="0" smtClean="0">
                          <a:latin typeface="Trebuchet MS"/>
                        </a:rPr>
                        <a:t>-4</a:t>
                      </a:r>
                      <a:endParaRPr lang="en-CA" sz="1600" dirty="0">
                        <a:latin typeface="Trebuchet MS"/>
                      </a:endParaRPr>
                    </a:p>
                  </a:txBody>
                  <a:tcPr/>
                </a:tc>
                <a:tc>
                  <a:txBody>
                    <a:bodyPr/>
                    <a:lstStyle/>
                    <a:p>
                      <a:r>
                        <a:rPr lang="en-CA" sz="1600" kern="1200" baseline="0" dirty="0" smtClean="0">
                          <a:solidFill>
                            <a:schemeClr val="dk1"/>
                          </a:solidFill>
                          <a:latin typeface="Trebuchet MS"/>
                          <a:ea typeface="+mn-ea"/>
                          <a:cs typeface="+mn-cs"/>
                        </a:rPr>
                        <a:t>[0.020, 0.024, -0.023, 0.146, 0.541, 0.541, 0.146, -0.023, 0.024, 0.020]</a:t>
                      </a:r>
                      <a:endParaRPr lang="en-CA" sz="1600" dirty="0">
                        <a:latin typeface="Trebuchet MS"/>
                      </a:endParaRPr>
                    </a:p>
                  </a:txBody>
                  <a:tcPr/>
                </a:tc>
                <a:extLst>
                  <a:ext uri="{0D108BD9-81ED-4DB2-BD59-A6C34878D82A}">
                    <a16:rowId xmlns:a16="http://schemas.microsoft.com/office/drawing/2014/main" val="10006"/>
                  </a:ext>
                </a:extLst>
              </a:tr>
            </a:tbl>
          </a:graphicData>
        </a:graphic>
      </p:graphicFrame>
      <p:graphicFrame>
        <p:nvGraphicFramePr>
          <p:cNvPr id="43010" name="Object 2"/>
          <p:cNvGraphicFramePr>
            <a:graphicFrameLocks noChangeAspect="1"/>
          </p:cNvGraphicFramePr>
          <p:nvPr>
            <p:extLst>
              <p:ext uri="{D42A27DB-BD31-4B8C-83A1-F6EECF244321}">
                <p14:modId xmlns:p14="http://schemas.microsoft.com/office/powerpoint/2010/main" val="2977129095"/>
              </p:ext>
            </p:extLst>
          </p:nvPr>
        </p:nvGraphicFramePr>
        <p:xfrm>
          <a:off x="1918475" y="2327069"/>
          <a:ext cx="592137" cy="396875"/>
        </p:xfrm>
        <a:graphic>
          <a:graphicData uri="http://schemas.openxmlformats.org/presentationml/2006/ole">
            <mc:AlternateContent xmlns:mc="http://schemas.openxmlformats.org/markup-compatibility/2006">
              <mc:Choice xmlns:v="urn:schemas-microsoft-com:vml" Requires="v">
                <p:oleObj spid="_x0000_s43760" name="Equation" r:id="rId3" imgW="355600" imgH="254000" progId="Equation.3">
                  <p:embed/>
                </p:oleObj>
              </mc:Choice>
              <mc:Fallback>
                <p:oleObj name="Equation" r:id="rId3" imgW="355600" imgH="254000" progId="Equation.3">
                  <p:embed/>
                  <p:pic>
                    <p:nvPicPr>
                      <p:cNvPr id="0" name="Picture 484"/>
                      <p:cNvPicPr>
                        <a:picLocks noChangeAspect="1" noChangeArrowheads="1"/>
                      </p:cNvPicPr>
                      <p:nvPr/>
                    </p:nvPicPr>
                    <p:blipFill>
                      <a:blip r:embed="rId4"/>
                      <a:srcRect/>
                      <a:stretch>
                        <a:fillRect/>
                      </a:stretch>
                    </p:blipFill>
                    <p:spPr bwMode="auto">
                      <a:xfrm>
                        <a:off x="1918475" y="2327069"/>
                        <a:ext cx="592137"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extLst>
              <p:ext uri="{D42A27DB-BD31-4B8C-83A1-F6EECF244321}">
                <p14:modId xmlns:p14="http://schemas.microsoft.com/office/powerpoint/2010/main" val="3401286817"/>
              </p:ext>
            </p:extLst>
          </p:nvPr>
        </p:nvGraphicFramePr>
        <p:xfrm>
          <a:off x="1918474" y="3986099"/>
          <a:ext cx="592137" cy="396875"/>
        </p:xfrm>
        <a:graphic>
          <a:graphicData uri="http://schemas.openxmlformats.org/presentationml/2006/ole">
            <mc:AlternateContent xmlns:mc="http://schemas.openxmlformats.org/markup-compatibility/2006">
              <mc:Choice xmlns:v="urn:schemas-microsoft-com:vml" Requires="v">
                <p:oleObj spid="_x0000_s43761" name="Equation" r:id="rId5" imgW="355600" imgH="254000" progId="Equation.3">
                  <p:embed/>
                </p:oleObj>
              </mc:Choice>
              <mc:Fallback>
                <p:oleObj name="Equation" r:id="rId5" imgW="355600" imgH="254000" progId="Equation.3">
                  <p:embed/>
                  <p:pic>
                    <p:nvPicPr>
                      <p:cNvPr id="0" name="Picture 485"/>
                      <p:cNvPicPr>
                        <a:picLocks noChangeAspect="1" noChangeArrowheads="1"/>
                      </p:cNvPicPr>
                      <p:nvPr/>
                    </p:nvPicPr>
                    <p:blipFill>
                      <a:blip r:embed="rId6"/>
                      <a:srcRect/>
                      <a:stretch>
                        <a:fillRect/>
                      </a:stretch>
                    </p:blipFill>
                    <p:spPr bwMode="auto">
                      <a:xfrm>
                        <a:off x="1918474" y="3986099"/>
                        <a:ext cx="592137"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2" name="Object 4"/>
          <p:cNvGraphicFramePr>
            <a:graphicFrameLocks noChangeAspect="1"/>
          </p:cNvGraphicFramePr>
          <p:nvPr>
            <p:extLst>
              <p:ext uri="{D42A27DB-BD31-4B8C-83A1-F6EECF244321}">
                <p14:modId xmlns:p14="http://schemas.microsoft.com/office/powerpoint/2010/main" val="670190179"/>
              </p:ext>
            </p:extLst>
          </p:nvPr>
        </p:nvGraphicFramePr>
        <p:xfrm>
          <a:off x="1907704" y="5805264"/>
          <a:ext cx="592137" cy="396875"/>
        </p:xfrm>
        <a:graphic>
          <a:graphicData uri="http://schemas.openxmlformats.org/presentationml/2006/ole">
            <mc:AlternateContent xmlns:mc="http://schemas.openxmlformats.org/markup-compatibility/2006">
              <mc:Choice xmlns:v="urn:schemas-microsoft-com:vml" Requires="v">
                <p:oleObj spid="_x0000_s43762" name="Equation" r:id="rId7" imgW="355600" imgH="254000" progId="Equation.3">
                  <p:embed/>
                </p:oleObj>
              </mc:Choice>
              <mc:Fallback>
                <p:oleObj name="Equation" r:id="rId7" imgW="355600" imgH="254000" progId="Equation.3">
                  <p:embed/>
                  <p:pic>
                    <p:nvPicPr>
                      <p:cNvPr id="0" name="Picture 486"/>
                      <p:cNvPicPr>
                        <a:picLocks noChangeAspect="1" noChangeArrowheads="1"/>
                      </p:cNvPicPr>
                      <p:nvPr/>
                    </p:nvPicPr>
                    <p:blipFill>
                      <a:blip r:embed="rId8"/>
                      <a:srcRect/>
                      <a:stretch>
                        <a:fillRect/>
                      </a:stretch>
                    </p:blipFill>
                    <p:spPr bwMode="auto">
                      <a:xfrm>
                        <a:off x="1907704" y="5805264"/>
                        <a:ext cx="592137"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2290184050"/>
              </p:ext>
            </p:extLst>
          </p:nvPr>
        </p:nvGraphicFramePr>
        <p:xfrm>
          <a:off x="1928794" y="1770544"/>
          <a:ext cx="571500" cy="357187"/>
        </p:xfrm>
        <a:graphic>
          <a:graphicData uri="http://schemas.openxmlformats.org/presentationml/2006/ole">
            <mc:AlternateContent xmlns:mc="http://schemas.openxmlformats.org/markup-compatibility/2006">
              <mc:Choice xmlns:v="urn:schemas-microsoft-com:vml" Requires="v">
                <p:oleObj spid="_x0000_s43763" name="Equation" r:id="rId9" imgW="342625" imgH="228600" progId="">
                  <p:embed/>
                </p:oleObj>
              </mc:Choice>
              <mc:Fallback>
                <p:oleObj name="Equation" r:id="rId9" imgW="342625" imgH="228600" progId="">
                  <p:embed/>
                  <p:pic>
                    <p:nvPicPr>
                      <p:cNvPr id="0" name="Picture 4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8794" y="1770544"/>
                        <a:ext cx="571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4" name="Object 6"/>
          <p:cNvGraphicFramePr>
            <a:graphicFrameLocks noChangeAspect="1"/>
          </p:cNvGraphicFramePr>
          <p:nvPr/>
        </p:nvGraphicFramePr>
        <p:xfrm>
          <a:off x="1928794" y="3000372"/>
          <a:ext cx="571500" cy="357187"/>
        </p:xfrm>
        <a:graphic>
          <a:graphicData uri="http://schemas.openxmlformats.org/presentationml/2006/ole">
            <mc:AlternateContent xmlns:mc="http://schemas.openxmlformats.org/markup-compatibility/2006">
              <mc:Choice xmlns:v="urn:schemas-microsoft-com:vml" Requires="v">
                <p:oleObj spid="_x0000_s43764" name="Equation" r:id="rId11" imgW="342625" imgH="228600" progId="">
                  <p:embed/>
                </p:oleObj>
              </mc:Choice>
              <mc:Fallback>
                <p:oleObj name="Equation" r:id="rId11" imgW="342625" imgH="228600" progId="">
                  <p:embed/>
                  <p:pic>
                    <p:nvPicPr>
                      <p:cNvPr id="0" name="Picture 48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794" y="3000372"/>
                        <a:ext cx="571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015" name="Object 7"/>
          <p:cNvGraphicFramePr>
            <a:graphicFrameLocks noChangeAspect="1"/>
          </p:cNvGraphicFramePr>
          <p:nvPr>
            <p:extLst>
              <p:ext uri="{D42A27DB-BD31-4B8C-83A1-F6EECF244321}">
                <p14:modId xmlns:p14="http://schemas.microsoft.com/office/powerpoint/2010/main" val="2859013039"/>
              </p:ext>
            </p:extLst>
          </p:nvPr>
        </p:nvGraphicFramePr>
        <p:xfrm>
          <a:off x="1950140" y="5080992"/>
          <a:ext cx="571500" cy="357187"/>
        </p:xfrm>
        <a:graphic>
          <a:graphicData uri="http://schemas.openxmlformats.org/presentationml/2006/ole">
            <mc:AlternateContent xmlns:mc="http://schemas.openxmlformats.org/markup-compatibility/2006">
              <mc:Choice xmlns:v="urn:schemas-microsoft-com:vml" Requires="v">
                <p:oleObj spid="_x0000_s43765" name="Equation" r:id="rId13" imgW="342625" imgH="228600" progId="Equation.3">
                  <p:embed/>
                </p:oleObj>
              </mc:Choice>
              <mc:Fallback>
                <p:oleObj name="Equation" r:id="rId13" imgW="342625" imgH="228600" progId="Equation.3">
                  <p:embed/>
                  <p:pic>
                    <p:nvPicPr>
                      <p:cNvPr id="0" name="Picture 48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0140" y="5080992"/>
                        <a:ext cx="571500" cy="357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1296"/>
          </a:xfrm>
        </p:spPr>
        <p:txBody>
          <a:bodyPr>
            <a:normAutofit/>
          </a:bodyPr>
          <a:lstStyle/>
          <a:p>
            <a:r>
              <a:rPr lang="en-CA" sz="3200" dirty="0" smtClean="0"/>
              <a:t>2D Discrete Wavelet Transform</a:t>
            </a:r>
            <a:endParaRPr lang="en-CA" sz="3200" dirty="0"/>
          </a:p>
        </p:txBody>
      </p:sp>
      <p:sp>
        <p:nvSpPr>
          <p:cNvPr id="3" name="Content Placeholder 2"/>
          <p:cNvSpPr>
            <a:spLocks noGrp="1"/>
          </p:cNvSpPr>
          <p:nvPr>
            <p:ph idx="1"/>
          </p:nvPr>
        </p:nvSpPr>
        <p:spPr>
          <a:xfrm>
            <a:off x="457200" y="1484784"/>
            <a:ext cx="8229600" cy="4525963"/>
          </a:xfrm>
        </p:spPr>
        <p:txBody>
          <a:bodyPr>
            <a:noAutofit/>
          </a:bodyPr>
          <a:lstStyle/>
          <a:p>
            <a:r>
              <a:rPr lang="en-CA" sz="1800" dirty="0" smtClean="0"/>
              <a:t>• For an </a:t>
            </a:r>
            <a:r>
              <a:rPr lang="en-CA" sz="1800" i="1" dirty="0" smtClean="0">
                <a:latin typeface="Times New Roman" pitchFamily="18" charset="0"/>
                <a:cs typeface="Times New Roman" pitchFamily="18" charset="0"/>
              </a:rPr>
              <a:t>N</a:t>
            </a:r>
            <a:r>
              <a:rPr lang="en-CA" sz="1800" dirty="0" smtClean="0"/>
              <a:t> by </a:t>
            </a:r>
            <a:r>
              <a:rPr lang="en-CA" sz="1800" i="1" dirty="0" smtClean="0">
                <a:latin typeface="Times New Roman" pitchFamily="18" charset="0"/>
                <a:cs typeface="Times New Roman" pitchFamily="18" charset="0"/>
              </a:rPr>
              <a:t>N</a:t>
            </a:r>
            <a:r>
              <a:rPr lang="en-CA" sz="1800" dirty="0" smtClean="0"/>
              <a:t> input image, the two-dimensional DWT proceeds as follows:</a:t>
            </a:r>
          </a:p>
          <a:p>
            <a:pPr lvl="1">
              <a:spcBef>
                <a:spcPts val="1632"/>
              </a:spcBef>
            </a:pPr>
            <a:r>
              <a:rPr lang="en-CA" sz="1800" dirty="0" smtClean="0"/>
              <a:t>– Convolve each row of the image with </a:t>
            </a:r>
            <a:r>
              <a:rPr lang="en-CA" sz="1800" i="1" dirty="0" smtClean="0">
                <a:latin typeface="Times New Roman" pitchFamily="18" charset="0"/>
                <a:cs typeface="Times New Roman" pitchFamily="18" charset="0"/>
              </a:rPr>
              <a:t>h</a:t>
            </a:r>
            <a:r>
              <a:rPr lang="en-CA" sz="1800" baseline="-25000" dirty="0" smtClean="0"/>
              <a:t>0</a:t>
            </a:r>
            <a:r>
              <a:rPr lang="en-CA" sz="1800" dirty="0" smtClean="0"/>
              <a:t>[</a:t>
            </a:r>
            <a:r>
              <a:rPr lang="en-CA" sz="1800" i="1" dirty="0" smtClean="0">
                <a:latin typeface="Times New Roman" pitchFamily="18" charset="0"/>
                <a:cs typeface="Times New Roman" pitchFamily="18" charset="0"/>
              </a:rPr>
              <a:t>n</a:t>
            </a:r>
            <a:r>
              <a:rPr lang="en-CA" sz="1800" dirty="0" smtClean="0"/>
              <a:t>] and </a:t>
            </a:r>
            <a:r>
              <a:rPr lang="en-CA" sz="1800" i="1" dirty="0" smtClean="0">
                <a:latin typeface="Times New Roman" pitchFamily="18" charset="0"/>
                <a:cs typeface="Times New Roman" pitchFamily="18" charset="0"/>
              </a:rPr>
              <a:t>h</a:t>
            </a:r>
            <a:r>
              <a:rPr lang="en-CA" sz="1800" baseline="-25000" dirty="0" smtClean="0"/>
              <a:t>1</a:t>
            </a:r>
            <a:r>
              <a:rPr lang="en-CA" sz="1800" dirty="0" smtClean="0"/>
              <a:t>[</a:t>
            </a:r>
            <a:r>
              <a:rPr lang="en-CA" sz="1800" i="1" dirty="0" smtClean="0">
                <a:latin typeface="Times New Roman" pitchFamily="18" charset="0"/>
                <a:cs typeface="Times New Roman" pitchFamily="18" charset="0"/>
              </a:rPr>
              <a:t>n</a:t>
            </a:r>
            <a:r>
              <a:rPr lang="en-CA" sz="1800" dirty="0" smtClean="0"/>
              <a:t>], discard the odd numbered columns of the resulting arrays, and concatenate them to form a transformed row.</a:t>
            </a:r>
          </a:p>
          <a:p>
            <a:pPr lvl="1">
              <a:spcBef>
                <a:spcPts val="1632"/>
              </a:spcBef>
            </a:pPr>
            <a:r>
              <a:rPr lang="en-CA" sz="1800" dirty="0" smtClean="0"/>
              <a:t>– After all rows have been transformed, convolve each column of the result with </a:t>
            </a:r>
            <a:r>
              <a:rPr lang="en-CA" sz="1800" i="1" dirty="0" smtClean="0">
                <a:latin typeface="Times New Roman" pitchFamily="18" charset="0"/>
                <a:cs typeface="Times New Roman" pitchFamily="18" charset="0"/>
              </a:rPr>
              <a:t>h</a:t>
            </a:r>
            <a:r>
              <a:rPr lang="en-CA" sz="1800" baseline="-25000" dirty="0" smtClean="0"/>
              <a:t>0</a:t>
            </a:r>
            <a:r>
              <a:rPr lang="en-CA" sz="1800" dirty="0" smtClean="0"/>
              <a:t>[</a:t>
            </a:r>
            <a:r>
              <a:rPr lang="en-CA" sz="1800" i="1" dirty="0" smtClean="0">
                <a:latin typeface="Times New Roman" pitchFamily="18" charset="0"/>
                <a:cs typeface="Times New Roman" pitchFamily="18" charset="0"/>
              </a:rPr>
              <a:t>n</a:t>
            </a:r>
            <a:r>
              <a:rPr lang="en-CA" sz="1800" dirty="0" smtClean="0"/>
              <a:t>] and </a:t>
            </a:r>
            <a:r>
              <a:rPr lang="en-CA" sz="1800" i="1" dirty="0" smtClean="0">
                <a:latin typeface="Times New Roman" pitchFamily="18" charset="0"/>
                <a:cs typeface="Times New Roman" pitchFamily="18" charset="0"/>
              </a:rPr>
              <a:t>h</a:t>
            </a:r>
            <a:r>
              <a:rPr lang="en-CA" sz="1800" baseline="-25000" dirty="0" smtClean="0"/>
              <a:t>1</a:t>
            </a:r>
            <a:r>
              <a:rPr lang="en-CA" sz="1800" dirty="0" smtClean="0"/>
              <a:t>[</a:t>
            </a:r>
            <a:r>
              <a:rPr lang="en-CA" sz="1800" i="1" dirty="0" smtClean="0">
                <a:latin typeface="Times New Roman" pitchFamily="18" charset="0"/>
                <a:cs typeface="Times New Roman" pitchFamily="18" charset="0"/>
              </a:rPr>
              <a:t>n</a:t>
            </a:r>
            <a:r>
              <a:rPr lang="en-CA" sz="1800" dirty="0" smtClean="0"/>
              <a:t>]. Again discard the odd numbered rows and concatenate the result.</a:t>
            </a:r>
          </a:p>
          <a:p>
            <a:pPr>
              <a:spcBef>
                <a:spcPts val="1632"/>
              </a:spcBef>
            </a:pPr>
            <a:r>
              <a:rPr lang="en-CA" sz="1800" dirty="0" smtClean="0"/>
              <a:t>• After the above two steps, one stage of the DWT is complete. The transformed image now contains four </a:t>
            </a:r>
            <a:r>
              <a:rPr lang="en-CA" sz="1800" dirty="0" err="1" smtClean="0"/>
              <a:t>subbands</a:t>
            </a:r>
            <a:r>
              <a:rPr lang="en-CA" sz="1800" dirty="0" smtClean="0"/>
              <a:t> LL, HL, LH, and HH, standing for low-low, high-low, etc.</a:t>
            </a:r>
          </a:p>
          <a:p>
            <a:pPr>
              <a:spcBef>
                <a:spcPts val="1632"/>
              </a:spcBef>
            </a:pPr>
            <a:r>
              <a:rPr lang="en-CA" sz="1800" dirty="0" smtClean="0"/>
              <a:t>• The LL </a:t>
            </a:r>
            <a:r>
              <a:rPr lang="en-CA" sz="1800" dirty="0" err="1" smtClean="0"/>
              <a:t>subband</a:t>
            </a:r>
            <a:r>
              <a:rPr lang="en-CA" sz="1800" dirty="0" smtClean="0"/>
              <a:t> can be further decomposed to yield yet another level of  decomposition. This process can be continued until the desired number of decomposition levels is reached.</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4869160"/>
            <a:ext cx="8229600" cy="839775"/>
          </a:xfrm>
        </p:spPr>
        <p:txBody>
          <a:bodyPr>
            <a:normAutofit fontScale="70000" lnSpcReduction="20000"/>
          </a:bodyPr>
          <a:lstStyle/>
          <a:p>
            <a:pPr algn="ctr"/>
            <a:r>
              <a:rPr lang="en-CA" b="1" dirty="0" smtClean="0"/>
              <a:t>Fig. 8.19: </a:t>
            </a:r>
            <a:r>
              <a:rPr lang="en-CA" dirty="0" smtClean="0"/>
              <a:t>The two-dimensional discrete wavelet transform</a:t>
            </a:r>
          </a:p>
          <a:p>
            <a:pPr algn="ctr"/>
            <a:r>
              <a:rPr lang="en-CA" dirty="0" smtClean="0"/>
              <a:t>(a) One level transform, (b) two level transform.</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subband.png"/>
          <p:cNvPicPr>
            <a:picLocks noChangeAspect="1"/>
          </p:cNvPicPr>
          <p:nvPr/>
        </p:nvPicPr>
        <p:blipFill>
          <a:blip r:embed="rId2" cstate="print"/>
          <a:stretch>
            <a:fillRect/>
          </a:stretch>
        </p:blipFill>
        <p:spPr>
          <a:xfrm>
            <a:off x="1064715" y="1000108"/>
            <a:ext cx="7014571" cy="3571900"/>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2D Wavelet Transform Example</a:t>
            </a:r>
            <a:endParaRPr lang="en-CA" sz="3200"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CA" dirty="0" smtClean="0"/>
              <a:t>• The input image is a sub-sampled version of the image </a:t>
            </a:r>
            <a:r>
              <a:rPr lang="en-CA" dirty="0" smtClean="0">
                <a:latin typeface="Courier New" pitchFamily="49" charset="0"/>
                <a:cs typeface="Courier New" pitchFamily="49" charset="0"/>
              </a:rPr>
              <a:t>Lena</a:t>
            </a:r>
            <a:r>
              <a:rPr lang="en-CA" dirty="0" smtClean="0"/>
              <a:t>.  The size of the input is 16×16. The filter used in the example is the </a:t>
            </a:r>
            <a:r>
              <a:rPr lang="en-CA" dirty="0" err="1" smtClean="0"/>
              <a:t>Antonini</a:t>
            </a:r>
            <a:r>
              <a:rPr lang="en-CA" dirty="0" smtClean="0"/>
              <a:t> 9/7 filter set</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spcBef>
                <a:spcPts val="1200"/>
              </a:spcBef>
            </a:pPr>
            <a:r>
              <a:rPr lang="en-CA" b="1" dirty="0" smtClean="0"/>
              <a:t>Fig. 8.20: </a:t>
            </a:r>
            <a:r>
              <a:rPr lang="en-CA" dirty="0" smtClean="0"/>
              <a:t>The Lena image: (a) Original 128</a:t>
            </a:r>
            <a:r>
              <a:rPr lang="en-CA" sz="1900" dirty="0" smtClean="0"/>
              <a:t> </a:t>
            </a:r>
            <a:r>
              <a:rPr lang="en-CA" dirty="0" smtClean="0"/>
              <a:t>×</a:t>
            </a:r>
            <a:r>
              <a:rPr lang="en-CA" sz="1900" dirty="0" smtClean="0"/>
              <a:t> </a:t>
            </a:r>
            <a:r>
              <a:rPr lang="en-CA" dirty="0" smtClean="0"/>
              <a:t>128 image</a:t>
            </a:r>
            <a:r>
              <a:rPr lang="en-CA" dirty="0" smtClean="0"/>
              <a:t>. (</a:t>
            </a:r>
            <a:r>
              <a:rPr lang="en-CA" dirty="0" smtClean="0"/>
              <a:t>b) 16</a:t>
            </a:r>
            <a:r>
              <a:rPr lang="en-CA" sz="1900" dirty="0" smtClean="0"/>
              <a:t> </a:t>
            </a:r>
            <a:r>
              <a:rPr lang="en-CA" dirty="0" smtClean="0"/>
              <a:t>×</a:t>
            </a:r>
            <a:r>
              <a:rPr lang="en-CA" sz="1900" dirty="0" smtClean="0"/>
              <a:t> </a:t>
            </a:r>
            <a:r>
              <a:rPr lang="en-CA" dirty="0" smtClean="0"/>
              <a:t>16 sub-sampled image.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lena.png"/>
          <p:cNvPicPr>
            <a:picLocks noChangeAspect="1"/>
          </p:cNvPicPr>
          <p:nvPr/>
        </p:nvPicPr>
        <p:blipFill>
          <a:blip r:embed="rId2" cstate="print"/>
          <a:stretch>
            <a:fillRect/>
          </a:stretch>
        </p:blipFill>
        <p:spPr>
          <a:xfrm>
            <a:off x="2090521" y="2671491"/>
            <a:ext cx="4953418" cy="2515150"/>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0000" lnSpcReduction="20000"/>
          </a:bodyPr>
          <a:lstStyle/>
          <a:p>
            <a:r>
              <a:rPr lang="en-CA" dirty="0" smtClean="0"/>
              <a:t>• The input image is shown in numerical form below.</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 First, we need to compute the analysis and synthesis high-pass filters.</a:t>
            </a:r>
          </a:p>
          <a:p>
            <a:endParaRPr lang="en-CA" dirty="0" smtClean="0"/>
          </a:p>
          <a:p>
            <a:endParaRPr lang="en-CA" dirty="0" smtClean="0"/>
          </a:p>
          <a:p>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88760470"/>
              </p:ext>
            </p:extLst>
          </p:nvPr>
        </p:nvGraphicFramePr>
        <p:xfrm>
          <a:off x="4163615" y="1000108"/>
          <a:ext cx="816770" cy="300038"/>
        </p:xfrm>
        <a:graphic>
          <a:graphicData uri="http://schemas.openxmlformats.org/presentationml/2006/ole">
            <mc:AlternateContent xmlns:mc="http://schemas.openxmlformats.org/markup-compatibility/2006">
              <mc:Choice xmlns:v="urn:schemas-microsoft-com:vml" Requires="v">
                <p:oleObj spid="_x0000_s44412" name="Equation" r:id="rId3" imgW="621902" imgH="228600" progId="">
                  <p:embed/>
                </p:oleObj>
              </mc:Choice>
              <mc:Fallback>
                <p:oleObj name="Equation" r:id="rId3" imgW="621902" imgH="228600" progId="">
                  <p:embed/>
                  <p:pic>
                    <p:nvPicPr>
                      <p:cNvPr id="0"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615" y="1000108"/>
                        <a:ext cx="81677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1265855"/>
              </p:ext>
            </p:extLst>
          </p:nvPr>
        </p:nvGraphicFramePr>
        <p:xfrm>
          <a:off x="1000100" y="5000625"/>
          <a:ext cx="5595938" cy="357188"/>
        </p:xfrm>
        <a:graphic>
          <a:graphicData uri="http://schemas.openxmlformats.org/presentationml/2006/ole">
            <mc:AlternateContent xmlns:mc="http://schemas.openxmlformats.org/markup-compatibility/2006">
              <mc:Choice xmlns:v="urn:schemas-microsoft-com:vml" Requires="v">
                <p:oleObj spid="_x0000_s44413" name="Equation" r:id="rId5" imgW="3580435" imgH="228738" progId="">
                  <p:embed/>
                </p:oleObj>
              </mc:Choice>
              <mc:Fallback>
                <p:oleObj name="Equation" r:id="rId5" imgW="3580435" imgH="228738" progId="">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5000625"/>
                        <a:ext cx="5595938"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600546"/>
              </p:ext>
            </p:extLst>
          </p:nvPr>
        </p:nvGraphicFramePr>
        <p:xfrm>
          <a:off x="1042988" y="5572125"/>
          <a:ext cx="6272212" cy="357188"/>
        </p:xfrm>
        <a:graphic>
          <a:graphicData uri="http://schemas.openxmlformats.org/presentationml/2006/ole">
            <mc:AlternateContent xmlns:mc="http://schemas.openxmlformats.org/markup-compatibility/2006">
              <mc:Choice xmlns:v="urn:schemas-microsoft-com:vml" Requires="v">
                <p:oleObj spid="_x0000_s44414" name="Equation" r:id="rId7" imgW="4457700" imgH="254000" progId="Equation.3">
                  <p:embed/>
                </p:oleObj>
              </mc:Choice>
              <mc:Fallback>
                <p:oleObj name="Equation" r:id="rId7" imgW="4457700" imgH="254000" progId="Equation.3">
                  <p:embed/>
                  <p:pic>
                    <p:nvPicPr>
                      <p:cNvPr id="0" name="Picture 246"/>
                      <p:cNvPicPr>
                        <a:picLocks noChangeAspect="1" noChangeArrowheads="1"/>
                      </p:cNvPicPr>
                      <p:nvPr/>
                    </p:nvPicPr>
                    <p:blipFill>
                      <a:blip r:embed="rId8"/>
                      <a:srcRect/>
                      <a:stretch>
                        <a:fillRect/>
                      </a:stretch>
                    </p:blipFill>
                    <p:spPr bwMode="auto">
                      <a:xfrm>
                        <a:off x="1042988" y="5572125"/>
                        <a:ext cx="6272212"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4037" name="Picture 5"/>
          <p:cNvPicPr>
            <a:picLocks noChangeAspect="1" noChangeArrowheads="1"/>
          </p:cNvPicPr>
          <p:nvPr/>
        </p:nvPicPr>
        <p:blipFill>
          <a:blip r:embed="rId9" cstate="print"/>
          <a:srcRect/>
          <a:stretch>
            <a:fillRect/>
          </a:stretch>
        </p:blipFill>
        <p:spPr bwMode="auto">
          <a:xfrm>
            <a:off x="1223963" y="1357298"/>
            <a:ext cx="6696075" cy="2638425"/>
          </a:xfrm>
          <a:prstGeom prst="rect">
            <a:avLst/>
          </a:prstGeom>
          <a:noFill/>
          <a:ln w="9525">
            <a:noFill/>
            <a:miter lim="800000"/>
            <a:headEnd/>
            <a:tailEnd/>
          </a:ln>
          <a:effectLst/>
        </p:spPr>
      </p:pic>
      <p:sp>
        <p:nvSpPr>
          <p:cNvPr id="2" name="TextBox 1"/>
          <p:cNvSpPr txBox="1"/>
          <p:nvPr/>
        </p:nvSpPr>
        <p:spPr>
          <a:xfrm>
            <a:off x="7806186" y="5517232"/>
            <a:ext cx="798262" cy="369332"/>
          </a:xfrm>
          <a:prstGeom prst="rect">
            <a:avLst/>
          </a:prstGeom>
          <a:noFill/>
        </p:spPr>
        <p:txBody>
          <a:bodyPr wrap="square" rtlCol="0">
            <a:spAutoFit/>
          </a:bodyPr>
          <a:lstStyle/>
          <a:p>
            <a:pPr algn="r"/>
            <a:r>
              <a:rPr lang="en-CA" dirty="0">
                <a:latin typeface="Trebuchet MS"/>
              </a:rPr>
              <a:t>(</a:t>
            </a:r>
            <a:r>
              <a:rPr lang="en-CA" dirty="0" smtClean="0">
                <a:latin typeface="Trebuchet MS"/>
              </a:rPr>
              <a:t>8.70)</a:t>
            </a:r>
            <a:endParaRPr lang="en-CA" dirty="0">
              <a:latin typeface="Trebuchet MS"/>
            </a:endParaRPr>
          </a:p>
        </p:txBody>
      </p:sp>
      <p:sp>
        <p:nvSpPr>
          <p:cNvPr id="5" name="Slide Number Placeholder 4"/>
          <p:cNvSpPr>
            <a:spLocks noGrp="1"/>
          </p:cNvSpPr>
          <p:nvPr>
            <p:ph type="sldNum" sz="quarter" idx="12"/>
          </p:nvPr>
        </p:nvSpPr>
        <p:spPr/>
        <p:txBody>
          <a:bodyPr/>
          <a:lstStyle/>
          <a:p>
            <a:fld id="{0F351D62-525A-4671-8264-CD4617D324B8}"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92500"/>
          </a:bodyPr>
          <a:lstStyle/>
          <a:p>
            <a:pPr marL="457200" indent="-457200">
              <a:buFont typeface="Arial"/>
              <a:buChar char="•"/>
            </a:pPr>
            <a:r>
              <a:rPr lang="en-CA" sz="2600" dirty="0" smtClean="0"/>
              <a:t>Convolve the first row with both </a:t>
            </a:r>
            <a:r>
              <a:rPr lang="en-CA" sz="2600" i="1" dirty="0" smtClean="0">
                <a:latin typeface="Times New Roman" pitchFamily="18" charset="0"/>
                <a:cs typeface="Times New Roman" pitchFamily="18" charset="0"/>
              </a:rPr>
              <a:t>h</a:t>
            </a:r>
            <a:r>
              <a:rPr lang="en-CA" sz="2600" baseline="-25000" dirty="0" smtClean="0"/>
              <a:t>0</a:t>
            </a:r>
            <a:r>
              <a:rPr lang="en-CA" sz="2600" dirty="0" smtClean="0"/>
              <a:t>[</a:t>
            </a:r>
            <a:r>
              <a:rPr lang="en-CA" sz="2600" i="1" dirty="0" smtClean="0">
                <a:latin typeface="Times New Roman" pitchFamily="18" charset="0"/>
                <a:cs typeface="Times New Roman" pitchFamily="18" charset="0"/>
              </a:rPr>
              <a:t>n</a:t>
            </a:r>
            <a:r>
              <a:rPr lang="en-CA" sz="2600" dirty="0" smtClean="0"/>
              <a:t>] and </a:t>
            </a:r>
            <a:r>
              <a:rPr lang="en-CA" sz="2600" i="1" dirty="0" smtClean="0">
                <a:latin typeface="Times New Roman" pitchFamily="18" charset="0"/>
                <a:cs typeface="Times New Roman" pitchFamily="18" charset="0"/>
              </a:rPr>
              <a:t>h</a:t>
            </a:r>
            <a:r>
              <a:rPr lang="en-CA" sz="2600" baseline="-25000" dirty="0" smtClean="0"/>
              <a:t>1</a:t>
            </a:r>
            <a:r>
              <a:rPr lang="en-CA" sz="2600" dirty="0" smtClean="0"/>
              <a:t>[</a:t>
            </a:r>
            <a:r>
              <a:rPr lang="en-CA" sz="2600" i="1" dirty="0" smtClean="0">
                <a:latin typeface="Times New Roman" pitchFamily="18" charset="0"/>
                <a:cs typeface="Times New Roman" pitchFamily="18" charset="0"/>
              </a:rPr>
              <a:t>n</a:t>
            </a:r>
            <a:r>
              <a:rPr lang="en-CA" sz="2600" dirty="0" smtClean="0"/>
              <a:t>] and discarding the values with odd-numbered index. The results of these two operations are:</a:t>
            </a:r>
          </a:p>
          <a:p>
            <a:pPr marL="457200" indent="-457200">
              <a:buFont typeface="Arial"/>
              <a:buChar char="•"/>
            </a:pPr>
            <a:endParaRPr lang="en-CA" dirty="0" smtClean="0"/>
          </a:p>
          <a:p>
            <a:pPr marL="457200" indent="-457200">
              <a:buFont typeface="Arial"/>
              <a:buChar char="•"/>
            </a:pPr>
            <a:endParaRPr lang="en-CA" dirty="0" smtClean="0"/>
          </a:p>
          <a:p>
            <a:pPr marL="457200" indent="-457200">
              <a:buFont typeface="Arial"/>
              <a:buChar char="•"/>
            </a:pPr>
            <a:endParaRPr lang="en-CA" sz="1900" dirty="0" smtClean="0"/>
          </a:p>
          <a:p>
            <a:pPr marL="457200" indent="-457200">
              <a:buFont typeface="Arial"/>
              <a:buChar char="•"/>
            </a:pPr>
            <a:r>
              <a:rPr lang="en-CA" sz="2600" dirty="0" smtClean="0"/>
              <a:t>Form the transformed output row by concatenating the resulting coefficients. The first row of the transformed image is then:</a:t>
            </a:r>
          </a:p>
          <a:p>
            <a:pPr marL="457200" indent="-457200">
              <a:buFont typeface="Arial"/>
              <a:buChar char="•"/>
            </a:pPr>
            <a:endParaRPr lang="en-CA" sz="1700" dirty="0" smtClean="0"/>
          </a:p>
          <a:p>
            <a:pPr marL="0" indent="0" algn="ctr"/>
            <a:r>
              <a:rPr lang="en-CA" sz="2200" dirty="0" smtClean="0"/>
              <a:t>     [245, 156, 171, 183, 184, 173, 228, 160,−30, 3, 0, 7,−5,−16,−3, 16]</a:t>
            </a:r>
          </a:p>
          <a:p>
            <a:pPr marL="457200" indent="-457200" algn="ctr">
              <a:buFont typeface="Arial"/>
              <a:buChar char="•"/>
            </a:pPr>
            <a:endParaRPr lang="en-CA" sz="1900" dirty="0" smtClean="0"/>
          </a:p>
          <a:p>
            <a:pPr marL="457200" indent="-457200">
              <a:buFont typeface="Arial"/>
              <a:buChar char="•"/>
            </a:pPr>
            <a:r>
              <a:rPr lang="en-CA" sz="2800" dirty="0" smtClean="0"/>
              <a:t>Continue the same process for the remaining rows.</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81671283"/>
              </p:ext>
            </p:extLst>
          </p:nvPr>
        </p:nvGraphicFramePr>
        <p:xfrm>
          <a:off x="1749257" y="1843069"/>
          <a:ext cx="6261100" cy="417512"/>
        </p:xfrm>
        <a:graphic>
          <a:graphicData uri="http://schemas.openxmlformats.org/presentationml/2006/ole">
            <mc:AlternateContent xmlns:mc="http://schemas.openxmlformats.org/markup-compatibility/2006">
              <mc:Choice xmlns:v="urn:schemas-microsoft-com:vml" Requires="v">
                <p:oleObj spid="_x0000_s45312" name="Equation" r:id="rId3" imgW="3619500" imgH="241300" progId="Equation.3">
                  <p:embed/>
                </p:oleObj>
              </mc:Choice>
              <mc:Fallback>
                <p:oleObj name="Equation" r:id="rId3" imgW="3619500" imgH="241300" progId="Equation.3">
                  <p:embed/>
                  <p:pic>
                    <p:nvPicPr>
                      <p:cNvPr id="0" name="Picture 164"/>
                      <p:cNvPicPr>
                        <a:picLocks noChangeAspect="1" noChangeArrowheads="1"/>
                      </p:cNvPicPr>
                      <p:nvPr/>
                    </p:nvPicPr>
                    <p:blipFill>
                      <a:blip r:embed="rId4"/>
                      <a:srcRect/>
                      <a:stretch>
                        <a:fillRect/>
                      </a:stretch>
                    </p:blipFill>
                    <p:spPr bwMode="auto">
                      <a:xfrm>
                        <a:off x="1749257" y="1843069"/>
                        <a:ext cx="62611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2361551"/>
              </p:ext>
            </p:extLst>
          </p:nvPr>
        </p:nvGraphicFramePr>
        <p:xfrm>
          <a:off x="1744663" y="2420938"/>
          <a:ext cx="5324475" cy="428625"/>
        </p:xfrm>
        <a:graphic>
          <a:graphicData uri="http://schemas.openxmlformats.org/presentationml/2006/ole">
            <mc:AlternateContent xmlns:mc="http://schemas.openxmlformats.org/markup-compatibility/2006">
              <mc:Choice xmlns:v="urn:schemas-microsoft-com:vml" Requires="v">
                <p:oleObj spid="_x0000_s45313" name="Equation" r:id="rId5" imgW="2997200" imgH="241300" progId="Equation.3">
                  <p:embed/>
                </p:oleObj>
              </mc:Choice>
              <mc:Fallback>
                <p:oleObj name="Equation" r:id="rId5" imgW="2997200" imgH="241300" progId="Equation.3">
                  <p:embed/>
                  <p:pic>
                    <p:nvPicPr>
                      <p:cNvPr id="0" name="Picture 165"/>
                      <p:cNvPicPr>
                        <a:picLocks noChangeAspect="1" noChangeArrowheads="1"/>
                      </p:cNvPicPr>
                      <p:nvPr/>
                    </p:nvPicPr>
                    <p:blipFill>
                      <a:blip r:embed="rId6"/>
                      <a:srcRect/>
                      <a:stretch>
                        <a:fillRect/>
                      </a:stretch>
                    </p:blipFill>
                    <p:spPr bwMode="auto">
                      <a:xfrm>
                        <a:off x="1744663" y="2420938"/>
                        <a:ext cx="5324475" cy="428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655" y="1196752"/>
            <a:ext cx="7560840" cy="428628"/>
          </a:xfrm>
        </p:spPr>
        <p:txBody>
          <a:bodyPr>
            <a:normAutofit fontScale="85000" lnSpcReduction="20000"/>
          </a:bodyPr>
          <a:lstStyle/>
          <a:p>
            <a:r>
              <a:rPr lang="en-CA" dirty="0" smtClean="0"/>
              <a:t>The result after all rows have been processed:</a:t>
            </a:r>
          </a:p>
          <a:p>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88109498"/>
              </p:ext>
            </p:extLst>
          </p:nvPr>
        </p:nvGraphicFramePr>
        <p:xfrm>
          <a:off x="3679450" y="1988840"/>
          <a:ext cx="1337050" cy="429766"/>
        </p:xfrm>
        <a:graphic>
          <a:graphicData uri="http://schemas.openxmlformats.org/presentationml/2006/ole">
            <mc:AlternateContent xmlns:mc="http://schemas.openxmlformats.org/markup-compatibility/2006">
              <mc:Choice xmlns:v="urn:schemas-microsoft-com:vml" Requires="v">
                <p:oleObj spid="_x0000_s46212" name="Equation" r:id="rId3" imgW="711016" imgH="228738" progId="">
                  <p:embed/>
                </p:oleObj>
              </mc:Choice>
              <mc:Fallback>
                <p:oleObj name="Equation" r:id="rId3" imgW="711016" imgH="228738" progId="">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450" y="1988840"/>
                        <a:ext cx="1337050" cy="42976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6085" name="Picture 5"/>
          <p:cNvPicPr>
            <a:picLocks noChangeAspect="1" noChangeArrowheads="1"/>
          </p:cNvPicPr>
          <p:nvPr/>
        </p:nvPicPr>
        <p:blipFill>
          <a:blip r:embed="rId5" cstate="print"/>
          <a:srcRect/>
          <a:stretch>
            <a:fillRect/>
          </a:stretch>
        </p:blipFill>
        <p:spPr bwMode="auto">
          <a:xfrm>
            <a:off x="539552" y="2636912"/>
            <a:ext cx="8048259" cy="309634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F351D62-525A-4671-8264-CD4617D324B8}"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29287"/>
          </a:xfrm>
        </p:spPr>
        <p:txBody>
          <a:bodyPr>
            <a:noAutofit/>
          </a:bodyPr>
          <a:lstStyle/>
          <a:p>
            <a:r>
              <a:rPr lang="en-CA" sz="1600" dirty="0" smtClean="0"/>
              <a:t>• </a:t>
            </a:r>
            <a:r>
              <a:rPr lang="en-CA" sz="1800" dirty="0" smtClean="0"/>
              <a:t>Apply the filters to the columns of the resulting image. Apply both </a:t>
            </a:r>
            <a:r>
              <a:rPr lang="en-CA" sz="1800" i="1" dirty="0" smtClean="0">
                <a:latin typeface="Times New Roman" pitchFamily="18" charset="0"/>
                <a:cs typeface="Times New Roman" pitchFamily="18" charset="0"/>
              </a:rPr>
              <a:t>h</a:t>
            </a:r>
            <a:r>
              <a:rPr lang="en-CA" sz="1800" baseline="-25000" dirty="0" smtClean="0"/>
              <a:t>0</a:t>
            </a:r>
            <a:r>
              <a:rPr lang="en-CA" sz="1800" dirty="0" smtClean="0"/>
              <a:t>[</a:t>
            </a:r>
            <a:r>
              <a:rPr lang="en-CA" sz="1800" i="1" dirty="0" smtClean="0">
                <a:latin typeface="Times New Roman" pitchFamily="18" charset="0"/>
                <a:cs typeface="Times New Roman" pitchFamily="18" charset="0"/>
              </a:rPr>
              <a:t>n</a:t>
            </a:r>
            <a:r>
              <a:rPr lang="en-CA" sz="1800" dirty="0" smtClean="0"/>
              <a:t>] and </a:t>
            </a:r>
            <a:r>
              <a:rPr lang="en-CA" sz="1800" i="1" dirty="0" smtClean="0">
                <a:latin typeface="Times New Roman" pitchFamily="18" charset="0"/>
                <a:cs typeface="Times New Roman" pitchFamily="18" charset="0"/>
              </a:rPr>
              <a:t>h</a:t>
            </a:r>
            <a:r>
              <a:rPr lang="en-CA" sz="1800" baseline="-25000" dirty="0" smtClean="0"/>
              <a:t>1</a:t>
            </a:r>
            <a:r>
              <a:rPr lang="en-CA" sz="1800" dirty="0" smtClean="0"/>
              <a:t>[</a:t>
            </a:r>
            <a:r>
              <a:rPr lang="en-CA" sz="1800" i="1" dirty="0" smtClean="0">
                <a:latin typeface="Times New Roman" pitchFamily="18" charset="0"/>
                <a:cs typeface="Times New Roman" pitchFamily="18" charset="0"/>
              </a:rPr>
              <a:t>n</a:t>
            </a:r>
            <a:r>
              <a:rPr lang="en-CA" sz="1800" dirty="0" smtClean="0"/>
              <a:t>] to each column and discard the odd indexed results:</a:t>
            </a:r>
          </a:p>
          <a:p>
            <a:endParaRPr lang="en-CA" sz="1600" dirty="0" smtClean="0"/>
          </a:p>
          <a:p>
            <a:endParaRPr lang="en-CA" sz="1600" dirty="0" smtClean="0"/>
          </a:p>
          <a:p>
            <a:endParaRPr lang="en-CA" sz="1600" dirty="0" smtClean="0"/>
          </a:p>
          <a:p>
            <a:endParaRPr lang="en-CA" sz="1600" dirty="0" smtClean="0"/>
          </a:p>
          <a:p>
            <a:r>
              <a:rPr lang="en-CA" sz="1600" dirty="0" smtClean="0"/>
              <a:t>• </a:t>
            </a:r>
            <a:r>
              <a:rPr lang="en-CA" sz="1800" dirty="0" smtClean="0"/>
              <a:t>Concatenate the above results into a single column and apply the same procedure to each of the remaining columns.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58268260"/>
              </p:ext>
            </p:extLst>
          </p:nvPr>
        </p:nvGraphicFramePr>
        <p:xfrm>
          <a:off x="3995936" y="3070552"/>
          <a:ext cx="1023341" cy="335201"/>
        </p:xfrm>
        <a:graphic>
          <a:graphicData uri="http://schemas.openxmlformats.org/presentationml/2006/ole">
            <mc:AlternateContent xmlns:mc="http://schemas.openxmlformats.org/markup-compatibility/2006">
              <mc:Choice xmlns:v="urn:schemas-microsoft-com:vml" Requires="v">
                <p:oleObj spid="_x0000_s47488" name="Equation" r:id="rId3" imgW="698339" imgH="228738" progId="">
                  <p:embed/>
                </p:oleObj>
              </mc:Choice>
              <mc:Fallback>
                <p:oleObj name="Equation" r:id="rId3" imgW="698339" imgH="228738" progId="">
                  <p:embed/>
                  <p:pic>
                    <p:nvPicPr>
                      <p:cNvPr id="0" name="Picture 2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070552"/>
                        <a:ext cx="1023341" cy="33520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7107" name="Picture 3"/>
          <p:cNvPicPr>
            <a:picLocks noChangeAspect="1" noChangeArrowheads="1"/>
          </p:cNvPicPr>
          <p:nvPr/>
        </p:nvPicPr>
        <p:blipFill>
          <a:blip r:embed="rId5" cstate="print"/>
          <a:srcRect/>
          <a:stretch>
            <a:fillRect/>
          </a:stretch>
        </p:blipFill>
        <p:spPr bwMode="auto">
          <a:xfrm>
            <a:off x="990592" y="3452468"/>
            <a:ext cx="7153275" cy="2619375"/>
          </a:xfrm>
          <a:prstGeom prst="rect">
            <a:avLst/>
          </a:prstGeom>
          <a:noFill/>
          <a:ln w="9525">
            <a:noFill/>
            <a:miter lim="800000"/>
            <a:headEnd/>
            <a:tailEnd/>
          </a:ln>
          <a:effectLst/>
        </p:spPr>
      </p:pic>
      <p:graphicFrame>
        <p:nvGraphicFramePr>
          <p:cNvPr id="8" name="Object 7"/>
          <p:cNvGraphicFramePr>
            <a:graphicFrameLocks noChangeAspect="1"/>
          </p:cNvGraphicFramePr>
          <p:nvPr>
            <p:extLst>
              <p:ext uri="{D42A27DB-BD31-4B8C-83A1-F6EECF244321}">
                <p14:modId xmlns:p14="http://schemas.microsoft.com/office/powerpoint/2010/main" val="840966516"/>
              </p:ext>
            </p:extLst>
          </p:nvPr>
        </p:nvGraphicFramePr>
        <p:xfrm>
          <a:off x="1331641" y="1340768"/>
          <a:ext cx="6480720" cy="383606"/>
        </p:xfrm>
        <a:graphic>
          <a:graphicData uri="http://schemas.openxmlformats.org/presentationml/2006/ole">
            <mc:AlternateContent xmlns:mc="http://schemas.openxmlformats.org/markup-compatibility/2006">
              <mc:Choice xmlns:v="urn:schemas-microsoft-com:vml" Requires="v">
                <p:oleObj spid="_x0000_s47489" name="Equation" r:id="rId6" imgW="3720434" imgH="241415" progId="">
                  <p:embed/>
                </p:oleObj>
              </mc:Choice>
              <mc:Fallback>
                <p:oleObj name="Equation" r:id="rId6" imgW="3720434" imgH="241415" progId="">
                  <p:embed/>
                  <p:pic>
                    <p:nvPicPr>
                      <p:cNvPr id="0" name="Picture 2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1" y="1340768"/>
                        <a:ext cx="6480720" cy="3836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14468010"/>
              </p:ext>
            </p:extLst>
          </p:nvPr>
        </p:nvGraphicFramePr>
        <p:xfrm>
          <a:off x="1331640" y="1807630"/>
          <a:ext cx="5240624" cy="389823"/>
        </p:xfrm>
        <a:graphic>
          <a:graphicData uri="http://schemas.openxmlformats.org/presentationml/2006/ole">
            <mc:AlternateContent xmlns:mc="http://schemas.openxmlformats.org/markup-compatibility/2006">
              <mc:Choice xmlns:v="urn:schemas-microsoft-com:vml" Requires="v">
                <p:oleObj spid="_x0000_s47490" name="Equation" r:id="rId8" imgW="3136188" imgH="241415" progId="">
                  <p:embed/>
                </p:oleObj>
              </mc:Choice>
              <mc:Fallback>
                <p:oleObj name="Equation" r:id="rId8" imgW="3136188" imgH="241415" progId="">
                  <p:embed/>
                  <p:pic>
                    <p:nvPicPr>
                      <p:cNvPr id="0" name="Picture 2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1807630"/>
                        <a:ext cx="5240624" cy="38982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840146"/>
            <a:ext cx="8229600" cy="5429287"/>
          </a:xfrm>
        </p:spPr>
        <p:txBody>
          <a:bodyPr>
            <a:normAutofit fontScale="62500" lnSpcReduction="20000"/>
          </a:bodyPr>
          <a:lstStyle/>
          <a:p>
            <a:pPr>
              <a:lnSpc>
                <a:spcPct val="120000"/>
              </a:lnSpc>
            </a:pPr>
            <a:r>
              <a:rPr lang="en-CA" dirty="0" smtClean="0"/>
              <a:t>• This completes one stage of the discrete wavelet transform.  We can perform another stage of the DWT by applying the same transform procedure illustrated above to the upper left 8 × 8 DC image of </a:t>
            </a:r>
            <a:r>
              <a:rPr lang="en-CA" i="1" dirty="0" smtClean="0">
                <a:latin typeface="Times New Roman" pitchFamily="18" charset="0"/>
                <a:cs typeface="Times New Roman" pitchFamily="18" charset="0"/>
              </a:rPr>
              <a:t>I</a:t>
            </a:r>
            <a:r>
              <a:rPr lang="en-CA" baseline="-25000" dirty="0" smtClean="0"/>
              <a:t>12</a:t>
            </a:r>
            <a:r>
              <a:rPr lang="en-CA" dirty="0" smtClean="0"/>
              <a:t>(</a:t>
            </a:r>
            <a:r>
              <a:rPr lang="en-CA" i="1" dirty="0" smtClean="0">
                <a:latin typeface="Times New Roman" pitchFamily="18" charset="0"/>
                <a:cs typeface="Times New Roman" pitchFamily="18" charset="0"/>
              </a:rPr>
              <a:t>x</a:t>
            </a:r>
            <a:r>
              <a:rPr lang="en-CA" dirty="0" smtClean="0"/>
              <a:t>, </a:t>
            </a:r>
            <a:r>
              <a:rPr lang="en-CA" i="1" dirty="0" smtClean="0">
                <a:latin typeface="Times New Roman" pitchFamily="18" charset="0"/>
                <a:cs typeface="Times New Roman" pitchFamily="18" charset="0"/>
              </a:rPr>
              <a:t>y</a:t>
            </a:r>
            <a:r>
              <a:rPr lang="en-CA" dirty="0" smtClean="0"/>
              <a:t>). The resulting two-stage transformed image is</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48133" name="Object 2"/>
          <p:cNvGraphicFramePr>
            <a:graphicFrameLocks noChangeAspect="1"/>
          </p:cNvGraphicFramePr>
          <p:nvPr>
            <p:extLst>
              <p:ext uri="{D42A27DB-BD31-4B8C-83A1-F6EECF244321}">
                <p14:modId xmlns:p14="http://schemas.microsoft.com/office/powerpoint/2010/main" val="2344708778"/>
              </p:ext>
            </p:extLst>
          </p:nvPr>
        </p:nvGraphicFramePr>
        <p:xfrm>
          <a:off x="4104481" y="2357438"/>
          <a:ext cx="935038" cy="300037"/>
        </p:xfrm>
        <a:graphic>
          <a:graphicData uri="http://schemas.openxmlformats.org/presentationml/2006/ole">
            <mc:AlternateContent xmlns:mc="http://schemas.openxmlformats.org/markup-compatibility/2006">
              <mc:Choice xmlns:v="urn:schemas-microsoft-com:vml" Requires="v">
                <p:oleObj spid="_x0000_s48263" name="Equation" r:id="rId3" imgW="711016" imgH="228738" progId="">
                  <p:embed/>
                </p:oleObj>
              </mc:Choice>
              <mc:Fallback>
                <p:oleObj name="Equation" r:id="rId3" imgW="711016" imgH="228738" progId="">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481" y="2357438"/>
                        <a:ext cx="935038" cy="300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8134" name="Picture 6"/>
          <p:cNvPicPr>
            <a:picLocks noChangeAspect="1" noChangeArrowheads="1"/>
          </p:cNvPicPr>
          <p:nvPr/>
        </p:nvPicPr>
        <p:blipFill>
          <a:blip r:embed="rId5" cstate="print"/>
          <a:srcRect/>
          <a:stretch>
            <a:fillRect/>
          </a:stretch>
        </p:blipFill>
        <p:spPr bwMode="auto">
          <a:xfrm>
            <a:off x="957263" y="2714620"/>
            <a:ext cx="7229475" cy="26193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F351D62-525A-4671-8264-CD4617D324B8}"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372551"/>
            <a:ext cx="8229600" cy="482585"/>
          </a:xfrm>
        </p:spPr>
        <p:txBody>
          <a:bodyPr>
            <a:normAutofit fontScale="92500" lnSpcReduction="20000"/>
          </a:bodyPr>
          <a:lstStyle/>
          <a:p>
            <a:pPr algn="ctr"/>
            <a:r>
              <a:rPr lang="nl-NL" b="1" dirty="0" smtClean="0"/>
              <a:t>Fig. 8.21: </a:t>
            </a:r>
            <a:r>
              <a:rPr lang="nl-NL" dirty="0" smtClean="0"/>
              <a:t>Haar wavelet decomposition.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980728"/>
            <a:ext cx="3960440" cy="3960440"/>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Autofit/>
          </a:bodyPr>
          <a:lstStyle/>
          <a:p>
            <a:pPr>
              <a:buFont typeface="Arial"/>
              <a:buChar char="•"/>
            </a:pPr>
            <a:r>
              <a:rPr lang="en-CA" sz="2000" dirty="0" smtClean="0"/>
              <a:t>For the special case where </a:t>
            </a:r>
            <a:r>
              <a:rPr lang="el-GR" sz="2000" dirty="0" smtClean="0">
                <a:latin typeface="Times New Roman" pitchFamily="18" charset="0"/>
                <a:cs typeface="Times New Roman" pitchFamily="18" charset="0"/>
              </a:rPr>
              <a:t>Δ</a:t>
            </a:r>
            <a:r>
              <a:rPr lang="en-CA" sz="2000" dirty="0" smtClean="0"/>
              <a:t> = 1, we can simply compute the output values for these </a:t>
            </a:r>
            <a:r>
              <a:rPr lang="en-CA" sz="2000" dirty="0" err="1" smtClean="0"/>
              <a:t>quantizers</a:t>
            </a:r>
            <a:r>
              <a:rPr lang="en-CA" sz="2000" dirty="0" smtClean="0"/>
              <a:t> as:</a:t>
            </a:r>
          </a:p>
          <a:p>
            <a:endParaRPr lang="en-CA" sz="2000" dirty="0" smtClean="0"/>
          </a:p>
          <a:p>
            <a:pPr algn="r"/>
            <a:r>
              <a:rPr lang="en-CA" sz="2000" dirty="0" smtClean="0"/>
              <a:t>(8.4)</a:t>
            </a:r>
          </a:p>
          <a:p>
            <a:endParaRPr lang="en-CA" sz="2000" dirty="0" smtClean="0"/>
          </a:p>
          <a:p>
            <a:pPr algn="r"/>
            <a:r>
              <a:rPr lang="en-CA" sz="2000" dirty="0" smtClean="0"/>
              <a:t>(8.5)</a:t>
            </a:r>
          </a:p>
          <a:p>
            <a:pPr algn="r"/>
            <a:endParaRPr lang="en-CA" sz="2000" dirty="0" smtClean="0"/>
          </a:p>
          <a:p>
            <a:pPr>
              <a:buFont typeface="Arial"/>
              <a:buChar char="•"/>
            </a:pPr>
            <a:r>
              <a:rPr lang="en-CA" sz="2000" dirty="0" smtClean="0"/>
              <a:t>Performance of an </a:t>
            </a:r>
            <a:r>
              <a:rPr lang="en-CA" sz="2000" i="1" dirty="0" smtClean="0">
                <a:latin typeface="Times New Roman" pitchFamily="18" charset="0"/>
                <a:cs typeface="Times New Roman" pitchFamily="18" charset="0"/>
              </a:rPr>
              <a:t>M </a:t>
            </a:r>
            <a:r>
              <a:rPr lang="en-CA" sz="2000" dirty="0" smtClean="0"/>
              <a:t>level </a:t>
            </a:r>
            <a:r>
              <a:rPr lang="en-CA" sz="2000" dirty="0" err="1" smtClean="0"/>
              <a:t>quantizer</a:t>
            </a:r>
            <a:r>
              <a:rPr lang="en-CA" sz="2000" dirty="0" smtClean="0"/>
              <a:t>. Let </a:t>
            </a:r>
            <a:r>
              <a:rPr lang="en-CA" sz="2000" i="1" dirty="0" smtClean="0">
                <a:latin typeface="Times New Roman" pitchFamily="18" charset="0"/>
                <a:cs typeface="Times New Roman" pitchFamily="18" charset="0"/>
              </a:rPr>
              <a:t>B</a:t>
            </a:r>
            <a:r>
              <a:rPr lang="en-CA" sz="2000" dirty="0" smtClean="0"/>
              <a:t> = {</a:t>
            </a:r>
            <a:r>
              <a:rPr lang="en-CA" sz="2000" i="1" dirty="0" smtClean="0">
                <a:latin typeface="Times New Roman" pitchFamily="18" charset="0"/>
                <a:cs typeface="Times New Roman" pitchFamily="18" charset="0"/>
              </a:rPr>
              <a:t>b</a:t>
            </a:r>
            <a:r>
              <a:rPr lang="en-CA" sz="2000" baseline="-25000" dirty="0" smtClean="0"/>
              <a:t>0</a:t>
            </a:r>
            <a:r>
              <a:rPr lang="en-CA" sz="2000" dirty="0" smtClean="0"/>
              <a:t>, </a:t>
            </a:r>
            <a:r>
              <a:rPr lang="en-CA" sz="2000" i="1" dirty="0" smtClean="0">
                <a:latin typeface="Times New Roman" pitchFamily="18" charset="0"/>
                <a:cs typeface="Times New Roman" pitchFamily="18" charset="0"/>
              </a:rPr>
              <a:t>b</a:t>
            </a:r>
            <a:r>
              <a:rPr lang="en-CA" sz="2000" baseline="-25000" dirty="0" smtClean="0"/>
              <a:t>1</a:t>
            </a:r>
            <a:r>
              <a:rPr lang="en-CA" sz="2000" dirty="0" smtClean="0"/>
              <a:t>, . . . , </a:t>
            </a:r>
            <a:r>
              <a:rPr lang="en-CA" sz="2000" i="1" dirty="0" err="1" smtClean="0">
                <a:latin typeface="Times New Roman" pitchFamily="18" charset="0"/>
                <a:cs typeface="Times New Roman" pitchFamily="18" charset="0"/>
              </a:rPr>
              <a:t>b</a:t>
            </a:r>
            <a:r>
              <a:rPr lang="en-CA" sz="2000" i="1" baseline="-25000" dirty="0" err="1" smtClean="0">
                <a:latin typeface="Times New Roman" pitchFamily="18" charset="0"/>
                <a:cs typeface="Times New Roman" pitchFamily="18" charset="0"/>
              </a:rPr>
              <a:t>M</a:t>
            </a:r>
            <a:r>
              <a:rPr lang="en-CA" sz="2000" dirty="0" smtClean="0"/>
              <a:t>} be the set of decision boundaries and </a:t>
            </a:r>
            <a:r>
              <a:rPr lang="en-CA" sz="2000" i="1" dirty="0" smtClean="0">
                <a:latin typeface="Times New Roman" pitchFamily="18" charset="0"/>
                <a:cs typeface="Times New Roman" pitchFamily="18" charset="0"/>
              </a:rPr>
              <a:t>Y</a:t>
            </a:r>
            <a:r>
              <a:rPr lang="en-CA" sz="2000" dirty="0" smtClean="0"/>
              <a:t> = {</a:t>
            </a:r>
            <a:r>
              <a:rPr lang="en-CA" sz="2000" i="1" dirty="0" smtClean="0">
                <a:latin typeface="Times New Roman" pitchFamily="18" charset="0"/>
                <a:cs typeface="Times New Roman" pitchFamily="18" charset="0"/>
              </a:rPr>
              <a:t>y</a:t>
            </a:r>
            <a:r>
              <a:rPr lang="en-CA" sz="2000" baseline="-25000" dirty="0" smtClean="0"/>
              <a:t>1</a:t>
            </a:r>
            <a:r>
              <a:rPr lang="en-CA" sz="2000" dirty="0" smtClean="0"/>
              <a:t>, </a:t>
            </a:r>
            <a:r>
              <a:rPr lang="en-CA" sz="2000" i="1" dirty="0" smtClean="0">
                <a:latin typeface="Times New Roman" pitchFamily="18" charset="0"/>
                <a:cs typeface="Times New Roman" pitchFamily="18" charset="0"/>
              </a:rPr>
              <a:t>y</a:t>
            </a:r>
            <a:r>
              <a:rPr lang="en-CA" sz="2000" baseline="-25000" dirty="0" smtClean="0"/>
              <a:t>2</a:t>
            </a:r>
            <a:r>
              <a:rPr lang="en-CA" sz="2000" dirty="0" smtClean="0"/>
              <a:t>, . . . , </a:t>
            </a:r>
            <a:r>
              <a:rPr lang="en-CA" sz="2000" i="1" dirty="0" err="1" smtClean="0">
                <a:latin typeface="Times New Roman" pitchFamily="18" charset="0"/>
                <a:cs typeface="Times New Roman" pitchFamily="18" charset="0"/>
              </a:rPr>
              <a:t>y</a:t>
            </a:r>
            <a:r>
              <a:rPr lang="en-CA" sz="2000" i="1" baseline="-25000" dirty="0" err="1" smtClean="0">
                <a:latin typeface="Times New Roman" pitchFamily="18" charset="0"/>
                <a:cs typeface="Times New Roman" pitchFamily="18" charset="0"/>
              </a:rPr>
              <a:t>M</a:t>
            </a:r>
            <a:r>
              <a:rPr lang="en-CA" sz="2000" dirty="0" smtClean="0"/>
              <a:t>} be the set of reconstruction or output values.</a:t>
            </a:r>
          </a:p>
          <a:p>
            <a:endParaRPr lang="en-CA" sz="2000" dirty="0" smtClean="0"/>
          </a:p>
          <a:p>
            <a:pPr>
              <a:buFont typeface="Arial"/>
              <a:buChar char="•"/>
            </a:pPr>
            <a:r>
              <a:rPr lang="en-CA" sz="2000" dirty="0" smtClean="0"/>
              <a:t>Suppose the input is uniformly distributed in the interval [−</a:t>
            </a:r>
            <a:r>
              <a:rPr lang="en-CA" sz="2000" i="1" dirty="0" err="1" smtClean="0">
                <a:latin typeface="Times New Roman" pitchFamily="18" charset="0"/>
                <a:cs typeface="Times New Roman" pitchFamily="18" charset="0"/>
              </a:rPr>
              <a:t>X</a:t>
            </a:r>
            <a:r>
              <a:rPr lang="en-CA" sz="2000" i="1" baseline="-25000" dirty="0" err="1" smtClean="0">
                <a:latin typeface="Times New Roman" pitchFamily="18" charset="0"/>
                <a:cs typeface="Times New Roman" pitchFamily="18" charset="0"/>
              </a:rPr>
              <a:t>max</a:t>
            </a:r>
            <a:r>
              <a:rPr lang="en-CA" sz="2000" dirty="0" err="1" smtClean="0"/>
              <a:t>,</a:t>
            </a:r>
            <a:r>
              <a:rPr lang="en-CA" sz="2000" i="1" dirty="0" err="1" smtClean="0">
                <a:latin typeface="Times New Roman" pitchFamily="18" charset="0"/>
                <a:cs typeface="Times New Roman" pitchFamily="18" charset="0"/>
              </a:rPr>
              <a:t>X</a:t>
            </a:r>
            <a:r>
              <a:rPr lang="en-CA" sz="2000" i="1" baseline="-25000" dirty="0" err="1" smtClean="0">
                <a:latin typeface="Times New Roman" pitchFamily="18" charset="0"/>
                <a:cs typeface="Times New Roman" pitchFamily="18" charset="0"/>
              </a:rPr>
              <a:t>max</a:t>
            </a:r>
            <a:r>
              <a:rPr lang="en-CA" sz="2000" dirty="0" smtClean="0"/>
              <a:t>]. The rate of the </a:t>
            </a:r>
            <a:r>
              <a:rPr lang="en-CA" sz="2000" dirty="0" err="1" smtClean="0"/>
              <a:t>quantizer</a:t>
            </a:r>
            <a:r>
              <a:rPr lang="en-CA" sz="2000" dirty="0" smtClean="0"/>
              <a:t> is:</a:t>
            </a:r>
          </a:p>
          <a:p>
            <a:endParaRPr lang="en-CA" sz="2000" dirty="0" smtClean="0"/>
          </a:p>
          <a:p>
            <a:pPr algn="r"/>
            <a:r>
              <a:rPr lang="en-CA" sz="2000" dirty="0" smtClean="0"/>
              <a:t>(8.6)</a:t>
            </a:r>
          </a:p>
          <a:p>
            <a:r>
              <a:rPr lang="en-CA" sz="2000" dirty="0" smtClean="0"/>
              <a:t> </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35102371"/>
              </p:ext>
            </p:extLst>
          </p:nvPr>
        </p:nvGraphicFramePr>
        <p:xfrm>
          <a:off x="3203848" y="1628800"/>
          <a:ext cx="2643205" cy="467824"/>
        </p:xfrm>
        <a:graphic>
          <a:graphicData uri="http://schemas.openxmlformats.org/presentationml/2006/ole">
            <mc:AlternateContent xmlns:mc="http://schemas.openxmlformats.org/markup-compatibility/2006">
              <mc:Choice xmlns:v="urn:schemas-microsoft-com:vml" Requires="v">
                <p:oleObj spid="_x0000_s2428" name="Equation" r:id="rId3" imgW="1434710" imgH="254092" progId="">
                  <p:embed/>
                </p:oleObj>
              </mc:Choice>
              <mc:Fallback>
                <p:oleObj name="Equation" r:id="rId3" imgW="1434710" imgH="254092" progId="">
                  <p:embed/>
                  <p:pic>
                    <p:nvPicPr>
                      <p:cNvPr id="0"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628800"/>
                        <a:ext cx="2643205" cy="4678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3633581"/>
              </p:ext>
            </p:extLst>
          </p:nvPr>
        </p:nvGraphicFramePr>
        <p:xfrm>
          <a:off x="3203848" y="2348880"/>
          <a:ext cx="2763052" cy="468314"/>
        </p:xfrm>
        <a:graphic>
          <a:graphicData uri="http://schemas.openxmlformats.org/presentationml/2006/ole">
            <mc:AlternateContent xmlns:mc="http://schemas.openxmlformats.org/markup-compatibility/2006">
              <mc:Choice xmlns:v="urn:schemas-microsoft-com:vml" Requires="v">
                <p:oleObj spid="_x0000_s2429" name="Equation" r:id="rId5" imgW="1498095" imgH="254092" progId="">
                  <p:embed/>
                </p:oleObj>
              </mc:Choice>
              <mc:Fallback>
                <p:oleObj name="Equation" r:id="rId5" imgW="1498095" imgH="254092" progId="">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2348880"/>
                        <a:ext cx="2763052" cy="46831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6519868"/>
              </p:ext>
            </p:extLst>
          </p:nvPr>
        </p:nvGraphicFramePr>
        <p:xfrm>
          <a:off x="3643306" y="5445224"/>
          <a:ext cx="1857388" cy="538373"/>
        </p:xfrm>
        <a:graphic>
          <a:graphicData uri="http://schemas.openxmlformats.org/presentationml/2006/ole">
            <mc:AlternateContent xmlns:mc="http://schemas.openxmlformats.org/markup-compatibility/2006">
              <mc:Choice xmlns:v="urn:schemas-microsoft-com:vml" Requires="v">
                <p:oleObj spid="_x0000_s2430" name="Equation" r:id="rId7" imgW="875841" imgH="253939" progId="">
                  <p:embed/>
                </p:oleObj>
              </mc:Choice>
              <mc:Fallback>
                <p:oleObj name="Equation" r:id="rId7" imgW="875841" imgH="253939" progId="">
                  <p:embed/>
                  <p:pic>
                    <p:nvPicPr>
                      <p:cNvPr id="0" name="Picture 2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06" y="5445224"/>
                        <a:ext cx="1857388" cy="5383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F351D62-525A-4671-8264-CD4617D324B8}"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1296"/>
          </a:xfrm>
        </p:spPr>
        <p:txBody>
          <a:bodyPr>
            <a:normAutofit/>
          </a:bodyPr>
          <a:lstStyle/>
          <a:p>
            <a:r>
              <a:rPr lang="en-CA" sz="3200" dirty="0" smtClean="0"/>
              <a:t>8.7  Wavelet Packets</a:t>
            </a:r>
            <a:endParaRPr lang="en-CA" sz="3200" dirty="0"/>
          </a:p>
        </p:txBody>
      </p:sp>
      <p:sp>
        <p:nvSpPr>
          <p:cNvPr id="3" name="Content Placeholder 2"/>
          <p:cNvSpPr>
            <a:spLocks noGrp="1"/>
          </p:cNvSpPr>
          <p:nvPr>
            <p:ph idx="1"/>
          </p:nvPr>
        </p:nvSpPr>
        <p:spPr>
          <a:xfrm>
            <a:off x="464646" y="1484784"/>
            <a:ext cx="8229600" cy="4525963"/>
          </a:xfrm>
        </p:spPr>
        <p:txBody>
          <a:bodyPr>
            <a:normAutofit fontScale="70000" lnSpcReduction="20000"/>
          </a:bodyPr>
          <a:lstStyle/>
          <a:p>
            <a:pPr marL="457200" indent="-457200">
              <a:buFont typeface="Arial" panose="020B0604020202020204" pitchFamily="34" charset="0"/>
              <a:buChar char="•"/>
            </a:pPr>
            <a:r>
              <a:rPr lang="en-CA" dirty="0" smtClean="0"/>
              <a:t>In the usual dyadic wavelet decomposition, only the low-pass filtered </a:t>
            </a:r>
            <a:r>
              <a:rPr lang="en-CA" dirty="0" err="1" smtClean="0"/>
              <a:t>subband</a:t>
            </a:r>
            <a:r>
              <a:rPr lang="en-CA" dirty="0" smtClean="0"/>
              <a:t> is recursively decomposed and thus can be represented by a logarithmic tree structure.</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A wavelet packet decomposition allows the decomposition to be represented by any pruned </a:t>
            </a:r>
            <a:r>
              <a:rPr lang="en-CA" dirty="0" err="1" smtClean="0"/>
              <a:t>subtree</a:t>
            </a:r>
            <a:r>
              <a:rPr lang="en-CA" dirty="0" smtClean="0"/>
              <a:t> of the full tree topology.</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The wavelet packet decomposition is very flexible since a best wavelet basis in the sense of some cost metric can be found within a large library of permissible bases.</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The computational requirement for wavelet packet decomposition is relatively low as each decomposition can be computed in the order of </a:t>
            </a:r>
            <a:r>
              <a:rPr lang="en-CA" i="1" dirty="0" smtClean="0">
                <a:latin typeface="Times New Roman" pitchFamily="18" charset="0"/>
                <a:cs typeface="Times New Roman" pitchFamily="18" charset="0"/>
              </a:rPr>
              <a:t>N</a:t>
            </a:r>
            <a:r>
              <a:rPr lang="en-CA" dirty="0" smtClean="0"/>
              <a:t> log </a:t>
            </a:r>
            <a:r>
              <a:rPr lang="en-CA" i="1" dirty="0" smtClean="0">
                <a:latin typeface="Times New Roman" pitchFamily="18" charset="0"/>
                <a:cs typeface="Times New Roman" pitchFamily="18" charset="0"/>
              </a:rPr>
              <a:t>N</a:t>
            </a:r>
            <a:r>
              <a:rPr lang="en-CA" dirty="0" smtClean="0"/>
              <a:t> using fast filter banks.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10" y="692696"/>
            <a:ext cx="6275040" cy="1000132"/>
          </a:xfrm>
        </p:spPr>
        <p:txBody>
          <a:bodyPr>
            <a:noAutofit/>
          </a:bodyPr>
          <a:lstStyle/>
          <a:p>
            <a:r>
              <a:rPr lang="en-CA" sz="3200" dirty="0" smtClean="0"/>
              <a:t>8.8 Embedded </a:t>
            </a:r>
            <a:r>
              <a:rPr lang="en-CA" sz="3200" dirty="0" err="1" smtClean="0"/>
              <a:t>Zerotree</a:t>
            </a:r>
            <a:r>
              <a:rPr lang="en-CA" sz="3200" dirty="0" smtClean="0"/>
              <a:t> of Wavelet Coefficients</a:t>
            </a:r>
            <a:endParaRPr lang="en-CA" sz="3200" dirty="0"/>
          </a:p>
        </p:txBody>
      </p:sp>
      <p:sp>
        <p:nvSpPr>
          <p:cNvPr id="3" name="Content Placeholder 2"/>
          <p:cNvSpPr>
            <a:spLocks noGrp="1"/>
          </p:cNvSpPr>
          <p:nvPr>
            <p:ph idx="1"/>
          </p:nvPr>
        </p:nvSpPr>
        <p:spPr>
          <a:xfrm>
            <a:off x="563229" y="1668845"/>
            <a:ext cx="8008002" cy="4525963"/>
          </a:xfrm>
        </p:spPr>
        <p:txBody>
          <a:bodyPr anchor="ctr">
            <a:normAutofit fontScale="70000" lnSpcReduction="20000"/>
          </a:bodyPr>
          <a:lstStyle/>
          <a:p>
            <a:r>
              <a:rPr lang="en-CA" dirty="0" smtClean="0"/>
              <a:t>• Effective and computationally efficient for image coding.</a:t>
            </a:r>
          </a:p>
          <a:p>
            <a:endParaRPr lang="en-CA" dirty="0" smtClean="0"/>
          </a:p>
          <a:p>
            <a:r>
              <a:rPr lang="en-CA" dirty="0" smtClean="0"/>
              <a:t>• The EZW algorithm addresses two problems:</a:t>
            </a:r>
          </a:p>
          <a:p>
            <a:pPr lvl="1"/>
            <a:r>
              <a:rPr lang="en-CA" dirty="0" smtClean="0"/>
              <a:t>1. obtaining the best image quality for a given bit-rate, and</a:t>
            </a:r>
          </a:p>
          <a:p>
            <a:pPr lvl="1"/>
            <a:r>
              <a:rPr lang="en-CA" dirty="0" smtClean="0"/>
              <a:t>2. accomplishing this task in an embedded fashion.</a:t>
            </a:r>
          </a:p>
          <a:p>
            <a:pPr lvl="1"/>
            <a:endParaRPr lang="en-CA" dirty="0" smtClean="0"/>
          </a:p>
          <a:p>
            <a:r>
              <a:rPr lang="en-CA" dirty="0" smtClean="0"/>
              <a:t>• Using an embedded code allows the encoder to terminate the encoding at any point. Hence, the encoder is able to meet any target bit-rate exactly.</a:t>
            </a:r>
          </a:p>
          <a:p>
            <a:endParaRPr lang="en-CA" dirty="0" smtClean="0"/>
          </a:p>
          <a:p>
            <a:r>
              <a:rPr lang="en-CA" dirty="0" smtClean="0"/>
              <a:t>• Similarly, a decoder can cease to decode at any point and can produce reconstructions corresponding to all lower-rate encodings.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8.8.1  The </a:t>
            </a:r>
            <a:r>
              <a:rPr lang="en-CA" sz="3200" dirty="0" err="1" smtClean="0"/>
              <a:t>Zerotree</a:t>
            </a:r>
            <a:r>
              <a:rPr lang="en-CA" sz="3200" dirty="0" smtClean="0"/>
              <a:t> Data Structure</a:t>
            </a:r>
            <a:endParaRPr lang="en-CA" sz="3200" dirty="0"/>
          </a:p>
        </p:txBody>
      </p:sp>
      <p:sp>
        <p:nvSpPr>
          <p:cNvPr id="3" name="Content Placeholder 2"/>
          <p:cNvSpPr>
            <a:spLocks noGrp="1"/>
          </p:cNvSpPr>
          <p:nvPr>
            <p:ph idx="1"/>
          </p:nvPr>
        </p:nvSpPr>
        <p:spPr>
          <a:xfrm>
            <a:off x="457200" y="1484784"/>
            <a:ext cx="8229600" cy="4525963"/>
          </a:xfrm>
        </p:spPr>
        <p:txBody>
          <a:bodyPr anchor="ctr">
            <a:noAutofit/>
          </a:bodyPr>
          <a:lstStyle/>
          <a:p>
            <a:pPr>
              <a:spcBef>
                <a:spcPts val="1728"/>
              </a:spcBef>
            </a:pPr>
            <a:r>
              <a:rPr lang="en-CA" sz="2100" dirty="0" smtClean="0"/>
              <a:t>• The EZW algorithm efficiently codes the “significance map” which indicates the locations of nonzero quantized wavelet coefficients.  </a:t>
            </a:r>
          </a:p>
          <a:p>
            <a:pPr>
              <a:spcBef>
                <a:spcPts val="1728"/>
              </a:spcBef>
            </a:pPr>
            <a:r>
              <a:rPr lang="en-CA" sz="2100" dirty="0" smtClean="0"/>
              <a:t>	This is achieved using a new data structure called the </a:t>
            </a:r>
            <a:r>
              <a:rPr lang="en-CA" sz="2100" i="1" dirty="0" err="1" smtClean="0"/>
              <a:t>zerotree</a:t>
            </a:r>
            <a:r>
              <a:rPr lang="en-CA" sz="2100" dirty="0" smtClean="0"/>
              <a:t>.</a:t>
            </a:r>
          </a:p>
          <a:p>
            <a:pPr>
              <a:spcBef>
                <a:spcPts val="1728"/>
              </a:spcBef>
            </a:pPr>
            <a:r>
              <a:rPr lang="en-CA" sz="2100" dirty="0" smtClean="0"/>
              <a:t>• Using the hierarchical wavelet decomposition presented earlier, we can relate every coefficient at a given scale to a set of coefficients at the next finer scale of similar  orientation.</a:t>
            </a:r>
          </a:p>
          <a:p>
            <a:pPr>
              <a:spcBef>
                <a:spcPts val="1728"/>
              </a:spcBef>
            </a:pPr>
            <a:r>
              <a:rPr lang="en-CA" sz="2100" dirty="0" smtClean="0"/>
              <a:t>• The coefficient at the coarse scale is called the “parent” while all corresponding coefficients are the next finer scale of the same spatial location and similar orientation are called “children”.</a:t>
            </a:r>
            <a:endParaRPr lang="en-CA" sz="21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461724"/>
            <a:ext cx="8229600" cy="554023"/>
          </a:xfrm>
        </p:spPr>
        <p:txBody>
          <a:bodyPr>
            <a:normAutofit/>
          </a:bodyPr>
          <a:lstStyle/>
          <a:p>
            <a:pPr algn="ctr"/>
            <a:r>
              <a:rPr lang="en-CA" sz="2800" b="1" dirty="0" smtClean="0"/>
              <a:t>Fig. 8.22: </a:t>
            </a:r>
            <a:r>
              <a:rPr lang="en-CA" sz="2800" dirty="0" smtClean="0"/>
              <a:t>Parent child relationship in a </a:t>
            </a:r>
            <a:r>
              <a:rPr lang="en-CA" sz="2800" dirty="0" err="1" smtClean="0"/>
              <a:t>zerotree</a:t>
            </a:r>
            <a:r>
              <a:rPr lang="en-CA" sz="2800" dirty="0" smtClean="0"/>
              <a:t>.</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ezwtree.png"/>
          <p:cNvPicPr>
            <a:picLocks noChangeAspect="1"/>
          </p:cNvPicPr>
          <p:nvPr/>
        </p:nvPicPr>
        <p:blipFill>
          <a:blip r:embed="rId2" cstate="print"/>
          <a:stretch>
            <a:fillRect/>
          </a:stretch>
        </p:blipFill>
        <p:spPr>
          <a:xfrm>
            <a:off x="2483768" y="1052736"/>
            <a:ext cx="4086216" cy="4086216"/>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380892"/>
            <a:ext cx="8229600" cy="554023"/>
          </a:xfrm>
        </p:spPr>
        <p:txBody>
          <a:bodyPr>
            <a:normAutofit/>
          </a:bodyPr>
          <a:lstStyle/>
          <a:p>
            <a:pPr algn="ctr"/>
            <a:r>
              <a:rPr lang="en-CA" sz="2800" b="1" dirty="0" smtClean="0"/>
              <a:t>Fig. 8.23: </a:t>
            </a:r>
            <a:r>
              <a:rPr lang="en-CA" sz="2800" dirty="0" smtClean="0"/>
              <a:t>EZW scanning order.</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7" name="Picture 6" descr="ezwscan.png"/>
          <p:cNvPicPr>
            <a:picLocks noChangeAspect="1"/>
          </p:cNvPicPr>
          <p:nvPr/>
        </p:nvPicPr>
        <p:blipFill>
          <a:blip r:embed="rId2" cstate="print"/>
          <a:stretch>
            <a:fillRect/>
          </a:stretch>
        </p:blipFill>
        <p:spPr>
          <a:xfrm>
            <a:off x="2555776" y="980728"/>
            <a:ext cx="3989883" cy="401192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77500" lnSpcReduction="20000"/>
          </a:bodyPr>
          <a:lstStyle/>
          <a:p>
            <a:r>
              <a:rPr lang="en-CA" dirty="0" smtClean="0"/>
              <a:t>• Given a threshold </a:t>
            </a:r>
            <a:r>
              <a:rPr lang="en-CA" i="1" dirty="0" smtClean="0">
                <a:latin typeface="Times New Roman" pitchFamily="18" charset="0"/>
                <a:cs typeface="Times New Roman" pitchFamily="18" charset="0"/>
              </a:rPr>
              <a:t>T</a:t>
            </a:r>
            <a:r>
              <a:rPr lang="en-CA" dirty="0" smtClean="0"/>
              <a:t>, a coefficient </a:t>
            </a:r>
            <a:r>
              <a:rPr lang="en-CA" i="1" dirty="0" smtClean="0">
                <a:latin typeface="Times New Roman" pitchFamily="18" charset="0"/>
                <a:cs typeface="Times New Roman" pitchFamily="18" charset="0"/>
              </a:rPr>
              <a:t>x</a:t>
            </a:r>
            <a:r>
              <a:rPr lang="en-CA" dirty="0" smtClean="0"/>
              <a:t> is an element of the </a:t>
            </a:r>
            <a:r>
              <a:rPr lang="en-CA" dirty="0" err="1" smtClean="0"/>
              <a:t>zerotree</a:t>
            </a:r>
            <a:r>
              <a:rPr lang="en-CA" dirty="0" smtClean="0"/>
              <a:t> if it is insignificant and all of its descendants are insignificant as well.</a:t>
            </a:r>
          </a:p>
          <a:p>
            <a:endParaRPr lang="en-CA" dirty="0" smtClean="0"/>
          </a:p>
          <a:p>
            <a:r>
              <a:rPr lang="en-CA" dirty="0" smtClean="0"/>
              <a:t>• The significance map is coded using the </a:t>
            </a:r>
            <a:r>
              <a:rPr lang="en-CA" dirty="0" err="1" smtClean="0"/>
              <a:t>zerotree</a:t>
            </a:r>
            <a:r>
              <a:rPr lang="en-CA" dirty="0" smtClean="0"/>
              <a:t> with a four-symbol alphabet:</a:t>
            </a:r>
          </a:p>
          <a:p>
            <a:pPr lvl="1">
              <a:spcBef>
                <a:spcPts val="1728"/>
              </a:spcBef>
            </a:pPr>
            <a:r>
              <a:rPr lang="en-CA" dirty="0" smtClean="0"/>
              <a:t>– </a:t>
            </a:r>
            <a:r>
              <a:rPr lang="en-CA" b="1" dirty="0" smtClean="0"/>
              <a:t>The </a:t>
            </a:r>
            <a:r>
              <a:rPr lang="en-CA" b="1" dirty="0" err="1" smtClean="0"/>
              <a:t>zerotree</a:t>
            </a:r>
            <a:r>
              <a:rPr lang="en-CA" b="1" dirty="0" smtClean="0"/>
              <a:t> root</a:t>
            </a:r>
            <a:r>
              <a:rPr lang="en-CA" dirty="0" smtClean="0"/>
              <a:t>: The root of the </a:t>
            </a:r>
            <a:r>
              <a:rPr lang="en-CA" dirty="0" err="1" smtClean="0"/>
              <a:t>zerotree</a:t>
            </a:r>
            <a:r>
              <a:rPr lang="en-CA" dirty="0" smtClean="0"/>
              <a:t> is encoded with a special symbol indicating that the insignificance of the coefficients at finer scales is completely predictable.</a:t>
            </a:r>
          </a:p>
          <a:p>
            <a:pPr lvl="1">
              <a:spcBef>
                <a:spcPts val="1728"/>
              </a:spcBef>
            </a:pPr>
            <a:r>
              <a:rPr lang="en-CA" dirty="0" smtClean="0"/>
              <a:t>– </a:t>
            </a:r>
            <a:r>
              <a:rPr lang="en-CA" b="1" dirty="0" smtClean="0"/>
              <a:t>Isolated zero</a:t>
            </a:r>
            <a:r>
              <a:rPr lang="en-CA" dirty="0" smtClean="0"/>
              <a:t>: The coefficient is insignificant but has some significant descendants.</a:t>
            </a:r>
          </a:p>
          <a:p>
            <a:pPr lvl="1">
              <a:spcBef>
                <a:spcPts val="1728"/>
              </a:spcBef>
            </a:pPr>
            <a:r>
              <a:rPr lang="en-CA" dirty="0" smtClean="0"/>
              <a:t>– </a:t>
            </a:r>
            <a:r>
              <a:rPr lang="en-CA" b="1" dirty="0" smtClean="0"/>
              <a:t>Positive significance</a:t>
            </a:r>
            <a:r>
              <a:rPr lang="en-CA" dirty="0" smtClean="0"/>
              <a:t>: The coefficient is significant with a positive value.</a:t>
            </a:r>
          </a:p>
          <a:p>
            <a:pPr lvl="1">
              <a:spcBef>
                <a:spcPts val="1728"/>
              </a:spcBef>
            </a:pPr>
            <a:r>
              <a:rPr lang="en-CA" dirty="0" smtClean="0"/>
              <a:t>– </a:t>
            </a:r>
            <a:r>
              <a:rPr lang="en-CA" b="1" dirty="0" smtClean="0"/>
              <a:t>Negative significance</a:t>
            </a:r>
            <a:r>
              <a:rPr lang="en-CA" dirty="0" smtClean="0"/>
              <a:t>: The coefficient is significant with a negative value.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Successive Approximation Quantization</a:t>
            </a:r>
            <a:endParaRPr lang="en-CA" sz="3200" dirty="0"/>
          </a:p>
        </p:txBody>
      </p:sp>
      <p:sp>
        <p:nvSpPr>
          <p:cNvPr id="3" name="Content Placeholder 2"/>
          <p:cNvSpPr>
            <a:spLocks noGrp="1"/>
          </p:cNvSpPr>
          <p:nvPr>
            <p:ph idx="1"/>
          </p:nvPr>
        </p:nvSpPr>
        <p:spPr/>
        <p:txBody>
          <a:bodyPr>
            <a:normAutofit fontScale="70000" lnSpcReduction="20000"/>
          </a:bodyPr>
          <a:lstStyle/>
          <a:p>
            <a:r>
              <a:rPr lang="en-CA" dirty="0" smtClean="0"/>
              <a:t>• </a:t>
            </a:r>
            <a:r>
              <a:rPr lang="en-CA" b="1" dirty="0" smtClean="0"/>
              <a:t>Motivation</a:t>
            </a:r>
            <a:r>
              <a:rPr lang="en-CA" dirty="0" smtClean="0"/>
              <a:t>:</a:t>
            </a:r>
          </a:p>
          <a:p>
            <a:pPr lvl="1">
              <a:spcBef>
                <a:spcPts val="1680"/>
              </a:spcBef>
            </a:pPr>
            <a:r>
              <a:rPr lang="en-CA" dirty="0" smtClean="0"/>
              <a:t>– Takes advantage of the efficient encoding of the significance map using the </a:t>
            </a:r>
            <a:r>
              <a:rPr lang="en-CA" dirty="0" err="1" smtClean="0"/>
              <a:t>zerotree</a:t>
            </a:r>
            <a:r>
              <a:rPr lang="en-CA" dirty="0" smtClean="0"/>
              <a:t> data structure by allowing it to encode more significance maps.</a:t>
            </a:r>
          </a:p>
          <a:p>
            <a:pPr lvl="1">
              <a:spcBef>
                <a:spcPts val="1680"/>
              </a:spcBef>
            </a:pPr>
            <a:r>
              <a:rPr lang="en-CA" dirty="0" smtClean="0"/>
              <a:t>– Produce an embedded code that provides a coarse-to-fine, </a:t>
            </a:r>
            <a:r>
              <a:rPr lang="en-CA" dirty="0" err="1" smtClean="0"/>
              <a:t>multiprecision</a:t>
            </a:r>
            <a:r>
              <a:rPr lang="en-CA" dirty="0" smtClean="0"/>
              <a:t> logarithmic representation of the scale space corresponding to the wavelet-transformed image.</a:t>
            </a:r>
          </a:p>
          <a:p>
            <a:pPr lvl="1"/>
            <a:endParaRPr lang="en-CA" dirty="0" smtClean="0"/>
          </a:p>
          <a:p>
            <a:pPr marL="457200" indent="-457200">
              <a:buFont typeface="Arial"/>
              <a:buChar char="•"/>
            </a:pPr>
            <a:r>
              <a:rPr lang="en-CA" dirty="0" smtClean="0"/>
              <a:t>The SAQ method sequentially applies a sequence of thresholds </a:t>
            </a:r>
            <a:r>
              <a:rPr lang="en-CA" i="1" dirty="0" smtClean="0">
                <a:latin typeface="Times New Roman" pitchFamily="18" charset="0"/>
                <a:cs typeface="Times New Roman" pitchFamily="18" charset="0"/>
              </a:rPr>
              <a:t>T</a:t>
            </a:r>
            <a:r>
              <a:rPr lang="en-CA" baseline="-25000" dirty="0" smtClean="0"/>
              <a:t>0</a:t>
            </a:r>
            <a:r>
              <a:rPr lang="en-CA" dirty="0" smtClean="0"/>
              <a:t>, . . . , </a:t>
            </a:r>
            <a:r>
              <a:rPr lang="en-CA" i="1" dirty="0" smtClean="0">
                <a:latin typeface="Times New Roman" pitchFamily="18" charset="0"/>
                <a:cs typeface="Times New Roman" pitchFamily="18" charset="0"/>
              </a:rPr>
              <a:t>T</a:t>
            </a:r>
            <a:r>
              <a:rPr lang="en-CA" i="1" baseline="-25000" dirty="0" smtClean="0">
                <a:latin typeface="Times New Roman" pitchFamily="18" charset="0"/>
                <a:cs typeface="Times New Roman" pitchFamily="18" charset="0"/>
              </a:rPr>
              <a:t>N</a:t>
            </a:r>
            <a:r>
              <a:rPr lang="en-CA" baseline="-25000" dirty="0" smtClean="0"/>
              <a:t>−1</a:t>
            </a:r>
            <a:r>
              <a:rPr lang="en-CA" dirty="0" smtClean="0"/>
              <a:t> to determine the significance of each coefficient.</a:t>
            </a:r>
          </a:p>
          <a:p>
            <a:endParaRPr lang="en-CA" dirty="0" smtClean="0"/>
          </a:p>
          <a:p>
            <a:pPr marL="457200" indent="-457200">
              <a:buFont typeface="Arial"/>
              <a:buChar char="•"/>
            </a:pPr>
            <a:r>
              <a:rPr lang="en-CA" dirty="0" smtClean="0"/>
              <a:t>A </a:t>
            </a:r>
            <a:r>
              <a:rPr lang="en-CA" i="1" dirty="0" smtClean="0"/>
              <a:t>dominant list </a:t>
            </a:r>
            <a:r>
              <a:rPr lang="en-CA" dirty="0" smtClean="0"/>
              <a:t>and a </a:t>
            </a:r>
            <a:r>
              <a:rPr lang="en-CA" i="1" dirty="0" smtClean="0"/>
              <a:t>subordinate list </a:t>
            </a:r>
            <a:r>
              <a:rPr lang="en-CA" dirty="0" smtClean="0"/>
              <a:t>are maintained during the encoding and decoding process.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Dominant Pass</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lnSpc>
                <a:spcPct val="120000"/>
              </a:lnSpc>
              <a:buFont typeface="Arial" panose="020B0604020202020204" pitchFamily="34" charset="0"/>
              <a:buChar char="•"/>
            </a:pPr>
            <a:r>
              <a:rPr lang="en-CA" dirty="0" smtClean="0"/>
              <a:t>Coefficients having their coordinates on the dominant list implies that they are not yet significant.</a:t>
            </a:r>
          </a:p>
          <a:p>
            <a:pPr marL="457200" indent="-457200">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Coefficients are compared to the threshold </a:t>
            </a:r>
            <a:r>
              <a:rPr lang="en-CA" i="1" dirty="0" smtClean="0">
                <a:latin typeface="Times New Roman" pitchFamily="18" charset="0"/>
                <a:cs typeface="Times New Roman" pitchFamily="18" charset="0"/>
              </a:rPr>
              <a:t>T</a:t>
            </a:r>
            <a:r>
              <a:rPr lang="en-CA" baseline="-25000" dirty="0" smtClean="0">
                <a:latin typeface="Times New Roman" pitchFamily="18" charset="0"/>
                <a:cs typeface="Times New Roman" pitchFamily="18" charset="0"/>
              </a:rPr>
              <a:t>i</a:t>
            </a:r>
            <a:r>
              <a:rPr lang="en-CA" dirty="0" smtClean="0"/>
              <a:t> to determine their significance. If a coefficient is found to be significant, its magnitude is appended to the subordinate list and the coefficient in the wavelet transform array is set to 0 to enable the possibility of the occurrence of a </a:t>
            </a:r>
            <a:r>
              <a:rPr lang="en-CA" dirty="0" err="1" smtClean="0"/>
              <a:t>zerotree</a:t>
            </a:r>
            <a:r>
              <a:rPr lang="en-CA" dirty="0" smtClean="0"/>
              <a:t> on future dominant passes at smaller thresholds.</a:t>
            </a:r>
          </a:p>
          <a:p>
            <a:pPr marL="457200" indent="-457200">
              <a:lnSpc>
                <a:spcPct val="120000"/>
              </a:lnSpc>
              <a:buFont typeface="Arial" panose="020B0604020202020204" pitchFamily="34" charset="0"/>
              <a:buChar char="•"/>
            </a:pPr>
            <a:endParaRPr lang="en-CA" dirty="0" smtClean="0"/>
          </a:p>
          <a:p>
            <a:pPr marL="457200" indent="-457200">
              <a:lnSpc>
                <a:spcPct val="120000"/>
              </a:lnSpc>
              <a:buFont typeface="Arial" panose="020B0604020202020204" pitchFamily="34" charset="0"/>
              <a:buChar char="•"/>
            </a:pPr>
            <a:r>
              <a:rPr lang="en-CA" dirty="0" smtClean="0"/>
              <a:t>The resulting significance map is </a:t>
            </a:r>
            <a:r>
              <a:rPr lang="en-CA" dirty="0" err="1" smtClean="0"/>
              <a:t>zerotree</a:t>
            </a:r>
            <a:r>
              <a:rPr lang="en-CA" dirty="0" smtClean="0"/>
              <a:t> coded.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Subordinate Pass</a:t>
            </a:r>
            <a:endParaRPr lang="en-CA" sz="3200" dirty="0"/>
          </a:p>
        </p:txBody>
      </p:sp>
      <p:sp>
        <p:nvSpPr>
          <p:cNvPr id="3" name="Content Placeholder 2"/>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CA" dirty="0" smtClean="0"/>
              <a:t>All coefficients on the subordinate list are scanned and their magnitude (as it is made available to the decoder) is refined to an additional bit of precision.</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The width of the uncertainty interval for the true magnitude of the coefficients is cut in half.</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For each magnitude on the subordinate list, the refinement can be  encoded using a binary alphabet with a </a:t>
            </a:r>
            <a:r>
              <a:rPr lang="en-CA" dirty="0" smtClean="0"/>
              <a:t>‘1</a:t>
            </a:r>
            <a:r>
              <a:rPr lang="en-CA" dirty="0" smtClean="0"/>
              <a:t>’</a:t>
            </a:r>
            <a:r>
              <a:rPr lang="en-CA" dirty="0" smtClean="0"/>
              <a:t> </a:t>
            </a:r>
            <a:r>
              <a:rPr lang="en-CA" dirty="0" smtClean="0"/>
              <a:t>indicating that the true value falls in the upper half of the uncertainty interval and a </a:t>
            </a:r>
            <a:r>
              <a:rPr lang="en-CA" dirty="0" smtClean="0"/>
              <a:t>‘0</a:t>
            </a:r>
            <a:r>
              <a:rPr lang="en-CA" dirty="0" smtClean="0"/>
              <a:t>’</a:t>
            </a:r>
            <a:r>
              <a:rPr lang="en-CA" dirty="0" smtClean="0"/>
              <a:t> </a:t>
            </a:r>
            <a:r>
              <a:rPr lang="en-CA" dirty="0" smtClean="0"/>
              <a:t>indicating that it falls in the lower half.</a:t>
            </a:r>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After the completion of the subordinate pass, the magnitudes on the  subordinate list are sorted in decreasing order to the extent that the decoder can perform the same sort.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1296"/>
          </a:xfrm>
        </p:spPr>
        <p:txBody>
          <a:bodyPr>
            <a:normAutofit/>
          </a:bodyPr>
          <a:lstStyle/>
          <a:p>
            <a:r>
              <a:rPr lang="en-CA" sz="3200" dirty="0" smtClean="0"/>
              <a:t>EZW Example</a:t>
            </a:r>
            <a:endParaRPr lang="en-CA" sz="3200" dirty="0"/>
          </a:p>
        </p:txBody>
      </p:sp>
      <p:sp>
        <p:nvSpPr>
          <p:cNvPr id="3" name="Content Placeholder 2"/>
          <p:cNvSpPr>
            <a:spLocks noGrp="1"/>
          </p:cNvSpPr>
          <p:nvPr>
            <p:ph idx="1"/>
          </p:nvPr>
        </p:nvSpPr>
        <p:spPr>
          <a:xfrm>
            <a:off x="457200" y="5229200"/>
            <a:ext cx="8229600" cy="696899"/>
          </a:xfrm>
        </p:spPr>
        <p:txBody>
          <a:bodyPr>
            <a:noAutofit/>
          </a:bodyPr>
          <a:lstStyle/>
          <a:p>
            <a:pPr algn="ctr"/>
            <a:r>
              <a:rPr lang="en-CA" sz="2600" b="1" dirty="0" smtClean="0"/>
              <a:t>Fig. 8.24: </a:t>
            </a:r>
            <a:r>
              <a:rPr lang="en-CA" sz="2600" dirty="0" smtClean="0"/>
              <a:t>Coefficients of a three-stage wavelet transform used as input to the EZW algorithm.</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ezwex1.png"/>
          <p:cNvPicPr>
            <a:picLocks noChangeAspect="1"/>
          </p:cNvPicPr>
          <p:nvPr/>
        </p:nvPicPr>
        <p:blipFill>
          <a:blip r:embed="rId2" cstate="print"/>
          <a:stretch>
            <a:fillRect/>
          </a:stretch>
        </p:blipFill>
        <p:spPr>
          <a:xfrm>
            <a:off x="2814975" y="1473529"/>
            <a:ext cx="3504509" cy="3504509"/>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fontScale="70000" lnSpcReduction="20000"/>
          </a:bodyPr>
          <a:lstStyle/>
          <a:p>
            <a:pPr algn="ctr"/>
            <a:r>
              <a:rPr lang="en-CA" b="1" dirty="0" smtClean="0"/>
              <a:t>Fig. 8.2: </a:t>
            </a:r>
            <a:r>
              <a:rPr lang="en-CA" dirty="0" smtClean="0"/>
              <a:t>Uniform Scalar </a:t>
            </a:r>
            <a:r>
              <a:rPr lang="en-CA" dirty="0" err="1" smtClean="0"/>
              <a:t>Quantizers</a:t>
            </a:r>
            <a:r>
              <a:rPr lang="en-CA" dirty="0" smtClean="0"/>
              <a:t>: (a) Midrise, (b) </a:t>
            </a:r>
            <a:r>
              <a:rPr lang="en-CA" dirty="0" err="1" smtClean="0"/>
              <a:t>Midtread</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quantizers.png"/>
          <p:cNvPicPr>
            <a:picLocks noChangeAspect="1"/>
          </p:cNvPicPr>
          <p:nvPr/>
        </p:nvPicPr>
        <p:blipFill>
          <a:blip r:embed="rId2" cstate="print"/>
          <a:stretch>
            <a:fillRect/>
          </a:stretch>
        </p:blipFill>
        <p:spPr>
          <a:xfrm>
            <a:off x="810548" y="928670"/>
            <a:ext cx="7522904" cy="4000528"/>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CA" sz="3200" dirty="0" smtClean="0"/>
              <a:t>Encoding</a:t>
            </a:r>
            <a:endParaRPr lang="en-CA" sz="3200" dirty="0"/>
          </a:p>
        </p:txBody>
      </p:sp>
      <p:sp>
        <p:nvSpPr>
          <p:cNvPr id="3" name="Content Placeholder 2"/>
          <p:cNvSpPr>
            <a:spLocks noGrp="1"/>
          </p:cNvSpPr>
          <p:nvPr>
            <p:ph idx="1"/>
          </p:nvPr>
        </p:nvSpPr>
        <p:spPr/>
        <p:txBody>
          <a:bodyPr anchor="ctr">
            <a:normAutofit fontScale="62500" lnSpcReduction="20000"/>
          </a:bodyPr>
          <a:lstStyle/>
          <a:p>
            <a:r>
              <a:rPr lang="en-CA" dirty="0" smtClean="0"/>
              <a:t>• Since the largest coefficient is 57, the initial threshold </a:t>
            </a:r>
            <a:r>
              <a:rPr lang="en-CA" i="1" dirty="0" smtClean="0">
                <a:latin typeface="Times New Roman" pitchFamily="18" charset="0"/>
                <a:cs typeface="Times New Roman" pitchFamily="18" charset="0"/>
              </a:rPr>
              <a:t>T</a:t>
            </a:r>
            <a:r>
              <a:rPr lang="en-CA" baseline="-25000" dirty="0" smtClean="0"/>
              <a:t>0</a:t>
            </a:r>
            <a:r>
              <a:rPr lang="en-CA" dirty="0" smtClean="0"/>
              <a:t> is 32.</a:t>
            </a:r>
          </a:p>
          <a:p>
            <a:endParaRPr lang="en-CA" dirty="0" smtClean="0"/>
          </a:p>
          <a:p>
            <a:r>
              <a:rPr lang="en-CA" dirty="0" smtClean="0"/>
              <a:t>• At the beginning, the dominant list contains the coordinates of all the coefficients.</a:t>
            </a:r>
          </a:p>
          <a:p>
            <a:endParaRPr lang="en-CA" dirty="0" smtClean="0"/>
          </a:p>
          <a:p>
            <a:r>
              <a:rPr lang="en-CA" dirty="0" smtClean="0"/>
              <a:t>• The following is the list of coefficients visited in the order of the scan:</a:t>
            </a:r>
          </a:p>
          <a:p>
            <a:endParaRPr lang="en-CA" dirty="0" smtClean="0"/>
          </a:p>
          <a:p>
            <a:pPr algn="ctr"/>
            <a:r>
              <a:rPr lang="en-CA" dirty="0" smtClean="0"/>
              <a:t>{57,−37,−29, 30, 39,−20, 17, 33, 14, 6, 10, </a:t>
            </a:r>
          </a:p>
          <a:p>
            <a:pPr algn="ctr"/>
            <a:r>
              <a:rPr lang="en-CA" dirty="0" smtClean="0"/>
              <a:t>19, 3, 7, 8, 2, 2, 3, 12,−9, 33, 20, 2, 4}</a:t>
            </a:r>
          </a:p>
          <a:p>
            <a:endParaRPr lang="en-CA" dirty="0" smtClean="0"/>
          </a:p>
          <a:p>
            <a:r>
              <a:rPr lang="en-CA" dirty="0" smtClean="0"/>
              <a:t>• With respect to the threshold </a:t>
            </a:r>
            <a:r>
              <a:rPr lang="en-CA" i="1" dirty="0" smtClean="0">
                <a:latin typeface="Times New Roman" pitchFamily="18" charset="0"/>
                <a:cs typeface="Times New Roman" pitchFamily="18" charset="0"/>
              </a:rPr>
              <a:t>T</a:t>
            </a:r>
            <a:r>
              <a:rPr lang="en-CA" baseline="-25000" dirty="0" smtClean="0"/>
              <a:t>0</a:t>
            </a:r>
            <a:r>
              <a:rPr lang="en-CA" dirty="0" smtClean="0"/>
              <a:t> = 32, it is easy to see that the coefficients 57 and -37 are significant. Thus, we output a </a:t>
            </a:r>
            <a:r>
              <a:rPr lang="en-CA" i="1" dirty="0" smtClean="0">
                <a:latin typeface="Times New Roman" pitchFamily="18" charset="0"/>
                <a:cs typeface="Times New Roman" pitchFamily="18" charset="0"/>
              </a:rPr>
              <a:t>p</a:t>
            </a:r>
            <a:r>
              <a:rPr lang="en-CA" dirty="0" smtClean="0"/>
              <a:t> and a </a:t>
            </a:r>
            <a:r>
              <a:rPr lang="en-CA" i="1" dirty="0" smtClean="0">
                <a:latin typeface="Times New Roman" pitchFamily="18" charset="0"/>
                <a:cs typeface="Times New Roman" pitchFamily="18" charset="0"/>
              </a:rPr>
              <a:t>n</a:t>
            </a:r>
            <a:r>
              <a:rPr lang="en-CA" dirty="0" smtClean="0"/>
              <a:t> to represent them.</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62500" lnSpcReduction="20000"/>
          </a:bodyPr>
          <a:lstStyle/>
          <a:p>
            <a:r>
              <a:rPr lang="en-CA" dirty="0" smtClean="0"/>
              <a:t>• The coefficient −29 is insignificant, but contains a significant descendant 33 in LH1. Therefore, it is coded as </a:t>
            </a:r>
            <a:r>
              <a:rPr lang="en-CA" i="1" dirty="0" smtClean="0">
                <a:latin typeface="Times New Roman" pitchFamily="18" charset="0"/>
                <a:cs typeface="Times New Roman" pitchFamily="18" charset="0"/>
              </a:rPr>
              <a:t>z</a:t>
            </a:r>
            <a:r>
              <a:rPr lang="en-CA" dirty="0" smtClean="0"/>
              <a:t>.</a:t>
            </a:r>
          </a:p>
          <a:p>
            <a:endParaRPr lang="en-CA" dirty="0" smtClean="0"/>
          </a:p>
          <a:p>
            <a:r>
              <a:rPr lang="en-CA" dirty="0" smtClean="0"/>
              <a:t>• Continuing in this manner, the dominant pass outputs the following symbols:</a:t>
            </a:r>
          </a:p>
          <a:p>
            <a:endParaRPr lang="en-CA" dirty="0" smtClean="0"/>
          </a:p>
          <a:p>
            <a:pPr algn="ctr"/>
            <a:r>
              <a:rPr lang="en-CA" i="1" dirty="0" smtClean="0">
                <a:latin typeface="Times New Roman" pitchFamily="18" charset="0"/>
                <a:cs typeface="Times New Roman" pitchFamily="18" charset="0"/>
              </a:rPr>
              <a:t>D</a:t>
            </a:r>
            <a:r>
              <a:rPr lang="en-CA" baseline="-25000" dirty="0" smtClean="0"/>
              <a:t>0</a:t>
            </a:r>
            <a:r>
              <a:rPr lang="en-CA" dirty="0" smtClean="0"/>
              <a:t> : </a:t>
            </a:r>
            <a:r>
              <a:rPr lang="en-CA" i="1" dirty="0" err="1" smtClean="0">
                <a:latin typeface="Times New Roman" pitchFamily="18" charset="0"/>
                <a:cs typeface="Times New Roman" pitchFamily="18" charset="0"/>
              </a:rPr>
              <a:t>pnztpttptzttttttttttpttt</a:t>
            </a:r>
            <a:endParaRPr lang="en-CA" i="1" dirty="0" smtClean="0">
              <a:latin typeface="Times New Roman" pitchFamily="18" charset="0"/>
              <a:cs typeface="Times New Roman" pitchFamily="18" charset="0"/>
            </a:endParaRPr>
          </a:p>
          <a:p>
            <a:pPr algn="ctr"/>
            <a:endParaRPr lang="en-CA" dirty="0" smtClean="0"/>
          </a:p>
          <a:p>
            <a:r>
              <a:rPr lang="en-CA" dirty="0" smtClean="0"/>
              <a:t>• There are five coefficients found to be significant: 57, -37, 39, 33, and another 33. Since we know that no coefficients are greater than 2</a:t>
            </a:r>
            <a:r>
              <a:rPr lang="en-CA" i="1" dirty="0" smtClean="0">
                <a:latin typeface="Times New Roman" pitchFamily="18" charset="0"/>
                <a:cs typeface="Times New Roman" pitchFamily="18" charset="0"/>
              </a:rPr>
              <a:t>T</a:t>
            </a:r>
            <a:r>
              <a:rPr lang="en-CA" baseline="-25000" dirty="0" smtClean="0"/>
              <a:t>0</a:t>
            </a:r>
            <a:r>
              <a:rPr lang="en-CA" i="1" dirty="0" smtClean="0">
                <a:latin typeface="Times New Roman" pitchFamily="18" charset="0"/>
                <a:cs typeface="Times New Roman" pitchFamily="18" charset="0"/>
              </a:rPr>
              <a:t> </a:t>
            </a:r>
            <a:r>
              <a:rPr lang="en-CA" dirty="0" smtClean="0"/>
              <a:t>= 64 and the threshold used in the first dominant pass is 32, the uncertainty interval is thus [32, 64).</a:t>
            </a:r>
          </a:p>
          <a:p>
            <a:endParaRPr lang="en-CA" dirty="0" smtClean="0"/>
          </a:p>
          <a:p>
            <a:r>
              <a:rPr lang="en-CA" dirty="0" smtClean="0"/>
              <a:t>• The subordinate pass following the dominant pass refines the magnitude of these coefficients by indicating whether they lie in the first half or the second half of the uncertainty interval.</a:t>
            </a:r>
          </a:p>
          <a:p>
            <a:endParaRPr lang="en-CA" dirty="0" smtClean="0"/>
          </a:p>
          <a:p>
            <a:pPr algn="ctr"/>
            <a:r>
              <a:rPr lang="en-CA" dirty="0" smtClean="0"/>
              <a:t>S</a:t>
            </a:r>
            <a:r>
              <a:rPr lang="en-CA" baseline="-25000" dirty="0" smtClean="0"/>
              <a:t>0</a:t>
            </a:r>
            <a:r>
              <a:rPr lang="en-CA" dirty="0" smtClean="0"/>
              <a:t> : 10000</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Autofit/>
          </a:bodyPr>
          <a:lstStyle/>
          <a:p>
            <a:r>
              <a:rPr lang="en-CA" sz="2200" dirty="0" smtClean="0"/>
              <a:t>• Now the dominant list contains the coordinates of all the coefficients except those found to be significant and the subordinate list contains the values:</a:t>
            </a:r>
          </a:p>
          <a:p>
            <a:endParaRPr lang="en-CA" sz="2200" dirty="0" smtClean="0"/>
          </a:p>
          <a:p>
            <a:pPr algn="ctr"/>
            <a:r>
              <a:rPr lang="en-CA" sz="2200" dirty="0" smtClean="0"/>
              <a:t>{57, 37, 39, 33, 33}.</a:t>
            </a:r>
          </a:p>
          <a:p>
            <a:pPr algn="ctr"/>
            <a:endParaRPr lang="en-CA" sz="2200" dirty="0" smtClean="0"/>
          </a:p>
          <a:p>
            <a:pPr>
              <a:buFont typeface="Arial"/>
              <a:buChar char="•"/>
            </a:pPr>
            <a:r>
              <a:rPr lang="en-CA" sz="2200" dirty="0" smtClean="0"/>
              <a:t>Now, we attempt to rearrange the values in the subordinate list such that larger coefficients appear before smaller ones, with the constraint that the decoder is able do exactly the same.</a:t>
            </a:r>
          </a:p>
          <a:p>
            <a:endParaRPr lang="en-CA" sz="2200" dirty="0" smtClean="0"/>
          </a:p>
          <a:p>
            <a:pPr>
              <a:buFont typeface="Arial"/>
              <a:buChar char="•"/>
            </a:pPr>
            <a:r>
              <a:rPr lang="en-CA" sz="2200" dirty="0" smtClean="0"/>
              <a:t>The decoder is able to distinguish values from [32, 48) and [48, 64). Since 39 and 37 are not distinguishable in the decoder, their order will not be changed.</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Autofit/>
          </a:bodyPr>
          <a:lstStyle/>
          <a:p>
            <a:r>
              <a:rPr lang="en-CA" sz="2200" dirty="0" smtClean="0"/>
              <a:t>• Before we move on to the second round of dominant and subordinate passes, we need to set the values of the significant coefficients to 0 in the wavelet transform array so that they do not prevent the emergence of a new </a:t>
            </a:r>
            <a:r>
              <a:rPr lang="en-CA" sz="2200" dirty="0" err="1" smtClean="0"/>
              <a:t>zerotree</a:t>
            </a:r>
            <a:r>
              <a:rPr lang="en-CA" sz="2200" dirty="0" smtClean="0"/>
              <a:t>.</a:t>
            </a:r>
          </a:p>
          <a:p>
            <a:endParaRPr lang="en-CA" sz="2200" dirty="0" smtClean="0"/>
          </a:p>
          <a:p>
            <a:pPr>
              <a:buFont typeface="Arial"/>
              <a:buChar char="•"/>
            </a:pPr>
            <a:r>
              <a:rPr lang="en-CA" sz="2200" dirty="0"/>
              <a:t>T</a:t>
            </a:r>
            <a:r>
              <a:rPr lang="en-CA" sz="2200" dirty="0" smtClean="0"/>
              <a:t>he new threshold for second dominant pass is </a:t>
            </a:r>
            <a:r>
              <a:rPr lang="en-CA" sz="2200" i="1" dirty="0" smtClean="0">
                <a:latin typeface="Times New Roman" pitchFamily="18" charset="0"/>
                <a:cs typeface="Times New Roman" pitchFamily="18" charset="0"/>
              </a:rPr>
              <a:t>T</a:t>
            </a:r>
            <a:r>
              <a:rPr lang="en-CA" sz="2200" baseline="-25000" dirty="0" smtClean="0"/>
              <a:t>1</a:t>
            </a:r>
            <a:r>
              <a:rPr lang="en-CA" sz="2200" dirty="0" smtClean="0"/>
              <a:t> = 16. Using the same procedure as above, the dominant pass outputs the following symbols</a:t>
            </a:r>
          </a:p>
          <a:p>
            <a:endParaRPr lang="en-CA" sz="2200" dirty="0" smtClean="0"/>
          </a:p>
          <a:p>
            <a:pPr algn="r"/>
            <a:r>
              <a:rPr lang="en-CA" sz="2200" i="1" dirty="0" smtClean="0">
                <a:latin typeface="Times New Roman" pitchFamily="18" charset="0"/>
                <a:cs typeface="Times New Roman" pitchFamily="18" charset="0"/>
              </a:rPr>
              <a:t>D</a:t>
            </a:r>
            <a:r>
              <a:rPr lang="en-CA" sz="2200" baseline="-25000" dirty="0" smtClean="0"/>
              <a:t>1</a:t>
            </a:r>
            <a:r>
              <a:rPr lang="en-CA" sz="2200" dirty="0" smtClean="0"/>
              <a:t>: </a:t>
            </a:r>
            <a:r>
              <a:rPr lang="en-CA" sz="2200" i="1" dirty="0" err="1" smtClean="0">
                <a:latin typeface="Times New Roman" pitchFamily="18" charset="0"/>
                <a:cs typeface="Times New Roman" pitchFamily="18" charset="0"/>
              </a:rPr>
              <a:t>zznptnpttztptttttttttttttptttttt</a:t>
            </a:r>
            <a:r>
              <a:rPr lang="en-CA" sz="2200" i="1" dirty="0" smtClean="0">
                <a:latin typeface="Times New Roman" pitchFamily="18" charset="0"/>
                <a:cs typeface="Times New Roman" pitchFamily="18" charset="0"/>
              </a:rPr>
              <a:t> </a:t>
            </a:r>
            <a:r>
              <a:rPr lang="en-CA" sz="2200" dirty="0" smtClean="0"/>
              <a:t>		(8.71)</a:t>
            </a:r>
          </a:p>
          <a:p>
            <a:pPr algn="ctr"/>
            <a:endParaRPr lang="en-CA" sz="2200" dirty="0" smtClean="0"/>
          </a:p>
          <a:p>
            <a:pPr>
              <a:buFont typeface="Arial"/>
              <a:buChar char="•"/>
            </a:pPr>
            <a:r>
              <a:rPr lang="en-CA" sz="2200" dirty="0" smtClean="0"/>
              <a:t>The subordinate list is now:</a:t>
            </a:r>
          </a:p>
          <a:p>
            <a:endParaRPr lang="en-CA" sz="2200" dirty="0" smtClean="0"/>
          </a:p>
          <a:p>
            <a:pPr algn="ctr"/>
            <a:r>
              <a:rPr lang="en-CA" sz="2200" dirty="0" smtClean="0"/>
              <a:t>{57, 37, 39, 33, 33, 29, 30, 20, 17, 19, 20}</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62500" lnSpcReduction="20000"/>
          </a:bodyPr>
          <a:lstStyle/>
          <a:p>
            <a:pPr marL="457200" indent="-457200">
              <a:lnSpc>
                <a:spcPct val="120000"/>
              </a:lnSpc>
              <a:buFont typeface="Arial"/>
              <a:buChar char="•"/>
            </a:pPr>
            <a:r>
              <a:rPr lang="en-CA" dirty="0" smtClean="0"/>
              <a:t>The subordinate pass that follows will halve each of the three current uncertainty intervals [48, 64), [32, 48), and [16, 32).  The subordinate pass outputs the following bits:</a:t>
            </a:r>
          </a:p>
          <a:p>
            <a:pPr>
              <a:lnSpc>
                <a:spcPct val="120000"/>
              </a:lnSpc>
            </a:pPr>
            <a:endParaRPr lang="en-CA" dirty="0" smtClean="0"/>
          </a:p>
          <a:p>
            <a:pPr algn="ctr">
              <a:lnSpc>
                <a:spcPct val="120000"/>
              </a:lnSpc>
            </a:pPr>
            <a:r>
              <a:rPr lang="en-CA" i="1" dirty="0" smtClean="0">
                <a:latin typeface="Times New Roman" pitchFamily="18" charset="0"/>
                <a:cs typeface="Times New Roman" pitchFamily="18" charset="0"/>
              </a:rPr>
              <a:t>S</a:t>
            </a:r>
            <a:r>
              <a:rPr lang="en-CA" baseline="-25000" dirty="0" smtClean="0"/>
              <a:t>1</a:t>
            </a:r>
            <a:r>
              <a:rPr lang="en-CA" dirty="0" smtClean="0"/>
              <a:t> : 10000110000</a:t>
            </a:r>
          </a:p>
          <a:p>
            <a:pPr algn="ctr">
              <a:lnSpc>
                <a:spcPct val="120000"/>
              </a:lnSpc>
            </a:pPr>
            <a:endParaRPr lang="en-CA" dirty="0" smtClean="0"/>
          </a:p>
          <a:p>
            <a:pPr marL="457200" indent="-457200">
              <a:lnSpc>
                <a:spcPct val="120000"/>
              </a:lnSpc>
              <a:buFont typeface="Arial"/>
              <a:buChar char="•"/>
            </a:pPr>
            <a:r>
              <a:rPr lang="en-CA" dirty="0" smtClean="0"/>
              <a:t>The output of the subsequent dominant and subordinate passes are shown below:</a:t>
            </a:r>
          </a:p>
          <a:p>
            <a:pPr>
              <a:lnSpc>
                <a:spcPct val="120000"/>
              </a:lnSpc>
            </a:pPr>
            <a:endParaRPr lang="en-CA" dirty="0" smtClean="0"/>
          </a:p>
          <a:p>
            <a:pPr lvl="1">
              <a:lnSpc>
                <a:spcPct val="120000"/>
              </a:lnSpc>
            </a:pPr>
            <a:r>
              <a:rPr lang="en-CA" i="1" dirty="0" smtClean="0">
                <a:latin typeface="Times New Roman" pitchFamily="18" charset="0"/>
                <a:cs typeface="Times New Roman" pitchFamily="18" charset="0"/>
              </a:rPr>
              <a:t>D</a:t>
            </a:r>
            <a:r>
              <a:rPr lang="en-CA" baseline="-25000" dirty="0" smtClean="0"/>
              <a:t>2	 </a:t>
            </a:r>
            <a:r>
              <a:rPr lang="en-CA" dirty="0" smtClean="0"/>
              <a:t>: </a:t>
            </a:r>
            <a:r>
              <a:rPr lang="en-CA" i="1" dirty="0" err="1" smtClean="0">
                <a:latin typeface="Times New Roman" pitchFamily="18" charset="0"/>
                <a:cs typeface="Times New Roman" pitchFamily="18" charset="0"/>
              </a:rPr>
              <a:t>zzzzzzzzptpzpptnttptppttpttpttpnppttttttpttttttttttttttt</a:t>
            </a:r>
            <a:endParaRPr lang="en-CA" i="1" dirty="0" smtClean="0">
              <a:latin typeface="Times New Roman" pitchFamily="18" charset="0"/>
              <a:cs typeface="Times New Roman" pitchFamily="18" charset="0"/>
            </a:endParaRPr>
          </a:p>
          <a:p>
            <a:pPr lvl="1">
              <a:lnSpc>
                <a:spcPct val="120000"/>
              </a:lnSpc>
            </a:pPr>
            <a:r>
              <a:rPr lang="en-CA" i="1" dirty="0" smtClean="0">
                <a:latin typeface="Times New Roman" pitchFamily="18" charset="0"/>
                <a:cs typeface="Times New Roman" pitchFamily="18" charset="0"/>
              </a:rPr>
              <a:t>S</a:t>
            </a:r>
            <a:r>
              <a:rPr lang="en-CA" baseline="-25000" dirty="0" smtClean="0"/>
              <a:t>2 	</a:t>
            </a:r>
            <a:r>
              <a:rPr lang="en-CA" dirty="0" smtClean="0"/>
              <a:t>: 01100111001101100000110110</a:t>
            </a:r>
          </a:p>
          <a:p>
            <a:pPr lvl="1">
              <a:lnSpc>
                <a:spcPct val="120000"/>
              </a:lnSpc>
            </a:pPr>
            <a:r>
              <a:rPr lang="en-CA" i="1" dirty="0" smtClean="0">
                <a:latin typeface="Times New Roman" pitchFamily="18" charset="0"/>
                <a:cs typeface="Times New Roman" pitchFamily="18" charset="0"/>
              </a:rPr>
              <a:t>D</a:t>
            </a:r>
            <a:r>
              <a:rPr lang="en-CA" baseline="-25000" dirty="0" smtClean="0"/>
              <a:t>3 	</a:t>
            </a:r>
            <a:r>
              <a:rPr lang="en-CA" dirty="0" smtClean="0"/>
              <a:t>: </a:t>
            </a:r>
            <a:r>
              <a:rPr lang="en-CA" i="1" dirty="0" err="1" smtClean="0">
                <a:latin typeface="Times New Roman" pitchFamily="18" charset="0"/>
                <a:cs typeface="Times New Roman" pitchFamily="18" charset="0"/>
              </a:rPr>
              <a:t>zzzzzzztzpztztnttptttttptnnttttptttpptppttpttttt</a:t>
            </a:r>
            <a:endParaRPr lang="en-CA" i="1" dirty="0" smtClean="0">
              <a:latin typeface="Times New Roman" pitchFamily="18" charset="0"/>
              <a:cs typeface="Times New Roman" pitchFamily="18" charset="0"/>
            </a:endParaRPr>
          </a:p>
          <a:p>
            <a:pPr lvl="1">
              <a:lnSpc>
                <a:spcPct val="120000"/>
              </a:lnSpc>
            </a:pPr>
            <a:r>
              <a:rPr lang="en-CA" dirty="0" smtClean="0"/>
              <a:t>S</a:t>
            </a:r>
            <a:r>
              <a:rPr lang="en-CA" baseline="-25000" dirty="0" smtClean="0"/>
              <a:t>3 	</a:t>
            </a:r>
            <a:r>
              <a:rPr lang="en-CA" dirty="0" smtClean="0"/>
              <a:t>: 00100010001110100110001001111101100010</a:t>
            </a:r>
          </a:p>
          <a:p>
            <a:pPr lvl="1">
              <a:lnSpc>
                <a:spcPct val="120000"/>
              </a:lnSpc>
            </a:pPr>
            <a:r>
              <a:rPr lang="en-CA" i="1" dirty="0" smtClean="0">
                <a:latin typeface="Times New Roman" pitchFamily="18" charset="0"/>
                <a:cs typeface="Times New Roman" pitchFamily="18" charset="0"/>
              </a:rPr>
              <a:t>D</a:t>
            </a:r>
            <a:r>
              <a:rPr lang="en-CA" baseline="-25000" dirty="0" smtClean="0"/>
              <a:t>4 	</a:t>
            </a:r>
            <a:r>
              <a:rPr lang="en-CA" dirty="0" smtClean="0"/>
              <a:t>: </a:t>
            </a:r>
            <a:r>
              <a:rPr lang="en-CA" i="1" dirty="0" err="1" smtClean="0">
                <a:latin typeface="Times New Roman" pitchFamily="18" charset="0"/>
                <a:cs typeface="Times New Roman" pitchFamily="18" charset="0"/>
              </a:rPr>
              <a:t>zzzzzttztztzztzzpttpppttttpttpttnpttptptttpt</a:t>
            </a:r>
            <a:endParaRPr lang="en-CA" i="1" dirty="0" smtClean="0">
              <a:latin typeface="Times New Roman" pitchFamily="18" charset="0"/>
              <a:cs typeface="Times New Roman" pitchFamily="18" charset="0"/>
            </a:endParaRPr>
          </a:p>
          <a:p>
            <a:pPr lvl="1">
              <a:lnSpc>
                <a:spcPct val="120000"/>
              </a:lnSpc>
            </a:pPr>
            <a:r>
              <a:rPr lang="en-CA" dirty="0" smtClean="0"/>
              <a:t>S</a:t>
            </a:r>
            <a:r>
              <a:rPr lang="en-CA" baseline="-25000" dirty="0" smtClean="0"/>
              <a:t>4 	</a:t>
            </a:r>
            <a:r>
              <a:rPr lang="en-CA" dirty="0" smtClean="0"/>
              <a:t>: 1111101001101011000001011101101100010010010101010</a:t>
            </a:r>
          </a:p>
          <a:p>
            <a:pPr lvl="1">
              <a:lnSpc>
                <a:spcPct val="120000"/>
              </a:lnSpc>
              <a:tabLst>
                <a:tab pos="804863" algn="l"/>
              </a:tabLst>
            </a:pPr>
            <a:r>
              <a:rPr lang="en-CA" i="1" dirty="0" smtClean="0">
                <a:latin typeface="Times New Roman" pitchFamily="18" charset="0"/>
                <a:cs typeface="Times New Roman" pitchFamily="18" charset="0"/>
              </a:rPr>
              <a:t>D</a:t>
            </a:r>
            <a:r>
              <a:rPr lang="en-CA" baseline="-25000" dirty="0" smtClean="0"/>
              <a:t>5	</a:t>
            </a:r>
            <a:r>
              <a:rPr lang="en-CA" dirty="0" smtClean="0"/>
              <a:t>: </a:t>
            </a:r>
            <a:r>
              <a:rPr lang="en-CA" i="1" dirty="0" err="1" smtClean="0">
                <a:latin typeface="Times New Roman" pitchFamily="18" charset="0"/>
                <a:cs typeface="Times New Roman" pitchFamily="18" charset="0"/>
              </a:rPr>
              <a:t>zzzztzttttztzzzzttpttptttttnptpptttppttp</a:t>
            </a:r>
            <a:endParaRPr lang="en-CA" i="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97280"/>
          </a:xfrm>
        </p:spPr>
        <p:txBody>
          <a:bodyPr>
            <a:normAutofit/>
          </a:bodyPr>
          <a:lstStyle/>
          <a:p>
            <a:r>
              <a:rPr lang="en-CA" sz="3200" dirty="0" smtClean="0"/>
              <a:t>Decoding</a:t>
            </a:r>
            <a:endParaRPr lang="en-CA" sz="3200" dirty="0"/>
          </a:p>
        </p:txBody>
      </p:sp>
      <p:sp>
        <p:nvSpPr>
          <p:cNvPr id="3" name="Content Placeholder 2"/>
          <p:cNvSpPr>
            <a:spLocks noGrp="1"/>
          </p:cNvSpPr>
          <p:nvPr>
            <p:ph idx="1"/>
          </p:nvPr>
        </p:nvSpPr>
        <p:spPr>
          <a:xfrm>
            <a:off x="354645" y="1340768"/>
            <a:ext cx="8363272" cy="4713387"/>
          </a:xfrm>
        </p:spPr>
        <p:txBody>
          <a:bodyPr>
            <a:normAutofit fontScale="47500" lnSpcReduction="20000"/>
          </a:bodyPr>
          <a:lstStyle/>
          <a:p>
            <a:pPr>
              <a:lnSpc>
                <a:spcPct val="120000"/>
              </a:lnSpc>
            </a:pPr>
            <a:r>
              <a:rPr lang="en-CA" dirty="0" smtClean="0"/>
              <a:t>• </a:t>
            </a:r>
            <a:r>
              <a:rPr lang="en-CA" sz="4400" dirty="0" smtClean="0"/>
              <a:t>Suppose we only received information from the first dominant and subordinate pass. From the symbols in </a:t>
            </a:r>
            <a:r>
              <a:rPr lang="en-CA" sz="4400" i="1" dirty="0" smtClean="0">
                <a:latin typeface="Times New Roman" pitchFamily="18" charset="0"/>
                <a:cs typeface="Times New Roman" pitchFamily="18" charset="0"/>
              </a:rPr>
              <a:t>D</a:t>
            </a:r>
            <a:r>
              <a:rPr lang="en-CA" sz="4400" baseline="-25000" dirty="0" smtClean="0"/>
              <a:t>0</a:t>
            </a:r>
            <a:r>
              <a:rPr lang="en-CA" sz="4400" dirty="0" smtClean="0"/>
              <a:t> we can obtain the position of the significant coefficients. Then, using the bits decoded from </a:t>
            </a:r>
            <a:r>
              <a:rPr lang="en-CA" sz="4400" i="1" dirty="0" smtClean="0">
                <a:latin typeface="Times New Roman" pitchFamily="18" charset="0"/>
                <a:cs typeface="Times New Roman" pitchFamily="18" charset="0"/>
              </a:rPr>
              <a:t>S</a:t>
            </a:r>
            <a:r>
              <a:rPr lang="en-CA" sz="4400" baseline="-25000" dirty="0" smtClean="0"/>
              <a:t>0</a:t>
            </a:r>
            <a:r>
              <a:rPr lang="en-CA" sz="4400" dirty="0" smtClean="0"/>
              <a:t>, we can reconstruct the value of these coefficients using the center of the uncertainty interval.</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spcBef>
                <a:spcPts val="1800"/>
              </a:spcBef>
            </a:pPr>
            <a:r>
              <a:rPr lang="en-CA" sz="4400" b="1" dirty="0" smtClean="0"/>
              <a:t>Fig. 8.25: </a:t>
            </a:r>
            <a:r>
              <a:rPr lang="en-CA" sz="4400" dirty="0" smtClean="0"/>
              <a:t>Reconstructed transform coefficients from the first pass.</a:t>
            </a:r>
            <a:endParaRPr lang="en-CA" sz="4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ezwex2.png"/>
          <p:cNvPicPr>
            <a:picLocks noChangeAspect="1"/>
          </p:cNvPicPr>
          <p:nvPr/>
        </p:nvPicPr>
        <p:blipFill>
          <a:blip r:embed="rId2" cstate="print"/>
          <a:stretch>
            <a:fillRect/>
          </a:stretch>
        </p:blipFill>
        <p:spPr>
          <a:xfrm>
            <a:off x="3286116" y="3068960"/>
            <a:ext cx="2500330" cy="2500330"/>
          </a:xfrm>
          <a:prstGeom prst="rect">
            <a:avLst/>
          </a:prstGeom>
        </p:spPr>
      </p:pic>
      <p:sp>
        <p:nvSpPr>
          <p:cNvPr id="5" name="Slide Number Placeholder 4"/>
          <p:cNvSpPr>
            <a:spLocks noGrp="1"/>
          </p:cNvSpPr>
          <p:nvPr>
            <p:ph type="sldNum" sz="quarter" idx="12"/>
          </p:nvPr>
        </p:nvSpPr>
        <p:spPr/>
        <p:txBody>
          <a:bodyPr/>
          <a:lstStyle/>
          <a:p>
            <a:fld id="{0F351D62-525A-4671-8264-CD4617D324B8}"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a:bodyPr>
          <a:lstStyle/>
          <a:p>
            <a:pPr>
              <a:buFont typeface="Arial"/>
              <a:buChar char="•"/>
            </a:pPr>
            <a:r>
              <a:rPr lang="en-CA" sz="2200" dirty="0" smtClean="0"/>
              <a:t>If the decoder received only </a:t>
            </a:r>
            <a:r>
              <a:rPr lang="en-CA" sz="2200" i="1" dirty="0" smtClean="0">
                <a:latin typeface="Times New Roman" pitchFamily="18" charset="0"/>
                <a:cs typeface="Times New Roman" pitchFamily="18" charset="0"/>
              </a:rPr>
              <a:t>D</a:t>
            </a:r>
            <a:r>
              <a:rPr lang="en-CA" sz="2200" baseline="-25000" dirty="0" smtClean="0"/>
              <a:t>0</a:t>
            </a:r>
            <a:r>
              <a:rPr lang="en-CA" sz="2200" dirty="0" smtClean="0"/>
              <a:t>, </a:t>
            </a:r>
            <a:r>
              <a:rPr lang="en-CA" sz="2200" i="1" dirty="0" smtClean="0">
                <a:latin typeface="Times New Roman" pitchFamily="18" charset="0"/>
                <a:cs typeface="Times New Roman" pitchFamily="18" charset="0"/>
              </a:rPr>
              <a:t>S</a:t>
            </a:r>
            <a:r>
              <a:rPr lang="en-CA" sz="2200" baseline="-25000" dirty="0" smtClean="0"/>
              <a:t>0</a:t>
            </a:r>
            <a:r>
              <a:rPr lang="en-CA" sz="2200" dirty="0" smtClean="0"/>
              <a:t>, </a:t>
            </a:r>
            <a:r>
              <a:rPr lang="en-CA" sz="2200" i="1" dirty="0" smtClean="0">
                <a:latin typeface="Times New Roman" pitchFamily="18" charset="0"/>
                <a:cs typeface="Times New Roman" pitchFamily="18" charset="0"/>
              </a:rPr>
              <a:t>D</a:t>
            </a:r>
            <a:r>
              <a:rPr lang="en-CA" sz="2200" baseline="-25000" dirty="0" smtClean="0"/>
              <a:t>1</a:t>
            </a:r>
            <a:r>
              <a:rPr lang="en-CA" sz="2200" dirty="0" smtClean="0"/>
              <a:t>, </a:t>
            </a:r>
            <a:r>
              <a:rPr lang="en-CA" sz="2200" i="1" dirty="0" smtClean="0">
                <a:latin typeface="Times New Roman" pitchFamily="18" charset="0"/>
                <a:cs typeface="Times New Roman" pitchFamily="18" charset="0"/>
              </a:rPr>
              <a:t>S</a:t>
            </a:r>
            <a:r>
              <a:rPr lang="en-CA" sz="2200" baseline="-25000" dirty="0" smtClean="0"/>
              <a:t>1</a:t>
            </a:r>
            <a:r>
              <a:rPr lang="en-CA" sz="2200" dirty="0" smtClean="0"/>
              <a:t>, </a:t>
            </a:r>
            <a:r>
              <a:rPr lang="en-CA" sz="2200" i="1" dirty="0" smtClean="0">
                <a:latin typeface="Times New Roman" pitchFamily="18" charset="0"/>
                <a:cs typeface="Times New Roman" pitchFamily="18" charset="0"/>
              </a:rPr>
              <a:t>D</a:t>
            </a:r>
            <a:r>
              <a:rPr lang="en-CA" sz="2200" baseline="-25000" dirty="0" smtClean="0"/>
              <a:t>2</a:t>
            </a:r>
            <a:r>
              <a:rPr lang="en-CA" sz="2200" dirty="0" smtClean="0"/>
              <a:t>, and only the first 10 bits of </a:t>
            </a:r>
            <a:r>
              <a:rPr lang="en-CA" sz="2200" i="1" dirty="0" smtClean="0">
                <a:latin typeface="Times New Roman" pitchFamily="18" charset="0"/>
                <a:cs typeface="Times New Roman" pitchFamily="18" charset="0"/>
              </a:rPr>
              <a:t>S</a:t>
            </a:r>
            <a:r>
              <a:rPr lang="en-CA" sz="2200" baseline="-25000" dirty="0" smtClean="0"/>
              <a:t>2</a:t>
            </a:r>
            <a:r>
              <a:rPr lang="en-CA" sz="2200" dirty="0" smtClean="0"/>
              <a:t>, then the reconstruction is</a:t>
            </a:r>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pPr algn="ctr"/>
            <a:r>
              <a:rPr lang="en-CA" sz="2200" b="1" dirty="0" smtClean="0"/>
              <a:t>Fig. 8.26: </a:t>
            </a:r>
            <a:r>
              <a:rPr lang="en-CA" sz="2200" dirty="0" smtClean="0"/>
              <a:t>Reconstructed transform coefficients from </a:t>
            </a:r>
            <a:r>
              <a:rPr lang="en-CA" sz="2200" i="1" dirty="0" smtClean="0">
                <a:latin typeface="Times New Roman" pitchFamily="18" charset="0"/>
                <a:cs typeface="Times New Roman" pitchFamily="18" charset="0"/>
              </a:rPr>
              <a:t>D</a:t>
            </a:r>
            <a:r>
              <a:rPr lang="en-CA" sz="2200" baseline="-25000" dirty="0" smtClean="0"/>
              <a:t>0</a:t>
            </a:r>
            <a:r>
              <a:rPr lang="en-CA" sz="2200" dirty="0" smtClean="0"/>
              <a:t>,</a:t>
            </a:r>
          </a:p>
          <a:p>
            <a:pPr algn="ctr"/>
            <a:r>
              <a:rPr lang="en-CA" sz="2200" i="1" dirty="0" smtClean="0">
                <a:latin typeface="Times New Roman" pitchFamily="18" charset="0"/>
                <a:cs typeface="Times New Roman" pitchFamily="18" charset="0"/>
              </a:rPr>
              <a:t>S</a:t>
            </a:r>
            <a:r>
              <a:rPr lang="en-CA" sz="2200" baseline="-25000" dirty="0" smtClean="0"/>
              <a:t>0</a:t>
            </a:r>
            <a:r>
              <a:rPr lang="en-CA" sz="2200" dirty="0" smtClean="0"/>
              <a:t>, </a:t>
            </a:r>
            <a:r>
              <a:rPr lang="en-CA" sz="2200" i="1" dirty="0" smtClean="0">
                <a:latin typeface="Times New Roman" pitchFamily="18" charset="0"/>
                <a:cs typeface="Times New Roman" pitchFamily="18" charset="0"/>
              </a:rPr>
              <a:t>D</a:t>
            </a:r>
            <a:r>
              <a:rPr lang="en-CA" sz="2200" baseline="-25000" dirty="0" smtClean="0"/>
              <a:t>1</a:t>
            </a:r>
            <a:r>
              <a:rPr lang="en-CA" sz="2200" dirty="0" smtClean="0"/>
              <a:t>, </a:t>
            </a:r>
            <a:r>
              <a:rPr lang="en-CA" sz="2200" i="1" dirty="0" smtClean="0">
                <a:latin typeface="Times New Roman" pitchFamily="18" charset="0"/>
                <a:cs typeface="Times New Roman" pitchFamily="18" charset="0"/>
              </a:rPr>
              <a:t>S</a:t>
            </a:r>
            <a:r>
              <a:rPr lang="en-CA" sz="2200" baseline="-25000" dirty="0" smtClean="0"/>
              <a:t>1</a:t>
            </a:r>
            <a:r>
              <a:rPr lang="en-CA" sz="2200" dirty="0" smtClean="0"/>
              <a:t>, </a:t>
            </a:r>
            <a:r>
              <a:rPr lang="en-CA" sz="2200" i="1" dirty="0" smtClean="0">
                <a:latin typeface="Times New Roman" pitchFamily="18" charset="0"/>
                <a:cs typeface="Times New Roman" pitchFamily="18" charset="0"/>
              </a:rPr>
              <a:t>D</a:t>
            </a:r>
            <a:r>
              <a:rPr lang="en-CA" sz="2200" baseline="-25000" dirty="0" smtClean="0"/>
              <a:t>2</a:t>
            </a:r>
            <a:r>
              <a:rPr lang="en-CA" sz="2200" dirty="0" smtClean="0"/>
              <a:t>, and the first 10 bits of</a:t>
            </a:r>
            <a:r>
              <a:rPr lang="en-CA" sz="2200" i="1" dirty="0" smtClean="0">
                <a:latin typeface="Times New Roman" pitchFamily="18" charset="0"/>
                <a:cs typeface="Times New Roman" pitchFamily="18" charset="0"/>
              </a:rPr>
              <a:t> S</a:t>
            </a:r>
            <a:r>
              <a:rPr lang="en-CA" sz="2200" baseline="-25000" dirty="0" smtClean="0"/>
              <a:t>2</a:t>
            </a:r>
            <a:r>
              <a:rPr lang="en-CA" sz="2200" dirty="0" smtClean="0"/>
              <a:t>.</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pic>
        <p:nvPicPr>
          <p:cNvPr id="6" name="Picture 5" descr="ezwex3.png"/>
          <p:cNvPicPr>
            <a:picLocks noChangeAspect="1"/>
          </p:cNvPicPr>
          <p:nvPr/>
        </p:nvPicPr>
        <p:blipFill>
          <a:blip r:embed="rId2" cstate="print"/>
          <a:stretch>
            <a:fillRect/>
          </a:stretch>
        </p:blipFill>
        <p:spPr>
          <a:xfrm>
            <a:off x="2928926" y="1556792"/>
            <a:ext cx="3357586" cy="3357586"/>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8.9  Set Partitioning in Hierarchical Trees</a:t>
            </a:r>
            <a:br>
              <a:rPr lang="en-CA" sz="3200" dirty="0" smtClean="0"/>
            </a:br>
            <a:r>
              <a:rPr lang="en-CA" sz="3200" dirty="0" smtClean="0"/>
              <a:t>(SPIHT)</a:t>
            </a:r>
            <a:endParaRPr lang="en-CA" sz="3200" dirty="0"/>
          </a:p>
        </p:txBody>
      </p:sp>
      <p:sp>
        <p:nvSpPr>
          <p:cNvPr id="3" name="Content Placeholder 2"/>
          <p:cNvSpPr>
            <a:spLocks noGrp="1"/>
          </p:cNvSpPr>
          <p:nvPr>
            <p:ph idx="1"/>
          </p:nvPr>
        </p:nvSpPr>
        <p:spPr/>
        <p:txBody>
          <a:bodyPr anchor="ctr">
            <a:normAutofit fontScale="62500" lnSpcReduction="20000"/>
          </a:bodyPr>
          <a:lstStyle/>
          <a:p>
            <a:pPr>
              <a:lnSpc>
                <a:spcPct val="120000"/>
              </a:lnSpc>
              <a:spcBef>
                <a:spcPts val="2400"/>
              </a:spcBef>
              <a:buFont typeface="Arial" pitchFamily="34" charset="0"/>
              <a:buChar char="•"/>
            </a:pPr>
            <a:r>
              <a:rPr lang="en-CA" dirty="0" smtClean="0"/>
              <a:t>The SPIHT algorithm is an extension of the EZW algorithm.</a:t>
            </a:r>
          </a:p>
          <a:p>
            <a:pPr>
              <a:lnSpc>
                <a:spcPct val="120000"/>
              </a:lnSpc>
              <a:spcBef>
                <a:spcPts val="2400"/>
              </a:spcBef>
              <a:buFont typeface="Arial" pitchFamily="34" charset="0"/>
              <a:buChar char="•"/>
            </a:pPr>
            <a:r>
              <a:rPr lang="en-CA" dirty="0" smtClean="0"/>
              <a:t>The SPIHT algorithm significantly improved the performance of its predecessor by changing the way subsets of coefficients are partitioned and how refinement information is conveyed.</a:t>
            </a:r>
          </a:p>
          <a:p>
            <a:pPr>
              <a:lnSpc>
                <a:spcPct val="120000"/>
              </a:lnSpc>
              <a:spcBef>
                <a:spcPts val="2400"/>
              </a:spcBef>
              <a:buFont typeface="Arial" pitchFamily="34" charset="0"/>
              <a:buChar char="•"/>
            </a:pPr>
            <a:r>
              <a:rPr lang="en-CA" dirty="0" smtClean="0"/>
              <a:t>A unique property of the SPIHT </a:t>
            </a:r>
            <a:r>
              <a:rPr lang="en-CA" dirty="0" err="1" smtClean="0"/>
              <a:t>bitstream</a:t>
            </a:r>
            <a:r>
              <a:rPr lang="en-CA" dirty="0" smtClean="0"/>
              <a:t> is its compactness. The resulting </a:t>
            </a:r>
            <a:r>
              <a:rPr lang="en-CA" dirty="0" err="1" smtClean="0"/>
              <a:t>bitstream</a:t>
            </a:r>
            <a:r>
              <a:rPr lang="en-CA" dirty="0" smtClean="0"/>
              <a:t> from the SPIHT algorithm is so compact that passing it through an entropy coder would only produce very marginal gain in compression.</a:t>
            </a:r>
          </a:p>
          <a:p>
            <a:pPr>
              <a:lnSpc>
                <a:spcPct val="120000"/>
              </a:lnSpc>
              <a:spcBef>
                <a:spcPts val="2400"/>
              </a:spcBef>
              <a:buFont typeface="Arial" pitchFamily="34" charset="0"/>
              <a:buChar char="•"/>
            </a:pPr>
            <a:r>
              <a:rPr lang="en-CA" dirty="0" smtClean="0"/>
              <a:t>No ordering information is explicitly transmitted to the decoder. Instead, the decoder reproduces the execution path of the encoder and recovers the ordering information.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87</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Quantization Error of Uniformly Distributed Source</a:t>
            </a:r>
            <a:endParaRPr lang="en-CA" sz="3200" dirty="0"/>
          </a:p>
        </p:txBody>
      </p:sp>
      <p:sp>
        <p:nvSpPr>
          <p:cNvPr id="3" name="Content Placeholder 2"/>
          <p:cNvSpPr>
            <a:spLocks noGrp="1"/>
          </p:cNvSpPr>
          <p:nvPr>
            <p:ph idx="1"/>
          </p:nvPr>
        </p:nvSpPr>
        <p:spPr/>
        <p:txBody>
          <a:bodyPr>
            <a:noAutofit/>
          </a:bodyPr>
          <a:lstStyle/>
          <a:p>
            <a:r>
              <a:rPr lang="en-CA" sz="1600" dirty="0" smtClean="0"/>
              <a:t>• </a:t>
            </a:r>
            <a:r>
              <a:rPr lang="en-CA" sz="1600" b="1" dirty="0" smtClean="0"/>
              <a:t>Granular distortion</a:t>
            </a:r>
            <a:r>
              <a:rPr lang="en-CA" sz="1600" dirty="0" smtClean="0"/>
              <a:t>: quantization error caused by the quantize for bounded input.</a:t>
            </a:r>
          </a:p>
          <a:p>
            <a:pPr lvl="1">
              <a:spcBef>
                <a:spcPts val="1800"/>
              </a:spcBef>
              <a:buFont typeface="Lucida Grande"/>
              <a:buChar char="-"/>
            </a:pPr>
            <a:r>
              <a:rPr lang="en-CA" sz="1600" dirty="0" smtClean="0"/>
              <a:t>To get an overall figure for granular distortion, notice that decision boundaries </a:t>
            </a:r>
            <a:r>
              <a:rPr lang="en-CA" sz="1600" i="1" dirty="0" smtClean="0">
                <a:latin typeface="Times New Roman" pitchFamily="18" charset="0"/>
                <a:cs typeface="Times New Roman" pitchFamily="18" charset="0"/>
              </a:rPr>
              <a:t>b</a:t>
            </a:r>
            <a:r>
              <a:rPr lang="en-CA" sz="1600" i="1" baseline="-25000" dirty="0" smtClean="0">
                <a:latin typeface="Times New Roman" pitchFamily="18" charset="0"/>
                <a:cs typeface="Times New Roman" pitchFamily="18" charset="0"/>
              </a:rPr>
              <a:t>i</a:t>
            </a:r>
            <a:r>
              <a:rPr lang="en-CA" sz="1600" dirty="0" smtClean="0"/>
              <a:t> for a midrise </a:t>
            </a:r>
            <a:r>
              <a:rPr lang="en-CA" sz="1600" dirty="0" err="1" smtClean="0"/>
              <a:t>quantizer</a:t>
            </a:r>
            <a:r>
              <a:rPr lang="en-CA" sz="1600" dirty="0" smtClean="0"/>
              <a:t> are </a:t>
            </a:r>
            <a:r>
              <a:rPr lang="en-CA" sz="1600" dirty="0" smtClean="0">
                <a:latin typeface="Times New Roman" panose="02020603050405020304" pitchFamily="18" charset="0"/>
                <a:cs typeface="Times New Roman" panose="02020603050405020304" pitchFamily="18" charset="0"/>
              </a:rPr>
              <a:t>[(</a:t>
            </a:r>
            <a:r>
              <a:rPr lang="en-CA" sz="1600" i="1" dirty="0" err="1" smtClean="0">
                <a:latin typeface="Times New Roman" pitchFamily="18" charset="0"/>
                <a:cs typeface="Times New Roman" pitchFamily="18" charset="0"/>
              </a:rPr>
              <a:t>i</a:t>
            </a:r>
            <a:r>
              <a:rPr lang="en-CA" sz="1600" i="1" dirty="0" smtClean="0">
                <a:latin typeface="Times New Roman" pitchFamily="18" charset="0"/>
                <a:cs typeface="Times New Roman" pitchFamily="18" charset="0"/>
              </a:rPr>
              <a:t> </a:t>
            </a:r>
            <a:r>
              <a:rPr lang="en-CA" sz="1600" dirty="0" smtClean="0">
                <a:latin typeface="Times New Roman" panose="02020603050405020304" pitchFamily="18" charset="0"/>
                <a:cs typeface="Times New Roman" panose="02020603050405020304" pitchFamily="18" charset="0"/>
              </a:rPr>
              <a:t>− 1)</a:t>
            </a:r>
            <a:r>
              <a:rPr lang="el-GR" sz="1600" dirty="0" smtClean="0">
                <a:latin typeface="Times New Roman" panose="02020603050405020304" pitchFamily="18" charset="0"/>
                <a:cs typeface="Times New Roman" panose="02020603050405020304" pitchFamily="18" charset="0"/>
              </a:rPr>
              <a:t>Δ</a:t>
            </a:r>
            <a:r>
              <a:rPr lang="en-CA" sz="1600" dirty="0" smtClean="0">
                <a:latin typeface="Times New Roman" panose="02020603050405020304" pitchFamily="18" charset="0"/>
                <a:cs typeface="Times New Roman" panose="02020603050405020304" pitchFamily="18" charset="0"/>
              </a:rPr>
              <a:t>, </a:t>
            </a:r>
            <a:r>
              <a:rPr lang="en-CA" sz="1600" i="1" dirty="0" err="1" smtClean="0">
                <a:latin typeface="Times New Roman" pitchFamily="18" charset="0"/>
                <a:cs typeface="Times New Roman" pitchFamily="18" charset="0"/>
              </a:rPr>
              <a:t>i</a:t>
            </a:r>
            <a:r>
              <a:rPr lang="el-GR" sz="1600" dirty="0" smtClean="0">
                <a:latin typeface="Times New Roman" panose="02020603050405020304" pitchFamily="18" charset="0"/>
                <a:cs typeface="Times New Roman" panose="02020603050405020304" pitchFamily="18" charset="0"/>
              </a:rPr>
              <a:t>Δ</a:t>
            </a:r>
            <a:r>
              <a:rPr lang="en-CA" sz="1600" dirty="0" smtClean="0"/>
              <a:t>], </a:t>
            </a:r>
            <a:r>
              <a:rPr lang="en-CA" sz="1600" i="1" dirty="0" err="1" smtClean="0">
                <a:latin typeface="Times New Roman" pitchFamily="18" charset="0"/>
                <a:cs typeface="Times New Roman" pitchFamily="18" charset="0"/>
              </a:rPr>
              <a:t>i</a:t>
            </a:r>
            <a:r>
              <a:rPr lang="en-CA" sz="1600" dirty="0" smtClean="0"/>
              <a:t> = 1..</a:t>
            </a:r>
            <a:r>
              <a:rPr lang="en-CA" sz="1600" i="1" dirty="0" smtClean="0">
                <a:latin typeface="Times New Roman" pitchFamily="18" charset="0"/>
                <a:cs typeface="Times New Roman" pitchFamily="18" charset="0"/>
              </a:rPr>
              <a:t>M</a:t>
            </a:r>
            <a:r>
              <a:rPr lang="en-CA" sz="1600" dirty="0" smtClean="0"/>
              <a:t>/2, covering positive data </a:t>
            </a:r>
            <a:r>
              <a:rPr lang="en-CA" sz="1600" i="1" dirty="0" smtClean="0">
                <a:latin typeface="Times New Roman" pitchFamily="18" charset="0"/>
                <a:cs typeface="Times New Roman" pitchFamily="18" charset="0"/>
              </a:rPr>
              <a:t>X</a:t>
            </a:r>
            <a:r>
              <a:rPr lang="en-CA" sz="1600" dirty="0" smtClean="0"/>
              <a:t> (and another half for negative </a:t>
            </a:r>
            <a:r>
              <a:rPr lang="en-CA" sz="1600" i="1" dirty="0" smtClean="0">
                <a:latin typeface="Times New Roman" pitchFamily="18" charset="0"/>
                <a:cs typeface="Times New Roman" pitchFamily="18" charset="0"/>
              </a:rPr>
              <a:t>X</a:t>
            </a:r>
            <a:r>
              <a:rPr lang="en-CA" sz="1600" dirty="0" smtClean="0"/>
              <a:t> values).</a:t>
            </a:r>
          </a:p>
          <a:p>
            <a:pPr lvl="1">
              <a:spcBef>
                <a:spcPts val="1800"/>
              </a:spcBef>
              <a:buFont typeface="Lucida Grande"/>
              <a:buChar char="-"/>
            </a:pPr>
            <a:r>
              <a:rPr lang="en-CA" sz="1600" dirty="0" smtClean="0"/>
              <a:t>Output values </a:t>
            </a:r>
            <a:r>
              <a:rPr lang="en-CA" sz="1600" i="1" dirty="0" err="1" smtClean="0">
                <a:latin typeface="Times New Roman" pitchFamily="18" charset="0"/>
                <a:cs typeface="Times New Roman" pitchFamily="18" charset="0"/>
              </a:rPr>
              <a:t>y</a:t>
            </a:r>
            <a:r>
              <a:rPr lang="en-CA" sz="1600" i="1" baseline="-25000" dirty="0" err="1" smtClean="0">
                <a:latin typeface="Times New Roman" pitchFamily="18" charset="0"/>
                <a:cs typeface="Times New Roman" pitchFamily="18" charset="0"/>
              </a:rPr>
              <a:t>i</a:t>
            </a:r>
            <a:r>
              <a:rPr lang="en-CA" sz="1600" dirty="0" smtClean="0"/>
              <a:t> are the midpoints </a:t>
            </a:r>
            <a:r>
              <a:rPr lang="en-CA" sz="1600" i="1" dirty="0" err="1" smtClean="0">
                <a:latin typeface="Times New Roman" pitchFamily="18" charset="0"/>
                <a:cs typeface="Times New Roman" pitchFamily="18" charset="0"/>
              </a:rPr>
              <a:t>i</a:t>
            </a:r>
            <a:r>
              <a:rPr lang="el-GR" sz="1600" dirty="0" smtClean="0">
                <a:latin typeface="Times New Roman" panose="02020603050405020304" pitchFamily="18" charset="0"/>
                <a:cs typeface="Times New Roman" panose="02020603050405020304" pitchFamily="18" charset="0"/>
              </a:rPr>
              <a:t>Δ</a:t>
            </a:r>
            <a:r>
              <a:rPr lang="en-CA" sz="1600" dirty="0" smtClean="0">
                <a:latin typeface="Times New Roman" panose="02020603050405020304" pitchFamily="18" charset="0"/>
                <a:cs typeface="Times New Roman" panose="02020603050405020304" pitchFamily="18" charset="0"/>
              </a:rPr>
              <a:t>−</a:t>
            </a:r>
            <a:r>
              <a:rPr lang="el-GR" sz="1600" dirty="0" smtClean="0">
                <a:latin typeface="Times New Roman" panose="02020603050405020304" pitchFamily="18" charset="0"/>
                <a:cs typeface="Times New Roman" panose="02020603050405020304" pitchFamily="18" charset="0"/>
              </a:rPr>
              <a:t>Δ</a:t>
            </a:r>
            <a:r>
              <a:rPr lang="en-CA" sz="1600" dirty="0" smtClean="0">
                <a:latin typeface="Times New Roman" panose="02020603050405020304" pitchFamily="18" charset="0"/>
                <a:cs typeface="Times New Roman" panose="02020603050405020304" pitchFamily="18" charset="0"/>
              </a:rPr>
              <a:t>/2</a:t>
            </a:r>
            <a:r>
              <a:rPr lang="en-CA" sz="1600" dirty="0" smtClean="0"/>
              <a:t>, </a:t>
            </a:r>
            <a:r>
              <a:rPr lang="en-CA" sz="1600" i="1" dirty="0" err="1" smtClean="0">
                <a:latin typeface="Times New Roman" pitchFamily="18" charset="0"/>
                <a:cs typeface="Times New Roman" pitchFamily="18" charset="0"/>
              </a:rPr>
              <a:t>i</a:t>
            </a:r>
            <a:r>
              <a:rPr lang="en-CA" sz="1600" i="1" dirty="0" smtClean="0">
                <a:latin typeface="Times New Roman" pitchFamily="18" charset="0"/>
                <a:cs typeface="Times New Roman" pitchFamily="18" charset="0"/>
              </a:rPr>
              <a:t> </a:t>
            </a:r>
            <a:r>
              <a:rPr lang="en-CA" sz="1600" dirty="0" smtClean="0"/>
              <a:t>= 1..</a:t>
            </a:r>
            <a:r>
              <a:rPr lang="en-CA" sz="1600" i="1" dirty="0" smtClean="0">
                <a:latin typeface="Times New Roman" pitchFamily="18" charset="0"/>
                <a:cs typeface="Times New Roman" pitchFamily="18" charset="0"/>
              </a:rPr>
              <a:t>M</a:t>
            </a:r>
            <a:r>
              <a:rPr lang="en-CA" sz="1600" dirty="0" smtClean="0"/>
              <a:t>/2, again just considering the positive data. The total distortion is twice the sum over the positive data, or</a:t>
            </a:r>
          </a:p>
          <a:p>
            <a:pPr lvl="1"/>
            <a:endParaRPr lang="en-CA" sz="1600" dirty="0" smtClean="0"/>
          </a:p>
          <a:p>
            <a:pPr lvl="1" algn="r"/>
            <a:endParaRPr lang="en-CA" sz="1600" dirty="0" smtClean="0"/>
          </a:p>
          <a:p>
            <a:pPr lvl="1" algn="r"/>
            <a:r>
              <a:rPr lang="en-CA" sz="1600" dirty="0" smtClean="0"/>
              <a:t>(8.8)</a:t>
            </a:r>
          </a:p>
          <a:p>
            <a:pPr lvl="1" algn="r"/>
            <a:endParaRPr lang="en-CA" sz="1600" dirty="0" smtClean="0"/>
          </a:p>
          <a:p>
            <a:pPr>
              <a:buFont typeface="Arial" panose="020B0604020202020204" pitchFamily="34" charset="0"/>
              <a:buChar char="•"/>
            </a:pPr>
            <a:r>
              <a:rPr lang="en-CA" sz="1600" dirty="0" smtClean="0"/>
              <a:t>Since the reconstruction values </a:t>
            </a:r>
            <a:r>
              <a:rPr lang="en-CA" sz="1600" i="1" dirty="0" err="1" smtClean="0">
                <a:latin typeface="Times New Roman" pitchFamily="18" charset="0"/>
                <a:cs typeface="Times New Roman" pitchFamily="18" charset="0"/>
              </a:rPr>
              <a:t>y</a:t>
            </a:r>
            <a:r>
              <a:rPr lang="en-CA" sz="1600" i="1" baseline="-25000" dirty="0" err="1" smtClean="0">
                <a:latin typeface="Times New Roman" pitchFamily="18" charset="0"/>
                <a:cs typeface="Times New Roman" pitchFamily="18" charset="0"/>
              </a:rPr>
              <a:t>i</a:t>
            </a:r>
            <a:r>
              <a:rPr lang="en-CA" sz="1600" i="1" dirty="0" smtClean="0">
                <a:latin typeface="Times New Roman" pitchFamily="18" charset="0"/>
                <a:cs typeface="Times New Roman" pitchFamily="18" charset="0"/>
              </a:rPr>
              <a:t> </a:t>
            </a:r>
            <a:r>
              <a:rPr lang="en-CA" sz="1600" dirty="0" smtClean="0"/>
              <a:t>are the midpoints of each interval, the quantization error must lie within the values [−   ,     ]. For a uniformly distributed source, the graph of the quantization error is shown in Fig. 8.3.</a:t>
            </a:r>
            <a:endParaRPr lang="en-CA"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57094898"/>
              </p:ext>
            </p:extLst>
          </p:nvPr>
        </p:nvGraphicFramePr>
        <p:xfrm>
          <a:off x="2411760" y="3789040"/>
          <a:ext cx="4620253" cy="928694"/>
        </p:xfrm>
        <a:graphic>
          <a:graphicData uri="http://schemas.openxmlformats.org/presentationml/2006/ole">
            <mc:AlternateContent xmlns:mc="http://schemas.openxmlformats.org/markup-compatibility/2006">
              <mc:Choice xmlns:v="urn:schemas-microsoft-com:vml" Requires="v">
                <p:oleObj spid="_x0000_s3452" name="Equation" r:id="rId3" imgW="2528112" imgH="507939" progId="">
                  <p:embed/>
                </p:oleObj>
              </mc:Choice>
              <mc:Fallback>
                <p:oleObj name="Equation" r:id="rId3" imgW="2528112" imgH="507939" progId="">
                  <p:embed/>
                  <p:pic>
                    <p:nvPicPr>
                      <p:cNvPr id="0"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89040"/>
                        <a:ext cx="4620253" cy="9286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18852285"/>
              </p:ext>
            </p:extLst>
          </p:nvPr>
        </p:nvGraphicFramePr>
        <p:xfrm>
          <a:off x="5652120" y="5229200"/>
          <a:ext cx="165100" cy="330200"/>
        </p:xfrm>
        <a:graphic>
          <a:graphicData uri="http://schemas.openxmlformats.org/presentationml/2006/ole">
            <mc:AlternateContent xmlns:mc="http://schemas.openxmlformats.org/markup-compatibility/2006">
              <mc:Choice xmlns:v="urn:schemas-microsoft-com:vml" Requires="v">
                <p:oleObj spid="_x0000_s3453" name="Equation" r:id="rId5" imgW="164801" imgH="330154" progId="">
                  <p:embed/>
                </p:oleObj>
              </mc:Choice>
              <mc:Fallback>
                <p:oleObj name="Equation" r:id="rId5" imgW="164801" imgH="330154" progId="">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5229200"/>
                        <a:ext cx="1651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1513743577"/>
              </p:ext>
            </p:extLst>
          </p:nvPr>
        </p:nvGraphicFramePr>
        <p:xfrm>
          <a:off x="5292080" y="5229200"/>
          <a:ext cx="165100" cy="330200"/>
        </p:xfrm>
        <a:graphic>
          <a:graphicData uri="http://schemas.openxmlformats.org/presentationml/2006/ole">
            <mc:AlternateContent xmlns:mc="http://schemas.openxmlformats.org/markup-compatibility/2006">
              <mc:Choice xmlns:v="urn:schemas-microsoft-com:vml" Requires="v">
                <p:oleObj spid="_x0000_s3454" name="Equation" r:id="rId7" imgW="164801" imgH="330154" progId="">
                  <p:embed/>
                </p:oleObj>
              </mc:Choice>
              <mc:Fallback>
                <p:oleObj name="Equation" r:id="rId7" imgW="164801" imgH="330154" progId="">
                  <p:embed/>
                  <p:pic>
                    <p:nvPicPr>
                      <p:cNvPr id="0" name="Picture 2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5229200"/>
                        <a:ext cx="1651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3946</TotalTime>
  <Words>6707</Words>
  <Application>Microsoft Office PowerPoint</Application>
  <PresentationFormat>On-screen Show (4:3)</PresentationFormat>
  <Paragraphs>899</Paragraphs>
  <Slides>87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5" baseType="lpstr">
      <vt:lpstr>Lucida Grande</vt:lpstr>
      <vt:lpstr>Arial</vt:lpstr>
      <vt:lpstr>Calibri</vt:lpstr>
      <vt:lpstr>Courier New</vt:lpstr>
      <vt:lpstr>Times New Roman</vt:lpstr>
      <vt:lpstr>Trebuchet MS</vt:lpstr>
      <vt:lpstr>1_Office Theme</vt:lpstr>
      <vt:lpstr>Equation</vt:lpstr>
      <vt:lpstr>PowerPoint Presentation</vt:lpstr>
      <vt:lpstr>8.1  Introduction</vt:lpstr>
      <vt:lpstr>8.2  Distortion Measures</vt:lpstr>
      <vt:lpstr>8.3  The Rate-Distortion Theory</vt:lpstr>
      <vt:lpstr>8.4  Quantization</vt:lpstr>
      <vt:lpstr>8.4.1  Uniform Scalar Quantization</vt:lpstr>
      <vt:lpstr>PowerPoint Presentation</vt:lpstr>
      <vt:lpstr>PowerPoint Presentation</vt:lpstr>
      <vt:lpstr>Quantization Error of Uniformly Distributed Source</vt:lpstr>
      <vt:lpstr>PowerPoint Presentation</vt:lpstr>
      <vt:lpstr>PowerPoint Presentation</vt:lpstr>
      <vt:lpstr>8.4.3 Vector Quantization (VQ)</vt:lpstr>
      <vt:lpstr>PowerPoint Presentation</vt:lpstr>
      <vt:lpstr>8.5  Transform Coding</vt:lpstr>
      <vt:lpstr>8.5.1  Spatial Frequency and DCT</vt:lpstr>
      <vt:lpstr>Definition of DCT:</vt:lpstr>
      <vt:lpstr>2D Discrete Cosine Transform (2D DCT):</vt:lpstr>
      <vt:lpstr>1D Discrete Cosine Transform (1D DCT):</vt:lpstr>
      <vt:lpstr>PowerPoint Presentation</vt:lpstr>
      <vt:lpstr>PowerPoint Presentation</vt:lpstr>
      <vt:lpstr>PowerPoint Presentation</vt:lpstr>
      <vt:lpstr>PowerPoint Presentation</vt:lpstr>
      <vt:lpstr>PowerPoint Presentation</vt:lpstr>
      <vt:lpstr>PowerPoint Presentation</vt:lpstr>
      <vt:lpstr>The DCT is a linear transform:</vt:lpstr>
      <vt:lpstr>The Cosine Basis Functions</vt:lpstr>
      <vt:lpstr>PowerPoint Presentation</vt:lpstr>
      <vt:lpstr>2D Basis Functions</vt:lpstr>
      <vt:lpstr>2D Separable Basis</vt:lpstr>
      <vt:lpstr>2D DCT Matrix Implementation</vt:lpstr>
      <vt:lpstr>PowerPoint Presentation</vt:lpstr>
      <vt:lpstr>2D IDCT Matrix Implementation</vt:lpstr>
      <vt:lpstr>Comparison of DCT and DFT</vt:lpstr>
      <vt:lpstr>PowerPoint Presentation</vt:lpstr>
      <vt:lpstr>PowerPoint Presentation</vt:lpstr>
      <vt:lpstr>A Simple Comparison of DCT and DFT</vt:lpstr>
      <vt:lpstr>PowerPoint Presentation</vt:lpstr>
      <vt:lpstr>8.5.2  Karhunen-Loève Transform (KLT)</vt:lpstr>
      <vt:lpstr>PowerPoint Presentation</vt:lpstr>
      <vt:lpstr>KLT Example</vt:lpstr>
      <vt:lpstr>PowerPoint Presentation</vt:lpstr>
      <vt:lpstr>PowerPoint Presentation</vt:lpstr>
      <vt:lpstr>8.6  Wavelet-Based Coding</vt:lpstr>
      <vt:lpstr>Wavelet Transform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8.6.2  Continuous Wavelet Transform</vt:lpstr>
      <vt:lpstr>PowerPoint Presentation</vt:lpstr>
      <vt:lpstr>8.6.3  Discrete Wavelet Transform</vt:lpstr>
      <vt:lpstr>Multiresolution Analysis in the Wavelet Domain</vt:lpstr>
      <vt:lpstr>PowerPoint Presentation</vt:lpstr>
      <vt:lpstr>Block Diagram of 1D Dyadic Wavelet Transform</vt:lpstr>
      <vt:lpstr>Biorthogonal Wavelets</vt:lpstr>
      <vt:lpstr>PowerPoint Presentation</vt:lpstr>
      <vt:lpstr>PowerPoint Presentation</vt:lpstr>
      <vt:lpstr>2D Discrete Wavelet Transform</vt:lpstr>
      <vt:lpstr>PowerPoint Presentation</vt:lpstr>
      <vt:lpstr>2D Wavelet Transform Example</vt:lpstr>
      <vt:lpstr>PowerPoint Presentation</vt:lpstr>
      <vt:lpstr>PowerPoint Presentation</vt:lpstr>
      <vt:lpstr>PowerPoint Presentation</vt:lpstr>
      <vt:lpstr>PowerPoint Presentation</vt:lpstr>
      <vt:lpstr>PowerPoint Presentation</vt:lpstr>
      <vt:lpstr>PowerPoint Presentation</vt:lpstr>
      <vt:lpstr>8.7  Wavelet Packets</vt:lpstr>
      <vt:lpstr>8.8 Embedded Zerotree of Wavelet Coefficients</vt:lpstr>
      <vt:lpstr>8.8.1  The Zerotree Data Structure</vt:lpstr>
      <vt:lpstr>PowerPoint Presentation</vt:lpstr>
      <vt:lpstr>PowerPoint Presentation</vt:lpstr>
      <vt:lpstr>PowerPoint Presentation</vt:lpstr>
      <vt:lpstr>Successive Approximation Quantization</vt:lpstr>
      <vt:lpstr>Dominant Pass</vt:lpstr>
      <vt:lpstr>Subordinate Pass</vt:lpstr>
      <vt:lpstr>EZW Example</vt:lpstr>
      <vt:lpstr>Encoding</vt:lpstr>
      <vt:lpstr>PowerPoint Presentation</vt:lpstr>
      <vt:lpstr>PowerPoint Presentation</vt:lpstr>
      <vt:lpstr>PowerPoint Presentation</vt:lpstr>
      <vt:lpstr>PowerPoint Presentation</vt:lpstr>
      <vt:lpstr>Decoding</vt:lpstr>
      <vt:lpstr>PowerPoint Presentation</vt:lpstr>
      <vt:lpstr>8.9  Set Partitioning in Hierarchical Trees (SPIHT)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Lossy Compression Algorithms</dc:title>
  <dc:creator>Jordan Yap</dc:creator>
  <cp:lastModifiedBy>Ze-Nian Li</cp:lastModifiedBy>
  <cp:revision>239</cp:revision>
  <dcterms:created xsi:type="dcterms:W3CDTF">2008-07-11T07:03:39Z</dcterms:created>
  <dcterms:modified xsi:type="dcterms:W3CDTF">2020-08-08T21:05:45Z</dcterms:modified>
</cp:coreProperties>
</file>