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15"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6" d="100"/>
          <a:sy n="126" d="100"/>
        </p:scale>
        <p:origin x="13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wmf"/><Relationship Id="rId5" Type="http://schemas.openxmlformats.org/officeDocument/2006/relationships/image" Target="../media/image29.e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A34C8363-78DD-4CC8-8AB4-05081C924C1B}" type="datetimeFigureOut">
              <a:rPr lang="en-US" smtClean="0"/>
              <a:pPr/>
              <a:t>8/9/2020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580B8804-E624-44CB-964D-D45858BBD29D}" type="slidenum">
              <a:rPr lang="en-US" smtClean="0"/>
              <a:pPr/>
              <a:t>‹#›</a:t>
            </a:fld>
            <a:endParaRPr lang="en-US" dirty="0"/>
          </a:p>
        </p:txBody>
      </p:sp>
    </p:spTree>
    <p:extLst>
      <p:ext uri="{BB962C8B-B14F-4D97-AF65-F5344CB8AC3E}">
        <p14:creationId xmlns:p14="http://schemas.microsoft.com/office/powerpoint/2010/main" val="205447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lnSpc>
                <a:spcPct val="150000"/>
              </a:lnSpc>
              <a:buNone/>
              <a:defRPr/>
            </a:lvl1pPr>
            <a:lvl2pPr algn="just">
              <a:buNone/>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3646588"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9</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8" name="Footer Placeholder 7"/>
          <p:cNvSpPr>
            <a:spLocks noGrp="1"/>
          </p:cNvSpPr>
          <p:nvPr>
            <p:ph type="ftr" sz="quarter" idx="11"/>
          </p:nvPr>
        </p:nvSpPr>
        <p:spPr/>
        <p:txBody>
          <a:bodyPr/>
          <a:lstStyle/>
          <a:p>
            <a:r>
              <a:rPr lang="en-US" smtClean="0"/>
              <a:t>Li, Drew, &amp; Liu   © Springer 2021</a:t>
            </a:r>
            <a:endParaRPr lang="en-US"/>
          </a:p>
        </p:txBody>
      </p:sp>
      <p:sp>
        <p:nvSpPr>
          <p:cNvPr id="9" name="Slide Number Placeholder 8"/>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3" name="Footer Placeholder 2"/>
          <p:cNvSpPr>
            <a:spLocks noGrp="1"/>
          </p:cNvSpPr>
          <p:nvPr>
            <p:ph type="ftr" sz="quarter" idx="11"/>
          </p:nvPr>
        </p:nvSpPr>
        <p:spPr/>
        <p:txBody>
          <a:bodyPr/>
          <a:lstStyle/>
          <a:p>
            <a:r>
              <a:rPr lang="en-US" smtClean="0"/>
              <a:t>Li, Drew, &amp; Liu   © Springer 2021</a:t>
            </a:r>
            <a:endParaRPr lang="en-US"/>
          </a:p>
        </p:txBody>
      </p:sp>
      <p:sp>
        <p:nvSpPr>
          <p:cNvPr id="4" name="Slide Number Placeholder 3"/>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4400" kern="1200">
          <a:solidFill>
            <a:schemeClr val="tx1"/>
          </a:solidFill>
          <a:latin typeface="Trebuchet M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slide" Target="slide59.xml"/><Relationship Id="rId4" Type="http://schemas.openxmlformats.org/officeDocument/2006/relationships/slide" Target="slide5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1.bin"/><Relationship Id="rId10" Type="http://schemas.openxmlformats.org/officeDocument/2006/relationships/image" Target="../media/image24.emf"/><Relationship Id="rId4" Type="http://schemas.openxmlformats.org/officeDocument/2006/relationships/image" Target="../media/image21.wmf"/><Relationship Id="rId9"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9.emf"/><Relationship Id="rId2" Type="http://schemas.openxmlformats.org/officeDocument/2006/relationships/slideLayout" Target="../slideLayouts/slideLayout1.xml"/><Relationship Id="rId16" Type="http://schemas.openxmlformats.org/officeDocument/2006/relationships/image" Target="../media/image31.emf"/><Relationship Id="rId1" Type="http://schemas.openxmlformats.org/officeDocument/2006/relationships/vmlDrawing" Target="../drawings/vmlDrawing7.vml"/><Relationship Id="rId6" Type="http://schemas.openxmlformats.org/officeDocument/2006/relationships/image" Target="../media/image26.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8.wmf"/><Relationship Id="rId4" Type="http://schemas.openxmlformats.org/officeDocument/2006/relationships/image" Target="../media/image25.emf"/><Relationship Id="rId9" Type="http://schemas.openxmlformats.org/officeDocument/2006/relationships/oleObject" Target="../embeddings/oleObject20.bin"/><Relationship Id="rId14" Type="http://schemas.openxmlformats.org/officeDocument/2006/relationships/image" Target="../media/image30.wmf"/></Relationships>
</file>

<file path=ppt/slides/_rels/slide4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25.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29.bin"/><Relationship Id="rId4" Type="http://schemas.openxmlformats.org/officeDocument/2006/relationships/image" Target="../media/image36.wmf"/></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31.bin"/><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34.bin"/><Relationship Id="rId4" Type="http://schemas.openxmlformats.org/officeDocument/2006/relationships/image" Target="../media/image4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37.bin"/><Relationship Id="rId4" Type="http://schemas.openxmlformats.org/officeDocument/2006/relationships/image" Target="../media/image4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8.wmf"/><Relationship Id="rId5" Type="http://schemas.openxmlformats.org/officeDocument/2006/relationships/oleObject" Target="../embeddings/oleObject39.bin"/><Relationship Id="rId4" Type="http://schemas.openxmlformats.org/officeDocument/2006/relationships/image" Target="../media/image47.emf"/></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a:p>
        </p:txBody>
      </p:sp>
      <p:sp>
        <p:nvSpPr>
          <p:cNvPr id="6" name="Title 1"/>
          <p:cNvSpPr txBox="1">
            <a:spLocks/>
          </p:cNvSpPr>
          <p:nvPr/>
        </p:nvSpPr>
        <p:spPr>
          <a:xfrm>
            <a:off x="714348" y="8367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Trebuchet MS"/>
                <a:ea typeface="+mj-ea"/>
                <a:cs typeface="+mj-cs"/>
              </a:defRPr>
            </a:lvl1pPr>
          </a:lstStyle>
          <a:p>
            <a:r>
              <a:rPr lang="en-CA" sz="3200" dirty="0" smtClean="0"/>
              <a:t>Chapter 9</a:t>
            </a:r>
            <a:br>
              <a:rPr lang="en-CA" sz="3200" dirty="0" smtClean="0"/>
            </a:br>
            <a:r>
              <a:rPr lang="en-CA" sz="3200" dirty="0" smtClean="0"/>
              <a:t>Image Compression Standards</a:t>
            </a:r>
            <a:endParaRPr lang="en-CA" sz="3200" dirty="0"/>
          </a:p>
        </p:txBody>
      </p:sp>
      <p:sp>
        <p:nvSpPr>
          <p:cNvPr id="7" name="Subtitle 2"/>
          <p:cNvSpPr txBox="1">
            <a:spLocks/>
          </p:cNvSpPr>
          <p:nvPr/>
        </p:nvSpPr>
        <p:spPr>
          <a:xfrm>
            <a:off x="971600" y="2492896"/>
            <a:ext cx="7632848" cy="3374686"/>
          </a:xfrm>
          <a:prstGeom prst="rect">
            <a:avLst/>
          </a:prstGeom>
        </p:spPr>
        <p:txBody>
          <a:bodyPr vert="horz" lIns="91440" tIns="45720" rIns="91440" bIns="45720" rtlCol="0">
            <a:normAutofit/>
          </a:bodyPr>
          <a:lstStyle>
            <a:lvl1pPr marL="342900" indent="-342900" algn="just" defTabSz="914400" rtl="0" eaLnBrk="1" latinLnBrk="0" hangingPunct="1">
              <a:lnSpc>
                <a:spcPct val="150000"/>
              </a:lnSpc>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CA" sz="2800" dirty="0" smtClean="0">
                <a:hlinkClick r:id="rId2" action="ppaction://hlinksldjump"/>
              </a:rPr>
              <a:t>9.1  The JPEG Standard</a:t>
            </a:r>
            <a:endParaRPr lang="en-CA" sz="2800" dirty="0" smtClean="0"/>
          </a:p>
          <a:p>
            <a:pPr algn="l"/>
            <a:r>
              <a:rPr lang="en-CA" sz="2800" dirty="0" smtClean="0">
                <a:hlinkClick r:id="rId3" action="ppaction://hlinksldjump"/>
              </a:rPr>
              <a:t>9.2  The JPEG 2000 Standard</a:t>
            </a:r>
            <a:endParaRPr lang="en-CA" sz="2800" dirty="0" smtClean="0"/>
          </a:p>
          <a:p>
            <a:pPr algn="l"/>
            <a:r>
              <a:rPr lang="en-CA" sz="2800" dirty="0" smtClean="0">
                <a:hlinkClick r:id="rId4" action="ppaction://hlinksldjump"/>
              </a:rPr>
              <a:t>9.3  The JPEG-LS Standard</a:t>
            </a:r>
            <a:endParaRPr lang="en-CA" sz="2800" dirty="0" smtClean="0"/>
          </a:p>
          <a:p>
            <a:pPr algn="l"/>
            <a:r>
              <a:rPr lang="en-CA" sz="2800" dirty="0" smtClean="0">
                <a:hlinkClick r:id="rId5" action="ppaction://hlinksldjump"/>
              </a:rPr>
              <a:t>9.4  Bi-level Image Compression Standards</a:t>
            </a:r>
            <a:endParaRPr lang="en-CA" sz="2800" dirty="0" smtClean="0"/>
          </a:p>
        </p:txBody>
      </p:sp>
    </p:spTree>
    <p:extLst>
      <p:ext uri="{BB962C8B-B14F-4D97-AF65-F5344CB8AC3E}">
        <p14:creationId xmlns:p14="http://schemas.microsoft.com/office/powerpoint/2010/main" val="338280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496"/>
            <a:ext cx="8229600" cy="3357586"/>
          </a:xfrm>
        </p:spPr>
        <p:txBody>
          <a:bodyPr>
            <a:normAutofit/>
          </a:bodyPr>
          <a:lstStyle/>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sz="50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77821941"/>
              </p:ext>
            </p:extLst>
          </p:nvPr>
        </p:nvGraphicFramePr>
        <p:xfrm>
          <a:off x="909810" y="2848702"/>
          <a:ext cx="3569620" cy="2560320"/>
        </p:xfrm>
        <a:graphic>
          <a:graphicData uri="http://schemas.openxmlformats.org/drawingml/2006/table">
            <a:tbl>
              <a:tblPr firstRow="1" bandRow="1">
                <a:tableStyleId>{2D5ABB26-0587-4C30-8999-92F81FD0307C}</a:tableStyleId>
              </a:tblPr>
              <a:tblGrid>
                <a:gridCol w="3569620">
                  <a:extLst>
                    <a:ext uri="{9D8B030D-6E8A-4147-A177-3AD203B41FA5}">
                      <a16:colId xmlns:a16="http://schemas.microsoft.com/office/drawing/2014/main" val="20000"/>
                    </a:ext>
                  </a:extLst>
                </a:gridCol>
              </a:tblGrid>
              <a:tr h="2214578">
                <a:tc>
                  <a:txBody>
                    <a:bodyPr/>
                    <a:lstStyle/>
                    <a:p>
                      <a:r>
                        <a:rPr lang="en-CA" dirty="0" smtClean="0">
                          <a:latin typeface="Trebuchet MS"/>
                        </a:rPr>
                        <a:t>200 202 189 188 189 175 175 175</a:t>
                      </a:r>
                    </a:p>
                    <a:p>
                      <a:r>
                        <a:rPr lang="en-CA" dirty="0" smtClean="0">
                          <a:latin typeface="Trebuchet MS"/>
                        </a:rPr>
                        <a:t>200 203 198 188 189 182 178 175</a:t>
                      </a:r>
                    </a:p>
                    <a:p>
                      <a:r>
                        <a:rPr lang="en-CA" dirty="0" smtClean="0">
                          <a:latin typeface="Trebuchet MS"/>
                        </a:rPr>
                        <a:t>203 200 200 195 200 187 185 175</a:t>
                      </a:r>
                    </a:p>
                    <a:p>
                      <a:r>
                        <a:rPr lang="en-CA" dirty="0" smtClean="0">
                          <a:latin typeface="Trebuchet MS"/>
                        </a:rPr>
                        <a:t>200 200 200 200 197 187 187 187</a:t>
                      </a:r>
                    </a:p>
                    <a:p>
                      <a:r>
                        <a:rPr lang="en-CA" dirty="0" smtClean="0">
                          <a:latin typeface="Trebuchet MS"/>
                        </a:rPr>
                        <a:t>200 205 200 200 195 188 187 175</a:t>
                      </a:r>
                    </a:p>
                    <a:p>
                      <a:r>
                        <a:rPr lang="en-CA" dirty="0" smtClean="0">
                          <a:latin typeface="Trebuchet MS"/>
                        </a:rPr>
                        <a:t>200 200 200 200 200 190 187 175</a:t>
                      </a:r>
                    </a:p>
                    <a:p>
                      <a:r>
                        <a:rPr lang="en-CA" dirty="0" smtClean="0">
                          <a:latin typeface="Trebuchet MS"/>
                        </a:rPr>
                        <a:t>205 200 199 200 191 187 187 175</a:t>
                      </a:r>
                    </a:p>
                    <a:p>
                      <a:r>
                        <a:rPr lang="en-CA" dirty="0" smtClean="0">
                          <a:latin typeface="Trebuchet MS"/>
                        </a:rPr>
                        <a:t>210 200 200 200 188 185 187 186</a:t>
                      </a:r>
                    </a:p>
                    <a:p>
                      <a:pPr algn="ctr"/>
                      <a:r>
                        <a:rPr lang="en-CA" i="1" dirty="0" smtClean="0">
                          <a:latin typeface="Times New Roman" pitchFamily="18" charset="0"/>
                          <a:cs typeface="Times New Roman" pitchFamily="18" charset="0"/>
                        </a:rPr>
                        <a:t>f(</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a:t>
                      </a:r>
                      <a:r>
                        <a:rPr lang="en-CA" i="1" baseline="0" dirty="0" smtClean="0">
                          <a:latin typeface="Times New Roman" pitchFamily="18" charset="0"/>
                          <a:cs typeface="Times New Roman" pitchFamily="18" charset="0"/>
                        </a:rPr>
                        <a:t> j)</a:t>
                      </a:r>
                      <a:endParaRPr lang="en-CA" i="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bl>
          </a:graphicData>
        </a:graphic>
      </p:graphicFrame>
      <p:pic>
        <p:nvPicPr>
          <p:cNvPr id="21506" name="Picture 2"/>
          <p:cNvPicPr>
            <a:picLocks noChangeAspect="1" noChangeArrowheads="1"/>
          </p:cNvPicPr>
          <p:nvPr/>
        </p:nvPicPr>
        <p:blipFill>
          <a:blip r:embed="rId2" cstate="print"/>
          <a:srcRect/>
          <a:stretch>
            <a:fillRect/>
          </a:stretch>
        </p:blipFill>
        <p:spPr bwMode="auto">
          <a:xfrm>
            <a:off x="3656557" y="548681"/>
            <a:ext cx="1830887" cy="1656184"/>
          </a:xfrm>
          <a:prstGeom prst="rect">
            <a:avLst/>
          </a:prstGeom>
          <a:noFill/>
          <a:ln w="9525">
            <a:noFill/>
            <a:miter lim="800000"/>
            <a:headEnd/>
            <a:tailEnd/>
          </a:ln>
          <a:effectLst/>
        </p:spPr>
      </p:pic>
      <p:sp>
        <p:nvSpPr>
          <p:cNvPr id="8" name="Rectangle 7"/>
          <p:cNvSpPr/>
          <p:nvPr/>
        </p:nvSpPr>
        <p:spPr>
          <a:xfrm>
            <a:off x="4932040" y="2852936"/>
            <a:ext cx="3600400" cy="2585323"/>
          </a:xfrm>
          <a:prstGeom prst="rect">
            <a:avLst/>
          </a:prstGeom>
        </p:spPr>
        <p:txBody>
          <a:bodyPr wrap="square">
            <a:spAutoFit/>
          </a:bodyPr>
          <a:lstStyle/>
          <a:p>
            <a:pPr>
              <a:tabLst>
                <a:tab pos="450850" algn="r"/>
                <a:tab pos="804863" algn="r"/>
                <a:tab pos="1255713" algn="r"/>
                <a:tab pos="1609725" algn="r"/>
                <a:tab pos="1979613" algn="r"/>
                <a:tab pos="2416175" algn="r"/>
                <a:tab pos="2784475" algn="r"/>
                <a:tab pos="3138488" algn="r"/>
              </a:tabLst>
            </a:pPr>
            <a:r>
              <a:rPr lang="en-CA" dirty="0" smtClean="0">
                <a:latin typeface="Trebuchet MS"/>
              </a:rPr>
              <a:t>	515 	65 	-12 	4 	1 	2 	-8 	5</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-16 	3 	2 	0 	0 	-11 	-2 	3</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-12 	6 	11 	-1	 3 	0 	1 	-2</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-8 	3 	-4 	2 	-2	 -3 	-5 	-2</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0 	-2 	7 	-5 	4 	0 	-1 	-4</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0 	-3 	-1 	0 	4 	1 	-1 	0</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3 	-2 	-3 	3 	3 	-1 	-1 	3</a:t>
            </a:r>
          </a:p>
          <a:p>
            <a:pPr>
              <a:tabLst>
                <a:tab pos="450850" algn="r"/>
                <a:tab pos="804863" algn="r"/>
                <a:tab pos="1255713" algn="r"/>
                <a:tab pos="1609725" algn="r"/>
                <a:tab pos="1979613" algn="r"/>
                <a:tab pos="2416175" algn="r"/>
                <a:tab pos="2784475" algn="r"/>
                <a:tab pos="3138488" algn="r"/>
              </a:tabLst>
            </a:pPr>
            <a:r>
              <a:rPr lang="en-CA" dirty="0" smtClean="0">
                <a:latin typeface="Trebuchet MS"/>
              </a:rPr>
              <a:t>	-2 	5 	-2 	4 	-2 	2 	  -3   0</a:t>
            </a:r>
          </a:p>
          <a:p>
            <a:pPr algn="ctr">
              <a:tabLst>
                <a:tab pos="450850" algn="r"/>
                <a:tab pos="804863" algn="r"/>
                <a:tab pos="1255713" algn="r"/>
                <a:tab pos="1609725" algn="r"/>
                <a:tab pos="1979613" algn="r"/>
                <a:tab pos="2416175" algn="r"/>
                <a:tab pos="2784475" algn="r"/>
                <a:tab pos="3138488" algn="r"/>
              </a:tabLst>
            </a:pPr>
            <a:r>
              <a:rPr lang="en-CA" i="1" dirty="0" smtClean="0">
                <a:latin typeface="Times New Roman" pitchFamily="18" charset="0"/>
                <a:cs typeface="Times New Roman" pitchFamily="18" charset="0"/>
              </a:rPr>
              <a:t>F(u, v)</a:t>
            </a:r>
            <a:endParaRPr lang="en-CA" i="1" dirty="0">
              <a:latin typeface="Times New Roman" pitchFamily="18" charset="0"/>
              <a:cs typeface="Times New Roman" pitchFamily="18" charset="0"/>
            </a:endParaRPr>
          </a:p>
        </p:txBody>
      </p:sp>
      <p:sp>
        <p:nvSpPr>
          <p:cNvPr id="2" name="TextBox 1"/>
          <p:cNvSpPr txBox="1"/>
          <p:nvPr/>
        </p:nvSpPr>
        <p:spPr>
          <a:xfrm>
            <a:off x="1151621" y="5589240"/>
            <a:ext cx="6840759" cy="400110"/>
          </a:xfrm>
          <a:prstGeom prst="rect">
            <a:avLst/>
          </a:prstGeom>
          <a:noFill/>
        </p:spPr>
        <p:txBody>
          <a:bodyPr wrap="square" rtlCol="0">
            <a:spAutoFit/>
          </a:bodyPr>
          <a:lstStyle/>
          <a:p>
            <a:pPr algn="ctr"/>
            <a:r>
              <a:rPr lang="en-CA" sz="2000" b="1" dirty="0">
                <a:latin typeface="Trebuchet MS"/>
              </a:rPr>
              <a:t>Fig. 9.2</a:t>
            </a:r>
            <a:r>
              <a:rPr lang="en-CA" sz="2000" b="1" dirty="0" smtClean="0">
                <a:latin typeface="Trebuchet MS"/>
              </a:rPr>
              <a:t>:  </a:t>
            </a:r>
            <a:r>
              <a:rPr lang="en-CA" sz="2000" dirty="0">
                <a:latin typeface="Trebuchet MS"/>
              </a:rPr>
              <a:t>JPEG compression for a smooth image block.</a:t>
            </a:r>
            <a:endParaRPr lang="en-CA" sz="2000" b="1" dirty="0">
              <a:latin typeface="Trebuchet MS"/>
            </a:endParaRPr>
          </a:p>
        </p:txBody>
      </p:sp>
      <p:sp>
        <p:nvSpPr>
          <p:cNvPr id="6" name="TextBox 5"/>
          <p:cNvSpPr txBox="1"/>
          <p:nvPr/>
        </p:nvSpPr>
        <p:spPr>
          <a:xfrm>
            <a:off x="2339752" y="2276872"/>
            <a:ext cx="4752528" cy="369332"/>
          </a:xfrm>
          <a:prstGeom prst="rect">
            <a:avLst/>
          </a:prstGeom>
          <a:noFill/>
        </p:spPr>
        <p:txBody>
          <a:bodyPr wrap="square" rtlCol="0">
            <a:spAutoFit/>
          </a:bodyPr>
          <a:lstStyle/>
          <a:p>
            <a:pPr algn="ctr"/>
            <a:r>
              <a:rPr lang="en-CA" dirty="0" smtClean="0">
                <a:latin typeface="Trebuchet MS"/>
              </a:rPr>
              <a:t>An </a:t>
            </a:r>
            <a:r>
              <a:rPr lang="en-CA" dirty="0">
                <a:latin typeface="Trebuchet MS"/>
              </a:rPr>
              <a:t>8 × 8 block from the Y image of ‘Lena’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11</a:t>
            </a:fld>
            <a:endParaRPr lang="en-US"/>
          </a:p>
        </p:txBody>
      </p:sp>
      <p:sp>
        <p:nvSpPr>
          <p:cNvPr id="7" name="Rectangle 6"/>
          <p:cNvSpPr/>
          <p:nvPr/>
        </p:nvSpPr>
        <p:spPr>
          <a:xfrm>
            <a:off x="428596" y="5500702"/>
            <a:ext cx="8286808" cy="400110"/>
          </a:xfrm>
          <a:prstGeom prst="rect">
            <a:avLst/>
          </a:prstGeom>
        </p:spPr>
        <p:txBody>
          <a:bodyPr wrap="square">
            <a:spAutoFit/>
          </a:bodyPr>
          <a:lstStyle/>
          <a:p>
            <a:pPr algn="ctr"/>
            <a:r>
              <a:rPr lang="en-CA" sz="2000" b="1" dirty="0" smtClean="0">
                <a:latin typeface="Trebuchet MS"/>
              </a:rPr>
              <a:t>Fig. 9.2 </a:t>
            </a:r>
            <a:r>
              <a:rPr lang="tr-TR" sz="2000" b="1" dirty="0" smtClean="0">
                <a:latin typeface="Trebuchet MS"/>
              </a:rPr>
              <a:t>(</a:t>
            </a:r>
            <a:r>
              <a:rPr lang="tr-TR" sz="2000" b="1" dirty="0" err="1" smtClean="0">
                <a:latin typeface="Trebuchet MS"/>
              </a:rPr>
              <a:t>Cont’d</a:t>
            </a:r>
            <a:r>
              <a:rPr lang="tr-TR" sz="2000" b="1" dirty="0" smtClean="0">
                <a:latin typeface="Trebuchet MS"/>
              </a:rPr>
              <a:t>)</a:t>
            </a:r>
            <a:r>
              <a:rPr lang="en-CA" sz="2000" b="1" dirty="0" smtClean="0">
                <a:latin typeface="Trebuchet MS"/>
              </a:rPr>
              <a:t>: </a:t>
            </a:r>
            <a:r>
              <a:rPr lang="en-CA" sz="2000" dirty="0" smtClean="0">
                <a:latin typeface="Trebuchet MS"/>
              </a:rPr>
              <a:t>JPEG compression for a smooth image block.</a:t>
            </a:r>
            <a:endParaRPr lang="en-CA" sz="2000" dirty="0">
              <a:latin typeface="Trebuchet M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620688"/>
            <a:ext cx="6624736" cy="47892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4944"/>
            <a:ext cx="8229600" cy="3357586"/>
          </a:xfrm>
        </p:spPr>
        <p:txBody>
          <a:bodyPr>
            <a:normAutofit/>
          </a:bodyPr>
          <a:lstStyle/>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b="1" dirty="0" smtClean="0"/>
          </a:p>
          <a:p>
            <a:pPr algn="ctr"/>
            <a:endParaRPr lang="en-CA"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6481480"/>
              </p:ext>
            </p:extLst>
          </p:nvPr>
        </p:nvGraphicFramePr>
        <p:xfrm>
          <a:off x="579044" y="2920954"/>
          <a:ext cx="4000528" cy="2926080"/>
        </p:xfrm>
        <a:graphic>
          <a:graphicData uri="http://schemas.openxmlformats.org/drawingml/2006/table">
            <a:tbl>
              <a:tblPr firstRow="1" bandRow="1">
                <a:tableStyleId>{2D5ABB26-0587-4C30-8999-92F81FD0307C}</a:tableStyleId>
              </a:tblPr>
              <a:tblGrid>
                <a:gridCol w="4000528">
                  <a:extLst>
                    <a:ext uri="{9D8B030D-6E8A-4147-A177-3AD203B41FA5}">
                      <a16:colId xmlns:a16="http://schemas.microsoft.com/office/drawing/2014/main" val="20000"/>
                    </a:ext>
                  </a:extLst>
                </a:gridCol>
              </a:tblGrid>
              <a:tr h="1028872">
                <a:tc>
                  <a:txBody>
                    <a:bodyPr/>
                    <a:lstStyle/>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70	70 	100 	70 	87 	87 	150 	187</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85 	100 	96 	79 	87 	154 	87 	113</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100 	85 	116 	79 	70 	87 	86 	196</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136 	69 	87 	200 	79 	71 	117 	96</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161 	70 	87 	200 	103 	71 	96 	113</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161 	123 	147 	133 	113 	113 	85 	161</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146 	147 	175 	100 	103 	103 	163 	187</a:t>
                      </a:r>
                    </a:p>
                    <a:p>
                      <a:pPr>
                        <a:tabLst>
                          <a:tab pos="531813" algn="r"/>
                          <a:tab pos="982663" algn="r"/>
                          <a:tab pos="1433513" algn="r"/>
                          <a:tab pos="1882775" algn="r"/>
                          <a:tab pos="2333625" algn="r"/>
                          <a:tab pos="2784475" algn="r"/>
                          <a:tab pos="3233738" algn="r"/>
                          <a:tab pos="3671888" algn="r"/>
                        </a:tabLst>
                      </a:pPr>
                      <a:r>
                        <a:rPr lang="en-CA" sz="1800" kern="1200" baseline="0" dirty="0" smtClean="0">
                          <a:solidFill>
                            <a:schemeClr val="tx1"/>
                          </a:solidFill>
                          <a:latin typeface="Trebuchet MS"/>
                          <a:ea typeface="+mn-ea"/>
                          <a:cs typeface="+mn-cs"/>
                        </a:rPr>
                        <a:t>	156 	146 	189 	70 	113 	161 	163 	197</a:t>
                      </a:r>
                    </a:p>
                    <a:p>
                      <a:pPr algn="ctr">
                        <a:tabLst>
                          <a:tab pos="531813" algn="r"/>
                          <a:tab pos="900113" algn="r"/>
                          <a:tab pos="1255713" algn="r"/>
                          <a:tab pos="1609725" algn="r"/>
                          <a:tab pos="2060575" algn="r"/>
                          <a:tab pos="2416175" algn="r"/>
                          <a:tab pos="2784475" algn="r"/>
                          <a:tab pos="3138488" algn="r"/>
                        </a:tabLst>
                      </a:pPr>
                      <a:r>
                        <a:rPr lang="en-CA" dirty="0" smtClean="0">
                          <a:latin typeface="Times New Roman" panose="02020603050405020304" pitchFamily="18" charset="0"/>
                          <a:cs typeface="Times New Roman" panose="02020603050405020304" pitchFamily="18" charset="0"/>
                        </a:rPr>
                        <a:t>f(</a:t>
                      </a:r>
                      <a:r>
                        <a:rPr lang="en-CA" dirty="0" err="1" smtClean="0">
                          <a:latin typeface="Times New Roman" panose="02020603050405020304" pitchFamily="18" charset="0"/>
                          <a:cs typeface="Times New Roman" panose="02020603050405020304" pitchFamily="18" charset="0"/>
                        </a:rPr>
                        <a:t>i</a:t>
                      </a:r>
                      <a:r>
                        <a:rPr lang="en-CA" dirty="0" smtClean="0">
                          <a:latin typeface="Times New Roman" panose="02020603050405020304" pitchFamily="18" charset="0"/>
                          <a:cs typeface="Times New Roman" panose="02020603050405020304" pitchFamily="18" charset="0"/>
                        </a:rPr>
                        <a:t>,</a:t>
                      </a:r>
                      <a:r>
                        <a:rPr lang="en-CA" baseline="0" dirty="0" smtClean="0">
                          <a:latin typeface="Times New Roman" panose="02020603050405020304" pitchFamily="18" charset="0"/>
                          <a:cs typeface="Times New Roman" panose="02020603050405020304" pitchFamily="18" charset="0"/>
                        </a:rPr>
                        <a:t> j)</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28449">
                <a:tc>
                  <a:txBody>
                    <a:bodyPr/>
                    <a:lstStyle/>
                    <a:p>
                      <a:pPr algn="ctr">
                        <a:tabLst>
                          <a:tab pos="531813" algn="r"/>
                          <a:tab pos="900113" algn="r"/>
                          <a:tab pos="1255713" algn="r"/>
                          <a:tab pos="1609725" algn="r"/>
                          <a:tab pos="2060575" algn="r"/>
                          <a:tab pos="2416175" algn="r"/>
                          <a:tab pos="2784475" algn="r"/>
                          <a:tab pos="3138488" algn="r"/>
                        </a:tabLst>
                      </a:pPr>
                      <a:endParaRPr lang="en-CA" dirty="0">
                        <a:latin typeface="Trebuchet MS"/>
                      </a:endParaRPr>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4740079" y="2923911"/>
            <a:ext cx="3786214" cy="2585323"/>
          </a:xfrm>
          <a:prstGeom prst="rect">
            <a:avLst/>
          </a:prstGeom>
        </p:spPr>
        <p:txBody>
          <a:bodyPr wrap="square">
            <a:spAutoFit/>
          </a:bodyPr>
          <a:lstStyle/>
          <a:p>
            <a:pPr>
              <a:tabLst>
                <a:tab pos="450850" algn="r"/>
                <a:tab pos="900113" algn="r"/>
                <a:tab pos="1350963" algn="r"/>
                <a:tab pos="1787525" algn="r"/>
                <a:tab pos="2238375" algn="r"/>
                <a:tab pos="2689225" algn="r"/>
                <a:tab pos="3138488" algn="r"/>
                <a:tab pos="3494088" algn="r"/>
              </a:tabLst>
            </a:pPr>
            <a:r>
              <a:rPr lang="en-CA" dirty="0" smtClean="0">
                <a:latin typeface="Trebuchet MS"/>
              </a:rPr>
              <a:t>	-80 	-40 	89 	-73 	44 	32 	53	 -3</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-135 	-59 	-26 	6 	14 	-3 	-13 	-28</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47 	-76 	66 	-3 	-108 	-78 	33 	59</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-2 	10 	-18 	0 	33 	11 	-21 	1</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-1 	-9 	-22 	8 	32 	65 	-36 	-1</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5 	-20 	28 	-46 	3 	24 	-30 	24</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6 	-20 	37 	-28 	12 	-35 	33 	17</a:t>
            </a:r>
          </a:p>
          <a:p>
            <a:pPr>
              <a:tabLst>
                <a:tab pos="450850" algn="r"/>
                <a:tab pos="900113" algn="r"/>
                <a:tab pos="1350963" algn="r"/>
                <a:tab pos="1787525" algn="r"/>
                <a:tab pos="2238375" algn="r"/>
                <a:tab pos="2689225" algn="r"/>
                <a:tab pos="3138488" algn="r"/>
                <a:tab pos="3494088" algn="r"/>
              </a:tabLst>
            </a:pPr>
            <a:r>
              <a:rPr lang="en-CA" dirty="0" smtClean="0">
                <a:latin typeface="Trebuchet MS"/>
              </a:rPr>
              <a:t>	-5 	-23 	33 	-30 	17 	-5 	-4 	20 </a:t>
            </a:r>
          </a:p>
          <a:p>
            <a:pPr algn="ctr"/>
            <a:r>
              <a:rPr lang="en-CA" dirty="0" smtClean="0">
                <a:latin typeface="Times New Roman" panose="02020603050405020304" pitchFamily="18" charset="0"/>
                <a:cs typeface="Times New Roman" panose="02020603050405020304" pitchFamily="18" charset="0"/>
              </a:rPr>
              <a:t>F(u, v)</a:t>
            </a:r>
            <a:endParaRPr lang="en-CA"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331640" y="5589240"/>
            <a:ext cx="6552728" cy="400110"/>
          </a:xfrm>
          <a:prstGeom prst="rect">
            <a:avLst/>
          </a:prstGeom>
          <a:noFill/>
        </p:spPr>
        <p:txBody>
          <a:bodyPr wrap="square" rtlCol="0">
            <a:spAutoFit/>
          </a:bodyPr>
          <a:lstStyle/>
          <a:p>
            <a:r>
              <a:rPr lang="en-CA" sz="2000" b="1" dirty="0">
                <a:latin typeface="Trebuchet MS"/>
              </a:rPr>
              <a:t>Fig. </a:t>
            </a:r>
            <a:r>
              <a:rPr lang="en-CA" sz="2000" b="1" dirty="0" smtClean="0">
                <a:latin typeface="Trebuchet MS"/>
              </a:rPr>
              <a:t>9.3: </a:t>
            </a:r>
            <a:r>
              <a:rPr lang="en-CA" sz="2000" dirty="0">
                <a:latin typeface="Trebuchet MS"/>
              </a:rPr>
              <a:t>JPEG compression for a </a:t>
            </a:r>
            <a:r>
              <a:rPr lang="en-CA" sz="2000" dirty="0" smtClean="0">
                <a:latin typeface="Trebuchet MS"/>
              </a:rPr>
              <a:t>textured </a:t>
            </a:r>
            <a:r>
              <a:rPr lang="en-CA" sz="2000" dirty="0">
                <a:latin typeface="Trebuchet MS"/>
              </a:rPr>
              <a:t>image block</a:t>
            </a:r>
            <a:r>
              <a:rPr lang="en-CA" sz="2000" dirty="0" smtClean="0">
                <a:latin typeface="Trebuchet MS"/>
              </a:rPr>
              <a:t>.</a:t>
            </a:r>
            <a:endParaRPr lang="en-CA" sz="2000" b="1" dirty="0">
              <a:latin typeface="Trebuchet MS"/>
            </a:endParaRPr>
          </a:p>
        </p:txBody>
      </p:sp>
      <p:sp>
        <p:nvSpPr>
          <p:cNvPr id="9" name="TextBox 8"/>
          <p:cNvSpPr txBox="1"/>
          <p:nvPr/>
        </p:nvSpPr>
        <p:spPr>
          <a:xfrm>
            <a:off x="2267744" y="2348880"/>
            <a:ext cx="5040560" cy="369332"/>
          </a:xfrm>
          <a:prstGeom prst="rect">
            <a:avLst/>
          </a:prstGeom>
          <a:noFill/>
        </p:spPr>
        <p:txBody>
          <a:bodyPr wrap="square" rtlCol="0">
            <a:spAutoFit/>
          </a:bodyPr>
          <a:lstStyle/>
          <a:p>
            <a:pPr algn="ctr"/>
            <a:r>
              <a:rPr lang="en-CA" dirty="0">
                <a:latin typeface="Trebuchet MS"/>
              </a:rPr>
              <a:t>Another 8 × 8 block from the Y image of ‘Lena’</a:t>
            </a:r>
          </a:p>
        </p:txBody>
      </p:sp>
      <p:pic>
        <p:nvPicPr>
          <p:cNvPr id="6" name="Picture 5"/>
          <p:cNvPicPr>
            <a:picLocks noChangeAspect="1"/>
          </p:cNvPicPr>
          <p:nvPr/>
        </p:nvPicPr>
        <p:blipFill>
          <a:blip r:embed="rId2"/>
          <a:stretch>
            <a:fillRect/>
          </a:stretch>
        </p:blipFill>
        <p:spPr>
          <a:xfrm>
            <a:off x="3709190" y="620688"/>
            <a:ext cx="1725620" cy="15841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13</a:t>
            </a:fld>
            <a:endParaRPr lang="en-US"/>
          </a:p>
        </p:txBody>
      </p:sp>
      <p:sp>
        <p:nvSpPr>
          <p:cNvPr id="7" name="Rectangle 6"/>
          <p:cNvSpPr/>
          <p:nvPr/>
        </p:nvSpPr>
        <p:spPr>
          <a:xfrm>
            <a:off x="428596" y="5500702"/>
            <a:ext cx="8286808" cy="400110"/>
          </a:xfrm>
          <a:prstGeom prst="rect">
            <a:avLst/>
          </a:prstGeom>
        </p:spPr>
        <p:txBody>
          <a:bodyPr wrap="square">
            <a:spAutoFit/>
          </a:bodyPr>
          <a:lstStyle/>
          <a:p>
            <a:pPr algn="ctr"/>
            <a:r>
              <a:rPr lang="en-CA" sz="2000" b="1" dirty="0" smtClean="0">
                <a:latin typeface="Trebuchet MS"/>
              </a:rPr>
              <a:t>Fig. 9.3 </a:t>
            </a:r>
            <a:r>
              <a:rPr lang="tr-TR" sz="2000" b="1" dirty="0" smtClean="0">
                <a:latin typeface="Trebuchet MS"/>
              </a:rPr>
              <a:t>(</a:t>
            </a:r>
            <a:r>
              <a:rPr lang="tr-TR" sz="2000" b="1" dirty="0" err="1" smtClean="0">
                <a:latin typeface="Trebuchet MS"/>
              </a:rPr>
              <a:t>Cont’d</a:t>
            </a:r>
            <a:r>
              <a:rPr lang="tr-TR" sz="2000" b="1" dirty="0" smtClean="0">
                <a:latin typeface="Trebuchet MS"/>
              </a:rPr>
              <a:t>)</a:t>
            </a:r>
            <a:r>
              <a:rPr lang="en-CA" sz="2000" b="1" dirty="0" smtClean="0">
                <a:latin typeface="Trebuchet MS"/>
              </a:rPr>
              <a:t>: </a:t>
            </a:r>
            <a:r>
              <a:rPr lang="en-CA" sz="2000" dirty="0" smtClean="0">
                <a:latin typeface="Trebuchet MS"/>
              </a:rPr>
              <a:t>JPEG compression for a textured image block.</a:t>
            </a:r>
            <a:endParaRPr lang="en-CA" sz="2000" dirty="0">
              <a:latin typeface="Trebuchet MS"/>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692696"/>
            <a:ext cx="6696744" cy="471355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03" y="550463"/>
            <a:ext cx="8543007" cy="769288"/>
          </a:xfrm>
        </p:spPr>
        <p:txBody>
          <a:bodyPr>
            <a:noAutofit/>
          </a:bodyPr>
          <a:lstStyle/>
          <a:p>
            <a:r>
              <a:rPr lang="en-CA" sz="3200" dirty="0" smtClean="0"/>
              <a:t>Run-length Coding (RLC) on AC coefficients</a:t>
            </a:r>
            <a:endParaRPr lang="en-CA" sz="3200" dirty="0"/>
          </a:p>
        </p:txBody>
      </p:sp>
      <p:sp>
        <p:nvSpPr>
          <p:cNvPr id="3" name="Content Placeholder 2"/>
          <p:cNvSpPr>
            <a:spLocks noGrp="1"/>
          </p:cNvSpPr>
          <p:nvPr>
            <p:ph idx="1"/>
          </p:nvPr>
        </p:nvSpPr>
        <p:spPr>
          <a:xfrm>
            <a:off x="552524" y="1340768"/>
            <a:ext cx="8182967" cy="1872207"/>
          </a:xfrm>
        </p:spPr>
        <p:txBody>
          <a:bodyPr>
            <a:normAutofit fontScale="47500" lnSpcReduction="20000"/>
          </a:bodyPr>
          <a:lstStyle/>
          <a:p>
            <a:pPr marL="571500" indent="-571500" algn="l">
              <a:buFont typeface="Arial" panose="020B0604020202020204" pitchFamily="34" charset="0"/>
              <a:buChar char="•"/>
            </a:pPr>
            <a:r>
              <a:rPr lang="en-CA" sz="4200" dirty="0" smtClean="0"/>
              <a:t>RLC aims to turn the           values into sets </a:t>
            </a:r>
            <a:r>
              <a:rPr lang="en-CA" sz="4200" i="1" dirty="0" smtClean="0"/>
              <a:t>{#-zeros-to-skip, next non-zero value</a:t>
            </a:r>
            <a:r>
              <a:rPr lang="en-CA" sz="4200" dirty="0" smtClean="0"/>
              <a:t>}.</a:t>
            </a:r>
          </a:p>
          <a:p>
            <a:pPr marL="571500" indent="-571500" algn="l">
              <a:buFont typeface="Arial" panose="020B0604020202020204" pitchFamily="34" charset="0"/>
              <a:buChar char="•"/>
            </a:pPr>
            <a:r>
              <a:rPr lang="en-CA" sz="4200" dirty="0" smtClean="0"/>
              <a:t>To make it most likely to hit a long run of zeros: a </a:t>
            </a:r>
            <a:r>
              <a:rPr lang="en-CA" sz="4200" i="1" dirty="0" smtClean="0"/>
              <a:t>zig-</a:t>
            </a:r>
            <a:r>
              <a:rPr lang="en-CA" sz="4200" i="1" dirty="0" err="1" smtClean="0"/>
              <a:t>zag</a:t>
            </a:r>
            <a:r>
              <a:rPr lang="en-CA" sz="4200" i="1" dirty="0" smtClean="0"/>
              <a:t> scan </a:t>
            </a:r>
            <a:r>
              <a:rPr lang="en-CA" sz="4200" dirty="0" smtClean="0"/>
              <a:t>is used to turn the 8×8 matrix           into a </a:t>
            </a:r>
            <a:r>
              <a:rPr lang="en-CA" sz="4200" i="1" dirty="0" smtClean="0"/>
              <a:t>64-vector</a:t>
            </a:r>
            <a:r>
              <a:rPr lang="en-CA" sz="4200" dirty="0" smtClean="0"/>
              <a:t>.</a:t>
            </a:r>
            <a:endParaRPr lang="en-CA" dirty="0" smtClean="0"/>
          </a:p>
          <a:p>
            <a:endParaRPr lang="en-CA" dirty="0" smtClean="0"/>
          </a:p>
          <a:p>
            <a:endParaRPr lang="en-CA" dirty="0" smtClean="0"/>
          </a:p>
          <a:p>
            <a:endParaRPr lang="en-CA" dirty="0" smtClean="0"/>
          </a:p>
          <a:p>
            <a:endParaRPr lang="en-CA" dirty="0" smtClean="0"/>
          </a:p>
          <a:p>
            <a:endParaRPr lang="en-CA"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14403913"/>
              </p:ext>
            </p:extLst>
          </p:nvPr>
        </p:nvGraphicFramePr>
        <p:xfrm>
          <a:off x="3641642" y="1445397"/>
          <a:ext cx="720080" cy="369771"/>
        </p:xfrm>
        <a:graphic>
          <a:graphicData uri="http://schemas.openxmlformats.org/presentationml/2006/ole">
            <mc:AlternateContent xmlns:mc="http://schemas.openxmlformats.org/markup-compatibility/2006">
              <mc:Choice xmlns:v="urn:schemas-microsoft-com:vml" Requires="v">
                <p:oleObj spid="_x0000_s23731" name="Equation" r:id="rId3" imgW="469601" imgH="241415" progId="">
                  <p:embed/>
                </p:oleObj>
              </mc:Choice>
              <mc:Fallback>
                <p:oleObj name="Equation" r:id="rId3" imgW="469601" imgH="241415" progId="">
                  <p:embed/>
                  <p:pic>
                    <p:nvPicPr>
                      <p:cNvPr id="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642" y="1445397"/>
                        <a:ext cx="720080" cy="36977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015716" y="5661248"/>
            <a:ext cx="5112568" cy="461665"/>
          </a:xfrm>
          <a:prstGeom prst="rect">
            <a:avLst/>
          </a:prstGeom>
          <a:noFill/>
        </p:spPr>
        <p:txBody>
          <a:bodyPr wrap="square" rtlCol="0">
            <a:spAutoFit/>
          </a:bodyPr>
          <a:lstStyle/>
          <a:p>
            <a:pPr algn="ctr"/>
            <a:r>
              <a:rPr lang="en-US" sz="2400" b="1" dirty="0" smtClean="0">
                <a:latin typeface="Trebuchet MS"/>
              </a:rPr>
              <a:t>Fig. 9.4:  </a:t>
            </a:r>
            <a:r>
              <a:rPr lang="en-US" sz="2400" dirty="0" smtClean="0">
                <a:latin typeface="Trebuchet MS"/>
              </a:rPr>
              <a:t>Zigzag scan in JPEG.</a:t>
            </a:r>
            <a:endParaRPr lang="en-US" sz="2400" dirty="0">
              <a:latin typeface="Trebuchet M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140968"/>
            <a:ext cx="2448272" cy="244827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8158326"/>
              </p:ext>
            </p:extLst>
          </p:nvPr>
        </p:nvGraphicFramePr>
        <p:xfrm>
          <a:off x="4425111" y="2662313"/>
          <a:ext cx="720725" cy="369887"/>
        </p:xfrm>
        <a:graphic>
          <a:graphicData uri="http://schemas.openxmlformats.org/presentationml/2006/ole">
            <mc:AlternateContent xmlns:mc="http://schemas.openxmlformats.org/markup-compatibility/2006">
              <mc:Choice xmlns:v="urn:schemas-microsoft-com:vml" Requires="v">
                <p:oleObj spid="_x0000_s23732" name="Equation" r:id="rId6" imgW="469601" imgH="241415" progId="">
                  <p:embed/>
                </p:oleObj>
              </mc:Choice>
              <mc:Fallback>
                <p:oleObj name="Equation" r:id="rId6" imgW="469601" imgH="241415" progId="">
                  <p:embed/>
                  <p:pic>
                    <p:nvPicPr>
                      <p:cNvPr id="0"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111" y="2662313"/>
                        <a:ext cx="720725" cy="369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DPCM on DC coefficients</a:t>
            </a:r>
            <a:endParaRPr lang="en-CA" sz="3200" dirty="0"/>
          </a:p>
        </p:txBody>
      </p:sp>
      <p:sp>
        <p:nvSpPr>
          <p:cNvPr id="3" name="Content Placeholder 2"/>
          <p:cNvSpPr>
            <a:spLocks noGrp="1"/>
          </p:cNvSpPr>
          <p:nvPr>
            <p:ph idx="1"/>
          </p:nvPr>
        </p:nvSpPr>
        <p:spPr/>
        <p:txBody>
          <a:bodyPr>
            <a:normAutofit fontScale="77500" lnSpcReduction="20000"/>
          </a:bodyPr>
          <a:lstStyle/>
          <a:p>
            <a:pPr marL="457200" indent="-457200">
              <a:buFont typeface="Arial"/>
              <a:buChar char="•"/>
            </a:pPr>
            <a:r>
              <a:rPr lang="en-CA" dirty="0" smtClean="0"/>
              <a:t>The DC coefficients are coded separately from the AC ones.  </a:t>
            </a:r>
            <a:r>
              <a:rPr lang="en-CA" i="1" dirty="0" smtClean="0"/>
              <a:t>Differential Pulse Code modulation </a:t>
            </a:r>
            <a:r>
              <a:rPr lang="en-CA" dirty="0" smtClean="0"/>
              <a:t>(</a:t>
            </a:r>
            <a:r>
              <a:rPr lang="en-CA" i="1" dirty="0" smtClean="0"/>
              <a:t>DPCM</a:t>
            </a:r>
            <a:r>
              <a:rPr lang="en-CA" dirty="0" smtClean="0"/>
              <a:t>)</a:t>
            </a:r>
            <a:r>
              <a:rPr lang="en-CA" i="1" dirty="0" smtClean="0"/>
              <a:t> </a:t>
            </a:r>
            <a:r>
              <a:rPr lang="en-CA" dirty="0" smtClean="0"/>
              <a:t>is the coding method.</a:t>
            </a:r>
          </a:p>
          <a:p>
            <a:pPr marL="457200" indent="-457200">
              <a:buFont typeface="Arial"/>
              <a:buChar char="•"/>
            </a:pPr>
            <a:endParaRPr lang="en-CA" dirty="0" smtClean="0"/>
          </a:p>
          <a:p>
            <a:pPr marL="457200" indent="-457200">
              <a:buFont typeface="Arial"/>
              <a:buChar char="•"/>
            </a:pPr>
            <a:r>
              <a:rPr lang="en-CA" dirty="0" smtClean="0"/>
              <a:t>If the DC coefficients for the first 5 image blocks are 150, 155, 149, 152, 144, then the DPCM would produce 150, 5, -6, 3, -8, assuming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 DC</a:t>
            </a:r>
            <a:r>
              <a:rPr lang="en-CA" i="1" baseline="-25000" dirty="0" smtClean="0">
                <a:latin typeface="Times New Roman" pitchFamily="18" charset="0"/>
                <a:cs typeface="Times New Roman" pitchFamily="18" charset="0"/>
              </a:rPr>
              <a:t>i+1</a:t>
            </a:r>
            <a:r>
              <a:rPr lang="en-CA" i="1" dirty="0" smtClean="0">
                <a:latin typeface="Times New Roman" pitchFamily="18" charset="0"/>
                <a:cs typeface="Times New Roman" pitchFamily="18" charset="0"/>
              </a:rPr>
              <a:t> − </a:t>
            </a:r>
            <a:r>
              <a:rPr lang="en-CA" i="1" dirty="0" err="1" smtClean="0">
                <a:latin typeface="Times New Roman" pitchFamily="18" charset="0"/>
                <a:cs typeface="Times New Roman" pitchFamily="18" charset="0"/>
              </a:rPr>
              <a:t>DC</a:t>
            </a:r>
            <a:r>
              <a:rPr lang="en-CA" i="1" baseline="-25000" dirty="0" err="1" smtClean="0">
                <a:latin typeface="Times New Roman" pitchFamily="18" charset="0"/>
                <a:cs typeface="Times New Roman" pitchFamily="18" charset="0"/>
              </a:rPr>
              <a:t>i</a:t>
            </a:r>
            <a:r>
              <a:rPr lang="en-CA" dirty="0" smtClean="0"/>
              <a:t>, and </a:t>
            </a:r>
            <a:r>
              <a:rPr lang="en-CA" i="1" dirty="0" smtClean="0">
                <a:latin typeface="Times New Roman" pitchFamily="18" charset="0"/>
                <a:cs typeface="Times New Roman" pitchFamily="18" charset="0"/>
              </a:rPr>
              <a:t>d</a:t>
            </a:r>
            <a:r>
              <a:rPr lang="en-CA" i="1" baseline="-25000" dirty="0" smtClean="0">
                <a:latin typeface="Times New Roman" pitchFamily="18" charset="0"/>
                <a:cs typeface="Times New Roman" pitchFamily="18" charset="0"/>
              </a:rPr>
              <a:t>0</a:t>
            </a:r>
            <a:r>
              <a:rPr lang="en-CA" i="1" dirty="0" smtClean="0">
                <a:latin typeface="Times New Roman" pitchFamily="18" charset="0"/>
                <a:cs typeface="Times New Roman" pitchFamily="18" charset="0"/>
              </a:rPr>
              <a:t> = DC</a:t>
            </a:r>
            <a:r>
              <a:rPr lang="en-CA" i="1" baseline="-25000" dirty="0" smtClean="0">
                <a:latin typeface="Times New Roman" pitchFamily="18" charset="0"/>
                <a:cs typeface="Times New Roman" pitchFamily="18" charset="0"/>
              </a:rPr>
              <a:t>0</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CA" sz="3200" dirty="0" smtClean="0"/>
              <a:t>Entropy Coding</a:t>
            </a:r>
            <a:endParaRPr lang="en-CA" sz="3200" dirty="0"/>
          </a:p>
        </p:txBody>
      </p:sp>
      <p:sp>
        <p:nvSpPr>
          <p:cNvPr id="3" name="Content Placeholder 2"/>
          <p:cNvSpPr>
            <a:spLocks noGrp="1"/>
          </p:cNvSpPr>
          <p:nvPr>
            <p:ph idx="1"/>
          </p:nvPr>
        </p:nvSpPr>
        <p:spPr>
          <a:xfrm>
            <a:off x="467544" y="1412776"/>
            <a:ext cx="8229600" cy="4752528"/>
          </a:xfrm>
        </p:spPr>
        <p:txBody>
          <a:bodyPr anchor="ctr">
            <a:noAutofit/>
          </a:bodyPr>
          <a:lstStyle/>
          <a:p>
            <a:pPr>
              <a:lnSpc>
                <a:spcPct val="100000"/>
              </a:lnSpc>
              <a:spcBef>
                <a:spcPts val="1200"/>
              </a:spcBef>
              <a:buFont typeface="Arial" panose="020B0604020202020204" pitchFamily="34" charset="0"/>
              <a:buChar char="•"/>
            </a:pPr>
            <a:r>
              <a:rPr lang="en-CA" sz="2000" dirty="0" smtClean="0"/>
              <a:t>The DC and AC coefficients finally undergo an entropy coding step to gain a possible further compression.</a:t>
            </a:r>
          </a:p>
          <a:p>
            <a:pPr>
              <a:lnSpc>
                <a:spcPct val="100000"/>
              </a:lnSpc>
              <a:spcBef>
                <a:spcPts val="1200"/>
              </a:spcBef>
              <a:buFont typeface="Arial" panose="020B0604020202020204" pitchFamily="34" charset="0"/>
              <a:buChar char="•"/>
            </a:pPr>
            <a:r>
              <a:rPr lang="en-CA" sz="2000" dirty="0" smtClean="0"/>
              <a:t>Use DC as an example: each DPCM coded DC coefficient is represented by (SIZE, AMPLITUDE), where SIZE indicates how many bits are needed for representing the coefficient, and AMPLITUDE contains the actual bits.</a:t>
            </a:r>
          </a:p>
          <a:p>
            <a:pPr>
              <a:lnSpc>
                <a:spcPct val="100000"/>
              </a:lnSpc>
              <a:spcBef>
                <a:spcPts val="1200"/>
              </a:spcBef>
              <a:buFont typeface="Arial" panose="020B0604020202020204" pitchFamily="34" charset="0"/>
              <a:buChar char="•"/>
            </a:pPr>
            <a:r>
              <a:rPr lang="en-CA" sz="2000" dirty="0" smtClean="0"/>
              <a:t>In the example we’re using, codes 150, 5, −6, 3, −8 will be turned into</a:t>
            </a:r>
          </a:p>
          <a:p>
            <a:pPr>
              <a:lnSpc>
                <a:spcPct val="100000"/>
              </a:lnSpc>
            </a:pPr>
            <a:endParaRPr lang="en-CA" sz="1200" dirty="0" smtClean="0"/>
          </a:p>
          <a:p>
            <a:pPr algn="ctr">
              <a:lnSpc>
                <a:spcPct val="100000"/>
              </a:lnSpc>
            </a:pPr>
            <a:r>
              <a:rPr lang="en-CA" sz="2000" dirty="0" smtClean="0"/>
              <a:t>(8, 10010110), (3, 101), (3, 001), (2, 11), (4, 0111) .</a:t>
            </a:r>
          </a:p>
          <a:p>
            <a:pPr algn="ctr">
              <a:lnSpc>
                <a:spcPct val="100000"/>
              </a:lnSpc>
            </a:pPr>
            <a:endParaRPr lang="en-CA" sz="1200" dirty="0" smtClean="0"/>
          </a:p>
          <a:p>
            <a:pPr>
              <a:lnSpc>
                <a:spcPct val="100000"/>
              </a:lnSpc>
              <a:buFont typeface="Arial" panose="020B0604020202020204" pitchFamily="34" charset="0"/>
              <a:buChar char="•"/>
            </a:pPr>
            <a:r>
              <a:rPr lang="en-CA" sz="2000" dirty="0" smtClean="0"/>
              <a:t>SIZE is Huffman coded since smaller SIZEs occur much more often.   AMPLITUDE is not Huffman coded, its value can change widely so Huffman coding has no appreciable benefit.</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ctr"/>
            <a:r>
              <a:rPr lang="en-CA" sz="2200" b="1" dirty="0" smtClean="0"/>
              <a:t>Table 9.3:  </a:t>
            </a:r>
            <a:r>
              <a:rPr lang="en-CA" sz="2200" dirty="0" smtClean="0"/>
              <a:t>Baseline entropy coding details – size category.</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21805316"/>
              </p:ext>
            </p:extLst>
          </p:nvPr>
        </p:nvGraphicFramePr>
        <p:xfrm>
          <a:off x="2726529" y="1844825"/>
          <a:ext cx="3690942" cy="3625592"/>
        </p:xfrm>
        <a:graphic>
          <a:graphicData uri="http://schemas.openxmlformats.org/drawingml/2006/table">
            <a:tbl>
              <a:tblPr firstRow="1" bandRow="1">
                <a:tableStyleId>{5C22544A-7EE6-4342-B048-85BDC9FD1C3A}</a:tableStyleId>
              </a:tblPr>
              <a:tblGrid>
                <a:gridCol w="634372">
                  <a:extLst>
                    <a:ext uri="{9D8B030D-6E8A-4147-A177-3AD203B41FA5}">
                      <a16:colId xmlns:a16="http://schemas.microsoft.com/office/drawing/2014/main" val="20000"/>
                    </a:ext>
                  </a:extLst>
                </a:gridCol>
                <a:gridCol w="3056570">
                  <a:extLst>
                    <a:ext uri="{9D8B030D-6E8A-4147-A177-3AD203B41FA5}">
                      <a16:colId xmlns:a16="http://schemas.microsoft.com/office/drawing/2014/main" val="20001"/>
                    </a:ext>
                  </a:extLst>
                </a:gridCol>
              </a:tblGrid>
              <a:tr h="658872">
                <a:tc>
                  <a:txBody>
                    <a:bodyPr/>
                    <a:lstStyle/>
                    <a:p>
                      <a:pPr algn="ctr"/>
                      <a:r>
                        <a:rPr lang="en-CA" dirty="0" smtClean="0">
                          <a:latin typeface="Trebuchet MS"/>
                        </a:rPr>
                        <a:t>SIZE</a:t>
                      </a:r>
                      <a:endParaRPr lang="en-CA" dirty="0">
                        <a:latin typeface="Trebuchet MS"/>
                      </a:endParaRPr>
                    </a:p>
                  </a:txBody>
                  <a:tcPr/>
                </a:tc>
                <a:tc>
                  <a:txBody>
                    <a:bodyPr/>
                    <a:lstStyle/>
                    <a:p>
                      <a:pPr algn="ctr"/>
                      <a:r>
                        <a:rPr lang="en-CA" dirty="0" smtClean="0">
                          <a:latin typeface="Trebuchet MS"/>
                        </a:rPr>
                        <a:t>AMPLITUDE</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1</a:t>
                      </a:r>
                      <a:endParaRPr lang="en-CA" dirty="0">
                        <a:latin typeface="Trebuchet MS"/>
                      </a:endParaRPr>
                    </a:p>
                  </a:txBody>
                  <a:tcPr/>
                </a:tc>
                <a:tc>
                  <a:txBody>
                    <a:bodyPr/>
                    <a:lstStyle/>
                    <a:p>
                      <a:pPr algn="ctr"/>
                      <a:r>
                        <a:rPr lang="en-CA" sz="1800" kern="1200" baseline="0" dirty="0" smtClean="0">
                          <a:solidFill>
                            <a:schemeClr val="dk1"/>
                          </a:solidFill>
                          <a:latin typeface="Trebuchet MS"/>
                          <a:ea typeface="+mn-ea"/>
                          <a:cs typeface="+mn-cs"/>
                        </a:rPr>
                        <a:t>-1, 1</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2</a:t>
                      </a:r>
                      <a:endParaRPr lang="en-CA" dirty="0">
                        <a:latin typeface="Trebuchet MS"/>
                      </a:endParaRPr>
                    </a:p>
                  </a:txBody>
                  <a:tcPr/>
                </a:tc>
                <a:tc>
                  <a:txBody>
                    <a:bodyPr/>
                    <a:lstStyle/>
                    <a:p>
                      <a:pPr algn="ctr"/>
                      <a:r>
                        <a:rPr lang="en-CA" sz="1800" kern="1200" baseline="0" dirty="0" smtClean="0">
                          <a:solidFill>
                            <a:schemeClr val="dk1"/>
                          </a:solidFill>
                          <a:latin typeface="Trebuchet MS"/>
                          <a:ea typeface="+mn-ea"/>
                          <a:cs typeface="+mn-cs"/>
                        </a:rPr>
                        <a:t>-3, -2, 2, 3</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3</a:t>
                      </a:r>
                      <a:endParaRPr lang="en-CA" dirty="0">
                        <a:latin typeface="Trebuchet MS"/>
                      </a:endParaRPr>
                    </a:p>
                  </a:txBody>
                  <a:tcPr/>
                </a:tc>
                <a:tc>
                  <a:txBody>
                    <a:bodyPr/>
                    <a:lstStyle/>
                    <a:p>
                      <a:pPr algn="ctr"/>
                      <a:r>
                        <a:rPr lang="en-CA" sz="1800" kern="1200" baseline="0" dirty="0" smtClean="0">
                          <a:solidFill>
                            <a:schemeClr val="dk1"/>
                          </a:solidFill>
                          <a:latin typeface="Trebuchet MS"/>
                          <a:ea typeface="+mn-ea"/>
                          <a:cs typeface="+mn-cs"/>
                        </a:rPr>
                        <a:t>-7..-4, 4..7</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4</a:t>
                      </a:r>
                      <a:endParaRPr lang="en-CA" dirty="0">
                        <a:latin typeface="Trebuchet MS"/>
                      </a:endParaRPr>
                    </a:p>
                  </a:txBody>
                  <a:tcPr/>
                </a:tc>
                <a:tc>
                  <a:txBody>
                    <a:bodyPr/>
                    <a:lstStyle/>
                    <a:p>
                      <a:pPr algn="ctr"/>
                      <a:r>
                        <a:rPr lang="en-CA" sz="1800" kern="1200" baseline="0" dirty="0" smtClean="0">
                          <a:solidFill>
                            <a:schemeClr val="dk1"/>
                          </a:solidFill>
                          <a:latin typeface="Trebuchet MS"/>
                          <a:ea typeface="+mn-ea"/>
                          <a:cs typeface="+mn-cs"/>
                        </a:rPr>
                        <a:t>-15..-8, 8..15</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a:t>
                      </a:r>
                      <a:endParaRPr lang="en-CA"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a:t>
                      </a:r>
                      <a:endParaRPr lang="en-CA" dirty="0">
                        <a:latin typeface="Trebuchet MS"/>
                      </a:endParaRPr>
                    </a:p>
                  </a:txBody>
                  <a:tcPr/>
                </a:tc>
                <a:extLst>
                  <a:ext uri="{0D108BD9-81ED-4DB2-BD59-A6C34878D82A}">
                    <a16:rowId xmlns:a16="http://schemas.microsoft.com/office/drawing/2014/main" val="10006"/>
                  </a:ext>
                </a:extLst>
              </a:tr>
              <a:tr h="370840">
                <a:tc>
                  <a:txBody>
                    <a:bodyPr/>
                    <a:lstStyle/>
                    <a:p>
                      <a:pPr algn="ctr"/>
                      <a:r>
                        <a:rPr lang="en-CA" dirty="0" smtClean="0">
                          <a:latin typeface="Trebuchet MS"/>
                        </a:rPr>
                        <a:t>.</a:t>
                      </a:r>
                      <a:endParaRPr lang="en-CA" dirty="0">
                        <a:latin typeface="Trebuchet MS"/>
                      </a:endParaRPr>
                    </a:p>
                  </a:txBody>
                  <a:tcPr/>
                </a:tc>
                <a:tc>
                  <a:txBody>
                    <a:bodyPr/>
                    <a:lstStyle/>
                    <a:p>
                      <a:pPr algn="ctr"/>
                      <a:r>
                        <a:rPr lang="en-CA" dirty="0" smtClean="0">
                          <a:latin typeface="Trebuchet MS"/>
                        </a:rPr>
                        <a:t>.</a:t>
                      </a:r>
                      <a:endParaRPr lang="en-CA" dirty="0">
                        <a:latin typeface="Trebuchet MS"/>
                      </a:endParaRPr>
                    </a:p>
                  </a:txBody>
                  <a:tcPr/>
                </a:tc>
                <a:extLst>
                  <a:ext uri="{0D108BD9-81ED-4DB2-BD59-A6C34878D82A}">
                    <a16:rowId xmlns:a16="http://schemas.microsoft.com/office/drawing/2014/main" val="10007"/>
                  </a:ext>
                </a:extLst>
              </a:tr>
              <a:tr h="370840">
                <a:tc>
                  <a:txBody>
                    <a:bodyPr/>
                    <a:lstStyle/>
                    <a:p>
                      <a:pPr algn="ctr"/>
                      <a:r>
                        <a:rPr lang="en-CA" dirty="0" smtClean="0">
                          <a:latin typeface="Trebuchet MS"/>
                        </a:rPr>
                        <a:t>10</a:t>
                      </a:r>
                      <a:endParaRPr lang="en-CA" dirty="0">
                        <a:latin typeface="Trebuchet MS"/>
                      </a:endParaRPr>
                    </a:p>
                  </a:txBody>
                  <a:tcPr/>
                </a:tc>
                <a:tc>
                  <a:txBody>
                    <a:bodyPr/>
                    <a:lstStyle/>
                    <a:p>
                      <a:pPr algn="ctr"/>
                      <a:r>
                        <a:rPr lang="en-CA" sz="1800" kern="1200" baseline="0" dirty="0" smtClean="0">
                          <a:solidFill>
                            <a:schemeClr val="dk1"/>
                          </a:solidFill>
                          <a:latin typeface="Trebuchet MS"/>
                          <a:ea typeface="+mn-ea"/>
                          <a:cs typeface="+mn-cs"/>
                        </a:rPr>
                        <a:t>-1023..-512, 512..1023</a:t>
                      </a:r>
                      <a:endParaRPr lang="en-CA" dirty="0">
                        <a:latin typeface="Trebuchet MS"/>
                      </a:endParaRPr>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9.1.2  Four Commonly Used JPEG Modes</a:t>
            </a:r>
            <a:endParaRPr lang="en-CA" sz="3600" dirty="0"/>
          </a:p>
        </p:txBody>
      </p:sp>
      <p:sp>
        <p:nvSpPr>
          <p:cNvPr id="3" name="Content Placehold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CA" dirty="0" smtClean="0"/>
              <a:t>Sequential Mode — the default JPEG mode, implicitly assumed in the discussions so far. Each </a:t>
            </a:r>
            <a:r>
              <a:rPr lang="en-CA" dirty="0" err="1" smtClean="0"/>
              <a:t>graylevel</a:t>
            </a:r>
            <a:r>
              <a:rPr lang="en-CA" dirty="0" smtClean="0"/>
              <a:t> image or color image component is encoded in a single left-to-right, top-to-bottom scan.</a:t>
            </a:r>
          </a:p>
          <a:p>
            <a:pPr marL="457200" indent="-457200">
              <a:buFont typeface="Arial" panose="020B0604020202020204" pitchFamily="34" charset="0"/>
              <a:buChar char="•"/>
            </a:pPr>
            <a:r>
              <a:rPr lang="en-CA" dirty="0" smtClean="0"/>
              <a:t>Progressive Mode.</a:t>
            </a:r>
          </a:p>
          <a:p>
            <a:pPr marL="457200" indent="-457200">
              <a:buFont typeface="Arial" panose="020B0604020202020204" pitchFamily="34" charset="0"/>
              <a:buChar char="•"/>
            </a:pPr>
            <a:r>
              <a:rPr lang="en-CA" dirty="0" smtClean="0"/>
              <a:t>Hierarchical Mode.</a:t>
            </a:r>
          </a:p>
          <a:p>
            <a:pPr marL="457200" indent="-457200">
              <a:buFont typeface="Arial" panose="020B0604020202020204" pitchFamily="34" charset="0"/>
              <a:buChar char="•"/>
            </a:pPr>
            <a:r>
              <a:rPr lang="en-CA" dirty="0" smtClean="0"/>
              <a:t>Lossless Mode — a simple version was discussed in Chapter 7, replaced by JPEG-LS (Section 9.3).</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Progressive Mode</a:t>
            </a:r>
            <a:endParaRPr lang="en-CA" sz="3200" dirty="0"/>
          </a:p>
        </p:txBody>
      </p:sp>
      <p:sp>
        <p:nvSpPr>
          <p:cNvPr id="3" name="Content Placeholder 2"/>
          <p:cNvSpPr>
            <a:spLocks noGrp="1"/>
          </p:cNvSpPr>
          <p:nvPr>
            <p:ph idx="1"/>
          </p:nvPr>
        </p:nvSpPr>
        <p:spPr/>
        <p:txBody>
          <a:bodyPr>
            <a:normAutofit fontScale="62500" lnSpcReduction="20000"/>
          </a:bodyPr>
          <a:lstStyle/>
          <a:p>
            <a:pPr marL="0" indent="0"/>
            <a:r>
              <a:rPr lang="en-CA" dirty="0" smtClean="0"/>
              <a:t>Progressive JPEG delivers low quality versions of the image quickly, followed by higher quality passes.</a:t>
            </a:r>
          </a:p>
          <a:p>
            <a:endParaRPr lang="en-CA" dirty="0" smtClean="0"/>
          </a:p>
          <a:p>
            <a:pPr marL="514350" indent="-514350">
              <a:buAutoNum type="arabicPeriod"/>
            </a:pPr>
            <a:r>
              <a:rPr lang="en-CA" b="1" dirty="0" smtClean="0"/>
              <a:t>Spectral selection</a:t>
            </a:r>
            <a:r>
              <a:rPr lang="en-CA" dirty="0" smtClean="0"/>
              <a:t>: Takes advantage of the “spectral” (spatial frequency spectrum) characteristics of the DCT coefficients: higher AC components provide detail information.</a:t>
            </a:r>
          </a:p>
          <a:p>
            <a:pPr marL="514350" indent="-514350">
              <a:buAutoNum type="arabicPeriod"/>
            </a:pPr>
            <a:endParaRPr lang="en-CA" dirty="0" smtClean="0"/>
          </a:p>
          <a:p>
            <a:pPr lvl="1"/>
            <a:r>
              <a:rPr lang="en-CA" dirty="0" smtClean="0"/>
              <a:t>Scan 1: Encode DC and first few AC components, e.g., AC1, AC2.</a:t>
            </a:r>
          </a:p>
          <a:p>
            <a:pPr lvl="1"/>
            <a:r>
              <a:rPr lang="en-CA" dirty="0" smtClean="0"/>
              <a:t>Scan 2: Encode a few more AC components, e.g., AC3, AC4, AC5.</a:t>
            </a:r>
          </a:p>
          <a:p>
            <a:pPr lvl="1"/>
            <a:r>
              <a:rPr lang="en-CA" dirty="0" smtClean="0"/>
              <a:t>   ...</a:t>
            </a:r>
            <a:endParaRPr lang="en-CA" dirty="0" smtClean="0"/>
          </a:p>
          <a:p>
            <a:pPr lvl="1"/>
            <a:r>
              <a:rPr lang="en-CA" dirty="0" smtClean="0"/>
              <a:t>Scan k: Encode the last few ACs, e.g., AC61, AC62, AC63.</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48072"/>
          </a:xfrm>
        </p:spPr>
        <p:txBody>
          <a:bodyPr>
            <a:normAutofit/>
          </a:bodyPr>
          <a:lstStyle/>
          <a:p>
            <a:r>
              <a:rPr lang="en-CA" sz="3200" dirty="0" smtClean="0"/>
              <a:t>9.1  The JPEG Standard</a:t>
            </a:r>
            <a:endParaRPr lang="en-CA" sz="3200" dirty="0"/>
          </a:p>
        </p:txBody>
      </p:sp>
      <p:sp>
        <p:nvSpPr>
          <p:cNvPr id="3" name="Content Placeholder 2"/>
          <p:cNvSpPr>
            <a:spLocks noGrp="1"/>
          </p:cNvSpPr>
          <p:nvPr>
            <p:ph idx="1"/>
          </p:nvPr>
        </p:nvSpPr>
        <p:spPr>
          <a:xfrm>
            <a:off x="467544" y="1484784"/>
            <a:ext cx="8229600" cy="4525963"/>
          </a:xfrm>
        </p:spPr>
        <p:txBody>
          <a:bodyPr anchor="ctr">
            <a:normAutofit fontScale="47500" lnSpcReduction="20000"/>
          </a:bodyPr>
          <a:lstStyle/>
          <a:p>
            <a:pPr marL="571500" indent="-571500">
              <a:lnSpc>
                <a:spcPct val="120000"/>
              </a:lnSpc>
              <a:buFont typeface="Arial" panose="020B0604020202020204" pitchFamily="34" charset="0"/>
              <a:buChar char="•"/>
            </a:pPr>
            <a:r>
              <a:rPr lang="en-CA" sz="4400" dirty="0" smtClean="0"/>
              <a:t>JPEG is an image compression standard that was developed by the “Joint Photographic Experts Group”. JPEG was formally accepted as an international standard in 1992.</a:t>
            </a:r>
          </a:p>
          <a:p>
            <a:pPr marL="457200" indent="-457200">
              <a:lnSpc>
                <a:spcPct val="120000"/>
              </a:lnSpc>
              <a:buFont typeface="Arial" panose="020B0604020202020204" pitchFamily="34" charset="0"/>
              <a:buChar char="•"/>
            </a:pPr>
            <a:endParaRPr lang="en-CA" dirty="0" smtClean="0"/>
          </a:p>
          <a:p>
            <a:pPr marL="571500" indent="-571500">
              <a:lnSpc>
                <a:spcPct val="120000"/>
              </a:lnSpc>
              <a:buFont typeface="Arial" panose="020B0604020202020204" pitchFamily="34" charset="0"/>
              <a:buChar char="•"/>
            </a:pPr>
            <a:r>
              <a:rPr lang="en-CA" sz="4200" dirty="0" smtClean="0"/>
              <a:t>JPEG is a </a:t>
            </a:r>
            <a:r>
              <a:rPr lang="en-CA" sz="4200" b="1" dirty="0" err="1" smtClean="0"/>
              <a:t>lossy</a:t>
            </a:r>
            <a:r>
              <a:rPr lang="en-CA" sz="4200" dirty="0" smtClean="0"/>
              <a:t> image compression method. It employs a </a:t>
            </a:r>
            <a:r>
              <a:rPr lang="en-CA" sz="4200" b="1" dirty="0" smtClean="0"/>
              <a:t>transform coding </a:t>
            </a:r>
            <a:r>
              <a:rPr lang="en-CA" sz="4200" dirty="0" smtClean="0"/>
              <a:t>method using the DCT (</a:t>
            </a:r>
            <a:r>
              <a:rPr lang="en-CA" sz="4200" i="1" dirty="0" smtClean="0"/>
              <a:t>Discrete Cosine Transform</a:t>
            </a:r>
            <a:r>
              <a:rPr lang="en-CA" sz="4200" dirty="0" smtClean="0"/>
              <a:t>).</a:t>
            </a:r>
          </a:p>
          <a:p>
            <a:pPr marL="457200" indent="-457200">
              <a:lnSpc>
                <a:spcPct val="120000"/>
              </a:lnSpc>
              <a:buFont typeface="Arial" panose="020B0604020202020204" pitchFamily="34" charset="0"/>
              <a:buChar char="•"/>
            </a:pPr>
            <a:endParaRPr lang="en-CA" dirty="0" smtClean="0"/>
          </a:p>
          <a:p>
            <a:pPr marL="571500" indent="-571500">
              <a:lnSpc>
                <a:spcPct val="120000"/>
              </a:lnSpc>
              <a:buFont typeface="Arial" panose="020B0604020202020204" pitchFamily="34" charset="0"/>
              <a:buChar char="•"/>
            </a:pPr>
            <a:r>
              <a:rPr lang="en-CA" sz="4200" dirty="0" smtClean="0"/>
              <a:t>An image is a function of </a:t>
            </a:r>
            <a:r>
              <a:rPr lang="en-CA" sz="4200" i="1" dirty="0" err="1" smtClean="0">
                <a:latin typeface="Times New Roman" pitchFamily="18" charset="0"/>
                <a:cs typeface="Times New Roman" pitchFamily="18" charset="0"/>
              </a:rPr>
              <a:t>i</a:t>
            </a:r>
            <a:r>
              <a:rPr lang="en-CA" sz="4200" dirty="0" smtClean="0"/>
              <a:t> and </a:t>
            </a:r>
            <a:r>
              <a:rPr lang="en-CA" sz="4200" i="1" dirty="0" smtClean="0">
                <a:latin typeface="Times New Roman" pitchFamily="18" charset="0"/>
                <a:cs typeface="Times New Roman" pitchFamily="18" charset="0"/>
              </a:rPr>
              <a:t>j</a:t>
            </a:r>
            <a:r>
              <a:rPr lang="en-CA" sz="4200" dirty="0" smtClean="0"/>
              <a:t> (or conventionally </a:t>
            </a:r>
            <a:r>
              <a:rPr lang="en-CA" sz="4200" i="1" dirty="0" smtClean="0">
                <a:latin typeface="Times New Roman" pitchFamily="18" charset="0"/>
                <a:cs typeface="Times New Roman" pitchFamily="18" charset="0"/>
              </a:rPr>
              <a:t>x</a:t>
            </a:r>
            <a:r>
              <a:rPr lang="en-CA" sz="4200" dirty="0" smtClean="0"/>
              <a:t> and </a:t>
            </a:r>
            <a:r>
              <a:rPr lang="en-CA" sz="4200" i="1" dirty="0" smtClean="0">
                <a:latin typeface="Times New Roman" pitchFamily="18" charset="0"/>
                <a:cs typeface="Times New Roman" pitchFamily="18" charset="0"/>
              </a:rPr>
              <a:t>y</a:t>
            </a:r>
            <a:r>
              <a:rPr lang="en-CA" sz="4200" dirty="0" smtClean="0"/>
              <a:t>) in the </a:t>
            </a:r>
            <a:r>
              <a:rPr lang="en-CA" sz="4200" i="1" dirty="0" smtClean="0"/>
              <a:t>spatial domain</a:t>
            </a:r>
            <a:r>
              <a:rPr lang="en-CA" sz="4200" dirty="0" smtClean="0"/>
              <a:t>.  The 2D DCT is used as one step in JPEG in order to yield a frequency response which is a function </a:t>
            </a:r>
            <a:r>
              <a:rPr lang="en-CA" sz="4200" i="1" dirty="0" smtClean="0">
                <a:latin typeface="Times New Roman" pitchFamily="18" charset="0"/>
                <a:cs typeface="Times New Roman" pitchFamily="18" charset="0"/>
              </a:rPr>
              <a:t>F(u, v) </a:t>
            </a:r>
            <a:r>
              <a:rPr lang="en-CA" sz="4200" dirty="0" smtClean="0"/>
              <a:t>in the </a:t>
            </a:r>
            <a:r>
              <a:rPr lang="en-CA" sz="4200" i="1" dirty="0" smtClean="0"/>
              <a:t>spatial frequency domain</a:t>
            </a:r>
            <a:r>
              <a:rPr lang="en-CA" sz="4200" dirty="0" smtClean="0"/>
              <a:t>, indexed by two integers </a:t>
            </a:r>
            <a:r>
              <a:rPr lang="en-CA" sz="4200" i="1" dirty="0" smtClean="0">
                <a:latin typeface="Times New Roman" pitchFamily="18" charset="0"/>
                <a:cs typeface="Times New Roman" pitchFamily="18" charset="0"/>
              </a:rPr>
              <a:t>u </a:t>
            </a:r>
            <a:r>
              <a:rPr lang="en-CA" sz="4200" dirty="0" smtClean="0"/>
              <a:t>and </a:t>
            </a:r>
            <a:r>
              <a:rPr lang="en-CA" sz="4200" i="1" dirty="0" smtClean="0">
                <a:latin typeface="Times New Roman" pitchFamily="18" charset="0"/>
                <a:cs typeface="Times New Roman" pitchFamily="18" charset="0"/>
              </a:rPr>
              <a:t>v</a:t>
            </a:r>
            <a:r>
              <a:rPr lang="en-CA" sz="4200" dirty="0" smtClean="0"/>
              <a:t>.</a:t>
            </a:r>
            <a:endParaRPr lang="en-CA" sz="4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Progressive Mode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2"/>
            </a:pPr>
            <a:r>
              <a:rPr lang="en-CA" b="1" dirty="0" smtClean="0"/>
              <a:t>Successive approximation</a:t>
            </a:r>
            <a:r>
              <a:rPr lang="en-CA" dirty="0" smtClean="0"/>
              <a:t>: Instead of gradually encoding spectral bands, all DCT coefficients are encoded simultaneously but with their most significant bits (MSBs) first.</a:t>
            </a:r>
          </a:p>
          <a:p>
            <a:endParaRPr lang="en-CA" dirty="0" smtClean="0"/>
          </a:p>
          <a:p>
            <a:pPr lvl="1"/>
            <a:r>
              <a:rPr lang="en-CA" dirty="0" smtClean="0"/>
              <a:t>Scan 1: Encode the first few MSBs, e.g., Bits 7, 6, 5, 4.</a:t>
            </a:r>
          </a:p>
          <a:p>
            <a:pPr lvl="1"/>
            <a:r>
              <a:rPr lang="en-CA" dirty="0" smtClean="0"/>
              <a:t>Scan 2: Encode a few more less significant bits, e.g., Bit 3.</a:t>
            </a:r>
          </a:p>
          <a:p>
            <a:pPr lvl="1"/>
            <a:r>
              <a:rPr lang="en-CA" dirty="0" smtClean="0"/>
              <a:t>   ...</a:t>
            </a:r>
            <a:endParaRPr lang="en-CA" dirty="0" smtClean="0"/>
          </a:p>
          <a:p>
            <a:pPr lvl="1"/>
            <a:r>
              <a:rPr lang="en-CA" dirty="0" smtClean="0"/>
              <a:t>Scan m: Encode the least significant bit (LSB), Bit 0.</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Hierarchical Mode</a:t>
            </a:r>
            <a:endParaRPr lang="en-CA" sz="3200" dirty="0"/>
          </a:p>
        </p:txBody>
      </p:sp>
      <p:sp>
        <p:nvSpPr>
          <p:cNvPr id="3" name="Content Placeholder 2"/>
          <p:cNvSpPr>
            <a:spLocks noGrp="1"/>
          </p:cNvSpPr>
          <p:nvPr>
            <p:ph idx="1"/>
          </p:nvPr>
        </p:nvSpPr>
        <p:spPr>
          <a:xfrm>
            <a:off x="457200" y="1600201"/>
            <a:ext cx="8229600" cy="4061048"/>
          </a:xfrm>
        </p:spPr>
        <p:txBody>
          <a:bodyPr anchor="ctr">
            <a:normAutofit fontScale="70000" lnSpcReduction="20000"/>
          </a:bodyPr>
          <a:lstStyle/>
          <a:p>
            <a:pPr marL="457200" indent="-457200">
              <a:buFont typeface="Arial"/>
              <a:buChar char="•"/>
            </a:pPr>
            <a:r>
              <a:rPr lang="en-CA" dirty="0" smtClean="0"/>
              <a:t>The encoded image at the lowest resolution is basically a compressed low-pass filtered image, whereas the images at successively higher resolutions provide additional details (differences from the lower resolution images).</a:t>
            </a:r>
          </a:p>
          <a:p>
            <a:pPr marL="457200" indent="-457200">
              <a:buFont typeface="Arial"/>
              <a:buChar char="•"/>
            </a:pPr>
            <a:endParaRPr lang="en-CA" dirty="0" smtClean="0"/>
          </a:p>
          <a:p>
            <a:pPr marL="457200" indent="-457200">
              <a:buFont typeface="Arial"/>
              <a:buChar char="•"/>
            </a:pPr>
            <a:r>
              <a:rPr lang="en-CA" dirty="0" smtClean="0"/>
              <a:t>Similar to Progressive JPEG, the Hierarchical JPEG images can be transmitted in multiple passes progressively improving quality.</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285445"/>
            <a:ext cx="8229600" cy="625461"/>
          </a:xfrm>
        </p:spPr>
        <p:txBody>
          <a:bodyPr>
            <a:normAutofit fontScale="77500" lnSpcReduction="20000"/>
          </a:bodyPr>
          <a:lstStyle/>
          <a:p>
            <a:pPr algn="ctr"/>
            <a:r>
              <a:rPr lang="en-CA" b="1" dirty="0" smtClean="0"/>
              <a:t>Fig. 9.5: </a:t>
            </a:r>
            <a:r>
              <a:rPr lang="en-CA" dirty="0" smtClean="0"/>
              <a:t>Block diagram for Hierarchical JPEG.</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22</a:t>
            </a:fld>
            <a:endParaRPr lang="en-US"/>
          </a:p>
        </p:txBody>
      </p:sp>
      <p:pic>
        <p:nvPicPr>
          <p:cNvPr id="6" name="Picture 5" descr="hier-jpeg.png"/>
          <p:cNvPicPr>
            <a:picLocks noChangeAspect="1"/>
          </p:cNvPicPr>
          <p:nvPr/>
        </p:nvPicPr>
        <p:blipFill>
          <a:blip r:embed="rId2" cstate="print"/>
          <a:stretch>
            <a:fillRect/>
          </a:stretch>
        </p:blipFill>
        <p:spPr>
          <a:xfrm>
            <a:off x="1142976" y="1000108"/>
            <a:ext cx="6858048" cy="38785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62" name="Picture 262" descr="C:\Users\jjyap\Desktop\3levelenco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64704"/>
            <a:ext cx="7632848" cy="52822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24</a:t>
            </a:fld>
            <a:endParaRPr lang="en-US"/>
          </a:p>
        </p:txBody>
      </p:sp>
      <p:pic>
        <p:nvPicPr>
          <p:cNvPr id="26853" name="Picture 229" descr="C:\Users\jjyap\Desktop\3leveldecoder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4824"/>
            <a:ext cx="8025218" cy="2808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9.1.3  A Glance at the JPEG </a:t>
            </a:r>
            <a:r>
              <a:rPr lang="en-CA" sz="3200" dirty="0" err="1" smtClean="0"/>
              <a:t>Bitstream</a:t>
            </a:r>
            <a:endParaRPr lang="en-CA" sz="3200" dirty="0"/>
          </a:p>
        </p:txBody>
      </p:sp>
      <p:pic>
        <p:nvPicPr>
          <p:cNvPr id="6" name="Content Placeholder 5" descr="jpeg-bitstream.png"/>
          <p:cNvPicPr>
            <a:picLocks noGrp="1" noChangeAspect="1"/>
          </p:cNvPicPr>
          <p:nvPr>
            <p:ph idx="1"/>
          </p:nvPr>
        </p:nvPicPr>
        <p:blipFill>
          <a:blip r:embed="rId2" cstate="print"/>
          <a:stretch>
            <a:fillRect/>
          </a:stretch>
        </p:blipFill>
        <p:spPr>
          <a:xfrm>
            <a:off x="785786" y="1714488"/>
            <a:ext cx="7595392" cy="3286148"/>
          </a:xfrm>
        </p:spPr>
      </p:pic>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25</a:t>
            </a:fld>
            <a:endParaRPr lang="en-US"/>
          </a:p>
        </p:txBody>
      </p:sp>
      <p:sp>
        <p:nvSpPr>
          <p:cNvPr id="7" name="TextBox 6"/>
          <p:cNvSpPr txBox="1"/>
          <p:nvPr/>
        </p:nvSpPr>
        <p:spPr>
          <a:xfrm>
            <a:off x="2714612" y="5500702"/>
            <a:ext cx="4315404" cy="523220"/>
          </a:xfrm>
          <a:prstGeom prst="rect">
            <a:avLst/>
          </a:prstGeom>
          <a:noFill/>
        </p:spPr>
        <p:txBody>
          <a:bodyPr wrap="none" rtlCol="0">
            <a:spAutoFit/>
          </a:bodyPr>
          <a:lstStyle/>
          <a:p>
            <a:r>
              <a:rPr lang="en-CA" sz="2800" b="1" dirty="0" smtClean="0">
                <a:latin typeface="Trebuchet MS"/>
              </a:rPr>
              <a:t>Fig. 9.6</a:t>
            </a:r>
            <a:r>
              <a:rPr lang="en-CA" sz="2800" dirty="0" smtClean="0">
                <a:latin typeface="Trebuchet MS"/>
              </a:rPr>
              <a:t>: JPEG </a:t>
            </a:r>
            <a:r>
              <a:rPr lang="en-CA" sz="2800" dirty="0" err="1" smtClean="0">
                <a:latin typeface="Trebuchet MS"/>
              </a:rPr>
              <a:t>bitstream</a:t>
            </a:r>
            <a:r>
              <a:rPr lang="en-CA" sz="2800" dirty="0" smtClean="0">
                <a:latin typeface="Trebuchet MS"/>
              </a:rPr>
              <a:t>.</a:t>
            </a:r>
            <a:endParaRPr lang="en-CA" sz="2800" dirty="0">
              <a:latin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9.2  The JPEG 2000 Standard</a:t>
            </a:r>
            <a:endParaRPr lang="en-CA" sz="3200" dirty="0"/>
          </a:p>
        </p:txBody>
      </p:sp>
      <p:sp>
        <p:nvSpPr>
          <p:cNvPr id="3" name="Content Placeholder 2"/>
          <p:cNvSpPr>
            <a:spLocks noGrp="1"/>
          </p:cNvSpPr>
          <p:nvPr>
            <p:ph idx="1"/>
          </p:nvPr>
        </p:nvSpPr>
        <p:spPr/>
        <p:txBody>
          <a:bodyPr>
            <a:normAutofit fontScale="70000" lnSpcReduction="20000"/>
          </a:bodyPr>
          <a:lstStyle/>
          <a:p>
            <a:r>
              <a:rPr lang="en-CA" dirty="0" smtClean="0"/>
              <a:t>• Design Goals:</a:t>
            </a:r>
          </a:p>
          <a:p>
            <a:pPr marL="857250" lvl="1" indent="-457200">
              <a:lnSpc>
                <a:spcPct val="120000"/>
              </a:lnSpc>
              <a:spcBef>
                <a:spcPts val="1200"/>
              </a:spcBef>
              <a:buFont typeface="Trebuchet MS" panose="020B0603020202020204" pitchFamily="34" charset="0"/>
              <a:buChar char="‐"/>
            </a:pPr>
            <a:r>
              <a:rPr lang="en-CA" dirty="0" smtClean="0"/>
              <a:t>To provide a better rate-distortion </a:t>
            </a:r>
            <a:r>
              <a:rPr lang="en-CA" dirty="0" err="1" smtClean="0"/>
              <a:t>tradeoff</a:t>
            </a:r>
            <a:r>
              <a:rPr lang="en-CA" dirty="0" smtClean="0"/>
              <a:t> and improved subjective image quality.</a:t>
            </a:r>
          </a:p>
          <a:p>
            <a:pPr marL="857250" lvl="1" indent="-457200">
              <a:lnSpc>
                <a:spcPct val="120000"/>
              </a:lnSpc>
              <a:spcBef>
                <a:spcPts val="1200"/>
              </a:spcBef>
              <a:buFont typeface="Trebuchet MS" panose="020B0603020202020204" pitchFamily="34" charset="0"/>
              <a:buChar char="‐"/>
            </a:pPr>
            <a:r>
              <a:rPr lang="en-CA" dirty="0" smtClean="0"/>
              <a:t>To provide additional functionalities lacking in the JPEG standard.</a:t>
            </a:r>
          </a:p>
          <a:p>
            <a:endParaRPr lang="en-CA" dirty="0" smtClean="0"/>
          </a:p>
          <a:p>
            <a:r>
              <a:rPr lang="en-CA" dirty="0" smtClean="0"/>
              <a:t>• The JPEG 2000 standard addresses the following problems:</a:t>
            </a:r>
          </a:p>
          <a:p>
            <a:pPr marL="857250" lvl="1" indent="-457200">
              <a:lnSpc>
                <a:spcPct val="120000"/>
              </a:lnSpc>
              <a:spcBef>
                <a:spcPts val="1200"/>
              </a:spcBef>
              <a:buFont typeface="Trebuchet MS" panose="020B0603020202020204" pitchFamily="34" charset="0"/>
              <a:buChar char="‐"/>
            </a:pPr>
            <a:r>
              <a:rPr lang="en-CA" b="1" dirty="0" smtClean="0"/>
              <a:t>Lossless and </a:t>
            </a:r>
            <a:r>
              <a:rPr lang="en-CA" b="1" dirty="0" err="1" smtClean="0"/>
              <a:t>Lossy</a:t>
            </a:r>
            <a:r>
              <a:rPr lang="en-CA" b="1" dirty="0" smtClean="0"/>
              <a:t> Compression</a:t>
            </a:r>
            <a:r>
              <a:rPr lang="en-CA" dirty="0" smtClean="0"/>
              <a:t>: There was no standard that could provide superior lossless compression and </a:t>
            </a:r>
            <a:r>
              <a:rPr lang="en-CA" dirty="0" err="1" smtClean="0"/>
              <a:t>lossy</a:t>
            </a:r>
            <a:r>
              <a:rPr lang="en-CA" dirty="0" smtClean="0"/>
              <a:t> compression in a single </a:t>
            </a:r>
            <a:r>
              <a:rPr lang="en-CA" dirty="0" err="1" smtClean="0"/>
              <a:t>bitstream</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003232" cy="5483245"/>
          </a:xfrm>
        </p:spPr>
        <p:txBody>
          <a:bodyPr anchor="ctr">
            <a:normAutofit fontScale="77500" lnSpcReduction="20000"/>
          </a:bodyPr>
          <a:lstStyle/>
          <a:p>
            <a:pPr lvl="1">
              <a:lnSpc>
                <a:spcPct val="120000"/>
              </a:lnSpc>
              <a:spcBef>
                <a:spcPts val="1800"/>
              </a:spcBef>
            </a:pPr>
            <a:r>
              <a:rPr lang="en-CA" dirty="0" smtClean="0"/>
              <a:t>– </a:t>
            </a:r>
            <a:r>
              <a:rPr lang="en-CA" b="1" dirty="0" smtClean="0"/>
              <a:t>Low Bit-rate Compression</a:t>
            </a:r>
            <a:r>
              <a:rPr lang="en-CA" dirty="0" smtClean="0"/>
              <a:t>: The JPEG standard offers excellent rate-distortion performance in mid and high bit-rates. However, at bit-rates below 0.25 </a:t>
            </a:r>
            <a:r>
              <a:rPr lang="en-CA" dirty="0" err="1" smtClean="0"/>
              <a:t>bpp</a:t>
            </a:r>
            <a:r>
              <a:rPr lang="en-CA" dirty="0" smtClean="0"/>
              <a:t>, subjective distortion becomes unacceptable. This is important if we hope to receive images on our web- enabled ubiquitous devices, such as web-aware wristwatches and so on.</a:t>
            </a:r>
          </a:p>
          <a:p>
            <a:pPr lvl="1">
              <a:lnSpc>
                <a:spcPct val="120000"/>
              </a:lnSpc>
              <a:spcBef>
                <a:spcPts val="1800"/>
              </a:spcBef>
            </a:pPr>
            <a:r>
              <a:rPr lang="en-CA" dirty="0" smtClean="0"/>
              <a:t>– </a:t>
            </a:r>
            <a:r>
              <a:rPr lang="en-CA" b="1" dirty="0" smtClean="0"/>
              <a:t>Large Images</a:t>
            </a:r>
            <a:r>
              <a:rPr lang="en-CA" dirty="0" smtClean="0"/>
              <a:t>: The new standard will allow image resolutions greater than 64K by 64K without tiling. It  can handle image size up to 2</a:t>
            </a:r>
            <a:r>
              <a:rPr lang="en-CA" baseline="30000" dirty="0" smtClean="0"/>
              <a:t>32</a:t>
            </a:r>
            <a:r>
              <a:rPr lang="en-CA" dirty="0" smtClean="0"/>
              <a:t> − 1.</a:t>
            </a:r>
          </a:p>
          <a:p>
            <a:pPr lvl="1">
              <a:lnSpc>
                <a:spcPct val="120000"/>
              </a:lnSpc>
              <a:spcBef>
                <a:spcPts val="1800"/>
              </a:spcBef>
            </a:pPr>
            <a:r>
              <a:rPr lang="en-CA" dirty="0" smtClean="0"/>
              <a:t>– </a:t>
            </a:r>
            <a:r>
              <a:rPr lang="en-CA" b="1" dirty="0" smtClean="0"/>
              <a:t>Single Decompression Architecture</a:t>
            </a:r>
            <a:r>
              <a:rPr lang="en-CA" dirty="0" smtClean="0"/>
              <a:t>: The JPEG standard had 44 modes, many of which were application specific and not used by the majority of JPEG decoders.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229600" cy="5483245"/>
          </a:xfrm>
        </p:spPr>
        <p:txBody>
          <a:bodyPr anchor="ctr">
            <a:normAutofit fontScale="77500" lnSpcReduction="20000"/>
          </a:bodyPr>
          <a:lstStyle/>
          <a:p>
            <a:pPr lvl="1">
              <a:lnSpc>
                <a:spcPct val="120000"/>
              </a:lnSpc>
              <a:spcBef>
                <a:spcPts val="2424"/>
              </a:spcBef>
            </a:pPr>
            <a:r>
              <a:rPr lang="en-CA" dirty="0" smtClean="0"/>
              <a:t>– </a:t>
            </a:r>
            <a:r>
              <a:rPr lang="en-CA" b="1" dirty="0" smtClean="0"/>
              <a:t>Transmission in Noisy Environments</a:t>
            </a:r>
            <a:r>
              <a:rPr lang="en-CA" dirty="0" smtClean="0"/>
              <a:t>: The new standard will provide improved error resilience for transmission in noisy environments such as wireless networks and the Internet.</a:t>
            </a:r>
          </a:p>
          <a:p>
            <a:pPr lvl="1">
              <a:lnSpc>
                <a:spcPct val="120000"/>
              </a:lnSpc>
              <a:spcBef>
                <a:spcPts val="2424"/>
              </a:spcBef>
            </a:pPr>
            <a:r>
              <a:rPr lang="en-CA" dirty="0" smtClean="0"/>
              <a:t>– </a:t>
            </a:r>
            <a:r>
              <a:rPr lang="en-CA" b="1" dirty="0" smtClean="0"/>
              <a:t>Progressive Transmission</a:t>
            </a:r>
            <a:r>
              <a:rPr lang="en-CA" dirty="0" smtClean="0"/>
              <a:t>: The new standard provides seamless quality and resolution scalability from low to high bit-rate. The target bit-rate and reconstruction resolution need not be known at the time of compression.</a:t>
            </a:r>
          </a:p>
          <a:p>
            <a:pPr lvl="1">
              <a:lnSpc>
                <a:spcPct val="120000"/>
              </a:lnSpc>
              <a:spcBef>
                <a:spcPts val="2424"/>
              </a:spcBef>
            </a:pPr>
            <a:r>
              <a:rPr lang="en-CA" dirty="0" smtClean="0"/>
              <a:t>– </a:t>
            </a:r>
            <a:r>
              <a:rPr lang="en-CA" b="1" dirty="0" smtClean="0"/>
              <a:t>Region of Interest Coding</a:t>
            </a:r>
            <a:r>
              <a:rPr lang="en-CA" dirty="0" smtClean="0"/>
              <a:t>: The new standard allows the specification of Regions of Interest (ROI) which can be coded with superior quality than the rest of the image.  One may like to code the face of a speaker with more quality than the surrounding furniture.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77500" lnSpcReduction="20000"/>
          </a:bodyPr>
          <a:lstStyle/>
          <a:p>
            <a:pPr marL="914400" lvl="1" indent="-457200">
              <a:lnSpc>
                <a:spcPct val="120000"/>
              </a:lnSpc>
              <a:spcBef>
                <a:spcPts val="1776"/>
              </a:spcBef>
              <a:buFont typeface="Lucida Grande"/>
              <a:buChar char="-"/>
            </a:pPr>
            <a:r>
              <a:rPr lang="en-CA" b="1" dirty="0" smtClean="0"/>
              <a:t>Computer Generated Imagery</a:t>
            </a:r>
            <a:r>
              <a:rPr lang="en-CA" dirty="0" smtClean="0"/>
              <a:t>: The JPEG standard was optimized for natural imagery and did not perform well on computer generated imagery.</a:t>
            </a:r>
          </a:p>
          <a:p>
            <a:pPr marL="914400" lvl="1" indent="-457200">
              <a:lnSpc>
                <a:spcPct val="120000"/>
              </a:lnSpc>
              <a:spcBef>
                <a:spcPts val="1776"/>
              </a:spcBef>
              <a:buFont typeface="Lucida Grande"/>
              <a:buChar char="-"/>
            </a:pPr>
            <a:r>
              <a:rPr lang="en-CA" b="1" dirty="0" smtClean="0"/>
              <a:t>Compound Documents</a:t>
            </a:r>
            <a:r>
              <a:rPr lang="en-CA" dirty="0" smtClean="0"/>
              <a:t>: The new standard offers metadata mechanisms for incorporating additional non-image data as part of the file. This may be useful for including text along with imagery, as one important example.</a:t>
            </a:r>
          </a:p>
          <a:p>
            <a:endParaRPr lang="en-CA" dirty="0" smtClean="0"/>
          </a:p>
          <a:p>
            <a:pPr marL="457200" indent="-457200">
              <a:lnSpc>
                <a:spcPct val="120000"/>
              </a:lnSpc>
              <a:buFont typeface="Arial"/>
              <a:buChar char="•"/>
            </a:pPr>
            <a:r>
              <a:rPr lang="en-CA" dirty="0" smtClean="0"/>
              <a:t>In addition, JPEG 2000 is able to handle up to 256 channels of information whereas the JPEG standard was only able to handle three color channels.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568952" cy="576064"/>
          </a:xfrm>
        </p:spPr>
        <p:txBody>
          <a:bodyPr>
            <a:normAutofit fontScale="90000"/>
          </a:bodyPr>
          <a:lstStyle/>
          <a:p>
            <a:r>
              <a:rPr lang="en-CA" sz="3600" dirty="0" smtClean="0"/>
              <a:t>Observations for JPEG Image Compression</a:t>
            </a:r>
            <a:endParaRPr lang="en-CA" sz="3600" dirty="0"/>
          </a:p>
        </p:txBody>
      </p:sp>
      <p:sp>
        <p:nvSpPr>
          <p:cNvPr id="3" name="Content Placeholder 2"/>
          <p:cNvSpPr>
            <a:spLocks noGrp="1"/>
          </p:cNvSpPr>
          <p:nvPr>
            <p:ph idx="1"/>
          </p:nvPr>
        </p:nvSpPr>
        <p:spPr/>
        <p:txBody>
          <a:bodyPr anchor="ctr">
            <a:noAutofit/>
          </a:bodyPr>
          <a:lstStyle/>
          <a:p>
            <a:pPr>
              <a:lnSpc>
                <a:spcPct val="100000"/>
              </a:lnSpc>
              <a:buFont typeface="Arial"/>
              <a:buChar char="•"/>
            </a:pPr>
            <a:r>
              <a:rPr lang="en-CA" sz="2400" dirty="0" smtClean="0"/>
              <a:t>The effectiveness of the DCT transform coding method in JPEG relies on 3 major observations:</a:t>
            </a:r>
          </a:p>
          <a:p>
            <a:pPr>
              <a:lnSpc>
                <a:spcPct val="100000"/>
              </a:lnSpc>
            </a:pPr>
            <a:endParaRPr lang="en-CA" sz="2400" dirty="0" smtClean="0"/>
          </a:p>
          <a:p>
            <a:pPr marL="0" indent="0">
              <a:lnSpc>
                <a:spcPct val="100000"/>
              </a:lnSpc>
            </a:pPr>
            <a:r>
              <a:rPr lang="en-CA" sz="2400" b="1" dirty="0" smtClean="0"/>
              <a:t>Observation 1</a:t>
            </a:r>
            <a:r>
              <a:rPr lang="en-CA" sz="2400" dirty="0" smtClean="0"/>
              <a:t>: Useful image contents change relatively slowly across the image, i.e., it is unusual for intensity  values to vary widely several times in a small area, for example, within an 8×8 image block.</a:t>
            </a:r>
          </a:p>
          <a:p>
            <a:pPr>
              <a:lnSpc>
                <a:spcPct val="100000"/>
              </a:lnSpc>
            </a:pPr>
            <a:endParaRPr lang="en-CA" sz="2400" dirty="0" smtClean="0"/>
          </a:p>
          <a:p>
            <a:pPr>
              <a:lnSpc>
                <a:spcPct val="100000"/>
              </a:lnSpc>
              <a:buFont typeface="Arial"/>
              <a:buChar char="•"/>
            </a:pPr>
            <a:r>
              <a:rPr lang="en-CA" sz="2400" dirty="0" smtClean="0"/>
              <a:t>Much of the information in an image is repeated, hence “spatial redundancy”.</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42942"/>
          </a:xfrm>
        </p:spPr>
        <p:txBody>
          <a:bodyPr>
            <a:normAutofit fontScale="90000"/>
          </a:bodyPr>
          <a:lstStyle/>
          <a:p>
            <a:r>
              <a:rPr lang="en-CA" sz="3200" dirty="0" smtClean="0"/>
              <a:t>Properties of JPEG 2000 Image Compression</a:t>
            </a:r>
            <a:endParaRPr lang="en-CA" sz="3200" dirty="0"/>
          </a:p>
        </p:txBody>
      </p:sp>
      <p:sp>
        <p:nvSpPr>
          <p:cNvPr id="3" name="Content Placeholder 2"/>
          <p:cNvSpPr>
            <a:spLocks noGrp="1"/>
          </p:cNvSpPr>
          <p:nvPr>
            <p:ph idx="1"/>
          </p:nvPr>
        </p:nvSpPr>
        <p:spPr>
          <a:xfrm>
            <a:off x="457200" y="1285860"/>
            <a:ext cx="8229600" cy="1711091"/>
          </a:xfrm>
        </p:spPr>
        <p:txBody>
          <a:bodyPr>
            <a:normAutofit fontScale="55000" lnSpcReduction="20000"/>
          </a:bodyPr>
          <a:lstStyle/>
          <a:p>
            <a:pPr marL="457200" indent="-457200">
              <a:lnSpc>
                <a:spcPct val="120000"/>
              </a:lnSpc>
              <a:spcBef>
                <a:spcPts val="1200"/>
              </a:spcBef>
              <a:buFont typeface="Arial"/>
              <a:buChar char="•"/>
            </a:pPr>
            <a:r>
              <a:rPr lang="en-CA" dirty="0" smtClean="0"/>
              <a:t>Uses </a:t>
            </a:r>
            <a:r>
              <a:rPr lang="en-CA" i="1" dirty="0" smtClean="0"/>
              <a:t>Embedded Block Coding with Optimized Truncation</a:t>
            </a:r>
            <a:r>
              <a:rPr lang="en-CA" dirty="0" smtClean="0"/>
              <a:t> (EBCOT) algorithm which partitions each </a:t>
            </a:r>
            <a:r>
              <a:rPr lang="en-CA" dirty="0" err="1" smtClean="0"/>
              <a:t>subband</a:t>
            </a:r>
            <a:r>
              <a:rPr lang="en-CA" dirty="0" smtClean="0"/>
              <a:t> LL, LH, HL, HH produced by the wavelet transform into small blocks called “code blocks”.</a:t>
            </a:r>
          </a:p>
          <a:p>
            <a:pPr marL="457200" indent="-457200">
              <a:lnSpc>
                <a:spcPct val="120000"/>
              </a:lnSpc>
              <a:spcBef>
                <a:spcPts val="1200"/>
              </a:spcBef>
              <a:buFont typeface="Arial"/>
              <a:buChar char="•"/>
            </a:pPr>
            <a:r>
              <a:rPr lang="en-CA" dirty="0" smtClean="0"/>
              <a:t>A separate scalable </a:t>
            </a:r>
            <a:r>
              <a:rPr lang="en-CA" dirty="0" err="1" smtClean="0"/>
              <a:t>bitstream</a:t>
            </a:r>
            <a:r>
              <a:rPr lang="en-CA" dirty="0" smtClean="0"/>
              <a:t> is generated for each code block ⇒ improved error resilience.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246" y="2996952"/>
            <a:ext cx="2651509" cy="2651509"/>
          </a:xfrm>
          <a:prstGeom prst="rect">
            <a:avLst/>
          </a:prstGeom>
        </p:spPr>
      </p:pic>
      <p:sp>
        <p:nvSpPr>
          <p:cNvPr id="6" name="Rectangle 5"/>
          <p:cNvSpPr/>
          <p:nvPr/>
        </p:nvSpPr>
        <p:spPr>
          <a:xfrm>
            <a:off x="2137969" y="5714542"/>
            <a:ext cx="4868064" cy="451406"/>
          </a:xfrm>
          <a:prstGeom prst="rect">
            <a:avLst/>
          </a:prstGeom>
        </p:spPr>
        <p:txBody>
          <a:bodyPr wrap="none">
            <a:spAutoFit/>
          </a:bodyPr>
          <a:lstStyle/>
          <a:p>
            <a:pPr algn="ctr">
              <a:lnSpc>
                <a:spcPct val="120000"/>
              </a:lnSpc>
              <a:spcBef>
                <a:spcPts val="3000"/>
              </a:spcBef>
            </a:pPr>
            <a:r>
              <a:rPr lang="en-CA" sz="2000" b="1" dirty="0">
                <a:latin typeface="Trebuchet MS"/>
                <a:cs typeface="Trebuchet MS"/>
              </a:rPr>
              <a:t>Fig. 9.7: </a:t>
            </a:r>
            <a:r>
              <a:rPr lang="en-CA" sz="2000" dirty="0">
                <a:latin typeface="Trebuchet MS"/>
                <a:cs typeface="Trebuchet MS"/>
              </a:rPr>
              <a:t>Code block structure of EBCOT.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5"/>
            <a:ext cx="7632848" cy="4824536"/>
          </a:xfrm>
        </p:spPr>
        <p:txBody>
          <a:bodyPr anchor="ctr">
            <a:normAutofit/>
          </a:bodyPr>
          <a:lstStyle/>
          <a:p>
            <a:r>
              <a:rPr lang="en-CA" sz="2800" b="1" dirty="0" smtClean="0"/>
              <a:t>Main Steps of JPEG 2000 Image Compression</a:t>
            </a:r>
          </a:p>
          <a:p>
            <a:pPr marL="457200" indent="-457200">
              <a:lnSpc>
                <a:spcPct val="100000"/>
              </a:lnSpc>
              <a:spcBef>
                <a:spcPts val="2424"/>
              </a:spcBef>
              <a:buFont typeface="Arial"/>
              <a:buChar char="•"/>
            </a:pPr>
            <a:r>
              <a:rPr lang="en-CA" sz="2600" dirty="0" smtClean="0"/>
              <a:t>Embedded Block coding and </a:t>
            </a:r>
            <a:r>
              <a:rPr lang="en-CA" sz="2600" dirty="0" err="1" smtClean="0"/>
              <a:t>bitstream</a:t>
            </a:r>
            <a:r>
              <a:rPr lang="en-CA" sz="2600" dirty="0" smtClean="0"/>
              <a:t> generation.</a:t>
            </a:r>
          </a:p>
          <a:p>
            <a:pPr marL="457200" indent="-457200">
              <a:lnSpc>
                <a:spcPct val="100000"/>
              </a:lnSpc>
              <a:spcBef>
                <a:spcPts val="2424"/>
              </a:spcBef>
              <a:buFont typeface="Arial"/>
              <a:buChar char="•"/>
            </a:pPr>
            <a:r>
              <a:rPr lang="en-CA" sz="2600" dirty="0" smtClean="0"/>
              <a:t>Post compression rate distortion (PCRD) optimization.</a:t>
            </a:r>
          </a:p>
          <a:p>
            <a:pPr marL="457200" indent="-457200">
              <a:lnSpc>
                <a:spcPct val="100000"/>
              </a:lnSpc>
              <a:spcBef>
                <a:spcPts val="2424"/>
              </a:spcBef>
              <a:buFont typeface="Arial"/>
              <a:buChar char="•"/>
            </a:pPr>
            <a:r>
              <a:rPr lang="en-CA" sz="2600" dirty="0" smtClean="0"/>
              <a:t>Layer formation and representation.</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03275"/>
            <a:ext cx="8075240" cy="5483245"/>
          </a:xfrm>
        </p:spPr>
        <p:txBody>
          <a:bodyPr>
            <a:normAutofit/>
          </a:bodyPr>
          <a:lstStyle/>
          <a:p>
            <a:pPr algn="ctr">
              <a:lnSpc>
                <a:spcPct val="100000"/>
              </a:lnSpc>
            </a:pPr>
            <a:r>
              <a:rPr lang="en-CA" sz="3600" b="1" dirty="0" smtClean="0"/>
              <a:t>Embedded Block Coding and </a:t>
            </a:r>
            <a:r>
              <a:rPr lang="en-CA" sz="3600" b="1" dirty="0" err="1" smtClean="0"/>
              <a:t>Bitstream</a:t>
            </a:r>
            <a:r>
              <a:rPr lang="en-CA" sz="3600" b="1" dirty="0" smtClean="0"/>
              <a:t> Generation</a:t>
            </a:r>
          </a:p>
          <a:p>
            <a:pPr algn="ctr">
              <a:lnSpc>
                <a:spcPct val="100000"/>
              </a:lnSpc>
            </a:pPr>
            <a:endParaRPr lang="en-CA" sz="3600" b="1" dirty="0" smtClean="0"/>
          </a:p>
          <a:p>
            <a:pPr marL="514350" indent="-514350">
              <a:lnSpc>
                <a:spcPct val="100000"/>
              </a:lnSpc>
              <a:spcBef>
                <a:spcPts val="1968"/>
              </a:spcBef>
              <a:buAutoNum type="arabicPeriod"/>
            </a:pPr>
            <a:r>
              <a:rPr lang="en-CA" sz="2800" dirty="0" err="1" smtClean="0"/>
              <a:t>Bitplane</a:t>
            </a:r>
            <a:r>
              <a:rPr lang="en-CA" sz="2800" dirty="0" smtClean="0"/>
              <a:t> coding.</a:t>
            </a:r>
          </a:p>
          <a:p>
            <a:pPr marL="514350" indent="-514350">
              <a:lnSpc>
                <a:spcPct val="100000"/>
              </a:lnSpc>
              <a:spcBef>
                <a:spcPts val="1968"/>
              </a:spcBef>
              <a:buAutoNum type="arabicPeriod"/>
            </a:pPr>
            <a:r>
              <a:rPr lang="en-CA" sz="2800" dirty="0" smtClean="0"/>
              <a:t>Fractional </a:t>
            </a:r>
            <a:r>
              <a:rPr lang="en-CA" sz="2800" dirty="0" err="1" smtClean="0"/>
              <a:t>bitplane</a:t>
            </a:r>
            <a:r>
              <a:rPr lang="en-CA" sz="2800" dirty="0" smtClean="0"/>
              <a:t> coding.</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1. </a:t>
            </a:r>
            <a:r>
              <a:rPr lang="en-CA" sz="3200" dirty="0" err="1" smtClean="0"/>
              <a:t>Bitplane</a:t>
            </a:r>
            <a:r>
              <a:rPr lang="en-CA" sz="3200" dirty="0" smtClean="0"/>
              <a:t> Coding</a:t>
            </a:r>
            <a:endParaRPr lang="en-CA" sz="3200"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buFont typeface="Arial"/>
              <a:buChar char="•"/>
            </a:pPr>
            <a:r>
              <a:rPr lang="en-CA" dirty="0" smtClean="0"/>
              <a:t>Uniform dead zone </a:t>
            </a:r>
            <a:r>
              <a:rPr lang="en-CA" dirty="0" err="1" smtClean="0"/>
              <a:t>quantizers</a:t>
            </a:r>
            <a:r>
              <a:rPr lang="en-CA" dirty="0" smtClean="0"/>
              <a:t> are used with successively smaller interval sizes. Equivalent to coding each block one </a:t>
            </a:r>
            <a:r>
              <a:rPr lang="en-CA" dirty="0" err="1" smtClean="0"/>
              <a:t>bitplane</a:t>
            </a:r>
            <a:r>
              <a:rPr lang="en-CA" dirty="0" smtClean="0"/>
              <a:t> at a time.</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marL="0" indent="0">
              <a:lnSpc>
                <a:spcPct val="120000"/>
              </a:lnSpc>
            </a:pPr>
            <a:r>
              <a:rPr lang="en-CA" b="1" dirty="0" smtClean="0"/>
              <a:t>Fig. 9.8: </a:t>
            </a:r>
            <a:r>
              <a:rPr lang="en-CA" dirty="0" smtClean="0"/>
              <a:t>Dead zone </a:t>
            </a:r>
            <a:r>
              <a:rPr lang="en-CA" dirty="0" err="1" smtClean="0"/>
              <a:t>quantizer</a:t>
            </a:r>
            <a:r>
              <a:rPr lang="en-CA" dirty="0" smtClean="0"/>
              <a:t>. The length of the dead zone is 2δ. Values inside the dead zone are quantized to 0.</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33</a:t>
            </a:fld>
            <a:endParaRPr lang="en-US"/>
          </a:p>
        </p:txBody>
      </p:sp>
      <p:pic>
        <p:nvPicPr>
          <p:cNvPr id="6" name="Picture 5" descr="quantizer.png"/>
          <p:cNvPicPr>
            <a:picLocks noChangeAspect="1"/>
          </p:cNvPicPr>
          <p:nvPr/>
        </p:nvPicPr>
        <p:blipFill>
          <a:blip r:embed="rId2" cstate="print"/>
          <a:stretch>
            <a:fillRect/>
          </a:stretch>
        </p:blipFill>
        <p:spPr>
          <a:xfrm>
            <a:off x="2714612" y="2492896"/>
            <a:ext cx="3718568" cy="25237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62500" lnSpcReduction="20000"/>
          </a:bodyPr>
          <a:lstStyle/>
          <a:p>
            <a:pPr marL="457200" indent="-457200">
              <a:buFont typeface="Arial"/>
              <a:buChar char="•"/>
            </a:pPr>
            <a:r>
              <a:rPr lang="en-CA" dirty="0" smtClean="0"/>
              <a:t>Blocks are further divided into a sequence of 16 × 16 sub-blocks.</a:t>
            </a:r>
          </a:p>
          <a:p>
            <a:endParaRPr lang="en-CA" dirty="0" smtClean="0"/>
          </a:p>
          <a:p>
            <a:pPr marL="457200" indent="-457200">
              <a:buFont typeface="Arial"/>
              <a:buChar char="•"/>
            </a:pPr>
            <a:r>
              <a:rPr lang="en-CA" dirty="0" smtClean="0"/>
              <a:t>The significance of sub-blocks are encoded in a significance map </a:t>
            </a:r>
            <a:r>
              <a:rPr lang="en-CA" i="1" dirty="0" err="1" smtClean="0">
                <a:latin typeface="Times New Roman" pitchFamily="18" charset="0"/>
                <a:cs typeface="Times New Roman" pitchFamily="18" charset="0"/>
              </a:rPr>
              <a:t>σ</a:t>
            </a:r>
            <a:r>
              <a:rPr lang="en-CA" i="1" baseline="30000" dirty="0" err="1" smtClean="0">
                <a:latin typeface="Times New Roman" pitchFamily="18" charset="0"/>
                <a:cs typeface="Times New Roman" pitchFamily="18" charset="0"/>
              </a:rPr>
              <a:t>P</a:t>
            </a:r>
            <a:r>
              <a:rPr lang="en-CA" dirty="0" smtClean="0"/>
              <a:t> where </a:t>
            </a:r>
            <a:r>
              <a:rPr lang="en-CA" i="1" dirty="0" err="1" smtClean="0">
                <a:latin typeface="Times New Roman" panose="02020603050405020304" pitchFamily="18" charset="0"/>
                <a:cs typeface="Times New Roman" pitchFamily="18" charset="0"/>
              </a:rPr>
              <a:t>σ</a:t>
            </a:r>
            <a:r>
              <a:rPr lang="en-CA" i="1" baseline="30000" dirty="0" err="1" smtClean="0">
                <a:latin typeface="Times New Roman" pitchFamily="18" charset="0"/>
                <a:cs typeface="Times New Roman" pitchFamily="18" charset="0"/>
              </a:rPr>
              <a:t>p</a:t>
            </a:r>
            <a:r>
              <a:rPr lang="en-CA" i="1" dirty="0" smtClean="0">
                <a:latin typeface="Times New Roman" pitchFamily="18" charset="0"/>
                <a:cs typeface="Times New Roman" pitchFamily="18" charset="0"/>
              </a:rPr>
              <a:t>(B</a:t>
            </a:r>
            <a:r>
              <a:rPr lang="en-CA" i="1" baseline="-25000" dirty="0" smtClean="0">
                <a:latin typeface="Times New Roman" pitchFamily="18" charset="0"/>
                <a:cs typeface="Times New Roman" pitchFamily="18" charset="0"/>
              </a:rPr>
              <a:t>i</a:t>
            </a:r>
            <a:r>
              <a:rPr lang="en-CA" dirty="0" smtClean="0">
                <a:latin typeface="Times New Roman" pitchFamily="18" charset="0"/>
                <a:cs typeface="Times New Roman" pitchFamily="18" charset="0"/>
              </a:rPr>
              <a:t>[j]</a:t>
            </a:r>
            <a:r>
              <a:rPr lang="en-CA" i="1" dirty="0" smtClean="0">
                <a:latin typeface="Times New Roman" pitchFamily="18" charset="0"/>
                <a:cs typeface="Times New Roman" pitchFamily="18" charset="0"/>
              </a:rPr>
              <a:t>) </a:t>
            </a:r>
            <a:r>
              <a:rPr lang="en-CA" dirty="0" smtClean="0"/>
              <a:t>denote the significance of sub-block </a:t>
            </a:r>
            <a:r>
              <a:rPr lang="en-CA" i="1" dirty="0" smtClean="0">
                <a:latin typeface="Times New Roman" pitchFamily="18" charset="0"/>
                <a:cs typeface="Times New Roman" pitchFamily="18" charset="0"/>
              </a:rPr>
              <a:t>B</a:t>
            </a:r>
            <a:r>
              <a:rPr lang="en-CA" i="1" baseline="-25000" dirty="0" smtClean="0">
                <a:latin typeface="Times New Roman" pitchFamily="18" charset="0"/>
                <a:cs typeface="Times New Roman" pitchFamily="18" charset="0"/>
              </a:rPr>
              <a:t>i</a:t>
            </a:r>
            <a:r>
              <a:rPr lang="en-CA" dirty="0" smtClean="0">
                <a:latin typeface="Times New Roman" pitchFamily="18" charset="0"/>
                <a:cs typeface="Times New Roman" pitchFamily="18" charset="0"/>
              </a:rPr>
              <a:t>[j]</a:t>
            </a:r>
            <a:r>
              <a:rPr lang="en-CA" i="1" dirty="0" smtClean="0">
                <a:latin typeface="Times New Roman" pitchFamily="18" charset="0"/>
                <a:cs typeface="Times New Roman" pitchFamily="18" charset="0"/>
              </a:rPr>
              <a:t> </a:t>
            </a:r>
            <a:r>
              <a:rPr lang="en-CA" dirty="0" smtClean="0"/>
              <a:t>at </a:t>
            </a:r>
            <a:r>
              <a:rPr lang="en-CA" dirty="0" err="1" smtClean="0"/>
              <a:t>bitplane</a:t>
            </a:r>
            <a:r>
              <a:rPr lang="en-CA" dirty="0" smtClean="0"/>
              <a:t> </a:t>
            </a:r>
            <a:r>
              <a:rPr lang="en-CA" i="1" dirty="0" smtClean="0">
                <a:latin typeface="Times New Roman" pitchFamily="18" charset="0"/>
                <a:cs typeface="Times New Roman" pitchFamily="18" charset="0"/>
              </a:rPr>
              <a:t>P</a:t>
            </a:r>
            <a:r>
              <a:rPr lang="en-CA" dirty="0" smtClean="0"/>
              <a:t>.</a:t>
            </a:r>
          </a:p>
          <a:p>
            <a:endParaRPr lang="en-CA" dirty="0" smtClean="0"/>
          </a:p>
          <a:p>
            <a:pPr marL="457200" indent="-457200">
              <a:buFont typeface="Arial"/>
              <a:buChar char="•"/>
            </a:pPr>
            <a:r>
              <a:rPr lang="en-CA" dirty="0" smtClean="0"/>
              <a:t>A quad-tree structure is used to identify the significance of sub-blocks one level at a time.</a:t>
            </a:r>
          </a:p>
          <a:p>
            <a:endParaRPr lang="en-CA" dirty="0" smtClean="0"/>
          </a:p>
          <a:p>
            <a:pPr marL="457200" indent="-457200" algn="l">
              <a:buFont typeface="Arial"/>
              <a:buChar char="•"/>
            </a:pPr>
            <a:r>
              <a:rPr lang="en-CA" dirty="0" smtClean="0"/>
              <a:t>The tree structure is constructed by identifying the sub-blocks with leaf nodes, i.e.,                   . The higher levels are built using recursion:   			         </a:t>
            </a:r>
            <a:r>
              <a:rPr lang="en-CA" dirty="0"/>
              <a:t> </a:t>
            </a: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41921115"/>
              </p:ext>
            </p:extLst>
          </p:nvPr>
        </p:nvGraphicFramePr>
        <p:xfrm>
          <a:off x="3492500" y="5013325"/>
          <a:ext cx="1347788" cy="414338"/>
        </p:xfrm>
        <a:graphic>
          <a:graphicData uri="http://schemas.openxmlformats.org/presentationml/2006/ole">
            <mc:AlternateContent xmlns:mc="http://schemas.openxmlformats.org/markup-compatibility/2006">
              <mc:Choice xmlns:v="urn:schemas-microsoft-com:vml" Requires="v">
                <p:oleObj spid="_x0000_s40091" name="Equation" r:id="rId3" imgW="825500" imgH="254000" progId="Equation.3">
                  <p:embed/>
                </p:oleObj>
              </mc:Choice>
              <mc:Fallback>
                <p:oleObj name="Equation" r:id="rId3" imgW="825500" imgH="254000" progId="Equation.3">
                  <p:embed/>
                  <p:pic>
                    <p:nvPicPr>
                      <p:cNvPr id="0" name="Picture 63"/>
                      <p:cNvPicPr>
                        <a:picLocks noChangeAspect="1" noChangeArrowheads="1"/>
                      </p:cNvPicPr>
                      <p:nvPr/>
                    </p:nvPicPr>
                    <p:blipFill>
                      <a:blip r:embed="rId4"/>
                      <a:srcRect/>
                      <a:stretch>
                        <a:fillRect/>
                      </a:stretch>
                    </p:blipFill>
                    <p:spPr bwMode="auto">
                      <a:xfrm>
                        <a:off x="3492500" y="5013325"/>
                        <a:ext cx="1347788" cy="414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89588009"/>
              </p:ext>
            </p:extLst>
          </p:nvPr>
        </p:nvGraphicFramePr>
        <p:xfrm>
          <a:off x="2781539" y="5426349"/>
          <a:ext cx="3587750" cy="723900"/>
        </p:xfrm>
        <a:graphic>
          <a:graphicData uri="http://schemas.openxmlformats.org/presentationml/2006/ole">
            <mc:AlternateContent xmlns:mc="http://schemas.openxmlformats.org/markup-compatibility/2006">
              <mc:Choice xmlns:v="urn:schemas-microsoft-com:vml" Requires="v">
                <p:oleObj spid="_x0000_s40092" name="Equation" r:id="rId5" imgW="2197100" imgH="444500" progId="Equation.3">
                  <p:embed/>
                </p:oleObj>
              </mc:Choice>
              <mc:Fallback>
                <p:oleObj name="Equation" r:id="rId5" imgW="2197100" imgH="444500" progId="Equation.3">
                  <p:embed/>
                  <p:pic>
                    <p:nvPicPr>
                      <p:cNvPr id="0" name=""/>
                      <p:cNvPicPr>
                        <a:picLocks noChangeAspect="1" noChangeArrowheads="1"/>
                      </p:cNvPicPr>
                      <p:nvPr/>
                    </p:nvPicPr>
                    <p:blipFill>
                      <a:blip r:embed="rId6"/>
                      <a:srcRect/>
                      <a:stretch>
                        <a:fillRect/>
                      </a:stretch>
                    </p:blipFill>
                    <p:spPr bwMode="auto">
                      <a:xfrm>
                        <a:off x="2781539" y="5426349"/>
                        <a:ext cx="3587750" cy="723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err="1" smtClean="0"/>
              <a:t>Bitplane</a:t>
            </a:r>
            <a:r>
              <a:rPr lang="en-CA" sz="3200" dirty="0" smtClean="0"/>
              <a:t> Coding Primitives</a:t>
            </a:r>
            <a:endParaRPr lang="en-CA" sz="3200" dirty="0"/>
          </a:p>
        </p:txBody>
      </p:sp>
      <p:sp>
        <p:nvSpPr>
          <p:cNvPr id="3" name="Content Placeholder 2"/>
          <p:cNvSpPr>
            <a:spLocks noGrp="1"/>
          </p:cNvSpPr>
          <p:nvPr>
            <p:ph idx="1"/>
          </p:nvPr>
        </p:nvSpPr>
        <p:spPr/>
        <p:txBody>
          <a:bodyPr>
            <a:normAutofit fontScale="55000" lnSpcReduction="20000"/>
          </a:bodyPr>
          <a:lstStyle/>
          <a:p>
            <a:pPr marL="0" indent="0"/>
            <a:r>
              <a:rPr lang="en-CA" dirty="0" smtClean="0"/>
              <a:t>Four different primitive coding methods that employ context based arithmetic coding are used:</a:t>
            </a:r>
          </a:p>
          <a:p>
            <a:pPr marL="0" indent="0"/>
            <a:endParaRPr lang="en-CA" sz="1800" dirty="0" smtClean="0"/>
          </a:p>
          <a:p>
            <a:pPr marL="457200" indent="-457200">
              <a:buFont typeface="Arial"/>
              <a:buChar char="•"/>
            </a:pPr>
            <a:r>
              <a:rPr lang="en-CA" b="1" dirty="0" smtClean="0"/>
              <a:t>Zero Coding</a:t>
            </a:r>
            <a:r>
              <a:rPr lang="en-CA" dirty="0" smtClean="0"/>
              <a:t>: Used to code coefficients on each </a:t>
            </a:r>
            <a:r>
              <a:rPr lang="en-CA" dirty="0" err="1" smtClean="0"/>
              <a:t>bitplane</a:t>
            </a:r>
            <a:r>
              <a:rPr lang="en-CA" dirty="0" smtClean="0"/>
              <a:t> that are not yet significant.</a:t>
            </a:r>
          </a:p>
          <a:p>
            <a:pPr lvl="1"/>
            <a:endParaRPr lang="en-CA" dirty="0" smtClean="0"/>
          </a:p>
          <a:p>
            <a:pPr lvl="1"/>
            <a:r>
              <a:rPr lang="en-CA" dirty="0" smtClean="0"/>
              <a:t>– Horizontal:</a:t>
            </a:r>
          </a:p>
          <a:p>
            <a:pPr lvl="1"/>
            <a:endParaRPr lang="en-CA" dirty="0" smtClean="0"/>
          </a:p>
          <a:p>
            <a:pPr lvl="1"/>
            <a:endParaRPr lang="en-CA" dirty="0" smtClean="0"/>
          </a:p>
          <a:p>
            <a:pPr lvl="1"/>
            <a:endParaRPr lang="en-CA" dirty="0" smtClean="0"/>
          </a:p>
          <a:p>
            <a:pPr lvl="1"/>
            <a:r>
              <a:rPr lang="en-CA" dirty="0" smtClean="0"/>
              <a:t>– Vertical:</a:t>
            </a:r>
          </a:p>
          <a:p>
            <a:pPr lvl="1"/>
            <a:endParaRPr lang="en-CA" dirty="0" smtClean="0"/>
          </a:p>
          <a:p>
            <a:pPr lvl="1"/>
            <a:endParaRPr lang="en-CA" dirty="0" smtClean="0"/>
          </a:p>
          <a:p>
            <a:pPr lvl="1"/>
            <a:endParaRPr lang="en-CA" dirty="0" smtClean="0"/>
          </a:p>
          <a:p>
            <a:pPr lvl="1"/>
            <a:r>
              <a:rPr lang="en-CA" dirty="0" smtClean="0"/>
              <a:t>– Diagonal:</a:t>
            </a:r>
          </a:p>
          <a:p>
            <a:pPr lvl="1"/>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71074848"/>
              </p:ext>
            </p:extLst>
          </p:nvPr>
        </p:nvGraphicFramePr>
        <p:xfrm>
          <a:off x="2500298" y="3645024"/>
          <a:ext cx="5143536" cy="676145"/>
        </p:xfrm>
        <a:graphic>
          <a:graphicData uri="http://schemas.openxmlformats.org/presentationml/2006/ole">
            <mc:AlternateContent xmlns:mc="http://schemas.openxmlformats.org/markup-compatibility/2006">
              <mc:Choice xmlns:v="urn:schemas-microsoft-com:vml" Requires="v">
                <p:oleObj spid="_x0000_s41220" name="Equation" r:id="rId3" imgW="2704618" imgH="355508" progId="">
                  <p:embed/>
                </p:oleObj>
              </mc:Choice>
              <mc:Fallback>
                <p:oleObj name="Equation" r:id="rId3" imgW="2704618" imgH="355508" progId="">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3645024"/>
                        <a:ext cx="5143536" cy="67614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82327218"/>
              </p:ext>
            </p:extLst>
          </p:nvPr>
        </p:nvGraphicFramePr>
        <p:xfrm>
          <a:off x="2483768" y="4565821"/>
          <a:ext cx="5214974" cy="688770"/>
        </p:xfrm>
        <a:graphic>
          <a:graphicData uri="http://schemas.openxmlformats.org/presentationml/2006/ole">
            <mc:AlternateContent xmlns:mc="http://schemas.openxmlformats.org/markup-compatibility/2006">
              <mc:Choice xmlns:v="urn:schemas-microsoft-com:vml" Requires="v">
                <p:oleObj spid="_x0000_s41221" name="Equation" r:id="rId5" imgW="2691941" imgH="355508" progId="">
                  <p:embed/>
                </p:oleObj>
              </mc:Choice>
              <mc:Fallback>
                <p:oleObj name="Equation" r:id="rId5" imgW="2691941" imgH="355508"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565821"/>
                        <a:ext cx="5214974" cy="68877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1201562"/>
              </p:ext>
            </p:extLst>
          </p:nvPr>
        </p:nvGraphicFramePr>
        <p:xfrm>
          <a:off x="2438400" y="5445224"/>
          <a:ext cx="5878513" cy="741362"/>
        </p:xfrm>
        <a:graphic>
          <a:graphicData uri="http://schemas.openxmlformats.org/presentationml/2006/ole">
            <mc:AlternateContent xmlns:mc="http://schemas.openxmlformats.org/markup-compatibility/2006">
              <mc:Choice xmlns:v="urn:schemas-microsoft-com:vml" Requires="v">
                <p:oleObj spid="_x0000_s41222" name="Equation" r:id="rId7" imgW="3225800" imgH="406400" progId="Equation.3">
                  <p:embed/>
                </p:oleObj>
              </mc:Choice>
              <mc:Fallback>
                <p:oleObj name="Equation" r:id="rId7" imgW="3225800" imgH="406400" progId="Equation.3">
                  <p:embed/>
                  <p:pic>
                    <p:nvPicPr>
                      <p:cNvPr id="0" name="Picture 115"/>
                      <p:cNvPicPr>
                        <a:picLocks noChangeAspect="1" noChangeArrowheads="1"/>
                      </p:cNvPicPr>
                      <p:nvPr/>
                    </p:nvPicPr>
                    <p:blipFill>
                      <a:blip r:embed="rId8"/>
                      <a:srcRect/>
                      <a:stretch>
                        <a:fillRect/>
                      </a:stretch>
                    </p:blipFill>
                    <p:spPr bwMode="auto">
                      <a:xfrm>
                        <a:off x="2438400" y="5445224"/>
                        <a:ext cx="5878513" cy="741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640960" cy="720080"/>
          </a:xfrm>
        </p:spPr>
        <p:txBody>
          <a:bodyPr>
            <a:noAutofit/>
          </a:bodyPr>
          <a:lstStyle/>
          <a:p>
            <a:pPr algn="ctr"/>
            <a:r>
              <a:rPr lang="en-CA" sz="2400" b="1" dirty="0" smtClean="0"/>
              <a:t>Table 9.4: </a:t>
            </a:r>
            <a:r>
              <a:rPr lang="en-CA" sz="2400" dirty="0" smtClean="0"/>
              <a:t>Context assignment for the zero coding primitive.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a:p>
        </p:txBody>
      </p:sp>
      <p:graphicFrame>
        <p:nvGraphicFramePr>
          <p:cNvPr id="8" name="Table 7"/>
          <p:cNvGraphicFramePr>
            <a:graphicFrameLocks noGrp="1"/>
          </p:cNvGraphicFramePr>
          <p:nvPr/>
        </p:nvGraphicFramePr>
        <p:xfrm>
          <a:off x="1500166" y="1714488"/>
          <a:ext cx="6096000" cy="4348480"/>
        </p:xfrm>
        <a:graphic>
          <a:graphicData uri="http://schemas.openxmlformats.org/drawingml/2006/table">
            <a:tbl>
              <a:tblPr firstRow="1" bandRow="1">
                <a:tableStyleId>{5C22544A-7EE6-4342-B048-85BDC9FD1C3A}</a:tableStyleId>
              </a:tblPr>
              <a:tblGrid>
                <a:gridCol w="976298">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857256">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285884">
                  <a:extLst>
                    <a:ext uri="{9D8B030D-6E8A-4147-A177-3AD203B41FA5}">
                      <a16:colId xmlns:a16="http://schemas.microsoft.com/office/drawing/2014/main" val="20004"/>
                    </a:ext>
                  </a:extLst>
                </a:gridCol>
                <a:gridCol w="1262050">
                  <a:extLst>
                    <a:ext uri="{9D8B030D-6E8A-4147-A177-3AD203B41FA5}">
                      <a16:colId xmlns:a16="http://schemas.microsoft.com/office/drawing/2014/main" val="20005"/>
                    </a:ext>
                  </a:extLst>
                </a:gridCol>
              </a:tblGrid>
              <a:tr h="370840">
                <a:tc>
                  <a:txBody>
                    <a:bodyPr/>
                    <a:lstStyle/>
                    <a:p>
                      <a:pPr algn="ctr"/>
                      <a:endParaRPr lang="en-CA" dirty="0">
                        <a:latin typeface="Trebuchet MS"/>
                      </a:endParaRPr>
                    </a:p>
                  </a:txBody>
                  <a:tcPr/>
                </a:tc>
                <a:tc gridSpan="3">
                  <a:txBody>
                    <a:bodyPr/>
                    <a:lstStyle/>
                    <a:p>
                      <a:pPr algn="ctr"/>
                      <a:r>
                        <a:rPr lang="en-CA" sz="1800" b="1" kern="1200" baseline="0" dirty="0" smtClean="0">
                          <a:solidFill>
                            <a:schemeClr val="lt1"/>
                          </a:solidFill>
                          <a:latin typeface="Trebuchet MS"/>
                          <a:ea typeface="+mn-ea"/>
                          <a:cs typeface="+mn-cs"/>
                        </a:rPr>
                        <a:t>LL, LH and HL </a:t>
                      </a:r>
                      <a:r>
                        <a:rPr lang="en-CA" sz="1800" b="1" kern="1200" baseline="0" dirty="0" err="1" smtClean="0">
                          <a:solidFill>
                            <a:schemeClr val="lt1"/>
                          </a:solidFill>
                          <a:latin typeface="Trebuchet MS"/>
                          <a:ea typeface="+mn-ea"/>
                          <a:cs typeface="+mn-cs"/>
                        </a:rPr>
                        <a:t>subbands</a:t>
                      </a:r>
                      <a:endParaRPr lang="en-CA" dirty="0">
                        <a:latin typeface="Trebuchet MS"/>
                      </a:endParaRPr>
                    </a:p>
                  </a:txBody>
                  <a:tcPr/>
                </a:tc>
                <a:tc hMerge="1">
                  <a:txBody>
                    <a:bodyPr/>
                    <a:lstStyle/>
                    <a:p>
                      <a:endParaRPr lang="en-CA"/>
                    </a:p>
                  </a:txBody>
                  <a:tcPr/>
                </a:tc>
                <a:tc hMerge="1">
                  <a:txBody>
                    <a:bodyPr/>
                    <a:lstStyle/>
                    <a:p>
                      <a:endParaRPr lang="en-CA"/>
                    </a:p>
                  </a:txBody>
                  <a:tcPr/>
                </a:tc>
                <a:tc gridSpan="2">
                  <a:txBody>
                    <a:bodyPr/>
                    <a:lstStyle/>
                    <a:p>
                      <a:pPr algn="ctr"/>
                      <a:r>
                        <a:rPr lang="en-CA" sz="1800" b="1" kern="1200" baseline="0" dirty="0" smtClean="0">
                          <a:solidFill>
                            <a:schemeClr val="lt1"/>
                          </a:solidFill>
                          <a:latin typeface="Trebuchet MS"/>
                          <a:ea typeface="+mn-ea"/>
                          <a:cs typeface="+mn-cs"/>
                        </a:rPr>
                        <a:t>HH </a:t>
                      </a:r>
                      <a:r>
                        <a:rPr lang="en-CA" sz="1800" b="1" kern="1200" baseline="0" dirty="0" err="1" smtClean="0">
                          <a:solidFill>
                            <a:schemeClr val="lt1"/>
                          </a:solidFill>
                          <a:latin typeface="Trebuchet MS"/>
                          <a:ea typeface="+mn-ea"/>
                          <a:cs typeface="+mn-cs"/>
                        </a:rPr>
                        <a:t>subband</a:t>
                      </a:r>
                      <a:endParaRPr lang="en-CA" dirty="0">
                        <a:latin typeface="Trebuchet MS"/>
                      </a:endParaRPr>
                    </a:p>
                  </a:txBody>
                  <a:tcPr/>
                </a:tc>
                <a:tc hMerge="1">
                  <a:txBody>
                    <a:bodyPr/>
                    <a:lstStyle/>
                    <a:p>
                      <a:endParaRPr lang="en-CA"/>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Label</a:t>
                      </a:r>
                      <a:endParaRPr lang="en-CA" dirty="0">
                        <a:latin typeface="Trebuchet MS"/>
                      </a:endParaRPr>
                    </a:p>
                  </a:txBody>
                  <a:tcPr/>
                </a:tc>
                <a:tc>
                  <a:txBody>
                    <a:bodyPr/>
                    <a:lstStyle/>
                    <a:p>
                      <a:pPr algn="ctr"/>
                      <a:r>
                        <a:rPr lang="en-CA" sz="1800" i="1" kern="1200" baseline="0" dirty="0" smtClean="0">
                          <a:solidFill>
                            <a:schemeClr val="dk1"/>
                          </a:solidFill>
                          <a:latin typeface="Times New Roman" pitchFamily="18" charset="0"/>
                          <a:ea typeface="+mn-ea"/>
                          <a:cs typeface="Times New Roman" pitchFamily="18" charset="0"/>
                        </a:rPr>
                        <a:t>h</a:t>
                      </a:r>
                      <a:r>
                        <a:rPr lang="en-CA" sz="1800" i="1" kern="1200" baseline="-25000" dirty="0"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endParaRPr lang="en-CA" dirty="0">
                        <a:latin typeface="Times New Roman" pitchFamily="18" charset="0"/>
                        <a:cs typeface="Times New Roman" pitchFamily="18" charset="0"/>
                      </a:endParaRPr>
                    </a:p>
                  </a:txBody>
                  <a:tcPr/>
                </a:tc>
                <a:tc>
                  <a:txBody>
                    <a:bodyPr/>
                    <a:lstStyle/>
                    <a:p>
                      <a:pPr algn="ctr"/>
                      <a:r>
                        <a:rPr lang="en-CA" sz="1800" i="1" kern="1200" baseline="0" dirty="0" smtClean="0">
                          <a:solidFill>
                            <a:schemeClr val="dk1"/>
                          </a:solidFill>
                          <a:latin typeface="Times New Roman" pitchFamily="18" charset="0"/>
                          <a:ea typeface="+mn-ea"/>
                          <a:cs typeface="Times New Roman" pitchFamily="18" charset="0"/>
                        </a:rPr>
                        <a:t>v</a:t>
                      </a:r>
                      <a:r>
                        <a:rPr lang="en-CA" sz="1800" i="1" kern="1200" baseline="-25000" dirty="0"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endParaRPr lang="en-CA" dirty="0">
                        <a:latin typeface="Times New Roman" pitchFamily="18" charset="0"/>
                        <a:cs typeface="Times New Roman" pitchFamily="18" charset="0"/>
                      </a:endParaRPr>
                    </a:p>
                  </a:txBody>
                  <a:tcPr/>
                </a:tc>
                <a:tc>
                  <a:txBody>
                    <a:bodyPr/>
                    <a:lstStyle/>
                    <a:p>
                      <a:pPr algn="ctr"/>
                      <a:r>
                        <a:rPr lang="en-CA" sz="1800" i="1" kern="1200" baseline="0" dirty="0" err="1" smtClean="0">
                          <a:solidFill>
                            <a:schemeClr val="dk1"/>
                          </a:solidFill>
                          <a:latin typeface="Times New Roman" pitchFamily="18" charset="0"/>
                          <a:ea typeface="+mn-ea"/>
                          <a:cs typeface="Times New Roman" pitchFamily="18" charset="0"/>
                        </a:rPr>
                        <a:t>d</a:t>
                      </a:r>
                      <a:r>
                        <a:rPr lang="en-CA" sz="1800" i="1" kern="1200" baseline="-25000" dirty="0" err="1"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endParaRPr lang="en-CA" dirty="0">
                        <a:latin typeface="Times New Roman" pitchFamily="18" charset="0"/>
                        <a:cs typeface="Times New Roman" pitchFamily="18" charset="0"/>
                      </a:endParaRPr>
                    </a:p>
                  </a:txBody>
                  <a:tcPr/>
                </a:tc>
                <a:tc>
                  <a:txBody>
                    <a:bodyPr/>
                    <a:lstStyle/>
                    <a:p>
                      <a:pPr algn="ctr"/>
                      <a:r>
                        <a:rPr lang="en-CA" sz="1800" i="1" kern="1200" baseline="0" dirty="0" err="1" smtClean="0">
                          <a:solidFill>
                            <a:schemeClr val="dk1"/>
                          </a:solidFill>
                          <a:latin typeface="Times New Roman" pitchFamily="18" charset="0"/>
                          <a:ea typeface="+mn-ea"/>
                          <a:cs typeface="Times New Roman" pitchFamily="18" charset="0"/>
                        </a:rPr>
                        <a:t>d</a:t>
                      </a:r>
                      <a:r>
                        <a:rPr lang="en-CA" sz="1800" i="1" kern="1200" baseline="-25000" dirty="0" err="1"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endParaRPr lang="en-CA" dirty="0">
                        <a:latin typeface="Times New Roman" pitchFamily="18" charset="0"/>
                        <a:cs typeface="Times New Roman" pitchFamily="18" charset="0"/>
                      </a:endParaRPr>
                    </a:p>
                  </a:txBody>
                  <a:tcPr/>
                </a:tc>
                <a:tc>
                  <a:txBody>
                    <a:bodyPr/>
                    <a:lstStyle/>
                    <a:p>
                      <a:pPr algn="ctr"/>
                      <a:r>
                        <a:rPr lang="en-CA" sz="1800" i="1" kern="1200" baseline="0" dirty="0" smtClean="0">
                          <a:solidFill>
                            <a:schemeClr val="dk1"/>
                          </a:solidFill>
                          <a:latin typeface="Times New Roman" pitchFamily="18" charset="0"/>
                          <a:ea typeface="+mn-ea"/>
                          <a:cs typeface="Times New Roman" pitchFamily="18" charset="0"/>
                        </a:rPr>
                        <a:t>h</a:t>
                      </a:r>
                      <a:r>
                        <a:rPr lang="en-CA" sz="1800" i="1" kern="1200" baseline="-25000" dirty="0"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r>
                        <a:rPr lang="en-CA" sz="1800" i="1" kern="1200" baseline="0" dirty="0" smtClean="0">
                          <a:solidFill>
                            <a:schemeClr val="dk1"/>
                          </a:solidFill>
                          <a:latin typeface="Times New Roman" pitchFamily="18" charset="0"/>
                          <a:ea typeface="+mn-ea"/>
                          <a:cs typeface="Times New Roman" pitchFamily="18" charset="0"/>
                        </a:rPr>
                        <a:t>v</a:t>
                      </a:r>
                      <a:r>
                        <a:rPr lang="en-CA" sz="1800" i="1" kern="1200" baseline="-25000" dirty="0" smtClean="0">
                          <a:solidFill>
                            <a:schemeClr val="dk1"/>
                          </a:solidFill>
                          <a:latin typeface="Times New Roman" pitchFamily="18" charset="0"/>
                          <a:ea typeface="+mn-ea"/>
                          <a:cs typeface="Times New Roman" pitchFamily="18" charset="0"/>
                        </a:rPr>
                        <a:t>i</a:t>
                      </a:r>
                      <a:r>
                        <a:rPr lang="en-CA" sz="1800" kern="1200" baseline="0" dirty="0" smtClean="0">
                          <a:solidFill>
                            <a:schemeClr val="dk1"/>
                          </a:solidFill>
                          <a:latin typeface="Times New Roman" pitchFamily="18" charset="0"/>
                          <a:ea typeface="+mn-ea"/>
                          <a:cs typeface="Times New Roman" pitchFamily="18" charset="0"/>
                        </a:rPr>
                        <a:t>[k]</a:t>
                      </a:r>
                      <a:endParaRPr lang="en-CA"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0</a:t>
                      </a:r>
                      <a:endParaRPr lang="en-CA"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1</a:t>
                      </a:r>
                      <a:endParaRPr lang="en-CA"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2</a:t>
                      </a:r>
                      <a:endParaRPr lang="en-CA"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buFont typeface="Wingdings"/>
                        <a:buNone/>
                      </a:pPr>
                      <a:r>
                        <a:rPr lang="en-CA" i="0" dirty="0" smtClean="0">
                          <a:latin typeface="Trebuchet MS"/>
                        </a:rPr>
                        <a:t>&gt;1</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&gt; 1</a:t>
                      </a:r>
                      <a:endParaRPr lang="en-CA" i="0"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3</a:t>
                      </a:r>
                      <a:endParaRPr lang="en-CA"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buFont typeface="Wingdings"/>
                        <a:buNone/>
                      </a:pPr>
                      <a:r>
                        <a:rPr lang="en-CA" i="0" dirty="0" smtClean="0">
                          <a:latin typeface="Trebuchet MS"/>
                        </a:rPr>
                        <a:t>X</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4</a:t>
                      </a:r>
                      <a:endParaRPr lang="en-CA"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2</a:t>
                      </a:r>
                      <a:endParaRPr lang="en-CA" i="0" dirty="0">
                        <a:latin typeface="Trebuchet MS"/>
                      </a:endParaRPr>
                    </a:p>
                  </a:txBody>
                  <a:tcPr/>
                </a:tc>
                <a:tc>
                  <a:txBody>
                    <a:bodyPr/>
                    <a:lstStyle/>
                    <a:p>
                      <a:pPr algn="ctr"/>
                      <a:r>
                        <a:rPr lang="en-CA" i="0" dirty="0" smtClean="0">
                          <a:latin typeface="Trebuchet MS"/>
                        </a:rPr>
                        <a:t>X</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extLst>
                  <a:ext uri="{0D108BD9-81ED-4DB2-BD59-A6C34878D82A}">
                    <a16:rowId xmlns:a16="http://schemas.microsoft.com/office/drawing/2014/main" val="10006"/>
                  </a:ext>
                </a:extLst>
              </a:tr>
              <a:tr h="370840">
                <a:tc>
                  <a:txBody>
                    <a:bodyPr/>
                    <a:lstStyle/>
                    <a:p>
                      <a:pPr algn="ctr"/>
                      <a:r>
                        <a:rPr lang="en-CA" dirty="0" smtClean="0">
                          <a:latin typeface="Trebuchet MS"/>
                        </a:rPr>
                        <a:t>5</a:t>
                      </a:r>
                      <a:endParaRPr lang="en-CA"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&gt; 1</a:t>
                      </a:r>
                      <a:endParaRPr lang="en-CA" i="0" dirty="0">
                        <a:latin typeface="Trebuchet MS"/>
                      </a:endParaRPr>
                    </a:p>
                  </a:txBody>
                  <a:tcPr/>
                </a:tc>
                <a:extLst>
                  <a:ext uri="{0D108BD9-81ED-4DB2-BD59-A6C34878D82A}">
                    <a16:rowId xmlns:a16="http://schemas.microsoft.com/office/drawing/2014/main" val="10007"/>
                  </a:ext>
                </a:extLst>
              </a:tr>
              <a:tr h="370840">
                <a:tc>
                  <a:txBody>
                    <a:bodyPr/>
                    <a:lstStyle/>
                    <a:p>
                      <a:pPr algn="ctr"/>
                      <a:r>
                        <a:rPr lang="en-CA" dirty="0" smtClean="0">
                          <a:latin typeface="Trebuchet MS"/>
                        </a:rPr>
                        <a:t>6</a:t>
                      </a:r>
                      <a:endParaRPr lang="en-CA"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tc>
                  <a:txBody>
                    <a:bodyPr/>
                    <a:lstStyle/>
                    <a:p>
                      <a:pPr algn="ctr"/>
                      <a:r>
                        <a:rPr lang="en-CA" i="0" dirty="0" smtClean="0">
                          <a:latin typeface="Trebuchet MS"/>
                        </a:rPr>
                        <a:t>&gt;0</a:t>
                      </a:r>
                      <a:endParaRPr lang="en-CA" i="0" dirty="0">
                        <a:latin typeface="Trebuchet MS"/>
                      </a:endParaRPr>
                    </a:p>
                  </a:txBody>
                  <a:tcPr/>
                </a:tc>
                <a:tc>
                  <a:txBody>
                    <a:bodyPr/>
                    <a:lstStyle/>
                    <a:p>
                      <a:pPr algn="ctr"/>
                      <a:r>
                        <a:rPr lang="en-CA" i="0" dirty="0" smtClean="0">
                          <a:latin typeface="Trebuchet MS"/>
                        </a:rPr>
                        <a:t>2</a:t>
                      </a:r>
                      <a:endParaRPr lang="en-CA" i="0" dirty="0">
                        <a:latin typeface="Trebuchet MS"/>
                      </a:endParaRPr>
                    </a:p>
                  </a:txBody>
                  <a:tcPr/>
                </a:tc>
                <a:tc>
                  <a:txBody>
                    <a:bodyPr/>
                    <a:lstStyle/>
                    <a:p>
                      <a:pPr algn="ctr"/>
                      <a:r>
                        <a:rPr lang="en-CA" i="0" dirty="0" smtClean="0">
                          <a:latin typeface="Trebuchet MS"/>
                        </a:rPr>
                        <a:t>0</a:t>
                      </a:r>
                      <a:endParaRPr lang="en-CA" i="0" dirty="0">
                        <a:latin typeface="Trebuchet MS"/>
                      </a:endParaRPr>
                    </a:p>
                  </a:txBody>
                  <a:tcPr/>
                </a:tc>
                <a:extLst>
                  <a:ext uri="{0D108BD9-81ED-4DB2-BD59-A6C34878D82A}">
                    <a16:rowId xmlns:a16="http://schemas.microsoft.com/office/drawing/2014/main" val="10008"/>
                  </a:ext>
                </a:extLst>
              </a:tr>
              <a:tr h="370840">
                <a:tc>
                  <a:txBody>
                    <a:bodyPr/>
                    <a:lstStyle/>
                    <a:p>
                      <a:pPr algn="ctr"/>
                      <a:r>
                        <a:rPr lang="en-CA" dirty="0" smtClean="0">
                          <a:latin typeface="Trebuchet MS"/>
                        </a:rPr>
                        <a:t>7</a:t>
                      </a:r>
                      <a:endParaRPr lang="en-CA" dirty="0">
                        <a:latin typeface="Trebuchet MS"/>
                      </a:endParaRPr>
                    </a:p>
                  </a:txBody>
                  <a:tcPr/>
                </a:tc>
                <a:tc>
                  <a:txBody>
                    <a:bodyPr/>
                    <a:lstStyle/>
                    <a:p>
                      <a:pPr algn="ctr"/>
                      <a:r>
                        <a:rPr lang="en-CA" i="0" dirty="0" smtClean="0">
                          <a:latin typeface="Trebuchet MS"/>
                        </a:rPr>
                        <a:t>1</a:t>
                      </a:r>
                      <a:endParaRPr lang="en-CA" i="0" dirty="0">
                        <a:latin typeface="Trebuchet MS"/>
                      </a:endParaRPr>
                    </a:p>
                  </a:txBody>
                  <a:tcPr/>
                </a:tc>
                <a:tc>
                  <a:txBody>
                    <a:bodyPr/>
                    <a:lstStyle/>
                    <a:p>
                      <a:pPr algn="ctr"/>
                      <a:r>
                        <a:rPr lang="en-CA" i="0" dirty="0" smtClean="0">
                          <a:latin typeface="Trebuchet MS"/>
                        </a:rPr>
                        <a:t>&gt;0</a:t>
                      </a:r>
                      <a:endParaRPr lang="en-CA" i="0" dirty="0">
                        <a:latin typeface="Trebuchet MS"/>
                      </a:endParaRPr>
                    </a:p>
                  </a:txBody>
                  <a:tcPr/>
                </a:tc>
                <a:tc>
                  <a:txBody>
                    <a:bodyPr/>
                    <a:lstStyle/>
                    <a:p>
                      <a:pPr algn="ctr"/>
                      <a:r>
                        <a:rPr lang="en-CA" i="0" dirty="0" smtClean="0">
                          <a:latin typeface="Trebuchet MS"/>
                        </a:rPr>
                        <a:t>X</a:t>
                      </a:r>
                      <a:endParaRPr lang="en-CA" i="0" dirty="0">
                        <a:latin typeface="Trebuchet MS"/>
                      </a:endParaRPr>
                    </a:p>
                  </a:txBody>
                  <a:tcPr/>
                </a:tc>
                <a:tc>
                  <a:txBody>
                    <a:bodyPr/>
                    <a:lstStyle/>
                    <a:p>
                      <a:pPr algn="ctr"/>
                      <a:r>
                        <a:rPr lang="en-CA" i="0" dirty="0" smtClean="0">
                          <a:latin typeface="Trebuchet MS"/>
                        </a:rPr>
                        <a:t>2</a:t>
                      </a:r>
                      <a:endParaRPr lang="en-CA" i="0" dirty="0">
                        <a:latin typeface="Trebuchet MS"/>
                      </a:endParaRPr>
                    </a:p>
                  </a:txBody>
                  <a:tcPr/>
                </a:tc>
                <a:tc>
                  <a:txBody>
                    <a:bodyPr/>
                    <a:lstStyle/>
                    <a:p>
                      <a:pPr algn="ctr">
                        <a:buFont typeface="Wingdings"/>
                        <a:buNone/>
                      </a:pPr>
                      <a:r>
                        <a:rPr lang="en-CA" i="0" dirty="0" smtClean="0">
                          <a:latin typeface="Trebuchet MS"/>
                        </a:rPr>
                        <a:t>&gt; 0</a:t>
                      </a:r>
                      <a:endParaRPr lang="en-CA" i="0" dirty="0">
                        <a:latin typeface="Trebuchet MS"/>
                      </a:endParaRPr>
                    </a:p>
                  </a:txBody>
                  <a:tcPr/>
                </a:tc>
                <a:extLst>
                  <a:ext uri="{0D108BD9-81ED-4DB2-BD59-A6C34878D82A}">
                    <a16:rowId xmlns:a16="http://schemas.microsoft.com/office/drawing/2014/main" val="10009"/>
                  </a:ext>
                </a:extLst>
              </a:tr>
              <a:tr h="370840">
                <a:tc>
                  <a:txBody>
                    <a:bodyPr/>
                    <a:lstStyle/>
                    <a:p>
                      <a:pPr algn="ctr"/>
                      <a:r>
                        <a:rPr lang="en-CA" dirty="0" smtClean="0">
                          <a:latin typeface="Trebuchet MS"/>
                        </a:rPr>
                        <a:t>8</a:t>
                      </a:r>
                      <a:endParaRPr lang="en-CA" dirty="0">
                        <a:latin typeface="Trebuchet MS"/>
                      </a:endParaRPr>
                    </a:p>
                  </a:txBody>
                  <a:tcPr/>
                </a:tc>
                <a:tc>
                  <a:txBody>
                    <a:bodyPr/>
                    <a:lstStyle/>
                    <a:p>
                      <a:pPr algn="ctr"/>
                      <a:r>
                        <a:rPr lang="en-CA" i="0" dirty="0" smtClean="0">
                          <a:latin typeface="Trebuchet MS"/>
                        </a:rPr>
                        <a:t>2</a:t>
                      </a:r>
                      <a:endParaRPr lang="en-CA" i="0" dirty="0">
                        <a:latin typeface="Trebuchet MS"/>
                      </a:endParaRPr>
                    </a:p>
                  </a:txBody>
                  <a:tcPr/>
                </a:tc>
                <a:tc>
                  <a:txBody>
                    <a:bodyPr/>
                    <a:lstStyle/>
                    <a:p>
                      <a:pPr algn="ctr"/>
                      <a:r>
                        <a:rPr lang="en-CA" i="0" dirty="0" smtClean="0">
                          <a:latin typeface="Trebuchet MS"/>
                        </a:rPr>
                        <a:t>X</a:t>
                      </a:r>
                      <a:endParaRPr lang="en-CA" i="0" dirty="0">
                        <a:latin typeface="Trebuchet MS"/>
                      </a:endParaRPr>
                    </a:p>
                  </a:txBody>
                  <a:tcPr/>
                </a:tc>
                <a:tc>
                  <a:txBody>
                    <a:bodyPr/>
                    <a:lstStyle/>
                    <a:p>
                      <a:pPr algn="ctr"/>
                      <a:r>
                        <a:rPr lang="en-CA" i="0" dirty="0" smtClean="0">
                          <a:latin typeface="Trebuchet MS"/>
                        </a:rPr>
                        <a:t>x</a:t>
                      </a:r>
                      <a:endParaRPr lang="en-CA" i="0" dirty="0">
                        <a:latin typeface="Trebuchet MS"/>
                      </a:endParaRPr>
                    </a:p>
                  </a:txBody>
                  <a:tcPr/>
                </a:tc>
                <a:tc>
                  <a:txBody>
                    <a:bodyPr/>
                    <a:lstStyle/>
                    <a:p>
                      <a:pPr algn="ctr"/>
                      <a:r>
                        <a:rPr lang="en-CA" i="0" dirty="0" smtClean="0">
                          <a:latin typeface="Trebuchet MS"/>
                        </a:rPr>
                        <a:t>&gt; 2</a:t>
                      </a:r>
                      <a:endParaRPr lang="en-CA" i="0" dirty="0">
                        <a:latin typeface="Trebuchet MS"/>
                      </a:endParaRPr>
                    </a:p>
                  </a:txBody>
                  <a:tcPr/>
                </a:tc>
                <a:tc>
                  <a:txBody>
                    <a:bodyPr/>
                    <a:lstStyle/>
                    <a:p>
                      <a:pPr algn="ctr"/>
                      <a:r>
                        <a:rPr lang="en-CA" i="0" dirty="0" smtClean="0">
                          <a:latin typeface="Trebuchet MS"/>
                        </a:rPr>
                        <a:t>X</a:t>
                      </a:r>
                      <a:endParaRPr lang="en-CA" i="0" dirty="0">
                        <a:latin typeface="Trebuchet MS"/>
                      </a:endParaRPr>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85000" lnSpcReduction="20000"/>
          </a:bodyPr>
          <a:lstStyle/>
          <a:p>
            <a:pPr marL="457200" indent="-457200" algn="l">
              <a:buFont typeface="Arial"/>
              <a:buChar char="•"/>
            </a:pPr>
            <a:r>
              <a:rPr lang="en-CA" b="1" dirty="0" smtClean="0"/>
              <a:t>Run-length coding</a:t>
            </a:r>
            <a:r>
              <a:rPr lang="en-CA" dirty="0" smtClean="0"/>
              <a:t>: Code runs of 1-bit significance values.  Four conditions must be met:</a:t>
            </a:r>
          </a:p>
          <a:p>
            <a:pPr marL="971550" lvl="1" indent="-514350">
              <a:spcBef>
                <a:spcPts val="4224"/>
              </a:spcBef>
              <a:buFont typeface="+mj-lt"/>
              <a:buAutoNum type="arabicPeriod"/>
            </a:pPr>
            <a:r>
              <a:rPr lang="en-CA" dirty="0" smtClean="0"/>
              <a:t>Four consecutive samples must be insignificant.</a:t>
            </a:r>
          </a:p>
          <a:p>
            <a:pPr marL="971550" lvl="1" indent="-514350">
              <a:spcBef>
                <a:spcPts val="4224"/>
              </a:spcBef>
              <a:buFont typeface="+mj-lt"/>
              <a:buAutoNum type="arabicPeriod"/>
            </a:pPr>
            <a:r>
              <a:rPr lang="en-CA" dirty="0" smtClean="0"/>
              <a:t>The samples must have insignificant </a:t>
            </a:r>
            <a:r>
              <a:rPr lang="en-CA" dirty="0" err="1" smtClean="0"/>
              <a:t>neighbors</a:t>
            </a:r>
            <a:r>
              <a:rPr lang="en-CA" dirty="0" smtClean="0"/>
              <a:t>.</a:t>
            </a:r>
          </a:p>
          <a:p>
            <a:pPr marL="971550" lvl="1" indent="-514350">
              <a:spcBef>
                <a:spcPts val="4224"/>
              </a:spcBef>
              <a:buFont typeface="+mj-lt"/>
              <a:buAutoNum type="arabicPeriod"/>
            </a:pPr>
            <a:r>
              <a:rPr lang="en-CA" dirty="0" smtClean="0"/>
              <a:t>The samples must be within the same sub-block.</a:t>
            </a:r>
          </a:p>
          <a:p>
            <a:pPr marL="971550" lvl="1" indent="-514350">
              <a:spcBef>
                <a:spcPts val="4224"/>
              </a:spcBef>
              <a:buFont typeface="+mj-lt"/>
              <a:buAutoNum type="arabicPeriod"/>
            </a:pPr>
            <a:r>
              <a:rPr lang="en-CA" dirty="0" smtClean="0"/>
              <a:t>The horizontal index </a:t>
            </a:r>
            <a:r>
              <a:rPr lang="en-CA" i="1" dirty="0" smtClean="0">
                <a:latin typeface="Times New Roman" pitchFamily="18" charset="0"/>
                <a:cs typeface="Times New Roman" pitchFamily="18" charset="0"/>
              </a:rPr>
              <a:t>k</a:t>
            </a:r>
            <a:r>
              <a:rPr lang="en-CA" i="1" baseline="-25000" dirty="0" smtClean="0">
                <a:latin typeface="Times New Roman" pitchFamily="18" charset="0"/>
                <a:cs typeface="Times New Roman" pitchFamily="18" charset="0"/>
              </a:rPr>
              <a:t>1</a:t>
            </a:r>
            <a:r>
              <a:rPr lang="en-CA" dirty="0" smtClean="0"/>
              <a:t> of the first sample must be even.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62500" lnSpcReduction="20000"/>
          </a:bodyPr>
          <a:lstStyle/>
          <a:p>
            <a:pPr marL="457200" indent="-457200">
              <a:lnSpc>
                <a:spcPct val="120000"/>
              </a:lnSpc>
              <a:buFont typeface="Arial"/>
              <a:buChar char="•"/>
            </a:pPr>
            <a:r>
              <a:rPr lang="en-CA" b="1" dirty="0" smtClean="0"/>
              <a:t>Sign coding</a:t>
            </a:r>
            <a:r>
              <a:rPr lang="en-CA" dirty="0" smtClean="0"/>
              <a:t>: Invoked at most once when a coefficients goes from being insignificant to significant.</a:t>
            </a:r>
          </a:p>
          <a:p>
            <a:pPr lvl="1">
              <a:lnSpc>
                <a:spcPct val="120000"/>
              </a:lnSpc>
            </a:pPr>
            <a:endParaRPr lang="en-CA" dirty="0" smtClean="0"/>
          </a:p>
          <a:p>
            <a:pPr marL="914400" lvl="1" indent="-457200" algn="l">
              <a:lnSpc>
                <a:spcPct val="120000"/>
              </a:lnSpc>
              <a:buFontTx/>
              <a:buChar char="‐"/>
            </a:pPr>
            <a:r>
              <a:rPr lang="en-CA" dirty="0" smtClean="0"/>
              <a:t>The sign bits </a:t>
            </a:r>
            <a:r>
              <a:rPr lang="en-CA" i="1" dirty="0" err="1" smtClean="0">
                <a:latin typeface="Times New Roman" pitchFamily="18" charset="0"/>
                <a:cs typeface="Times New Roman" pitchFamily="18" charset="0"/>
              </a:rPr>
              <a:t>χ</a:t>
            </a:r>
            <a:r>
              <a:rPr lang="en-CA" i="1"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[k]</a:t>
            </a:r>
            <a:r>
              <a:rPr lang="en-CA" dirty="0" smtClean="0"/>
              <a:t> from adjacent samples contains substantial dependencies.</a:t>
            </a:r>
          </a:p>
          <a:p>
            <a:pPr marL="914400" lvl="1" indent="-457200" algn="l">
              <a:lnSpc>
                <a:spcPct val="120000"/>
              </a:lnSpc>
              <a:buFontTx/>
              <a:buChar char="‐"/>
            </a:pPr>
            <a:endParaRPr lang="en-CA" dirty="0" smtClean="0"/>
          </a:p>
          <a:p>
            <a:pPr marL="914400" lvl="1" indent="-457200" algn="l">
              <a:lnSpc>
                <a:spcPct val="120000"/>
              </a:lnSpc>
              <a:buFontTx/>
              <a:buChar char="‐"/>
            </a:pPr>
            <a:r>
              <a:rPr lang="en-CA" dirty="0" smtClean="0"/>
              <a:t>The conditional distribution of </a:t>
            </a:r>
            <a:r>
              <a:rPr lang="en-CA" i="1" dirty="0" err="1" smtClean="0">
                <a:latin typeface="Times New Roman" pitchFamily="18" charset="0"/>
                <a:cs typeface="Times New Roman" pitchFamily="18" charset="0"/>
              </a:rPr>
              <a:t>χ</a:t>
            </a:r>
            <a:r>
              <a:rPr lang="en-CA" i="1"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[k]</a:t>
            </a:r>
            <a:r>
              <a:rPr lang="en-CA" i="1" dirty="0" smtClean="0">
                <a:latin typeface="Times New Roman" pitchFamily="18" charset="0"/>
                <a:cs typeface="Times New Roman" pitchFamily="18" charset="0"/>
              </a:rPr>
              <a:t> </a:t>
            </a:r>
            <a:r>
              <a:rPr lang="en-CA" dirty="0" smtClean="0"/>
              <a:t>is assumed to be the same as </a:t>
            </a:r>
            <a:r>
              <a:rPr lang="el-GR" i="1" dirty="0" smtClean="0">
                <a:latin typeface="Times New Roman" pitchFamily="18" charset="0"/>
                <a:cs typeface="Times New Roman" pitchFamily="18" charset="0"/>
              </a:rPr>
              <a:t>χ</a:t>
            </a:r>
            <a:r>
              <a:rPr lang="en-CA" i="1"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[k]</a:t>
            </a:r>
            <a:r>
              <a:rPr lang="en-CA" i="1" dirty="0" smtClean="0">
                <a:latin typeface="Times New Roman" pitchFamily="18" charset="0"/>
                <a:cs typeface="Times New Roman" pitchFamily="18" charset="0"/>
              </a:rPr>
              <a:t>.</a:t>
            </a:r>
          </a:p>
          <a:p>
            <a:pPr marL="914400" lvl="1" indent="-457200" algn="l">
              <a:lnSpc>
                <a:spcPct val="120000"/>
              </a:lnSpc>
              <a:buFontTx/>
              <a:buChar char="‐"/>
            </a:pPr>
            <a:endParaRPr lang="en-CA" dirty="0" smtClean="0"/>
          </a:p>
          <a:p>
            <a:pPr marL="914400" lvl="1" indent="-457200" algn="l">
              <a:lnSpc>
                <a:spcPct val="120000"/>
              </a:lnSpc>
              <a:buFontTx/>
              <a:buChar char="‐"/>
            </a:pPr>
            <a:r>
              <a:rPr lang="en-CA" dirty="0" smtClean="0"/>
              <a:t>         is 0 if both horizontal neighbors are insignificant, 1 if at least one horizontal neighbor is positive, or −1 if at least one horizontal neighbor is negative.</a:t>
            </a:r>
          </a:p>
          <a:p>
            <a:pPr marL="914400" lvl="1" indent="-457200" algn="l">
              <a:lnSpc>
                <a:spcPct val="120000"/>
              </a:lnSpc>
              <a:buFontTx/>
              <a:buChar char="‐"/>
            </a:pPr>
            <a:endParaRPr lang="en-CA" dirty="0" smtClean="0"/>
          </a:p>
          <a:p>
            <a:pPr marL="914400" lvl="1" indent="-457200" algn="l">
              <a:lnSpc>
                <a:spcPct val="120000"/>
              </a:lnSpc>
              <a:buFontTx/>
              <a:buChar char="‐"/>
            </a:pPr>
            <a:r>
              <a:rPr lang="en-CA" dirty="0" smtClean="0"/>
              <a:t>         is defined similarly for vertical neighbors.</a:t>
            </a:r>
          </a:p>
          <a:p>
            <a:pPr marL="914400" lvl="1" indent="-457200" algn="l">
              <a:lnSpc>
                <a:spcPct val="120000"/>
              </a:lnSpc>
              <a:buFontTx/>
              <a:buChar char="‐"/>
            </a:pPr>
            <a:endParaRPr lang="en-CA" dirty="0" smtClean="0"/>
          </a:p>
          <a:p>
            <a:pPr marL="914400" lvl="1" indent="-457200" algn="l">
              <a:lnSpc>
                <a:spcPct val="120000"/>
              </a:lnSpc>
              <a:buFontTx/>
              <a:buChar char="‐"/>
            </a:pPr>
            <a:r>
              <a:rPr lang="en-CA" dirty="0" smtClean="0"/>
              <a:t>If         is the sign prediction, the binary symbol coded using the relevant context is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9602626"/>
              </p:ext>
            </p:extLst>
          </p:nvPr>
        </p:nvGraphicFramePr>
        <p:xfrm>
          <a:off x="1475656" y="3501008"/>
          <a:ext cx="571504" cy="402170"/>
        </p:xfrm>
        <a:graphic>
          <a:graphicData uri="http://schemas.openxmlformats.org/presentationml/2006/ole">
            <mc:AlternateContent xmlns:mc="http://schemas.openxmlformats.org/markup-compatibility/2006">
              <mc:Choice xmlns:v="urn:schemas-microsoft-com:vml" Requires="v">
                <p:oleObj spid="_x0000_s44375" name="Equation" r:id="rId3" imgW="342625" imgH="241269" progId="Equation.3">
                  <p:embed/>
                </p:oleObj>
              </mc:Choice>
              <mc:Fallback>
                <p:oleObj name="Equation" r:id="rId3" imgW="342625" imgH="241269" progId="Equation.3">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501008"/>
                        <a:ext cx="571504" cy="40217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05396403"/>
              </p:ext>
            </p:extLst>
          </p:nvPr>
        </p:nvGraphicFramePr>
        <p:xfrm>
          <a:off x="1475656" y="4691277"/>
          <a:ext cx="571504" cy="395657"/>
        </p:xfrm>
        <a:graphic>
          <a:graphicData uri="http://schemas.openxmlformats.org/presentationml/2006/ole">
            <mc:AlternateContent xmlns:mc="http://schemas.openxmlformats.org/markup-compatibility/2006">
              <mc:Choice xmlns:v="urn:schemas-microsoft-com:vml" Requires="v">
                <p:oleObj spid="_x0000_s44376" name="Equation" r:id="rId5" imgW="330154" imgH="228738" progId="">
                  <p:embed/>
                </p:oleObj>
              </mc:Choice>
              <mc:Fallback>
                <p:oleObj name="Equation" r:id="rId5" imgW="330154" imgH="228738" progId="">
                  <p:embed/>
                  <p:pic>
                    <p:nvPicPr>
                      <p:cNvPr id="0" name="Picture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691277"/>
                        <a:ext cx="571504" cy="39565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80145329"/>
              </p:ext>
            </p:extLst>
          </p:nvPr>
        </p:nvGraphicFramePr>
        <p:xfrm>
          <a:off x="1642352" y="5350536"/>
          <a:ext cx="571504" cy="354726"/>
        </p:xfrm>
        <a:graphic>
          <a:graphicData uri="http://schemas.openxmlformats.org/presentationml/2006/ole">
            <mc:AlternateContent xmlns:mc="http://schemas.openxmlformats.org/markup-compatibility/2006">
              <mc:Choice xmlns:v="urn:schemas-microsoft-com:vml" Requires="v">
                <p:oleObj spid="_x0000_s44377" name="Equation" r:id="rId7" imgW="368185" imgH="228738" progId="">
                  <p:embed/>
                </p:oleObj>
              </mc:Choice>
              <mc:Fallback>
                <p:oleObj name="Equation" r:id="rId7" imgW="368185" imgH="228738" progId="">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2352" y="5350536"/>
                        <a:ext cx="571504" cy="3547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22967"/>
              </p:ext>
            </p:extLst>
          </p:nvPr>
        </p:nvGraphicFramePr>
        <p:xfrm>
          <a:off x="3416073" y="5640160"/>
          <a:ext cx="1360611" cy="376238"/>
        </p:xfrm>
        <a:graphic>
          <a:graphicData uri="http://schemas.openxmlformats.org/presentationml/2006/ole">
            <mc:AlternateContent xmlns:mc="http://schemas.openxmlformats.org/markup-compatibility/2006">
              <mc:Choice xmlns:v="urn:schemas-microsoft-com:vml" Requires="v">
                <p:oleObj spid="_x0000_s44378" name="Equation" r:id="rId9" imgW="787400" imgH="241300" progId="Equation.3">
                  <p:embed/>
                </p:oleObj>
              </mc:Choice>
              <mc:Fallback>
                <p:oleObj name="Equation" r:id="rId9" imgW="787400" imgH="241300" progId="Equation.3">
                  <p:embed/>
                  <p:pic>
                    <p:nvPicPr>
                      <p:cNvPr id="0" name="Picture 152"/>
                      <p:cNvPicPr>
                        <a:picLocks noChangeAspect="1" noChangeArrowheads="1"/>
                      </p:cNvPicPr>
                      <p:nvPr/>
                    </p:nvPicPr>
                    <p:blipFill>
                      <a:blip r:embed="rId10"/>
                      <a:srcRect/>
                      <a:stretch>
                        <a:fillRect/>
                      </a:stretch>
                    </p:blipFill>
                    <p:spPr bwMode="auto">
                      <a:xfrm>
                        <a:off x="3416073" y="5640160"/>
                        <a:ext cx="1360611" cy="37623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0856"/>
            <a:ext cx="8229600" cy="720756"/>
          </a:xfrm>
        </p:spPr>
        <p:txBody>
          <a:bodyPr>
            <a:normAutofit fontScale="70000" lnSpcReduction="20000"/>
          </a:bodyPr>
          <a:lstStyle/>
          <a:p>
            <a:pPr algn="ctr"/>
            <a:r>
              <a:rPr lang="en-CA" b="1" dirty="0" smtClean="0"/>
              <a:t>Table 9.5: </a:t>
            </a:r>
            <a:r>
              <a:rPr lang="en-CA" dirty="0" smtClean="0"/>
              <a:t>Context assignment for the sign coding primitive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39</a:t>
            </a:fld>
            <a:endParaRPr lang="en-US"/>
          </a:p>
        </p:txBody>
      </p:sp>
      <p:graphicFrame>
        <p:nvGraphicFramePr>
          <p:cNvPr id="8" name="Table 7"/>
          <p:cNvGraphicFramePr>
            <a:graphicFrameLocks noGrp="1"/>
          </p:cNvGraphicFramePr>
          <p:nvPr/>
        </p:nvGraphicFramePr>
        <p:xfrm>
          <a:off x="2857489" y="1714488"/>
          <a:ext cx="3357586" cy="3708400"/>
        </p:xfrm>
        <a:graphic>
          <a:graphicData uri="http://schemas.openxmlformats.org/drawingml/2006/table">
            <a:tbl>
              <a:tblPr firstRow="1" bandRow="1">
                <a:tableStyleId>{9D7B26C5-4107-4FEC-AEDC-1716B250A1EF}</a:tableStyleId>
              </a:tblPr>
              <a:tblGrid>
                <a:gridCol w="857255">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857256">
                  <a:extLst>
                    <a:ext uri="{9D8B030D-6E8A-4147-A177-3AD203B41FA5}">
                      <a16:colId xmlns:a16="http://schemas.microsoft.com/office/drawing/2014/main" val="20002"/>
                    </a:ext>
                  </a:extLst>
                </a:gridCol>
                <a:gridCol w="785819">
                  <a:extLst>
                    <a:ext uri="{9D8B030D-6E8A-4147-A177-3AD203B41FA5}">
                      <a16:colId xmlns:a16="http://schemas.microsoft.com/office/drawing/2014/main" val="20003"/>
                    </a:ext>
                  </a:extLst>
                </a:gridCol>
              </a:tblGrid>
              <a:tr h="370840">
                <a:tc>
                  <a:txBody>
                    <a:bodyPr/>
                    <a:lstStyle/>
                    <a:p>
                      <a:pPr algn="ctr"/>
                      <a:r>
                        <a:rPr lang="en-CA" dirty="0" smtClean="0">
                          <a:latin typeface="Trebuchet MS"/>
                        </a:rPr>
                        <a:t>Label</a:t>
                      </a:r>
                      <a:endParaRPr lang="en-CA" dirty="0">
                        <a:latin typeface="Trebuchet MS"/>
                      </a:endParaRPr>
                    </a:p>
                  </a:txBody>
                  <a:tcPr/>
                </a:tc>
                <a:tc>
                  <a:txBody>
                    <a:bodyPr/>
                    <a:lstStyle/>
                    <a:p>
                      <a:pPr algn="ctr"/>
                      <a:endParaRPr lang="en-CA" dirty="0">
                        <a:latin typeface="Trebuchet MS"/>
                      </a:endParaRPr>
                    </a:p>
                  </a:txBody>
                  <a:tcPr/>
                </a:tc>
                <a:tc>
                  <a:txBody>
                    <a:bodyPr/>
                    <a:lstStyle/>
                    <a:p>
                      <a:pPr algn="ctr"/>
                      <a:endParaRPr lang="en-CA" dirty="0">
                        <a:latin typeface="Trebuchet MS"/>
                      </a:endParaRPr>
                    </a:p>
                  </a:txBody>
                  <a:tcPr/>
                </a:tc>
                <a:tc>
                  <a:txBody>
                    <a:bodyPr/>
                    <a:lstStyle/>
                    <a:p>
                      <a:pPr algn="ct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4</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3</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2</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extLst>
                  <a:ext uri="{0D108BD9-81ED-4DB2-BD59-A6C34878D82A}">
                    <a16:rowId xmlns:a16="http://schemas.microsoft.com/office/drawing/2014/main" val="10004"/>
                  </a:ext>
                </a:extLst>
              </a:tr>
              <a:tr h="370840">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extLst>
                  <a:ext uri="{0D108BD9-81ED-4DB2-BD59-A6C34878D82A}">
                    <a16:rowId xmlns:a16="http://schemas.microsoft.com/office/drawing/2014/main" val="10005"/>
                  </a:ext>
                </a:extLst>
              </a:tr>
              <a:tr h="370840">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extLst>
                  <a:ext uri="{0D108BD9-81ED-4DB2-BD59-A6C34878D82A}">
                    <a16:rowId xmlns:a16="http://schemas.microsoft.com/office/drawing/2014/main" val="10006"/>
                  </a:ext>
                </a:extLst>
              </a:tr>
              <a:tr h="370840">
                <a:tc>
                  <a:txBody>
                    <a:bodyPr/>
                    <a:lstStyle/>
                    <a:p>
                      <a:pPr algn="ctr"/>
                      <a:r>
                        <a:rPr lang="en-CA" dirty="0" smtClean="0">
                          <a:latin typeface="Trebuchet MS"/>
                        </a:rPr>
                        <a:t>2</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7"/>
                  </a:ext>
                </a:extLst>
              </a:tr>
              <a:tr h="370840">
                <a:tc>
                  <a:txBody>
                    <a:bodyPr/>
                    <a:lstStyle/>
                    <a:p>
                      <a:pPr algn="ctr"/>
                      <a:r>
                        <a:rPr lang="en-CA" dirty="0" smtClean="0">
                          <a:latin typeface="Trebuchet MS"/>
                        </a:rPr>
                        <a:t>3</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0</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8"/>
                  </a:ext>
                </a:extLst>
              </a:tr>
              <a:tr h="370840">
                <a:tc>
                  <a:txBody>
                    <a:bodyPr/>
                    <a:lstStyle/>
                    <a:p>
                      <a:pPr algn="ctr"/>
                      <a:r>
                        <a:rPr lang="en-CA" dirty="0" smtClean="0">
                          <a:latin typeface="Trebuchet MS"/>
                        </a:rPr>
                        <a:t>4</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tc>
                  <a:txBody>
                    <a:bodyPr/>
                    <a:lstStyle/>
                    <a:p>
                      <a:pPr algn="ctr"/>
                      <a:r>
                        <a:rPr lang="en-CA" dirty="0" smtClean="0">
                          <a:latin typeface="Trebuchet MS"/>
                        </a:rPr>
                        <a:t>-1</a:t>
                      </a:r>
                      <a:endParaRPr lang="en-CA" dirty="0">
                        <a:latin typeface="Trebuchet MS"/>
                      </a:endParaRPr>
                    </a:p>
                  </a:txBody>
                  <a:tcPr/>
                </a:tc>
                <a:extLst>
                  <a:ext uri="{0D108BD9-81ED-4DB2-BD59-A6C34878D82A}">
                    <a16:rowId xmlns:a16="http://schemas.microsoft.com/office/drawing/2014/main" val="10009"/>
                  </a:ext>
                </a:extLst>
              </a:tr>
            </a:tbl>
          </a:graphicData>
        </a:graphic>
      </p:graphicFrame>
      <p:graphicFrame>
        <p:nvGraphicFramePr>
          <p:cNvPr id="45059" name="Object 3"/>
          <p:cNvGraphicFramePr>
            <a:graphicFrameLocks noChangeAspect="1"/>
          </p:cNvGraphicFramePr>
          <p:nvPr/>
        </p:nvGraphicFramePr>
        <p:xfrm>
          <a:off x="5572132" y="1714488"/>
          <a:ext cx="571500" cy="401637"/>
        </p:xfrm>
        <a:graphic>
          <a:graphicData uri="http://schemas.openxmlformats.org/presentationml/2006/ole">
            <mc:AlternateContent xmlns:mc="http://schemas.openxmlformats.org/markup-compatibility/2006">
              <mc:Choice xmlns:v="urn:schemas-microsoft-com:vml" Requires="v">
                <p:oleObj spid="_x0000_s45314" name="Equation" r:id="rId3" imgW="342625" imgH="241269" progId="">
                  <p:embed/>
                </p:oleObj>
              </mc:Choice>
              <mc:Fallback>
                <p:oleObj name="Equation" r:id="rId3" imgW="342625" imgH="241269" progId="">
                  <p:embed/>
                  <p:pic>
                    <p:nvPicPr>
                      <p:cNvPr id="0" name="Picture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2" y="1714488"/>
                        <a:ext cx="571500" cy="4016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4714876" y="1714488"/>
          <a:ext cx="642942" cy="373062"/>
        </p:xfrm>
        <a:graphic>
          <a:graphicData uri="http://schemas.openxmlformats.org/presentationml/2006/ole">
            <mc:AlternateContent xmlns:mc="http://schemas.openxmlformats.org/markup-compatibility/2006">
              <mc:Choice xmlns:v="urn:schemas-microsoft-com:vml" Requires="v">
                <p:oleObj spid="_x0000_s45315" name="Equation" r:id="rId5" imgW="330154" imgH="228738" progId="">
                  <p:embed/>
                </p:oleObj>
              </mc:Choice>
              <mc:Fallback>
                <p:oleObj name="Equation" r:id="rId5" imgW="330154" imgH="228738" progId="">
                  <p:embed/>
                  <p:pic>
                    <p:nvPicPr>
                      <p:cNvPr id="0"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6" y="1714488"/>
                        <a:ext cx="642942" cy="373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857620" y="1714488"/>
          <a:ext cx="642938" cy="398462"/>
        </p:xfrm>
        <a:graphic>
          <a:graphicData uri="http://schemas.openxmlformats.org/presentationml/2006/ole">
            <mc:AlternateContent xmlns:mc="http://schemas.openxmlformats.org/markup-compatibility/2006">
              <mc:Choice xmlns:v="urn:schemas-microsoft-com:vml" Requires="v">
                <p:oleObj spid="_x0000_s45316" name="Equation" r:id="rId7" imgW="368185" imgH="228738" progId="">
                  <p:embed/>
                </p:oleObj>
              </mc:Choice>
              <mc:Fallback>
                <p:oleObj name="Equation" r:id="rId7" imgW="368185" imgH="228738" progId="">
                  <p:embed/>
                  <p:pic>
                    <p:nvPicPr>
                      <p:cNvPr id="0"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0" y="1714488"/>
                        <a:ext cx="642938"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Observations for JPEG Image Compression</a:t>
            </a:r>
            <a:br>
              <a:rPr lang="en-CA" sz="3200" dirty="0" smtClean="0"/>
            </a:b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a:xfrm>
            <a:off x="611560" y="1700808"/>
            <a:ext cx="7920880" cy="4525963"/>
          </a:xfrm>
        </p:spPr>
        <p:txBody>
          <a:bodyPr>
            <a:normAutofit fontScale="62500" lnSpcReduction="20000"/>
          </a:bodyPr>
          <a:lstStyle/>
          <a:p>
            <a:pPr>
              <a:lnSpc>
                <a:spcPct val="120000"/>
              </a:lnSpc>
            </a:pPr>
            <a:r>
              <a:rPr lang="en-CA" sz="3600" b="1" dirty="0" smtClean="0"/>
              <a:t>Observation 2</a:t>
            </a:r>
            <a:r>
              <a:rPr lang="en-CA" sz="3600" dirty="0" smtClean="0"/>
              <a:t>:  Psychophysical experiments suggest that humans are much less likely to notice the loss of very high spatial frequency components than the loss of lower frequency components.</a:t>
            </a:r>
            <a:endParaRPr lang="en-CA" dirty="0" smtClean="0"/>
          </a:p>
          <a:p>
            <a:pPr marL="1028700" lvl="1" indent="-571500">
              <a:lnSpc>
                <a:spcPct val="120000"/>
              </a:lnSpc>
              <a:spcBef>
                <a:spcPts val="1200"/>
              </a:spcBef>
              <a:buFont typeface="Arial" panose="020B0604020202020204" pitchFamily="34" charset="0"/>
              <a:buChar char="•"/>
            </a:pPr>
            <a:r>
              <a:rPr lang="en-CA" sz="3600" dirty="0" smtClean="0"/>
              <a:t>The spatial redundancy can be </a:t>
            </a:r>
            <a:r>
              <a:rPr lang="en-CA" sz="3600" dirty="0" smtClean="0"/>
              <a:t>explor</a:t>
            </a:r>
            <a:r>
              <a:rPr lang="en-CA" sz="3600" dirty="0" smtClean="0"/>
              <a:t>ed </a:t>
            </a:r>
            <a:r>
              <a:rPr lang="en-CA" sz="3600" dirty="0" smtClean="0"/>
              <a:t>by largely reducing the high spatial frequency contents.</a:t>
            </a:r>
          </a:p>
          <a:p>
            <a:pPr>
              <a:lnSpc>
                <a:spcPct val="120000"/>
              </a:lnSpc>
            </a:pPr>
            <a:endParaRPr lang="en-CA" dirty="0" smtClean="0"/>
          </a:p>
          <a:p>
            <a:pPr>
              <a:lnSpc>
                <a:spcPct val="120000"/>
              </a:lnSpc>
            </a:pPr>
            <a:r>
              <a:rPr lang="en-CA" sz="3600" b="1" dirty="0" smtClean="0"/>
              <a:t>Observation 3</a:t>
            </a:r>
            <a:r>
              <a:rPr lang="en-CA" sz="3600" dirty="0" smtClean="0"/>
              <a:t>:  Visual acuity (accuracy in distinguishing closely spaced lines) is much greater for gray (“black and white”) than for color.</a:t>
            </a:r>
            <a:endParaRPr lang="en-CA" dirty="0" smtClean="0"/>
          </a:p>
          <a:p>
            <a:pPr>
              <a:lnSpc>
                <a:spcPct val="120000"/>
              </a:lnSpc>
              <a:spcBef>
                <a:spcPts val="1200"/>
              </a:spcBef>
            </a:pPr>
            <a:r>
              <a:rPr lang="en-CA" dirty="0" smtClean="0"/>
              <a:t>	• 	 </a:t>
            </a:r>
            <a:r>
              <a:rPr lang="en-CA" sz="3600" dirty="0"/>
              <a:t>C</a:t>
            </a:r>
            <a:r>
              <a:rPr lang="en-CA" sz="3600" dirty="0" smtClean="0"/>
              <a:t>hroma subsampling (4:2:0) is used in JPEG.</a:t>
            </a:r>
            <a:endParaRPr lang="en-CA" sz="3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329642" cy="5505475"/>
          </a:xfrm>
        </p:spPr>
        <p:txBody>
          <a:bodyPr>
            <a:normAutofit fontScale="77500" lnSpcReduction="20000"/>
          </a:bodyPr>
          <a:lstStyle/>
          <a:p>
            <a:pPr marL="457200" indent="-457200" algn="l">
              <a:buFont typeface="Arial"/>
              <a:buChar char="•"/>
            </a:pPr>
            <a:r>
              <a:rPr lang="en-CA" dirty="0" smtClean="0"/>
              <a:t>Magnitude refinement: Code the value of          given that </a:t>
            </a:r>
            <a:r>
              <a:rPr lang="el-GR" i="1" dirty="0" smtClean="0">
                <a:latin typeface="Times New Roman"/>
                <a:cs typeface="Times New Roman"/>
              </a:rPr>
              <a:t>ν</a:t>
            </a:r>
            <a:r>
              <a:rPr lang="en-CA" i="1" baseline="-25000" dirty="0" err="1" smtClean="0">
                <a:latin typeface="Times New Roman"/>
                <a:cs typeface="Times New Roman"/>
              </a:rPr>
              <a:t>i</a:t>
            </a:r>
            <a:r>
              <a:rPr lang="en-CA" dirty="0" smtClean="0">
                <a:latin typeface="Times New Roman"/>
                <a:cs typeface="Times New Roman"/>
              </a:rPr>
              <a:t>[k] ≥ 2</a:t>
            </a:r>
            <a:r>
              <a:rPr lang="en-CA" i="1" baseline="30000" dirty="0" smtClean="0">
                <a:latin typeface="Times New Roman"/>
                <a:cs typeface="Times New Roman"/>
              </a:rPr>
              <a:t>p+1</a:t>
            </a:r>
            <a:r>
              <a:rPr lang="en-CA" dirty="0" smtClean="0"/>
              <a:t>.</a:t>
            </a:r>
          </a:p>
          <a:p>
            <a:pPr algn="l"/>
            <a:endParaRPr lang="en-CA" dirty="0" smtClean="0"/>
          </a:p>
          <a:p>
            <a:pPr algn="l"/>
            <a:r>
              <a:rPr lang="en-CA" dirty="0" smtClean="0"/>
              <a:t>–          changes from 0 to 1 after the magnitude refinement primitive is first applied to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[k]</a:t>
            </a:r>
            <a:r>
              <a:rPr lang="en-CA" dirty="0" smtClean="0"/>
              <a:t>.</a:t>
            </a:r>
          </a:p>
          <a:p>
            <a:pPr algn="l"/>
            <a:endParaRPr lang="en-CA" dirty="0" smtClean="0"/>
          </a:p>
          <a:p>
            <a:pPr algn="l"/>
            <a:r>
              <a:rPr lang="en-CA" dirty="0" smtClean="0"/>
              <a:t>–           is coded with context 0 if                            ,</a:t>
            </a:r>
          </a:p>
          <a:p>
            <a:pPr algn="l"/>
            <a:r>
              <a:rPr lang="en-CA" dirty="0"/>
              <a:t>	</a:t>
            </a:r>
            <a:r>
              <a:rPr lang="en-CA" dirty="0" smtClean="0"/>
              <a:t>with context 1 if              and        			    and with context 2 if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3220278"/>
              </p:ext>
            </p:extLst>
          </p:nvPr>
        </p:nvGraphicFramePr>
        <p:xfrm>
          <a:off x="5436096" y="3976311"/>
          <a:ext cx="2667000" cy="514350"/>
        </p:xfrm>
        <a:graphic>
          <a:graphicData uri="http://schemas.openxmlformats.org/presentationml/2006/ole">
            <mc:AlternateContent xmlns:mc="http://schemas.openxmlformats.org/markup-compatibility/2006">
              <mc:Choice xmlns:v="urn:schemas-microsoft-com:vml" Requires="v">
                <p:oleObj spid="_x0000_s46673" name="Equation" r:id="rId3" imgW="1460500" imgH="241300" progId="Equation.3">
                  <p:embed/>
                </p:oleObj>
              </mc:Choice>
              <mc:Fallback>
                <p:oleObj name="Equation" r:id="rId3" imgW="1460500" imgH="241300" progId="Equation.3">
                  <p:embed/>
                  <p:pic>
                    <p:nvPicPr>
                      <p:cNvPr id="0" name="Picture 258"/>
                      <p:cNvPicPr>
                        <a:picLocks noChangeAspect="1" noChangeArrowheads="1"/>
                      </p:cNvPicPr>
                      <p:nvPr/>
                    </p:nvPicPr>
                    <p:blipFill>
                      <a:blip r:embed="rId4"/>
                      <a:srcRect/>
                      <a:stretch>
                        <a:fillRect/>
                      </a:stretch>
                    </p:blipFill>
                    <p:spPr bwMode="auto">
                      <a:xfrm>
                        <a:off x="5436096" y="3976311"/>
                        <a:ext cx="266700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7722619"/>
              </p:ext>
            </p:extLst>
          </p:nvPr>
        </p:nvGraphicFramePr>
        <p:xfrm>
          <a:off x="4020347" y="5005767"/>
          <a:ext cx="1312863" cy="519113"/>
        </p:xfrm>
        <a:graphic>
          <a:graphicData uri="http://schemas.openxmlformats.org/presentationml/2006/ole">
            <mc:AlternateContent xmlns:mc="http://schemas.openxmlformats.org/markup-compatibility/2006">
              <mc:Choice xmlns:v="urn:schemas-microsoft-com:vml" Requires="v">
                <p:oleObj spid="_x0000_s46674" name="Equation" r:id="rId5" imgW="609600" imgH="241300" progId="Equation.3">
                  <p:embed/>
                </p:oleObj>
              </mc:Choice>
              <mc:Fallback>
                <p:oleObj name="Equation" r:id="rId5" imgW="609600" imgH="241300" progId="Equation.3">
                  <p:embed/>
                  <p:pic>
                    <p:nvPicPr>
                      <p:cNvPr id="0" name="Picture 259"/>
                      <p:cNvPicPr>
                        <a:picLocks noChangeAspect="1" noChangeArrowheads="1"/>
                      </p:cNvPicPr>
                      <p:nvPr/>
                    </p:nvPicPr>
                    <p:blipFill>
                      <a:blip r:embed="rId6"/>
                      <a:srcRect/>
                      <a:stretch>
                        <a:fillRect/>
                      </a:stretch>
                    </p:blipFill>
                    <p:spPr bwMode="auto">
                      <a:xfrm>
                        <a:off x="4020347" y="5005767"/>
                        <a:ext cx="1312863" cy="519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98579992"/>
              </p:ext>
            </p:extLst>
          </p:nvPr>
        </p:nvGraphicFramePr>
        <p:xfrm>
          <a:off x="5213157" y="4557738"/>
          <a:ext cx="2571768" cy="500449"/>
        </p:xfrm>
        <a:graphic>
          <a:graphicData uri="http://schemas.openxmlformats.org/presentationml/2006/ole">
            <mc:AlternateContent xmlns:mc="http://schemas.openxmlformats.org/markup-compatibility/2006">
              <mc:Choice xmlns:v="urn:schemas-microsoft-com:vml" Requires="v">
                <p:oleObj spid="_x0000_s46675" name="Equation" r:id="rId7" imgW="990462" imgH="228738" progId="">
                  <p:embed/>
                </p:oleObj>
              </mc:Choice>
              <mc:Fallback>
                <p:oleObj name="Equation" r:id="rId7" imgW="990462" imgH="228738" progId="">
                  <p:embed/>
                  <p:pic>
                    <p:nvPicPr>
                      <p:cNvPr id="0" name="Picture 2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157" y="4557738"/>
                        <a:ext cx="2571768" cy="50044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9473373"/>
              </p:ext>
            </p:extLst>
          </p:nvPr>
        </p:nvGraphicFramePr>
        <p:xfrm>
          <a:off x="7020272" y="692696"/>
          <a:ext cx="815897" cy="500066"/>
        </p:xfrm>
        <a:graphic>
          <a:graphicData uri="http://schemas.openxmlformats.org/presentationml/2006/ole">
            <mc:AlternateContent xmlns:mc="http://schemas.openxmlformats.org/markup-compatibility/2006">
              <mc:Choice xmlns:v="urn:schemas-microsoft-com:vml" Requires="v">
                <p:oleObj spid="_x0000_s46676" name="Equation" r:id="rId9" imgW="393302" imgH="241269" progId="">
                  <p:embed/>
                </p:oleObj>
              </mc:Choice>
              <mc:Fallback>
                <p:oleObj name="Equation" r:id="rId9" imgW="393302" imgH="241269" progId="">
                  <p:embed/>
                  <p:pic>
                    <p:nvPicPr>
                      <p:cNvPr id="0" name="Picture 2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72" y="692696"/>
                        <a:ext cx="815897" cy="50006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5804058"/>
              </p:ext>
            </p:extLst>
          </p:nvPr>
        </p:nvGraphicFramePr>
        <p:xfrm>
          <a:off x="884282" y="2339138"/>
          <a:ext cx="763587" cy="468312"/>
        </p:xfrm>
        <a:graphic>
          <a:graphicData uri="http://schemas.openxmlformats.org/presentationml/2006/ole">
            <mc:AlternateContent xmlns:mc="http://schemas.openxmlformats.org/markup-compatibility/2006">
              <mc:Choice xmlns:v="urn:schemas-microsoft-com:vml" Requires="v">
                <p:oleObj spid="_x0000_s46677" name="Equation" r:id="rId11" imgW="393700" imgH="241300" progId="Equation.3">
                  <p:embed/>
                </p:oleObj>
              </mc:Choice>
              <mc:Fallback>
                <p:oleObj name="Equation" r:id="rId11" imgW="393700" imgH="241300" progId="Equation.3">
                  <p:embed/>
                  <p:pic>
                    <p:nvPicPr>
                      <p:cNvPr id="0" name="Picture 262"/>
                      <p:cNvPicPr>
                        <a:picLocks noChangeAspect="1" noChangeArrowheads="1"/>
                      </p:cNvPicPr>
                      <p:nvPr/>
                    </p:nvPicPr>
                    <p:blipFill>
                      <a:blip r:embed="rId12"/>
                      <a:srcRect/>
                      <a:stretch>
                        <a:fillRect/>
                      </a:stretch>
                    </p:blipFill>
                    <p:spPr bwMode="auto">
                      <a:xfrm>
                        <a:off x="884282" y="2339138"/>
                        <a:ext cx="763587" cy="468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088" name="Object 8"/>
          <p:cNvGraphicFramePr>
            <a:graphicFrameLocks noChangeAspect="1"/>
          </p:cNvGraphicFramePr>
          <p:nvPr>
            <p:extLst>
              <p:ext uri="{D42A27DB-BD31-4B8C-83A1-F6EECF244321}">
                <p14:modId xmlns:p14="http://schemas.microsoft.com/office/powerpoint/2010/main" val="214722247"/>
              </p:ext>
            </p:extLst>
          </p:nvPr>
        </p:nvGraphicFramePr>
        <p:xfrm>
          <a:off x="884282" y="4009031"/>
          <a:ext cx="785818" cy="481630"/>
        </p:xfrm>
        <a:graphic>
          <a:graphicData uri="http://schemas.openxmlformats.org/presentationml/2006/ole">
            <mc:AlternateContent xmlns:mc="http://schemas.openxmlformats.org/markup-compatibility/2006">
              <mc:Choice xmlns:v="urn:schemas-microsoft-com:vml" Requires="v">
                <p:oleObj spid="_x0000_s46678" name="Equation" r:id="rId13" imgW="393302" imgH="241269" progId="">
                  <p:embed/>
                </p:oleObj>
              </mc:Choice>
              <mc:Fallback>
                <p:oleObj name="Equation" r:id="rId13" imgW="393302" imgH="241269" progId="">
                  <p:embed/>
                  <p:pic>
                    <p:nvPicPr>
                      <p:cNvPr id="0" name="Picture 2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4282" y="4009031"/>
                        <a:ext cx="785818" cy="4816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1366854"/>
              </p:ext>
            </p:extLst>
          </p:nvPr>
        </p:nvGraphicFramePr>
        <p:xfrm>
          <a:off x="3380595" y="4511241"/>
          <a:ext cx="1241425" cy="512762"/>
        </p:xfrm>
        <a:graphic>
          <a:graphicData uri="http://schemas.openxmlformats.org/presentationml/2006/ole">
            <mc:AlternateContent xmlns:mc="http://schemas.openxmlformats.org/markup-compatibility/2006">
              <mc:Choice xmlns:v="urn:schemas-microsoft-com:vml" Requires="v">
                <p:oleObj spid="_x0000_s46679" name="Equation" r:id="rId15" imgW="584200" imgH="241300" progId="Equation.3">
                  <p:embed/>
                </p:oleObj>
              </mc:Choice>
              <mc:Fallback>
                <p:oleObj name="Equation" r:id="rId15" imgW="584200" imgH="241300" progId="Equation.3">
                  <p:embed/>
                  <p:pic>
                    <p:nvPicPr>
                      <p:cNvPr id="0" name="Picture 264"/>
                      <p:cNvPicPr>
                        <a:picLocks noChangeAspect="1" noChangeArrowheads="1"/>
                      </p:cNvPicPr>
                      <p:nvPr/>
                    </p:nvPicPr>
                    <p:blipFill>
                      <a:blip r:embed="rId16"/>
                      <a:srcRect/>
                      <a:stretch>
                        <a:fillRect/>
                      </a:stretch>
                    </p:blipFill>
                    <p:spPr bwMode="auto">
                      <a:xfrm>
                        <a:off x="3380595" y="4511241"/>
                        <a:ext cx="1241425" cy="5127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2. Fractional </a:t>
            </a:r>
            <a:r>
              <a:rPr lang="en-CA" sz="3200" dirty="0" err="1" smtClean="0"/>
              <a:t>Bitplane</a:t>
            </a:r>
            <a:r>
              <a:rPr lang="en-CA" sz="3200" dirty="0" smtClean="0"/>
              <a:t> Coding</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lnSpc>
                <a:spcPct val="120000"/>
              </a:lnSpc>
              <a:spcBef>
                <a:spcPts val="2400"/>
              </a:spcBef>
              <a:buFont typeface="Arial" panose="020B0604020202020204" pitchFamily="34" charset="0"/>
              <a:buChar char="•"/>
            </a:pPr>
            <a:r>
              <a:rPr lang="en-CA" dirty="0" smtClean="0"/>
              <a:t>Divides code block samples into smaller subsets having different statistics.</a:t>
            </a:r>
          </a:p>
          <a:p>
            <a:pPr marL="457200" indent="-457200">
              <a:lnSpc>
                <a:spcPct val="120000"/>
              </a:lnSpc>
              <a:spcBef>
                <a:spcPts val="2400"/>
              </a:spcBef>
              <a:buFont typeface="Arial" panose="020B0604020202020204" pitchFamily="34" charset="0"/>
              <a:buChar char="•"/>
            </a:pPr>
            <a:r>
              <a:rPr lang="en-CA" dirty="0" smtClean="0"/>
              <a:t>Codes one subset at a time starting with the subset expecting to have the largest reduction in distortion.</a:t>
            </a:r>
          </a:p>
          <a:p>
            <a:pPr marL="457200" indent="-457200">
              <a:lnSpc>
                <a:spcPct val="120000"/>
              </a:lnSpc>
              <a:spcBef>
                <a:spcPts val="2400"/>
              </a:spcBef>
              <a:buFont typeface="Arial" panose="020B0604020202020204" pitchFamily="34" charset="0"/>
              <a:buChar char="•"/>
            </a:pPr>
            <a:r>
              <a:rPr lang="en-CA" dirty="0" smtClean="0"/>
              <a:t>Ensures each code block has a finely embedded </a:t>
            </a:r>
            <a:r>
              <a:rPr lang="en-CA" dirty="0" err="1" smtClean="0"/>
              <a:t>bitstream</a:t>
            </a:r>
            <a:r>
              <a:rPr lang="en-CA" dirty="0" smtClean="0"/>
              <a:t>.</a:t>
            </a:r>
          </a:p>
          <a:p>
            <a:pPr marL="457200" indent="-457200" algn="l">
              <a:lnSpc>
                <a:spcPct val="120000"/>
              </a:lnSpc>
              <a:spcBef>
                <a:spcPts val="2400"/>
              </a:spcBef>
              <a:buFont typeface="Arial" panose="020B0604020202020204" pitchFamily="34" charset="0"/>
              <a:buChar char="•"/>
            </a:pPr>
            <a:r>
              <a:rPr lang="en-CA" dirty="0" smtClean="0"/>
              <a:t>Four different passes are used: forward significance propagation pass        ; reverse significance propagation pass      ; magnitude refinement pass       ; and normalization pass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5266165"/>
              </p:ext>
            </p:extLst>
          </p:nvPr>
        </p:nvGraphicFramePr>
        <p:xfrm>
          <a:off x="3188024" y="4576854"/>
          <a:ext cx="537665" cy="364844"/>
        </p:xfrm>
        <a:graphic>
          <a:graphicData uri="http://schemas.openxmlformats.org/presentationml/2006/ole">
            <mc:AlternateContent xmlns:mc="http://schemas.openxmlformats.org/markup-compatibility/2006">
              <mc:Choice xmlns:v="urn:schemas-microsoft-com:vml" Requires="v">
                <p:oleObj spid="_x0000_s47443" name="Equation" r:id="rId3" imgW="355294" imgH="241269" progId="">
                  <p:embed/>
                </p:oleObj>
              </mc:Choice>
              <mc:Fallback>
                <p:oleObj name="Equation" r:id="rId3" imgW="355294" imgH="241269" progId="">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024" y="4576854"/>
                        <a:ext cx="537665" cy="36484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789084768"/>
              </p:ext>
            </p:extLst>
          </p:nvPr>
        </p:nvGraphicFramePr>
        <p:xfrm>
          <a:off x="1554694" y="4918617"/>
          <a:ext cx="500066" cy="339551"/>
        </p:xfrm>
        <a:graphic>
          <a:graphicData uri="http://schemas.openxmlformats.org/presentationml/2006/ole">
            <mc:AlternateContent xmlns:mc="http://schemas.openxmlformats.org/markup-compatibility/2006">
              <mc:Choice xmlns:v="urn:schemas-microsoft-com:vml" Requires="v">
                <p:oleObj spid="_x0000_s47444" name="Equation" r:id="rId5" imgW="355294" imgH="241269" progId="">
                  <p:embed/>
                </p:oleObj>
              </mc:Choice>
              <mc:Fallback>
                <p:oleObj name="Equation" r:id="rId5" imgW="355294" imgH="241269" progId="">
                  <p:embed/>
                  <p:pic>
                    <p:nvPicPr>
                      <p:cNvPr id="0" name="Picture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4694" y="4918617"/>
                        <a:ext cx="500066" cy="33955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extLst>
              <p:ext uri="{D42A27DB-BD31-4B8C-83A1-F6EECF244321}">
                <p14:modId xmlns:p14="http://schemas.microsoft.com/office/powerpoint/2010/main" val="4029877134"/>
              </p:ext>
            </p:extLst>
          </p:nvPr>
        </p:nvGraphicFramePr>
        <p:xfrm>
          <a:off x="5684542" y="4907549"/>
          <a:ext cx="537729" cy="365125"/>
        </p:xfrm>
        <a:graphic>
          <a:graphicData uri="http://schemas.openxmlformats.org/presentationml/2006/ole">
            <mc:AlternateContent xmlns:mc="http://schemas.openxmlformats.org/markup-compatibility/2006">
              <mc:Choice xmlns:v="urn:schemas-microsoft-com:vml" Requires="v">
                <p:oleObj spid="_x0000_s47445" name="Equation" r:id="rId7" imgW="355294" imgH="241269" progId="Equation.3">
                  <p:embed/>
                </p:oleObj>
              </mc:Choice>
              <mc:Fallback>
                <p:oleObj name="Equation" r:id="rId7" imgW="355294" imgH="241269" progId="Equation.3">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4542" y="4907549"/>
                        <a:ext cx="537729" cy="365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9" name="Object 5"/>
          <p:cNvGraphicFramePr>
            <a:graphicFrameLocks noChangeAspect="1"/>
          </p:cNvGraphicFramePr>
          <p:nvPr>
            <p:extLst>
              <p:ext uri="{D42A27DB-BD31-4B8C-83A1-F6EECF244321}">
                <p14:modId xmlns:p14="http://schemas.microsoft.com/office/powerpoint/2010/main" val="3701645942"/>
              </p:ext>
            </p:extLst>
          </p:nvPr>
        </p:nvGraphicFramePr>
        <p:xfrm>
          <a:off x="3447421" y="5225008"/>
          <a:ext cx="571504" cy="388058"/>
        </p:xfrm>
        <a:graphic>
          <a:graphicData uri="http://schemas.openxmlformats.org/presentationml/2006/ole">
            <mc:AlternateContent xmlns:mc="http://schemas.openxmlformats.org/markup-compatibility/2006">
              <mc:Choice xmlns:v="urn:schemas-microsoft-com:vml" Requires="v">
                <p:oleObj spid="_x0000_s47446" name="Equation" r:id="rId9" imgW="355294" imgH="241269" progId="">
                  <p:embed/>
                </p:oleObj>
              </mc:Choice>
              <mc:Fallback>
                <p:oleObj name="Equation" r:id="rId9" imgW="355294" imgH="241269" progId="">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7421" y="5225008"/>
                        <a:ext cx="571504" cy="38805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Forward Significance Propagation Pass</a:t>
            </a:r>
            <a:endParaRPr lang="en-CA" sz="3600" dirty="0"/>
          </a:p>
        </p:txBody>
      </p:sp>
      <p:sp>
        <p:nvSpPr>
          <p:cNvPr id="3" name="Content Placeholder 2"/>
          <p:cNvSpPr>
            <a:spLocks noGrp="1"/>
          </p:cNvSpPr>
          <p:nvPr>
            <p:ph idx="1"/>
          </p:nvPr>
        </p:nvSpPr>
        <p:spPr/>
        <p:txBody>
          <a:bodyPr anchor="ctr">
            <a:normAutofit fontScale="70000" lnSpcReduction="20000"/>
          </a:bodyPr>
          <a:lstStyle/>
          <a:p>
            <a:pPr marL="457200" indent="-457200">
              <a:lnSpc>
                <a:spcPct val="120000"/>
              </a:lnSpc>
              <a:spcBef>
                <a:spcPts val="5328"/>
              </a:spcBef>
              <a:buFont typeface="Arial"/>
              <a:buChar char="•"/>
            </a:pPr>
            <a:r>
              <a:rPr lang="en-CA" dirty="0" smtClean="0"/>
              <a:t>Sub-block samples are visited in scan-line order and insignificant samples and samples that do not satisfy the neighborhood requirement are skipped.</a:t>
            </a:r>
          </a:p>
          <a:p>
            <a:pPr marL="457200" indent="-457200">
              <a:lnSpc>
                <a:spcPct val="120000"/>
              </a:lnSpc>
              <a:spcBef>
                <a:spcPts val="5328"/>
              </a:spcBef>
              <a:buFont typeface="Arial"/>
              <a:buChar char="•"/>
            </a:pPr>
            <a:r>
              <a:rPr lang="en-CA" dirty="0" smtClean="0"/>
              <a:t>For the LH, HL, and LL </a:t>
            </a:r>
            <a:r>
              <a:rPr lang="en-CA" dirty="0" err="1" smtClean="0"/>
              <a:t>subbands</a:t>
            </a:r>
            <a:r>
              <a:rPr lang="en-CA" dirty="0" smtClean="0"/>
              <a:t>, the </a:t>
            </a:r>
            <a:r>
              <a:rPr lang="en-CA" dirty="0" err="1" smtClean="0"/>
              <a:t>neighborhood</a:t>
            </a:r>
            <a:r>
              <a:rPr lang="en-CA" dirty="0" smtClean="0"/>
              <a:t> requirement is that at least one of the horizontal </a:t>
            </a:r>
            <a:r>
              <a:rPr lang="en-CA" dirty="0" err="1" smtClean="0"/>
              <a:t>neighbors</a:t>
            </a:r>
            <a:r>
              <a:rPr lang="en-CA" dirty="0" smtClean="0"/>
              <a:t> has to be significant.</a:t>
            </a:r>
          </a:p>
          <a:p>
            <a:pPr marL="457200" indent="-457200">
              <a:lnSpc>
                <a:spcPct val="120000"/>
              </a:lnSpc>
              <a:spcBef>
                <a:spcPts val="5328"/>
              </a:spcBef>
              <a:buFont typeface="Arial"/>
              <a:buChar char="•"/>
            </a:pPr>
            <a:r>
              <a:rPr lang="en-CA" dirty="0" smtClean="0"/>
              <a:t>For the HH </a:t>
            </a:r>
            <a:r>
              <a:rPr lang="en-CA" dirty="0" err="1" smtClean="0"/>
              <a:t>subband</a:t>
            </a:r>
            <a:r>
              <a:rPr lang="en-CA" dirty="0" smtClean="0"/>
              <a:t>, the </a:t>
            </a:r>
            <a:r>
              <a:rPr lang="en-CA" dirty="0" err="1" smtClean="0"/>
              <a:t>neighborhood</a:t>
            </a:r>
            <a:r>
              <a:rPr lang="en-CA" dirty="0" smtClean="0"/>
              <a:t> requirement is that at least one of the four diagonal </a:t>
            </a:r>
            <a:r>
              <a:rPr lang="en-CA" dirty="0" err="1" smtClean="0"/>
              <a:t>neighbors</a:t>
            </a:r>
            <a:r>
              <a:rPr lang="en-CA" dirty="0" smtClean="0"/>
              <a:t> is significant.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329642" cy="5483245"/>
          </a:xfrm>
        </p:spPr>
        <p:txBody>
          <a:bodyPr>
            <a:noAutofit/>
          </a:bodyPr>
          <a:lstStyle/>
          <a:p>
            <a:pPr algn="ctr">
              <a:lnSpc>
                <a:spcPct val="100000"/>
              </a:lnSpc>
            </a:pPr>
            <a:r>
              <a:rPr lang="en-CA" sz="2800" b="1" dirty="0" smtClean="0"/>
              <a:t>Reverse Significance Propagation Pass</a:t>
            </a:r>
          </a:p>
          <a:p>
            <a:pPr algn="l">
              <a:buFont typeface="Arial"/>
              <a:buChar char="•"/>
            </a:pPr>
            <a:r>
              <a:rPr lang="en-CA" sz="1600" dirty="0" smtClean="0"/>
              <a:t>This pass is identical to        except that it proceeds in the reverse order. The neighborhood requirement is relaxed to include samples that have at least one significant neighbor in any direction.</a:t>
            </a:r>
          </a:p>
          <a:p>
            <a:pPr algn="ctr">
              <a:lnSpc>
                <a:spcPct val="100000"/>
              </a:lnSpc>
              <a:spcBef>
                <a:spcPts val="1872"/>
              </a:spcBef>
            </a:pPr>
            <a:r>
              <a:rPr lang="en-CA" sz="2800" b="1" dirty="0" smtClean="0"/>
              <a:t>Magnitude Refinement Pass</a:t>
            </a:r>
          </a:p>
          <a:p>
            <a:pPr>
              <a:buFont typeface="Arial"/>
              <a:buChar char="•"/>
            </a:pPr>
            <a:r>
              <a:rPr lang="en-CA" sz="1600" dirty="0" smtClean="0"/>
              <a:t>This pass encodes samples that are already significant but have not been coded in the previous two passes. Such samples are processed with the magnitude refinement primitive.</a:t>
            </a:r>
          </a:p>
          <a:p>
            <a:pPr algn="ctr">
              <a:lnSpc>
                <a:spcPct val="100000"/>
              </a:lnSpc>
            </a:pPr>
            <a:r>
              <a:rPr lang="en-CA" sz="2800" b="1" dirty="0" smtClean="0"/>
              <a:t>Normalization Pass</a:t>
            </a:r>
          </a:p>
          <a:p>
            <a:pPr algn="l">
              <a:buFont typeface="Arial"/>
              <a:buChar char="•"/>
            </a:pPr>
            <a:r>
              <a:rPr lang="en-CA" sz="1600" dirty="0" smtClean="0"/>
              <a:t>The value           of all samples not considered in the previous three coding passes are coded using the sign coding and run-length coding primitives as appropriate. If a sample is found to be significant, its sign is immediately coded using the sign coding primitive.</a:t>
            </a:r>
            <a:endParaRPr lang="en-CA"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643806838"/>
              </p:ext>
            </p:extLst>
          </p:nvPr>
        </p:nvGraphicFramePr>
        <p:xfrm>
          <a:off x="3086481" y="1196752"/>
          <a:ext cx="357190" cy="377034"/>
        </p:xfrm>
        <a:graphic>
          <a:graphicData uri="http://schemas.openxmlformats.org/presentationml/2006/ole">
            <mc:AlternateContent xmlns:mc="http://schemas.openxmlformats.org/markup-compatibility/2006">
              <mc:Choice xmlns:v="urn:schemas-microsoft-com:vml" Requires="v">
                <p:oleObj spid="_x0000_s48309" name="Equation" r:id="rId3" imgW="228600" imgH="241269" progId="">
                  <p:embed/>
                </p:oleObj>
              </mc:Choice>
              <mc:Fallback>
                <p:oleObj name="Equation" r:id="rId3" imgW="228600" imgH="241269" progId="">
                  <p:embed/>
                  <p:pic>
                    <p:nvPicPr>
                      <p:cNvPr id="0"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481" y="1196752"/>
                        <a:ext cx="357190" cy="37703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088" name="Object 8"/>
          <p:cNvGraphicFramePr>
            <a:graphicFrameLocks noChangeAspect="1"/>
          </p:cNvGraphicFramePr>
          <p:nvPr>
            <p:extLst>
              <p:ext uri="{D42A27DB-BD31-4B8C-83A1-F6EECF244321}">
                <p14:modId xmlns:p14="http://schemas.microsoft.com/office/powerpoint/2010/main" val="3501273273"/>
              </p:ext>
            </p:extLst>
          </p:nvPr>
        </p:nvGraphicFramePr>
        <p:xfrm>
          <a:off x="1824356" y="4656543"/>
          <a:ext cx="571504" cy="350276"/>
        </p:xfrm>
        <a:graphic>
          <a:graphicData uri="http://schemas.openxmlformats.org/presentationml/2006/ole">
            <mc:AlternateContent xmlns:mc="http://schemas.openxmlformats.org/markup-compatibility/2006">
              <mc:Choice xmlns:v="urn:schemas-microsoft-com:vml" Requires="v">
                <p:oleObj spid="_x0000_s48310" name="Equation" r:id="rId5" imgW="393302" imgH="241269" progId="">
                  <p:embed/>
                </p:oleObj>
              </mc:Choice>
              <mc:Fallback>
                <p:oleObj name="Equation" r:id="rId5" imgW="393302" imgH="241269"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356" y="4656543"/>
                        <a:ext cx="571504" cy="3502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714752"/>
            <a:ext cx="8329642" cy="1226416"/>
          </a:xfrm>
        </p:spPr>
        <p:txBody>
          <a:bodyPr>
            <a:noAutofit/>
          </a:bodyPr>
          <a:lstStyle/>
          <a:p>
            <a:pPr algn="ctr"/>
            <a:r>
              <a:rPr lang="en-CA" sz="2400" b="1" dirty="0" smtClean="0"/>
              <a:t>Fig. 9.9: </a:t>
            </a:r>
            <a:r>
              <a:rPr lang="en-CA" sz="2400" dirty="0" smtClean="0"/>
              <a:t>Appearance of coding passes and quad tree codes in each block’s embedded </a:t>
            </a:r>
            <a:r>
              <a:rPr lang="en-CA" sz="2400" dirty="0" err="1" smtClean="0"/>
              <a:t>bitstream</a:t>
            </a:r>
            <a:r>
              <a:rPr lang="en-CA" sz="2400" dirty="0" smtClean="0"/>
              <a:t>.</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44</a:t>
            </a:fld>
            <a:endParaRPr lang="en-US"/>
          </a:p>
        </p:txBody>
      </p:sp>
      <p:pic>
        <p:nvPicPr>
          <p:cNvPr id="7" name="Picture 6" descr="bitstream.png"/>
          <p:cNvPicPr>
            <a:picLocks noChangeAspect="1"/>
          </p:cNvPicPr>
          <p:nvPr/>
        </p:nvPicPr>
        <p:blipFill>
          <a:blip r:embed="rId2" cstate="print"/>
          <a:stretch>
            <a:fillRect/>
          </a:stretch>
        </p:blipFill>
        <p:spPr>
          <a:xfrm>
            <a:off x="642910" y="2714620"/>
            <a:ext cx="7796181" cy="5024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506"/>
            <a:ext cx="8229600" cy="1000132"/>
          </a:xfrm>
        </p:spPr>
        <p:txBody>
          <a:bodyPr>
            <a:noAutofit/>
          </a:bodyPr>
          <a:lstStyle/>
          <a:p>
            <a:r>
              <a:rPr lang="en-CA" sz="3200" dirty="0" smtClean="0"/>
              <a:t>Post Compression Rate Distortion</a:t>
            </a:r>
            <a:br>
              <a:rPr lang="en-CA" sz="3200" dirty="0" smtClean="0"/>
            </a:br>
            <a:r>
              <a:rPr lang="en-CA" sz="3200" dirty="0" smtClean="0"/>
              <a:t>(PCRD) Optimization</a:t>
            </a:r>
            <a:endParaRPr lang="en-CA" sz="3200" dirty="0"/>
          </a:p>
        </p:txBody>
      </p:sp>
      <p:sp>
        <p:nvSpPr>
          <p:cNvPr id="3" name="Content Placeholder 2"/>
          <p:cNvSpPr>
            <a:spLocks noGrp="1"/>
          </p:cNvSpPr>
          <p:nvPr>
            <p:ph idx="1"/>
          </p:nvPr>
        </p:nvSpPr>
        <p:spPr>
          <a:xfrm>
            <a:off x="457200" y="1772816"/>
            <a:ext cx="8229600" cy="4353347"/>
          </a:xfrm>
        </p:spPr>
        <p:txBody>
          <a:bodyPr>
            <a:normAutofit fontScale="70000" lnSpcReduction="20000"/>
          </a:bodyPr>
          <a:lstStyle/>
          <a:p>
            <a:pPr>
              <a:lnSpc>
                <a:spcPct val="120000"/>
              </a:lnSpc>
            </a:pPr>
            <a:r>
              <a:rPr lang="en-CA" dirty="0" smtClean="0"/>
              <a:t>• Goal:</a:t>
            </a:r>
          </a:p>
          <a:p>
            <a:pPr marL="914400" lvl="1" indent="-457200">
              <a:lnSpc>
                <a:spcPct val="120000"/>
              </a:lnSpc>
              <a:buFont typeface="Lucida Grande"/>
              <a:buChar char="-"/>
            </a:pPr>
            <a:r>
              <a:rPr lang="en-CA" dirty="0" smtClean="0"/>
              <a:t>Produce a truncation of the independent </a:t>
            </a:r>
            <a:r>
              <a:rPr lang="en-CA" dirty="0" err="1" smtClean="0"/>
              <a:t>bitstream</a:t>
            </a:r>
            <a:r>
              <a:rPr lang="en-CA" dirty="0" smtClean="0"/>
              <a:t> of each code block in an optimal way such that distortion is minimized, subject to the bit-rate constraint.</a:t>
            </a:r>
          </a:p>
          <a:p>
            <a:pPr lvl="1">
              <a:lnSpc>
                <a:spcPct val="120000"/>
              </a:lnSpc>
            </a:pPr>
            <a:endParaRPr lang="en-CA" dirty="0" smtClean="0"/>
          </a:p>
          <a:p>
            <a:pPr marL="457200" indent="-457200" algn="l">
              <a:lnSpc>
                <a:spcPct val="120000"/>
              </a:lnSpc>
              <a:buFont typeface="Arial"/>
              <a:buChar char="•"/>
            </a:pPr>
            <a:r>
              <a:rPr lang="en-CA" dirty="0" smtClean="0"/>
              <a:t>For each truncated embedded </a:t>
            </a:r>
            <a:r>
              <a:rPr lang="en-CA" dirty="0" err="1" smtClean="0"/>
              <a:t>bitstream</a:t>
            </a:r>
            <a:r>
              <a:rPr lang="en-CA" dirty="0" smtClean="0"/>
              <a:t> of code block </a:t>
            </a:r>
            <a:r>
              <a:rPr lang="en-CA" i="1" dirty="0" smtClean="0">
                <a:latin typeface="Times New Roman" pitchFamily="18" charset="0"/>
                <a:cs typeface="Times New Roman" pitchFamily="18" charset="0"/>
              </a:rPr>
              <a:t>B</a:t>
            </a:r>
            <a:r>
              <a:rPr lang="en-CA" i="1" baseline="-25000" dirty="0" smtClean="0">
                <a:latin typeface="Times New Roman" pitchFamily="18" charset="0"/>
                <a:cs typeface="Times New Roman" pitchFamily="18" charset="0"/>
              </a:rPr>
              <a:t>i</a:t>
            </a:r>
            <a:r>
              <a:rPr lang="en-CA" baseline="-25000" dirty="0" smtClean="0"/>
              <a:t> </a:t>
            </a:r>
            <a:r>
              <a:rPr lang="en-CA" dirty="0" smtClean="0"/>
              <a:t>having rate      with distortion      and truncation point </a:t>
            </a:r>
            <a:r>
              <a:rPr lang="en-CA" i="1" dirty="0" err="1" smtClean="0">
                <a:latin typeface="Times New Roman" pitchFamily="18" charset="0"/>
                <a:cs typeface="Times New Roman" pitchFamily="18" charset="0"/>
              </a:rPr>
              <a:t>n</a:t>
            </a:r>
            <a:r>
              <a:rPr lang="en-CA" i="1" baseline="-25000" dirty="0" err="1" smtClean="0">
                <a:latin typeface="Times New Roman" pitchFamily="18" charset="0"/>
                <a:cs typeface="Times New Roman" pitchFamily="18" charset="0"/>
              </a:rPr>
              <a:t>i</a:t>
            </a:r>
            <a:r>
              <a:rPr lang="en-CA" dirty="0" smtClean="0"/>
              <a:t>, the overall distortion of the reconstructed image is (assuming distortion is additive)</a:t>
            </a:r>
          </a:p>
          <a:p>
            <a:pPr>
              <a:lnSpc>
                <a:spcPct val="120000"/>
              </a:lnSpc>
            </a:pPr>
            <a:endParaRPr lang="en-CA" dirty="0" smtClean="0"/>
          </a:p>
          <a:p>
            <a:pPr algn="r">
              <a:lnSpc>
                <a:spcPct val="120000"/>
              </a:lnSpc>
            </a:pPr>
            <a:r>
              <a:rPr lang="en-CA" dirty="0" smtClean="0"/>
              <a:t>(9.3) </a:t>
            </a:r>
          </a:p>
          <a:p>
            <a:pPr>
              <a:lnSpc>
                <a:spcPct val="120000"/>
              </a:lnSpc>
            </a:pP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24910198"/>
              </p:ext>
            </p:extLst>
          </p:nvPr>
        </p:nvGraphicFramePr>
        <p:xfrm>
          <a:off x="3767127" y="5157192"/>
          <a:ext cx="1600206" cy="771528"/>
        </p:xfrm>
        <a:graphic>
          <a:graphicData uri="http://schemas.openxmlformats.org/presentationml/2006/ole">
            <mc:AlternateContent xmlns:mc="http://schemas.openxmlformats.org/markup-compatibility/2006">
              <mc:Choice xmlns:v="urn:schemas-microsoft-com:vml" Requires="v">
                <p:oleObj spid="_x0000_s50436" name="Equation" r:id="rId3" imgW="711016" imgH="342831" progId="">
                  <p:embed/>
                </p:oleObj>
              </mc:Choice>
              <mc:Fallback>
                <p:oleObj name="Equation" r:id="rId3" imgW="711016" imgH="342831" progId="">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127" y="5157192"/>
                        <a:ext cx="1600206" cy="7715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14263710"/>
              </p:ext>
            </p:extLst>
          </p:nvPr>
        </p:nvGraphicFramePr>
        <p:xfrm>
          <a:off x="4788024" y="3857382"/>
          <a:ext cx="428628" cy="428628"/>
        </p:xfrm>
        <a:graphic>
          <a:graphicData uri="http://schemas.openxmlformats.org/presentationml/2006/ole">
            <mc:AlternateContent xmlns:mc="http://schemas.openxmlformats.org/markup-compatibility/2006">
              <mc:Choice xmlns:v="urn:schemas-microsoft-com:vml" Requires="v">
                <p:oleObj spid="_x0000_s50437" name="Equation" r:id="rId5" imgW="241124" imgH="241124" progId="Equation.3">
                  <p:embed/>
                </p:oleObj>
              </mc:Choice>
              <mc:Fallback>
                <p:oleObj name="Equation" r:id="rId5" imgW="241124" imgH="241124" progId="Equation.3">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857382"/>
                        <a:ext cx="428628" cy="4286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70154515"/>
              </p:ext>
            </p:extLst>
          </p:nvPr>
        </p:nvGraphicFramePr>
        <p:xfrm>
          <a:off x="2455052" y="3861048"/>
          <a:ext cx="428628" cy="452441"/>
        </p:xfrm>
        <a:graphic>
          <a:graphicData uri="http://schemas.openxmlformats.org/presentationml/2006/ole">
            <mc:AlternateContent xmlns:mc="http://schemas.openxmlformats.org/markup-compatibility/2006">
              <mc:Choice xmlns:v="urn:schemas-microsoft-com:vml" Requires="v">
                <p:oleObj spid="_x0000_s50438" name="Equation" r:id="rId7" imgW="228600" imgH="241269" progId="">
                  <p:embed/>
                </p:oleObj>
              </mc:Choice>
              <mc:Fallback>
                <p:oleObj name="Equation" r:id="rId7" imgW="228600" imgH="241269" progId="">
                  <p:embed/>
                  <p:pic>
                    <p:nvPicPr>
                      <p:cNvPr id="0"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052" y="3861048"/>
                        <a:ext cx="428628" cy="45244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0000" lnSpcReduction="20000"/>
          </a:bodyPr>
          <a:lstStyle/>
          <a:p>
            <a:pPr marL="457200" indent="-457200">
              <a:buFont typeface="Arial"/>
              <a:buChar char="•"/>
            </a:pPr>
            <a:r>
              <a:rPr lang="en-CA" dirty="0" smtClean="0"/>
              <a:t>The optimal selection of truncation points </a:t>
            </a:r>
            <a:r>
              <a:rPr lang="en-CA" i="1" dirty="0" err="1" smtClean="0">
                <a:latin typeface="Times New Roman" pitchFamily="18" charset="0"/>
                <a:cs typeface="Times New Roman" pitchFamily="18" charset="0"/>
              </a:rPr>
              <a:t>n</a:t>
            </a:r>
            <a:r>
              <a:rPr lang="en-CA" i="1" baseline="-25000" dirty="0" err="1" smtClean="0">
                <a:latin typeface="Times New Roman" pitchFamily="18" charset="0"/>
                <a:cs typeface="Times New Roman" pitchFamily="18" charset="0"/>
              </a:rPr>
              <a:t>i</a:t>
            </a:r>
            <a:r>
              <a:rPr lang="en-CA" dirty="0" smtClean="0"/>
              <a:t> can be formulated into a minimization problem subject to the following constraint:</a:t>
            </a:r>
          </a:p>
          <a:p>
            <a:endParaRPr lang="en-CA" dirty="0" smtClean="0"/>
          </a:p>
          <a:p>
            <a:pPr algn="r"/>
            <a:r>
              <a:rPr lang="en-CA" dirty="0" smtClean="0"/>
              <a:t>(9.5)</a:t>
            </a:r>
          </a:p>
          <a:p>
            <a:endParaRPr lang="en-CA" dirty="0" smtClean="0"/>
          </a:p>
          <a:p>
            <a:pPr marL="457200" indent="-457200">
              <a:buFont typeface="Arial"/>
              <a:buChar char="•"/>
            </a:pPr>
            <a:r>
              <a:rPr lang="en-CA" dirty="0" smtClean="0"/>
              <a:t>For some λ, any set of truncation point       that minimizes</a:t>
            </a:r>
          </a:p>
          <a:p>
            <a:endParaRPr lang="en-CA" dirty="0" smtClean="0"/>
          </a:p>
          <a:p>
            <a:pPr algn="r"/>
            <a:r>
              <a:rPr lang="en-CA" dirty="0" smtClean="0"/>
              <a:t>(9.6)</a:t>
            </a:r>
          </a:p>
          <a:p>
            <a:endParaRPr lang="en-CA" dirty="0" smtClean="0"/>
          </a:p>
          <a:p>
            <a:r>
              <a:rPr lang="en-CA" dirty="0" smtClean="0"/>
              <a:t>	 is optimal in the rate-distortion sense.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103377"/>
              </p:ext>
            </p:extLst>
          </p:nvPr>
        </p:nvGraphicFramePr>
        <p:xfrm>
          <a:off x="3110167" y="2348880"/>
          <a:ext cx="2923666" cy="928694"/>
        </p:xfrm>
        <a:graphic>
          <a:graphicData uri="http://schemas.openxmlformats.org/presentationml/2006/ole">
            <mc:AlternateContent xmlns:mc="http://schemas.openxmlformats.org/markup-compatibility/2006">
              <mc:Choice xmlns:v="urn:schemas-microsoft-com:vml" Requires="v">
                <p:oleObj spid="_x0000_s51460" name="Equation" r:id="rId3" imgW="1079201" imgH="342831" progId="">
                  <p:embed/>
                </p:oleObj>
              </mc:Choice>
              <mc:Fallback>
                <p:oleObj name="Equation" r:id="rId3" imgW="1079201" imgH="342831" progId="">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167" y="2348880"/>
                        <a:ext cx="2923666" cy="9286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2318556"/>
              </p:ext>
            </p:extLst>
          </p:nvPr>
        </p:nvGraphicFramePr>
        <p:xfrm>
          <a:off x="2358613" y="4509120"/>
          <a:ext cx="4426775" cy="785818"/>
        </p:xfrm>
        <a:graphic>
          <a:graphicData uri="http://schemas.openxmlformats.org/presentationml/2006/ole">
            <mc:AlternateContent xmlns:mc="http://schemas.openxmlformats.org/markup-compatibility/2006">
              <mc:Choice xmlns:v="urn:schemas-microsoft-com:vml" Requires="v">
                <p:oleObj spid="_x0000_s51461" name="Equation" r:id="rId5" imgW="2145726" imgH="380862" progId="">
                  <p:embed/>
                </p:oleObj>
              </mc:Choice>
              <mc:Fallback>
                <p:oleObj name="Equation" r:id="rId5" imgW="2145726" imgH="380862"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8613" y="4509120"/>
                        <a:ext cx="4426775" cy="78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86594383"/>
              </p:ext>
            </p:extLst>
          </p:nvPr>
        </p:nvGraphicFramePr>
        <p:xfrm>
          <a:off x="5959432" y="3611003"/>
          <a:ext cx="500066" cy="395885"/>
        </p:xfrm>
        <a:graphic>
          <a:graphicData uri="http://schemas.openxmlformats.org/presentationml/2006/ole">
            <mc:AlternateContent xmlns:mc="http://schemas.openxmlformats.org/markup-compatibility/2006">
              <mc:Choice xmlns:v="urn:schemas-microsoft-com:vml" Requires="v">
                <p:oleObj spid="_x0000_s51462" name="Equation" r:id="rId7" imgW="304616" imgH="241269" progId="">
                  <p:embed/>
                </p:oleObj>
              </mc:Choice>
              <mc:Fallback>
                <p:oleObj name="Equation" r:id="rId7" imgW="304616" imgH="241269" progId="">
                  <p:embed/>
                  <p:pic>
                    <p:nvPicPr>
                      <p:cNvPr id="0"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432" y="3611003"/>
                        <a:ext cx="500066" cy="39588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62500" lnSpcReduction="20000"/>
          </a:bodyPr>
          <a:lstStyle/>
          <a:p>
            <a:pPr marL="457200" indent="-457200">
              <a:buFont typeface="Arial"/>
              <a:buChar char="•"/>
            </a:pPr>
            <a:r>
              <a:rPr lang="en-CA" dirty="0" smtClean="0"/>
              <a:t>The distortion-rate slopes given by the ratios</a:t>
            </a:r>
          </a:p>
          <a:p>
            <a:pPr algn="r"/>
            <a:endParaRPr lang="en-CA" dirty="0" smtClean="0"/>
          </a:p>
          <a:p>
            <a:pPr algn="r"/>
            <a:r>
              <a:rPr lang="en-CA" dirty="0" smtClean="0"/>
              <a:t>(9.7)</a:t>
            </a:r>
          </a:p>
          <a:p>
            <a:endParaRPr lang="en-CA" dirty="0" smtClean="0"/>
          </a:p>
          <a:p>
            <a:r>
              <a:rPr lang="en-CA" dirty="0" smtClean="0"/>
              <a:t>	is strictly decreasing.</a:t>
            </a:r>
          </a:p>
          <a:p>
            <a:endParaRPr lang="en-CA" dirty="0" smtClean="0"/>
          </a:p>
          <a:p>
            <a:pPr marL="457200" indent="-457200">
              <a:buFont typeface="Arial"/>
              <a:buChar char="•"/>
            </a:pPr>
            <a:r>
              <a:rPr lang="en-CA" dirty="0" smtClean="0"/>
              <a:t>This allows the optimization problem be solved by a simple selection through an enumeration </a:t>
            </a:r>
            <a:r>
              <a:rPr lang="en-CA" i="1" dirty="0" smtClean="0">
                <a:latin typeface="Times New Roman"/>
                <a:cs typeface="Times New Roman"/>
              </a:rPr>
              <a:t>j</a:t>
            </a:r>
            <a:r>
              <a:rPr lang="en-CA" i="1" baseline="-25000" dirty="0" smtClean="0">
                <a:latin typeface="Times New Roman"/>
                <a:cs typeface="Times New Roman"/>
              </a:rPr>
              <a:t>1</a:t>
            </a:r>
            <a:r>
              <a:rPr lang="en-CA" dirty="0" smtClean="0">
                <a:latin typeface="Times New Roman"/>
                <a:cs typeface="Times New Roman"/>
              </a:rPr>
              <a:t> &lt;</a:t>
            </a:r>
            <a:r>
              <a:rPr lang="en-CA" i="1" dirty="0" smtClean="0">
                <a:latin typeface="Times New Roman"/>
                <a:cs typeface="Times New Roman"/>
              </a:rPr>
              <a:t> j</a:t>
            </a:r>
            <a:r>
              <a:rPr lang="en-CA" i="1" baseline="-25000" dirty="0" smtClean="0">
                <a:latin typeface="Times New Roman"/>
                <a:cs typeface="Times New Roman"/>
              </a:rPr>
              <a:t>2</a:t>
            </a:r>
            <a:r>
              <a:rPr lang="en-CA" i="1" dirty="0" smtClean="0">
                <a:latin typeface="Times New Roman"/>
                <a:cs typeface="Times New Roman"/>
              </a:rPr>
              <a:t> </a:t>
            </a:r>
            <a:r>
              <a:rPr lang="en-CA" dirty="0" smtClean="0">
                <a:latin typeface="Times New Roman"/>
                <a:cs typeface="Times New Roman"/>
              </a:rPr>
              <a:t>&lt; ...</a:t>
            </a:r>
            <a:r>
              <a:rPr lang="en-CA" dirty="0" smtClean="0"/>
              <a:t> of the set of feasible truncation points.</a:t>
            </a:r>
          </a:p>
          <a:p>
            <a:endParaRPr lang="en-CA" dirty="0" smtClean="0"/>
          </a:p>
          <a:p>
            <a:pPr algn="r"/>
            <a:r>
              <a:rPr lang="en-CA" dirty="0" smtClean="0"/>
              <a:t>(</a:t>
            </a:r>
            <a:r>
              <a:rPr lang="en-CA" dirty="0" smtClean="0"/>
              <a:t>9.8)</a:t>
            </a:r>
          </a:p>
          <a:p>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47</a:t>
            </a:fld>
            <a:endParaRPr lang="en-US"/>
          </a:p>
        </p:txBody>
      </p:sp>
      <p:graphicFrame>
        <p:nvGraphicFramePr>
          <p:cNvPr id="6" name="Object 5"/>
          <p:cNvGraphicFramePr>
            <a:graphicFrameLocks noChangeAspect="1"/>
          </p:cNvGraphicFramePr>
          <p:nvPr/>
        </p:nvGraphicFramePr>
        <p:xfrm>
          <a:off x="3643306" y="1285860"/>
          <a:ext cx="1857388" cy="1153473"/>
        </p:xfrm>
        <a:graphic>
          <a:graphicData uri="http://schemas.openxmlformats.org/presentationml/2006/ole">
            <mc:AlternateContent xmlns:mc="http://schemas.openxmlformats.org/markup-compatibility/2006">
              <mc:Choice xmlns:v="urn:schemas-microsoft-com:vml" Requires="v">
                <p:oleObj spid="_x0000_s52399" name="Equation" r:id="rId3" imgW="736814" imgH="457200" progId="">
                  <p:embed/>
                </p:oleObj>
              </mc:Choice>
              <mc:Fallback>
                <p:oleObj name="Equation" r:id="rId3" imgW="736814" imgH="457200" progId="">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1285860"/>
                        <a:ext cx="1857388" cy="115347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500298" y="4714884"/>
          <a:ext cx="4062848" cy="647701"/>
        </p:xfrm>
        <a:graphic>
          <a:graphicData uri="http://schemas.openxmlformats.org/presentationml/2006/ole">
            <mc:AlternateContent xmlns:mc="http://schemas.openxmlformats.org/markup-compatibility/2006">
              <mc:Choice xmlns:v="urn:schemas-microsoft-com:vml" Requires="v">
                <p:oleObj spid="_x0000_s52400" name="Equation" r:id="rId5" imgW="1752187" imgH="279446" progId="">
                  <p:embed/>
                </p:oleObj>
              </mc:Choice>
              <mc:Fallback>
                <p:oleObj name="Equation" r:id="rId5" imgW="1752187" imgH="279446" progId="">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4714884"/>
                        <a:ext cx="4062848" cy="64770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34900"/>
          </a:xfrm>
        </p:spPr>
        <p:txBody>
          <a:bodyPr>
            <a:normAutofit/>
          </a:bodyPr>
          <a:lstStyle/>
          <a:p>
            <a:r>
              <a:rPr lang="en-CA" sz="3200" dirty="0" smtClean="0"/>
              <a:t>Layer Formation and Representation</a:t>
            </a:r>
            <a:endParaRPr lang="en-CA" sz="3200" dirty="0"/>
          </a:p>
        </p:txBody>
      </p:sp>
      <p:sp>
        <p:nvSpPr>
          <p:cNvPr id="3" name="Content Placeholder 2"/>
          <p:cNvSpPr>
            <a:spLocks noGrp="1"/>
          </p:cNvSpPr>
          <p:nvPr>
            <p:ph idx="1"/>
          </p:nvPr>
        </p:nvSpPr>
        <p:spPr/>
        <p:txBody>
          <a:bodyPr anchor="ctr">
            <a:noAutofit/>
          </a:bodyPr>
          <a:lstStyle/>
          <a:p>
            <a:pPr marL="457200" indent="-457200">
              <a:lnSpc>
                <a:spcPct val="100000"/>
              </a:lnSpc>
              <a:buFont typeface="Arial"/>
              <a:buChar char="•"/>
            </a:pPr>
            <a:r>
              <a:rPr lang="en-CA" sz="2000" dirty="0" smtClean="0"/>
              <a:t>JPEG2000 offers both resolution and quality scalability through the use of a layered </a:t>
            </a:r>
            <a:r>
              <a:rPr lang="en-CA" sz="2000" dirty="0" err="1" smtClean="0"/>
              <a:t>bitstream</a:t>
            </a:r>
            <a:r>
              <a:rPr lang="en-CA" sz="2000" dirty="0" smtClean="0"/>
              <a:t> organization and a two-tiered coding strategy.</a:t>
            </a:r>
          </a:p>
          <a:p>
            <a:pPr>
              <a:lnSpc>
                <a:spcPct val="100000"/>
              </a:lnSpc>
            </a:pPr>
            <a:endParaRPr lang="en-CA" sz="2000" dirty="0" smtClean="0"/>
          </a:p>
          <a:p>
            <a:pPr marL="457200" indent="-457200">
              <a:lnSpc>
                <a:spcPct val="100000"/>
              </a:lnSpc>
              <a:buFont typeface="Arial"/>
              <a:buChar char="•"/>
            </a:pPr>
            <a:r>
              <a:rPr lang="en-CA" sz="2000" dirty="0" smtClean="0"/>
              <a:t>The first tier produces the embedded block bit-streams while the second tier compresses block summary information.</a:t>
            </a:r>
          </a:p>
          <a:p>
            <a:pPr>
              <a:lnSpc>
                <a:spcPct val="100000"/>
              </a:lnSpc>
            </a:pPr>
            <a:endParaRPr lang="en-CA" sz="2000" dirty="0" smtClean="0"/>
          </a:p>
          <a:p>
            <a:pPr marL="457200" indent="-457200" algn="l">
              <a:lnSpc>
                <a:spcPct val="100000"/>
              </a:lnSpc>
              <a:buFont typeface="Arial"/>
              <a:buChar char="•"/>
            </a:pPr>
            <a:r>
              <a:rPr lang="en-CA" sz="2000" dirty="0" smtClean="0"/>
              <a:t>The quality layer </a:t>
            </a:r>
            <a:r>
              <a:rPr lang="en-CA" sz="2000" i="1" dirty="0" smtClean="0">
                <a:latin typeface="Times New Roman" pitchFamily="18" charset="0"/>
                <a:cs typeface="Times New Roman" pitchFamily="18" charset="0"/>
              </a:rPr>
              <a:t>Q</a:t>
            </a:r>
            <a:r>
              <a:rPr lang="en-CA" sz="2000" i="1" baseline="-25000" dirty="0" smtClean="0">
                <a:latin typeface="Times New Roman" pitchFamily="18" charset="0"/>
                <a:cs typeface="Times New Roman" pitchFamily="18" charset="0"/>
              </a:rPr>
              <a:t>1</a:t>
            </a:r>
            <a:r>
              <a:rPr lang="en-CA" sz="2000" dirty="0" smtClean="0"/>
              <a:t> contains the initial       bytes of each code block </a:t>
            </a:r>
            <a:r>
              <a:rPr lang="en-CA" sz="2000" i="1" dirty="0" smtClean="0">
                <a:latin typeface="Times New Roman" pitchFamily="18" charset="0"/>
                <a:cs typeface="Times New Roman" pitchFamily="18" charset="0"/>
              </a:rPr>
              <a:t>B</a:t>
            </a:r>
            <a:r>
              <a:rPr lang="en-CA" sz="2000" i="1" baseline="-25000" dirty="0" smtClean="0">
                <a:latin typeface="Times New Roman" pitchFamily="18" charset="0"/>
                <a:cs typeface="Times New Roman" pitchFamily="18" charset="0"/>
              </a:rPr>
              <a:t>i</a:t>
            </a:r>
            <a:r>
              <a:rPr lang="en-CA" sz="2000" dirty="0" smtClean="0"/>
              <a:t> and the other layers </a:t>
            </a:r>
            <a:r>
              <a:rPr lang="en-CA" sz="2000" i="1" dirty="0" err="1" smtClean="0">
                <a:latin typeface="Times New Roman" pitchFamily="18" charset="0"/>
                <a:cs typeface="Times New Roman" pitchFamily="18" charset="0"/>
              </a:rPr>
              <a:t>Q</a:t>
            </a:r>
            <a:r>
              <a:rPr lang="en-CA" sz="2000" i="1" baseline="-25000" dirty="0" err="1" smtClean="0">
                <a:latin typeface="Times New Roman" pitchFamily="18" charset="0"/>
                <a:cs typeface="Times New Roman" pitchFamily="18" charset="0"/>
              </a:rPr>
              <a:t>q</a:t>
            </a:r>
            <a:r>
              <a:rPr lang="en-CA" sz="2000" dirty="0" smtClean="0"/>
              <a:t> contain the incremental contribution                            </a:t>
            </a:r>
            <a:r>
              <a:rPr lang="en-CA" sz="2000" dirty="0"/>
              <a:t> </a:t>
            </a:r>
            <a:r>
              <a:rPr lang="en-CA" sz="2000" dirty="0" smtClean="0"/>
              <a:t>    from code block </a:t>
            </a:r>
            <a:r>
              <a:rPr lang="en-CA" sz="2000" i="1" dirty="0" smtClean="0">
                <a:latin typeface="Times New Roman" pitchFamily="18" charset="0"/>
                <a:cs typeface="Times New Roman" pitchFamily="18" charset="0"/>
              </a:rPr>
              <a:t>B</a:t>
            </a:r>
            <a:r>
              <a:rPr lang="en-CA" sz="2000" i="1" baseline="-25000" dirty="0" smtClean="0">
                <a:latin typeface="Times New Roman" pitchFamily="18" charset="0"/>
                <a:cs typeface="Times New Roman" pitchFamily="18" charset="0"/>
              </a:rPr>
              <a:t>i</a:t>
            </a:r>
            <a:r>
              <a:rPr lang="en-CA" sz="2000" dirty="0" smtClean="0"/>
              <a:t>.</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02530012"/>
              </p:ext>
            </p:extLst>
          </p:nvPr>
        </p:nvGraphicFramePr>
        <p:xfrm>
          <a:off x="5530783" y="4414432"/>
          <a:ext cx="486867" cy="534043"/>
        </p:xfrm>
        <a:graphic>
          <a:graphicData uri="http://schemas.openxmlformats.org/presentationml/2006/ole">
            <mc:AlternateContent xmlns:mc="http://schemas.openxmlformats.org/markup-compatibility/2006">
              <mc:Choice xmlns:v="urn:schemas-microsoft-com:vml" Requires="v">
                <p:oleObj spid="_x0000_s53425" name="Equation" r:id="rId3" imgW="254000" imgH="279400" progId="Equation.3">
                  <p:embed/>
                </p:oleObj>
              </mc:Choice>
              <mc:Fallback>
                <p:oleObj name="Equation" r:id="rId3" imgW="254000" imgH="279400" progId="Equation.3">
                  <p:embed/>
                  <p:pic>
                    <p:nvPicPr>
                      <p:cNvPr id="0" name="Picture 77"/>
                      <p:cNvPicPr>
                        <a:picLocks noChangeAspect="1" noChangeArrowheads="1"/>
                      </p:cNvPicPr>
                      <p:nvPr/>
                    </p:nvPicPr>
                    <p:blipFill>
                      <a:blip r:embed="rId4"/>
                      <a:srcRect/>
                      <a:stretch>
                        <a:fillRect/>
                      </a:stretch>
                    </p:blipFill>
                    <p:spPr bwMode="auto">
                      <a:xfrm>
                        <a:off x="5530783" y="4414432"/>
                        <a:ext cx="486867" cy="534043"/>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87076420"/>
              </p:ext>
            </p:extLst>
          </p:nvPr>
        </p:nvGraphicFramePr>
        <p:xfrm>
          <a:off x="2427288" y="5145088"/>
          <a:ext cx="2428875" cy="498475"/>
        </p:xfrm>
        <a:graphic>
          <a:graphicData uri="http://schemas.openxmlformats.org/presentationml/2006/ole">
            <mc:AlternateContent xmlns:mc="http://schemas.openxmlformats.org/markup-compatibility/2006">
              <mc:Choice xmlns:v="urn:schemas-microsoft-com:vml" Requires="v">
                <p:oleObj spid="_x0000_s53426" name="Equation" r:id="rId5" imgW="1180618" imgH="266769" progId="Equation.3">
                  <p:embed/>
                </p:oleObj>
              </mc:Choice>
              <mc:Fallback>
                <p:oleObj name="Equation" r:id="rId5" imgW="1180618" imgH="266769" progId="Equation.3">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7288" y="5145088"/>
                        <a:ext cx="2428875" cy="49847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3216"/>
            <a:ext cx="8229600" cy="752947"/>
          </a:xfrm>
        </p:spPr>
        <p:txBody>
          <a:bodyPr>
            <a:normAutofit/>
          </a:bodyPr>
          <a:lstStyle/>
          <a:p>
            <a:pPr algn="ctr"/>
            <a:r>
              <a:rPr lang="en-CA" sz="2400" b="1" dirty="0" smtClean="0"/>
              <a:t>Fig. 9.10: </a:t>
            </a:r>
            <a:r>
              <a:rPr lang="en-CA" sz="2400" dirty="0" smtClean="0"/>
              <a:t>Three quality layers with eight blocks each.</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49</a:t>
            </a:fld>
            <a:endParaRPr lang="en-US"/>
          </a:p>
        </p:txBody>
      </p:sp>
      <p:pic>
        <p:nvPicPr>
          <p:cNvPr id="6" name="Picture 5" descr="layers.png"/>
          <p:cNvPicPr>
            <a:picLocks noChangeAspect="1"/>
          </p:cNvPicPr>
          <p:nvPr/>
        </p:nvPicPr>
        <p:blipFill>
          <a:blip r:embed="rId2" cstate="print"/>
          <a:stretch>
            <a:fillRect/>
          </a:stretch>
        </p:blipFill>
        <p:spPr>
          <a:xfrm>
            <a:off x="1928794" y="928670"/>
            <a:ext cx="5357850" cy="42949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fontScale="77500" lnSpcReduction="20000"/>
          </a:bodyPr>
          <a:lstStyle/>
          <a:p>
            <a:pPr algn="ctr"/>
            <a:r>
              <a:rPr lang="en-CA" b="1" dirty="0" smtClean="0"/>
              <a:t>Fig. 9.1</a:t>
            </a:r>
            <a:r>
              <a:rPr lang="en-CA" dirty="0" smtClean="0"/>
              <a:t>: Block diagram for JPEG encoder.</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a:t>
            </a:fld>
            <a:endParaRPr lang="en-US"/>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64704"/>
            <a:ext cx="7056784" cy="4577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Region of Interest Coding in JPEG 2000</a:t>
            </a:r>
            <a:endParaRPr lang="en-CA" sz="3600"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1032"/>
              </a:spcBef>
            </a:pPr>
            <a:r>
              <a:rPr lang="en-CA" dirty="0" smtClean="0"/>
              <a:t>• Goal:</a:t>
            </a:r>
            <a:endParaRPr lang="en-CA" sz="2900" dirty="0" smtClean="0"/>
          </a:p>
          <a:p>
            <a:pPr marL="914400" lvl="1" indent="-457200">
              <a:lnSpc>
                <a:spcPct val="120000"/>
              </a:lnSpc>
              <a:spcBef>
                <a:spcPts val="1032"/>
              </a:spcBef>
              <a:buFont typeface="Lucida Grande"/>
              <a:buChar char="-"/>
            </a:pPr>
            <a:r>
              <a:rPr lang="en-CA" sz="2900" dirty="0" smtClean="0"/>
              <a:t>Particular regions of the image may contain important information, thus should be coded with better quality than others.</a:t>
            </a:r>
          </a:p>
          <a:p>
            <a:pPr>
              <a:lnSpc>
                <a:spcPct val="120000"/>
              </a:lnSpc>
              <a:spcBef>
                <a:spcPts val="1032"/>
              </a:spcBef>
            </a:pPr>
            <a:endParaRPr lang="en-CA" dirty="0" smtClean="0"/>
          </a:p>
          <a:p>
            <a:pPr marL="457200" indent="-457200">
              <a:lnSpc>
                <a:spcPct val="120000"/>
              </a:lnSpc>
              <a:spcBef>
                <a:spcPts val="1032"/>
              </a:spcBef>
              <a:buFont typeface="Arial"/>
              <a:buChar char="•"/>
            </a:pPr>
            <a:r>
              <a:rPr lang="en-CA" dirty="0" smtClean="0"/>
              <a:t>Usually implemented using the MAXSHIFT method which scales up the coefficients within the ROI so that they are placed into higher bit-planes.</a:t>
            </a:r>
          </a:p>
          <a:p>
            <a:pPr>
              <a:lnSpc>
                <a:spcPct val="120000"/>
              </a:lnSpc>
              <a:spcBef>
                <a:spcPts val="1032"/>
              </a:spcBef>
            </a:pPr>
            <a:endParaRPr lang="en-CA" dirty="0" smtClean="0"/>
          </a:p>
          <a:p>
            <a:pPr marL="457200" indent="-457200">
              <a:lnSpc>
                <a:spcPct val="120000"/>
              </a:lnSpc>
              <a:spcBef>
                <a:spcPts val="1032"/>
              </a:spcBef>
              <a:buFont typeface="Arial"/>
              <a:buChar char="•"/>
            </a:pPr>
            <a:r>
              <a:rPr lang="en-CA" dirty="0" smtClean="0"/>
              <a:t>During the embedded coding process, the resulting bits are placed in front of the non-ROI part of the image. Therefore, given a reduced bit-rate, the ROI will be decoded and refined before the rest of the image.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14950"/>
            <a:ext cx="8229600" cy="911213"/>
          </a:xfrm>
        </p:spPr>
        <p:txBody>
          <a:bodyPr>
            <a:normAutofit fontScale="55000" lnSpcReduction="20000"/>
          </a:bodyPr>
          <a:lstStyle/>
          <a:p>
            <a:pPr algn="ctr"/>
            <a:r>
              <a:rPr lang="en-CA" b="1" dirty="0" smtClean="0"/>
              <a:t>Fig. 9.11: </a:t>
            </a:r>
            <a:r>
              <a:rPr lang="en-CA" dirty="0" smtClean="0"/>
              <a:t>Region of interest (ROI) coding of an image using a circularly shaped ROI. (a) 0.4 </a:t>
            </a:r>
            <a:r>
              <a:rPr lang="en-CA" dirty="0" err="1" smtClean="0"/>
              <a:t>bpp</a:t>
            </a:r>
            <a:r>
              <a:rPr lang="en-CA" dirty="0" smtClean="0"/>
              <a:t>, (b) 0.5 </a:t>
            </a:r>
            <a:r>
              <a:rPr lang="en-CA" dirty="0" err="1" smtClean="0"/>
              <a:t>bpp</a:t>
            </a:r>
            <a:r>
              <a:rPr lang="en-CA" dirty="0" smtClean="0"/>
              <a:t>, (c) 0.6 </a:t>
            </a:r>
            <a:r>
              <a:rPr lang="en-CA" dirty="0" err="1" smtClean="0"/>
              <a:t>bpp</a:t>
            </a:r>
            <a:r>
              <a:rPr lang="en-CA" dirty="0" smtClean="0"/>
              <a:t>, and (d) 0.7 </a:t>
            </a:r>
            <a:r>
              <a:rPr lang="en-CA" dirty="0" err="1" smtClean="0"/>
              <a:t>bpp</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51</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2357422" y="642918"/>
            <a:ext cx="4483894" cy="4598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5157192"/>
            <a:ext cx="7067128" cy="911213"/>
          </a:xfrm>
        </p:spPr>
        <p:txBody>
          <a:bodyPr>
            <a:normAutofit fontScale="62500" lnSpcReduction="20000"/>
          </a:bodyPr>
          <a:lstStyle/>
          <a:p>
            <a:pPr algn="ctr"/>
            <a:r>
              <a:rPr lang="en-CA" b="1" dirty="0" smtClean="0"/>
              <a:t>Fig. 9.12: </a:t>
            </a:r>
            <a:r>
              <a:rPr lang="en-CA" dirty="0" smtClean="0"/>
              <a:t>Performance comparison for JPEG and JPEG 2000 on different </a:t>
            </a:r>
            <a:r>
              <a:rPr lang="fr-FR" dirty="0" smtClean="0"/>
              <a:t>image types. (a): Natural images.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52</a:t>
            </a:fld>
            <a:endParaRPr lang="en-US"/>
          </a:p>
        </p:txBody>
      </p:sp>
      <p:pic>
        <p:nvPicPr>
          <p:cNvPr id="55298" name="Picture 2"/>
          <p:cNvPicPr>
            <a:picLocks noChangeAspect="1" noChangeArrowheads="1"/>
          </p:cNvPicPr>
          <p:nvPr/>
        </p:nvPicPr>
        <p:blipFill>
          <a:blip r:embed="rId2" cstate="print"/>
          <a:srcRect/>
          <a:stretch>
            <a:fillRect/>
          </a:stretch>
        </p:blipFill>
        <p:spPr bwMode="auto">
          <a:xfrm>
            <a:off x="1857356" y="857232"/>
            <a:ext cx="5143536" cy="41733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085184"/>
            <a:ext cx="7632848" cy="911213"/>
          </a:xfrm>
        </p:spPr>
        <p:txBody>
          <a:bodyPr>
            <a:noAutofit/>
          </a:bodyPr>
          <a:lstStyle/>
          <a:p>
            <a:pPr algn="ctr"/>
            <a:r>
              <a:rPr lang="en-CA" sz="2000" b="1" dirty="0" smtClean="0"/>
              <a:t>Fig. 9.12</a:t>
            </a:r>
            <a:r>
              <a:rPr lang="en-CA" sz="2000" dirty="0" smtClean="0"/>
              <a:t>: Performance comparison for JPEG and JPEG 2000 on different </a:t>
            </a:r>
            <a:r>
              <a:rPr lang="fr-FR" sz="2000" dirty="0" smtClean="0"/>
              <a:t>image types. (b): </a:t>
            </a:r>
            <a:r>
              <a:rPr lang="en-CA" sz="2000" dirty="0" smtClean="0"/>
              <a:t>Computer generated images</a:t>
            </a:r>
            <a:r>
              <a:rPr lang="fr-FR" sz="2000" dirty="0" smtClean="0"/>
              <a:t>.</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53</a:t>
            </a:fld>
            <a:endParaRPr lang="en-US"/>
          </a:p>
        </p:txBody>
      </p:sp>
      <p:pic>
        <p:nvPicPr>
          <p:cNvPr id="56322" name="Picture 2"/>
          <p:cNvPicPr>
            <a:picLocks noChangeAspect="1" noChangeArrowheads="1"/>
          </p:cNvPicPr>
          <p:nvPr/>
        </p:nvPicPr>
        <p:blipFill>
          <a:blip r:embed="rId2" cstate="print"/>
          <a:srcRect/>
          <a:stretch>
            <a:fillRect/>
          </a:stretch>
        </p:blipFill>
        <p:spPr bwMode="auto">
          <a:xfrm>
            <a:off x="1857356" y="857232"/>
            <a:ext cx="5150366"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428" y="5085184"/>
            <a:ext cx="7211144" cy="911213"/>
          </a:xfrm>
        </p:spPr>
        <p:txBody>
          <a:bodyPr>
            <a:noAutofit/>
          </a:bodyPr>
          <a:lstStyle/>
          <a:p>
            <a:pPr algn="ctr"/>
            <a:r>
              <a:rPr lang="en-CA" sz="2000" b="1" dirty="0" smtClean="0"/>
              <a:t>Fig. 9.12: </a:t>
            </a:r>
            <a:r>
              <a:rPr lang="en-CA" sz="2000" dirty="0" smtClean="0"/>
              <a:t>Performance comparison for JPEG and JPEG 2000 on different </a:t>
            </a:r>
            <a:r>
              <a:rPr lang="fr-FR" sz="2000" dirty="0" smtClean="0"/>
              <a:t>image types. </a:t>
            </a:r>
            <a:r>
              <a:rPr lang="en-CA" sz="2000" dirty="0" smtClean="0"/>
              <a:t>(c): Medical images.</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54</a:t>
            </a:fld>
            <a:endParaRPr lang="en-US"/>
          </a:p>
        </p:txBody>
      </p:sp>
      <p:pic>
        <p:nvPicPr>
          <p:cNvPr id="57346" name="Picture 2"/>
          <p:cNvPicPr>
            <a:picLocks noChangeAspect="1" noChangeArrowheads="1"/>
          </p:cNvPicPr>
          <p:nvPr/>
        </p:nvPicPr>
        <p:blipFill>
          <a:blip r:embed="rId2" cstate="print"/>
          <a:srcRect/>
          <a:stretch>
            <a:fillRect/>
          </a:stretch>
        </p:blipFill>
        <p:spPr bwMode="auto">
          <a:xfrm>
            <a:off x="1857356" y="1012648"/>
            <a:ext cx="5032922"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941168"/>
            <a:ext cx="8229600" cy="911213"/>
          </a:xfrm>
        </p:spPr>
        <p:txBody>
          <a:bodyPr>
            <a:noAutofit/>
          </a:bodyPr>
          <a:lstStyle/>
          <a:p>
            <a:pPr algn="ctr"/>
            <a:r>
              <a:rPr lang="en-CA" sz="2000" dirty="0" smtClean="0"/>
              <a:t>(a)</a:t>
            </a:r>
          </a:p>
          <a:p>
            <a:pPr algn="ctr"/>
            <a:r>
              <a:rPr lang="en-CA" sz="2000" b="1" dirty="0" smtClean="0"/>
              <a:t>Fig. 9.13: </a:t>
            </a:r>
            <a:r>
              <a:rPr lang="en-CA" sz="2000" dirty="0" smtClean="0"/>
              <a:t>Comparison of JPEG and JPEG 2000. (a) Original image.</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a:p>
        </p:txBody>
      </p:sp>
      <p:pic>
        <p:nvPicPr>
          <p:cNvPr id="7" name="Picture 6" descr="magnolia.bmp"/>
          <p:cNvPicPr>
            <a:picLocks noChangeAspect="1"/>
          </p:cNvPicPr>
          <p:nvPr/>
        </p:nvPicPr>
        <p:blipFill>
          <a:blip r:embed="rId2" cstate="print"/>
          <a:stretch>
            <a:fillRect/>
          </a:stretch>
        </p:blipFill>
        <p:spPr>
          <a:xfrm>
            <a:off x="1835696" y="840987"/>
            <a:ext cx="5400600" cy="40504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968693"/>
            <a:ext cx="8300729" cy="1196611"/>
          </a:xfrm>
        </p:spPr>
        <p:txBody>
          <a:bodyPr>
            <a:noAutofit/>
          </a:bodyPr>
          <a:lstStyle/>
          <a:p>
            <a:pPr algn="ctr"/>
            <a:r>
              <a:rPr lang="en-CA" sz="1600" dirty="0" smtClean="0"/>
              <a:t>(c)</a:t>
            </a:r>
          </a:p>
          <a:p>
            <a:pPr algn="l"/>
            <a:r>
              <a:rPr lang="en-CA" sz="1400" b="1" dirty="0" smtClean="0"/>
              <a:t>Fig. 9.13 </a:t>
            </a:r>
            <a:r>
              <a:rPr lang="tr-TR" sz="1400" dirty="0" smtClean="0"/>
              <a:t>(</a:t>
            </a:r>
            <a:r>
              <a:rPr lang="tr-TR" sz="1400" dirty="0" err="1" smtClean="0"/>
              <a:t>Cont’d</a:t>
            </a:r>
            <a:r>
              <a:rPr lang="tr-TR" sz="1400" dirty="0" smtClean="0"/>
              <a:t>)</a:t>
            </a:r>
            <a:r>
              <a:rPr lang="en-CA" sz="1400" dirty="0" smtClean="0"/>
              <a:t>: Comparison of JPEG and JPEG 2000. (b) JPEG (left) and JPEG 2000 (right) images compressed at 0.75 </a:t>
            </a:r>
            <a:r>
              <a:rPr lang="en-CA" sz="1400" dirty="0" err="1" smtClean="0"/>
              <a:t>bpp</a:t>
            </a:r>
            <a:r>
              <a:rPr lang="en-CA" sz="1400" dirty="0" smtClean="0"/>
              <a:t>. (c) JPEG (left) and JPEG 2000 (right) images compressed at 0.25 </a:t>
            </a:r>
            <a:r>
              <a:rPr lang="en-CA" sz="1400" dirty="0" err="1" smtClean="0"/>
              <a:t>bpp</a:t>
            </a:r>
            <a:r>
              <a:rPr lang="en-CA" sz="1400" dirty="0" smtClean="0"/>
              <a:t>.</a:t>
            </a:r>
            <a:endParaRPr lang="en-CA" sz="1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56</a:t>
            </a:fld>
            <a:endParaRPr lang="en-US"/>
          </a:p>
        </p:txBody>
      </p:sp>
      <p:pic>
        <p:nvPicPr>
          <p:cNvPr id="6" name="Picture 5" descr="magnolia2jpg2k-2-75.bmp"/>
          <p:cNvPicPr>
            <a:picLocks noChangeAspect="1"/>
          </p:cNvPicPr>
          <p:nvPr/>
        </p:nvPicPr>
        <p:blipFill>
          <a:blip r:embed="rId2" cstate="print"/>
          <a:stretch>
            <a:fillRect/>
          </a:stretch>
        </p:blipFill>
        <p:spPr>
          <a:xfrm>
            <a:off x="2000232" y="764704"/>
            <a:ext cx="2500330" cy="1928826"/>
          </a:xfrm>
          <a:prstGeom prst="rect">
            <a:avLst/>
          </a:prstGeom>
        </p:spPr>
      </p:pic>
      <p:pic>
        <p:nvPicPr>
          <p:cNvPr id="10" name="Picture 9" descr="magnolia2jpg2k-2-25.bmp"/>
          <p:cNvPicPr>
            <a:picLocks noChangeAspect="1"/>
          </p:cNvPicPr>
          <p:nvPr/>
        </p:nvPicPr>
        <p:blipFill>
          <a:blip r:embed="rId3" cstate="print"/>
          <a:stretch>
            <a:fillRect/>
          </a:stretch>
        </p:blipFill>
        <p:spPr>
          <a:xfrm>
            <a:off x="2000231" y="3068960"/>
            <a:ext cx="2532977" cy="1899733"/>
          </a:xfrm>
          <a:prstGeom prst="rect">
            <a:avLst/>
          </a:prstGeom>
        </p:spPr>
      </p:pic>
      <p:pic>
        <p:nvPicPr>
          <p:cNvPr id="12" name="Picture 11" descr="magnoliajpg-75.jpg"/>
          <p:cNvPicPr>
            <a:picLocks noChangeAspect="1"/>
          </p:cNvPicPr>
          <p:nvPr/>
        </p:nvPicPr>
        <p:blipFill>
          <a:blip r:embed="rId4" cstate="print"/>
          <a:stretch>
            <a:fillRect/>
          </a:stretch>
        </p:blipFill>
        <p:spPr>
          <a:xfrm>
            <a:off x="4643436" y="748746"/>
            <a:ext cx="2571768" cy="1928826"/>
          </a:xfrm>
          <a:prstGeom prst="rect">
            <a:avLst/>
          </a:prstGeom>
        </p:spPr>
      </p:pic>
      <p:pic>
        <p:nvPicPr>
          <p:cNvPr id="13" name="Picture 12" descr="magnoliajpg-25.jpg"/>
          <p:cNvPicPr>
            <a:picLocks noChangeAspect="1"/>
          </p:cNvPicPr>
          <p:nvPr/>
        </p:nvPicPr>
        <p:blipFill>
          <a:blip r:embed="rId5" cstate="print"/>
          <a:stretch>
            <a:fillRect/>
          </a:stretch>
        </p:blipFill>
        <p:spPr>
          <a:xfrm>
            <a:off x="4643436" y="3054413"/>
            <a:ext cx="2571767" cy="1928826"/>
          </a:xfrm>
          <a:prstGeom prst="rect">
            <a:avLst/>
          </a:prstGeom>
        </p:spPr>
      </p:pic>
      <p:sp>
        <p:nvSpPr>
          <p:cNvPr id="9" name="TextBox 8"/>
          <p:cNvSpPr txBox="1"/>
          <p:nvPr/>
        </p:nvSpPr>
        <p:spPr>
          <a:xfrm>
            <a:off x="4357686" y="2688798"/>
            <a:ext cx="449662" cy="338554"/>
          </a:xfrm>
          <a:prstGeom prst="rect">
            <a:avLst/>
          </a:prstGeom>
          <a:noFill/>
        </p:spPr>
        <p:txBody>
          <a:bodyPr wrap="none" rtlCol="0">
            <a:spAutoFit/>
          </a:bodyPr>
          <a:lstStyle/>
          <a:p>
            <a:r>
              <a:rPr lang="en-CA" sz="1600" dirty="0" smtClean="0">
                <a:latin typeface="Trebuchet MS"/>
              </a:rPr>
              <a:t>(b)</a:t>
            </a:r>
            <a:endParaRPr lang="en-CA" sz="1600" dirty="0">
              <a:latin typeface="Trebuchet M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9.3  The JPEG-LS Standard</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lnSpc>
                <a:spcPct val="120000"/>
              </a:lnSpc>
              <a:spcBef>
                <a:spcPts val="1680"/>
              </a:spcBef>
              <a:buFont typeface="Arial"/>
              <a:buChar char="•"/>
            </a:pPr>
            <a:r>
              <a:rPr lang="en-CA" dirty="0" smtClean="0"/>
              <a:t>JPEG-LS is in the current ISO/ITU standard for lossless or “near lossless” compression of continuous tone images.</a:t>
            </a:r>
          </a:p>
          <a:p>
            <a:pPr marL="457200" indent="-457200">
              <a:lnSpc>
                <a:spcPct val="120000"/>
              </a:lnSpc>
              <a:spcBef>
                <a:spcPts val="1680"/>
              </a:spcBef>
              <a:buFont typeface="Arial"/>
              <a:buChar char="•"/>
            </a:pPr>
            <a:r>
              <a:rPr lang="en-CA" dirty="0" smtClean="0"/>
              <a:t>It is part of a larger ISO effort aimed at better compression of medical images.</a:t>
            </a:r>
          </a:p>
          <a:p>
            <a:pPr marL="457200" indent="-457200">
              <a:lnSpc>
                <a:spcPct val="120000"/>
              </a:lnSpc>
              <a:spcBef>
                <a:spcPts val="1680"/>
              </a:spcBef>
              <a:buFont typeface="Arial"/>
              <a:buChar char="•"/>
            </a:pPr>
            <a:r>
              <a:rPr lang="en-CA" dirty="0" smtClean="0"/>
              <a:t>Uses the LOCO-I (</a:t>
            </a:r>
            <a:r>
              <a:rPr lang="en-CA" i="1" dirty="0" err="1" smtClean="0"/>
              <a:t>LOw</a:t>
            </a:r>
            <a:r>
              <a:rPr lang="en-CA" i="1" dirty="0" smtClean="0"/>
              <a:t> </a:t>
            </a:r>
            <a:r>
              <a:rPr lang="en-CA" i="1" dirty="0" err="1" smtClean="0"/>
              <a:t>COmplexity</a:t>
            </a:r>
            <a:r>
              <a:rPr lang="en-CA" i="1" dirty="0" smtClean="0"/>
              <a:t> </a:t>
            </a:r>
            <a:r>
              <a:rPr lang="en-CA" i="1" dirty="0" err="1" smtClean="0"/>
              <a:t>LOssless</a:t>
            </a:r>
            <a:r>
              <a:rPr lang="en-CA" i="1" dirty="0" smtClean="0"/>
              <a:t> Compression for Images</a:t>
            </a:r>
            <a:r>
              <a:rPr lang="en-CA" dirty="0" smtClean="0"/>
              <a:t>) algorithm proposed by Hewlett-Packard.</a:t>
            </a:r>
          </a:p>
          <a:p>
            <a:pPr marL="457200" indent="-457200">
              <a:lnSpc>
                <a:spcPct val="120000"/>
              </a:lnSpc>
              <a:spcBef>
                <a:spcPts val="1680"/>
              </a:spcBef>
              <a:buFont typeface="Arial"/>
              <a:buChar char="•"/>
            </a:pPr>
            <a:r>
              <a:rPr lang="en-CA" dirty="0" smtClean="0"/>
              <a:t>Motivated by the observation that complexity reduction is often more important than small increases in compression offered by more complex algorithms.</a:t>
            </a:r>
          </a:p>
          <a:p>
            <a:pPr algn="ctr"/>
            <a:r>
              <a:rPr lang="en-CA" b="1" dirty="0" smtClean="0"/>
              <a:t>Main Advantage</a:t>
            </a:r>
            <a:r>
              <a:rPr lang="en-CA" dirty="0" smtClean="0"/>
              <a:t>: Low complexity!</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0000" lnSpcReduction="20000"/>
          </a:bodyPr>
          <a:lstStyle/>
          <a:p>
            <a:pPr marL="457200" indent="-457200">
              <a:buFont typeface="Arial"/>
              <a:buChar char="•"/>
            </a:pPr>
            <a:r>
              <a:rPr lang="en-CA" dirty="0" smtClean="0"/>
              <a:t>The LOCO-I algorithm makes uses of </a:t>
            </a:r>
            <a:r>
              <a:rPr lang="en-CA" i="1" dirty="0" smtClean="0"/>
              <a:t>context modelling</a:t>
            </a:r>
            <a:r>
              <a:rPr lang="en-CA" dirty="0" smtClean="0"/>
              <a:t>.</a:t>
            </a:r>
          </a:p>
          <a:p>
            <a:endParaRPr lang="en-CA" dirty="0" smtClean="0"/>
          </a:p>
          <a:p>
            <a:pPr marL="457200" indent="-457200">
              <a:lnSpc>
                <a:spcPct val="120000"/>
              </a:lnSpc>
              <a:buFont typeface="Arial"/>
              <a:buChar char="•"/>
            </a:pPr>
            <a:r>
              <a:rPr lang="en-CA" dirty="0" smtClean="0"/>
              <a:t>The idea of context modelling is to take advantage of the structure within the input source – the conditional probabilities.</a:t>
            </a:r>
          </a:p>
          <a:p>
            <a:endParaRPr lang="en-CA" dirty="0" smtClean="0"/>
          </a:p>
          <a:p>
            <a:endParaRPr lang="en-CA" dirty="0" smtClean="0"/>
          </a:p>
          <a:p>
            <a:endParaRPr lang="en-CA" dirty="0" smtClean="0"/>
          </a:p>
          <a:p>
            <a:endParaRPr lang="en-CA" dirty="0"/>
          </a:p>
          <a:p>
            <a:endParaRPr lang="en-CA" sz="1700" dirty="0" smtClean="0"/>
          </a:p>
          <a:p>
            <a:pPr algn="ctr"/>
            <a:r>
              <a:rPr lang="nl-NL" b="1" dirty="0" smtClean="0"/>
              <a:t>Fig. 9.14: </a:t>
            </a:r>
            <a:r>
              <a:rPr lang="nl-NL" dirty="0" smtClean="0"/>
              <a:t>JPEG-LS Context Model.</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58</a:t>
            </a:fld>
            <a:endParaRPr lang="en-US"/>
          </a:p>
        </p:txBody>
      </p:sp>
      <p:pic>
        <p:nvPicPr>
          <p:cNvPr id="6" name="Picture 5" descr="jpeg_ls_context.png"/>
          <p:cNvPicPr>
            <a:picLocks noChangeAspect="1"/>
          </p:cNvPicPr>
          <p:nvPr/>
        </p:nvPicPr>
        <p:blipFill>
          <a:blip r:embed="rId2" cstate="print"/>
          <a:stretch>
            <a:fillRect/>
          </a:stretch>
        </p:blipFill>
        <p:spPr>
          <a:xfrm>
            <a:off x="3419872" y="2996952"/>
            <a:ext cx="2251860" cy="151273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9.4 JBIG and JBIG-2: Bi-level Image</a:t>
            </a:r>
            <a:br>
              <a:rPr lang="en-CA" sz="3200" dirty="0" smtClean="0"/>
            </a:br>
            <a:r>
              <a:rPr lang="en-CA" sz="3200" dirty="0" smtClean="0"/>
              <a:t>Compression Standards</a:t>
            </a:r>
            <a:endParaRPr lang="en-CA" sz="3200" dirty="0"/>
          </a:p>
        </p:txBody>
      </p:sp>
      <p:sp>
        <p:nvSpPr>
          <p:cNvPr id="3" name="Content Placeholder 2"/>
          <p:cNvSpPr>
            <a:spLocks noGrp="1"/>
          </p:cNvSpPr>
          <p:nvPr>
            <p:ph idx="1"/>
          </p:nvPr>
        </p:nvSpPr>
        <p:spPr>
          <a:xfrm>
            <a:off x="467544" y="1700808"/>
            <a:ext cx="8229600" cy="4525963"/>
          </a:xfrm>
        </p:spPr>
        <p:txBody>
          <a:bodyPr>
            <a:normAutofit fontScale="55000" lnSpcReduction="20000"/>
          </a:bodyPr>
          <a:lstStyle/>
          <a:p>
            <a:pPr marL="457200" indent="-457200">
              <a:buFont typeface="Arial"/>
              <a:buChar char="•"/>
            </a:pPr>
            <a:r>
              <a:rPr lang="en-CA" dirty="0" smtClean="0"/>
              <a:t>Main Goal: Enables the handing of documents in electronic form.</a:t>
            </a:r>
          </a:p>
          <a:p>
            <a:pPr marL="457200" indent="-457200">
              <a:buFont typeface="Arial"/>
              <a:buChar char="•"/>
            </a:pPr>
            <a:endParaRPr lang="en-CA" dirty="0" smtClean="0"/>
          </a:p>
          <a:p>
            <a:pPr marL="457200" indent="-457200">
              <a:buFont typeface="Arial"/>
              <a:buChar char="•"/>
            </a:pPr>
            <a:r>
              <a:rPr lang="en-CA" dirty="0" smtClean="0"/>
              <a:t>Primarily used to code scanned images of printed or hand-written text, computer generated text, and facsimile transmissions.</a:t>
            </a:r>
          </a:p>
          <a:p>
            <a:pPr marL="457200" indent="-457200">
              <a:buFont typeface="Arial"/>
              <a:buChar char="•"/>
            </a:pPr>
            <a:endParaRPr lang="en-CA" dirty="0" smtClean="0"/>
          </a:p>
          <a:p>
            <a:pPr marL="457200" indent="-457200">
              <a:buFont typeface="Arial"/>
              <a:buChar char="•"/>
            </a:pPr>
            <a:r>
              <a:rPr lang="en-CA" dirty="0" smtClean="0"/>
              <a:t>JBIG is a lossless compression standard. It also offers progressive encoding/decoding capability, the resulting </a:t>
            </a:r>
            <a:r>
              <a:rPr lang="en-CA" dirty="0" err="1" smtClean="0"/>
              <a:t>bitstream</a:t>
            </a:r>
            <a:r>
              <a:rPr lang="en-CA" dirty="0" smtClean="0"/>
              <a:t> contains a set of progressively higher resolution images.</a:t>
            </a:r>
          </a:p>
          <a:p>
            <a:pPr marL="457200" indent="-457200">
              <a:buFont typeface="Arial"/>
              <a:buChar char="•"/>
            </a:pPr>
            <a:endParaRPr lang="en-CA" dirty="0" smtClean="0"/>
          </a:p>
          <a:p>
            <a:pPr marL="457200" indent="-457200">
              <a:buFont typeface="Arial"/>
              <a:buChar char="•"/>
            </a:pPr>
            <a:r>
              <a:rPr lang="en-CA" dirty="0" smtClean="0"/>
              <a:t>JBIG-2 introduces </a:t>
            </a:r>
            <a:r>
              <a:rPr lang="en-CA" i="1" dirty="0" smtClean="0"/>
              <a:t>model-based coding </a:t>
            </a:r>
            <a:r>
              <a:rPr lang="en-CA" dirty="0" smtClean="0"/>
              <a:t>– similar to context-based coding. It supports </a:t>
            </a:r>
            <a:r>
              <a:rPr lang="en-CA" dirty="0" err="1" smtClean="0"/>
              <a:t>lossy</a:t>
            </a:r>
            <a:r>
              <a:rPr lang="en-CA" dirty="0" smtClean="0"/>
              <a:t> compressions well.</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14356"/>
            <a:ext cx="8075240" cy="5411807"/>
          </a:xfrm>
        </p:spPr>
        <p:txBody>
          <a:bodyPr>
            <a:normAutofit fontScale="77500" lnSpcReduction="20000"/>
          </a:bodyPr>
          <a:lstStyle/>
          <a:p>
            <a:r>
              <a:rPr lang="en-CA" sz="3800" b="1" dirty="0" smtClean="0"/>
              <a:t>9.1.1  Main Steps in JPEG Image Compression</a:t>
            </a:r>
          </a:p>
          <a:p>
            <a:endParaRPr lang="en-CA" sz="1500" dirty="0" smtClean="0"/>
          </a:p>
          <a:p>
            <a:r>
              <a:rPr lang="en-CA" sz="3300" dirty="0" smtClean="0"/>
              <a:t>•  Transform RGB to </a:t>
            </a:r>
            <a:r>
              <a:rPr lang="en-CA" sz="3300" dirty="0" err="1" smtClean="0"/>
              <a:t>YCbCr</a:t>
            </a:r>
            <a:r>
              <a:rPr lang="en-CA" sz="3300" dirty="0" smtClean="0"/>
              <a:t> </a:t>
            </a:r>
            <a:r>
              <a:rPr lang="en-CA" sz="3300" dirty="0" smtClean="0"/>
              <a:t>and subsample color.</a:t>
            </a:r>
          </a:p>
          <a:p>
            <a:endParaRPr lang="en-CA" sz="1600" dirty="0" smtClean="0"/>
          </a:p>
          <a:p>
            <a:r>
              <a:rPr lang="en-CA" sz="3300" dirty="0" smtClean="0"/>
              <a:t>•  DCT on image blocks.</a:t>
            </a:r>
          </a:p>
          <a:p>
            <a:endParaRPr lang="en-CA" sz="1400" dirty="0" smtClean="0"/>
          </a:p>
          <a:p>
            <a:r>
              <a:rPr lang="en-CA" sz="3300" dirty="0" smtClean="0"/>
              <a:t>•  Quantization.</a:t>
            </a:r>
          </a:p>
          <a:p>
            <a:endParaRPr lang="en-CA" sz="1400" dirty="0" smtClean="0"/>
          </a:p>
          <a:p>
            <a:r>
              <a:rPr lang="en-CA" sz="3300" dirty="0" smtClean="0"/>
              <a:t>•  </a:t>
            </a:r>
            <a:r>
              <a:rPr lang="en-CA" sz="3300" dirty="0" smtClean="0"/>
              <a:t>Zigzag </a:t>
            </a:r>
            <a:r>
              <a:rPr lang="en-CA" sz="3300" dirty="0" smtClean="0"/>
              <a:t>ordering and run-length encoding.</a:t>
            </a:r>
          </a:p>
          <a:p>
            <a:endParaRPr lang="en-CA" sz="1300" dirty="0" smtClean="0"/>
          </a:p>
          <a:p>
            <a:r>
              <a:rPr lang="en-CA" sz="3300" dirty="0" smtClean="0"/>
              <a:t>•  Entropy coding.</a:t>
            </a:r>
            <a:endParaRPr lang="en-CA" sz="33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DCT on image blocks</a:t>
            </a:r>
            <a:endParaRPr lang="en-CA" sz="3200" dirty="0"/>
          </a:p>
        </p:txBody>
      </p:sp>
      <p:sp>
        <p:nvSpPr>
          <p:cNvPr id="3" name="Content Placeholder 2"/>
          <p:cNvSpPr>
            <a:spLocks noGrp="1"/>
          </p:cNvSpPr>
          <p:nvPr>
            <p:ph idx="1"/>
          </p:nvPr>
        </p:nvSpPr>
        <p:spPr/>
        <p:txBody>
          <a:bodyPr>
            <a:normAutofit fontScale="77500" lnSpcReduction="20000"/>
          </a:bodyPr>
          <a:lstStyle/>
          <a:p>
            <a:pPr marL="457200" indent="-457200">
              <a:buFont typeface="Arial"/>
              <a:buChar char="•"/>
            </a:pPr>
            <a:r>
              <a:rPr lang="en-CA" dirty="0" smtClean="0"/>
              <a:t>Each image is divided into 8 × 8 blocks. The 2D DCT is applied to each block image </a:t>
            </a:r>
            <a:r>
              <a:rPr lang="en-CA" i="1" dirty="0" smtClean="0">
                <a:latin typeface="Times New Roman" pitchFamily="18" charset="0"/>
                <a:cs typeface="Times New Roman" pitchFamily="18" charset="0"/>
              </a:rPr>
              <a:t>f(</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j)</a:t>
            </a:r>
            <a:r>
              <a:rPr lang="en-CA" dirty="0" smtClean="0"/>
              <a:t>, with output being the DCT coefficients </a:t>
            </a:r>
            <a:r>
              <a:rPr lang="en-CA" i="1" dirty="0" smtClean="0">
                <a:latin typeface="Times New Roman" pitchFamily="18" charset="0"/>
                <a:cs typeface="Times New Roman" pitchFamily="18" charset="0"/>
              </a:rPr>
              <a:t>F(u, v) </a:t>
            </a:r>
            <a:r>
              <a:rPr lang="en-CA" dirty="0" smtClean="0"/>
              <a:t>for each block.</a:t>
            </a:r>
          </a:p>
          <a:p>
            <a:pPr marL="457200" indent="-457200">
              <a:buFont typeface="Arial"/>
              <a:buChar char="•"/>
            </a:pPr>
            <a:endParaRPr lang="en-CA" dirty="0" smtClean="0"/>
          </a:p>
          <a:p>
            <a:pPr marL="457200" indent="-457200">
              <a:buFont typeface="Arial"/>
              <a:buChar char="•"/>
            </a:pPr>
            <a:r>
              <a:rPr lang="en-CA" dirty="0" smtClean="0"/>
              <a:t>Using blocks, however, has the effect of isolating each block from its </a:t>
            </a:r>
            <a:r>
              <a:rPr lang="en-CA" dirty="0" err="1" smtClean="0"/>
              <a:t>neighboring</a:t>
            </a:r>
            <a:r>
              <a:rPr lang="en-CA" dirty="0" smtClean="0"/>
              <a:t> context. This is why JPEG images look choppy (“blocky”) when a high </a:t>
            </a:r>
            <a:r>
              <a:rPr lang="en-CA" i="1" dirty="0" smtClean="0"/>
              <a:t>compression ratio </a:t>
            </a:r>
            <a:r>
              <a:rPr lang="en-CA" dirty="0" smtClean="0"/>
              <a:t>is specified by the user.</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Quantization</a:t>
            </a:r>
            <a:endParaRPr lang="en-CA" sz="3200" dirty="0"/>
          </a:p>
        </p:txBody>
      </p:sp>
      <p:sp>
        <p:nvSpPr>
          <p:cNvPr id="3" name="Content Placeholder 2"/>
          <p:cNvSpPr>
            <a:spLocks noGrp="1"/>
          </p:cNvSpPr>
          <p:nvPr>
            <p:ph idx="1"/>
          </p:nvPr>
        </p:nvSpPr>
        <p:spPr>
          <a:xfrm>
            <a:off x="457200" y="1357298"/>
            <a:ext cx="8075240" cy="4768865"/>
          </a:xfrm>
        </p:spPr>
        <p:txBody>
          <a:bodyPr>
            <a:normAutofit fontScale="47500" lnSpcReduction="20000"/>
          </a:bodyPr>
          <a:lstStyle/>
          <a:p>
            <a:pPr>
              <a:lnSpc>
                <a:spcPct val="120000"/>
              </a:lnSpc>
              <a:spcBef>
                <a:spcPts val="600"/>
              </a:spcBef>
            </a:pPr>
            <a:endParaRPr lang="en-CA" dirty="0" smtClean="0"/>
          </a:p>
          <a:p>
            <a:pPr algn="r">
              <a:lnSpc>
                <a:spcPct val="120000"/>
              </a:lnSpc>
              <a:spcBef>
                <a:spcPts val="600"/>
              </a:spcBef>
            </a:pPr>
            <a:r>
              <a:rPr lang="en-CA" dirty="0" smtClean="0"/>
              <a:t>(</a:t>
            </a:r>
            <a:r>
              <a:rPr lang="en-CA" dirty="0" smtClean="0"/>
              <a:t>9.1)</a:t>
            </a:r>
          </a:p>
          <a:p>
            <a:pPr>
              <a:lnSpc>
                <a:spcPct val="120000"/>
              </a:lnSpc>
              <a:spcBef>
                <a:spcPts val="600"/>
              </a:spcBef>
            </a:pPr>
            <a:endParaRPr lang="en-CA" dirty="0" smtClean="0"/>
          </a:p>
          <a:p>
            <a:pPr marL="571500" indent="-571500" algn="l">
              <a:lnSpc>
                <a:spcPct val="120000"/>
              </a:lnSpc>
              <a:spcBef>
                <a:spcPts val="600"/>
              </a:spcBef>
              <a:buFont typeface="Arial" panose="020B0604020202020204" pitchFamily="34" charset="0"/>
              <a:buChar char="•"/>
            </a:pPr>
            <a:r>
              <a:rPr lang="en-CA" sz="4200" i="1" dirty="0" smtClean="0">
                <a:latin typeface="Times New Roman" pitchFamily="18" charset="0"/>
                <a:cs typeface="Times New Roman" pitchFamily="18" charset="0"/>
              </a:rPr>
              <a:t>F(u, v) </a:t>
            </a:r>
            <a:r>
              <a:rPr lang="en-CA" sz="4200" dirty="0" smtClean="0"/>
              <a:t>represents a DCT coefficient, </a:t>
            </a:r>
            <a:r>
              <a:rPr lang="en-CA" sz="4200" i="1" dirty="0" smtClean="0">
                <a:latin typeface="Times New Roman" pitchFamily="18" charset="0"/>
                <a:cs typeface="Times New Roman" pitchFamily="18" charset="0"/>
              </a:rPr>
              <a:t>Q(u, v) </a:t>
            </a:r>
            <a:r>
              <a:rPr lang="en-CA" sz="4200" dirty="0" smtClean="0"/>
              <a:t>is a “quantization matrix” entry, and             represents the </a:t>
            </a:r>
            <a:r>
              <a:rPr lang="en-CA" sz="4200" i="1" dirty="0" smtClean="0"/>
              <a:t>quantized</a:t>
            </a:r>
            <a:r>
              <a:rPr lang="en-CA" sz="4200" dirty="0" smtClean="0"/>
              <a:t> </a:t>
            </a:r>
            <a:r>
              <a:rPr lang="en-CA" sz="4200" i="1" dirty="0" smtClean="0"/>
              <a:t>DCT coefficients </a:t>
            </a:r>
            <a:r>
              <a:rPr lang="en-CA" sz="4200" dirty="0" smtClean="0"/>
              <a:t>which JPEG will use in the succeeding entropy coding.</a:t>
            </a:r>
            <a:endParaRPr lang="en-CA" dirty="0" smtClean="0"/>
          </a:p>
          <a:p>
            <a:pPr marL="1028700" lvl="1" indent="-571500">
              <a:lnSpc>
                <a:spcPct val="120000"/>
              </a:lnSpc>
              <a:spcBef>
                <a:spcPts val="1200"/>
              </a:spcBef>
              <a:buFontTx/>
              <a:buChar char="‐"/>
            </a:pPr>
            <a:r>
              <a:rPr lang="en-CA" sz="3600" b="1" dirty="0" smtClean="0"/>
              <a:t>The quantization step is the main source for loss in JPEG compression.</a:t>
            </a:r>
            <a:endParaRPr lang="en-CA" dirty="0" smtClean="0"/>
          </a:p>
          <a:p>
            <a:pPr marL="1028700" lvl="1" indent="-571500">
              <a:lnSpc>
                <a:spcPct val="120000"/>
              </a:lnSpc>
              <a:spcBef>
                <a:spcPts val="1200"/>
              </a:spcBef>
              <a:buFontTx/>
              <a:buChar char="‐"/>
            </a:pPr>
            <a:r>
              <a:rPr lang="en-CA" sz="3600" dirty="0"/>
              <a:t>T</a:t>
            </a:r>
            <a:r>
              <a:rPr lang="en-CA" sz="3600" dirty="0" smtClean="0"/>
              <a:t>he entries of </a:t>
            </a:r>
            <a:r>
              <a:rPr lang="en-CA" sz="3600" i="1" dirty="0" smtClean="0">
                <a:latin typeface="Times New Roman" pitchFamily="18" charset="0"/>
                <a:cs typeface="Times New Roman" pitchFamily="18" charset="0"/>
              </a:rPr>
              <a:t>Q(u, v) </a:t>
            </a:r>
            <a:r>
              <a:rPr lang="en-CA" sz="3600" dirty="0" smtClean="0"/>
              <a:t>tend to have larger values towards the lower right corner. This aims to introduce more loss at the higher spatial frequencies — a practice supported by Observations 1 and 2.</a:t>
            </a:r>
          </a:p>
          <a:p>
            <a:pPr marL="1028700" lvl="1" indent="-571500">
              <a:lnSpc>
                <a:spcPct val="120000"/>
              </a:lnSpc>
              <a:spcBef>
                <a:spcPts val="1200"/>
              </a:spcBef>
              <a:buFontTx/>
              <a:buChar char="‐"/>
            </a:pPr>
            <a:r>
              <a:rPr lang="en-CA" sz="3600" dirty="0" smtClean="0"/>
              <a:t>Table 9.1 and 9.2 show the default </a:t>
            </a:r>
            <a:r>
              <a:rPr lang="en-CA" sz="3600" i="1" dirty="0" smtClean="0">
                <a:latin typeface="Times New Roman" pitchFamily="18" charset="0"/>
                <a:cs typeface="Times New Roman" pitchFamily="18" charset="0"/>
              </a:rPr>
              <a:t>Q(u, v) </a:t>
            </a:r>
            <a:r>
              <a:rPr lang="en-CA" sz="3600" dirty="0" smtClean="0"/>
              <a:t>values obtained from psychophysical studies with the goal of maximizing the compression ratio while minimizing perceptual losses in JPEG images.</a:t>
            </a:r>
            <a:endParaRPr lang="en-CA" sz="3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72261118"/>
              </p:ext>
            </p:extLst>
          </p:nvPr>
        </p:nvGraphicFramePr>
        <p:xfrm>
          <a:off x="3275856" y="1484784"/>
          <a:ext cx="2731453" cy="714380"/>
        </p:xfrm>
        <a:graphic>
          <a:graphicData uri="http://schemas.openxmlformats.org/presentationml/2006/ole">
            <mc:AlternateContent xmlns:mc="http://schemas.openxmlformats.org/markup-compatibility/2006">
              <mc:Choice xmlns:v="urn:schemas-microsoft-com:vml" Requires="v">
                <p:oleObj spid="_x0000_s1199" name="Equation" r:id="rId3" imgW="1650770" imgH="431570" progId="">
                  <p:embed/>
                </p:oleObj>
              </mc:Choice>
              <mc:Fallback>
                <p:oleObj name="Equation" r:id="rId3" imgW="1650770" imgH="431570" progId="">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484784"/>
                        <a:ext cx="2731453" cy="7143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6811107"/>
              </p:ext>
            </p:extLst>
          </p:nvPr>
        </p:nvGraphicFramePr>
        <p:xfrm>
          <a:off x="3347864" y="2564904"/>
          <a:ext cx="748132" cy="384176"/>
        </p:xfrm>
        <a:graphic>
          <a:graphicData uri="http://schemas.openxmlformats.org/presentationml/2006/ole">
            <mc:AlternateContent xmlns:mc="http://schemas.openxmlformats.org/markup-compatibility/2006">
              <mc:Choice xmlns:v="urn:schemas-microsoft-com:vml" Requires="v">
                <p:oleObj spid="_x0000_s1200" name="Equation" r:id="rId5" imgW="469601" imgH="241415" progId="">
                  <p:embed/>
                </p:oleObj>
              </mc:Choice>
              <mc:Fallback>
                <p:oleObj name="Equation" r:id="rId5" imgW="469601" imgH="241415" progId="">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564904"/>
                        <a:ext cx="748132" cy="3841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ctr"/>
            <a:r>
              <a:rPr lang="en-CA" sz="2400" b="1" dirty="0" smtClean="0"/>
              <a:t>Table 9.1  The Luminance Quantization Table</a:t>
            </a:r>
          </a:p>
          <a:p>
            <a:pPr algn="ctr"/>
            <a:endParaRPr lang="en-CA" sz="2400" b="1" dirty="0" smtClean="0"/>
          </a:p>
          <a:p>
            <a:pPr algn="ctr"/>
            <a:endParaRPr lang="en-CA" sz="2400" b="1" dirty="0" smtClean="0"/>
          </a:p>
          <a:p>
            <a:pPr algn="ctr"/>
            <a:endParaRPr lang="en-CA" sz="2400" b="1" dirty="0" smtClean="0"/>
          </a:p>
          <a:p>
            <a:pPr algn="ctr">
              <a:lnSpc>
                <a:spcPct val="100000"/>
              </a:lnSpc>
            </a:pPr>
            <a:endParaRPr lang="en-CA" sz="1800" b="1" dirty="0" smtClean="0"/>
          </a:p>
          <a:p>
            <a:pPr algn="ctr"/>
            <a:r>
              <a:rPr lang="en-CA" sz="2400" b="1" dirty="0" smtClean="0"/>
              <a:t>Table 9.2  The Chrominance Quantization Table</a:t>
            </a:r>
            <a:endParaRPr lang="en-CA" sz="24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932330563"/>
              </p:ext>
            </p:extLst>
          </p:nvPr>
        </p:nvGraphicFramePr>
        <p:xfrm>
          <a:off x="2905022" y="1162747"/>
          <a:ext cx="3324416" cy="2251264"/>
        </p:xfrm>
        <a:graphic>
          <a:graphicData uri="http://schemas.openxmlformats.org/drawingml/2006/table">
            <a:tbl>
              <a:tblPr>
                <a:tableStyleId>{69CF1AB2-1976-4502-BF36-3FF5EA218861}</a:tableStyleId>
              </a:tblPr>
              <a:tblGrid>
                <a:gridCol w="415552">
                  <a:extLst>
                    <a:ext uri="{9D8B030D-6E8A-4147-A177-3AD203B41FA5}">
                      <a16:colId xmlns:a16="http://schemas.microsoft.com/office/drawing/2014/main" val="20000"/>
                    </a:ext>
                  </a:extLst>
                </a:gridCol>
                <a:gridCol w="415552">
                  <a:extLst>
                    <a:ext uri="{9D8B030D-6E8A-4147-A177-3AD203B41FA5}">
                      <a16:colId xmlns:a16="http://schemas.microsoft.com/office/drawing/2014/main" val="20001"/>
                    </a:ext>
                  </a:extLst>
                </a:gridCol>
                <a:gridCol w="415552">
                  <a:extLst>
                    <a:ext uri="{9D8B030D-6E8A-4147-A177-3AD203B41FA5}">
                      <a16:colId xmlns:a16="http://schemas.microsoft.com/office/drawing/2014/main" val="20002"/>
                    </a:ext>
                  </a:extLst>
                </a:gridCol>
                <a:gridCol w="415552">
                  <a:extLst>
                    <a:ext uri="{9D8B030D-6E8A-4147-A177-3AD203B41FA5}">
                      <a16:colId xmlns:a16="http://schemas.microsoft.com/office/drawing/2014/main" val="20003"/>
                    </a:ext>
                  </a:extLst>
                </a:gridCol>
                <a:gridCol w="415552">
                  <a:extLst>
                    <a:ext uri="{9D8B030D-6E8A-4147-A177-3AD203B41FA5}">
                      <a16:colId xmlns:a16="http://schemas.microsoft.com/office/drawing/2014/main" val="20004"/>
                    </a:ext>
                  </a:extLst>
                </a:gridCol>
                <a:gridCol w="415552">
                  <a:extLst>
                    <a:ext uri="{9D8B030D-6E8A-4147-A177-3AD203B41FA5}">
                      <a16:colId xmlns:a16="http://schemas.microsoft.com/office/drawing/2014/main" val="20005"/>
                    </a:ext>
                  </a:extLst>
                </a:gridCol>
                <a:gridCol w="415552">
                  <a:extLst>
                    <a:ext uri="{9D8B030D-6E8A-4147-A177-3AD203B41FA5}">
                      <a16:colId xmlns:a16="http://schemas.microsoft.com/office/drawing/2014/main" val="20006"/>
                    </a:ext>
                  </a:extLst>
                </a:gridCol>
                <a:gridCol w="415552">
                  <a:extLst>
                    <a:ext uri="{9D8B030D-6E8A-4147-A177-3AD203B41FA5}">
                      <a16:colId xmlns:a16="http://schemas.microsoft.com/office/drawing/2014/main" val="20007"/>
                    </a:ext>
                  </a:extLst>
                </a:gridCol>
              </a:tblGrid>
              <a:tr h="261030">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11</a:t>
                      </a:r>
                      <a:endParaRPr lang="en-US" sz="1400" dirty="0"/>
                    </a:p>
                  </a:txBody>
                  <a:tcPr marL="68048" marR="68048" marT="34024" marB="34024"/>
                </a:tc>
                <a:tc>
                  <a:txBody>
                    <a:bodyPr/>
                    <a:lstStyle/>
                    <a:p>
                      <a:pPr algn="ctr"/>
                      <a:r>
                        <a:rPr lang="en-US" sz="1400" dirty="0" smtClean="0"/>
                        <a:t>10</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24</a:t>
                      </a:r>
                      <a:endParaRPr lang="en-US" sz="1400" dirty="0"/>
                    </a:p>
                  </a:txBody>
                  <a:tcPr marL="68048" marR="68048" marT="34024" marB="34024"/>
                </a:tc>
                <a:tc>
                  <a:txBody>
                    <a:bodyPr/>
                    <a:lstStyle/>
                    <a:p>
                      <a:pPr algn="ctr"/>
                      <a:r>
                        <a:rPr lang="en-US" sz="1400" dirty="0" smtClean="0"/>
                        <a:t>40</a:t>
                      </a:r>
                      <a:endParaRPr lang="en-US" sz="1400" dirty="0"/>
                    </a:p>
                  </a:txBody>
                  <a:tcPr marL="68048" marR="68048" marT="34024" marB="34024"/>
                </a:tc>
                <a:tc>
                  <a:txBody>
                    <a:bodyPr/>
                    <a:lstStyle/>
                    <a:p>
                      <a:pPr algn="ctr"/>
                      <a:r>
                        <a:rPr lang="en-US" sz="1400" dirty="0" smtClean="0"/>
                        <a:t>51</a:t>
                      </a:r>
                      <a:endParaRPr lang="en-US" sz="1400" dirty="0"/>
                    </a:p>
                  </a:txBody>
                  <a:tcPr marL="68048" marR="68048" marT="34024" marB="34024"/>
                </a:tc>
                <a:tc>
                  <a:txBody>
                    <a:bodyPr/>
                    <a:lstStyle/>
                    <a:p>
                      <a:pPr algn="ctr"/>
                      <a:r>
                        <a:rPr lang="en-US" sz="1400" dirty="0" smtClean="0"/>
                        <a:t>61</a:t>
                      </a:r>
                      <a:endParaRPr lang="en-US" sz="1400" dirty="0"/>
                    </a:p>
                  </a:txBody>
                  <a:tcPr marL="68048" marR="68048" marT="34024" marB="34024"/>
                </a:tc>
                <a:extLst>
                  <a:ext uri="{0D108BD9-81ED-4DB2-BD59-A6C34878D82A}">
                    <a16:rowId xmlns:a16="http://schemas.microsoft.com/office/drawing/2014/main" val="10000"/>
                  </a:ext>
                </a:extLst>
              </a:tr>
              <a:tr h="261030">
                <a:tc>
                  <a:txBody>
                    <a:bodyPr/>
                    <a:lstStyle/>
                    <a:p>
                      <a:pPr algn="ctr"/>
                      <a:r>
                        <a:rPr lang="en-US" sz="1400" dirty="0" smtClean="0"/>
                        <a:t>12</a:t>
                      </a:r>
                      <a:endParaRPr lang="en-US" sz="1400" dirty="0"/>
                    </a:p>
                  </a:txBody>
                  <a:tcPr marL="68048" marR="68048" marT="34024" marB="34024"/>
                </a:tc>
                <a:tc>
                  <a:txBody>
                    <a:bodyPr/>
                    <a:lstStyle/>
                    <a:p>
                      <a:pPr algn="ctr"/>
                      <a:r>
                        <a:rPr lang="en-US" sz="1400" dirty="0" smtClean="0"/>
                        <a:t>12</a:t>
                      </a:r>
                      <a:endParaRPr lang="en-US" sz="1400" dirty="0"/>
                    </a:p>
                  </a:txBody>
                  <a:tcPr marL="68048" marR="68048" marT="34024" marB="34024"/>
                </a:tc>
                <a:tc>
                  <a:txBody>
                    <a:bodyPr/>
                    <a:lstStyle/>
                    <a:p>
                      <a:pPr algn="ctr"/>
                      <a:r>
                        <a:rPr lang="en-US" sz="1400" dirty="0" smtClean="0"/>
                        <a:t>14</a:t>
                      </a:r>
                      <a:endParaRPr lang="en-US" sz="1400" dirty="0"/>
                    </a:p>
                  </a:txBody>
                  <a:tcPr marL="68048" marR="68048" marT="34024" marB="34024"/>
                </a:tc>
                <a:tc>
                  <a:txBody>
                    <a:bodyPr/>
                    <a:lstStyle/>
                    <a:p>
                      <a:pPr algn="ctr"/>
                      <a:r>
                        <a:rPr lang="en-US" sz="1400" dirty="0" smtClean="0"/>
                        <a:t>19</a:t>
                      </a:r>
                      <a:endParaRPr lang="en-US" sz="1400" dirty="0"/>
                    </a:p>
                  </a:txBody>
                  <a:tcPr marL="68048" marR="68048" marT="34024" marB="34024"/>
                </a:tc>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58</a:t>
                      </a:r>
                      <a:endParaRPr lang="en-US" sz="1400" dirty="0"/>
                    </a:p>
                  </a:txBody>
                  <a:tcPr marL="68048" marR="68048" marT="34024" marB="34024"/>
                </a:tc>
                <a:tc>
                  <a:txBody>
                    <a:bodyPr/>
                    <a:lstStyle/>
                    <a:p>
                      <a:pPr algn="ctr"/>
                      <a:r>
                        <a:rPr lang="en-US" sz="1400" dirty="0" smtClean="0"/>
                        <a:t>60</a:t>
                      </a:r>
                      <a:endParaRPr lang="en-US" sz="1400" dirty="0"/>
                    </a:p>
                  </a:txBody>
                  <a:tcPr marL="68048" marR="68048" marT="34024" marB="34024"/>
                </a:tc>
                <a:tc>
                  <a:txBody>
                    <a:bodyPr/>
                    <a:lstStyle/>
                    <a:p>
                      <a:pPr algn="ctr"/>
                      <a:r>
                        <a:rPr lang="en-US" sz="1400" dirty="0" smtClean="0"/>
                        <a:t>55</a:t>
                      </a:r>
                      <a:endParaRPr lang="en-US" sz="1400" dirty="0"/>
                    </a:p>
                  </a:txBody>
                  <a:tcPr marL="68048" marR="68048" marT="34024" marB="34024"/>
                </a:tc>
                <a:extLst>
                  <a:ext uri="{0D108BD9-81ED-4DB2-BD59-A6C34878D82A}">
                    <a16:rowId xmlns:a16="http://schemas.microsoft.com/office/drawing/2014/main" val="10001"/>
                  </a:ext>
                </a:extLst>
              </a:tr>
              <a:tr h="261030">
                <a:tc>
                  <a:txBody>
                    <a:bodyPr/>
                    <a:lstStyle/>
                    <a:p>
                      <a:pPr algn="ctr"/>
                      <a:r>
                        <a:rPr lang="en-US" sz="1400" dirty="0" smtClean="0"/>
                        <a:t>14</a:t>
                      </a:r>
                      <a:endParaRPr lang="en-US" sz="1400" dirty="0"/>
                    </a:p>
                  </a:txBody>
                  <a:tcPr marL="68048" marR="68048" marT="34024" marB="34024"/>
                </a:tc>
                <a:tc>
                  <a:txBody>
                    <a:bodyPr/>
                    <a:lstStyle/>
                    <a:p>
                      <a:pPr algn="ctr"/>
                      <a:r>
                        <a:rPr lang="en-US" sz="1400" dirty="0" smtClean="0"/>
                        <a:t>13</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24</a:t>
                      </a:r>
                      <a:endParaRPr lang="en-US" sz="1400" dirty="0"/>
                    </a:p>
                  </a:txBody>
                  <a:tcPr marL="68048" marR="68048" marT="34024" marB="34024"/>
                </a:tc>
                <a:tc>
                  <a:txBody>
                    <a:bodyPr/>
                    <a:lstStyle/>
                    <a:p>
                      <a:pPr algn="ctr"/>
                      <a:r>
                        <a:rPr lang="en-US" sz="1400" dirty="0" smtClean="0"/>
                        <a:t>40</a:t>
                      </a:r>
                      <a:endParaRPr lang="en-US" sz="1400" dirty="0"/>
                    </a:p>
                  </a:txBody>
                  <a:tcPr marL="68048" marR="68048" marT="34024" marB="34024"/>
                </a:tc>
                <a:tc>
                  <a:txBody>
                    <a:bodyPr/>
                    <a:lstStyle/>
                    <a:p>
                      <a:pPr algn="ctr"/>
                      <a:r>
                        <a:rPr lang="en-US" sz="1400" dirty="0" smtClean="0"/>
                        <a:t>57</a:t>
                      </a:r>
                      <a:endParaRPr lang="en-US" sz="1400" dirty="0"/>
                    </a:p>
                  </a:txBody>
                  <a:tcPr marL="68048" marR="68048" marT="34024" marB="34024"/>
                </a:tc>
                <a:tc>
                  <a:txBody>
                    <a:bodyPr/>
                    <a:lstStyle/>
                    <a:p>
                      <a:pPr algn="ctr"/>
                      <a:r>
                        <a:rPr lang="en-US" sz="1400" dirty="0" smtClean="0"/>
                        <a:t>69</a:t>
                      </a:r>
                      <a:endParaRPr lang="en-US" sz="1400" dirty="0"/>
                    </a:p>
                  </a:txBody>
                  <a:tcPr marL="68048" marR="68048" marT="34024" marB="34024"/>
                </a:tc>
                <a:tc>
                  <a:txBody>
                    <a:bodyPr/>
                    <a:lstStyle/>
                    <a:p>
                      <a:pPr algn="ctr"/>
                      <a:r>
                        <a:rPr lang="en-US" sz="1400" dirty="0" smtClean="0"/>
                        <a:t>56</a:t>
                      </a:r>
                      <a:endParaRPr lang="en-US" sz="1400" dirty="0"/>
                    </a:p>
                  </a:txBody>
                  <a:tcPr marL="68048" marR="68048" marT="34024" marB="34024"/>
                </a:tc>
                <a:extLst>
                  <a:ext uri="{0D108BD9-81ED-4DB2-BD59-A6C34878D82A}">
                    <a16:rowId xmlns:a16="http://schemas.microsoft.com/office/drawing/2014/main" val="10002"/>
                  </a:ext>
                </a:extLst>
              </a:tr>
              <a:tr h="261030">
                <a:tc>
                  <a:txBody>
                    <a:bodyPr/>
                    <a:lstStyle/>
                    <a:p>
                      <a:pPr algn="ctr"/>
                      <a:r>
                        <a:rPr lang="en-US" sz="1400" dirty="0" smtClean="0"/>
                        <a:t>14</a:t>
                      </a:r>
                      <a:endParaRPr lang="en-US" sz="1400" dirty="0"/>
                    </a:p>
                  </a:txBody>
                  <a:tcPr marL="68048" marR="68048" marT="34024" marB="34024"/>
                </a:tc>
                <a:tc>
                  <a:txBody>
                    <a:bodyPr/>
                    <a:lstStyle/>
                    <a:p>
                      <a:pPr algn="ctr"/>
                      <a:r>
                        <a:rPr lang="en-US" sz="1400" dirty="0" smtClean="0"/>
                        <a:t>17</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51</a:t>
                      </a:r>
                      <a:endParaRPr lang="en-US" sz="1400" dirty="0"/>
                    </a:p>
                  </a:txBody>
                  <a:tcPr marL="68048" marR="68048" marT="34024" marB="34024"/>
                </a:tc>
                <a:tc>
                  <a:txBody>
                    <a:bodyPr/>
                    <a:lstStyle/>
                    <a:p>
                      <a:pPr algn="ctr"/>
                      <a:r>
                        <a:rPr lang="en-US" sz="1400" dirty="0" smtClean="0"/>
                        <a:t>87</a:t>
                      </a:r>
                      <a:endParaRPr lang="en-US" sz="1400" dirty="0"/>
                    </a:p>
                  </a:txBody>
                  <a:tcPr marL="68048" marR="68048" marT="34024" marB="34024"/>
                </a:tc>
                <a:tc>
                  <a:txBody>
                    <a:bodyPr/>
                    <a:lstStyle/>
                    <a:p>
                      <a:pPr algn="ctr"/>
                      <a:r>
                        <a:rPr lang="en-US" sz="1400" dirty="0" smtClean="0"/>
                        <a:t>80</a:t>
                      </a:r>
                      <a:endParaRPr lang="en-US" sz="1400" dirty="0"/>
                    </a:p>
                  </a:txBody>
                  <a:tcPr marL="68048" marR="68048" marT="34024" marB="34024"/>
                </a:tc>
                <a:tc>
                  <a:txBody>
                    <a:bodyPr/>
                    <a:lstStyle/>
                    <a:p>
                      <a:pPr algn="ctr"/>
                      <a:r>
                        <a:rPr lang="en-US" sz="1400" dirty="0" smtClean="0"/>
                        <a:t>62</a:t>
                      </a:r>
                      <a:endParaRPr lang="en-US" sz="1400" dirty="0"/>
                    </a:p>
                  </a:txBody>
                  <a:tcPr marL="68048" marR="68048" marT="34024" marB="34024"/>
                </a:tc>
                <a:extLst>
                  <a:ext uri="{0D108BD9-81ED-4DB2-BD59-A6C34878D82A}">
                    <a16:rowId xmlns:a16="http://schemas.microsoft.com/office/drawing/2014/main" val="10003"/>
                  </a:ext>
                </a:extLst>
              </a:tr>
              <a:tr h="261030">
                <a:tc>
                  <a:txBody>
                    <a:bodyPr/>
                    <a:lstStyle/>
                    <a:p>
                      <a:pPr algn="ctr"/>
                      <a:r>
                        <a:rPr lang="en-US" sz="1400" dirty="0" smtClean="0"/>
                        <a:t>18</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37</a:t>
                      </a:r>
                      <a:endParaRPr lang="en-US" sz="1400" dirty="0"/>
                    </a:p>
                  </a:txBody>
                  <a:tcPr marL="68048" marR="68048" marT="34024" marB="34024"/>
                </a:tc>
                <a:tc>
                  <a:txBody>
                    <a:bodyPr/>
                    <a:lstStyle/>
                    <a:p>
                      <a:pPr algn="ctr"/>
                      <a:r>
                        <a:rPr lang="en-US" sz="1400" dirty="0" smtClean="0"/>
                        <a:t>56</a:t>
                      </a:r>
                      <a:endParaRPr lang="en-US" sz="1400" dirty="0"/>
                    </a:p>
                  </a:txBody>
                  <a:tcPr marL="68048" marR="68048" marT="34024" marB="34024"/>
                </a:tc>
                <a:tc>
                  <a:txBody>
                    <a:bodyPr/>
                    <a:lstStyle/>
                    <a:p>
                      <a:pPr algn="ctr"/>
                      <a:r>
                        <a:rPr lang="en-US" sz="1400" dirty="0" smtClean="0"/>
                        <a:t>68</a:t>
                      </a:r>
                      <a:endParaRPr lang="en-US" sz="1400" dirty="0"/>
                    </a:p>
                  </a:txBody>
                  <a:tcPr marL="68048" marR="68048" marT="34024" marB="34024"/>
                </a:tc>
                <a:tc>
                  <a:txBody>
                    <a:bodyPr/>
                    <a:lstStyle/>
                    <a:p>
                      <a:pPr algn="ctr"/>
                      <a:r>
                        <a:rPr lang="en-US" sz="1400" dirty="0" smtClean="0"/>
                        <a:t>109</a:t>
                      </a:r>
                      <a:endParaRPr lang="en-US" sz="1400" dirty="0"/>
                    </a:p>
                  </a:txBody>
                  <a:tcPr marL="68048" marR="68048" marT="34024" marB="34024"/>
                </a:tc>
                <a:tc>
                  <a:txBody>
                    <a:bodyPr/>
                    <a:lstStyle/>
                    <a:p>
                      <a:pPr algn="ctr"/>
                      <a:r>
                        <a:rPr lang="en-US" sz="1400" dirty="0" smtClean="0"/>
                        <a:t>103</a:t>
                      </a:r>
                      <a:endParaRPr lang="en-US" sz="1400" dirty="0"/>
                    </a:p>
                  </a:txBody>
                  <a:tcPr marL="68048" marR="68048" marT="34024" marB="34024"/>
                </a:tc>
                <a:tc>
                  <a:txBody>
                    <a:bodyPr/>
                    <a:lstStyle/>
                    <a:p>
                      <a:pPr algn="ctr"/>
                      <a:r>
                        <a:rPr lang="en-US" sz="1400" dirty="0" smtClean="0"/>
                        <a:t>77</a:t>
                      </a:r>
                      <a:endParaRPr lang="en-US" sz="1400" dirty="0"/>
                    </a:p>
                  </a:txBody>
                  <a:tcPr marL="68048" marR="68048" marT="34024" marB="34024"/>
                </a:tc>
                <a:extLst>
                  <a:ext uri="{0D108BD9-81ED-4DB2-BD59-A6C34878D82A}">
                    <a16:rowId xmlns:a16="http://schemas.microsoft.com/office/drawing/2014/main" val="10004"/>
                  </a:ext>
                </a:extLst>
              </a:tr>
              <a:tr h="261030">
                <a:tc>
                  <a:txBody>
                    <a:bodyPr/>
                    <a:lstStyle/>
                    <a:p>
                      <a:pPr algn="ctr"/>
                      <a:r>
                        <a:rPr lang="en-US" sz="1400" dirty="0" smtClean="0"/>
                        <a:t>24</a:t>
                      </a:r>
                      <a:endParaRPr lang="en-US" sz="1400" dirty="0"/>
                    </a:p>
                  </a:txBody>
                  <a:tcPr marL="68048" marR="68048" marT="34024" marB="34024"/>
                </a:tc>
                <a:tc>
                  <a:txBody>
                    <a:bodyPr/>
                    <a:lstStyle/>
                    <a:p>
                      <a:pPr algn="ctr"/>
                      <a:r>
                        <a:rPr lang="en-US" sz="1400" dirty="0" smtClean="0"/>
                        <a:t>35</a:t>
                      </a:r>
                      <a:endParaRPr lang="en-US" sz="1400" dirty="0"/>
                    </a:p>
                  </a:txBody>
                  <a:tcPr marL="68048" marR="68048" marT="34024" marB="34024"/>
                </a:tc>
                <a:tc>
                  <a:txBody>
                    <a:bodyPr/>
                    <a:lstStyle/>
                    <a:p>
                      <a:pPr algn="ctr"/>
                      <a:r>
                        <a:rPr lang="en-US" sz="1400" dirty="0" smtClean="0"/>
                        <a:t>55</a:t>
                      </a:r>
                      <a:endParaRPr lang="en-US" sz="1400" dirty="0"/>
                    </a:p>
                  </a:txBody>
                  <a:tcPr marL="68048" marR="68048" marT="34024" marB="34024"/>
                </a:tc>
                <a:tc>
                  <a:txBody>
                    <a:bodyPr/>
                    <a:lstStyle/>
                    <a:p>
                      <a:pPr algn="ctr"/>
                      <a:r>
                        <a:rPr lang="en-US" sz="1400" dirty="0" smtClean="0"/>
                        <a:t>64</a:t>
                      </a:r>
                      <a:endParaRPr lang="en-US" sz="1400" dirty="0"/>
                    </a:p>
                  </a:txBody>
                  <a:tcPr marL="68048" marR="68048" marT="34024" marB="34024"/>
                </a:tc>
                <a:tc>
                  <a:txBody>
                    <a:bodyPr/>
                    <a:lstStyle/>
                    <a:p>
                      <a:pPr algn="ctr"/>
                      <a:r>
                        <a:rPr lang="en-US" sz="1400" dirty="0" smtClean="0"/>
                        <a:t>81</a:t>
                      </a:r>
                      <a:endParaRPr lang="en-US" sz="1400" dirty="0"/>
                    </a:p>
                  </a:txBody>
                  <a:tcPr marL="68048" marR="68048" marT="34024" marB="34024"/>
                </a:tc>
                <a:tc>
                  <a:txBody>
                    <a:bodyPr/>
                    <a:lstStyle/>
                    <a:p>
                      <a:pPr algn="ctr"/>
                      <a:r>
                        <a:rPr lang="en-US" sz="1400" dirty="0" smtClean="0"/>
                        <a:t>104</a:t>
                      </a:r>
                      <a:endParaRPr lang="en-US" sz="1400" dirty="0"/>
                    </a:p>
                  </a:txBody>
                  <a:tcPr marL="68048" marR="68048" marT="34024" marB="34024"/>
                </a:tc>
                <a:tc>
                  <a:txBody>
                    <a:bodyPr/>
                    <a:lstStyle/>
                    <a:p>
                      <a:pPr algn="ctr"/>
                      <a:r>
                        <a:rPr lang="en-US" sz="1400" dirty="0" smtClean="0"/>
                        <a:t>113</a:t>
                      </a:r>
                      <a:endParaRPr lang="en-US" sz="1400" dirty="0"/>
                    </a:p>
                  </a:txBody>
                  <a:tcPr marL="68048" marR="68048" marT="34024" marB="34024"/>
                </a:tc>
                <a:tc>
                  <a:txBody>
                    <a:bodyPr/>
                    <a:lstStyle/>
                    <a:p>
                      <a:pPr algn="ctr"/>
                      <a:r>
                        <a:rPr lang="en-US" sz="1400" dirty="0" smtClean="0"/>
                        <a:t>92</a:t>
                      </a:r>
                      <a:endParaRPr lang="en-US" sz="1400" dirty="0"/>
                    </a:p>
                  </a:txBody>
                  <a:tcPr marL="68048" marR="68048" marT="34024" marB="34024"/>
                </a:tc>
                <a:extLst>
                  <a:ext uri="{0D108BD9-81ED-4DB2-BD59-A6C34878D82A}">
                    <a16:rowId xmlns:a16="http://schemas.microsoft.com/office/drawing/2014/main" val="10005"/>
                  </a:ext>
                </a:extLst>
              </a:tr>
              <a:tr h="261030">
                <a:tc>
                  <a:txBody>
                    <a:bodyPr/>
                    <a:lstStyle/>
                    <a:p>
                      <a:pPr algn="ctr"/>
                      <a:r>
                        <a:rPr lang="en-US" sz="1400" dirty="0" smtClean="0"/>
                        <a:t>49</a:t>
                      </a:r>
                      <a:endParaRPr lang="en-US" sz="1400" dirty="0"/>
                    </a:p>
                  </a:txBody>
                  <a:tcPr marL="68048" marR="68048" marT="34024" marB="34024"/>
                </a:tc>
                <a:tc>
                  <a:txBody>
                    <a:bodyPr/>
                    <a:lstStyle/>
                    <a:p>
                      <a:pPr algn="ctr"/>
                      <a:r>
                        <a:rPr lang="en-US" sz="1400" dirty="0" smtClean="0"/>
                        <a:t>64</a:t>
                      </a:r>
                      <a:endParaRPr lang="en-US" sz="1400" dirty="0"/>
                    </a:p>
                  </a:txBody>
                  <a:tcPr marL="68048" marR="68048" marT="34024" marB="34024"/>
                </a:tc>
                <a:tc>
                  <a:txBody>
                    <a:bodyPr/>
                    <a:lstStyle/>
                    <a:p>
                      <a:pPr algn="ctr"/>
                      <a:r>
                        <a:rPr lang="en-US" sz="1400" dirty="0" smtClean="0"/>
                        <a:t>78</a:t>
                      </a:r>
                      <a:endParaRPr lang="en-US" sz="1400" dirty="0"/>
                    </a:p>
                  </a:txBody>
                  <a:tcPr marL="68048" marR="68048" marT="34024" marB="34024"/>
                </a:tc>
                <a:tc>
                  <a:txBody>
                    <a:bodyPr/>
                    <a:lstStyle/>
                    <a:p>
                      <a:pPr algn="ctr"/>
                      <a:r>
                        <a:rPr lang="en-US" sz="1400" dirty="0" smtClean="0"/>
                        <a:t>87</a:t>
                      </a:r>
                      <a:endParaRPr lang="en-US" sz="1400" dirty="0"/>
                    </a:p>
                  </a:txBody>
                  <a:tcPr marL="68048" marR="68048" marT="34024" marB="34024"/>
                </a:tc>
                <a:tc>
                  <a:txBody>
                    <a:bodyPr/>
                    <a:lstStyle/>
                    <a:p>
                      <a:pPr algn="ctr"/>
                      <a:r>
                        <a:rPr lang="en-US" sz="1400" dirty="0" smtClean="0"/>
                        <a:t>103</a:t>
                      </a:r>
                      <a:endParaRPr lang="en-US" sz="1400" dirty="0"/>
                    </a:p>
                  </a:txBody>
                  <a:tcPr marL="68048" marR="68048" marT="34024" marB="34024"/>
                </a:tc>
                <a:tc>
                  <a:txBody>
                    <a:bodyPr/>
                    <a:lstStyle/>
                    <a:p>
                      <a:pPr algn="ctr"/>
                      <a:r>
                        <a:rPr lang="en-US" sz="1400" dirty="0" smtClean="0"/>
                        <a:t>121</a:t>
                      </a:r>
                      <a:endParaRPr lang="en-US" sz="1400" dirty="0"/>
                    </a:p>
                  </a:txBody>
                  <a:tcPr marL="68048" marR="68048" marT="34024" marB="34024"/>
                </a:tc>
                <a:tc>
                  <a:txBody>
                    <a:bodyPr/>
                    <a:lstStyle/>
                    <a:p>
                      <a:pPr algn="ctr"/>
                      <a:r>
                        <a:rPr lang="en-US" sz="1400" dirty="0" smtClean="0"/>
                        <a:t>120</a:t>
                      </a:r>
                      <a:endParaRPr lang="en-US" sz="1400" dirty="0"/>
                    </a:p>
                  </a:txBody>
                  <a:tcPr marL="68048" marR="68048" marT="34024" marB="34024"/>
                </a:tc>
                <a:tc>
                  <a:txBody>
                    <a:bodyPr/>
                    <a:lstStyle/>
                    <a:p>
                      <a:pPr algn="ctr"/>
                      <a:r>
                        <a:rPr lang="en-US" sz="1400" dirty="0" smtClean="0"/>
                        <a:t>101</a:t>
                      </a:r>
                      <a:endParaRPr lang="en-US" sz="1400" dirty="0"/>
                    </a:p>
                  </a:txBody>
                  <a:tcPr marL="68048" marR="68048" marT="34024" marB="34024"/>
                </a:tc>
                <a:extLst>
                  <a:ext uri="{0D108BD9-81ED-4DB2-BD59-A6C34878D82A}">
                    <a16:rowId xmlns:a16="http://schemas.microsoft.com/office/drawing/2014/main" val="10006"/>
                  </a:ext>
                </a:extLst>
              </a:tr>
              <a:tr h="261030">
                <a:tc>
                  <a:txBody>
                    <a:bodyPr/>
                    <a:lstStyle/>
                    <a:p>
                      <a:pPr algn="ctr"/>
                      <a:r>
                        <a:rPr lang="en-US" sz="1400" dirty="0" smtClean="0"/>
                        <a:t>72</a:t>
                      </a:r>
                      <a:endParaRPr lang="en-US" sz="1400" dirty="0"/>
                    </a:p>
                  </a:txBody>
                  <a:tcPr marL="68048" marR="68048" marT="34024" marB="34024"/>
                </a:tc>
                <a:tc>
                  <a:txBody>
                    <a:bodyPr/>
                    <a:lstStyle/>
                    <a:p>
                      <a:pPr algn="ctr"/>
                      <a:r>
                        <a:rPr lang="en-US" sz="1400" dirty="0" smtClean="0"/>
                        <a:t>92</a:t>
                      </a:r>
                      <a:endParaRPr lang="en-US" sz="1400" dirty="0"/>
                    </a:p>
                  </a:txBody>
                  <a:tcPr marL="68048" marR="68048" marT="34024" marB="34024"/>
                </a:tc>
                <a:tc>
                  <a:txBody>
                    <a:bodyPr/>
                    <a:lstStyle/>
                    <a:p>
                      <a:pPr algn="ctr"/>
                      <a:r>
                        <a:rPr lang="en-US" sz="1400" dirty="0" smtClean="0"/>
                        <a:t>95</a:t>
                      </a:r>
                      <a:endParaRPr lang="en-US" sz="1400" dirty="0"/>
                    </a:p>
                  </a:txBody>
                  <a:tcPr marL="68048" marR="68048" marT="34024" marB="34024"/>
                </a:tc>
                <a:tc>
                  <a:txBody>
                    <a:bodyPr/>
                    <a:lstStyle/>
                    <a:p>
                      <a:pPr algn="ctr"/>
                      <a:r>
                        <a:rPr lang="en-US" sz="1400" dirty="0" smtClean="0"/>
                        <a:t>98</a:t>
                      </a:r>
                      <a:endParaRPr lang="en-US" sz="1400" dirty="0"/>
                    </a:p>
                  </a:txBody>
                  <a:tcPr marL="68048" marR="68048" marT="34024" marB="34024"/>
                </a:tc>
                <a:tc>
                  <a:txBody>
                    <a:bodyPr/>
                    <a:lstStyle/>
                    <a:p>
                      <a:pPr algn="ctr"/>
                      <a:r>
                        <a:rPr lang="en-US" sz="1400" dirty="0" smtClean="0"/>
                        <a:t>112</a:t>
                      </a:r>
                      <a:endParaRPr lang="en-US" sz="1400" dirty="0"/>
                    </a:p>
                  </a:txBody>
                  <a:tcPr marL="68048" marR="68048" marT="34024" marB="34024"/>
                </a:tc>
                <a:tc>
                  <a:txBody>
                    <a:bodyPr/>
                    <a:lstStyle/>
                    <a:p>
                      <a:pPr algn="ctr"/>
                      <a:r>
                        <a:rPr lang="en-US" sz="1400" dirty="0" smtClean="0"/>
                        <a:t>100</a:t>
                      </a:r>
                      <a:endParaRPr lang="en-US" sz="1400" dirty="0"/>
                    </a:p>
                  </a:txBody>
                  <a:tcPr marL="68048" marR="68048" marT="34024" marB="34024"/>
                </a:tc>
                <a:tc>
                  <a:txBody>
                    <a:bodyPr/>
                    <a:lstStyle/>
                    <a:p>
                      <a:pPr algn="ctr"/>
                      <a:r>
                        <a:rPr lang="en-US" sz="1400" dirty="0" smtClean="0"/>
                        <a:t>103</a:t>
                      </a:r>
                      <a:endParaRPr lang="en-US" sz="1400" dirty="0"/>
                    </a:p>
                  </a:txBody>
                  <a:tcPr marL="68048" marR="68048" marT="34024" marB="34024"/>
                </a:tc>
                <a:tc>
                  <a:txBody>
                    <a:bodyPr/>
                    <a:lstStyle/>
                    <a:p>
                      <a:pPr algn="ctr"/>
                      <a:r>
                        <a:rPr lang="en-US" sz="1400" dirty="0" smtClean="0"/>
                        <a:t>99</a:t>
                      </a:r>
                      <a:endParaRPr lang="en-US" sz="1400" dirty="0"/>
                    </a:p>
                  </a:txBody>
                  <a:tcPr marL="68048" marR="68048" marT="34024" marB="34024"/>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721457"/>
              </p:ext>
            </p:extLst>
          </p:nvPr>
        </p:nvGraphicFramePr>
        <p:xfrm>
          <a:off x="2915812" y="4028078"/>
          <a:ext cx="3324416" cy="2118752"/>
        </p:xfrm>
        <a:graphic>
          <a:graphicData uri="http://schemas.openxmlformats.org/drawingml/2006/table">
            <a:tbl>
              <a:tblPr>
                <a:tableStyleId>{69CF1AB2-1976-4502-BF36-3FF5EA218861}</a:tableStyleId>
              </a:tblPr>
              <a:tblGrid>
                <a:gridCol w="415552">
                  <a:extLst>
                    <a:ext uri="{9D8B030D-6E8A-4147-A177-3AD203B41FA5}">
                      <a16:colId xmlns:a16="http://schemas.microsoft.com/office/drawing/2014/main" val="20000"/>
                    </a:ext>
                  </a:extLst>
                </a:gridCol>
                <a:gridCol w="415552">
                  <a:extLst>
                    <a:ext uri="{9D8B030D-6E8A-4147-A177-3AD203B41FA5}">
                      <a16:colId xmlns:a16="http://schemas.microsoft.com/office/drawing/2014/main" val="20001"/>
                    </a:ext>
                  </a:extLst>
                </a:gridCol>
                <a:gridCol w="415552">
                  <a:extLst>
                    <a:ext uri="{9D8B030D-6E8A-4147-A177-3AD203B41FA5}">
                      <a16:colId xmlns:a16="http://schemas.microsoft.com/office/drawing/2014/main" val="20002"/>
                    </a:ext>
                  </a:extLst>
                </a:gridCol>
                <a:gridCol w="415552">
                  <a:extLst>
                    <a:ext uri="{9D8B030D-6E8A-4147-A177-3AD203B41FA5}">
                      <a16:colId xmlns:a16="http://schemas.microsoft.com/office/drawing/2014/main" val="20003"/>
                    </a:ext>
                  </a:extLst>
                </a:gridCol>
                <a:gridCol w="415552">
                  <a:extLst>
                    <a:ext uri="{9D8B030D-6E8A-4147-A177-3AD203B41FA5}">
                      <a16:colId xmlns:a16="http://schemas.microsoft.com/office/drawing/2014/main" val="20004"/>
                    </a:ext>
                  </a:extLst>
                </a:gridCol>
                <a:gridCol w="415552">
                  <a:extLst>
                    <a:ext uri="{9D8B030D-6E8A-4147-A177-3AD203B41FA5}">
                      <a16:colId xmlns:a16="http://schemas.microsoft.com/office/drawing/2014/main" val="20005"/>
                    </a:ext>
                  </a:extLst>
                </a:gridCol>
                <a:gridCol w="415552">
                  <a:extLst>
                    <a:ext uri="{9D8B030D-6E8A-4147-A177-3AD203B41FA5}">
                      <a16:colId xmlns:a16="http://schemas.microsoft.com/office/drawing/2014/main" val="20006"/>
                    </a:ext>
                  </a:extLst>
                </a:gridCol>
                <a:gridCol w="415552">
                  <a:extLst>
                    <a:ext uri="{9D8B030D-6E8A-4147-A177-3AD203B41FA5}">
                      <a16:colId xmlns:a16="http://schemas.microsoft.com/office/drawing/2014/main" val="20007"/>
                    </a:ext>
                  </a:extLst>
                </a:gridCol>
              </a:tblGrid>
              <a:tr h="256610">
                <a:tc>
                  <a:txBody>
                    <a:bodyPr/>
                    <a:lstStyle/>
                    <a:p>
                      <a:pPr algn="ctr"/>
                      <a:r>
                        <a:rPr lang="en-US" sz="1400" dirty="0" smtClean="0"/>
                        <a:t>17</a:t>
                      </a:r>
                      <a:endParaRPr lang="en-US" sz="1400" dirty="0"/>
                    </a:p>
                  </a:txBody>
                  <a:tcPr marL="51485" marR="51485" marT="25742" marB="25742"/>
                </a:tc>
                <a:tc>
                  <a:txBody>
                    <a:bodyPr/>
                    <a:lstStyle/>
                    <a:p>
                      <a:pPr algn="ctr"/>
                      <a:r>
                        <a:rPr lang="en-US" sz="1400" dirty="0" smtClean="0"/>
                        <a:t>18</a:t>
                      </a:r>
                      <a:endParaRPr lang="en-US" sz="1400" dirty="0"/>
                    </a:p>
                  </a:txBody>
                  <a:tcPr marL="51485" marR="51485" marT="25742" marB="25742"/>
                </a:tc>
                <a:tc>
                  <a:txBody>
                    <a:bodyPr/>
                    <a:lstStyle/>
                    <a:p>
                      <a:pPr algn="ctr"/>
                      <a:r>
                        <a:rPr lang="en-US" sz="1400" dirty="0" smtClean="0"/>
                        <a:t>24</a:t>
                      </a:r>
                      <a:endParaRPr lang="en-US" sz="1400" dirty="0"/>
                    </a:p>
                  </a:txBody>
                  <a:tcPr marL="51485" marR="51485" marT="25742" marB="25742"/>
                </a:tc>
                <a:tc>
                  <a:txBody>
                    <a:bodyPr/>
                    <a:lstStyle/>
                    <a:p>
                      <a:pPr algn="ctr"/>
                      <a:r>
                        <a:rPr lang="en-US" sz="1400" dirty="0" smtClean="0"/>
                        <a:t>47</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0"/>
                  </a:ext>
                </a:extLst>
              </a:tr>
              <a:tr h="256610">
                <a:tc>
                  <a:txBody>
                    <a:bodyPr/>
                    <a:lstStyle/>
                    <a:p>
                      <a:pPr algn="ctr"/>
                      <a:r>
                        <a:rPr lang="en-US" sz="1400" dirty="0" smtClean="0"/>
                        <a:t>18</a:t>
                      </a:r>
                      <a:endParaRPr lang="en-US" sz="1400" dirty="0"/>
                    </a:p>
                  </a:txBody>
                  <a:tcPr marL="51485" marR="51485" marT="25742" marB="25742"/>
                </a:tc>
                <a:tc>
                  <a:txBody>
                    <a:bodyPr/>
                    <a:lstStyle/>
                    <a:p>
                      <a:pPr algn="ctr"/>
                      <a:r>
                        <a:rPr lang="en-US" sz="1400" dirty="0" smtClean="0"/>
                        <a:t>21</a:t>
                      </a:r>
                      <a:endParaRPr lang="en-US" sz="1400" dirty="0"/>
                    </a:p>
                  </a:txBody>
                  <a:tcPr marL="51485" marR="51485" marT="25742" marB="25742"/>
                </a:tc>
                <a:tc>
                  <a:txBody>
                    <a:bodyPr/>
                    <a:lstStyle/>
                    <a:p>
                      <a:pPr algn="ctr"/>
                      <a:r>
                        <a:rPr lang="en-US" sz="1400" dirty="0" smtClean="0"/>
                        <a:t>26</a:t>
                      </a:r>
                      <a:endParaRPr lang="en-US" sz="1400" dirty="0"/>
                    </a:p>
                  </a:txBody>
                  <a:tcPr marL="51485" marR="51485" marT="25742" marB="25742"/>
                </a:tc>
                <a:tc>
                  <a:txBody>
                    <a:bodyPr/>
                    <a:lstStyle/>
                    <a:p>
                      <a:pPr algn="ctr"/>
                      <a:r>
                        <a:rPr lang="en-US" sz="1400" dirty="0" smtClean="0"/>
                        <a:t>66</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1"/>
                  </a:ext>
                </a:extLst>
              </a:tr>
              <a:tr h="256610">
                <a:tc>
                  <a:txBody>
                    <a:bodyPr/>
                    <a:lstStyle/>
                    <a:p>
                      <a:pPr algn="ctr"/>
                      <a:r>
                        <a:rPr lang="en-US" sz="1400" dirty="0" smtClean="0"/>
                        <a:t>24</a:t>
                      </a:r>
                      <a:endParaRPr lang="en-US" sz="1400" dirty="0"/>
                    </a:p>
                  </a:txBody>
                  <a:tcPr marL="51485" marR="51485" marT="25742" marB="25742"/>
                </a:tc>
                <a:tc>
                  <a:txBody>
                    <a:bodyPr/>
                    <a:lstStyle/>
                    <a:p>
                      <a:pPr algn="ctr"/>
                      <a:r>
                        <a:rPr lang="en-US" sz="1400" dirty="0" smtClean="0"/>
                        <a:t>26</a:t>
                      </a:r>
                      <a:endParaRPr lang="en-US" sz="1400" dirty="0"/>
                    </a:p>
                  </a:txBody>
                  <a:tcPr marL="51485" marR="51485" marT="25742" marB="25742"/>
                </a:tc>
                <a:tc>
                  <a:txBody>
                    <a:bodyPr/>
                    <a:lstStyle/>
                    <a:p>
                      <a:pPr algn="ctr"/>
                      <a:r>
                        <a:rPr lang="en-US" sz="1400" dirty="0" smtClean="0"/>
                        <a:t>56</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2"/>
                  </a:ext>
                </a:extLst>
              </a:tr>
              <a:tr h="256610">
                <a:tc>
                  <a:txBody>
                    <a:bodyPr/>
                    <a:lstStyle/>
                    <a:p>
                      <a:pPr algn="ctr"/>
                      <a:r>
                        <a:rPr lang="en-US" sz="1400" dirty="0" smtClean="0"/>
                        <a:t>47</a:t>
                      </a:r>
                      <a:endParaRPr lang="en-US" sz="1400" dirty="0"/>
                    </a:p>
                  </a:txBody>
                  <a:tcPr marL="51485" marR="51485" marT="25742" marB="25742"/>
                </a:tc>
                <a:tc>
                  <a:txBody>
                    <a:bodyPr/>
                    <a:lstStyle/>
                    <a:p>
                      <a:pPr algn="ctr"/>
                      <a:r>
                        <a:rPr lang="en-US" sz="1400" dirty="0" smtClean="0"/>
                        <a:t>66</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3"/>
                  </a:ext>
                </a:extLst>
              </a:tr>
              <a:tr h="256610">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4"/>
                  </a:ext>
                </a:extLst>
              </a:tr>
              <a:tr h="256610">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5"/>
                  </a:ext>
                </a:extLst>
              </a:tr>
              <a:tr h="256610">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6"/>
                  </a:ext>
                </a:extLst>
              </a:tr>
              <a:tr h="256610">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tc>
                  <a:txBody>
                    <a:bodyPr/>
                    <a:lstStyle/>
                    <a:p>
                      <a:pPr algn="ctr"/>
                      <a:r>
                        <a:rPr lang="en-US" sz="1400" dirty="0" smtClean="0"/>
                        <a:t>99</a:t>
                      </a:r>
                      <a:endParaRPr lang="en-US" sz="1400" dirty="0"/>
                    </a:p>
                  </a:txBody>
                  <a:tcPr marL="51485" marR="51485" marT="25742" marB="25742"/>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4598</Words>
  <Application>Microsoft Office PowerPoint</Application>
  <PresentationFormat>On-screen Show (4:3)</PresentationFormat>
  <Paragraphs>690</Paragraphs>
  <Slides>59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Lucida Grande</vt:lpstr>
      <vt:lpstr>Arial</vt:lpstr>
      <vt:lpstr>Calibri</vt:lpstr>
      <vt:lpstr>Times New Roman</vt:lpstr>
      <vt:lpstr>Trebuchet MS</vt:lpstr>
      <vt:lpstr>Wingdings</vt:lpstr>
      <vt:lpstr>1_Office Theme</vt:lpstr>
      <vt:lpstr>Equation</vt:lpstr>
      <vt:lpstr>PowerPoint Presentation</vt:lpstr>
      <vt:lpstr>9.1  The JPEG Standard</vt:lpstr>
      <vt:lpstr>Observations for JPEG Image Compression</vt:lpstr>
      <vt:lpstr>Observations for JPEG Image Compression (Cont’d)</vt:lpstr>
      <vt:lpstr>PowerPoint Presentation</vt:lpstr>
      <vt:lpstr>PowerPoint Presentation</vt:lpstr>
      <vt:lpstr>DCT on image blocks</vt:lpstr>
      <vt:lpstr>Quantization</vt:lpstr>
      <vt:lpstr>PowerPoint Presentation</vt:lpstr>
      <vt:lpstr>PowerPoint Presentation</vt:lpstr>
      <vt:lpstr>PowerPoint Presentation</vt:lpstr>
      <vt:lpstr>PowerPoint Presentation</vt:lpstr>
      <vt:lpstr>PowerPoint Presentation</vt:lpstr>
      <vt:lpstr>Run-length Coding (RLC) on AC coefficients</vt:lpstr>
      <vt:lpstr>DPCM on DC coefficients</vt:lpstr>
      <vt:lpstr>Entropy Coding</vt:lpstr>
      <vt:lpstr>PowerPoint Presentation</vt:lpstr>
      <vt:lpstr>9.1.2  Four Commonly Used JPEG Modes</vt:lpstr>
      <vt:lpstr>Progressive Mode</vt:lpstr>
      <vt:lpstr>Progressive Mode (Cont’d)</vt:lpstr>
      <vt:lpstr>Hierarchical Mode</vt:lpstr>
      <vt:lpstr>PowerPoint Presentation</vt:lpstr>
      <vt:lpstr>PowerPoint Presentation</vt:lpstr>
      <vt:lpstr>PowerPoint Presentation</vt:lpstr>
      <vt:lpstr>9.1.3  A Glance at the JPEG Bitstream</vt:lpstr>
      <vt:lpstr>9.2  The JPEG 2000 Standard</vt:lpstr>
      <vt:lpstr>PowerPoint Presentation</vt:lpstr>
      <vt:lpstr>PowerPoint Presentation</vt:lpstr>
      <vt:lpstr>PowerPoint Presentation</vt:lpstr>
      <vt:lpstr>Properties of JPEG 2000 Image Compression</vt:lpstr>
      <vt:lpstr>PowerPoint Presentation</vt:lpstr>
      <vt:lpstr>PowerPoint Presentation</vt:lpstr>
      <vt:lpstr>1. Bitplane Coding</vt:lpstr>
      <vt:lpstr>PowerPoint Presentation</vt:lpstr>
      <vt:lpstr>Bitplane Coding Primitives</vt:lpstr>
      <vt:lpstr>PowerPoint Presentation</vt:lpstr>
      <vt:lpstr>PowerPoint Presentation</vt:lpstr>
      <vt:lpstr>PowerPoint Presentation</vt:lpstr>
      <vt:lpstr>PowerPoint Presentation</vt:lpstr>
      <vt:lpstr>PowerPoint Presentation</vt:lpstr>
      <vt:lpstr>2. Fractional Bitplane Coding</vt:lpstr>
      <vt:lpstr>Forward Significance Propagation Pass</vt:lpstr>
      <vt:lpstr>PowerPoint Presentation</vt:lpstr>
      <vt:lpstr>PowerPoint Presentation</vt:lpstr>
      <vt:lpstr>Post Compression Rate Distortion (PCRD) Optimization</vt:lpstr>
      <vt:lpstr>PowerPoint Presentation</vt:lpstr>
      <vt:lpstr>PowerPoint Presentation</vt:lpstr>
      <vt:lpstr>Layer Formation and Representation</vt:lpstr>
      <vt:lpstr>PowerPoint Presentation</vt:lpstr>
      <vt:lpstr>Region of Interest Coding in JPEG 2000</vt:lpstr>
      <vt:lpstr>PowerPoint Presentation</vt:lpstr>
      <vt:lpstr>PowerPoint Presentation</vt:lpstr>
      <vt:lpstr>PowerPoint Presentation</vt:lpstr>
      <vt:lpstr>PowerPoint Presentation</vt:lpstr>
      <vt:lpstr>PowerPoint Presentation</vt:lpstr>
      <vt:lpstr>PowerPoint Presentation</vt:lpstr>
      <vt:lpstr>9.3  The JPEG-LS Standard</vt:lpstr>
      <vt:lpstr>PowerPoint Presentation</vt:lpstr>
      <vt:lpstr>9.4 JBIG and JBIG-2: Bi-level Image Compression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Image Compression Standards</dc:title>
  <dc:creator>Jordan Yap</dc:creator>
  <cp:lastModifiedBy>Ze-Nian Li</cp:lastModifiedBy>
  <cp:revision>194</cp:revision>
  <dcterms:created xsi:type="dcterms:W3CDTF">2008-07-15T05:13:58Z</dcterms:created>
  <dcterms:modified xsi:type="dcterms:W3CDTF">2020-08-10T00:52:23Z</dcterms:modified>
</cp:coreProperties>
</file>