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62"/>
  </p:notesMasterIdLst>
  <p:handoutMasterIdLst>
    <p:handoutMasterId r:id="rId63"/>
  </p:handoutMasterIdLst>
  <p:sldIdLst>
    <p:sldId id="313" r:id="rId3"/>
    <p:sldId id="318" r:id="rId4"/>
    <p:sldId id="257" r:id="rId5"/>
    <p:sldId id="258" r:id="rId6"/>
    <p:sldId id="259" r:id="rId7"/>
    <p:sldId id="310" r:id="rId8"/>
    <p:sldId id="260" r:id="rId9"/>
    <p:sldId id="262" r:id="rId10"/>
    <p:sldId id="261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14" r:id="rId58"/>
    <p:sldId id="315" r:id="rId59"/>
    <p:sldId id="316" r:id="rId60"/>
    <p:sldId id="317" r:id="rId61"/>
  </p:sldIdLst>
  <p:sldSz cx="9144000" cy="6858000" type="screen4x3"/>
  <p:notesSz cx="7099300" cy="10234613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66"/>
    <a:srgbClr val="A0D4D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Relationship Id="rId4" Type="http://schemas.openxmlformats.org/officeDocument/2006/relationships/image" Target="../media/image30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image" Target="../media/image42.emf"/><Relationship Id="rId4" Type="http://schemas.openxmlformats.org/officeDocument/2006/relationships/image" Target="../media/image45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4" Type="http://schemas.openxmlformats.org/officeDocument/2006/relationships/image" Target="../media/image9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4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08FE3FDD-FFEF-46FA-A7DD-8E9F78C816D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709290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91179837-14BC-4678-9AF4-866A41F10F5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0218461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1192F6-FC9D-4C87-9250-98B54BA33A93}" type="slidenum">
              <a:rPr lang="el-GR" smtClean="0"/>
              <a:pPr/>
              <a:t>3</a:t>
            </a:fld>
            <a:endParaRPr lang="el-GR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771813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963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6963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73024C-1169-4E2F-B635-2526A1A977A0}" type="slidenum">
              <a:rPr lang="el-GR" smtClean="0"/>
              <a:pPr/>
              <a:t>12</a:t>
            </a:fld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1832401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065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7066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5AF32E-EF97-4F3C-BC28-293C9FE4B7A1}" type="slidenum">
              <a:rPr lang="el-GR" smtClean="0"/>
              <a:pPr/>
              <a:t>13</a:t>
            </a:fld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3512205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68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7168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C95043-7126-441A-8D99-CC0D7779DCF6}" type="slidenum">
              <a:rPr lang="el-GR" smtClean="0"/>
              <a:pPr/>
              <a:t>14</a:t>
            </a:fld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31367055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270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7270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62D6D4-4055-4B9F-98F4-6C71BF9596B2}" type="slidenum">
              <a:rPr lang="el-GR" smtClean="0"/>
              <a:pPr/>
              <a:t>15</a:t>
            </a:fld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30351809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373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7373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9D66ED-FDD9-413E-A674-CFB78B4C8E6C}" type="slidenum">
              <a:rPr lang="el-GR" smtClean="0"/>
              <a:pPr/>
              <a:t>16</a:t>
            </a:fld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39707449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475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7475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0513A2-B55E-4BFF-B0CC-7EB7FAFC0893}" type="slidenum">
              <a:rPr lang="el-GR" smtClean="0"/>
              <a:pPr/>
              <a:t>17</a:t>
            </a:fld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28448008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577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7578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5ABDDE-A655-4479-AB95-7B0ACAA037F2}" type="slidenum">
              <a:rPr lang="el-GR" smtClean="0"/>
              <a:pPr/>
              <a:t>18</a:t>
            </a:fld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42252659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680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7680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ACF49E-4FAC-4C46-AA9F-2D4CFDCF5082}" type="slidenum">
              <a:rPr lang="el-GR" smtClean="0"/>
              <a:pPr/>
              <a:t>19</a:t>
            </a:fld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32758593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782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7782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A5AC85-A088-4470-8931-6EF5DEA937C4}" type="slidenum">
              <a:rPr lang="el-GR" smtClean="0"/>
              <a:pPr/>
              <a:t>20</a:t>
            </a:fld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11748430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885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7885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EA3193-EF04-4179-A4DA-120D45BB07D5}" type="slidenum">
              <a:rPr lang="el-GR" smtClean="0"/>
              <a:pPr/>
              <a:t>21</a:t>
            </a:fld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2743942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144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6144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1B569C-34B6-4964-BD99-4C744E13E74C}" type="slidenum">
              <a:rPr lang="el-GR" smtClean="0"/>
              <a:pPr/>
              <a:t>4</a:t>
            </a:fld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8357083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987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7987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6162C2-AE11-4AB3-B21A-FA6C44D39351}" type="slidenum">
              <a:rPr lang="el-GR" smtClean="0"/>
              <a:pPr/>
              <a:t>22</a:t>
            </a:fld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27413191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089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8090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5A21F2-DF53-4DD1-8449-507B1ACA1C5B}" type="slidenum">
              <a:rPr lang="el-GR" smtClean="0"/>
              <a:pPr/>
              <a:t>23</a:t>
            </a:fld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3473602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19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819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08D73A-DD42-4A32-8AB1-42CA30BF37B5}" type="slidenum">
              <a:rPr lang="el-GR" smtClean="0"/>
              <a:pPr/>
              <a:t>24</a:t>
            </a:fld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6106755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294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8294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74E6B0-1A2C-4EA6-A73C-C5D96B5F5140}" type="slidenum">
              <a:rPr lang="el-GR" smtClean="0"/>
              <a:pPr/>
              <a:t>25</a:t>
            </a:fld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19136508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397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8397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2A1D34-855E-404B-9F36-FF1662E76D5E}" type="slidenum">
              <a:rPr lang="el-GR" smtClean="0"/>
              <a:pPr/>
              <a:t>26</a:t>
            </a:fld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18618062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499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8499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9BDD22-C426-4D01-9C9B-A2D91599436D}" type="slidenum">
              <a:rPr lang="el-GR" smtClean="0"/>
              <a:pPr/>
              <a:t>27</a:t>
            </a:fld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35720766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601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8602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C91AB2-5522-4821-8B6E-343BB04A2AB2}" type="slidenum">
              <a:rPr lang="el-GR" smtClean="0"/>
              <a:pPr/>
              <a:t>28</a:t>
            </a:fld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1086423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704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8704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A47D79-3C65-4D02-9E32-8A14881C098C}" type="slidenum">
              <a:rPr lang="el-GR" smtClean="0"/>
              <a:pPr/>
              <a:t>29</a:t>
            </a:fld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34712688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806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8806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C1B4A8-D3C4-4120-B47F-F45C5471A92C}" type="slidenum">
              <a:rPr lang="el-GR" smtClean="0"/>
              <a:pPr/>
              <a:t>30</a:t>
            </a:fld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947626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909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8909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55E10E-EF56-4C0C-8525-3B4F9AE811A7}" type="slidenum">
              <a:rPr lang="el-GR" smtClean="0"/>
              <a:pPr/>
              <a:t>31</a:t>
            </a:fld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2781995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246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6246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0C5863-2C00-43D0-8C83-4D7D87F280EA}" type="slidenum">
              <a:rPr lang="el-GR" smtClean="0"/>
              <a:pPr/>
              <a:t>5</a:t>
            </a:fld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9073078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011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9011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659083-25DE-4D9F-BFEE-6FDA83E3DA3A}" type="slidenum">
              <a:rPr lang="el-GR" smtClean="0"/>
              <a:pPr/>
              <a:t>32</a:t>
            </a:fld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36886038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113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9114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EA8DC8-832C-47FF-8108-663E2821396E}" type="slidenum">
              <a:rPr lang="el-GR" smtClean="0"/>
              <a:pPr/>
              <a:t>33</a:t>
            </a:fld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1321003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6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9216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3D3A25-E11E-49C3-B027-355D461E463F}" type="slidenum">
              <a:rPr lang="el-GR" smtClean="0"/>
              <a:pPr/>
              <a:t>34</a:t>
            </a:fld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25199436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318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9318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FB4446-EFB7-45D1-8873-41844391F4A6}" type="slidenum">
              <a:rPr lang="el-GR" smtClean="0"/>
              <a:pPr/>
              <a:t>35</a:t>
            </a:fld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31416714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421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9421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B52CCD-AAF3-4B2E-AAC1-10EAC382A25D}" type="slidenum">
              <a:rPr lang="el-GR" smtClean="0"/>
              <a:pPr/>
              <a:t>36</a:t>
            </a:fld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13920834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523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9523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68A557-CBD8-4483-9774-0A671D639149}" type="slidenum">
              <a:rPr lang="el-GR" smtClean="0"/>
              <a:pPr/>
              <a:t>37</a:t>
            </a:fld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1878818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625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9626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7D23B4-E0DD-419D-B6FB-55804606FD69}" type="slidenum">
              <a:rPr lang="el-GR" smtClean="0"/>
              <a:pPr/>
              <a:t>38</a:t>
            </a:fld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667268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728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9728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D18A87-D436-41FC-A97F-AC826FFC29B1}" type="slidenum">
              <a:rPr lang="el-GR" smtClean="0"/>
              <a:pPr/>
              <a:t>39</a:t>
            </a:fld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27886239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830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9830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9CAFA6-BDEC-4DFF-9DB9-11F56F76EF60}" type="slidenum">
              <a:rPr lang="el-GR" smtClean="0"/>
              <a:pPr/>
              <a:t>40</a:t>
            </a:fld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22780918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933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9933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55ACD3-218E-4DB2-B951-B1565E383B64}" type="slidenum">
              <a:rPr lang="el-GR" smtClean="0"/>
              <a:pPr/>
              <a:t>41</a:t>
            </a:fld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883406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349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6349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A7B0B9-8B81-4BBB-9D3F-B8F883D5D393}" type="slidenum">
              <a:rPr lang="el-GR" smtClean="0"/>
              <a:pPr/>
              <a:t>6</a:t>
            </a:fld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28288034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035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0035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1184F1-16BB-484F-B3F3-BB4AF5BC6A0D}" type="slidenum">
              <a:rPr lang="el-GR" smtClean="0"/>
              <a:pPr/>
              <a:t>42</a:t>
            </a:fld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11621567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137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0138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A6A302-EC21-4A75-A94A-1983F6363D2F}" type="slidenum">
              <a:rPr lang="el-GR" smtClean="0"/>
              <a:pPr/>
              <a:t>43</a:t>
            </a:fld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39012063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240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0240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F7AD57-AF31-4B48-90D5-296F5D80E8AF}" type="slidenum">
              <a:rPr lang="el-GR" smtClean="0"/>
              <a:pPr/>
              <a:t>44</a:t>
            </a:fld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122786588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342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0342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40AAD0-CD3A-47A7-A379-1E26B84987F6}" type="slidenum">
              <a:rPr lang="el-GR" smtClean="0"/>
              <a:pPr/>
              <a:t>45</a:t>
            </a:fld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31267229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445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0445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3C74AE-855F-44A8-A938-5653DC1E508E}" type="slidenum">
              <a:rPr lang="el-GR" smtClean="0"/>
              <a:pPr/>
              <a:t>46</a:t>
            </a:fld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377309013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547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0547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1A409B-E542-4A81-8787-AC95D14FF122}" type="slidenum">
              <a:rPr lang="el-GR" smtClean="0"/>
              <a:pPr/>
              <a:t>47</a:t>
            </a:fld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236764669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649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0650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7A3DD3-4F39-4494-A1B2-5512C51F71F9}" type="slidenum">
              <a:rPr lang="el-GR" smtClean="0"/>
              <a:pPr/>
              <a:t>48</a:t>
            </a:fld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36259247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75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075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D69D0F-CC0D-4037-B7B6-711EABCD6463}" type="slidenum">
              <a:rPr lang="el-GR" smtClean="0"/>
              <a:pPr/>
              <a:t>49</a:t>
            </a:fld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127545876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854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0854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489B3D-B5A5-4AA0-9EFB-36DB9B483051}" type="slidenum">
              <a:rPr lang="el-GR" smtClean="0"/>
              <a:pPr/>
              <a:t>50</a:t>
            </a:fld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82533031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957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0957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8260B0-B937-42B5-A37E-CD10C8624581}" type="slidenum">
              <a:rPr lang="el-GR" smtClean="0"/>
              <a:pPr/>
              <a:t>51</a:t>
            </a:fld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48475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451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6451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8BA1DA-BC01-48DF-A318-CE277207B93F}" type="slidenum">
              <a:rPr lang="el-GR" smtClean="0"/>
              <a:pPr/>
              <a:t>7</a:t>
            </a:fld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160150133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059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1059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799F71-5E35-420D-A05B-3645F8644C54}" type="slidenum">
              <a:rPr lang="el-GR" smtClean="0"/>
              <a:pPr/>
              <a:t>52</a:t>
            </a:fld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136431951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161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1162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A6FF1E-C659-43B4-A5EF-016E997EF41C}" type="slidenum">
              <a:rPr lang="el-GR" smtClean="0"/>
              <a:pPr/>
              <a:t>53</a:t>
            </a:fld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7639781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264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1264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283C20-4414-43CA-94FC-B3FCB445CE96}" type="slidenum">
              <a:rPr lang="el-GR" smtClean="0"/>
              <a:pPr/>
              <a:t>54</a:t>
            </a:fld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167538908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366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1366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AAD7AB-E10E-4B2A-997B-84C72B39C5A1}" type="slidenum">
              <a:rPr lang="el-GR" smtClean="0"/>
              <a:pPr/>
              <a:t>55</a:t>
            </a:fld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21967752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810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53371738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810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771702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553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6554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0A25A3-9392-470C-8188-B513E71593E6}" type="slidenum">
              <a:rPr lang="el-GR" smtClean="0"/>
              <a:pPr/>
              <a:t>8</a:t>
            </a:fld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1622583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656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6656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3928A1-8D8C-4B18-8290-835D7AAEE477}" type="slidenum">
              <a:rPr lang="el-GR" smtClean="0"/>
              <a:pPr/>
              <a:t>9</a:t>
            </a:fld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1185521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758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6758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DA004-5C6B-4ED7-B742-36B660600B85}" type="slidenum">
              <a:rPr lang="el-GR" smtClean="0"/>
              <a:pPr/>
              <a:t>10</a:t>
            </a:fld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3058642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861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6861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DBE96E-F154-4916-8CE7-542924BF926F}" type="slidenum">
              <a:rPr lang="el-GR" smtClean="0"/>
              <a:pPr/>
              <a:t>11</a:t>
            </a:fld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3796183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99178-08A1-4087-A71B-19D3332EF17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BF05C-C035-4C0C-8FFA-4928E9AFC9D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03569-F378-4A99-A589-52DCC189A9F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F621B-E544-4FBA-B1B3-658BAB9D560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E1ABA-B7AB-4DA7-90C3-6DC94122F19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C2C24-2136-4BDD-AC4F-469DA924E78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69DF6-3E89-4FD5-951E-7F14646EC82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3AAF3-02CE-439D-8A0C-62C59B8262B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79F65-1259-4B34-B76F-6EAFB1BECD2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E0ED5-294D-4219-AB0E-6A72A0E6DE7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FAA55-5585-428D-B865-1BE110A1D07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F48F0-66FD-4B17-B624-F1B93544802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0A008-54AB-407E-A930-F24790B7BE6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E414E-8842-43D8-99E4-CD61C5DE5E2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73986-0DFB-4C70-B559-1FA532A50E7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F6840-CC43-45AC-8951-9D6A9E63F43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9C42B-B179-46DC-B26C-5AAC719C884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8B936-3F04-47A2-96AC-455D8FEB582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CEC84-4C12-4D2C-AB8F-B5C60DC2CD6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935F8-56A4-4B5D-957B-648BDB3CCAB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CB63E-7E9B-426C-8E28-3CA5F5597AF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E16E4-3936-47B8-8F23-7611A1E0A3D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9666A-C496-49A5-AFE1-E54F86D2782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τον τίτλο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26E0DC1-F78F-4353-9231-59A66E5794D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τον τίτλο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AD4F7C9-CC9E-42CA-A246-51B0D345A5A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0" y="908050"/>
            <a:ext cx="8929688" cy="0"/>
          </a:xfrm>
          <a:prstGeom prst="line">
            <a:avLst/>
          </a:prstGeom>
          <a:noFill/>
          <a:ln w="38100">
            <a:solidFill>
              <a:srgbClr val="00476A"/>
            </a:solidFill>
            <a:round/>
            <a:headEnd/>
            <a:tailEnd/>
          </a:ln>
          <a:effectLst>
            <a:outerShdw dist="221796" dir="794431" algn="ctr" rotWithShape="0">
              <a:srgbClr val="BBE0E3"/>
            </a:outerShdw>
          </a:effectLst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214313" y="6453188"/>
            <a:ext cx="8929687" cy="0"/>
          </a:xfrm>
          <a:prstGeom prst="line">
            <a:avLst/>
          </a:prstGeom>
          <a:noFill/>
          <a:ln w="38100">
            <a:solidFill>
              <a:srgbClr val="00476A"/>
            </a:solidFill>
            <a:round/>
            <a:headEnd/>
            <a:tailEnd/>
          </a:ln>
          <a:effectLst>
            <a:outerShdw dist="221796" dir="10005569" algn="ctr" rotWithShape="0">
              <a:srgbClr val="BBE0E3"/>
            </a:outerShdw>
          </a:effectLst>
        </p:spPr>
        <p:txBody>
          <a:bodyPr/>
          <a:lstStyle/>
          <a:p>
            <a:pPr>
              <a:defRPr/>
            </a:pPr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3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4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30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0.bin"/><Relationship Id="rId5" Type="http://schemas.openxmlformats.org/officeDocument/2006/relationships/oleObject" Target="../embeddings/oleObject39.bin"/><Relationship Id="rId4" Type="http://schemas.openxmlformats.org/officeDocument/2006/relationships/oleObject" Target="../embeddings/oleObject38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4.bin"/><Relationship Id="rId5" Type="http://schemas.openxmlformats.org/officeDocument/2006/relationships/oleObject" Target="../embeddings/oleObject43.bin"/><Relationship Id="rId4" Type="http://schemas.openxmlformats.org/officeDocument/2006/relationships/oleObject" Target="../embeddings/oleObject42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oleObject46.bin"/><Relationship Id="rId4" Type="http://schemas.openxmlformats.org/officeDocument/2006/relationships/oleObject" Target="../embeddings/oleObject45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49.bin"/><Relationship Id="rId5" Type="http://schemas.openxmlformats.org/officeDocument/2006/relationships/oleObject" Target="../embeddings/oleObject48.bin"/><Relationship Id="rId4" Type="http://schemas.openxmlformats.org/officeDocument/2006/relationships/oleObject" Target="../embeddings/oleObject47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1.vml"/><Relationship Id="rId5" Type="http://schemas.openxmlformats.org/officeDocument/2006/relationships/oleObject" Target="../embeddings/oleObject51.bin"/><Relationship Id="rId4" Type="http://schemas.openxmlformats.org/officeDocument/2006/relationships/oleObject" Target="../embeddings/oleObject50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2.vml"/><Relationship Id="rId5" Type="http://schemas.openxmlformats.org/officeDocument/2006/relationships/oleObject" Target="../embeddings/oleObject53.bin"/><Relationship Id="rId4" Type="http://schemas.openxmlformats.org/officeDocument/2006/relationships/oleObject" Target="../embeddings/oleObject52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54.bin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60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DI15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23528" y="1052736"/>
            <a:ext cx="8060432" cy="2322671"/>
          </a:xfrm>
        </p:spPr>
        <p:txBody>
          <a:bodyPr/>
          <a:lstStyle/>
          <a:p>
            <a:r>
              <a:rPr lang="el-GR" sz="3200" b="1" dirty="0" smtClean="0">
                <a:solidFill>
                  <a:srgbClr val="C00000"/>
                </a:solidFill>
                <a:latin typeface="Comic Sans MS" pitchFamily="66" charset="0"/>
              </a:rPr>
              <a:t>Δίκτυα Επικοινωνιών</a:t>
            </a:r>
            <a:r>
              <a:rPr lang="en-US" sz="3200" b="1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en-US" sz="32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el-GR" sz="2000" b="1" dirty="0" smtClean="0">
                <a:solidFill>
                  <a:srgbClr val="0070C0"/>
                </a:solidFill>
                <a:latin typeface="Comic Sans MS" pitchFamily="66" charset="0"/>
              </a:rPr>
              <a:t>ΔΠΜΣ </a:t>
            </a:r>
            <a:r>
              <a:rPr lang="el-GR" sz="2000" dirty="0" smtClean="0">
                <a:solidFill>
                  <a:srgbClr val="0070C0"/>
                </a:solidFill>
                <a:latin typeface="Comic Sans MS" pitchFamily="66" charset="0"/>
              </a:rPr>
              <a:t>Οικονομική και Διοίκηση των Τηλεπικοινωνιακών Δικτύων</a:t>
            </a:r>
            <a:r>
              <a:rPr lang="el-GR" sz="2800" b="1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el-GR" sz="2800" b="1" dirty="0" smtClean="0">
                <a:solidFill>
                  <a:srgbClr val="0070C0"/>
                </a:solidFill>
                <a:latin typeface="Comic Sans MS" pitchFamily="66" charset="0"/>
              </a:rPr>
            </a:br>
            <a:endParaRPr lang="el-GR" sz="28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863029" y="3068960"/>
            <a:ext cx="7315199" cy="3312368"/>
          </a:xfrm>
        </p:spPr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l-GR" b="1" dirty="0" smtClean="0">
                <a:latin typeface="Comic Sans MS" pitchFamily="66" charset="0"/>
              </a:rPr>
              <a:t>Ενότητα </a:t>
            </a:r>
            <a:r>
              <a:rPr lang="en-US" b="1" dirty="0" smtClean="0">
                <a:latin typeface="Comic Sans MS" pitchFamily="66" charset="0"/>
              </a:rPr>
              <a:t>2</a:t>
            </a:r>
            <a:r>
              <a:rPr lang="el-GR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en-US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el-GR" b="1" dirty="0" smtClean="0">
                <a:solidFill>
                  <a:srgbClr val="C00000"/>
                </a:solidFill>
                <a:latin typeface="Comic Sans MS" pitchFamily="66" charset="0"/>
              </a:rPr>
              <a:t>Μοντέλα Συστημάτων Αναμονής σε Δίκτυα Επικοινωνιών</a:t>
            </a:r>
            <a:endParaRPr lang="en-US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el-GR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l-GR" sz="2400" b="1" dirty="0" smtClean="0">
                <a:solidFill>
                  <a:srgbClr val="0070C0"/>
                </a:solidFill>
                <a:latin typeface="Comic Sans MS" pitchFamily="66" charset="0"/>
              </a:rPr>
              <a:t>Λάζαρος </a:t>
            </a:r>
            <a:r>
              <a:rPr lang="el-GR" sz="2400" b="1" dirty="0" err="1" smtClean="0">
                <a:solidFill>
                  <a:srgbClr val="0070C0"/>
                </a:solidFill>
                <a:latin typeface="Comic Sans MS" pitchFamily="66" charset="0"/>
              </a:rPr>
              <a:t>Μεράκος</a:t>
            </a:r>
            <a:endParaRPr lang="el-GR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l-GR" sz="2400" b="1" dirty="0" smtClean="0">
                <a:solidFill>
                  <a:srgbClr val="0070C0"/>
                </a:solidFill>
                <a:latin typeface="Comic Sans MS" pitchFamily="66" charset="0"/>
              </a:rPr>
              <a:t>Τμήμα </a:t>
            </a:r>
            <a:r>
              <a:rPr lang="el-GR" sz="2400" b="1" dirty="0">
                <a:solidFill>
                  <a:srgbClr val="0070C0"/>
                </a:solidFill>
                <a:latin typeface="Comic Sans MS" pitchFamily="66" charset="0"/>
              </a:rPr>
              <a:t>Πληροφορικής και Τηλεπικοινωνιών</a:t>
            </a:r>
            <a:br>
              <a:rPr lang="el-GR" sz="2400" b="1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l-GR" sz="2400" b="1" dirty="0">
                <a:solidFill>
                  <a:srgbClr val="0070C0"/>
                </a:solidFill>
                <a:latin typeface="Comic Sans MS" pitchFamily="66" charset="0"/>
              </a:rPr>
              <a:t>Εθνικό &amp; Καποδιστριακό</a:t>
            </a:r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l-GR" sz="2400" b="1" dirty="0">
                <a:solidFill>
                  <a:srgbClr val="0070C0"/>
                </a:solidFill>
                <a:latin typeface="Comic Sans MS" pitchFamily="66" charset="0"/>
              </a:rPr>
              <a:t>Πανεπιστήμιο Αθηνών</a:t>
            </a:r>
            <a:r>
              <a:rPr lang="el-GR" sz="2400" b="1" dirty="0">
                <a:latin typeface="Comic Sans MS" pitchFamily="66" charset="0"/>
              </a:rPr>
              <a:t/>
            </a:r>
            <a:br>
              <a:rPr lang="el-GR" sz="2400" b="1" dirty="0">
                <a:latin typeface="Comic Sans MS" pitchFamily="66" charset="0"/>
              </a:rPr>
            </a:br>
            <a:endParaRPr lang="el-GR" sz="2400" dirty="0">
              <a:solidFill>
                <a:srgbClr val="0070C0"/>
              </a:solidFill>
            </a:endParaRPr>
          </a:p>
        </p:txBody>
      </p:sp>
      <p:pic>
        <p:nvPicPr>
          <p:cNvPr id="5" name="Picture 4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4147938" cy="817388"/>
          </a:xfrm>
          <a:prstGeom prst="rect">
            <a:avLst/>
          </a:prstGeom>
        </p:spPr>
      </p:pic>
      <p:pic>
        <p:nvPicPr>
          <p:cNvPr id="87042" name="Picture 2" descr="by-nc-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381328"/>
            <a:ext cx="1054224" cy="3713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03220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8" name="Group 4"/>
          <p:cNvGrpSpPr>
            <a:grpSpLocks/>
          </p:cNvGrpSpPr>
          <p:nvPr/>
        </p:nvGrpSpPr>
        <p:grpSpPr bwMode="auto">
          <a:xfrm>
            <a:off x="1908175" y="1125538"/>
            <a:ext cx="4752975" cy="2105025"/>
            <a:chOff x="929" y="896"/>
            <a:chExt cx="2994" cy="1326"/>
          </a:xfrm>
        </p:grpSpPr>
        <p:sp>
          <p:nvSpPr>
            <p:cNvPr id="3090" name="Line 5"/>
            <p:cNvSpPr>
              <a:spLocks noChangeShapeType="1"/>
            </p:cNvSpPr>
            <p:nvPr/>
          </p:nvSpPr>
          <p:spPr bwMode="auto">
            <a:xfrm>
              <a:off x="929" y="1570"/>
              <a:ext cx="681" cy="0"/>
            </a:xfrm>
            <a:prstGeom prst="line">
              <a:avLst/>
            </a:prstGeom>
            <a:noFill/>
            <a:ln w="95250">
              <a:solidFill>
                <a:srgbClr val="003366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091" name="Line 6"/>
            <p:cNvSpPr>
              <a:spLocks noChangeShapeType="1"/>
            </p:cNvSpPr>
            <p:nvPr/>
          </p:nvSpPr>
          <p:spPr bwMode="auto">
            <a:xfrm>
              <a:off x="3242" y="1570"/>
              <a:ext cx="681" cy="0"/>
            </a:xfrm>
            <a:prstGeom prst="line">
              <a:avLst/>
            </a:prstGeom>
            <a:noFill/>
            <a:ln w="95250">
              <a:solidFill>
                <a:srgbClr val="003366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3092" name="Group 7"/>
            <p:cNvGrpSpPr>
              <a:grpSpLocks/>
            </p:cNvGrpSpPr>
            <p:nvPr/>
          </p:nvGrpSpPr>
          <p:grpSpPr bwMode="auto">
            <a:xfrm>
              <a:off x="1497" y="896"/>
              <a:ext cx="1883" cy="1326"/>
              <a:chOff x="1497" y="896"/>
              <a:chExt cx="1883" cy="1326"/>
            </a:xfrm>
          </p:grpSpPr>
          <p:grpSp>
            <p:nvGrpSpPr>
              <p:cNvPr id="3093" name="Group 8"/>
              <p:cNvGrpSpPr>
                <a:grpSpLocks/>
              </p:cNvGrpSpPr>
              <p:nvPr/>
            </p:nvGrpSpPr>
            <p:grpSpPr bwMode="auto">
              <a:xfrm>
                <a:off x="1497" y="896"/>
                <a:ext cx="1883" cy="1326"/>
                <a:chOff x="1497" y="896"/>
                <a:chExt cx="1883" cy="1326"/>
              </a:xfrm>
            </p:grpSpPr>
            <p:grpSp>
              <p:nvGrpSpPr>
                <p:cNvPr id="3095" name="Group 9"/>
                <p:cNvGrpSpPr>
                  <a:grpSpLocks/>
                </p:cNvGrpSpPr>
                <p:nvPr/>
              </p:nvGrpSpPr>
              <p:grpSpPr bwMode="auto">
                <a:xfrm>
                  <a:off x="1701" y="1071"/>
                  <a:ext cx="499" cy="453"/>
                  <a:chOff x="1701" y="1071"/>
                  <a:chExt cx="499" cy="453"/>
                </a:xfrm>
              </p:grpSpPr>
              <p:sp>
                <p:nvSpPr>
                  <p:cNvPr id="3107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1791" y="1253"/>
                    <a:ext cx="136" cy="91"/>
                  </a:xfrm>
                  <a:prstGeom prst="rect">
                    <a:avLst/>
                  </a:prstGeom>
                  <a:noFill/>
                  <a:ln w="28575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3108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1973" y="1253"/>
                    <a:ext cx="136" cy="91"/>
                  </a:xfrm>
                  <a:prstGeom prst="rect">
                    <a:avLst/>
                  </a:prstGeom>
                  <a:noFill/>
                  <a:ln w="28575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3109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1701" y="1071"/>
                    <a:ext cx="499" cy="453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3096" name="Group 13"/>
                <p:cNvGrpSpPr>
                  <a:grpSpLocks/>
                </p:cNvGrpSpPr>
                <p:nvPr/>
              </p:nvGrpSpPr>
              <p:grpSpPr bwMode="auto">
                <a:xfrm>
                  <a:off x="2472" y="1026"/>
                  <a:ext cx="680" cy="590"/>
                  <a:chOff x="2472" y="1026"/>
                  <a:chExt cx="680" cy="590"/>
                </a:xfrm>
              </p:grpSpPr>
              <p:sp>
                <p:nvSpPr>
                  <p:cNvPr id="3103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2653" y="1162"/>
                    <a:ext cx="136" cy="91"/>
                  </a:xfrm>
                  <a:prstGeom prst="rect">
                    <a:avLst/>
                  </a:prstGeom>
                  <a:noFill/>
                  <a:ln w="28575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3104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2925" y="1253"/>
                    <a:ext cx="136" cy="91"/>
                  </a:xfrm>
                  <a:prstGeom prst="rect">
                    <a:avLst/>
                  </a:prstGeom>
                  <a:noFill/>
                  <a:ln w="28575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3105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2744" y="1344"/>
                    <a:ext cx="136" cy="91"/>
                  </a:xfrm>
                  <a:prstGeom prst="rect">
                    <a:avLst/>
                  </a:prstGeom>
                  <a:noFill/>
                  <a:ln w="28575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3106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2472" y="1026"/>
                    <a:ext cx="680" cy="590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3097" name="Group 18"/>
                <p:cNvGrpSpPr>
                  <a:grpSpLocks/>
                </p:cNvGrpSpPr>
                <p:nvPr/>
              </p:nvGrpSpPr>
              <p:grpSpPr bwMode="auto">
                <a:xfrm>
                  <a:off x="2018" y="1525"/>
                  <a:ext cx="590" cy="545"/>
                  <a:chOff x="2018" y="1525"/>
                  <a:chExt cx="590" cy="545"/>
                </a:xfrm>
              </p:grpSpPr>
              <p:sp>
                <p:nvSpPr>
                  <p:cNvPr id="3099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2244" y="1660"/>
                    <a:ext cx="136" cy="91"/>
                  </a:xfrm>
                  <a:prstGeom prst="rect">
                    <a:avLst/>
                  </a:prstGeom>
                  <a:noFill/>
                  <a:ln w="28575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3100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381" y="1751"/>
                    <a:ext cx="136" cy="91"/>
                  </a:xfrm>
                  <a:prstGeom prst="rect">
                    <a:avLst/>
                  </a:prstGeom>
                  <a:noFill/>
                  <a:ln w="28575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3101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1751"/>
                    <a:ext cx="136" cy="91"/>
                  </a:xfrm>
                  <a:prstGeom prst="rect">
                    <a:avLst/>
                  </a:prstGeom>
                  <a:noFill/>
                  <a:ln w="28575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3102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2018" y="1525"/>
                    <a:ext cx="590" cy="545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sp>
              <p:nvSpPr>
                <p:cNvPr id="3098" name="Freeform 23"/>
                <p:cNvSpPr>
                  <a:spLocks/>
                </p:cNvSpPr>
                <p:nvPr/>
              </p:nvSpPr>
              <p:spPr bwMode="auto">
                <a:xfrm>
                  <a:off x="1497" y="896"/>
                  <a:ext cx="1883" cy="1326"/>
                </a:xfrm>
                <a:custGeom>
                  <a:avLst/>
                  <a:gdLst>
                    <a:gd name="T0" fmla="*/ 120 w 1883"/>
                    <a:gd name="T1" fmla="*/ 603 h 1326"/>
                    <a:gd name="T2" fmla="*/ 178 w 1883"/>
                    <a:gd name="T3" fmla="*/ 84 h 1326"/>
                    <a:gd name="T4" fmla="*/ 816 w 1883"/>
                    <a:gd name="T5" fmla="*/ 98 h 1326"/>
                    <a:gd name="T6" fmla="*/ 1727 w 1883"/>
                    <a:gd name="T7" fmla="*/ 92 h 1326"/>
                    <a:gd name="T8" fmla="*/ 1755 w 1883"/>
                    <a:gd name="T9" fmla="*/ 547 h 1326"/>
                    <a:gd name="T10" fmla="*/ 1634 w 1883"/>
                    <a:gd name="T11" fmla="*/ 1216 h 1326"/>
                    <a:gd name="T12" fmla="*/ 779 w 1883"/>
                    <a:gd name="T13" fmla="*/ 1207 h 1326"/>
                    <a:gd name="T14" fmla="*/ 110 w 1883"/>
                    <a:gd name="T15" fmla="*/ 1188 h 1326"/>
                    <a:gd name="T16" fmla="*/ 120 w 1883"/>
                    <a:gd name="T17" fmla="*/ 603 h 132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83"/>
                    <a:gd name="T28" fmla="*/ 0 h 1326"/>
                    <a:gd name="T29" fmla="*/ 1883 w 1883"/>
                    <a:gd name="T30" fmla="*/ 1326 h 132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83" h="1326">
                      <a:moveTo>
                        <a:pt x="120" y="603"/>
                      </a:moveTo>
                      <a:cubicBezTo>
                        <a:pt x="131" y="419"/>
                        <a:pt x="62" y="168"/>
                        <a:pt x="178" y="84"/>
                      </a:cubicBezTo>
                      <a:cubicBezTo>
                        <a:pt x="294" y="0"/>
                        <a:pt x="558" y="97"/>
                        <a:pt x="816" y="98"/>
                      </a:cubicBezTo>
                      <a:cubicBezTo>
                        <a:pt x="1074" y="99"/>
                        <a:pt x="1571" y="17"/>
                        <a:pt x="1727" y="92"/>
                      </a:cubicBezTo>
                      <a:cubicBezTo>
                        <a:pt x="1883" y="167"/>
                        <a:pt x="1771" y="360"/>
                        <a:pt x="1755" y="547"/>
                      </a:cubicBezTo>
                      <a:cubicBezTo>
                        <a:pt x="1739" y="734"/>
                        <a:pt x="1797" y="1106"/>
                        <a:pt x="1634" y="1216"/>
                      </a:cubicBezTo>
                      <a:cubicBezTo>
                        <a:pt x="1471" y="1326"/>
                        <a:pt x="1033" y="1212"/>
                        <a:pt x="779" y="1207"/>
                      </a:cubicBezTo>
                      <a:cubicBezTo>
                        <a:pt x="525" y="1202"/>
                        <a:pt x="220" y="1289"/>
                        <a:pt x="110" y="1188"/>
                      </a:cubicBezTo>
                      <a:cubicBezTo>
                        <a:pt x="0" y="1087"/>
                        <a:pt x="109" y="787"/>
                        <a:pt x="120" y="603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3094" name="Text Box 24"/>
              <p:cNvSpPr txBox="1">
                <a:spLocks noChangeArrowheads="1"/>
              </p:cNvSpPr>
              <p:nvPr/>
            </p:nvSpPr>
            <p:spPr bwMode="auto">
              <a:xfrm>
                <a:off x="2745" y="1797"/>
                <a:ext cx="36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>
                    <a:solidFill>
                      <a:srgbClr val="003366"/>
                    </a:solidFill>
                  </a:rPr>
                  <a:t>n(t)</a:t>
                </a:r>
                <a:endParaRPr lang="el-GR" sz="1800" b="1">
                  <a:solidFill>
                    <a:srgbClr val="003366"/>
                  </a:solidFill>
                </a:endParaRPr>
              </a:p>
            </p:txBody>
          </p:sp>
        </p:grpSp>
      </p:grpSp>
      <p:sp>
        <p:nvSpPr>
          <p:cNvPr id="53273" name="Text Box 25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Κύριες Παράμετροι ενός Συστήματος Αναμονής</a:t>
            </a:r>
          </a:p>
        </p:txBody>
      </p:sp>
      <p:graphicFrame>
        <p:nvGraphicFramePr>
          <p:cNvPr id="3074" name="Object 36"/>
          <p:cNvGraphicFramePr>
            <a:graphicFrameLocks noGrp="1" noChangeAspect="1"/>
          </p:cNvGraphicFramePr>
          <p:nvPr>
            <p:ph/>
          </p:nvPr>
        </p:nvGraphicFramePr>
        <p:xfrm>
          <a:off x="1139825" y="5084763"/>
          <a:ext cx="6934200" cy="866775"/>
        </p:xfrm>
        <a:graphic>
          <a:graphicData uri="http://schemas.openxmlformats.org/presentationml/2006/ole">
            <p:oleObj spid="_x0000_s3078" name="Εξίσωση" r:id="rId4" imgW="73142545" imgH="9134370" progId="Equation.3">
              <p:embed/>
            </p:oleObj>
          </a:graphicData>
        </a:graphic>
      </p:graphicFrame>
      <p:grpSp>
        <p:nvGrpSpPr>
          <p:cNvPr id="3080" name="Group 59"/>
          <p:cNvGrpSpPr>
            <a:grpSpLocks/>
          </p:cNvGrpSpPr>
          <p:nvPr/>
        </p:nvGrpSpPr>
        <p:grpSpPr bwMode="auto">
          <a:xfrm>
            <a:off x="827088" y="3783013"/>
            <a:ext cx="7561262" cy="798512"/>
            <a:chOff x="521" y="2383"/>
            <a:chExt cx="4763" cy="503"/>
          </a:xfrm>
        </p:grpSpPr>
        <p:graphicFrame>
          <p:nvGraphicFramePr>
            <p:cNvPr id="3076" name="Object 26"/>
            <p:cNvGraphicFramePr>
              <a:graphicFrameLocks noChangeAspect="1"/>
            </p:cNvGraphicFramePr>
            <p:nvPr/>
          </p:nvGraphicFramePr>
          <p:xfrm>
            <a:off x="703" y="2386"/>
            <a:ext cx="317" cy="182"/>
          </p:xfrm>
          <a:graphic>
            <a:graphicData uri="http://schemas.openxmlformats.org/presentationml/2006/ole">
              <p:oleObj spid="_x0000_s3079" name="Εξίσωση" r:id="rId5" imgW="5171965" imgH="3343410" progId="Equation.3">
                <p:embed/>
              </p:oleObj>
            </a:graphicData>
          </a:graphic>
        </p:graphicFrame>
        <p:sp>
          <p:nvSpPr>
            <p:cNvPr id="3085" name="Text Box 35"/>
            <p:cNvSpPr txBox="1">
              <a:spLocks noChangeArrowheads="1"/>
            </p:cNvSpPr>
            <p:nvPr/>
          </p:nvSpPr>
          <p:spPr bwMode="auto">
            <a:xfrm>
              <a:off x="975" y="2383"/>
              <a:ext cx="408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800">
                  <a:solidFill>
                    <a:srgbClr val="003366"/>
                  </a:solidFill>
                </a:rPr>
                <a:t>Μέση καθυστέρηση του</a:t>
              </a:r>
              <a:r>
                <a:rPr lang="en-US" sz="1800">
                  <a:solidFill>
                    <a:srgbClr val="003366"/>
                  </a:solidFill>
                </a:rPr>
                <a:t> k </a:t>
              </a:r>
              <a:r>
                <a:rPr lang="el-GR" sz="1800">
                  <a:solidFill>
                    <a:srgbClr val="003366"/>
                  </a:solidFill>
                </a:rPr>
                <a:t>πελάτη</a:t>
              </a:r>
              <a:r>
                <a:rPr lang="en-US" sz="1800">
                  <a:solidFill>
                    <a:srgbClr val="003366"/>
                  </a:solidFill>
                </a:rPr>
                <a:t> (Average system time)</a:t>
              </a:r>
              <a:endParaRPr lang="el-GR" sz="1800" b="1">
                <a:solidFill>
                  <a:srgbClr val="003366"/>
                </a:solidFill>
              </a:endParaRPr>
            </a:p>
          </p:txBody>
        </p:sp>
        <p:sp>
          <p:nvSpPr>
            <p:cNvPr id="3086" name="Text Box 46"/>
            <p:cNvSpPr txBox="1">
              <a:spLocks noChangeArrowheads="1"/>
            </p:cNvSpPr>
            <p:nvPr/>
          </p:nvSpPr>
          <p:spPr bwMode="auto">
            <a:xfrm>
              <a:off x="521" y="2383"/>
              <a:ext cx="3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A0D4D8"/>
                </a:buClr>
                <a:buFont typeface="Wingdings" pitchFamily="2" charset="2"/>
                <a:buChar char="§"/>
              </a:pPr>
              <a:r>
                <a:rPr lang="en-US" sz="1800"/>
                <a:t> </a:t>
              </a:r>
              <a:endParaRPr lang="el-GR" sz="1800"/>
            </a:p>
          </p:txBody>
        </p:sp>
        <p:grpSp>
          <p:nvGrpSpPr>
            <p:cNvPr id="3087" name="Group 58"/>
            <p:cNvGrpSpPr>
              <a:grpSpLocks/>
            </p:cNvGrpSpPr>
            <p:nvPr/>
          </p:nvGrpSpPr>
          <p:grpSpPr bwMode="auto">
            <a:xfrm>
              <a:off x="522" y="2655"/>
              <a:ext cx="4762" cy="231"/>
              <a:chOff x="522" y="2655"/>
              <a:chExt cx="4762" cy="231"/>
            </a:xfrm>
          </p:grpSpPr>
          <p:graphicFrame>
            <p:nvGraphicFramePr>
              <p:cNvPr id="3077" name="Object 37"/>
              <p:cNvGraphicFramePr>
                <a:graphicFrameLocks noChangeAspect="1"/>
              </p:cNvGraphicFramePr>
              <p:nvPr/>
            </p:nvGraphicFramePr>
            <p:xfrm>
              <a:off x="703" y="2659"/>
              <a:ext cx="1141" cy="189"/>
            </p:xfrm>
            <a:graphic>
              <a:graphicData uri="http://schemas.openxmlformats.org/presentationml/2006/ole">
                <p:oleObj spid="_x0000_s3080" name="Εξίσωση" r:id="rId6" imgW="17973565" imgH="3647970" progId="Equation.3">
                  <p:embed/>
                </p:oleObj>
              </a:graphicData>
            </a:graphic>
          </p:graphicFrame>
          <p:sp>
            <p:nvSpPr>
              <p:cNvPr id="3088" name="Text Box 38"/>
              <p:cNvSpPr txBox="1">
                <a:spLocks noChangeArrowheads="1"/>
              </p:cNvSpPr>
              <p:nvPr/>
            </p:nvSpPr>
            <p:spPr bwMode="auto">
              <a:xfrm>
                <a:off x="1837" y="2655"/>
                <a:ext cx="34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solidFill>
                      <a:srgbClr val="003366"/>
                    </a:solidFill>
                  </a:rPr>
                  <a:t>(</a:t>
                </a:r>
                <a:r>
                  <a:rPr lang="el-GR" sz="1800">
                    <a:solidFill>
                      <a:srgbClr val="003366"/>
                    </a:solidFill>
                  </a:rPr>
                  <a:t>Μέση καθυστέρηση στο σύστημα</a:t>
                </a:r>
                <a:r>
                  <a:rPr lang="en-US" sz="1800">
                    <a:solidFill>
                      <a:srgbClr val="003366"/>
                    </a:solidFill>
                  </a:rPr>
                  <a:t>)</a:t>
                </a:r>
                <a:endParaRPr lang="el-GR" sz="1800" b="1">
                  <a:solidFill>
                    <a:srgbClr val="003366"/>
                  </a:solidFill>
                </a:endParaRPr>
              </a:p>
            </p:txBody>
          </p:sp>
          <p:sp>
            <p:nvSpPr>
              <p:cNvPr id="3089" name="Text Box 47"/>
              <p:cNvSpPr txBox="1">
                <a:spLocks noChangeArrowheads="1"/>
              </p:cNvSpPr>
              <p:nvPr/>
            </p:nvSpPr>
            <p:spPr bwMode="auto">
              <a:xfrm>
                <a:off x="522" y="2655"/>
                <a:ext cx="31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rgbClr val="A0D4D8"/>
                  </a:buClr>
                  <a:buFont typeface="Wingdings" pitchFamily="2" charset="2"/>
                  <a:buChar char="§"/>
                </a:pPr>
                <a:r>
                  <a:rPr lang="en-US" sz="1800"/>
                  <a:t> </a:t>
                </a:r>
                <a:endParaRPr lang="el-GR" sz="1800"/>
              </a:p>
            </p:txBody>
          </p:sp>
        </p:grpSp>
      </p:grpSp>
      <p:grpSp>
        <p:nvGrpSpPr>
          <p:cNvPr id="3081" name="Group 60"/>
          <p:cNvGrpSpPr>
            <a:grpSpLocks/>
          </p:cNvGrpSpPr>
          <p:nvPr/>
        </p:nvGrpSpPr>
        <p:grpSpPr bwMode="auto">
          <a:xfrm>
            <a:off x="828675" y="4646613"/>
            <a:ext cx="6985000" cy="366712"/>
            <a:chOff x="522" y="2927"/>
            <a:chExt cx="4400" cy="231"/>
          </a:xfrm>
        </p:grpSpPr>
        <p:graphicFrame>
          <p:nvGraphicFramePr>
            <p:cNvPr id="3075" name="Object 39"/>
            <p:cNvGraphicFramePr>
              <a:graphicFrameLocks noChangeAspect="1"/>
            </p:cNvGraphicFramePr>
            <p:nvPr/>
          </p:nvGraphicFramePr>
          <p:xfrm>
            <a:off x="707" y="2931"/>
            <a:ext cx="222" cy="181"/>
          </p:xfrm>
          <a:graphic>
            <a:graphicData uri="http://schemas.openxmlformats.org/presentationml/2006/ole">
              <p:oleObj spid="_x0000_s3081" name="Εξίσωση" r:id="rId7" imgW="3038455" imgH="3343410" progId="Equation.3">
                <p:embed/>
              </p:oleObj>
            </a:graphicData>
          </a:graphic>
        </p:graphicFrame>
        <p:sp>
          <p:nvSpPr>
            <p:cNvPr id="3083" name="Text Box 40"/>
            <p:cNvSpPr txBox="1">
              <a:spLocks noChangeArrowheads="1"/>
            </p:cNvSpPr>
            <p:nvPr/>
          </p:nvSpPr>
          <p:spPr bwMode="auto">
            <a:xfrm>
              <a:off x="839" y="2927"/>
              <a:ext cx="408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800">
                  <a:solidFill>
                    <a:srgbClr val="003366"/>
                  </a:solidFill>
                </a:rPr>
                <a:t>μπορεί να εκφραστεί και σαν χρονικός μέσος</a:t>
              </a:r>
              <a:r>
                <a:rPr lang="en-US" sz="1800">
                  <a:solidFill>
                    <a:srgbClr val="003366"/>
                  </a:solidFill>
                </a:rPr>
                <a:t> </a:t>
              </a:r>
              <a:endParaRPr lang="el-GR" sz="1800" b="1">
                <a:solidFill>
                  <a:srgbClr val="003366"/>
                </a:solidFill>
              </a:endParaRPr>
            </a:p>
          </p:txBody>
        </p:sp>
        <p:sp>
          <p:nvSpPr>
            <p:cNvPr id="3084" name="Text Box 48"/>
            <p:cNvSpPr txBox="1">
              <a:spLocks noChangeArrowheads="1"/>
            </p:cNvSpPr>
            <p:nvPr/>
          </p:nvSpPr>
          <p:spPr bwMode="auto">
            <a:xfrm>
              <a:off x="522" y="2927"/>
              <a:ext cx="3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A0D4D8"/>
                </a:buClr>
                <a:buFont typeface="Wingdings" pitchFamily="2" charset="2"/>
                <a:buChar char="§"/>
              </a:pPr>
              <a:r>
                <a:rPr lang="en-US" sz="1800"/>
                <a:t> </a:t>
              </a:r>
              <a:endParaRPr lang="el-GR" sz="1800"/>
            </a:p>
          </p:txBody>
        </p:sp>
      </p:grpSp>
      <p:sp>
        <p:nvSpPr>
          <p:cNvPr id="3082" name="Text Box 54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8</a:t>
            </a:r>
            <a:endParaRPr lang="el-GR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Θεώρημα του 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LITTLE : N= </a:t>
            </a: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λ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endParaRPr lang="el-GR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9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827088" y="1879600"/>
            <a:ext cx="7705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7313" indent="-87313">
              <a:spcBef>
                <a:spcPct val="50000"/>
              </a:spcBef>
            </a:pPr>
            <a:r>
              <a:rPr lang="el-GR" sz="1800" i="1">
                <a:solidFill>
                  <a:srgbClr val="003366"/>
                </a:solidFill>
              </a:rPr>
              <a:t>Όπου</a:t>
            </a:r>
            <a:r>
              <a:rPr lang="en-US" sz="1800" i="1">
                <a:solidFill>
                  <a:srgbClr val="003366"/>
                </a:solidFill>
              </a:rPr>
              <a:t>:</a:t>
            </a:r>
            <a:endParaRPr lang="el-GR" sz="1800">
              <a:solidFill>
                <a:srgbClr val="003366"/>
              </a:solidFill>
            </a:endParaRPr>
          </a:p>
        </p:txBody>
      </p:sp>
      <p:sp>
        <p:nvSpPr>
          <p:cNvPr id="32773" name="Rectangle 7"/>
          <p:cNvSpPr>
            <a:spLocks noChangeArrowheads="1"/>
          </p:cNvSpPr>
          <p:nvPr/>
        </p:nvSpPr>
        <p:spPr bwMode="auto">
          <a:xfrm>
            <a:off x="900113" y="2205038"/>
            <a:ext cx="720090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1938" indent="-261938">
              <a:buClr>
                <a:srgbClr val="A0D4D8"/>
              </a:buClr>
              <a:buFont typeface="Wingdings" pitchFamily="2" charset="2"/>
              <a:buChar char="§"/>
            </a:pPr>
            <a:r>
              <a:rPr lang="en-US" sz="1800" b="1">
                <a:solidFill>
                  <a:srgbClr val="003366"/>
                </a:solidFill>
              </a:rPr>
              <a:t>N</a:t>
            </a:r>
            <a:r>
              <a:rPr lang="en-US" sz="1800">
                <a:solidFill>
                  <a:srgbClr val="003366"/>
                </a:solidFill>
              </a:rPr>
              <a:t> = </a:t>
            </a:r>
            <a:r>
              <a:rPr lang="el-GR" sz="1800">
                <a:solidFill>
                  <a:srgbClr val="003366"/>
                </a:solidFill>
              </a:rPr>
              <a:t>Μέσος αριθμός πελατών στο σύστημα</a:t>
            </a:r>
            <a:endParaRPr lang="en-US" sz="1800">
              <a:solidFill>
                <a:srgbClr val="003366"/>
              </a:solidFill>
            </a:endParaRPr>
          </a:p>
          <a:p>
            <a:pPr marL="261938" indent="-261938"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λ</a:t>
            </a:r>
            <a:r>
              <a:rPr lang="el-GR" sz="1800">
                <a:solidFill>
                  <a:srgbClr val="003366"/>
                </a:solidFill>
              </a:rPr>
              <a:t> </a:t>
            </a:r>
            <a:r>
              <a:rPr lang="en-US" sz="1800">
                <a:solidFill>
                  <a:srgbClr val="003366"/>
                </a:solidFill>
              </a:rPr>
              <a:t>= </a:t>
            </a:r>
            <a:r>
              <a:rPr lang="el-GR" sz="1800">
                <a:solidFill>
                  <a:srgbClr val="003366"/>
                </a:solidFill>
              </a:rPr>
              <a:t>Ρυθμός αφίξεων</a:t>
            </a:r>
            <a:r>
              <a:rPr lang="en-US" sz="1800">
                <a:solidFill>
                  <a:srgbClr val="003366"/>
                </a:solidFill>
              </a:rPr>
              <a:t> (</a:t>
            </a:r>
            <a:r>
              <a:rPr lang="el-GR" sz="1800">
                <a:solidFill>
                  <a:srgbClr val="003366"/>
                </a:solidFill>
              </a:rPr>
              <a:t>πελάτες</a:t>
            </a:r>
            <a:r>
              <a:rPr lang="en-US" sz="1800">
                <a:solidFill>
                  <a:srgbClr val="003366"/>
                </a:solidFill>
              </a:rPr>
              <a:t> / </a:t>
            </a:r>
            <a:r>
              <a:rPr lang="el-GR" sz="1800">
                <a:solidFill>
                  <a:srgbClr val="003366"/>
                </a:solidFill>
              </a:rPr>
              <a:t>μονάδα χρόνου</a:t>
            </a:r>
            <a:r>
              <a:rPr lang="en-US" sz="1800">
                <a:solidFill>
                  <a:srgbClr val="003366"/>
                </a:solidFill>
              </a:rPr>
              <a:t>)</a:t>
            </a:r>
          </a:p>
          <a:p>
            <a:pPr marL="261938" indent="-261938">
              <a:buClr>
                <a:srgbClr val="A0D4D8"/>
              </a:buClr>
              <a:buFont typeface="Wingdings" pitchFamily="2" charset="2"/>
              <a:buChar char="§"/>
            </a:pPr>
            <a:r>
              <a:rPr lang="en-US" sz="1800" b="1">
                <a:solidFill>
                  <a:srgbClr val="003366"/>
                </a:solidFill>
              </a:rPr>
              <a:t>T</a:t>
            </a:r>
            <a:r>
              <a:rPr lang="en-US" sz="1800">
                <a:solidFill>
                  <a:srgbClr val="003366"/>
                </a:solidFill>
              </a:rPr>
              <a:t> = </a:t>
            </a:r>
            <a:r>
              <a:rPr lang="el-GR" sz="1800">
                <a:solidFill>
                  <a:srgbClr val="003366"/>
                </a:solidFill>
              </a:rPr>
              <a:t>Μέση καθυστέρηση στο σύστημα</a:t>
            </a:r>
            <a:r>
              <a:rPr lang="en-US" sz="1800">
                <a:solidFill>
                  <a:srgbClr val="003366"/>
                </a:solidFill>
              </a:rPr>
              <a:t> </a:t>
            </a:r>
            <a:endParaRPr lang="el-GR" sz="1800">
              <a:solidFill>
                <a:srgbClr val="003366"/>
              </a:solidFill>
            </a:endParaRPr>
          </a:p>
          <a:p>
            <a:pPr marL="261938" indent="-261938">
              <a:buClr>
                <a:srgbClr val="A0D4D8"/>
              </a:buClr>
              <a:buFont typeface="Wingdings" pitchFamily="2" charset="2"/>
              <a:buNone/>
            </a:pPr>
            <a:endParaRPr lang="en-US" sz="1800">
              <a:solidFill>
                <a:srgbClr val="003366"/>
              </a:solidFill>
            </a:endParaRPr>
          </a:p>
          <a:p>
            <a:pPr marL="261938" indent="-261938">
              <a:buClr>
                <a:srgbClr val="A0D4D8"/>
              </a:buClr>
              <a:buFont typeface="Wingdings" pitchFamily="2" charset="2"/>
              <a:buChar char="§"/>
            </a:pPr>
            <a:endParaRPr lang="en-US" sz="1800">
              <a:solidFill>
                <a:srgbClr val="003366"/>
              </a:solidFill>
            </a:endParaRPr>
          </a:p>
          <a:p>
            <a:pPr marL="261938" indent="-261938"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>
                <a:solidFill>
                  <a:srgbClr val="003366"/>
                </a:solidFill>
              </a:rPr>
              <a:t>Το θεώρημα του </a:t>
            </a:r>
            <a:r>
              <a:rPr lang="en-US" sz="1800">
                <a:solidFill>
                  <a:srgbClr val="003366"/>
                </a:solidFill>
              </a:rPr>
              <a:t>Little</a:t>
            </a:r>
            <a:r>
              <a:rPr lang="el-GR" sz="1800">
                <a:solidFill>
                  <a:srgbClr val="003366"/>
                </a:solidFill>
              </a:rPr>
              <a:t> εφαρμόζεται σε κάθε σύστημα αφίξεων-εξυπηρετήσεων με την κατάλληλη ερμηνεία των</a:t>
            </a:r>
            <a:r>
              <a:rPr lang="en-US" sz="1800">
                <a:solidFill>
                  <a:srgbClr val="003366"/>
                </a:solidFill>
              </a:rPr>
              <a:t> </a:t>
            </a:r>
            <a:r>
              <a:rPr lang="en-US" sz="1800" b="1">
                <a:solidFill>
                  <a:srgbClr val="003366"/>
                </a:solidFill>
              </a:rPr>
              <a:t>N</a:t>
            </a:r>
            <a:r>
              <a:rPr lang="en-US" sz="1800">
                <a:solidFill>
                  <a:srgbClr val="003366"/>
                </a:solidFill>
              </a:rPr>
              <a:t>,</a:t>
            </a:r>
            <a:r>
              <a:rPr lang="en-US" sz="1800" b="1">
                <a:solidFill>
                  <a:srgbClr val="003366"/>
                </a:solidFill>
              </a:rPr>
              <a:t> </a:t>
            </a: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λ</a:t>
            </a:r>
            <a:r>
              <a:rPr lang="el-GR" sz="1800">
                <a:solidFill>
                  <a:srgbClr val="003366"/>
                </a:solidFill>
              </a:rPr>
              <a:t> και </a:t>
            </a:r>
            <a:r>
              <a:rPr lang="el-GR" sz="1800" b="1">
                <a:solidFill>
                  <a:srgbClr val="003366"/>
                </a:solidFill>
              </a:rPr>
              <a:t>Τ</a:t>
            </a:r>
            <a:r>
              <a:rPr lang="el-GR" sz="1800">
                <a:solidFill>
                  <a:srgbClr val="003366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Θεώρημα του 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LITTLE : N= </a:t>
            </a: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λ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endParaRPr lang="el-GR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1042988" y="1557338"/>
            <a:ext cx="770572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7313" indent="-87313">
              <a:spcBef>
                <a:spcPct val="50000"/>
              </a:spcBef>
            </a:pPr>
            <a:r>
              <a:rPr lang="el-GR" sz="1800" i="1" u="sng">
                <a:solidFill>
                  <a:srgbClr val="003366"/>
                </a:solidFill>
              </a:rPr>
              <a:t>Παραδείγματα</a:t>
            </a:r>
            <a:r>
              <a:rPr lang="en-US" sz="1800" i="1" u="sng">
                <a:solidFill>
                  <a:srgbClr val="003366"/>
                </a:solidFill>
              </a:rPr>
              <a:t>:</a:t>
            </a:r>
          </a:p>
          <a:p>
            <a:pPr marL="87313" indent="-87313">
              <a:spcBef>
                <a:spcPct val="50000"/>
              </a:spcBef>
            </a:pPr>
            <a:endParaRPr lang="en-US" sz="1800" i="1">
              <a:solidFill>
                <a:srgbClr val="003366"/>
              </a:solidFill>
            </a:endParaRPr>
          </a:p>
        </p:txBody>
      </p:sp>
      <p:sp>
        <p:nvSpPr>
          <p:cNvPr id="33796" name="Rectangle 6"/>
          <p:cNvSpPr>
            <a:spLocks noChangeArrowheads="1"/>
          </p:cNvSpPr>
          <p:nvPr/>
        </p:nvSpPr>
        <p:spPr bwMode="auto">
          <a:xfrm>
            <a:off x="971550" y="2165350"/>
            <a:ext cx="727233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algn="just"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 dirty="0">
                <a:solidFill>
                  <a:srgbClr val="003366"/>
                </a:solidFill>
              </a:rPr>
              <a:t>Εστιατόριο γρήγορου φαγητού </a:t>
            </a:r>
            <a:r>
              <a:rPr lang="en-US" sz="1800" dirty="0">
                <a:solidFill>
                  <a:srgbClr val="003366"/>
                </a:solidFill>
              </a:rPr>
              <a:t>(</a:t>
            </a:r>
            <a:r>
              <a:rPr lang="el-GR" sz="1800" dirty="0">
                <a:solidFill>
                  <a:srgbClr val="003366"/>
                </a:solidFill>
              </a:rPr>
              <a:t>μικρό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n-US" sz="1800" b="1" dirty="0">
                <a:solidFill>
                  <a:srgbClr val="003366"/>
                </a:solidFill>
              </a:rPr>
              <a:t>T</a:t>
            </a:r>
            <a:r>
              <a:rPr lang="en-US" sz="1800" dirty="0">
                <a:solidFill>
                  <a:srgbClr val="003366"/>
                </a:solidFill>
              </a:rPr>
              <a:t>) </a:t>
            </a:r>
            <a:r>
              <a:rPr lang="el-GR" sz="1800" dirty="0">
                <a:solidFill>
                  <a:srgbClr val="003366"/>
                </a:solidFill>
              </a:rPr>
              <a:t>απαιτεί μικρό χώρο εστίασης </a:t>
            </a:r>
            <a:r>
              <a:rPr lang="en-US" sz="1800" dirty="0">
                <a:solidFill>
                  <a:srgbClr val="003366"/>
                </a:solidFill>
              </a:rPr>
              <a:t>(</a:t>
            </a:r>
            <a:r>
              <a:rPr lang="el-GR" sz="1800" dirty="0">
                <a:solidFill>
                  <a:srgbClr val="003366"/>
                </a:solidFill>
              </a:rPr>
              <a:t>μικρό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l-GR" sz="1800" dirty="0">
                <a:solidFill>
                  <a:srgbClr val="003366"/>
                </a:solidFill>
              </a:rPr>
              <a:t> </a:t>
            </a:r>
            <a:r>
              <a:rPr lang="en-US" sz="1800" b="1" dirty="0">
                <a:solidFill>
                  <a:srgbClr val="003366"/>
                </a:solidFill>
              </a:rPr>
              <a:t>N</a:t>
            </a:r>
            <a:r>
              <a:rPr lang="en-US" sz="1800" dirty="0">
                <a:solidFill>
                  <a:srgbClr val="003366"/>
                </a:solidFill>
              </a:rPr>
              <a:t>) </a:t>
            </a:r>
            <a:r>
              <a:rPr lang="el-GR" sz="1800" dirty="0">
                <a:solidFill>
                  <a:srgbClr val="003366"/>
                </a:solidFill>
              </a:rPr>
              <a:t>γ</a:t>
            </a:r>
            <a:r>
              <a:rPr lang="el-GR" sz="1800" dirty="0" smtClean="0">
                <a:solidFill>
                  <a:srgbClr val="003366"/>
                </a:solidFill>
              </a:rPr>
              <a:t>ια </a:t>
            </a:r>
            <a:r>
              <a:rPr lang="el-GR" sz="1800" dirty="0">
                <a:solidFill>
                  <a:srgbClr val="003366"/>
                </a:solidFill>
              </a:rPr>
              <a:t>το ίδιο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l-GR" sz="1800" b="1" dirty="0" smtClean="0">
                <a:solidFill>
                  <a:srgbClr val="003366"/>
                </a:solidFill>
                <a:latin typeface="Times New Roman" pitchFamily="18" charset="0"/>
              </a:rPr>
              <a:t>λ</a:t>
            </a:r>
            <a:endParaRPr lang="el-GR" sz="1800" dirty="0">
              <a:solidFill>
                <a:srgbClr val="003366"/>
              </a:solidFill>
            </a:endParaRPr>
          </a:p>
          <a:p>
            <a:pPr marL="174625" indent="-174625" algn="just">
              <a:buClr>
                <a:srgbClr val="A0D4D8"/>
              </a:buClr>
            </a:pPr>
            <a:endParaRPr lang="el-GR" sz="1800" dirty="0">
              <a:solidFill>
                <a:srgbClr val="003366"/>
              </a:solidFill>
            </a:endParaRPr>
          </a:p>
          <a:p>
            <a:pPr marL="174625" indent="-174625" algn="just"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 dirty="0">
                <a:solidFill>
                  <a:srgbClr val="003366"/>
                </a:solidFill>
              </a:rPr>
              <a:t>Σε βροχερή μέρα υπάρχει μεγαλύτερο μποτιλιάρισμα σε ώρες αιχμής</a:t>
            </a:r>
            <a:r>
              <a:rPr lang="en-US" sz="1800" dirty="0">
                <a:solidFill>
                  <a:srgbClr val="003366"/>
                </a:solidFill>
              </a:rPr>
              <a:t> (</a:t>
            </a:r>
            <a:r>
              <a:rPr lang="el-GR" sz="1800" dirty="0">
                <a:solidFill>
                  <a:srgbClr val="003366"/>
                </a:solidFill>
              </a:rPr>
              <a:t>μεγάλο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n-US" sz="1800" b="1" dirty="0">
                <a:solidFill>
                  <a:srgbClr val="003366"/>
                </a:solidFill>
              </a:rPr>
              <a:t>N</a:t>
            </a:r>
            <a:r>
              <a:rPr lang="en-US" sz="1800" dirty="0">
                <a:solidFill>
                  <a:srgbClr val="003366"/>
                </a:solidFill>
              </a:rPr>
              <a:t>) </a:t>
            </a:r>
            <a:r>
              <a:rPr lang="el-GR" sz="1800" dirty="0">
                <a:solidFill>
                  <a:srgbClr val="003366"/>
                </a:solidFill>
              </a:rPr>
              <a:t>και οι καθυστερήσεις είναι μεγαλύτερες </a:t>
            </a:r>
            <a:r>
              <a:rPr lang="en-US" sz="1800" dirty="0">
                <a:solidFill>
                  <a:srgbClr val="003366"/>
                </a:solidFill>
              </a:rPr>
              <a:t>(</a:t>
            </a:r>
            <a:r>
              <a:rPr lang="el-GR" sz="1800" dirty="0">
                <a:solidFill>
                  <a:srgbClr val="003366"/>
                </a:solidFill>
              </a:rPr>
              <a:t>μεγάλο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n-US" sz="1800" b="1" dirty="0">
                <a:solidFill>
                  <a:srgbClr val="003366"/>
                </a:solidFill>
              </a:rPr>
              <a:t>T</a:t>
            </a:r>
            <a:r>
              <a:rPr lang="en-US" sz="1800" dirty="0" smtClean="0">
                <a:solidFill>
                  <a:srgbClr val="003366"/>
                </a:solidFill>
              </a:rPr>
              <a:t>)</a:t>
            </a:r>
            <a:endParaRPr lang="en-US" sz="1800" dirty="0">
              <a:solidFill>
                <a:srgbClr val="003366"/>
              </a:solidFill>
            </a:endParaRPr>
          </a:p>
        </p:txBody>
      </p:sp>
      <p:sp>
        <p:nvSpPr>
          <p:cNvPr id="33797" name="Text Box 7"/>
          <p:cNvSpPr txBox="1">
            <a:spLocks noChangeArrowheads="1"/>
          </p:cNvSpPr>
          <p:nvPr/>
        </p:nvSpPr>
        <p:spPr bwMode="auto">
          <a:xfrm>
            <a:off x="1042988" y="3886200"/>
            <a:ext cx="77057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7313" indent="-87313">
              <a:spcBef>
                <a:spcPct val="50000"/>
              </a:spcBef>
            </a:pPr>
            <a:endParaRPr lang="el-GR" sz="1800" i="1" u="sng">
              <a:solidFill>
                <a:srgbClr val="003366"/>
              </a:solidFill>
            </a:endParaRPr>
          </a:p>
          <a:p>
            <a:pPr marL="87313" indent="-87313">
              <a:spcBef>
                <a:spcPct val="50000"/>
              </a:spcBef>
            </a:pPr>
            <a:r>
              <a:rPr lang="el-GR" sz="1800" i="1" u="sng">
                <a:solidFill>
                  <a:srgbClr val="003366"/>
                </a:solidFill>
              </a:rPr>
              <a:t>Σημειώστε</a:t>
            </a:r>
            <a:r>
              <a:rPr lang="en-US" sz="1800" i="1" u="sng">
                <a:solidFill>
                  <a:srgbClr val="003366"/>
                </a:solidFill>
              </a:rPr>
              <a:t>:</a:t>
            </a:r>
          </a:p>
          <a:p>
            <a:pPr marL="87313" indent="-87313">
              <a:spcBef>
                <a:spcPct val="50000"/>
              </a:spcBef>
            </a:pPr>
            <a:endParaRPr lang="en-US" sz="1800" i="1" u="sng">
              <a:solidFill>
                <a:srgbClr val="003366"/>
              </a:solidFill>
            </a:endParaRPr>
          </a:p>
        </p:txBody>
      </p:sp>
      <p:sp>
        <p:nvSpPr>
          <p:cNvPr id="33798" name="Rectangle 8"/>
          <p:cNvSpPr>
            <a:spLocks noChangeArrowheads="1"/>
          </p:cNvSpPr>
          <p:nvPr/>
        </p:nvSpPr>
        <p:spPr bwMode="auto">
          <a:xfrm>
            <a:off x="971550" y="4786313"/>
            <a:ext cx="72723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algn="just"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 dirty="0">
                <a:solidFill>
                  <a:srgbClr val="003366"/>
                </a:solidFill>
              </a:rPr>
              <a:t>Το θεώρημα του </a:t>
            </a:r>
            <a:r>
              <a:rPr lang="en-US" sz="1800" dirty="0">
                <a:solidFill>
                  <a:srgbClr val="003366"/>
                </a:solidFill>
              </a:rPr>
              <a:t>Little</a:t>
            </a:r>
            <a:r>
              <a:rPr lang="el-GR" sz="1800" dirty="0">
                <a:solidFill>
                  <a:srgbClr val="003366"/>
                </a:solidFill>
              </a:rPr>
              <a:t> δεν μας δίνει τα 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n-US" sz="1800" b="1" dirty="0">
                <a:solidFill>
                  <a:srgbClr val="003366"/>
                </a:solidFill>
              </a:rPr>
              <a:t>N</a:t>
            </a:r>
            <a:r>
              <a:rPr lang="el-GR" sz="1800" dirty="0">
                <a:solidFill>
                  <a:srgbClr val="003366"/>
                </a:solidFill>
              </a:rPr>
              <a:t> και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n-US" sz="1800" b="1" dirty="0">
                <a:solidFill>
                  <a:srgbClr val="003366"/>
                </a:solidFill>
              </a:rPr>
              <a:t>T</a:t>
            </a:r>
            <a:r>
              <a:rPr lang="el-GR" sz="1800" dirty="0">
                <a:solidFill>
                  <a:srgbClr val="003366"/>
                </a:solidFill>
              </a:rPr>
              <a:t>,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l-GR" sz="1800" dirty="0">
                <a:solidFill>
                  <a:srgbClr val="003366"/>
                </a:solidFill>
              </a:rPr>
              <a:t>μόνο τη μεταξύ τους σχέση.</a:t>
            </a:r>
            <a:endParaRPr lang="en-US" sz="1800" dirty="0">
              <a:solidFill>
                <a:srgbClr val="003366"/>
              </a:solidFill>
            </a:endParaRPr>
          </a:p>
          <a:p>
            <a:pPr marL="174625" indent="-174625" algn="just"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 dirty="0">
                <a:solidFill>
                  <a:srgbClr val="003366"/>
                </a:solidFill>
              </a:rPr>
              <a:t> Επιπρόσθετες </a:t>
            </a:r>
            <a:r>
              <a:rPr lang="en-US" sz="1800" dirty="0">
                <a:solidFill>
                  <a:srgbClr val="003366"/>
                </a:solidFill>
              </a:rPr>
              <a:t>(</a:t>
            </a:r>
            <a:r>
              <a:rPr lang="el-GR" sz="1800" dirty="0">
                <a:solidFill>
                  <a:srgbClr val="003366"/>
                </a:solidFill>
              </a:rPr>
              <a:t>στατιστικές</a:t>
            </a:r>
            <a:r>
              <a:rPr lang="en-US" sz="1800" dirty="0">
                <a:solidFill>
                  <a:srgbClr val="003366"/>
                </a:solidFill>
              </a:rPr>
              <a:t>) </a:t>
            </a:r>
            <a:r>
              <a:rPr lang="el-GR" sz="1800" dirty="0">
                <a:solidFill>
                  <a:srgbClr val="003366"/>
                </a:solidFill>
              </a:rPr>
              <a:t>υποθέσεις απαιτούνται για να βρούμε τα </a:t>
            </a:r>
            <a:r>
              <a:rPr lang="en-US" sz="1800" b="1" dirty="0">
                <a:solidFill>
                  <a:srgbClr val="003366"/>
                </a:solidFill>
              </a:rPr>
              <a:t>N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l-GR" sz="1800" dirty="0">
                <a:solidFill>
                  <a:srgbClr val="003366"/>
                </a:solidFill>
              </a:rPr>
              <a:t>και</a:t>
            </a:r>
            <a:r>
              <a:rPr lang="en-US" sz="1800" b="1" dirty="0">
                <a:solidFill>
                  <a:srgbClr val="003366"/>
                </a:solidFill>
              </a:rPr>
              <a:t>T</a:t>
            </a:r>
            <a:r>
              <a:rPr lang="en-US" sz="1800" dirty="0">
                <a:solidFill>
                  <a:srgbClr val="003366"/>
                </a:solidFill>
              </a:rPr>
              <a:t>.</a:t>
            </a:r>
            <a:endParaRPr lang="el-GR" sz="1800" dirty="0">
              <a:solidFill>
                <a:srgbClr val="003366"/>
              </a:solidFill>
            </a:endParaRPr>
          </a:p>
        </p:txBody>
      </p:sp>
      <p:sp>
        <p:nvSpPr>
          <p:cNvPr id="33799" name="Text Box 9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10</a:t>
            </a:r>
            <a:endParaRPr lang="el-GR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Απόδειξη του θεωρήματος του </a:t>
            </a:r>
            <a:r>
              <a:rPr lang="en-US" sz="28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LITTLE</a:t>
            </a:r>
            <a:endParaRPr lang="el-GR" sz="2800" b="1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11</a:t>
            </a:r>
            <a:endParaRPr lang="el-GR" sz="1200">
              <a:solidFill>
                <a:srgbClr val="003366"/>
              </a:solidFill>
            </a:endParaRPr>
          </a:p>
        </p:txBody>
      </p:sp>
      <p:grpSp>
        <p:nvGrpSpPr>
          <p:cNvPr id="4102" name="Group 138"/>
          <p:cNvGrpSpPr>
            <a:grpSpLocks/>
          </p:cNvGrpSpPr>
          <p:nvPr/>
        </p:nvGrpSpPr>
        <p:grpSpPr bwMode="auto">
          <a:xfrm>
            <a:off x="323850" y="908050"/>
            <a:ext cx="8586788" cy="4422775"/>
            <a:chOff x="204" y="572"/>
            <a:chExt cx="5409" cy="2786"/>
          </a:xfrm>
        </p:grpSpPr>
        <p:sp>
          <p:nvSpPr>
            <p:cNvPr id="4107" name="Line 36"/>
            <p:cNvSpPr>
              <a:spLocks noChangeShapeType="1"/>
            </p:cNvSpPr>
            <p:nvPr/>
          </p:nvSpPr>
          <p:spPr bwMode="auto">
            <a:xfrm>
              <a:off x="1520" y="2432"/>
              <a:ext cx="725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4108" name="Group 117"/>
            <p:cNvGrpSpPr>
              <a:grpSpLocks/>
            </p:cNvGrpSpPr>
            <p:nvPr/>
          </p:nvGrpSpPr>
          <p:grpSpPr bwMode="auto">
            <a:xfrm>
              <a:off x="2154" y="1752"/>
              <a:ext cx="1452" cy="453"/>
              <a:chOff x="2154" y="1752"/>
              <a:chExt cx="1452" cy="453"/>
            </a:xfrm>
          </p:grpSpPr>
          <p:grpSp>
            <p:nvGrpSpPr>
              <p:cNvPr id="4184" name="Group 110"/>
              <p:cNvGrpSpPr>
                <a:grpSpLocks/>
              </p:cNvGrpSpPr>
              <p:nvPr/>
            </p:nvGrpSpPr>
            <p:grpSpPr bwMode="auto">
              <a:xfrm>
                <a:off x="2608" y="1978"/>
                <a:ext cx="998" cy="227"/>
                <a:chOff x="2608" y="1978"/>
                <a:chExt cx="998" cy="227"/>
              </a:xfrm>
            </p:grpSpPr>
            <p:sp>
              <p:nvSpPr>
                <p:cNvPr id="4187" name="Rectangle 39" descr="Σκούρα διαγώνιος προς τα επάνω"/>
                <p:cNvSpPr>
                  <a:spLocks noChangeArrowheads="1"/>
                </p:cNvSpPr>
                <p:nvPr/>
              </p:nvSpPr>
              <p:spPr bwMode="auto">
                <a:xfrm>
                  <a:off x="2608" y="1978"/>
                  <a:ext cx="998" cy="227"/>
                </a:xfrm>
                <a:prstGeom prst="rect">
                  <a:avLst/>
                </a:prstGeom>
                <a:pattFill prst="dkUpDiag">
                  <a:fgClr>
                    <a:srgbClr val="003366"/>
                  </a:fgClr>
                  <a:bgClr>
                    <a:schemeClr val="bg1"/>
                  </a:bgClr>
                </a:pattFill>
                <a:ln w="28575">
                  <a:solidFill>
                    <a:srgbClr val="00336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188" name="Line 40"/>
                <p:cNvSpPr>
                  <a:spLocks noChangeShapeType="1"/>
                </p:cNvSpPr>
                <p:nvPr/>
              </p:nvSpPr>
              <p:spPr bwMode="auto">
                <a:xfrm>
                  <a:off x="2608" y="2114"/>
                  <a:ext cx="998" cy="0"/>
                </a:xfrm>
                <a:prstGeom prst="line">
                  <a:avLst/>
                </a:prstGeom>
                <a:noFill/>
                <a:ln w="28575">
                  <a:solidFill>
                    <a:srgbClr val="003366"/>
                  </a:solidFill>
                  <a:round/>
                  <a:headEnd type="triangle" w="lg" len="med"/>
                  <a:tailEnd type="triangle" w="lg" len="med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185" name="Line 56"/>
              <p:cNvSpPr>
                <a:spLocks noChangeShapeType="1"/>
              </p:cNvSpPr>
              <p:nvPr/>
            </p:nvSpPr>
            <p:spPr bwMode="auto">
              <a:xfrm>
                <a:off x="2472" y="1880"/>
                <a:ext cx="227" cy="181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186" name="Text Box 57"/>
              <p:cNvSpPr txBox="1">
                <a:spLocks noChangeArrowheads="1"/>
              </p:cNvSpPr>
              <p:nvPr/>
            </p:nvSpPr>
            <p:spPr bwMode="auto">
              <a:xfrm>
                <a:off x="2154" y="1752"/>
                <a:ext cx="63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>
                    <a:solidFill>
                      <a:srgbClr val="003366"/>
                    </a:solidFill>
                  </a:rPr>
                  <a:t>Delay T</a:t>
                </a:r>
                <a:r>
                  <a:rPr lang="en-US" sz="1200" b="1" baseline="-25000">
                    <a:solidFill>
                      <a:srgbClr val="003366"/>
                    </a:solidFill>
                  </a:rPr>
                  <a:t>5</a:t>
                </a:r>
                <a:endParaRPr lang="el-GR" sz="1200" b="1" baseline="-25000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4109" name="Group 136"/>
            <p:cNvGrpSpPr>
              <a:grpSpLocks/>
            </p:cNvGrpSpPr>
            <p:nvPr/>
          </p:nvGrpSpPr>
          <p:grpSpPr bwMode="auto">
            <a:xfrm>
              <a:off x="204" y="572"/>
              <a:ext cx="5409" cy="2786"/>
              <a:chOff x="204" y="572"/>
              <a:chExt cx="5409" cy="2786"/>
            </a:xfrm>
          </p:grpSpPr>
          <p:grpSp>
            <p:nvGrpSpPr>
              <p:cNvPr id="4110" name="Group 129"/>
              <p:cNvGrpSpPr>
                <a:grpSpLocks/>
              </p:cNvGrpSpPr>
              <p:nvPr/>
            </p:nvGrpSpPr>
            <p:grpSpPr bwMode="auto">
              <a:xfrm>
                <a:off x="612" y="2234"/>
                <a:ext cx="1407" cy="879"/>
                <a:chOff x="612" y="2234"/>
                <a:chExt cx="1407" cy="879"/>
              </a:xfrm>
            </p:grpSpPr>
            <p:grpSp>
              <p:nvGrpSpPr>
                <p:cNvPr id="4166" name="Group 113"/>
                <p:cNvGrpSpPr>
                  <a:grpSpLocks/>
                </p:cNvGrpSpPr>
                <p:nvPr/>
              </p:nvGrpSpPr>
              <p:grpSpPr bwMode="auto">
                <a:xfrm>
                  <a:off x="612" y="2659"/>
                  <a:ext cx="1407" cy="454"/>
                  <a:chOff x="612" y="2659"/>
                  <a:chExt cx="1407" cy="454"/>
                </a:xfrm>
              </p:grpSpPr>
              <p:grpSp>
                <p:nvGrpSpPr>
                  <p:cNvPr id="4179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1021" y="2886"/>
                    <a:ext cx="998" cy="227"/>
                    <a:chOff x="1021" y="2886"/>
                    <a:chExt cx="998" cy="227"/>
                  </a:xfrm>
                </p:grpSpPr>
                <p:sp>
                  <p:nvSpPr>
                    <p:cNvPr id="4182" name="Rectangle 30" descr="Σκούρα διαγώνιος προς τα επάνω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21" y="2886"/>
                      <a:ext cx="998" cy="227"/>
                    </a:xfrm>
                    <a:prstGeom prst="rect">
                      <a:avLst/>
                    </a:prstGeom>
                    <a:pattFill prst="dkUpDiag">
                      <a:fgClr>
                        <a:srgbClr val="003366"/>
                      </a:fgClr>
                      <a:bgClr>
                        <a:schemeClr val="bg1"/>
                      </a:bgClr>
                    </a:pattFill>
                    <a:ln w="28575">
                      <a:solidFill>
                        <a:srgbClr val="00336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83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21" y="3022"/>
                      <a:ext cx="998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3366"/>
                      </a:solidFill>
                      <a:round/>
                      <a:headEnd type="triangle" w="lg" len="med"/>
                      <a:tailEnd type="triangle" w="lg" len="med"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  <p:sp>
                <p:nvSpPr>
                  <p:cNvPr id="4180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2" y="2659"/>
                    <a:ext cx="635" cy="17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>
                        <a:solidFill>
                          <a:srgbClr val="003366"/>
                        </a:solidFill>
                      </a:rPr>
                      <a:t>Delay T</a:t>
                    </a:r>
                    <a:r>
                      <a:rPr lang="en-US" sz="1200" b="1" baseline="-25000">
                        <a:solidFill>
                          <a:srgbClr val="003366"/>
                        </a:solidFill>
                      </a:rPr>
                      <a:t>1</a:t>
                    </a:r>
                    <a:endParaRPr lang="el-GR" sz="1200" b="1" baseline="-25000">
                      <a:solidFill>
                        <a:srgbClr val="003366"/>
                      </a:solidFill>
                    </a:endParaRPr>
                  </a:p>
                </p:txBody>
              </p:sp>
              <p:sp>
                <p:nvSpPr>
                  <p:cNvPr id="4181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884" y="2840"/>
                    <a:ext cx="318" cy="182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 type="triangle" w="lg" len="med"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4167" name="Group 114"/>
                <p:cNvGrpSpPr>
                  <a:grpSpLocks/>
                </p:cNvGrpSpPr>
                <p:nvPr/>
              </p:nvGrpSpPr>
              <p:grpSpPr bwMode="auto">
                <a:xfrm>
                  <a:off x="748" y="2441"/>
                  <a:ext cx="1135" cy="445"/>
                  <a:chOff x="748" y="2441"/>
                  <a:chExt cx="1135" cy="445"/>
                </a:xfrm>
              </p:grpSpPr>
              <p:grpSp>
                <p:nvGrpSpPr>
                  <p:cNvPr id="4174" name="Group 106"/>
                  <p:cNvGrpSpPr>
                    <a:grpSpLocks/>
                  </p:cNvGrpSpPr>
                  <p:nvPr/>
                </p:nvGrpSpPr>
                <p:grpSpPr bwMode="auto">
                  <a:xfrm>
                    <a:off x="1202" y="2659"/>
                    <a:ext cx="681" cy="227"/>
                    <a:chOff x="1202" y="2659"/>
                    <a:chExt cx="681" cy="227"/>
                  </a:xfrm>
                </p:grpSpPr>
                <p:sp>
                  <p:nvSpPr>
                    <p:cNvPr id="4177" name="Rectangle 32" descr="Σκούρα διαγώνιος προς τα επάνω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2" y="2659"/>
                      <a:ext cx="681" cy="227"/>
                    </a:xfrm>
                    <a:prstGeom prst="rect">
                      <a:avLst/>
                    </a:prstGeom>
                    <a:pattFill prst="dkUpDiag">
                      <a:fgClr>
                        <a:srgbClr val="003366"/>
                      </a:fgClr>
                      <a:bgClr>
                        <a:schemeClr val="bg1"/>
                      </a:bgClr>
                    </a:pattFill>
                    <a:ln w="28575">
                      <a:solidFill>
                        <a:srgbClr val="00336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78" name="Line 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02" y="2795"/>
                      <a:ext cx="681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3366"/>
                      </a:solidFill>
                      <a:round/>
                      <a:headEnd type="triangle" w="lg" len="med"/>
                      <a:tailEnd type="triangle" w="lg" len="med"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  <p:sp>
                <p:nvSpPr>
                  <p:cNvPr id="4175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8" y="2441"/>
                    <a:ext cx="635" cy="17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>
                        <a:solidFill>
                          <a:srgbClr val="003366"/>
                        </a:solidFill>
                      </a:rPr>
                      <a:t>Delay T</a:t>
                    </a:r>
                    <a:r>
                      <a:rPr lang="en-US" sz="1200" b="1" baseline="-25000">
                        <a:solidFill>
                          <a:srgbClr val="003366"/>
                        </a:solidFill>
                      </a:rPr>
                      <a:t>2</a:t>
                    </a:r>
                    <a:endParaRPr lang="el-GR" sz="1200" b="1" baseline="-25000">
                      <a:solidFill>
                        <a:srgbClr val="003366"/>
                      </a:solidFill>
                    </a:endParaRPr>
                  </a:p>
                </p:txBody>
              </p:sp>
              <p:sp>
                <p:nvSpPr>
                  <p:cNvPr id="4176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1066" y="2614"/>
                    <a:ext cx="272" cy="136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 type="triangle" w="lg" len="med"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4168" name="Group 115"/>
                <p:cNvGrpSpPr>
                  <a:grpSpLocks/>
                </p:cNvGrpSpPr>
                <p:nvPr/>
              </p:nvGrpSpPr>
              <p:grpSpPr bwMode="auto">
                <a:xfrm>
                  <a:off x="884" y="2234"/>
                  <a:ext cx="908" cy="425"/>
                  <a:chOff x="884" y="2234"/>
                  <a:chExt cx="908" cy="425"/>
                </a:xfrm>
              </p:grpSpPr>
              <p:grpSp>
                <p:nvGrpSpPr>
                  <p:cNvPr id="4169" name="Group 108"/>
                  <p:cNvGrpSpPr>
                    <a:grpSpLocks/>
                  </p:cNvGrpSpPr>
                  <p:nvPr/>
                </p:nvGrpSpPr>
                <p:grpSpPr bwMode="auto">
                  <a:xfrm>
                    <a:off x="1384" y="2432"/>
                    <a:ext cx="408" cy="227"/>
                    <a:chOff x="1384" y="2432"/>
                    <a:chExt cx="408" cy="227"/>
                  </a:xfrm>
                </p:grpSpPr>
                <p:sp>
                  <p:nvSpPr>
                    <p:cNvPr id="4172" name="Rectangle 34" descr="Σκούρα διαγώνιος προς τα επάνω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84" y="2432"/>
                      <a:ext cx="408" cy="227"/>
                    </a:xfrm>
                    <a:prstGeom prst="rect">
                      <a:avLst/>
                    </a:prstGeom>
                    <a:pattFill prst="dkUpDiag">
                      <a:fgClr>
                        <a:srgbClr val="003366"/>
                      </a:fgClr>
                      <a:bgClr>
                        <a:schemeClr val="bg1"/>
                      </a:bgClr>
                    </a:pattFill>
                    <a:ln w="28575">
                      <a:solidFill>
                        <a:srgbClr val="00336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73" name="Line 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84" y="2568"/>
                      <a:ext cx="408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3366"/>
                      </a:solidFill>
                      <a:round/>
                      <a:headEnd type="triangle" w="lg" len="med"/>
                      <a:tailEnd type="triangle" w="lg" len="med"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  <p:sp>
                <p:nvSpPr>
                  <p:cNvPr id="4170" name="Text Box 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84" y="2234"/>
                    <a:ext cx="635" cy="28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>
                        <a:solidFill>
                          <a:srgbClr val="003366"/>
                        </a:solidFill>
                      </a:rPr>
                      <a:t>Delay T</a:t>
                    </a:r>
                    <a:r>
                      <a:rPr lang="en-US" sz="1200" b="1" baseline="-25000">
                        <a:solidFill>
                          <a:srgbClr val="003366"/>
                        </a:solidFill>
                      </a:rPr>
                      <a:t>3</a:t>
                    </a:r>
                  </a:p>
                  <a:p>
                    <a:pPr>
                      <a:spcBef>
                        <a:spcPct val="50000"/>
                      </a:spcBef>
                    </a:pPr>
                    <a:endParaRPr lang="el-GR" sz="1200" b="1" baseline="-25000">
                      <a:solidFill>
                        <a:srgbClr val="003366"/>
                      </a:solidFill>
                    </a:endParaRPr>
                  </a:p>
                </p:txBody>
              </p:sp>
              <p:sp>
                <p:nvSpPr>
                  <p:cNvPr id="4171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1202" y="2387"/>
                    <a:ext cx="272" cy="136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 type="triangle" w="lg" len="med"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</p:grpSp>
          <p:grpSp>
            <p:nvGrpSpPr>
              <p:cNvPr id="4111" name="Group 135"/>
              <p:cNvGrpSpPr>
                <a:grpSpLocks/>
              </p:cNvGrpSpPr>
              <p:nvPr/>
            </p:nvGrpSpPr>
            <p:grpSpPr bwMode="auto">
              <a:xfrm>
                <a:off x="1791" y="1298"/>
                <a:ext cx="3221" cy="1134"/>
                <a:chOff x="1791" y="1298"/>
                <a:chExt cx="3221" cy="1134"/>
              </a:xfrm>
            </p:grpSpPr>
            <p:sp>
              <p:nvSpPr>
                <p:cNvPr id="4150" name="Line 60"/>
                <p:cNvSpPr>
                  <a:spLocks noChangeShapeType="1"/>
                </p:cNvSpPr>
                <p:nvPr/>
              </p:nvSpPr>
              <p:spPr bwMode="auto">
                <a:xfrm>
                  <a:off x="3334" y="1525"/>
                  <a:ext cx="0" cy="181"/>
                </a:xfrm>
                <a:prstGeom prst="line">
                  <a:avLst/>
                </a:prstGeom>
                <a:noFill/>
                <a:ln w="28575">
                  <a:solidFill>
                    <a:srgbClr val="003366"/>
                  </a:solidFill>
                  <a:round/>
                  <a:headEnd/>
                  <a:tailEnd type="triangle" w="lg" len="med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4151" name="Group 130"/>
                <p:cNvGrpSpPr>
                  <a:grpSpLocks/>
                </p:cNvGrpSpPr>
                <p:nvPr/>
              </p:nvGrpSpPr>
              <p:grpSpPr bwMode="auto">
                <a:xfrm>
                  <a:off x="1791" y="1298"/>
                  <a:ext cx="3221" cy="1134"/>
                  <a:chOff x="1791" y="1298"/>
                  <a:chExt cx="3221" cy="1134"/>
                </a:xfrm>
              </p:grpSpPr>
              <p:grpSp>
                <p:nvGrpSpPr>
                  <p:cNvPr id="4152" name="Group 116"/>
                  <p:cNvGrpSpPr>
                    <a:grpSpLocks/>
                  </p:cNvGrpSpPr>
                  <p:nvPr/>
                </p:nvGrpSpPr>
                <p:grpSpPr bwMode="auto">
                  <a:xfrm>
                    <a:off x="1791" y="1987"/>
                    <a:ext cx="1044" cy="445"/>
                    <a:chOff x="1791" y="1987"/>
                    <a:chExt cx="1044" cy="445"/>
                  </a:xfrm>
                </p:grpSpPr>
                <p:grpSp>
                  <p:nvGrpSpPr>
                    <p:cNvPr id="4161" name="Group 10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45" y="2205"/>
                      <a:ext cx="590" cy="227"/>
                      <a:chOff x="2245" y="2205"/>
                      <a:chExt cx="590" cy="227"/>
                    </a:xfrm>
                  </p:grpSpPr>
                  <p:sp>
                    <p:nvSpPr>
                      <p:cNvPr id="4164" name="Rectangle 37" descr="Σκούρα διαγώνιος προς τα επάνω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245" y="2205"/>
                        <a:ext cx="590" cy="227"/>
                      </a:xfrm>
                      <a:prstGeom prst="rect">
                        <a:avLst/>
                      </a:prstGeom>
                      <a:pattFill prst="dkUpDiag">
                        <a:fgClr>
                          <a:srgbClr val="003366"/>
                        </a:fgClr>
                        <a:bgClr>
                          <a:schemeClr val="bg1"/>
                        </a:bgClr>
                      </a:pattFill>
                      <a:ln w="28575">
                        <a:solidFill>
                          <a:srgbClr val="003366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4165" name="Line 3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245" y="2341"/>
                        <a:ext cx="590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 type="triangle" w="lg" len="med"/>
                        <a:tailEnd type="triangle" w="lg" len="med"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</p:grpSp>
                <p:sp>
                  <p:nvSpPr>
                    <p:cNvPr id="4162" name="Line 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09" y="2115"/>
                      <a:ext cx="227" cy="18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3366"/>
                      </a:solidFill>
                      <a:round/>
                      <a:headEnd/>
                      <a:tailEnd type="triangle" w="lg" len="med"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63" name="Text Box 5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91" y="1987"/>
                      <a:ext cx="635" cy="17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200" b="1">
                          <a:solidFill>
                            <a:srgbClr val="003366"/>
                          </a:solidFill>
                        </a:rPr>
                        <a:t>Delay T</a:t>
                      </a:r>
                      <a:r>
                        <a:rPr lang="en-US" sz="1200" b="1" baseline="-25000">
                          <a:solidFill>
                            <a:srgbClr val="003366"/>
                          </a:solidFill>
                        </a:rPr>
                        <a:t>4</a:t>
                      </a:r>
                      <a:endParaRPr lang="el-GR" sz="1200" b="1" baseline="-25000">
                        <a:solidFill>
                          <a:srgbClr val="003366"/>
                        </a:solidFill>
                      </a:endParaRPr>
                    </a:p>
                  </p:txBody>
                </p:sp>
              </p:grpSp>
              <p:grpSp>
                <p:nvGrpSpPr>
                  <p:cNvPr id="4153" name="Group 112"/>
                  <p:cNvGrpSpPr>
                    <a:grpSpLocks/>
                  </p:cNvGrpSpPr>
                  <p:nvPr/>
                </p:nvGrpSpPr>
                <p:grpSpPr bwMode="auto">
                  <a:xfrm>
                    <a:off x="2880" y="1298"/>
                    <a:ext cx="2132" cy="1134"/>
                    <a:chOff x="2880" y="1298"/>
                    <a:chExt cx="2132" cy="1134"/>
                  </a:xfrm>
                </p:grpSpPr>
                <p:grpSp>
                  <p:nvGrpSpPr>
                    <p:cNvPr id="4154" name="Group 11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62" y="1298"/>
                      <a:ext cx="1950" cy="681"/>
                      <a:chOff x="3062" y="1298"/>
                      <a:chExt cx="1950" cy="681"/>
                    </a:xfrm>
                  </p:grpSpPr>
                  <p:sp>
                    <p:nvSpPr>
                      <p:cNvPr id="4157" name="Rectangle 41" descr="Σκούρα διαγώνιος προς τα επάνω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62" y="1752"/>
                        <a:ext cx="408" cy="227"/>
                      </a:xfrm>
                      <a:prstGeom prst="rect">
                        <a:avLst/>
                      </a:prstGeom>
                      <a:pattFill prst="dkUpDiag">
                        <a:fgClr>
                          <a:srgbClr val="003366"/>
                        </a:fgClr>
                        <a:bgClr>
                          <a:schemeClr val="bg1"/>
                        </a:bgClr>
                      </a:pattFill>
                      <a:ln w="28575">
                        <a:solidFill>
                          <a:srgbClr val="003366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4158" name="Rectangle 43" descr="Σκούρα διαγώνιος προς τα επάνω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42" y="1525"/>
                        <a:ext cx="998" cy="227"/>
                      </a:xfrm>
                      <a:prstGeom prst="rect">
                        <a:avLst/>
                      </a:prstGeom>
                      <a:pattFill prst="dkUpDiag">
                        <a:fgClr>
                          <a:srgbClr val="003366"/>
                        </a:fgClr>
                        <a:bgClr>
                          <a:schemeClr val="bg1"/>
                        </a:bgClr>
                      </a:pattFill>
                      <a:ln w="28575">
                        <a:solidFill>
                          <a:srgbClr val="003366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4159" name="Line 4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153" y="1752"/>
                        <a:ext cx="725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4160" name="Rectangle 46" descr="Σκούρα διαγώνιος προς τα επάνω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04" y="1298"/>
                        <a:ext cx="408" cy="227"/>
                      </a:xfrm>
                      <a:prstGeom prst="rect">
                        <a:avLst/>
                      </a:prstGeom>
                      <a:pattFill prst="dkUpDiag">
                        <a:fgClr>
                          <a:srgbClr val="003366"/>
                        </a:fgClr>
                        <a:bgClr>
                          <a:schemeClr val="bg1"/>
                        </a:bgClr>
                      </a:pattFill>
                      <a:ln w="28575">
                        <a:solidFill>
                          <a:srgbClr val="003366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/>
                      </a:p>
                    </p:txBody>
                  </p:sp>
                </p:grpSp>
                <p:sp>
                  <p:nvSpPr>
                    <p:cNvPr id="4155" name="Text Box 5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80" y="1525"/>
                      <a:ext cx="635" cy="17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1200" b="1">
                          <a:solidFill>
                            <a:srgbClr val="003366"/>
                          </a:solidFill>
                        </a:rPr>
                        <a:t>N(</a:t>
                      </a:r>
                      <a:r>
                        <a:rPr lang="el-GR" sz="1200" b="1">
                          <a:solidFill>
                            <a:srgbClr val="003366"/>
                          </a:solidFill>
                          <a:latin typeface="Times New Roman" pitchFamily="18" charset="0"/>
                        </a:rPr>
                        <a:t>τ</a:t>
                      </a:r>
                      <a:r>
                        <a:rPr lang="el-GR" sz="1200" b="1">
                          <a:solidFill>
                            <a:srgbClr val="003366"/>
                          </a:solidFill>
                        </a:rPr>
                        <a:t>)</a:t>
                      </a:r>
                      <a:endParaRPr lang="el-GR" sz="1200" b="1" baseline="-25000">
                        <a:solidFill>
                          <a:srgbClr val="003366"/>
                        </a:solidFill>
                      </a:endParaRPr>
                    </a:p>
                  </p:txBody>
                </p:sp>
                <p:sp>
                  <p:nvSpPr>
                    <p:cNvPr id="4156" name="Line 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34" y="2251"/>
                      <a:ext cx="0" cy="18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3366"/>
                      </a:solidFill>
                      <a:round/>
                      <a:headEnd type="triangle" w="lg" len="med"/>
                      <a:tailEnd type="none" w="lg" len="med"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</p:grpSp>
          </p:grpSp>
          <p:grpSp>
            <p:nvGrpSpPr>
              <p:cNvPr id="4112" name="Group 128"/>
              <p:cNvGrpSpPr>
                <a:grpSpLocks/>
              </p:cNvGrpSpPr>
              <p:nvPr/>
            </p:nvGrpSpPr>
            <p:grpSpPr bwMode="auto">
              <a:xfrm>
                <a:off x="204" y="572"/>
                <a:ext cx="5409" cy="2786"/>
                <a:chOff x="204" y="572"/>
                <a:chExt cx="5409" cy="2786"/>
              </a:xfrm>
            </p:grpSpPr>
            <p:sp>
              <p:nvSpPr>
                <p:cNvPr id="4113" name="Line 47"/>
                <p:cNvSpPr>
                  <a:spLocks noChangeShapeType="1"/>
                </p:cNvSpPr>
                <p:nvPr/>
              </p:nvSpPr>
              <p:spPr bwMode="auto">
                <a:xfrm>
                  <a:off x="4241" y="1525"/>
                  <a:ext cx="0" cy="1588"/>
                </a:xfrm>
                <a:prstGeom prst="line">
                  <a:avLst/>
                </a:prstGeom>
                <a:noFill/>
                <a:ln w="28575">
                  <a:solidFill>
                    <a:srgbClr val="003366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4114" name="Group 127"/>
                <p:cNvGrpSpPr>
                  <a:grpSpLocks/>
                </p:cNvGrpSpPr>
                <p:nvPr/>
              </p:nvGrpSpPr>
              <p:grpSpPr bwMode="auto">
                <a:xfrm>
                  <a:off x="204" y="572"/>
                  <a:ext cx="5409" cy="2786"/>
                  <a:chOff x="204" y="572"/>
                  <a:chExt cx="5409" cy="2786"/>
                </a:xfrm>
              </p:grpSpPr>
              <p:grpSp>
                <p:nvGrpSpPr>
                  <p:cNvPr id="4115" name="Group 125"/>
                  <p:cNvGrpSpPr>
                    <a:grpSpLocks/>
                  </p:cNvGrpSpPr>
                  <p:nvPr/>
                </p:nvGrpSpPr>
                <p:grpSpPr bwMode="auto">
                  <a:xfrm>
                    <a:off x="351" y="2795"/>
                    <a:ext cx="363" cy="173"/>
                    <a:chOff x="340" y="2795"/>
                    <a:chExt cx="363" cy="173"/>
                  </a:xfrm>
                </p:grpSpPr>
                <p:sp>
                  <p:nvSpPr>
                    <p:cNvPr id="4148" name="Line 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13" y="2886"/>
                      <a:ext cx="9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336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49" name="Text Box 1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0" y="2795"/>
                      <a:ext cx="295" cy="17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1200" b="1">
                          <a:solidFill>
                            <a:srgbClr val="003366"/>
                          </a:solidFill>
                        </a:rPr>
                        <a:t>1</a:t>
                      </a:r>
                      <a:endParaRPr lang="el-GR" sz="1200" b="1">
                        <a:solidFill>
                          <a:srgbClr val="003366"/>
                        </a:solidFill>
                      </a:endParaRPr>
                    </a:p>
                  </p:txBody>
                </p:sp>
              </p:grpSp>
              <p:grpSp>
                <p:nvGrpSpPr>
                  <p:cNvPr id="4116" name="Group 124"/>
                  <p:cNvGrpSpPr>
                    <a:grpSpLocks/>
                  </p:cNvGrpSpPr>
                  <p:nvPr/>
                </p:nvGrpSpPr>
                <p:grpSpPr bwMode="auto">
                  <a:xfrm>
                    <a:off x="351" y="2568"/>
                    <a:ext cx="363" cy="173"/>
                    <a:chOff x="340" y="2568"/>
                    <a:chExt cx="363" cy="173"/>
                  </a:xfrm>
                </p:grpSpPr>
                <p:sp>
                  <p:nvSpPr>
                    <p:cNvPr id="4146" name="Line 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13" y="2659"/>
                      <a:ext cx="9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336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47" name="Text Box 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0" y="2568"/>
                      <a:ext cx="295" cy="17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1200" b="1">
                          <a:solidFill>
                            <a:srgbClr val="003366"/>
                          </a:solidFill>
                        </a:rPr>
                        <a:t>2</a:t>
                      </a:r>
                      <a:endParaRPr lang="el-GR" sz="1200" b="1">
                        <a:solidFill>
                          <a:srgbClr val="003366"/>
                        </a:solidFill>
                      </a:endParaRPr>
                    </a:p>
                  </p:txBody>
                </p:sp>
              </p:grpSp>
              <p:grpSp>
                <p:nvGrpSpPr>
                  <p:cNvPr id="4117" name="Group 123"/>
                  <p:cNvGrpSpPr>
                    <a:grpSpLocks/>
                  </p:cNvGrpSpPr>
                  <p:nvPr/>
                </p:nvGrpSpPr>
                <p:grpSpPr bwMode="auto">
                  <a:xfrm>
                    <a:off x="351" y="2341"/>
                    <a:ext cx="363" cy="173"/>
                    <a:chOff x="340" y="2341"/>
                    <a:chExt cx="363" cy="173"/>
                  </a:xfrm>
                </p:grpSpPr>
                <p:sp>
                  <p:nvSpPr>
                    <p:cNvPr id="4144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13" y="2432"/>
                      <a:ext cx="9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336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45" name="Text Box 1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0" y="2341"/>
                      <a:ext cx="295" cy="17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1200" b="1">
                          <a:solidFill>
                            <a:srgbClr val="003366"/>
                          </a:solidFill>
                        </a:rPr>
                        <a:t>3</a:t>
                      </a:r>
                      <a:endParaRPr lang="el-GR" sz="1200" b="1">
                        <a:solidFill>
                          <a:srgbClr val="003366"/>
                        </a:solidFill>
                      </a:endParaRPr>
                    </a:p>
                  </p:txBody>
                </p:sp>
              </p:grpSp>
              <p:grpSp>
                <p:nvGrpSpPr>
                  <p:cNvPr id="4118" name="Group 122"/>
                  <p:cNvGrpSpPr>
                    <a:grpSpLocks/>
                  </p:cNvGrpSpPr>
                  <p:nvPr/>
                </p:nvGrpSpPr>
                <p:grpSpPr bwMode="auto">
                  <a:xfrm>
                    <a:off x="351" y="2115"/>
                    <a:ext cx="363" cy="173"/>
                    <a:chOff x="340" y="2115"/>
                    <a:chExt cx="363" cy="173"/>
                  </a:xfrm>
                </p:grpSpPr>
                <p:sp>
                  <p:nvSpPr>
                    <p:cNvPr id="4142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13" y="2205"/>
                      <a:ext cx="9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336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43" name="Text Box 1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0" y="2115"/>
                      <a:ext cx="295" cy="17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1200" b="1">
                          <a:solidFill>
                            <a:srgbClr val="003366"/>
                          </a:solidFill>
                        </a:rPr>
                        <a:t>4</a:t>
                      </a:r>
                      <a:endParaRPr lang="el-GR" sz="1200" b="1">
                        <a:solidFill>
                          <a:srgbClr val="003366"/>
                        </a:solidFill>
                      </a:endParaRPr>
                    </a:p>
                  </p:txBody>
                </p:sp>
              </p:grpSp>
              <p:grpSp>
                <p:nvGrpSpPr>
                  <p:cNvPr id="4119" name="Group 121"/>
                  <p:cNvGrpSpPr>
                    <a:grpSpLocks/>
                  </p:cNvGrpSpPr>
                  <p:nvPr/>
                </p:nvGrpSpPr>
                <p:grpSpPr bwMode="auto">
                  <a:xfrm>
                    <a:off x="351" y="1888"/>
                    <a:ext cx="363" cy="173"/>
                    <a:chOff x="340" y="1888"/>
                    <a:chExt cx="363" cy="173"/>
                  </a:xfrm>
                </p:grpSpPr>
                <p:sp>
                  <p:nvSpPr>
                    <p:cNvPr id="4140" name="Lin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13" y="1979"/>
                      <a:ext cx="9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336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41" name="Text Box 2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0" y="1888"/>
                      <a:ext cx="295" cy="17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1200" b="1">
                          <a:solidFill>
                            <a:srgbClr val="003366"/>
                          </a:solidFill>
                        </a:rPr>
                        <a:t>5</a:t>
                      </a:r>
                      <a:endParaRPr lang="el-GR" sz="1200" b="1">
                        <a:solidFill>
                          <a:srgbClr val="003366"/>
                        </a:solidFill>
                      </a:endParaRPr>
                    </a:p>
                  </p:txBody>
                </p:sp>
              </p:grpSp>
              <p:grpSp>
                <p:nvGrpSpPr>
                  <p:cNvPr id="4120" name="Group 120"/>
                  <p:cNvGrpSpPr>
                    <a:grpSpLocks/>
                  </p:cNvGrpSpPr>
                  <p:nvPr/>
                </p:nvGrpSpPr>
                <p:grpSpPr bwMode="auto">
                  <a:xfrm>
                    <a:off x="351" y="1434"/>
                    <a:ext cx="363" cy="400"/>
                    <a:chOff x="340" y="1434"/>
                    <a:chExt cx="363" cy="400"/>
                  </a:xfrm>
                </p:grpSpPr>
                <p:sp>
                  <p:nvSpPr>
                    <p:cNvPr id="4135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13" y="1752"/>
                      <a:ext cx="9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336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36" name="Text Box 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0" y="1661"/>
                      <a:ext cx="295" cy="17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1200" b="1">
                          <a:solidFill>
                            <a:srgbClr val="003366"/>
                          </a:solidFill>
                        </a:rPr>
                        <a:t>6</a:t>
                      </a:r>
                      <a:endParaRPr lang="el-GR" sz="1200" b="1">
                        <a:solidFill>
                          <a:srgbClr val="003366"/>
                        </a:solidFill>
                      </a:endParaRPr>
                    </a:p>
                  </p:txBody>
                </p:sp>
                <p:grpSp>
                  <p:nvGrpSpPr>
                    <p:cNvPr id="4137" name="Group 1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0" y="1434"/>
                      <a:ext cx="363" cy="173"/>
                      <a:chOff x="340" y="1434"/>
                      <a:chExt cx="363" cy="173"/>
                    </a:xfrm>
                  </p:grpSpPr>
                  <p:sp>
                    <p:nvSpPr>
                      <p:cNvPr id="4138" name="Line 1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13" y="1525"/>
                        <a:ext cx="90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4139" name="Text Box 2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40" y="1434"/>
                        <a:ext cx="295" cy="17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pPr algn="ctr">
                          <a:spcBef>
                            <a:spcPct val="50000"/>
                          </a:spcBef>
                        </a:pPr>
                        <a:r>
                          <a:rPr lang="en-US" sz="1200" b="1">
                            <a:solidFill>
                              <a:srgbClr val="003366"/>
                            </a:solidFill>
                          </a:rPr>
                          <a:t>7</a:t>
                        </a:r>
                        <a:endParaRPr lang="el-GR" sz="1200" b="1">
                          <a:solidFill>
                            <a:srgbClr val="003366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4121" name="Group 118"/>
                  <p:cNvGrpSpPr>
                    <a:grpSpLocks/>
                  </p:cNvGrpSpPr>
                  <p:nvPr/>
                </p:nvGrpSpPr>
                <p:grpSpPr bwMode="auto">
                  <a:xfrm>
                    <a:off x="351" y="1207"/>
                    <a:ext cx="363" cy="173"/>
                    <a:chOff x="340" y="1207"/>
                    <a:chExt cx="363" cy="173"/>
                  </a:xfrm>
                </p:grpSpPr>
                <p:sp>
                  <p:nvSpPr>
                    <p:cNvPr id="4133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13" y="1298"/>
                      <a:ext cx="9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336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34" name="Text Box 2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0" y="1207"/>
                      <a:ext cx="295" cy="17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1200" b="1">
                          <a:solidFill>
                            <a:srgbClr val="003366"/>
                          </a:solidFill>
                        </a:rPr>
                        <a:t>8</a:t>
                      </a:r>
                      <a:endParaRPr lang="el-GR" sz="1200" b="1">
                        <a:solidFill>
                          <a:srgbClr val="003366"/>
                        </a:solidFill>
                      </a:endParaRPr>
                    </a:p>
                  </p:txBody>
                </p:sp>
              </p:grpSp>
              <p:grpSp>
                <p:nvGrpSpPr>
                  <p:cNvPr id="4122" name="Group 126"/>
                  <p:cNvGrpSpPr>
                    <a:grpSpLocks/>
                  </p:cNvGrpSpPr>
                  <p:nvPr/>
                </p:nvGrpSpPr>
                <p:grpSpPr bwMode="auto">
                  <a:xfrm>
                    <a:off x="204" y="572"/>
                    <a:ext cx="5409" cy="2786"/>
                    <a:chOff x="193" y="572"/>
                    <a:chExt cx="5409" cy="2786"/>
                  </a:xfrm>
                </p:grpSpPr>
                <p:sp>
                  <p:nvSpPr>
                    <p:cNvPr id="4123" name="Line 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13" y="799"/>
                      <a:ext cx="0" cy="245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3366"/>
                      </a:solidFill>
                      <a:round/>
                      <a:headEnd type="triangle" w="med" len="lg"/>
                      <a:tailEnd type="none" w="med" len="lg"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24" name="Line 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7" y="3113"/>
                      <a:ext cx="503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3366"/>
                      </a:solidFill>
                      <a:round/>
                      <a:headEnd/>
                      <a:tailEnd type="triangle" w="med" len="lg"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25" name="Text Box 2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86" y="3121"/>
                      <a:ext cx="295" cy="17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1200" b="1">
                          <a:solidFill>
                            <a:srgbClr val="003366"/>
                          </a:solidFill>
                        </a:rPr>
                        <a:t>0</a:t>
                      </a:r>
                      <a:endParaRPr lang="el-GR" sz="1200" b="1">
                        <a:solidFill>
                          <a:srgbClr val="003366"/>
                        </a:solidFill>
                      </a:endParaRPr>
                    </a:p>
                  </p:txBody>
                </p:sp>
                <p:sp>
                  <p:nvSpPr>
                    <p:cNvPr id="4126" name="Text Box 6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30" y="3166"/>
                      <a:ext cx="226" cy="17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200" b="1">
                          <a:solidFill>
                            <a:srgbClr val="003366"/>
                          </a:solidFill>
                        </a:rPr>
                        <a:t>t</a:t>
                      </a:r>
                      <a:r>
                        <a:rPr lang="el-GR" sz="1200" b="1" baseline="-25000">
                          <a:solidFill>
                            <a:srgbClr val="003366"/>
                          </a:solidFill>
                        </a:rPr>
                        <a:t>1</a:t>
                      </a:r>
                    </a:p>
                  </p:txBody>
                </p:sp>
                <p:sp>
                  <p:nvSpPr>
                    <p:cNvPr id="4127" name="Text Box 6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12" y="3158"/>
                      <a:ext cx="226" cy="17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200" b="1">
                          <a:solidFill>
                            <a:srgbClr val="003366"/>
                          </a:solidFill>
                        </a:rPr>
                        <a:t>t</a:t>
                      </a:r>
                      <a:r>
                        <a:rPr lang="en-US" sz="1200" b="1" baseline="-25000">
                          <a:solidFill>
                            <a:srgbClr val="003366"/>
                          </a:solidFill>
                        </a:rPr>
                        <a:t>2</a:t>
                      </a:r>
                      <a:endParaRPr lang="el-GR" sz="1200" b="1" baseline="-25000">
                        <a:solidFill>
                          <a:srgbClr val="003366"/>
                        </a:solidFill>
                      </a:endParaRPr>
                    </a:p>
                  </p:txBody>
                </p:sp>
                <p:sp>
                  <p:nvSpPr>
                    <p:cNvPr id="4128" name="Text Box 6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93" y="3158"/>
                      <a:ext cx="226" cy="17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200" b="1">
                          <a:solidFill>
                            <a:srgbClr val="003366"/>
                          </a:solidFill>
                        </a:rPr>
                        <a:t>t</a:t>
                      </a:r>
                      <a:r>
                        <a:rPr lang="en-US" sz="1200" b="1" baseline="-25000">
                          <a:solidFill>
                            <a:srgbClr val="003366"/>
                          </a:solidFill>
                        </a:rPr>
                        <a:t>3</a:t>
                      </a:r>
                      <a:endParaRPr lang="el-GR" sz="1200" b="1" baseline="-25000">
                        <a:solidFill>
                          <a:srgbClr val="003366"/>
                        </a:solidFill>
                      </a:endParaRPr>
                    </a:p>
                  </p:txBody>
                </p:sp>
                <p:sp>
                  <p:nvSpPr>
                    <p:cNvPr id="4129" name="Text Box 6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54" y="3166"/>
                      <a:ext cx="226" cy="17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200" b="1">
                          <a:solidFill>
                            <a:srgbClr val="003366"/>
                          </a:solidFill>
                        </a:rPr>
                        <a:t>t</a:t>
                      </a:r>
                      <a:r>
                        <a:rPr lang="en-US" sz="1200" b="1" baseline="-25000">
                          <a:solidFill>
                            <a:srgbClr val="003366"/>
                          </a:solidFill>
                        </a:rPr>
                        <a:t>4</a:t>
                      </a:r>
                      <a:endParaRPr lang="el-GR" sz="1200" b="1" baseline="-25000">
                        <a:solidFill>
                          <a:srgbClr val="003366"/>
                        </a:solidFill>
                      </a:endParaRPr>
                    </a:p>
                  </p:txBody>
                </p:sp>
                <p:sp>
                  <p:nvSpPr>
                    <p:cNvPr id="4130" name="Text Box 6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242" y="3166"/>
                      <a:ext cx="226" cy="17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200" b="1">
                          <a:solidFill>
                            <a:srgbClr val="003366"/>
                          </a:solidFill>
                        </a:rPr>
                        <a:t>t</a:t>
                      </a:r>
                      <a:endParaRPr lang="el-GR" sz="1200" b="1" baseline="-25000">
                        <a:solidFill>
                          <a:srgbClr val="003366"/>
                        </a:solidFill>
                      </a:endParaRPr>
                    </a:p>
                  </p:txBody>
                </p:sp>
                <p:sp>
                  <p:nvSpPr>
                    <p:cNvPr id="4131" name="Text Box 6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376" y="3166"/>
                      <a:ext cx="226" cy="19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400" b="1">
                          <a:solidFill>
                            <a:srgbClr val="003366"/>
                          </a:solidFill>
                        </a:rPr>
                        <a:t>t</a:t>
                      </a:r>
                      <a:endParaRPr lang="el-GR" sz="1400" b="1" baseline="-25000">
                        <a:solidFill>
                          <a:srgbClr val="003366"/>
                        </a:solidFill>
                      </a:endParaRPr>
                    </a:p>
                  </p:txBody>
                </p:sp>
                <p:sp>
                  <p:nvSpPr>
                    <p:cNvPr id="4132" name="Text Box 68"/>
                    <p:cNvSpPr txBox="1">
                      <a:spLocks noChangeArrowheads="1"/>
                    </p:cNvSpPr>
                    <p:nvPr/>
                  </p:nvSpPr>
                  <p:spPr bwMode="auto">
                    <a:xfrm rot="-5400000">
                      <a:off x="-551" y="1316"/>
                      <a:ext cx="1679" cy="19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400" b="1">
                          <a:solidFill>
                            <a:srgbClr val="003366"/>
                          </a:solidFill>
                        </a:rPr>
                        <a:t>Number of Arrivals a(t)</a:t>
                      </a:r>
                      <a:endParaRPr lang="el-GR" sz="1400" b="1">
                        <a:solidFill>
                          <a:srgbClr val="003366"/>
                        </a:solidFill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4103" name="Group 104"/>
          <p:cNvGrpSpPr>
            <a:grpSpLocks/>
          </p:cNvGrpSpPr>
          <p:nvPr/>
        </p:nvGrpSpPr>
        <p:grpSpPr bwMode="auto">
          <a:xfrm>
            <a:off x="611188" y="5373688"/>
            <a:ext cx="8208962" cy="576262"/>
            <a:chOff x="385" y="3416"/>
            <a:chExt cx="4451" cy="295"/>
          </a:xfrm>
        </p:grpSpPr>
        <p:graphicFrame>
          <p:nvGraphicFramePr>
            <p:cNvPr id="4099" name="Object 69"/>
            <p:cNvGraphicFramePr>
              <a:graphicFrameLocks noChangeAspect="1"/>
            </p:cNvGraphicFramePr>
            <p:nvPr/>
          </p:nvGraphicFramePr>
          <p:xfrm>
            <a:off x="521" y="3416"/>
            <a:ext cx="4315" cy="295"/>
          </p:xfrm>
          <a:graphic>
            <a:graphicData uri="http://schemas.openxmlformats.org/presentationml/2006/ole">
              <p:oleObj spid="_x0000_s4100" name="Equation" r:id="rId4" imgW="98136055" imgH="6696000" progId="Equation.3">
                <p:embed/>
              </p:oleObj>
            </a:graphicData>
          </a:graphic>
        </p:graphicFrame>
        <p:sp>
          <p:nvSpPr>
            <p:cNvPr id="4106" name="Text Box 98"/>
            <p:cNvSpPr txBox="1">
              <a:spLocks noChangeArrowheads="1"/>
            </p:cNvSpPr>
            <p:nvPr/>
          </p:nvSpPr>
          <p:spPr bwMode="auto">
            <a:xfrm>
              <a:off x="385" y="3430"/>
              <a:ext cx="227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A0D4D8"/>
                </a:buClr>
                <a:buFont typeface="Wingdings" pitchFamily="2" charset="2"/>
                <a:buChar char="§"/>
              </a:pPr>
              <a:r>
                <a:rPr lang="en-US" sz="1800"/>
                <a:t> </a:t>
              </a:r>
              <a:endParaRPr lang="el-GR" sz="1800"/>
            </a:p>
          </p:txBody>
        </p:sp>
      </p:grpSp>
      <p:grpSp>
        <p:nvGrpSpPr>
          <p:cNvPr id="4104" name="Group 105"/>
          <p:cNvGrpSpPr>
            <a:grpSpLocks/>
          </p:cNvGrpSpPr>
          <p:nvPr/>
        </p:nvGrpSpPr>
        <p:grpSpPr bwMode="auto">
          <a:xfrm>
            <a:off x="900113" y="5949950"/>
            <a:ext cx="4903787" cy="366713"/>
            <a:chOff x="335" y="3743"/>
            <a:chExt cx="2891" cy="231"/>
          </a:xfrm>
        </p:grpSpPr>
        <p:graphicFrame>
          <p:nvGraphicFramePr>
            <p:cNvPr id="4098" name="Object 96"/>
            <p:cNvGraphicFramePr>
              <a:graphicFrameLocks noChangeAspect="1"/>
            </p:cNvGraphicFramePr>
            <p:nvPr/>
          </p:nvGraphicFramePr>
          <p:xfrm>
            <a:off x="335" y="3748"/>
            <a:ext cx="2891" cy="226"/>
          </p:xfrm>
          <a:graphic>
            <a:graphicData uri="http://schemas.openxmlformats.org/presentationml/2006/ole">
              <p:oleObj spid="_x0000_s4101" name="Equation" r:id="rId5" imgW="52111345" imgH="3952800" progId="Equation.3">
                <p:embed/>
              </p:oleObj>
            </a:graphicData>
          </a:graphic>
        </p:graphicFrame>
        <p:sp>
          <p:nvSpPr>
            <p:cNvPr id="4105" name="Text Box 102"/>
            <p:cNvSpPr txBox="1">
              <a:spLocks noChangeArrowheads="1"/>
            </p:cNvSpPr>
            <p:nvPr/>
          </p:nvSpPr>
          <p:spPr bwMode="auto">
            <a:xfrm>
              <a:off x="385" y="3743"/>
              <a:ext cx="2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A0D4D8"/>
                </a:buClr>
                <a:buFont typeface="Wingdings" pitchFamily="2" charset="2"/>
                <a:buChar char="§"/>
              </a:pPr>
              <a:r>
                <a:rPr lang="en-US" sz="1800"/>
                <a:t> </a:t>
              </a:r>
              <a:endParaRPr lang="el-GR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28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Θεώρημα του </a:t>
            </a:r>
            <a:r>
              <a:rPr lang="en-US" sz="28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LITTLE </a:t>
            </a:r>
            <a:endParaRPr lang="el-GR" sz="2800" b="1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12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468313" y="1125538"/>
            <a:ext cx="172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 i="1" u="sng">
                <a:solidFill>
                  <a:srgbClr val="003366"/>
                </a:solidFill>
              </a:rPr>
              <a:t>Παράδειγμα</a:t>
            </a:r>
            <a:r>
              <a:rPr lang="en-US" sz="1800" i="1" u="sng">
                <a:solidFill>
                  <a:srgbClr val="003366"/>
                </a:solidFill>
              </a:rPr>
              <a:t>:</a:t>
            </a:r>
            <a:r>
              <a:rPr lang="en-US" sz="1800" i="1">
                <a:solidFill>
                  <a:srgbClr val="003366"/>
                </a:solidFill>
              </a:rPr>
              <a:t> </a:t>
            </a:r>
            <a:endParaRPr lang="el-GR" sz="1800" i="1">
              <a:solidFill>
                <a:srgbClr val="003366"/>
              </a:solidFill>
            </a:endParaRPr>
          </a:p>
        </p:txBody>
      </p:sp>
      <p:grpSp>
        <p:nvGrpSpPr>
          <p:cNvPr id="34821" name="Group 25"/>
          <p:cNvGrpSpPr>
            <a:grpSpLocks/>
          </p:cNvGrpSpPr>
          <p:nvPr/>
        </p:nvGrpSpPr>
        <p:grpSpPr bwMode="auto">
          <a:xfrm>
            <a:off x="2339975" y="1557338"/>
            <a:ext cx="4033838" cy="1601787"/>
            <a:chOff x="1065" y="935"/>
            <a:chExt cx="2541" cy="1009"/>
          </a:xfrm>
        </p:grpSpPr>
        <p:sp>
          <p:nvSpPr>
            <p:cNvPr id="34828" name="Line 14"/>
            <p:cNvSpPr>
              <a:spLocks noChangeShapeType="1"/>
            </p:cNvSpPr>
            <p:nvPr/>
          </p:nvSpPr>
          <p:spPr bwMode="auto">
            <a:xfrm>
              <a:off x="2335" y="1207"/>
              <a:ext cx="817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4829" name="Line 15"/>
            <p:cNvSpPr>
              <a:spLocks noChangeShapeType="1"/>
            </p:cNvSpPr>
            <p:nvPr/>
          </p:nvSpPr>
          <p:spPr bwMode="auto">
            <a:xfrm>
              <a:off x="1518" y="1207"/>
              <a:ext cx="817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34830" name="Group 24"/>
            <p:cNvGrpSpPr>
              <a:grpSpLocks/>
            </p:cNvGrpSpPr>
            <p:nvPr/>
          </p:nvGrpSpPr>
          <p:grpSpPr bwMode="auto">
            <a:xfrm>
              <a:off x="1065" y="935"/>
              <a:ext cx="2541" cy="1009"/>
              <a:chOff x="1065" y="935"/>
              <a:chExt cx="2541" cy="1009"/>
            </a:xfrm>
          </p:grpSpPr>
          <p:sp>
            <p:nvSpPr>
              <p:cNvPr id="34831" name="Line 13"/>
              <p:cNvSpPr>
                <a:spLocks noChangeShapeType="1"/>
              </p:cNvSpPr>
              <p:nvPr/>
            </p:nvSpPr>
            <p:spPr bwMode="auto">
              <a:xfrm>
                <a:off x="1519" y="1706"/>
                <a:ext cx="1633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 type="triangle" w="lg" len="lg"/>
                <a:tailEnd type="triangle" w="lg" len="lg"/>
              </a:ln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34832" name="Group 23"/>
              <p:cNvGrpSpPr>
                <a:grpSpLocks/>
              </p:cNvGrpSpPr>
              <p:nvPr/>
            </p:nvGrpSpPr>
            <p:grpSpPr bwMode="auto">
              <a:xfrm>
                <a:off x="1065" y="935"/>
                <a:ext cx="2541" cy="1009"/>
                <a:chOff x="1065" y="935"/>
                <a:chExt cx="2541" cy="1009"/>
              </a:xfrm>
            </p:grpSpPr>
            <p:grpSp>
              <p:nvGrpSpPr>
                <p:cNvPr id="34833" name="Group 22"/>
                <p:cNvGrpSpPr>
                  <a:grpSpLocks/>
                </p:cNvGrpSpPr>
                <p:nvPr/>
              </p:nvGrpSpPr>
              <p:grpSpPr bwMode="auto">
                <a:xfrm>
                  <a:off x="1065" y="1162"/>
                  <a:ext cx="2541" cy="590"/>
                  <a:chOff x="1065" y="1162"/>
                  <a:chExt cx="2541" cy="590"/>
                </a:xfrm>
              </p:grpSpPr>
              <p:grpSp>
                <p:nvGrpSpPr>
                  <p:cNvPr id="34837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1519" y="1162"/>
                    <a:ext cx="1633" cy="590"/>
                    <a:chOff x="1519" y="1162"/>
                    <a:chExt cx="1633" cy="590"/>
                  </a:xfrm>
                </p:grpSpPr>
                <p:sp>
                  <p:nvSpPr>
                    <p:cNvPr id="34840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19" y="1298"/>
                      <a:ext cx="816" cy="31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00336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/>
                      <a:r>
                        <a:rPr lang="el-GR" sz="1400" b="1" dirty="0" smtClean="0">
                          <a:solidFill>
                            <a:srgbClr val="003366"/>
                          </a:solidFill>
                        </a:rPr>
                        <a:t>Αναμονή</a:t>
                      </a:r>
                      <a:r>
                        <a:rPr lang="en-US" sz="1400" b="1" dirty="0" smtClean="0">
                          <a:solidFill>
                            <a:srgbClr val="003366"/>
                          </a:solidFill>
                        </a:rPr>
                        <a:t> </a:t>
                      </a:r>
                      <a:endParaRPr lang="el-GR" sz="1400" b="1" dirty="0">
                        <a:solidFill>
                          <a:srgbClr val="003366"/>
                        </a:solidFill>
                      </a:endParaRPr>
                    </a:p>
                  </p:txBody>
                </p:sp>
                <p:sp>
                  <p:nvSpPr>
                    <p:cNvPr id="34841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35" y="1298"/>
                      <a:ext cx="816" cy="31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00336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/>
                      <a:r>
                        <a:rPr lang="el-GR" sz="1400" b="1">
                          <a:solidFill>
                            <a:srgbClr val="003366"/>
                          </a:solidFill>
                        </a:rPr>
                        <a:t>Μετάδοση</a:t>
                      </a:r>
                    </a:p>
                  </p:txBody>
                </p:sp>
                <p:sp>
                  <p:nvSpPr>
                    <p:cNvPr id="34842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19" y="1162"/>
                      <a:ext cx="0" cy="59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336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34843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52" y="1162"/>
                      <a:ext cx="0" cy="59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336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34844" name="Line 1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35" y="1162"/>
                      <a:ext cx="0" cy="454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336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  <p:sp>
                <p:nvSpPr>
                  <p:cNvPr id="34838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1065" y="1480"/>
                    <a:ext cx="45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 type="triangle" w="lg" len="lg"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34839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3152" y="1480"/>
                    <a:ext cx="45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 type="triangle" w="lg" len="lg"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3483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837" y="1752"/>
                  <a:ext cx="81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003366"/>
                      </a:solidFill>
                    </a:rPr>
                    <a:t>N,T</a:t>
                  </a:r>
                  <a:endParaRPr lang="el-GR" sz="1400" b="1">
                    <a:solidFill>
                      <a:srgbClr val="003366"/>
                    </a:solidFill>
                  </a:endParaRPr>
                </a:p>
              </p:txBody>
            </p:sp>
            <p:sp>
              <p:nvSpPr>
                <p:cNvPr id="34835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338" y="935"/>
                  <a:ext cx="81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003366"/>
                      </a:solidFill>
                    </a:rPr>
                    <a:t>N</a:t>
                  </a:r>
                  <a:r>
                    <a:rPr lang="en-US" sz="1400" b="1" baseline="-25000">
                      <a:solidFill>
                        <a:srgbClr val="003366"/>
                      </a:solidFill>
                    </a:rPr>
                    <a:t>Q</a:t>
                  </a:r>
                  <a:r>
                    <a:rPr lang="en-US" sz="1400" b="1">
                      <a:solidFill>
                        <a:srgbClr val="003366"/>
                      </a:solidFill>
                    </a:rPr>
                    <a:t>, W</a:t>
                  </a:r>
                  <a:endParaRPr lang="el-GR" sz="1400" b="1">
                    <a:solidFill>
                      <a:srgbClr val="003366"/>
                    </a:solidFill>
                  </a:endParaRPr>
                </a:p>
              </p:txBody>
            </p:sp>
            <p:sp>
              <p:nvSpPr>
                <p:cNvPr id="3483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336" y="935"/>
                  <a:ext cx="81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l-GR" sz="1400" b="1" dirty="0">
                      <a:solidFill>
                        <a:srgbClr val="003366"/>
                      </a:solidFill>
                    </a:rPr>
                    <a:t>ρ</a:t>
                  </a:r>
                  <a:r>
                    <a:rPr lang="en-US" sz="1400" b="1" dirty="0">
                      <a:solidFill>
                        <a:srgbClr val="003366"/>
                      </a:solidFill>
                    </a:rPr>
                    <a:t>, E{X}</a:t>
                  </a:r>
                  <a:endParaRPr lang="el-GR" sz="1400" b="1" dirty="0">
                    <a:solidFill>
                      <a:srgbClr val="003366"/>
                    </a:solidFill>
                  </a:endParaRPr>
                </a:p>
              </p:txBody>
            </p:sp>
          </p:grpSp>
        </p:grpSp>
      </p:grpSp>
      <p:sp>
        <p:nvSpPr>
          <p:cNvPr id="34822" name="Text Box 26"/>
          <p:cNvSpPr txBox="1">
            <a:spLocks noChangeArrowheads="1"/>
          </p:cNvSpPr>
          <p:nvPr/>
        </p:nvSpPr>
        <p:spPr bwMode="auto">
          <a:xfrm>
            <a:off x="539750" y="3530600"/>
            <a:ext cx="6264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n-US" sz="1800">
                <a:solidFill>
                  <a:srgbClr val="003366"/>
                </a:solidFill>
              </a:rPr>
              <a:t> </a:t>
            </a:r>
            <a:r>
              <a:rPr lang="el-GR" sz="1800">
                <a:solidFill>
                  <a:srgbClr val="003366"/>
                </a:solidFill>
              </a:rPr>
              <a:t>Εφαρμογή του θεωρήματος στην αναμονή (ουρά)</a:t>
            </a:r>
            <a:r>
              <a:rPr lang="en-US" sz="1800">
                <a:solidFill>
                  <a:srgbClr val="003366"/>
                </a:solidFill>
              </a:rPr>
              <a:t>    </a:t>
            </a:r>
            <a:endParaRPr lang="el-GR" sz="1800">
              <a:solidFill>
                <a:srgbClr val="003366"/>
              </a:solidFill>
            </a:endParaRPr>
          </a:p>
        </p:txBody>
      </p:sp>
      <p:sp>
        <p:nvSpPr>
          <p:cNvPr id="34823" name="Rectangle 27"/>
          <p:cNvSpPr>
            <a:spLocks noChangeArrowheads="1"/>
          </p:cNvSpPr>
          <p:nvPr/>
        </p:nvSpPr>
        <p:spPr bwMode="auto">
          <a:xfrm>
            <a:off x="720725" y="3903663"/>
            <a:ext cx="457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r>
              <a:rPr lang="en-US" sz="1800" b="1" dirty="0" smtClean="0">
                <a:solidFill>
                  <a:srgbClr val="003366"/>
                </a:solidFill>
              </a:rPr>
              <a:t>N</a:t>
            </a:r>
            <a:r>
              <a:rPr lang="en-US" sz="1800" b="1" baseline="-25000" dirty="0" smtClean="0">
                <a:solidFill>
                  <a:srgbClr val="003366"/>
                </a:solidFill>
              </a:rPr>
              <a:t>Q </a:t>
            </a:r>
            <a:r>
              <a:rPr lang="en-US" sz="1800" b="1" dirty="0" smtClean="0">
                <a:solidFill>
                  <a:srgbClr val="003366"/>
                </a:solidFill>
              </a:rPr>
              <a:t>= </a:t>
            </a:r>
            <a:r>
              <a:rPr lang="el-GR" sz="1800" b="1" dirty="0" smtClean="0">
                <a:solidFill>
                  <a:srgbClr val="003366"/>
                </a:solidFill>
                <a:latin typeface="Times New Roman" pitchFamily="18" charset="0"/>
              </a:rPr>
              <a:t>λ </a:t>
            </a:r>
            <a:r>
              <a:rPr lang="en-US" sz="1800" b="1" dirty="0" smtClean="0">
                <a:solidFill>
                  <a:srgbClr val="003366"/>
                </a:solidFill>
                <a:latin typeface="Times New Roman" pitchFamily="18" charset="0"/>
              </a:rPr>
              <a:t>W</a:t>
            </a:r>
            <a:endParaRPr lang="el-GR" sz="1800" b="1" dirty="0"/>
          </a:p>
        </p:txBody>
      </p:sp>
      <p:sp>
        <p:nvSpPr>
          <p:cNvPr id="34824" name="Rectangle 29"/>
          <p:cNvSpPr>
            <a:spLocks noChangeArrowheads="1"/>
          </p:cNvSpPr>
          <p:nvPr/>
        </p:nvSpPr>
        <p:spPr bwMode="auto">
          <a:xfrm>
            <a:off x="720725" y="4221088"/>
            <a:ext cx="73802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rgbClr val="A0D4D8"/>
              </a:buClr>
              <a:buFont typeface="Wingdings" pitchFamily="2" charset="2"/>
              <a:buNone/>
            </a:pPr>
            <a:r>
              <a:rPr lang="el-GR" sz="1800" i="1" dirty="0">
                <a:solidFill>
                  <a:srgbClr val="003366"/>
                </a:solidFill>
              </a:rPr>
              <a:t>όπου</a:t>
            </a:r>
            <a:r>
              <a:rPr lang="en-US" sz="1800" i="1" dirty="0">
                <a:solidFill>
                  <a:srgbClr val="003366"/>
                </a:solidFill>
              </a:rPr>
              <a:t> 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n-US" sz="1800" b="1" dirty="0">
                <a:solidFill>
                  <a:srgbClr val="003366"/>
                </a:solidFill>
              </a:rPr>
              <a:t>N</a:t>
            </a:r>
            <a:r>
              <a:rPr lang="en-US" sz="1800" b="1" baseline="-25000" dirty="0">
                <a:solidFill>
                  <a:srgbClr val="003366"/>
                </a:solidFill>
              </a:rPr>
              <a:t>Q</a:t>
            </a:r>
            <a:r>
              <a:rPr lang="en-US" sz="1800" baseline="-25000" dirty="0">
                <a:solidFill>
                  <a:srgbClr val="003366"/>
                </a:solidFill>
              </a:rPr>
              <a:t> </a:t>
            </a:r>
            <a:r>
              <a:rPr lang="en-US" sz="1800" dirty="0">
                <a:solidFill>
                  <a:srgbClr val="003366"/>
                </a:solidFill>
              </a:rPr>
              <a:t>= </a:t>
            </a:r>
            <a:r>
              <a:rPr lang="el-GR" sz="1800" dirty="0" smtClean="0">
                <a:solidFill>
                  <a:srgbClr val="003366"/>
                </a:solidFill>
              </a:rPr>
              <a:t>μέσος </a:t>
            </a:r>
            <a:r>
              <a:rPr lang="el-GR" sz="1800" dirty="0">
                <a:solidFill>
                  <a:srgbClr val="003366"/>
                </a:solidFill>
              </a:rPr>
              <a:t>αριθμός πακέτων που αναμένουν στην </a:t>
            </a:r>
            <a:r>
              <a:rPr lang="el-GR" sz="1800" dirty="0" smtClean="0">
                <a:solidFill>
                  <a:srgbClr val="003366"/>
                </a:solidFill>
              </a:rPr>
              <a:t>ουρά</a:t>
            </a:r>
            <a:endParaRPr lang="en-US" sz="1800" dirty="0" smtClean="0">
              <a:solidFill>
                <a:srgbClr val="003366"/>
              </a:solidFill>
            </a:endParaRPr>
          </a:p>
          <a:p>
            <a:pPr>
              <a:spcBef>
                <a:spcPts val="0"/>
              </a:spcBef>
              <a:buClr>
                <a:srgbClr val="A0D4D8"/>
              </a:buClr>
              <a:buFont typeface="Wingdings" pitchFamily="2" charset="2"/>
              <a:buNone/>
            </a:pPr>
            <a:r>
              <a:rPr lang="el-GR" sz="1800" b="1" dirty="0" smtClean="0">
                <a:solidFill>
                  <a:srgbClr val="003366"/>
                </a:solidFill>
                <a:latin typeface="Times New Roman" pitchFamily="18" charset="0"/>
              </a:rPr>
              <a:t>            </a:t>
            </a:r>
            <a:r>
              <a:rPr lang="en-US" sz="1800" b="1" dirty="0" smtClean="0">
                <a:solidFill>
                  <a:srgbClr val="003366"/>
                </a:solidFill>
                <a:latin typeface="Times New Roman" pitchFamily="18" charset="0"/>
              </a:rPr>
              <a:t>W </a:t>
            </a:r>
            <a:r>
              <a:rPr lang="en-US" sz="1800" dirty="0" smtClean="0">
                <a:solidFill>
                  <a:srgbClr val="003366"/>
                </a:solidFill>
              </a:rPr>
              <a:t>= </a:t>
            </a:r>
            <a:r>
              <a:rPr lang="el-GR" sz="1800" dirty="0" smtClean="0">
                <a:solidFill>
                  <a:srgbClr val="003366"/>
                </a:solidFill>
              </a:rPr>
              <a:t>μέση καθυστέρηση στην ουρά</a:t>
            </a:r>
            <a:endParaRPr lang="el-GR" sz="1800" dirty="0"/>
          </a:p>
        </p:txBody>
      </p:sp>
      <p:sp>
        <p:nvSpPr>
          <p:cNvPr id="34825" name="Text Box 30"/>
          <p:cNvSpPr txBox="1">
            <a:spLocks noChangeArrowheads="1"/>
          </p:cNvSpPr>
          <p:nvPr/>
        </p:nvSpPr>
        <p:spPr bwMode="auto">
          <a:xfrm>
            <a:off x="539750" y="5085184"/>
            <a:ext cx="74166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l-GR" sz="1800" dirty="0">
                <a:solidFill>
                  <a:srgbClr val="003366"/>
                </a:solidFill>
              </a:rPr>
              <a:t>Εφαρμογή του θεωρήματος στο τμήμα </a:t>
            </a:r>
            <a:r>
              <a:rPr lang="el-GR" sz="1800" dirty="0" smtClean="0">
                <a:solidFill>
                  <a:srgbClr val="003366"/>
                </a:solidFill>
              </a:rPr>
              <a:t>μετάδοσης (</a:t>
            </a:r>
            <a:r>
              <a:rPr lang="el-GR" sz="1800" dirty="0" err="1" smtClean="0">
                <a:solidFill>
                  <a:srgbClr val="003366"/>
                </a:solidFill>
              </a:rPr>
              <a:t>εξυπηρέτης</a:t>
            </a:r>
            <a:r>
              <a:rPr lang="el-GR" sz="1800" dirty="0" smtClean="0">
                <a:solidFill>
                  <a:srgbClr val="003366"/>
                </a:solidFill>
              </a:rPr>
              <a:t>)</a:t>
            </a:r>
            <a:endParaRPr lang="el-GR" sz="1800" dirty="0">
              <a:solidFill>
                <a:srgbClr val="003366"/>
              </a:solidFill>
            </a:endParaRPr>
          </a:p>
        </p:txBody>
      </p:sp>
      <p:sp>
        <p:nvSpPr>
          <p:cNvPr id="34826" name="Rectangle 31"/>
          <p:cNvSpPr>
            <a:spLocks noChangeArrowheads="1"/>
          </p:cNvSpPr>
          <p:nvPr/>
        </p:nvSpPr>
        <p:spPr bwMode="auto">
          <a:xfrm>
            <a:off x="720725" y="5445224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r>
              <a:rPr lang="el-GR" sz="1800" b="1" dirty="0" smtClean="0">
                <a:solidFill>
                  <a:srgbClr val="003366"/>
                </a:solidFill>
              </a:rPr>
              <a:t>ρ = </a:t>
            </a:r>
            <a:r>
              <a:rPr lang="el-GR" sz="1800" b="1" dirty="0" smtClean="0">
                <a:solidFill>
                  <a:srgbClr val="003366"/>
                </a:solidFill>
                <a:latin typeface="Times New Roman" pitchFamily="18" charset="0"/>
              </a:rPr>
              <a:t>λ </a:t>
            </a:r>
            <a:r>
              <a:rPr lang="en-US" sz="1800" b="1" dirty="0" smtClean="0">
                <a:solidFill>
                  <a:srgbClr val="003366"/>
                </a:solidFill>
              </a:rPr>
              <a:t>E{</a:t>
            </a:r>
            <a:r>
              <a:rPr lang="el-GR" sz="1800" b="1" dirty="0">
                <a:solidFill>
                  <a:srgbClr val="003366"/>
                </a:solidFill>
              </a:rPr>
              <a:t>Χ</a:t>
            </a:r>
            <a:r>
              <a:rPr lang="en-US" sz="1800" b="1" dirty="0" smtClean="0">
                <a:solidFill>
                  <a:srgbClr val="003366"/>
                </a:solidFill>
              </a:rPr>
              <a:t>}</a:t>
            </a:r>
            <a:endParaRPr lang="el-GR" sz="1800" b="1" dirty="0"/>
          </a:p>
        </p:txBody>
      </p:sp>
      <p:sp>
        <p:nvSpPr>
          <p:cNvPr id="34827" name="Rectangle 32"/>
          <p:cNvSpPr>
            <a:spLocks noChangeArrowheads="1"/>
          </p:cNvSpPr>
          <p:nvPr/>
        </p:nvSpPr>
        <p:spPr bwMode="auto">
          <a:xfrm>
            <a:off x="720725" y="5726113"/>
            <a:ext cx="74517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r>
              <a:rPr lang="el-GR" sz="1800" i="1" dirty="0">
                <a:solidFill>
                  <a:srgbClr val="003366"/>
                </a:solidFill>
              </a:rPr>
              <a:t>όπου</a:t>
            </a:r>
            <a:r>
              <a:rPr lang="en-US" sz="1800" dirty="0">
                <a:solidFill>
                  <a:srgbClr val="003366"/>
                </a:solidFill>
              </a:rPr>
              <a:t>  </a:t>
            </a:r>
            <a:r>
              <a:rPr lang="el-GR" sz="1800" b="1" dirty="0">
                <a:solidFill>
                  <a:srgbClr val="003366"/>
                </a:solidFill>
              </a:rPr>
              <a:t>ρ</a:t>
            </a:r>
            <a:r>
              <a:rPr lang="en-US" sz="1800" b="1" baseline="-25000" dirty="0">
                <a:solidFill>
                  <a:srgbClr val="003366"/>
                </a:solidFill>
              </a:rPr>
              <a:t> </a:t>
            </a:r>
            <a:r>
              <a:rPr lang="en-US" sz="1800" dirty="0">
                <a:solidFill>
                  <a:srgbClr val="003366"/>
                </a:solidFill>
              </a:rPr>
              <a:t>= </a:t>
            </a:r>
            <a:r>
              <a:rPr lang="el-GR" sz="1800" dirty="0">
                <a:solidFill>
                  <a:srgbClr val="003366"/>
                </a:solidFill>
              </a:rPr>
              <a:t>μέσος αριθμός </a:t>
            </a:r>
            <a:r>
              <a:rPr lang="el-GR" sz="1800" dirty="0" smtClean="0">
                <a:solidFill>
                  <a:srgbClr val="003366"/>
                </a:solidFill>
              </a:rPr>
              <a:t>πακέτων υπό </a:t>
            </a:r>
            <a:r>
              <a:rPr lang="el-GR" sz="1800" dirty="0">
                <a:solidFill>
                  <a:srgbClr val="003366"/>
                </a:solidFill>
              </a:rPr>
              <a:t>μετάδοση</a:t>
            </a:r>
            <a:r>
              <a:rPr lang="en-US" sz="1800" dirty="0">
                <a:solidFill>
                  <a:srgbClr val="003366"/>
                </a:solidFill>
              </a:rPr>
              <a:t> (</a:t>
            </a:r>
            <a:r>
              <a:rPr lang="el-GR" sz="1800" dirty="0">
                <a:solidFill>
                  <a:srgbClr val="003366"/>
                </a:solidFill>
              </a:rPr>
              <a:t>ένταση </a:t>
            </a:r>
            <a:r>
              <a:rPr lang="el-GR" sz="1800" dirty="0" smtClean="0">
                <a:solidFill>
                  <a:srgbClr val="003366"/>
                </a:solidFill>
              </a:rPr>
              <a:t>κίνησης</a:t>
            </a:r>
            <a:r>
              <a:rPr lang="en-US" sz="1800" dirty="0" smtClean="0">
                <a:solidFill>
                  <a:srgbClr val="003366"/>
                </a:solidFill>
              </a:rPr>
              <a:t>)</a:t>
            </a:r>
            <a:endParaRPr lang="el-GR" sz="1800" dirty="0" smtClean="0">
              <a:solidFill>
                <a:srgbClr val="003366"/>
              </a:solidFill>
            </a:endParaRPr>
          </a:p>
          <a:p>
            <a:pPr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endParaRPr lang="el-GR" sz="1800" dirty="0" smtClean="0">
              <a:solidFill>
                <a:srgbClr val="003366"/>
              </a:solidFill>
            </a:endParaRPr>
          </a:p>
          <a:p>
            <a:pPr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endParaRPr lang="el-GR" sz="1800" dirty="0"/>
          </a:p>
        </p:txBody>
      </p:sp>
      <p:sp>
        <p:nvSpPr>
          <p:cNvPr id="29" name="28 - Ορθογώνιο"/>
          <p:cNvSpPr/>
          <p:nvPr/>
        </p:nvSpPr>
        <p:spPr>
          <a:xfrm>
            <a:off x="1331640" y="6021288"/>
            <a:ext cx="36548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rgbClr val="003366"/>
                </a:solidFill>
              </a:rPr>
              <a:t>E{</a:t>
            </a:r>
            <a:r>
              <a:rPr lang="el-GR" sz="1800" b="1" dirty="0" smtClean="0">
                <a:solidFill>
                  <a:srgbClr val="003366"/>
                </a:solidFill>
              </a:rPr>
              <a:t>Χ</a:t>
            </a:r>
            <a:r>
              <a:rPr lang="en-US" sz="1800" b="1" dirty="0" smtClean="0">
                <a:solidFill>
                  <a:srgbClr val="003366"/>
                </a:solidFill>
              </a:rPr>
              <a:t>}</a:t>
            </a:r>
            <a:r>
              <a:rPr lang="el-GR" sz="1800" b="1" dirty="0" smtClean="0">
                <a:solidFill>
                  <a:srgbClr val="003366"/>
                </a:solidFill>
              </a:rPr>
              <a:t> </a:t>
            </a:r>
            <a:r>
              <a:rPr lang="el-GR" sz="1800" dirty="0" smtClean="0">
                <a:solidFill>
                  <a:srgbClr val="003366"/>
                </a:solidFill>
              </a:rPr>
              <a:t>= μέσος χρόνος μετάδοσης</a:t>
            </a:r>
            <a:endParaRPr lang="el-G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Θεώρημα του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LITTLE </a:t>
            </a:r>
            <a:endParaRPr lang="el-GR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1</a:t>
            </a:r>
            <a:r>
              <a:rPr lang="el-GR" sz="1200">
                <a:solidFill>
                  <a:srgbClr val="003366"/>
                </a:solidFill>
              </a:rPr>
              <a:t>3</a:t>
            </a: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468313" y="1125538"/>
            <a:ext cx="4391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 i="1" u="sng">
                <a:solidFill>
                  <a:srgbClr val="003366"/>
                </a:solidFill>
              </a:rPr>
              <a:t>Δεύτερο παράδειγμα</a:t>
            </a:r>
            <a:r>
              <a:rPr lang="en-US" sz="1800" i="1" u="sng">
                <a:solidFill>
                  <a:srgbClr val="003366"/>
                </a:solidFill>
              </a:rPr>
              <a:t>:</a:t>
            </a:r>
            <a:r>
              <a:rPr lang="en-US" sz="1800" i="1">
                <a:solidFill>
                  <a:srgbClr val="003366"/>
                </a:solidFill>
              </a:rPr>
              <a:t> </a:t>
            </a:r>
            <a:endParaRPr lang="el-GR" sz="1800" i="1">
              <a:solidFill>
                <a:srgbClr val="003366"/>
              </a:solidFill>
            </a:endParaRPr>
          </a:p>
        </p:txBody>
      </p:sp>
      <p:grpSp>
        <p:nvGrpSpPr>
          <p:cNvPr id="5126" name="Group 27"/>
          <p:cNvGrpSpPr>
            <a:grpSpLocks/>
          </p:cNvGrpSpPr>
          <p:nvPr/>
        </p:nvGrpSpPr>
        <p:grpSpPr bwMode="auto">
          <a:xfrm>
            <a:off x="2484438" y="1628775"/>
            <a:ext cx="4464050" cy="2017713"/>
            <a:chOff x="1474" y="1207"/>
            <a:chExt cx="2812" cy="1271"/>
          </a:xfrm>
        </p:grpSpPr>
        <p:grpSp>
          <p:nvGrpSpPr>
            <p:cNvPr id="5134" name="Group 24"/>
            <p:cNvGrpSpPr>
              <a:grpSpLocks/>
            </p:cNvGrpSpPr>
            <p:nvPr/>
          </p:nvGrpSpPr>
          <p:grpSpPr bwMode="auto">
            <a:xfrm>
              <a:off x="2154" y="1207"/>
              <a:ext cx="1270" cy="1271"/>
              <a:chOff x="2154" y="1207"/>
              <a:chExt cx="1270" cy="1271"/>
            </a:xfrm>
          </p:grpSpPr>
          <p:sp>
            <p:nvSpPr>
              <p:cNvPr id="5149" name="Rectangle 7"/>
              <p:cNvSpPr>
                <a:spLocks noChangeArrowheads="1"/>
              </p:cNvSpPr>
              <p:nvPr/>
            </p:nvSpPr>
            <p:spPr bwMode="auto">
              <a:xfrm>
                <a:off x="2154" y="1207"/>
                <a:ext cx="1270" cy="127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33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400" b="1">
                  <a:solidFill>
                    <a:srgbClr val="003366"/>
                  </a:solidFill>
                </a:endParaRPr>
              </a:p>
            </p:txBody>
          </p:sp>
          <p:sp>
            <p:nvSpPr>
              <p:cNvPr id="5150" name="Text Box 8"/>
              <p:cNvSpPr txBox="1">
                <a:spLocks noChangeArrowheads="1"/>
              </p:cNvSpPr>
              <p:nvPr/>
            </p:nvSpPr>
            <p:spPr bwMode="auto">
              <a:xfrm>
                <a:off x="2200" y="1298"/>
                <a:ext cx="1224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l-GR" sz="1400" b="1">
                    <a:solidFill>
                      <a:srgbClr val="003366"/>
                    </a:solidFill>
                  </a:rPr>
                  <a:t>Πολύπλοκο  Σύστημα Αναμονής</a:t>
                </a:r>
                <a:endParaRPr lang="el-GR" sz="1400" b="1"/>
              </a:p>
            </p:txBody>
          </p:sp>
          <p:sp>
            <p:nvSpPr>
              <p:cNvPr id="5151" name="Text Box 9"/>
              <p:cNvSpPr txBox="1">
                <a:spLocks noChangeArrowheads="1"/>
              </p:cNvSpPr>
              <p:nvPr/>
            </p:nvSpPr>
            <p:spPr bwMode="auto">
              <a:xfrm>
                <a:off x="2472" y="1798"/>
                <a:ext cx="36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3366"/>
                    </a:solidFill>
                  </a:rPr>
                  <a:t>N</a:t>
                </a:r>
                <a:r>
                  <a:rPr lang="en-US" sz="1400" b="1" baseline="-25000">
                    <a:solidFill>
                      <a:srgbClr val="003366"/>
                    </a:solidFill>
                  </a:rPr>
                  <a:t>1</a:t>
                </a:r>
                <a:endParaRPr lang="el-GR" sz="1400" b="1" baseline="-25000">
                  <a:solidFill>
                    <a:srgbClr val="003366"/>
                  </a:solidFill>
                </a:endParaRPr>
              </a:p>
            </p:txBody>
          </p:sp>
          <p:sp>
            <p:nvSpPr>
              <p:cNvPr id="5152" name="Text Box 10"/>
              <p:cNvSpPr txBox="1">
                <a:spLocks noChangeArrowheads="1"/>
              </p:cNvSpPr>
              <p:nvPr/>
            </p:nvSpPr>
            <p:spPr bwMode="auto">
              <a:xfrm>
                <a:off x="2835" y="1752"/>
                <a:ext cx="36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3366"/>
                    </a:solidFill>
                  </a:rPr>
                  <a:t>N</a:t>
                </a:r>
                <a:r>
                  <a:rPr lang="en-US" sz="1400" b="1" baseline="-25000">
                    <a:solidFill>
                      <a:srgbClr val="003366"/>
                    </a:solidFill>
                  </a:rPr>
                  <a:t>2</a:t>
                </a:r>
                <a:endParaRPr lang="el-GR" sz="1400" b="1" baseline="-25000">
                  <a:solidFill>
                    <a:srgbClr val="003366"/>
                  </a:solidFill>
                </a:endParaRPr>
              </a:p>
            </p:txBody>
          </p:sp>
          <p:sp>
            <p:nvSpPr>
              <p:cNvPr id="5153" name="Text Box 11"/>
              <p:cNvSpPr txBox="1">
                <a:spLocks noChangeArrowheads="1"/>
              </p:cNvSpPr>
              <p:nvPr/>
            </p:nvSpPr>
            <p:spPr bwMode="auto">
              <a:xfrm>
                <a:off x="2699" y="2014"/>
                <a:ext cx="36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3366"/>
                    </a:solidFill>
                  </a:rPr>
                  <a:t>N</a:t>
                </a:r>
                <a:r>
                  <a:rPr lang="en-US" sz="1400" b="1" baseline="-25000">
                    <a:solidFill>
                      <a:srgbClr val="003366"/>
                    </a:solidFill>
                  </a:rPr>
                  <a:t>3</a:t>
                </a:r>
                <a:endParaRPr lang="el-GR" sz="1400" b="1" baseline="-25000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5135" name="Group 26"/>
            <p:cNvGrpSpPr>
              <a:grpSpLocks/>
            </p:cNvGrpSpPr>
            <p:nvPr/>
          </p:nvGrpSpPr>
          <p:grpSpPr bwMode="auto">
            <a:xfrm>
              <a:off x="1474" y="1294"/>
              <a:ext cx="2812" cy="1006"/>
              <a:chOff x="1474" y="1294"/>
              <a:chExt cx="2812" cy="1006"/>
            </a:xfrm>
          </p:grpSpPr>
          <p:grpSp>
            <p:nvGrpSpPr>
              <p:cNvPr id="5136" name="Group 25"/>
              <p:cNvGrpSpPr>
                <a:grpSpLocks/>
              </p:cNvGrpSpPr>
              <p:nvPr/>
            </p:nvGrpSpPr>
            <p:grpSpPr bwMode="auto">
              <a:xfrm>
                <a:off x="1474" y="1294"/>
                <a:ext cx="680" cy="1002"/>
                <a:chOff x="1474" y="1294"/>
                <a:chExt cx="680" cy="1002"/>
              </a:xfrm>
            </p:grpSpPr>
            <p:sp>
              <p:nvSpPr>
                <p:cNvPr id="5143" name="Line 12"/>
                <p:cNvSpPr>
                  <a:spLocks noChangeShapeType="1"/>
                </p:cNvSpPr>
                <p:nvPr/>
              </p:nvSpPr>
              <p:spPr bwMode="auto">
                <a:xfrm>
                  <a:off x="1746" y="1434"/>
                  <a:ext cx="408" cy="182"/>
                </a:xfrm>
                <a:prstGeom prst="line">
                  <a:avLst/>
                </a:prstGeom>
                <a:noFill/>
                <a:ln w="28575">
                  <a:solidFill>
                    <a:srgbClr val="003366"/>
                  </a:solidFill>
                  <a:round/>
                  <a:headEnd/>
                  <a:tailEnd type="triangle" w="lg" len="med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144" name="Line 13"/>
                <p:cNvSpPr>
                  <a:spLocks noChangeShapeType="1"/>
                </p:cNvSpPr>
                <p:nvPr/>
              </p:nvSpPr>
              <p:spPr bwMode="auto">
                <a:xfrm rot="-1141844">
                  <a:off x="1716" y="1711"/>
                  <a:ext cx="408" cy="273"/>
                </a:xfrm>
                <a:prstGeom prst="line">
                  <a:avLst/>
                </a:prstGeom>
                <a:noFill/>
                <a:ln w="28575">
                  <a:solidFill>
                    <a:srgbClr val="003366"/>
                  </a:solidFill>
                  <a:round/>
                  <a:headEnd/>
                  <a:tailEnd type="triangle" w="lg" len="med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145" name="Line 14"/>
                <p:cNvSpPr>
                  <a:spLocks noChangeShapeType="1"/>
                </p:cNvSpPr>
                <p:nvPr/>
              </p:nvSpPr>
              <p:spPr bwMode="auto">
                <a:xfrm rot="-1141844">
                  <a:off x="1652" y="2130"/>
                  <a:ext cx="496" cy="128"/>
                </a:xfrm>
                <a:prstGeom prst="line">
                  <a:avLst/>
                </a:prstGeom>
                <a:noFill/>
                <a:ln w="28575">
                  <a:solidFill>
                    <a:srgbClr val="003366"/>
                  </a:solidFill>
                  <a:round/>
                  <a:headEnd/>
                  <a:tailEnd type="triangle" w="lg" len="med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146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474" y="1294"/>
                  <a:ext cx="363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sz="1400" b="1">
                      <a:solidFill>
                        <a:srgbClr val="003366"/>
                      </a:solidFill>
                      <a:latin typeface="Times New Roman" pitchFamily="18" charset="0"/>
                    </a:rPr>
                    <a:t>λ</a:t>
                  </a:r>
                  <a:r>
                    <a:rPr lang="el-GR" sz="1400" b="1" baseline="-25000">
                      <a:solidFill>
                        <a:srgbClr val="003366"/>
                      </a:solidFill>
                      <a:latin typeface="Times New Roman" pitchFamily="18" charset="0"/>
                    </a:rPr>
                    <a:t>1</a:t>
                  </a:r>
                </a:p>
              </p:txBody>
            </p:sp>
            <p:sp>
              <p:nvSpPr>
                <p:cNvPr id="5147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474" y="1650"/>
                  <a:ext cx="363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sz="1400" b="1">
                      <a:solidFill>
                        <a:srgbClr val="003366"/>
                      </a:solidFill>
                      <a:latin typeface="Times New Roman" pitchFamily="18" charset="0"/>
                    </a:rPr>
                    <a:t>λ</a:t>
                  </a:r>
                  <a:r>
                    <a:rPr lang="el-GR" sz="1400" b="1" baseline="-25000">
                      <a:solidFill>
                        <a:srgbClr val="003366"/>
                      </a:solidFill>
                      <a:latin typeface="Times New Roman" pitchFamily="18" charset="0"/>
                    </a:rPr>
                    <a:t>2</a:t>
                  </a:r>
                </a:p>
              </p:txBody>
            </p:sp>
            <p:sp>
              <p:nvSpPr>
                <p:cNvPr id="5148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474" y="2104"/>
                  <a:ext cx="363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sz="1400" b="1">
                      <a:solidFill>
                        <a:srgbClr val="003366"/>
                      </a:solidFill>
                      <a:latin typeface="Times New Roman" pitchFamily="18" charset="0"/>
                    </a:rPr>
                    <a:t>λ</a:t>
                  </a:r>
                  <a:r>
                    <a:rPr lang="el-GR" sz="1400" b="1" baseline="-25000">
                      <a:solidFill>
                        <a:srgbClr val="003366"/>
                      </a:solidFill>
                      <a:latin typeface="Times New Roman" pitchFamily="18" charset="0"/>
                    </a:rPr>
                    <a:t>3</a:t>
                  </a:r>
                </a:p>
              </p:txBody>
            </p:sp>
          </p:grpSp>
          <p:sp>
            <p:nvSpPr>
              <p:cNvPr id="5137" name="Line 18"/>
              <p:cNvSpPr>
                <a:spLocks noChangeShapeType="1"/>
              </p:cNvSpPr>
              <p:nvPr/>
            </p:nvSpPr>
            <p:spPr bwMode="auto">
              <a:xfrm flipV="1">
                <a:off x="3424" y="1434"/>
                <a:ext cx="454" cy="182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138" name="Line 19"/>
              <p:cNvSpPr>
                <a:spLocks noChangeShapeType="1"/>
              </p:cNvSpPr>
              <p:nvPr/>
            </p:nvSpPr>
            <p:spPr bwMode="auto">
              <a:xfrm flipV="1">
                <a:off x="3424" y="1797"/>
                <a:ext cx="499" cy="91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139" name="Line 20"/>
              <p:cNvSpPr>
                <a:spLocks noChangeShapeType="1"/>
              </p:cNvSpPr>
              <p:nvPr/>
            </p:nvSpPr>
            <p:spPr bwMode="auto">
              <a:xfrm>
                <a:off x="3424" y="2160"/>
                <a:ext cx="499" cy="91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140" name="Text Box 21"/>
              <p:cNvSpPr txBox="1">
                <a:spLocks noChangeArrowheads="1"/>
              </p:cNvSpPr>
              <p:nvPr/>
            </p:nvSpPr>
            <p:spPr bwMode="auto">
              <a:xfrm>
                <a:off x="3923" y="1298"/>
                <a:ext cx="36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sz="1400" b="1">
                    <a:solidFill>
                      <a:srgbClr val="003366"/>
                    </a:solidFill>
                    <a:latin typeface="Times New Roman" pitchFamily="18" charset="0"/>
                  </a:rPr>
                  <a:t>λ</a:t>
                </a:r>
                <a:r>
                  <a:rPr lang="el-GR" sz="1400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5141" name="Text Box 22"/>
              <p:cNvSpPr txBox="1">
                <a:spLocks noChangeArrowheads="1"/>
              </p:cNvSpPr>
              <p:nvPr/>
            </p:nvSpPr>
            <p:spPr bwMode="auto">
              <a:xfrm>
                <a:off x="3923" y="1654"/>
                <a:ext cx="36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sz="1400" b="1">
                    <a:solidFill>
                      <a:srgbClr val="003366"/>
                    </a:solidFill>
                    <a:latin typeface="Times New Roman" pitchFamily="18" charset="0"/>
                  </a:rPr>
                  <a:t>λ</a:t>
                </a:r>
                <a:r>
                  <a:rPr lang="el-GR" sz="1400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5142" name="Text Box 23"/>
              <p:cNvSpPr txBox="1">
                <a:spLocks noChangeArrowheads="1"/>
              </p:cNvSpPr>
              <p:nvPr/>
            </p:nvSpPr>
            <p:spPr bwMode="auto">
              <a:xfrm>
                <a:off x="3923" y="2108"/>
                <a:ext cx="36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sz="1400" b="1">
                    <a:solidFill>
                      <a:srgbClr val="003366"/>
                    </a:solidFill>
                    <a:latin typeface="Times New Roman" pitchFamily="18" charset="0"/>
                  </a:rPr>
                  <a:t>λ</a:t>
                </a:r>
                <a:r>
                  <a:rPr lang="el-GR" sz="1400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3</a:t>
                </a:r>
              </a:p>
            </p:txBody>
          </p:sp>
        </p:grpSp>
      </p:grpSp>
      <p:sp>
        <p:nvSpPr>
          <p:cNvPr id="5127" name="Text Box 28"/>
          <p:cNvSpPr txBox="1">
            <a:spLocks noChangeArrowheads="1"/>
          </p:cNvSpPr>
          <p:nvPr/>
        </p:nvSpPr>
        <p:spPr bwMode="auto">
          <a:xfrm>
            <a:off x="395288" y="3789363"/>
            <a:ext cx="4608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>
                <a:solidFill>
                  <a:srgbClr val="003366"/>
                </a:solidFill>
              </a:rPr>
              <a:t> Εφαρμογή στη ροή κίνησης </a:t>
            </a:r>
            <a:r>
              <a:rPr lang="en-US" sz="1800">
                <a:solidFill>
                  <a:srgbClr val="003366"/>
                </a:solidFill>
              </a:rPr>
              <a:t>i</a:t>
            </a:r>
            <a:endParaRPr lang="el-GR" sz="1800">
              <a:solidFill>
                <a:srgbClr val="003366"/>
              </a:solidFill>
            </a:endParaRPr>
          </a:p>
        </p:txBody>
      </p:sp>
      <p:sp>
        <p:nvSpPr>
          <p:cNvPr id="5128" name="Text Box 29"/>
          <p:cNvSpPr txBox="1">
            <a:spLocks noChangeArrowheads="1"/>
          </p:cNvSpPr>
          <p:nvPr/>
        </p:nvSpPr>
        <p:spPr bwMode="auto">
          <a:xfrm>
            <a:off x="611188" y="4149725"/>
            <a:ext cx="1512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3366"/>
                </a:solidFill>
              </a:rPr>
              <a:t>N</a:t>
            </a:r>
            <a:r>
              <a:rPr lang="en-US" sz="1800" b="1" baseline="-25000">
                <a:solidFill>
                  <a:srgbClr val="003366"/>
                </a:solidFill>
              </a:rPr>
              <a:t>i</a:t>
            </a:r>
            <a:r>
              <a:rPr lang="en-US" sz="1800" b="1">
                <a:solidFill>
                  <a:srgbClr val="003366"/>
                </a:solidFill>
              </a:rPr>
              <a:t>= </a:t>
            </a: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λ</a:t>
            </a:r>
            <a:r>
              <a:rPr lang="en-US" sz="1800" b="1" baseline="-25000">
                <a:solidFill>
                  <a:srgbClr val="003366"/>
                </a:solidFill>
              </a:rPr>
              <a:t>i</a:t>
            </a:r>
            <a:r>
              <a:rPr lang="en-US" sz="1800" b="1">
                <a:solidFill>
                  <a:srgbClr val="003366"/>
                </a:solidFill>
              </a:rPr>
              <a:t>T</a:t>
            </a:r>
            <a:r>
              <a:rPr lang="en-US" sz="1800" b="1" baseline="-25000">
                <a:solidFill>
                  <a:srgbClr val="003366"/>
                </a:solidFill>
              </a:rPr>
              <a:t>i</a:t>
            </a:r>
            <a:endParaRPr lang="el-GR" sz="1800" b="1" baseline="-25000">
              <a:solidFill>
                <a:srgbClr val="003366"/>
              </a:solidFill>
            </a:endParaRPr>
          </a:p>
        </p:txBody>
      </p:sp>
      <p:sp>
        <p:nvSpPr>
          <p:cNvPr id="5129" name="Text Box 30"/>
          <p:cNvSpPr txBox="1">
            <a:spLocks noChangeArrowheads="1"/>
          </p:cNvSpPr>
          <p:nvPr/>
        </p:nvSpPr>
        <p:spPr bwMode="auto">
          <a:xfrm>
            <a:off x="395288" y="4510088"/>
            <a:ext cx="4608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>
                <a:solidFill>
                  <a:srgbClr val="003366"/>
                </a:solidFill>
              </a:rPr>
              <a:t> Εφαρμογή σε όλες τις ροές μαζί </a:t>
            </a:r>
          </a:p>
        </p:txBody>
      </p:sp>
      <p:sp>
        <p:nvSpPr>
          <p:cNvPr id="5130" name="Text Box 31"/>
          <p:cNvSpPr txBox="1">
            <a:spLocks noChangeArrowheads="1"/>
          </p:cNvSpPr>
          <p:nvPr/>
        </p:nvSpPr>
        <p:spPr bwMode="auto">
          <a:xfrm>
            <a:off x="611188" y="4862513"/>
            <a:ext cx="2665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3366"/>
                </a:solidFill>
              </a:rPr>
              <a:t>(N</a:t>
            </a:r>
            <a:r>
              <a:rPr lang="en-US" sz="1800" b="1" baseline="-25000">
                <a:solidFill>
                  <a:srgbClr val="003366"/>
                </a:solidFill>
              </a:rPr>
              <a:t>1</a:t>
            </a:r>
            <a:r>
              <a:rPr lang="en-US" sz="1800" b="1">
                <a:solidFill>
                  <a:srgbClr val="003366"/>
                </a:solidFill>
              </a:rPr>
              <a:t>+…N</a:t>
            </a:r>
            <a:r>
              <a:rPr lang="en-US" sz="1800" b="1" baseline="-25000">
                <a:solidFill>
                  <a:srgbClr val="003366"/>
                </a:solidFill>
              </a:rPr>
              <a:t>k</a:t>
            </a:r>
            <a:r>
              <a:rPr lang="en-US" sz="1800" b="1">
                <a:solidFill>
                  <a:srgbClr val="003366"/>
                </a:solidFill>
              </a:rPr>
              <a:t>)=(</a:t>
            </a: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λ</a:t>
            </a:r>
            <a:r>
              <a:rPr lang="el-GR" sz="1800" b="1" baseline="-25000">
                <a:solidFill>
                  <a:srgbClr val="003366"/>
                </a:solidFill>
              </a:rPr>
              <a:t>1</a:t>
            </a:r>
            <a:r>
              <a:rPr lang="el-GR" sz="1800" b="1">
                <a:solidFill>
                  <a:srgbClr val="003366"/>
                </a:solidFill>
              </a:rPr>
              <a:t>+…</a:t>
            </a:r>
            <a:r>
              <a:rPr lang="en-US" sz="1800" b="1">
                <a:solidFill>
                  <a:srgbClr val="003366"/>
                </a:solidFill>
              </a:rPr>
              <a:t>+</a:t>
            </a: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λ</a:t>
            </a:r>
            <a:r>
              <a:rPr lang="en-US" sz="1800" b="1" baseline="-25000">
                <a:solidFill>
                  <a:srgbClr val="003366"/>
                </a:solidFill>
              </a:rPr>
              <a:t>k</a:t>
            </a:r>
            <a:r>
              <a:rPr lang="en-US" sz="1800" b="1">
                <a:solidFill>
                  <a:srgbClr val="003366"/>
                </a:solidFill>
              </a:rPr>
              <a:t>)T</a:t>
            </a:r>
            <a:endParaRPr lang="el-GR" sz="1800" b="1">
              <a:solidFill>
                <a:srgbClr val="003366"/>
              </a:solidFill>
            </a:endParaRPr>
          </a:p>
        </p:txBody>
      </p:sp>
      <p:sp>
        <p:nvSpPr>
          <p:cNvPr id="5131" name="Text Box 32"/>
          <p:cNvSpPr txBox="1">
            <a:spLocks noChangeArrowheads="1"/>
          </p:cNvSpPr>
          <p:nvPr/>
        </p:nvSpPr>
        <p:spPr bwMode="auto">
          <a:xfrm>
            <a:off x="611188" y="5300663"/>
            <a:ext cx="2592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 i="1">
                <a:solidFill>
                  <a:srgbClr val="003366"/>
                </a:solidFill>
              </a:rPr>
              <a:t>όπου</a:t>
            </a:r>
          </a:p>
        </p:txBody>
      </p:sp>
      <p:grpSp>
        <p:nvGrpSpPr>
          <p:cNvPr id="5132" name="Group 35"/>
          <p:cNvGrpSpPr>
            <a:grpSpLocks/>
          </p:cNvGrpSpPr>
          <p:nvPr/>
        </p:nvGrpSpPr>
        <p:grpSpPr bwMode="auto">
          <a:xfrm>
            <a:off x="668338" y="5661025"/>
            <a:ext cx="6208712" cy="620713"/>
            <a:chOff x="421" y="3566"/>
            <a:chExt cx="3911" cy="391"/>
          </a:xfrm>
        </p:grpSpPr>
        <p:sp>
          <p:nvSpPr>
            <p:cNvPr id="5133" name="Text Box 33"/>
            <p:cNvSpPr txBox="1">
              <a:spLocks noChangeArrowheads="1"/>
            </p:cNvSpPr>
            <p:nvPr/>
          </p:nvSpPr>
          <p:spPr bwMode="auto">
            <a:xfrm>
              <a:off x="2769" y="3657"/>
              <a:ext cx="156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1">
                  <a:solidFill>
                    <a:srgbClr val="003366"/>
                  </a:solidFill>
                </a:rPr>
                <a:t>(</a:t>
              </a:r>
              <a:r>
                <a:rPr lang="el-GR" sz="1800" i="1">
                  <a:solidFill>
                    <a:srgbClr val="003366"/>
                  </a:solidFill>
                </a:rPr>
                <a:t>μέσος από όλα τα </a:t>
              </a:r>
              <a:r>
                <a:rPr lang="en-US" sz="1800" i="1">
                  <a:solidFill>
                    <a:srgbClr val="003366"/>
                  </a:solidFill>
                </a:rPr>
                <a:t>i)</a:t>
              </a:r>
              <a:endParaRPr lang="el-GR" sz="1800" b="1" i="1">
                <a:solidFill>
                  <a:srgbClr val="003366"/>
                </a:solidFill>
              </a:endParaRPr>
            </a:p>
          </p:txBody>
        </p:sp>
        <p:graphicFrame>
          <p:nvGraphicFramePr>
            <p:cNvPr id="5122" name="Object 34"/>
            <p:cNvGraphicFramePr>
              <a:graphicFrameLocks noChangeAspect="1"/>
            </p:cNvGraphicFramePr>
            <p:nvPr/>
          </p:nvGraphicFramePr>
          <p:xfrm>
            <a:off x="421" y="3566"/>
            <a:ext cx="2323" cy="391"/>
          </p:xfrm>
          <a:graphic>
            <a:graphicData uri="http://schemas.openxmlformats.org/presentationml/2006/ole">
              <p:oleObj spid="_x0000_s5123" name="Εξίσωση" r:id="rId4" imgW="32603965" imgH="700083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Θεώρημα του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LITTLE </a:t>
            </a:r>
            <a:endParaRPr lang="el-GR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1</a:t>
            </a:r>
            <a:r>
              <a:rPr lang="el-GR" sz="1200">
                <a:solidFill>
                  <a:srgbClr val="003366"/>
                </a:solidFill>
              </a:rPr>
              <a:t>4</a:t>
            </a:r>
          </a:p>
        </p:txBody>
      </p:sp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468313" y="1125538"/>
            <a:ext cx="4391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 i="1" u="sng">
                <a:solidFill>
                  <a:srgbClr val="003366"/>
                </a:solidFill>
              </a:rPr>
              <a:t>‘Άλλο ένα παράδειγμα</a:t>
            </a:r>
            <a:r>
              <a:rPr lang="en-US" sz="1800" i="1">
                <a:solidFill>
                  <a:srgbClr val="003366"/>
                </a:solidFill>
              </a:rPr>
              <a:t> </a:t>
            </a:r>
            <a:endParaRPr lang="el-GR" sz="1800" i="1">
              <a:solidFill>
                <a:srgbClr val="003366"/>
              </a:solidFill>
            </a:endParaRPr>
          </a:p>
        </p:txBody>
      </p:sp>
      <p:grpSp>
        <p:nvGrpSpPr>
          <p:cNvPr id="35845" name="Group 33"/>
          <p:cNvGrpSpPr>
            <a:grpSpLocks/>
          </p:cNvGrpSpPr>
          <p:nvPr/>
        </p:nvGrpSpPr>
        <p:grpSpPr bwMode="auto">
          <a:xfrm>
            <a:off x="2071688" y="2276475"/>
            <a:ext cx="4878387" cy="1620838"/>
            <a:chOff x="1032" y="1162"/>
            <a:chExt cx="3073" cy="1021"/>
          </a:xfrm>
        </p:grpSpPr>
        <p:grpSp>
          <p:nvGrpSpPr>
            <p:cNvPr id="35850" name="Group 32"/>
            <p:cNvGrpSpPr>
              <a:grpSpLocks/>
            </p:cNvGrpSpPr>
            <p:nvPr/>
          </p:nvGrpSpPr>
          <p:grpSpPr bwMode="auto">
            <a:xfrm>
              <a:off x="1246" y="1162"/>
              <a:ext cx="2859" cy="1021"/>
              <a:chOff x="1246" y="1162"/>
              <a:chExt cx="2859" cy="1021"/>
            </a:xfrm>
          </p:grpSpPr>
          <p:sp>
            <p:nvSpPr>
              <p:cNvPr id="35853" name="Line 8"/>
              <p:cNvSpPr>
                <a:spLocks noChangeShapeType="1"/>
              </p:cNvSpPr>
              <p:nvPr/>
            </p:nvSpPr>
            <p:spPr bwMode="auto">
              <a:xfrm>
                <a:off x="1246" y="1616"/>
                <a:ext cx="681" cy="0"/>
              </a:xfrm>
              <a:prstGeom prst="line">
                <a:avLst/>
              </a:prstGeom>
              <a:noFill/>
              <a:ln w="95250">
                <a:solidFill>
                  <a:srgbClr val="003366"/>
                </a:solidFill>
                <a:round/>
                <a:headEnd/>
                <a:tailEnd type="triangle" w="med" len="lg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854" name="Line 9"/>
              <p:cNvSpPr>
                <a:spLocks noChangeShapeType="1"/>
              </p:cNvSpPr>
              <p:nvPr/>
            </p:nvSpPr>
            <p:spPr bwMode="auto">
              <a:xfrm>
                <a:off x="3424" y="1616"/>
                <a:ext cx="681" cy="0"/>
              </a:xfrm>
              <a:prstGeom prst="line">
                <a:avLst/>
              </a:prstGeom>
              <a:noFill/>
              <a:ln w="95250">
                <a:solidFill>
                  <a:srgbClr val="003366"/>
                </a:solidFill>
                <a:round/>
                <a:headEnd/>
                <a:tailEnd type="triangle" w="med" len="lg"/>
              </a:ln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35855" name="Group 31"/>
              <p:cNvGrpSpPr>
                <a:grpSpLocks/>
              </p:cNvGrpSpPr>
              <p:nvPr/>
            </p:nvGrpSpPr>
            <p:grpSpPr bwMode="auto">
              <a:xfrm>
                <a:off x="1777" y="1162"/>
                <a:ext cx="1772" cy="1021"/>
                <a:chOff x="1777" y="1162"/>
                <a:chExt cx="1772" cy="1021"/>
              </a:xfrm>
            </p:grpSpPr>
            <p:sp>
              <p:nvSpPr>
                <p:cNvPr id="35856" name="Freeform 26"/>
                <p:cNvSpPr>
                  <a:spLocks/>
                </p:cNvSpPr>
                <p:nvPr/>
              </p:nvSpPr>
              <p:spPr bwMode="auto">
                <a:xfrm>
                  <a:off x="1777" y="1162"/>
                  <a:ext cx="1772" cy="1021"/>
                </a:xfrm>
                <a:custGeom>
                  <a:avLst/>
                  <a:gdLst>
                    <a:gd name="T0" fmla="*/ 152 w 1772"/>
                    <a:gd name="T1" fmla="*/ 443 h 1021"/>
                    <a:gd name="T2" fmla="*/ 198 w 1772"/>
                    <a:gd name="T3" fmla="*/ 50 h 1021"/>
                    <a:gd name="T4" fmla="*/ 810 w 1772"/>
                    <a:gd name="T5" fmla="*/ 141 h 1021"/>
                    <a:gd name="T6" fmla="*/ 1542 w 1772"/>
                    <a:gd name="T7" fmla="*/ 77 h 1021"/>
                    <a:gd name="T8" fmla="*/ 1642 w 1772"/>
                    <a:gd name="T9" fmla="*/ 425 h 1021"/>
                    <a:gd name="T10" fmla="*/ 1627 w 1772"/>
                    <a:gd name="T11" fmla="*/ 937 h 1021"/>
                    <a:gd name="T12" fmla="*/ 772 w 1772"/>
                    <a:gd name="T13" fmla="*/ 928 h 1021"/>
                    <a:gd name="T14" fmla="*/ 103 w 1772"/>
                    <a:gd name="T15" fmla="*/ 909 h 1021"/>
                    <a:gd name="T16" fmla="*/ 152 w 1772"/>
                    <a:gd name="T17" fmla="*/ 443 h 10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72"/>
                    <a:gd name="T28" fmla="*/ 0 h 1021"/>
                    <a:gd name="T29" fmla="*/ 1772 w 1772"/>
                    <a:gd name="T30" fmla="*/ 1021 h 10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72" h="1021">
                      <a:moveTo>
                        <a:pt x="152" y="443"/>
                      </a:moveTo>
                      <a:cubicBezTo>
                        <a:pt x="168" y="300"/>
                        <a:pt x="88" y="100"/>
                        <a:pt x="198" y="50"/>
                      </a:cubicBezTo>
                      <a:cubicBezTo>
                        <a:pt x="308" y="0"/>
                        <a:pt x="586" y="136"/>
                        <a:pt x="810" y="141"/>
                      </a:cubicBezTo>
                      <a:cubicBezTo>
                        <a:pt x="1034" y="146"/>
                        <a:pt x="1403" y="30"/>
                        <a:pt x="1542" y="77"/>
                      </a:cubicBezTo>
                      <a:cubicBezTo>
                        <a:pt x="1681" y="124"/>
                        <a:pt x="1628" y="282"/>
                        <a:pt x="1642" y="425"/>
                      </a:cubicBezTo>
                      <a:cubicBezTo>
                        <a:pt x="1656" y="568"/>
                        <a:pt x="1772" y="853"/>
                        <a:pt x="1627" y="937"/>
                      </a:cubicBezTo>
                      <a:cubicBezTo>
                        <a:pt x="1482" y="1021"/>
                        <a:pt x="1026" y="933"/>
                        <a:pt x="772" y="928"/>
                      </a:cubicBezTo>
                      <a:cubicBezTo>
                        <a:pt x="518" y="923"/>
                        <a:pt x="206" y="990"/>
                        <a:pt x="103" y="909"/>
                      </a:cubicBezTo>
                      <a:cubicBezTo>
                        <a:pt x="0" y="828"/>
                        <a:pt x="136" y="586"/>
                        <a:pt x="152" y="443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5857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2064" y="1434"/>
                  <a:ext cx="1361" cy="4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sz="1400" b="1">
                      <a:solidFill>
                        <a:srgbClr val="003366"/>
                      </a:solidFill>
                    </a:rPr>
                    <a:t>Περιορισμός για</a:t>
                  </a:r>
                  <a:r>
                    <a:rPr lang="en-US" sz="1400" b="1">
                      <a:solidFill>
                        <a:srgbClr val="003366"/>
                      </a:solidFill>
                    </a:rPr>
                    <a:t> N </a:t>
                  </a:r>
                  <a:r>
                    <a:rPr lang="el-GR" sz="1400" b="1">
                      <a:solidFill>
                        <a:srgbClr val="003366"/>
                      </a:solidFill>
                    </a:rPr>
                    <a:t>πακέτα στο σύστημα για τη σύνοδο </a:t>
                  </a:r>
                </a:p>
              </p:txBody>
            </p:sp>
          </p:grpSp>
        </p:grpSp>
        <p:sp>
          <p:nvSpPr>
            <p:cNvPr id="35851" name="Text Box 29"/>
            <p:cNvSpPr txBox="1">
              <a:spLocks noChangeArrowheads="1"/>
            </p:cNvSpPr>
            <p:nvPr/>
          </p:nvSpPr>
          <p:spPr bwMode="auto">
            <a:xfrm>
              <a:off x="1338" y="1378"/>
              <a:ext cx="31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400" b="1">
                  <a:solidFill>
                    <a:srgbClr val="003366"/>
                  </a:solidFill>
                  <a:latin typeface="Times New Roman" pitchFamily="18" charset="0"/>
                </a:rPr>
                <a:t>λ</a:t>
              </a:r>
            </a:p>
          </p:txBody>
        </p:sp>
        <p:sp>
          <p:nvSpPr>
            <p:cNvPr id="35852" name="Text Box 30"/>
            <p:cNvSpPr txBox="1">
              <a:spLocks noChangeArrowheads="1"/>
            </p:cNvSpPr>
            <p:nvPr/>
          </p:nvSpPr>
          <p:spPr bwMode="auto">
            <a:xfrm>
              <a:off x="1032" y="1706"/>
              <a:ext cx="85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400" b="1">
                  <a:solidFill>
                    <a:srgbClr val="003366"/>
                  </a:solidFill>
                </a:rPr>
                <a:t>Ελεγχόμενη σύνοδος</a:t>
              </a:r>
            </a:p>
          </p:txBody>
        </p:sp>
      </p:grpSp>
      <p:sp>
        <p:nvSpPr>
          <p:cNvPr id="35846" name="Text Box 35"/>
          <p:cNvSpPr txBox="1">
            <a:spLocks noChangeArrowheads="1"/>
          </p:cNvSpPr>
          <p:nvPr/>
        </p:nvSpPr>
        <p:spPr bwMode="auto">
          <a:xfrm>
            <a:off x="2124075" y="1844675"/>
            <a:ext cx="511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>
                <a:solidFill>
                  <a:srgbClr val="003366"/>
                </a:solidFill>
              </a:rPr>
              <a:t>Έλεγχος ροής συνόδου </a:t>
            </a:r>
            <a:r>
              <a:rPr lang="en-US" sz="1800" b="1">
                <a:solidFill>
                  <a:srgbClr val="003366"/>
                </a:solidFill>
              </a:rPr>
              <a:t>w / window size N</a:t>
            </a:r>
            <a:endParaRPr lang="el-GR" sz="1800" b="1">
              <a:solidFill>
                <a:srgbClr val="003366"/>
              </a:solidFill>
            </a:endParaRPr>
          </a:p>
        </p:txBody>
      </p:sp>
      <p:sp>
        <p:nvSpPr>
          <p:cNvPr id="35847" name="Text Box 36"/>
          <p:cNvSpPr txBox="1">
            <a:spLocks noChangeArrowheads="1"/>
          </p:cNvSpPr>
          <p:nvPr/>
        </p:nvSpPr>
        <p:spPr bwMode="auto">
          <a:xfrm>
            <a:off x="2052638" y="4040188"/>
            <a:ext cx="5903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>
                <a:solidFill>
                  <a:srgbClr val="003366"/>
                </a:solidFill>
              </a:rPr>
              <a:t>Υπόθεση: πακέτα είναι πάντα διαθέσιμα προς αποστολή</a:t>
            </a:r>
            <a:endParaRPr lang="el-GR" sz="1800" b="1">
              <a:solidFill>
                <a:srgbClr val="003366"/>
              </a:solidFill>
            </a:endParaRPr>
          </a:p>
        </p:txBody>
      </p:sp>
      <p:sp>
        <p:nvSpPr>
          <p:cNvPr id="35848" name="Text Box 37"/>
          <p:cNvSpPr txBox="1">
            <a:spLocks noChangeArrowheads="1"/>
          </p:cNvSpPr>
          <p:nvPr/>
        </p:nvSpPr>
        <p:spPr bwMode="auto">
          <a:xfrm>
            <a:off x="1836738" y="4400550"/>
            <a:ext cx="59039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800">
                <a:solidFill>
                  <a:srgbClr val="003366"/>
                </a:solidFill>
              </a:rPr>
              <a:t>Ρυθμαπόδοση</a:t>
            </a:r>
            <a:r>
              <a:rPr lang="en-US" sz="1800">
                <a:solidFill>
                  <a:srgbClr val="003366"/>
                </a:solidFill>
              </a:rPr>
              <a:t>  </a:t>
            </a: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λ</a:t>
            </a:r>
            <a:r>
              <a:rPr lang="el-GR" sz="1800">
                <a:solidFill>
                  <a:srgbClr val="003366"/>
                </a:solidFill>
              </a:rPr>
              <a:t> </a:t>
            </a:r>
            <a:r>
              <a:rPr lang="el-GR" sz="1800" b="1">
                <a:solidFill>
                  <a:srgbClr val="003366"/>
                </a:solidFill>
              </a:rPr>
              <a:t>= Ν/Τ</a:t>
            </a:r>
          </a:p>
        </p:txBody>
      </p:sp>
      <p:sp>
        <p:nvSpPr>
          <p:cNvPr id="35849" name="Text Box 38"/>
          <p:cNvSpPr txBox="1">
            <a:spLocks noChangeArrowheads="1"/>
          </p:cNvSpPr>
          <p:nvPr/>
        </p:nvSpPr>
        <p:spPr bwMode="auto">
          <a:xfrm>
            <a:off x="395288" y="5078413"/>
            <a:ext cx="8497887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 dirty="0">
                <a:solidFill>
                  <a:srgbClr val="003366"/>
                </a:solidFill>
              </a:rPr>
              <a:t>Όπως μεγαλώνει η συμφόρηση </a:t>
            </a:r>
            <a:r>
              <a:rPr lang="en-US" sz="1800" dirty="0">
                <a:solidFill>
                  <a:srgbClr val="003366"/>
                </a:solidFill>
              </a:rPr>
              <a:t>(</a:t>
            </a:r>
            <a:r>
              <a:rPr lang="en-US" sz="1800" b="1" dirty="0">
                <a:solidFill>
                  <a:srgbClr val="003366"/>
                </a:solidFill>
              </a:rPr>
              <a:t>T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l-GR" sz="1800" dirty="0">
                <a:solidFill>
                  <a:srgbClr val="003366"/>
                </a:solidFill>
              </a:rPr>
              <a:t>μεγαλώνει</a:t>
            </a:r>
            <a:r>
              <a:rPr lang="en-US" sz="1800" dirty="0">
                <a:solidFill>
                  <a:srgbClr val="003366"/>
                </a:solidFill>
              </a:rPr>
              <a:t>), </a:t>
            </a:r>
            <a:r>
              <a:rPr lang="el-GR" sz="1800" dirty="0" smtClean="0">
                <a:solidFill>
                  <a:srgbClr val="003366"/>
                </a:solidFill>
              </a:rPr>
              <a:t>το </a:t>
            </a:r>
            <a:r>
              <a:rPr lang="el-GR" sz="1800" b="1" dirty="0" smtClean="0">
                <a:solidFill>
                  <a:srgbClr val="003366"/>
                </a:solidFill>
                <a:latin typeface="Times New Roman" pitchFamily="18" charset="0"/>
              </a:rPr>
              <a:t>λ</a:t>
            </a:r>
            <a:r>
              <a:rPr lang="el-GR" sz="1800" dirty="0" smtClean="0">
                <a:solidFill>
                  <a:srgbClr val="003366"/>
                </a:solidFill>
              </a:rPr>
              <a:t> </a:t>
            </a:r>
            <a:r>
              <a:rPr lang="el-GR" sz="1800" dirty="0">
                <a:solidFill>
                  <a:srgbClr val="003366"/>
                </a:solidFill>
              </a:rPr>
              <a:t>μικραίνει</a:t>
            </a:r>
            <a:r>
              <a:rPr lang="en-US" sz="1800" dirty="0">
                <a:solidFill>
                  <a:srgbClr val="003366"/>
                </a:solidFill>
              </a:rPr>
              <a:t> (</a:t>
            </a:r>
            <a:r>
              <a:rPr lang="el-GR" sz="1800" dirty="0">
                <a:solidFill>
                  <a:srgbClr val="003366"/>
                </a:solidFill>
              </a:rPr>
              <a:t>ο έλεγχος ροής γίνεται πιο δραστικός) </a:t>
            </a:r>
            <a:endParaRPr lang="en-US" sz="1800" dirty="0">
              <a:solidFill>
                <a:srgbClr val="003366"/>
              </a:solidFill>
            </a:endParaRP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 dirty="0">
                <a:solidFill>
                  <a:srgbClr val="003366"/>
                </a:solidFill>
              </a:rPr>
              <a:t>Αν  το </a:t>
            </a:r>
            <a:r>
              <a:rPr lang="en-US" sz="1800" b="1" dirty="0">
                <a:solidFill>
                  <a:srgbClr val="003366"/>
                </a:solidFill>
              </a:rPr>
              <a:t>N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l-GR" sz="1800" dirty="0">
                <a:solidFill>
                  <a:srgbClr val="003366"/>
                </a:solidFill>
              </a:rPr>
              <a:t>μεγαλώνει</a:t>
            </a:r>
            <a:r>
              <a:rPr lang="en-US" sz="1800" dirty="0">
                <a:solidFill>
                  <a:srgbClr val="003366"/>
                </a:solidFill>
              </a:rPr>
              <a:t>, </a:t>
            </a:r>
            <a:r>
              <a:rPr lang="el-GR" sz="1800" dirty="0">
                <a:solidFill>
                  <a:srgbClr val="003366"/>
                </a:solidFill>
              </a:rPr>
              <a:t>το </a:t>
            </a:r>
            <a:r>
              <a:rPr lang="en-US" sz="1800" b="1" dirty="0">
                <a:solidFill>
                  <a:srgbClr val="003366"/>
                </a:solidFill>
              </a:rPr>
              <a:t>T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l-GR" sz="1800" dirty="0">
                <a:solidFill>
                  <a:srgbClr val="003366"/>
                </a:solidFill>
              </a:rPr>
              <a:t>μεγαλώνει</a:t>
            </a:r>
            <a:endParaRPr lang="el-GR" sz="1800" b="1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Το σύστημα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M/M/1 </a:t>
            </a:r>
            <a:endParaRPr lang="el-GR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15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785812" y="1500188"/>
            <a:ext cx="8106668" cy="312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3366"/>
                </a:solidFill>
              </a:rPr>
              <a:t>Ένας εξυπηρετητής</a:t>
            </a:r>
            <a:r>
              <a:rPr lang="en-US" dirty="0">
                <a:solidFill>
                  <a:srgbClr val="003366"/>
                </a:solidFill>
              </a:rPr>
              <a:t> </a:t>
            </a:r>
            <a:r>
              <a:rPr lang="en-US" b="1" dirty="0">
                <a:solidFill>
                  <a:srgbClr val="003366"/>
                </a:solidFill>
              </a:rPr>
              <a:t>(1)</a:t>
            </a: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3366"/>
                </a:solidFill>
              </a:rPr>
              <a:t>Διαδικασία αφίξεων </a:t>
            </a:r>
            <a:r>
              <a:rPr lang="en-US" dirty="0">
                <a:solidFill>
                  <a:srgbClr val="003366"/>
                </a:solidFill>
              </a:rPr>
              <a:t>Poisson </a:t>
            </a:r>
            <a:r>
              <a:rPr lang="en-US" b="1" dirty="0">
                <a:solidFill>
                  <a:srgbClr val="003366"/>
                </a:solidFill>
              </a:rPr>
              <a:t>(1</a:t>
            </a:r>
            <a:r>
              <a:rPr lang="en-US" b="1" baseline="30000" dirty="0">
                <a:solidFill>
                  <a:srgbClr val="003366"/>
                </a:solidFill>
              </a:rPr>
              <a:t>st</a:t>
            </a:r>
            <a:r>
              <a:rPr lang="en-US" b="1" dirty="0">
                <a:solidFill>
                  <a:srgbClr val="003366"/>
                </a:solidFill>
              </a:rPr>
              <a:t> M)</a:t>
            </a: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3366"/>
                </a:solidFill>
              </a:rPr>
              <a:t>Εκθετικοί χρόνοι εξυπηρέτησης</a:t>
            </a:r>
            <a:r>
              <a:rPr lang="en-US" dirty="0">
                <a:solidFill>
                  <a:srgbClr val="003366"/>
                </a:solidFill>
              </a:rPr>
              <a:t> </a:t>
            </a:r>
            <a:r>
              <a:rPr lang="en-US" b="1" dirty="0">
                <a:solidFill>
                  <a:srgbClr val="003366"/>
                </a:solidFill>
              </a:rPr>
              <a:t>(2</a:t>
            </a:r>
            <a:r>
              <a:rPr lang="en-US" b="1" baseline="30000" dirty="0">
                <a:solidFill>
                  <a:srgbClr val="003366"/>
                </a:solidFill>
              </a:rPr>
              <a:t>nd</a:t>
            </a:r>
            <a:r>
              <a:rPr lang="en-US" b="1" dirty="0">
                <a:solidFill>
                  <a:srgbClr val="003366"/>
                </a:solidFill>
              </a:rPr>
              <a:t> M)</a:t>
            </a: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endParaRPr lang="en-US" b="1" dirty="0">
              <a:solidFill>
                <a:srgbClr val="003366"/>
              </a:solidFill>
            </a:endParaRP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3366"/>
                </a:solidFill>
              </a:rPr>
              <a:t>Θέλουμε </a:t>
            </a:r>
            <a:r>
              <a:rPr lang="en-US" dirty="0">
                <a:solidFill>
                  <a:srgbClr val="003366"/>
                </a:solidFill>
              </a:rPr>
              <a:t> </a:t>
            </a:r>
            <a:endParaRPr lang="el-GR" dirty="0" smtClean="0">
              <a:solidFill>
                <a:srgbClr val="003366"/>
              </a:solidFill>
            </a:endParaRP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</a:pPr>
            <a:r>
              <a:rPr lang="en-US" b="1" dirty="0" err="1" smtClean="0">
                <a:solidFill>
                  <a:srgbClr val="003366"/>
                </a:solidFill>
              </a:rPr>
              <a:t>p</a:t>
            </a:r>
            <a:r>
              <a:rPr lang="en-US" b="1" baseline="-25000" dirty="0" err="1" smtClean="0">
                <a:solidFill>
                  <a:srgbClr val="003366"/>
                </a:solidFill>
              </a:rPr>
              <a:t>n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>
                <a:solidFill>
                  <a:srgbClr val="003366"/>
                </a:solidFill>
              </a:rPr>
              <a:t>= </a:t>
            </a:r>
            <a:r>
              <a:rPr lang="el-GR" dirty="0">
                <a:solidFill>
                  <a:srgbClr val="003366"/>
                </a:solidFill>
              </a:rPr>
              <a:t>πιθανότητα </a:t>
            </a:r>
            <a:r>
              <a:rPr lang="en-US" b="1" dirty="0">
                <a:solidFill>
                  <a:srgbClr val="003366"/>
                </a:solidFill>
              </a:rPr>
              <a:t>n</a:t>
            </a:r>
            <a:r>
              <a:rPr lang="en-US" dirty="0">
                <a:solidFill>
                  <a:srgbClr val="003366"/>
                </a:solidFill>
              </a:rPr>
              <a:t> </a:t>
            </a:r>
            <a:r>
              <a:rPr lang="el-GR" dirty="0" smtClean="0">
                <a:solidFill>
                  <a:srgbClr val="003366"/>
                </a:solidFill>
              </a:rPr>
              <a:t>πελάτες </a:t>
            </a:r>
            <a:r>
              <a:rPr lang="el-GR" dirty="0">
                <a:solidFill>
                  <a:srgbClr val="003366"/>
                </a:solidFill>
              </a:rPr>
              <a:t>στο σύστημα σε </a:t>
            </a:r>
            <a:r>
              <a:rPr lang="el-GR" dirty="0" smtClean="0">
                <a:solidFill>
                  <a:srgbClr val="003366"/>
                </a:solidFill>
              </a:rPr>
              <a:t>κατάσταση </a:t>
            </a:r>
            <a:r>
              <a:rPr lang="el-GR" dirty="0">
                <a:solidFill>
                  <a:srgbClr val="003366"/>
                </a:solidFill>
              </a:rPr>
              <a:t>ισορροπίας</a:t>
            </a:r>
            <a:endParaRPr lang="en-US" dirty="0">
              <a:solidFill>
                <a:srgbClr val="003366"/>
              </a:solidFill>
            </a:endParaRPr>
          </a:p>
          <a:p>
            <a:pPr marL="174625" indent="-174625">
              <a:spcBef>
                <a:spcPct val="50000"/>
              </a:spcBef>
            </a:pPr>
            <a:endParaRPr lang="el-GR" sz="1800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16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Διαδικασία 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POISSON  </a:t>
            </a: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με ρυθμό 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λ</a:t>
            </a:r>
          </a:p>
        </p:txBody>
      </p:sp>
      <p:grpSp>
        <p:nvGrpSpPr>
          <p:cNvPr id="6149" name="Group 30"/>
          <p:cNvGrpSpPr>
            <a:grpSpLocks/>
          </p:cNvGrpSpPr>
          <p:nvPr/>
        </p:nvGrpSpPr>
        <p:grpSpPr bwMode="auto">
          <a:xfrm>
            <a:off x="1692275" y="1531938"/>
            <a:ext cx="5832475" cy="1104900"/>
            <a:chOff x="839" y="814"/>
            <a:chExt cx="3674" cy="696"/>
          </a:xfrm>
        </p:grpSpPr>
        <p:grpSp>
          <p:nvGrpSpPr>
            <p:cNvPr id="6152" name="Group 28"/>
            <p:cNvGrpSpPr>
              <a:grpSpLocks/>
            </p:cNvGrpSpPr>
            <p:nvPr/>
          </p:nvGrpSpPr>
          <p:grpSpPr bwMode="auto">
            <a:xfrm>
              <a:off x="1655" y="1207"/>
              <a:ext cx="1180" cy="303"/>
              <a:chOff x="1655" y="1207"/>
              <a:chExt cx="1180" cy="303"/>
            </a:xfrm>
          </p:grpSpPr>
          <p:sp>
            <p:nvSpPr>
              <p:cNvPr id="6172" name="Line 7"/>
              <p:cNvSpPr>
                <a:spLocks noChangeShapeType="1"/>
              </p:cNvSpPr>
              <p:nvPr/>
            </p:nvSpPr>
            <p:spPr bwMode="auto">
              <a:xfrm>
                <a:off x="1655" y="1207"/>
                <a:ext cx="0" cy="182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173" name="Line 8"/>
              <p:cNvSpPr>
                <a:spLocks noChangeShapeType="1"/>
              </p:cNvSpPr>
              <p:nvPr/>
            </p:nvSpPr>
            <p:spPr bwMode="auto">
              <a:xfrm>
                <a:off x="2835" y="1207"/>
                <a:ext cx="0" cy="182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174" name="Text Box 10"/>
              <p:cNvSpPr txBox="1">
                <a:spLocks noChangeArrowheads="1"/>
              </p:cNvSpPr>
              <p:nvPr/>
            </p:nvSpPr>
            <p:spPr bwMode="auto">
              <a:xfrm>
                <a:off x="2064" y="1298"/>
                <a:ext cx="27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l-GR" sz="1600" b="1">
                    <a:solidFill>
                      <a:srgbClr val="003366"/>
                    </a:solidFill>
                    <a:latin typeface="Times New Roman" pitchFamily="18" charset="0"/>
                  </a:rPr>
                  <a:t>τ</a:t>
                </a:r>
              </a:p>
            </p:txBody>
          </p:sp>
          <p:sp>
            <p:nvSpPr>
              <p:cNvPr id="6175" name="Line 11"/>
              <p:cNvSpPr>
                <a:spLocks noChangeShapeType="1"/>
              </p:cNvSpPr>
              <p:nvPr/>
            </p:nvSpPr>
            <p:spPr bwMode="auto">
              <a:xfrm>
                <a:off x="1655" y="1344"/>
                <a:ext cx="1180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 type="triangle" w="lg" len="med"/>
                <a:tailEnd type="triangle" w="lg" len="med"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6153" name="Group 29"/>
            <p:cNvGrpSpPr>
              <a:grpSpLocks/>
            </p:cNvGrpSpPr>
            <p:nvPr/>
          </p:nvGrpSpPr>
          <p:grpSpPr bwMode="auto">
            <a:xfrm>
              <a:off x="839" y="1207"/>
              <a:ext cx="3674" cy="212"/>
              <a:chOff x="839" y="1207"/>
              <a:chExt cx="3674" cy="212"/>
            </a:xfrm>
          </p:grpSpPr>
          <p:sp>
            <p:nvSpPr>
              <p:cNvPr id="6169" name="Line 6"/>
              <p:cNvSpPr>
                <a:spLocks noChangeShapeType="1"/>
              </p:cNvSpPr>
              <p:nvPr/>
            </p:nvSpPr>
            <p:spPr bwMode="auto">
              <a:xfrm>
                <a:off x="975" y="1207"/>
                <a:ext cx="3357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170" name="Text Box 9"/>
              <p:cNvSpPr txBox="1">
                <a:spLocks noChangeArrowheads="1"/>
              </p:cNvSpPr>
              <p:nvPr/>
            </p:nvSpPr>
            <p:spPr bwMode="auto">
              <a:xfrm>
                <a:off x="839" y="1207"/>
                <a:ext cx="27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sz="1600" b="1">
                    <a:solidFill>
                      <a:srgbClr val="003366"/>
                    </a:solidFill>
                  </a:rPr>
                  <a:t>0</a:t>
                </a:r>
              </a:p>
            </p:txBody>
          </p:sp>
          <p:sp>
            <p:nvSpPr>
              <p:cNvPr id="6171" name="Text Box 17"/>
              <p:cNvSpPr txBox="1">
                <a:spLocks noChangeArrowheads="1"/>
              </p:cNvSpPr>
              <p:nvPr/>
            </p:nvSpPr>
            <p:spPr bwMode="auto">
              <a:xfrm>
                <a:off x="4241" y="1207"/>
                <a:ext cx="27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solidFill>
                      <a:srgbClr val="003366"/>
                    </a:solidFill>
                  </a:rPr>
                  <a:t>t</a:t>
                </a:r>
                <a:endParaRPr lang="el-GR" sz="1600" b="1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6154" name="Group 23"/>
            <p:cNvGrpSpPr>
              <a:grpSpLocks/>
            </p:cNvGrpSpPr>
            <p:nvPr/>
          </p:nvGrpSpPr>
          <p:grpSpPr bwMode="auto">
            <a:xfrm>
              <a:off x="1156" y="814"/>
              <a:ext cx="272" cy="393"/>
              <a:chOff x="1156" y="814"/>
              <a:chExt cx="272" cy="393"/>
            </a:xfrm>
          </p:grpSpPr>
          <p:sp>
            <p:nvSpPr>
              <p:cNvPr id="6167" name="Line 12"/>
              <p:cNvSpPr>
                <a:spLocks noChangeShapeType="1"/>
              </p:cNvSpPr>
              <p:nvPr/>
            </p:nvSpPr>
            <p:spPr bwMode="auto">
              <a:xfrm>
                <a:off x="1338" y="935"/>
                <a:ext cx="0" cy="272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168" name="Text Box 18"/>
              <p:cNvSpPr txBox="1">
                <a:spLocks noChangeArrowheads="1"/>
              </p:cNvSpPr>
              <p:nvPr/>
            </p:nvSpPr>
            <p:spPr bwMode="auto">
              <a:xfrm>
                <a:off x="1156" y="814"/>
                <a:ext cx="27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solidFill>
                      <a:srgbClr val="003366"/>
                    </a:solidFill>
                  </a:rPr>
                  <a:t>1</a:t>
                </a:r>
                <a:endParaRPr lang="el-GR" sz="1600" b="1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6155" name="Group 24"/>
            <p:cNvGrpSpPr>
              <a:grpSpLocks/>
            </p:cNvGrpSpPr>
            <p:nvPr/>
          </p:nvGrpSpPr>
          <p:grpSpPr bwMode="auto">
            <a:xfrm>
              <a:off x="1429" y="814"/>
              <a:ext cx="272" cy="393"/>
              <a:chOff x="1429" y="814"/>
              <a:chExt cx="272" cy="393"/>
            </a:xfrm>
          </p:grpSpPr>
          <p:sp>
            <p:nvSpPr>
              <p:cNvPr id="6165" name="Line 13"/>
              <p:cNvSpPr>
                <a:spLocks noChangeShapeType="1"/>
              </p:cNvSpPr>
              <p:nvPr/>
            </p:nvSpPr>
            <p:spPr bwMode="auto">
              <a:xfrm>
                <a:off x="1429" y="935"/>
                <a:ext cx="0" cy="272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166" name="Text Box 19"/>
              <p:cNvSpPr txBox="1">
                <a:spLocks noChangeArrowheads="1"/>
              </p:cNvSpPr>
              <p:nvPr/>
            </p:nvSpPr>
            <p:spPr bwMode="auto">
              <a:xfrm>
                <a:off x="1429" y="814"/>
                <a:ext cx="27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solidFill>
                      <a:srgbClr val="003366"/>
                    </a:solidFill>
                  </a:rPr>
                  <a:t>2</a:t>
                </a:r>
                <a:endParaRPr lang="el-GR" sz="1600" b="1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6156" name="Group 25"/>
            <p:cNvGrpSpPr>
              <a:grpSpLocks/>
            </p:cNvGrpSpPr>
            <p:nvPr/>
          </p:nvGrpSpPr>
          <p:grpSpPr bwMode="auto">
            <a:xfrm>
              <a:off x="1927" y="814"/>
              <a:ext cx="273" cy="393"/>
              <a:chOff x="1927" y="814"/>
              <a:chExt cx="273" cy="393"/>
            </a:xfrm>
          </p:grpSpPr>
          <p:sp>
            <p:nvSpPr>
              <p:cNvPr id="6163" name="Line 14"/>
              <p:cNvSpPr>
                <a:spLocks noChangeShapeType="1"/>
              </p:cNvSpPr>
              <p:nvPr/>
            </p:nvSpPr>
            <p:spPr bwMode="auto">
              <a:xfrm>
                <a:off x="1927" y="935"/>
                <a:ext cx="0" cy="272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164" name="Text Box 20"/>
              <p:cNvSpPr txBox="1">
                <a:spLocks noChangeArrowheads="1"/>
              </p:cNvSpPr>
              <p:nvPr/>
            </p:nvSpPr>
            <p:spPr bwMode="auto">
              <a:xfrm>
                <a:off x="1928" y="814"/>
                <a:ext cx="27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solidFill>
                      <a:srgbClr val="003366"/>
                    </a:solidFill>
                  </a:rPr>
                  <a:t>3</a:t>
                </a:r>
                <a:endParaRPr lang="el-GR" sz="1600" b="1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6157" name="Group 26"/>
            <p:cNvGrpSpPr>
              <a:grpSpLocks/>
            </p:cNvGrpSpPr>
            <p:nvPr/>
          </p:nvGrpSpPr>
          <p:grpSpPr bwMode="auto">
            <a:xfrm>
              <a:off x="2562" y="814"/>
              <a:ext cx="273" cy="393"/>
              <a:chOff x="2562" y="814"/>
              <a:chExt cx="273" cy="393"/>
            </a:xfrm>
          </p:grpSpPr>
          <p:sp>
            <p:nvSpPr>
              <p:cNvPr id="6161" name="Line 15"/>
              <p:cNvSpPr>
                <a:spLocks noChangeShapeType="1"/>
              </p:cNvSpPr>
              <p:nvPr/>
            </p:nvSpPr>
            <p:spPr bwMode="auto">
              <a:xfrm>
                <a:off x="2562" y="935"/>
                <a:ext cx="0" cy="272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162" name="Text Box 21"/>
              <p:cNvSpPr txBox="1">
                <a:spLocks noChangeArrowheads="1"/>
              </p:cNvSpPr>
              <p:nvPr/>
            </p:nvSpPr>
            <p:spPr bwMode="auto">
              <a:xfrm>
                <a:off x="2563" y="814"/>
                <a:ext cx="27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solidFill>
                      <a:srgbClr val="003366"/>
                    </a:solidFill>
                  </a:rPr>
                  <a:t>4</a:t>
                </a:r>
                <a:endParaRPr lang="el-GR" sz="1600" b="1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6158" name="Group 27"/>
            <p:cNvGrpSpPr>
              <a:grpSpLocks/>
            </p:cNvGrpSpPr>
            <p:nvPr/>
          </p:nvGrpSpPr>
          <p:grpSpPr bwMode="auto">
            <a:xfrm>
              <a:off x="3107" y="814"/>
              <a:ext cx="272" cy="393"/>
              <a:chOff x="3107" y="814"/>
              <a:chExt cx="272" cy="393"/>
            </a:xfrm>
          </p:grpSpPr>
          <p:sp>
            <p:nvSpPr>
              <p:cNvPr id="6159" name="Line 16"/>
              <p:cNvSpPr>
                <a:spLocks noChangeShapeType="1"/>
              </p:cNvSpPr>
              <p:nvPr/>
            </p:nvSpPr>
            <p:spPr bwMode="auto">
              <a:xfrm>
                <a:off x="3107" y="935"/>
                <a:ext cx="0" cy="272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160" name="Text Box 22"/>
              <p:cNvSpPr txBox="1">
                <a:spLocks noChangeArrowheads="1"/>
              </p:cNvSpPr>
              <p:nvPr/>
            </p:nvSpPr>
            <p:spPr bwMode="auto">
              <a:xfrm>
                <a:off x="3107" y="814"/>
                <a:ext cx="27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solidFill>
                      <a:srgbClr val="003366"/>
                    </a:solidFill>
                  </a:rPr>
                  <a:t>5</a:t>
                </a:r>
                <a:endParaRPr lang="el-GR" sz="1600" b="1">
                  <a:solidFill>
                    <a:srgbClr val="003366"/>
                  </a:solidFill>
                </a:endParaRPr>
              </a:p>
            </p:txBody>
          </p:sp>
        </p:grpSp>
      </p:grpSp>
      <p:sp>
        <p:nvSpPr>
          <p:cNvPr id="6150" name="Text Box 31"/>
          <p:cNvSpPr txBox="1">
            <a:spLocks noChangeArrowheads="1"/>
          </p:cNvSpPr>
          <p:nvPr/>
        </p:nvSpPr>
        <p:spPr bwMode="auto">
          <a:xfrm>
            <a:off x="827088" y="3170238"/>
            <a:ext cx="7704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>
                <a:solidFill>
                  <a:srgbClr val="003366"/>
                </a:solidFill>
              </a:rPr>
              <a:t>Στοχαστική διαδικασία </a:t>
            </a:r>
            <a:r>
              <a:rPr lang="en-US" sz="1800">
                <a:solidFill>
                  <a:srgbClr val="003366"/>
                </a:solidFill>
              </a:rPr>
              <a:t>{A(t)| t</a:t>
            </a:r>
            <a:r>
              <a:rPr lang="en-US" sz="1800">
                <a:solidFill>
                  <a:srgbClr val="003366"/>
                </a:solidFill>
                <a:cs typeface="Arial" charset="0"/>
              </a:rPr>
              <a:t>≥ 0} </a:t>
            </a:r>
            <a:r>
              <a:rPr lang="el-GR" sz="1800">
                <a:solidFill>
                  <a:srgbClr val="003366"/>
                </a:solidFill>
                <a:cs typeface="Arial" charset="0"/>
              </a:rPr>
              <a:t>που παίρνει τιμές </a:t>
            </a:r>
            <a:r>
              <a:rPr lang="en-US" sz="1800">
                <a:solidFill>
                  <a:srgbClr val="003366"/>
                </a:solidFill>
                <a:cs typeface="Arial" charset="0"/>
              </a:rPr>
              <a:t>0,1,2,… </a:t>
            </a:r>
            <a:r>
              <a:rPr lang="el-GR" sz="1800">
                <a:solidFill>
                  <a:srgbClr val="003366"/>
                </a:solidFill>
                <a:cs typeface="Arial" charset="0"/>
              </a:rPr>
              <a:t>έτσι ώστε</a:t>
            </a:r>
            <a:r>
              <a:rPr lang="en-US" sz="1800">
                <a:solidFill>
                  <a:srgbClr val="003366"/>
                </a:solidFill>
              </a:rPr>
              <a:t> </a:t>
            </a:r>
            <a:endParaRPr lang="el-GR" sz="1800">
              <a:solidFill>
                <a:srgbClr val="003366"/>
              </a:solidFill>
            </a:endParaRPr>
          </a:p>
        </p:txBody>
      </p:sp>
      <p:sp>
        <p:nvSpPr>
          <p:cNvPr id="6151" name="Text Box 32"/>
          <p:cNvSpPr txBox="1">
            <a:spLocks noChangeArrowheads="1"/>
          </p:cNvSpPr>
          <p:nvPr/>
        </p:nvSpPr>
        <p:spPr bwMode="auto">
          <a:xfrm>
            <a:off x="827088" y="3617913"/>
            <a:ext cx="7704137" cy="15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n-US" sz="1800" b="1" dirty="0">
                <a:solidFill>
                  <a:srgbClr val="003366"/>
                </a:solidFill>
              </a:rPr>
              <a:t>A(t)</a:t>
            </a:r>
            <a:r>
              <a:rPr lang="en-US" sz="1800" dirty="0">
                <a:solidFill>
                  <a:srgbClr val="003366"/>
                </a:solidFill>
              </a:rPr>
              <a:t> = </a:t>
            </a:r>
            <a:r>
              <a:rPr lang="el-GR" sz="1800" dirty="0">
                <a:solidFill>
                  <a:srgbClr val="003366"/>
                </a:solidFill>
              </a:rPr>
              <a:t>αριθμός αφίξεων από </a:t>
            </a:r>
            <a:r>
              <a:rPr lang="en-US" sz="1800" b="1" dirty="0">
                <a:solidFill>
                  <a:srgbClr val="003366"/>
                </a:solidFill>
              </a:rPr>
              <a:t>0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l-GR" sz="1800" dirty="0">
                <a:solidFill>
                  <a:srgbClr val="003366"/>
                </a:solidFill>
              </a:rPr>
              <a:t>έως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n-US" sz="1800" b="1" dirty="0">
                <a:solidFill>
                  <a:srgbClr val="003366"/>
                </a:solidFill>
              </a:rPr>
              <a:t>t</a:t>
            </a: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 dirty="0">
                <a:solidFill>
                  <a:srgbClr val="003366"/>
                </a:solidFill>
              </a:rPr>
              <a:t>αριθμοί αφίξεων σε ξεχωριστά διαστήματα</a:t>
            </a:r>
            <a:r>
              <a:rPr lang="en-US" sz="1800" dirty="0">
                <a:solidFill>
                  <a:srgbClr val="003366"/>
                </a:solidFill>
              </a:rPr>
              <a:t> intervals </a:t>
            </a:r>
            <a:r>
              <a:rPr lang="el-GR" sz="1800" dirty="0">
                <a:solidFill>
                  <a:srgbClr val="003366"/>
                </a:solidFill>
              </a:rPr>
              <a:t>είναι ανεξάρτητοι</a:t>
            </a:r>
            <a:endParaRPr lang="en-US" sz="1800" dirty="0">
              <a:solidFill>
                <a:srgbClr val="003366"/>
              </a:solidFill>
            </a:endParaRP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 dirty="0">
                <a:solidFill>
                  <a:srgbClr val="003366"/>
                </a:solidFill>
              </a:rPr>
              <a:t>αριθμός αφίξεων σε διάστημα μήκους </a:t>
            </a:r>
            <a:r>
              <a:rPr lang="el-GR" b="1" dirty="0">
                <a:solidFill>
                  <a:srgbClr val="003366"/>
                </a:solidFill>
                <a:latin typeface="Times New Roman" pitchFamily="18" charset="0"/>
              </a:rPr>
              <a:t>τ</a:t>
            </a:r>
            <a:r>
              <a:rPr lang="el-GR" sz="1800" dirty="0">
                <a:solidFill>
                  <a:srgbClr val="003366"/>
                </a:solidFill>
              </a:rPr>
              <a:t> έχει κατανομή</a:t>
            </a:r>
            <a:r>
              <a:rPr lang="en-US" sz="1800" dirty="0">
                <a:solidFill>
                  <a:srgbClr val="003366"/>
                </a:solidFill>
              </a:rPr>
              <a:t> Poisson </a:t>
            </a:r>
            <a:r>
              <a:rPr lang="el-GR" sz="1800" dirty="0">
                <a:solidFill>
                  <a:srgbClr val="003366"/>
                </a:solidFill>
              </a:rPr>
              <a:t>με παράμετρο </a:t>
            </a:r>
            <a:r>
              <a:rPr lang="el-GR" b="1" dirty="0" err="1">
                <a:solidFill>
                  <a:srgbClr val="003366"/>
                </a:solidFill>
                <a:latin typeface="Times New Roman" pitchFamily="18" charset="0"/>
              </a:rPr>
              <a:t>λτ</a:t>
            </a:r>
            <a:r>
              <a:rPr lang="el-GR" sz="1800" dirty="0">
                <a:solidFill>
                  <a:srgbClr val="003366"/>
                </a:solidFill>
              </a:rPr>
              <a:t>, δηλ</a:t>
            </a:r>
            <a:r>
              <a:rPr lang="el-GR" sz="1800" dirty="0" smtClean="0">
                <a:solidFill>
                  <a:srgbClr val="003366"/>
                </a:solidFill>
              </a:rPr>
              <a:t>.,</a:t>
            </a:r>
            <a:endParaRPr lang="el-GR" sz="1800" dirty="0">
              <a:solidFill>
                <a:srgbClr val="003366"/>
              </a:solidFill>
            </a:endParaRPr>
          </a:p>
        </p:txBody>
      </p:sp>
      <p:graphicFrame>
        <p:nvGraphicFramePr>
          <p:cNvPr id="6146" name="Object 33"/>
          <p:cNvGraphicFramePr>
            <a:graphicFrameLocks noGrp="1" noChangeAspect="1"/>
          </p:cNvGraphicFramePr>
          <p:nvPr>
            <p:ph/>
          </p:nvPr>
        </p:nvGraphicFramePr>
        <p:xfrm>
          <a:off x="1238250" y="5013325"/>
          <a:ext cx="4930775" cy="1008063"/>
        </p:xfrm>
        <a:graphic>
          <a:graphicData uri="http://schemas.openxmlformats.org/presentationml/2006/ole">
            <p:oleObj spid="_x0000_s6147" name="Εξίσωση" r:id="rId4" imgW="55159255" imgH="112681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17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107950" y="333375"/>
            <a:ext cx="8496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Ιδιότητες της διαδικασίας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POISSON </a:t>
            </a:r>
            <a:endParaRPr lang="el-GR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611188" y="1874838"/>
            <a:ext cx="77041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>
                <a:solidFill>
                  <a:srgbClr val="003366"/>
                </a:solidFill>
              </a:rPr>
              <a:t>Χρόνοι μεταξύ διαδοχικών αφίξεων είναι ανεξάρτητοι και εκθετικά κατανεμημένοι με παράμετρο </a:t>
            </a: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λ </a:t>
            </a:r>
          </a:p>
        </p:txBody>
      </p:sp>
      <p:sp>
        <p:nvSpPr>
          <p:cNvPr id="37893" name="Text Box 7"/>
          <p:cNvSpPr txBox="1">
            <a:spLocks noChangeArrowheads="1"/>
          </p:cNvSpPr>
          <p:nvPr/>
        </p:nvSpPr>
        <p:spPr bwMode="auto">
          <a:xfrm>
            <a:off x="611188" y="2557463"/>
            <a:ext cx="77041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r>
              <a:rPr lang="en-US" b="1" dirty="0">
                <a:solidFill>
                  <a:srgbClr val="003366"/>
                </a:solidFill>
              </a:rPr>
              <a:t>P{</a:t>
            </a:r>
            <a:r>
              <a:rPr lang="el-GR" b="1" dirty="0">
                <a:solidFill>
                  <a:srgbClr val="003366"/>
                </a:solidFill>
                <a:latin typeface="Times New Roman" pitchFamily="18" charset="0"/>
              </a:rPr>
              <a:t>τ</a:t>
            </a:r>
            <a:r>
              <a:rPr lang="en-US" b="1" baseline="-25000" dirty="0">
                <a:solidFill>
                  <a:srgbClr val="003366"/>
                </a:solidFill>
              </a:rPr>
              <a:t>n</a:t>
            </a:r>
            <a:r>
              <a:rPr lang="en-US" b="1" dirty="0">
                <a:solidFill>
                  <a:srgbClr val="003366"/>
                </a:solidFill>
              </a:rPr>
              <a:t> </a:t>
            </a:r>
            <a:r>
              <a:rPr lang="en-US" b="1" dirty="0">
                <a:solidFill>
                  <a:srgbClr val="003366"/>
                </a:solidFill>
                <a:cs typeface="Times New Roman" pitchFamily="18" charset="0"/>
              </a:rPr>
              <a:t>≤ s} = 1- e</a:t>
            </a:r>
            <a:r>
              <a:rPr lang="en-US" b="1" baseline="30000" dirty="0">
                <a:solidFill>
                  <a:srgbClr val="003366"/>
                </a:solidFill>
                <a:cs typeface="Times New Roman" pitchFamily="18" charset="0"/>
              </a:rPr>
              <a:t>-</a:t>
            </a:r>
            <a:r>
              <a:rPr lang="el-GR" b="1" baseline="30000" dirty="0">
                <a:solidFill>
                  <a:srgbClr val="003366"/>
                </a:solidFill>
                <a:cs typeface="Times New Roman" pitchFamily="18" charset="0"/>
              </a:rPr>
              <a:t>λ</a:t>
            </a:r>
            <a:r>
              <a:rPr lang="en-US" b="1" baseline="30000" dirty="0">
                <a:solidFill>
                  <a:srgbClr val="003366"/>
                </a:solidFill>
                <a:cs typeface="Times New Roman" pitchFamily="18" charset="0"/>
              </a:rPr>
              <a:t>s</a:t>
            </a:r>
            <a:r>
              <a:rPr lang="en-US" b="1" dirty="0">
                <a:solidFill>
                  <a:srgbClr val="003366"/>
                </a:solidFill>
                <a:cs typeface="Times New Roman" pitchFamily="18" charset="0"/>
              </a:rPr>
              <a:t>,       s≥0</a:t>
            </a:r>
          </a:p>
        </p:txBody>
      </p:sp>
      <p:sp>
        <p:nvSpPr>
          <p:cNvPr id="37894" name="Text Box 8"/>
          <p:cNvSpPr txBox="1">
            <a:spLocks noChangeArrowheads="1"/>
          </p:cNvSpPr>
          <p:nvPr/>
        </p:nvSpPr>
        <p:spPr bwMode="auto">
          <a:xfrm>
            <a:off x="611188" y="2989263"/>
            <a:ext cx="77041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r>
              <a:rPr lang="el-GR" sz="1800" i="1" dirty="0">
                <a:solidFill>
                  <a:srgbClr val="003366"/>
                </a:solidFill>
              </a:rPr>
              <a:t>όπου </a:t>
            </a:r>
            <a:r>
              <a:rPr lang="el-GR" sz="1800" i="1" dirty="0" smtClean="0">
                <a:solidFill>
                  <a:srgbClr val="003366"/>
                </a:solidFill>
              </a:rPr>
              <a:t> </a:t>
            </a:r>
            <a:r>
              <a:rPr lang="el-GR" b="1" dirty="0" smtClean="0">
                <a:solidFill>
                  <a:srgbClr val="003366"/>
                </a:solidFill>
                <a:latin typeface="Times New Roman" pitchFamily="18" charset="0"/>
              </a:rPr>
              <a:t>τ</a:t>
            </a:r>
            <a:r>
              <a:rPr lang="en-US" b="1" baseline="-25000" dirty="0">
                <a:solidFill>
                  <a:srgbClr val="003366"/>
                </a:solidFill>
              </a:rPr>
              <a:t>n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l-GR" sz="1800" dirty="0">
                <a:solidFill>
                  <a:srgbClr val="003366"/>
                </a:solidFill>
              </a:rPr>
              <a:t>= χρόνος μεταξύ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l-GR" sz="1800" dirty="0" smtClean="0">
                <a:solidFill>
                  <a:srgbClr val="003366"/>
                </a:solidFill>
              </a:rPr>
              <a:t>άφιξης </a:t>
            </a:r>
            <a:r>
              <a:rPr lang="en-US" sz="1800" dirty="0" smtClean="0">
                <a:solidFill>
                  <a:srgbClr val="003366"/>
                </a:solidFill>
              </a:rPr>
              <a:t>n</a:t>
            </a:r>
            <a:r>
              <a:rPr lang="el-GR" sz="1800" baseline="30000" dirty="0" smtClean="0">
                <a:solidFill>
                  <a:srgbClr val="003366"/>
                </a:solidFill>
              </a:rPr>
              <a:t> </a:t>
            </a:r>
            <a:r>
              <a:rPr lang="el-GR" sz="1800" dirty="0">
                <a:solidFill>
                  <a:srgbClr val="003366"/>
                </a:solidFill>
              </a:rPr>
              <a:t>και </a:t>
            </a:r>
            <a:r>
              <a:rPr lang="el-GR" sz="1800" dirty="0" smtClean="0">
                <a:solidFill>
                  <a:srgbClr val="003366"/>
                </a:solidFill>
              </a:rPr>
              <a:t>άφιξης </a:t>
            </a:r>
            <a:r>
              <a:rPr lang="en-US" sz="1800" dirty="0" smtClean="0">
                <a:solidFill>
                  <a:srgbClr val="003366"/>
                </a:solidFill>
              </a:rPr>
              <a:t>(n+1)</a:t>
            </a:r>
            <a:endParaRPr lang="el-GR" sz="1800" dirty="0">
              <a:solidFill>
                <a:srgbClr val="003366"/>
              </a:solidFill>
            </a:endParaRPr>
          </a:p>
        </p:txBody>
      </p:sp>
      <p:sp>
        <p:nvSpPr>
          <p:cNvPr id="37895" name="Text Box 10"/>
          <p:cNvSpPr txBox="1">
            <a:spLocks noChangeArrowheads="1"/>
          </p:cNvSpPr>
          <p:nvPr/>
        </p:nvSpPr>
        <p:spPr bwMode="auto">
          <a:xfrm>
            <a:off x="611188" y="3911600"/>
            <a:ext cx="7704137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n-US" sz="1800" b="1" dirty="0">
                <a:solidFill>
                  <a:srgbClr val="003366"/>
                </a:solidFill>
              </a:rPr>
              <a:t>P{A(t+</a:t>
            </a:r>
            <a:r>
              <a:rPr lang="el-GR" sz="1800" b="1" dirty="0">
                <a:solidFill>
                  <a:srgbClr val="003366"/>
                </a:solidFill>
                <a:latin typeface="Times New Roman" pitchFamily="18" charset="0"/>
              </a:rPr>
              <a:t>δ</a:t>
            </a:r>
            <a:r>
              <a:rPr lang="el-GR" sz="1800" b="1" dirty="0">
                <a:solidFill>
                  <a:srgbClr val="003366"/>
                </a:solidFill>
              </a:rPr>
              <a:t>)-</a:t>
            </a:r>
            <a:r>
              <a:rPr lang="en-US" sz="1800" b="1" dirty="0">
                <a:solidFill>
                  <a:srgbClr val="003366"/>
                </a:solidFill>
              </a:rPr>
              <a:t>A(t) = 0} = 1-</a:t>
            </a:r>
            <a:r>
              <a:rPr lang="el-GR" sz="1800" b="1" dirty="0">
                <a:solidFill>
                  <a:srgbClr val="003366"/>
                </a:solidFill>
                <a:latin typeface="Times New Roman" pitchFamily="18" charset="0"/>
              </a:rPr>
              <a:t>λδ</a:t>
            </a:r>
            <a:r>
              <a:rPr lang="el-GR" sz="1800" b="1" dirty="0">
                <a:solidFill>
                  <a:srgbClr val="003366"/>
                </a:solidFill>
              </a:rPr>
              <a:t> + </a:t>
            </a:r>
            <a:r>
              <a:rPr lang="en-US" sz="1800" b="1" dirty="0">
                <a:solidFill>
                  <a:srgbClr val="003366"/>
                </a:solidFill>
              </a:rPr>
              <a:t>o</a:t>
            </a:r>
            <a:r>
              <a:rPr lang="el-GR" sz="1800" b="1" dirty="0">
                <a:solidFill>
                  <a:srgbClr val="003366"/>
                </a:solidFill>
              </a:rPr>
              <a:t>(</a:t>
            </a:r>
            <a:r>
              <a:rPr lang="el-GR" sz="1800" b="1" dirty="0">
                <a:solidFill>
                  <a:srgbClr val="003366"/>
                </a:solidFill>
                <a:latin typeface="Times New Roman" pitchFamily="18" charset="0"/>
              </a:rPr>
              <a:t>δ</a:t>
            </a:r>
            <a:r>
              <a:rPr lang="el-GR" sz="1800" b="1" dirty="0">
                <a:solidFill>
                  <a:srgbClr val="003366"/>
                </a:solidFill>
              </a:rPr>
              <a:t>)</a:t>
            </a: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r>
              <a:rPr lang="el-GR" sz="1800" b="1" dirty="0">
                <a:solidFill>
                  <a:srgbClr val="003366"/>
                </a:solidFill>
              </a:rPr>
              <a:t>  </a:t>
            </a:r>
            <a:r>
              <a:rPr lang="en-US" sz="1800" b="1" dirty="0">
                <a:solidFill>
                  <a:srgbClr val="003366"/>
                </a:solidFill>
              </a:rPr>
              <a:t> P{A(t+</a:t>
            </a:r>
            <a:r>
              <a:rPr lang="el-GR" sz="1800" b="1" dirty="0">
                <a:solidFill>
                  <a:srgbClr val="003366"/>
                </a:solidFill>
                <a:latin typeface="Times New Roman" pitchFamily="18" charset="0"/>
              </a:rPr>
              <a:t>δ</a:t>
            </a:r>
            <a:r>
              <a:rPr lang="el-GR" sz="1800" b="1" dirty="0">
                <a:solidFill>
                  <a:srgbClr val="003366"/>
                </a:solidFill>
              </a:rPr>
              <a:t>)-</a:t>
            </a:r>
            <a:r>
              <a:rPr lang="en-US" sz="1800" b="1" dirty="0">
                <a:solidFill>
                  <a:srgbClr val="003366"/>
                </a:solidFill>
              </a:rPr>
              <a:t>A(t) = </a:t>
            </a:r>
            <a:r>
              <a:rPr lang="el-GR" sz="1800" b="1" dirty="0">
                <a:solidFill>
                  <a:srgbClr val="003366"/>
                </a:solidFill>
              </a:rPr>
              <a:t>1</a:t>
            </a:r>
            <a:r>
              <a:rPr lang="en-US" sz="1800" b="1" dirty="0">
                <a:solidFill>
                  <a:srgbClr val="003366"/>
                </a:solidFill>
              </a:rPr>
              <a:t>} = </a:t>
            </a:r>
            <a:r>
              <a:rPr lang="el-GR" sz="1800" b="1" dirty="0">
                <a:solidFill>
                  <a:srgbClr val="003366"/>
                </a:solidFill>
                <a:latin typeface="Times New Roman" pitchFamily="18" charset="0"/>
              </a:rPr>
              <a:t>λδ</a:t>
            </a:r>
            <a:r>
              <a:rPr lang="el-GR" sz="1800" b="1" dirty="0">
                <a:solidFill>
                  <a:srgbClr val="003366"/>
                </a:solidFill>
              </a:rPr>
              <a:t> + </a:t>
            </a:r>
            <a:r>
              <a:rPr lang="en-US" sz="1800" b="1" dirty="0">
                <a:solidFill>
                  <a:srgbClr val="003366"/>
                </a:solidFill>
              </a:rPr>
              <a:t>o</a:t>
            </a:r>
            <a:r>
              <a:rPr lang="el-GR" sz="1800" b="1" dirty="0">
                <a:solidFill>
                  <a:srgbClr val="003366"/>
                </a:solidFill>
              </a:rPr>
              <a:t>(</a:t>
            </a:r>
            <a:r>
              <a:rPr lang="el-GR" sz="1800" b="1" dirty="0">
                <a:solidFill>
                  <a:srgbClr val="003366"/>
                </a:solidFill>
                <a:latin typeface="Times New Roman" pitchFamily="18" charset="0"/>
              </a:rPr>
              <a:t>δ</a:t>
            </a:r>
            <a:r>
              <a:rPr lang="el-GR" sz="1800" b="1" dirty="0">
                <a:solidFill>
                  <a:srgbClr val="003366"/>
                </a:solidFill>
              </a:rPr>
              <a:t>)</a:t>
            </a: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r>
              <a:rPr lang="el-GR" sz="1800" dirty="0"/>
              <a:t> </a:t>
            </a:r>
            <a:r>
              <a:rPr lang="en-US" sz="1800" dirty="0"/>
              <a:t> </a:t>
            </a:r>
            <a:r>
              <a:rPr lang="el-GR" sz="1800" dirty="0"/>
              <a:t> </a:t>
            </a:r>
            <a:r>
              <a:rPr lang="en-US" sz="1800" b="1" dirty="0">
                <a:solidFill>
                  <a:srgbClr val="003366"/>
                </a:solidFill>
              </a:rPr>
              <a:t>P{A(t+</a:t>
            </a:r>
            <a:r>
              <a:rPr lang="el-GR" sz="1800" b="1" dirty="0">
                <a:solidFill>
                  <a:srgbClr val="003366"/>
                </a:solidFill>
                <a:latin typeface="Times New Roman" pitchFamily="18" charset="0"/>
              </a:rPr>
              <a:t>δ</a:t>
            </a:r>
            <a:r>
              <a:rPr lang="el-GR" sz="1800" b="1" dirty="0">
                <a:solidFill>
                  <a:srgbClr val="003366"/>
                </a:solidFill>
              </a:rPr>
              <a:t>)-</a:t>
            </a:r>
            <a:r>
              <a:rPr lang="en-US" sz="1800" b="1" dirty="0">
                <a:solidFill>
                  <a:srgbClr val="003366"/>
                </a:solidFill>
              </a:rPr>
              <a:t>A(t) </a:t>
            </a:r>
            <a:r>
              <a:rPr lang="en-US" sz="1800" b="1" dirty="0">
                <a:solidFill>
                  <a:srgbClr val="003366"/>
                </a:solidFill>
                <a:cs typeface="Arial" charset="0"/>
              </a:rPr>
              <a:t>≥</a:t>
            </a:r>
            <a:r>
              <a:rPr lang="en-US" sz="1800" b="1" dirty="0">
                <a:solidFill>
                  <a:srgbClr val="003366"/>
                </a:solidFill>
              </a:rPr>
              <a:t> </a:t>
            </a:r>
            <a:r>
              <a:rPr lang="el-GR" sz="1800" b="1" dirty="0">
                <a:solidFill>
                  <a:srgbClr val="003366"/>
                </a:solidFill>
              </a:rPr>
              <a:t>2</a:t>
            </a:r>
            <a:r>
              <a:rPr lang="en-US" sz="1800" b="1" dirty="0">
                <a:solidFill>
                  <a:srgbClr val="003366"/>
                </a:solidFill>
              </a:rPr>
              <a:t>} = o</a:t>
            </a:r>
            <a:r>
              <a:rPr lang="el-GR" sz="1800" b="1" dirty="0">
                <a:solidFill>
                  <a:srgbClr val="003366"/>
                </a:solidFill>
              </a:rPr>
              <a:t>(</a:t>
            </a:r>
            <a:r>
              <a:rPr lang="el-GR" sz="1800" b="1" dirty="0">
                <a:solidFill>
                  <a:srgbClr val="003366"/>
                </a:solidFill>
                <a:latin typeface="Times New Roman" pitchFamily="18" charset="0"/>
              </a:rPr>
              <a:t>δ</a:t>
            </a:r>
            <a:r>
              <a:rPr lang="el-GR" sz="1800" b="1" dirty="0">
                <a:solidFill>
                  <a:srgbClr val="003366"/>
                </a:solidFill>
              </a:rPr>
              <a:t>)</a:t>
            </a: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r>
              <a:rPr lang="el-GR" sz="1800" b="1" dirty="0">
                <a:solidFill>
                  <a:srgbClr val="003366"/>
                </a:solidFill>
              </a:rPr>
              <a:t> </a:t>
            </a:r>
            <a:r>
              <a:rPr lang="en-US" sz="1800" b="1" dirty="0">
                <a:solidFill>
                  <a:srgbClr val="003366"/>
                </a:solidFill>
              </a:rPr>
              <a:t> </a:t>
            </a:r>
            <a:r>
              <a:rPr lang="el-GR" sz="1800" b="1" dirty="0">
                <a:solidFill>
                  <a:srgbClr val="003366"/>
                </a:solidFill>
              </a:rPr>
              <a:t> </a:t>
            </a:r>
            <a:r>
              <a:rPr lang="el-GR" sz="1800" i="1" dirty="0">
                <a:solidFill>
                  <a:srgbClr val="003366"/>
                </a:solidFill>
              </a:rPr>
              <a:t>όπου</a:t>
            </a:r>
            <a:r>
              <a:rPr lang="en-US" sz="1800" b="1" dirty="0">
                <a:solidFill>
                  <a:srgbClr val="003366"/>
                </a:solidFill>
              </a:rPr>
              <a:t>    o(</a:t>
            </a:r>
            <a:r>
              <a:rPr lang="el-GR" sz="1800" b="1" dirty="0">
                <a:solidFill>
                  <a:srgbClr val="003366"/>
                </a:solidFill>
                <a:latin typeface="Times New Roman" pitchFamily="18" charset="0"/>
              </a:rPr>
              <a:t>δ</a:t>
            </a:r>
            <a:r>
              <a:rPr lang="el-GR" sz="1800" b="1" dirty="0">
                <a:solidFill>
                  <a:srgbClr val="003366"/>
                </a:solidFill>
              </a:rPr>
              <a:t>)/</a:t>
            </a:r>
            <a:r>
              <a:rPr lang="el-GR" sz="1800" b="1" dirty="0" err="1">
                <a:solidFill>
                  <a:srgbClr val="003366"/>
                </a:solidFill>
                <a:latin typeface="Times New Roman" pitchFamily="18" charset="0"/>
              </a:rPr>
              <a:t>δ</a:t>
            </a:r>
            <a:r>
              <a:rPr lang="el-GR" sz="1800" b="1" dirty="0" err="1">
                <a:solidFill>
                  <a:srgbClr val="003366"/>
                </a:solidFill>
                <a:cs typeface="Arial" charset="0"/>
              </a:rPr>
              <a:t>→0</a:t>
            </a:r>
            <a:r>
              <a:rPr lang="el-GR" sz="1800" b="1" dirty="0">
                <a:solidFill>
                  <a:srgbClr val="003366"/>
                </a:solidFill>
                <a:cs typeface="Arial" charset="0"/>
              </a:rPr>
              <a:t> </a:t>
            </a:r>
            <a:r>
              <a:rPr lang="el-GR" sz="1800" dirty="0">
                <a:solidFill>
                  <a:srgbClr val="003366"/>
                </a:solidFill>
                <a:cs typeface="Arial" charset="0"/>
              </a:rPr>
              <a:t> όπως</a:t>
            </a:r>
            <a:r>
              <a:rPr lang="en-US" sz="1800" b="1" dirty="0">
                <a:solidFill>
                  <a:srgbClr val="003366"/>
                </a:solidFill>
                <a:cs typeface="Arial" charset="0"/>
              </a:rPr>
              <a:t> </a:t>
            </a:r>
            <a:r>
              <a:rPr lang="el-GR" sz="1800" b="1" dirty="0">
                <a:solidFill>
                  <a:srgbClr val="003366"/>
                </a:solidFill>
                <a:latin typeface="Times New Roman" pitchFamily="18" charset="0"/>
              </a:rPr>
              <a:t>δ</a:t>
            </a:r>
            <a:r>
              <a:rPr lang="el-GR" sz="1800" b="1" dirty="0">
                <a:solidFill>
                  <a:srgbClr val="003366"/>
                </a:solidFill>
              </a:rPr>
              <a:t>→0</a:t>
            </a:r>
            <a:r>
              <a:rPr lang="en-US" sz="1800" b="1" dirty="0">
                <a:solidFill>
                  <a:srgbClr val="003366"/>
                </a:solidFill>
                <a:cs typeface="Arial" charset="0"/>
              </a:rPr>
              <a:t> </a:t>
            </a:r>
            <a:endParaRPr lang="en-US" sz="1800" b="1" dirty="0">
              <a:solidFill>
                <a:srgbClr val="003366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- Τίτλος"/>
          <p:cNvSpPr>
            <a:spLocks noGrp="1"/>
          </p:cNvSpPr>
          <p:nvPr>
            <p:ph type="title"/>
          </p:nvPr>
        </p:nvSpPr>
        <p:spPr>
          <a:xfrm>
            <a:off x="467544" y="188913"/>
            <a:ext cx="5976664" cy="1800225"/>
          </a:xfrm>
        </p:spPr>
        <p:txBody>
          <a:bodyPr/>
          <a:lstStyle/>
          <a:p>
            <a:r>
              <a:rPr lang="el-GR" altLang="el-GR" dirty="0" smtClean="0">
                <a:solidFill>
                  <a:srgbClr val="0070C0"/>
                </a:solidFill>
              </a:rPr>
              <a:t/>
            </a:r>
            <a:br>
              <a:rPr lang="el-GR" altLang="el-GR" dirty="0" smtClean="0">
                <a:solidFill>
                  <a:srgbClr val="0070C0"/>
                </a:solidFill>
              </a:rPr>
            </a:br>
            <a:r>
              <a:rPr lang="el-GR" altLang="el-GR" dirty="0" smtClean="0">
                <a:solidFill>
                  <a:srgbClr val="0070C0"/>
                </a:solidFill>
              </a:rPr>
              <a:t/>
            </a:r>
            <a:br>
              <a:rPr lang="el-GR" altLang="el-GR" dirty="0" smtClean="0">
                <a:solidFill>
                  <a:srgbClr val="0070C0"/>
                </a:solidFill>
              </a:rPr>
            </a:br>
            <a:r>
              <a:rPr lang="el-GR" altLang="el-GR" dirty="0" smtClean="0">
                <a:solidFill>
                  <a:srgbClr val="0070C0"/>
                </a:solidFill>
              </a:rPr>
              <a:t/>
            </a:r>
            <a:br>
              <a:rPr lang="el-GR" altLang="el-GR" dirty="0" smtClean="0">
                <a:solidFill>
                  <a:srgbClr val="0070C0"/>
                </a:solidFill>
              </a:rPr>
            </a:br>
            <a:r>
              <a:rPr lang="el-GR" altLang="el-GR" dirty="0" smtClean="0">
                <a:solidFill>
                  <a:srgbClr val="0070C0"/>
                </a:solidFill>
              </a:rPr>
              <a:t/>
            </a:r>
            <a:br>
              <a:rPr lang="el-GR" altLang="el-GR" dirty="0" smtClean="0">
                <a:solidFill>
                  <a:srgbClr val="0070C0"/>
                </a:solidFill>
              </a:rPr>
            </a:br>
            <a:r>
              <a:rPr lang="en-US" altLang="el-GR" dirty="0" smtClean="0">
                <a:solidFill>
                  <a:srgbClr val="0070C0"/>
                </a:solidFill>
              </a:rPr>
              <a:t/>
            </a:r>
            <a:br>
              <a:rPr lang="en-US" altLang="el-GR" dirty="0" smtClean="0">
                <a:solidFill>
                  <a:srgbClr val="0070C0"/>
                </a:solidFill>
              </a:rPr>
            </a:br>
            <a:r>
              <a:rPr lang="en-US" altLang="el-GR" dirty="0" smtClean="0">
                <a:solidFill>
                  <a:srgbClr val="0070C0"/>
                </a:solidFill>
              </a:rPr>
              <a:t/>
            </a:r>
            <a:br>
              <a:rPr lang="en-US" altLang="el-GR" dirty="0" smtClean="0">
                <a:solidFill>
                  <a:srgbClr val="0070C0"/>
                </a:solidFill>
              </a:rPr>
            </a:br>
            <a:r>
              <a:rPr lang="en-US" altLang="el-GR" dirty="0" smtClean="0">
                <a:solidFill>
                  <a:srgbClr val="0070C0"/>
                </a:solidFill>
              </a:rPr>
              <a:t/>
            </a:r>
            <a:br>
              <a:rPr lang="en-US" altLang="el-GR" dirty="0" smtClean="0">
                <a:solidFill>
                  <a:srgbClr val="0070C0"/>
                </a:solidFill>
              </a:rPr>
            </a:br>
            <a:r>
              <a:rPr lang="en-US" altLang="el-GR" dirty="0" smtClean="0">
                <a:solidFill>
                  <a:srgbClr val="0070C0"/>
                </a:solidFill>
              </a:rPr>
              <a:t/>
            </a:r>
            <a:br>
              <a:rPr lang="en-US" altLang="el-GR" dirty="0" smtClean="0">
                <a:solidFill>
                  <a:srgbClr val="0070C0"/>
                </a:solidFill>
              </a:rPr>
            </a:br>
            <a:r>
              <a:rPr lang="en-US" altLang="el-GR" dirty="0" smtClean="0">
                <a:solidFill>
                  <a:srgbClr val="0070C0"/>
                </a:solidFill>
              </a:rPr>
              <a:t/>
            </a:r>
            <a:br>
              <a:rPr lang="en-US" altLang="el-GR" dirty="0" smtClean="0">
                <a:solidFill>
                  <a:srgbClr val="0070C0"/>
                </a:solidFill>
              </a:rPr>
            </a:br>
            <a:r>
              <a:rPr lang="en-US" altLang="el-GR" dirty="0" smtClean="0">
                <a:solidFill>
                  <a:srgbClr val="0070C0"/>
                </a:solidFill>
              </a:rPr>
              <a:t/>
            </a:r>
            <a:br>
              <a:rPr lang="en-US" altLang="el-GR" dirty="0" smtClean="0">
                <a:solidFill>
                  <a:srgbClr val="0070C0"/>
                </a:solidFill>
              </a:rPr>
            </a:br>
            <a:r>
              <a:rPr lang="en-US" altLang="el-GR" dirty="0" smtClean="0">
                <a:solidFill>
                  <a:srgbClr val="0070C0"/>
                </a:solidFill>
              </a:rPr>
              <a:t/>
            </a:r>
            <a:br>
              <a:rPr lang="en-US" altLang="el-GR" dirty="0" smtClean="0">
                <a:solidFill>
                  <a:srgbClr val="0070C0"/>
                </a:solidFill>
              </a:rPr>
            </a:br>
            <a:r>
              <a:rPr lang="el-GR" altLang="el-GR" u="none" dirty="0" smtClean="0">
                <a:solidFill>
                  <a:srgbClr val="C00000"/>
                </a:solidFill>
              </a:rPr>
              <a:t>Δίκτυα Επικοινωνιών </a:t>
            </a:r>
            <a:r>
              <a:rPr lang="el-GR" altLang="el-GR" u="none" dirty="0" smtClean="0">
                <a:solidFill>
                  <a:srgbClr val="0070C0"/>
                </a:solidFill>
              </a:rPr>
              <a:t/>
            </a:r>
            <a:br>
              <a:rPr lang="el-GR" altLang="el-GR" u="none" dirty="0" smtClean="0">
                <a:solidFill>
                  <a:srgbClr val="0070C0"/>
                </a:solidFill>
              </a:rPr>
            </a:br>
            <a:r>
              <a:rPr lang="el-GR" altLang="el-GR" sz="1800" u="none" dirty="0" smtClean="0">
                <a:solidFill>
                  <a:srgbClr val="0070C0"/>
                </a:solidFill>
              </a:rPr>
              <a:t>Τμήμα Πληροφορικής και Τηλεπικοινωνιών</a:t>
            </a:r>
            <a:r>
              <a:rPr lang="en-US" altLang="el-GR" sz="1800" u="none" dirty="0" smtClean="0">
                <a:solidFill>
                  <a:srgbClr val="0070C0"/>
                </a:solidFill>
              </a:rPr>
              <a:t/>
            </a:r>
            <a:br>
              <a:rPr lang="en-US" altLang="el-GR" sz="1800" u="none" dirty="0" smtClean="0">
                <a:solidFill>
                  <a:srgbClr val="0070C0"/>
                </a:solidFill>
              </a:rPr>
            </a:br>
            <a:r>
              <a:rPr lang="el-GR" altLang="el-GR" sz="1800" dirty="0" smtClean="0">
                <a:solidFill>
                  <a:srgbClr val="0070C0"/>
                </a:solidFill>
              </a:rPr>
              <a:t/>
            </a:r>
            <a:br>
              <a:rPr lang="el-GR" altLang="el-GR" sz="1800" dirty="0" smtClean="0">
                <a:solidFill>
                  <a:srgbClr val="0070C0"/>
                </a:solidFill>
              </a:rPr>
            </a:br>
            <a:r>
              <a:rPr lang="en-US" altLang="el-GR" sz="1800" u="none" dirty="0" smtClean="0">
                <a:solidFill>
                  <a:srgbClr val="0070C0"/>
                </a:solidFill>
              </a:rPr>
              <a:t>       </a:t>
            </a:r>
            <a:r>
              <a:rPr lang="el-GR" altLang="el-GR" sz="1800" u="none" dirty="0" smtClean="0">
                <a:solidFill>
                  <a:srgbClr val="0070C0"/>
                </a:solidFill>
              </a:rPr>
              <a:t>Εθνικό &amp; Καποδιστριακό </a:t>
            </a:r>
            <a:r>
              <a:rPr lang="el-GR" altLang="el-GR" sz="1800" dirty="0" smtClean="0">
                <a:solidFill>
                  <a:srgbClr val="0070C0"/>
                </a:solidFill>
              </a:rPr>
              <a:t/>
            </a:r>
            <a:br>
              <a:rPr lang="el-GR" altLang="el-GR" sz="1800" dirty="0" smtClean="0">
                <a:solidFill>
                  <a:srgbClr val="0070C0"/>
                </a:solidFill>
              </a:rPr>
            </a:br>
            <a:r>
              <a:rPr lang="en-US" altLang="el-GR" sz="1800" u="none" smtClean="0">
                <a:solidFill>
                  <a:srgbClr val="0070C0"/>
                </a:solidFill>
              </a:rPr>
              <a:t>       </a:t>
            </a:r>
            <a:r>
              <a:rPr lang="el-GR" altLang="el-GR" sz="1800" u="none" smtClean="0">
                <a:solidFill>
                  <a:srgbClr val="0070C0"/>
                </a:solidFill>
              </a:rPr>
              <a:t>Πανεπιστήμιο </a:t>
            </a:r>
            <a:r>
              <a:rPr lang="el-GR" altLang="el-GR" sz="1800" u="none" dirty="0" smtClean="0">
                <a:solidFill>
                  <a:srgbClr val="0070C0"/>
                </a:solidFill>
              </a:rPr>
              <a:t>Αθηνών</a:t>
            </a:r>
            <a:r>
              <a:rPr lang="el-GR" altLang="el-GR" sz="1800" dirty="0" smtClean="0"/>
              <a:t/>
            </a:r>
            <a:br>
              <a:rPr lang="el-GR" altLang="el-GR" sz="1800" dirty="0" smtClean="0"/>
            </a:br>
            <a:endParaRPr lang="el-GR" altLang="el-GR" sz="1800" dirty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916113"/>
            <a:ext cx="5122863" cy="4210050"/>
          </a:xfrm>
        </p:spPr>
        <p:txBody>
          <a:bodyPr/>
          <a:lstStyle/>
          <a:p>
            <a:pPr marL="182563" indent="-182563">
              <a:buClr>
                <a:srgbClr val="00B050"/>
              </a:buClr>
              <a:defRPr/>
            </a:pPr>
            <a:r>
              <a:rPr lang="el-GR" sz="1800" b="1" u="sng" dirty="0" smtClean="0"/>
              <a:t>Θεματικές Ενότητες (ΘΕ) μαθήματος:</a:t>
            </a:r>
          </a:p>
          <a:p>
            <a:pPr marL="182563" indent="-182563">
              <a:buClr>
                <a:srgbClr val="00B050"/>
              </a:buClr>
              <a:buFont typeface="Wingdings" pitchFamily="2" charset="2"/>
              <a:buChar char="Ø"/>
              <a:defRPr/>
            </a:pPr>
            <a:endParaRPr lang="el-GR" b="1" dirty="0" smtClean="0"/>
          </a:p>
          <a:p>
            <a:pPr marL="452438" indent="-452438">
              <a:buClr>
                <a:srgbClr val="00B050"/>
              </a:buClr>
              <a:defRPr/>
            </a:pPr>
            <a:r>
              <a:rPr lang="el-GR" sz="1600" b="1" dirty="0" smtClean="0"/>
              <a:t>ΘΕ1: Εισαγωγή </a:t>
            </a:r>
          </a:p>
          <a:p>
            <a:pPr marL="452438" indent="-452438">
              <a:buClr>
                <a:srgbClr val="00B050"/>
              </a:buClr>
              <a:defRPr/>
            </a:pPr>
            <a:r>
              <a:rPr lang="el-GR" sz="1200" b="1" dirty="0" smtClean="0"/>
              <a:t>(Κεφ. 1 του βιβλίου)</a:t>
            </a:r>
            <a:endParaRPr lang="en-US" sz="1200" b="1" dirty="0" smtClean="0"/>
          </a:p>
          <a:p>
            <a:pPr marL="452438" indent="-452438">
              <a:buClr>
                <a:srgbClr val="00B050"/>
              </a:buClr>
              <a:defRPr/>
            </a:pPr>
            <a:endParaRPr lang="el-GR" sz="1600" b="1" dirty="0" smtClean="0"/>
          </a:p>
          <a:p>
            <a:pPr marL="539750" indent="-539750">
              <a:buClr>
                <a:srgbClr val="00B050"/>
              </a:buClr>
              <a:buSzPct val="100000"/>
            </a:pPr>
            <a:r>
              <a:rPr lang="el-GR" sz="1600" b="1" dirty="0" smtClean="0">
                <a:latin typeface="Comic Sans MS" pitchFamily="66" charset="0"/>
              </a:rPr>
              <a:t>ΘΕ2: </a:t>
            </a:r>
            <a:r>
              <a:rPr lang="el-GR" sz="1600" b="1" dirty="0" smtClean="0">
                <a:solidFill>
                  <a:srgbClr val="FF0000"/>
                </a:solidFill>
                <a:latin typeface="Comic Sans MS" pitchFamily="66" charset="0"/>
              </a:rPr>
              <a:t>Συστήματα Αναμονής (Μ/Μ/1 και παραλλαγές, Μ/</a:t>
            </a:r>
            <a:r>
              <a:rPr lang="en-US" sz="1600" b="1" dirty="0" smtClean="0">
                <a:solidFill>
                  <a:srgbClr val="FF0000"/>
                </a:solidFill>
                <a:latin typeface="Comic Sans MS" pitchFamily="66" charset="0"/>
              </a:rPr>
              <a:t>G/1, </a:t>
            </a:r>
            <a:r>
              <a:rPr lang="el-GR" sz="1600" b="1" dirty="0" smtClean="0">
                <a:solidFill>
                  <a:srgbClr val="FF0000"/>
                </a:solidFill>
                <a:latin typeface="Comic Sans MS" pitchFamily="66" charset="0"/>
              </a:rPr>
              <a:t>συστήματα με προτεραιότητες, δίκτυα ουρών)  </a:t>
            </a:r>
            <a:endParaRPr lang="en-US" sz="16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539750" indent="-539750">
              <a:buClr>
                <a:srgbClr val="00B050"/>
              </a:buClr>
              <a:buSzPct val="100000"/>
            </a:pPr>
            <a:endParaRPr lang="el-GR" sz="1600" b="1" dirty="0" smtClean="0">
              <a:solidFill>
                <a:srgbClr val="FF0000"/>
              </a:solidFill>
            </a:endParaRPr>
          </a:p>
          <a:p>
            <a:pPr marL="452438" indent="-452438">
              <a:buClr>
                <a:srgbClr val="00B050"/>
              </a:buClr>
              <a:buSzPct val="100000"/>
              <a:defRPr/>
            </a:pPr>
            <a:r>
              <a:rPr lang="el-GR" sz="1600" b="1" dirty="0" smtClean="0"/>
              <a:t>ΘΕ</a:t>
            </a:r>
            <a:r>
              <a:rPr lang="en-US" sz="1600" b="1" dirty="0" smtClean="0"/>
              <a:t>3</a:t>
            </a:r>
            <a:r>
              <a:rPr lang="el-GR" sz="1600" b="1" dirty="0" smtClean="0"/>
              <a:t>: Επίπεδο Δικτύου</a:t>
            </a:r>
          </a:p>
          <a:p>
            <a:pPr marL="452438" indent="-452438">
              <a:buClr>
                <a:srgbClr val="00B050"/>
              </a:buClr>
              <a:buSzPct val="100000"/>
              <a:defRPr/>
            </a:pPr>
            <a:r>
              <a:rPr lang="el-GR" sz="1200" b="1" dirty="0" smtClean="0"/>
              <a:t>(Κεφ. 4 του βιβλίου)</a:t>
            </a:r>
            <a:endParaRPr lang="en-US" sz="1200" b="1" dirty="0" smtClean="0"/>
          </a:p>
          <a:p>
            <a:pPr marL="452438" indent="-452438">
              <a:buClr>
                <a:srgbClr val="00B050"/>
              </a:buClr>
              <a:buSzPct val="100000"/>
              <a:defRPr/>
            </a:pPr>
            <a:endParaRPr lang="el-GR" sz="1600" b="1" dirty="0" smtClean="0"/>
          </a:p>
          <a:p>
            <a:pPr marL="538163" indent="-538163">
              <a:buClr>
                <a:srgbClr val="00B050"/>
              </a:buClr>
              <a:buSzPct val="100000"/>
              <a:defRPr/>
            </a:pPr>
            <a:r>
              <a:rPr lang="el-GR" sz="1600" b="1" dirty="0" smtClean="0"/>
              <a:t>ΘΕ</a:t>
            </a:r>
            <a:r>
              <a:rPr lang="en-US" sz="1600" b="1" dirty="0" smtClean="0"/>
              <a:t>4</a:t>
            </a:r>
            <a:r>
              <a:rPr lang="el-GR" sz="1600" b="1" dirty="0" smtClean="0"/>
              <a:t>: Επίπεδο Ζεύξης: Ζεύξεις, Δίκτυα   Πρόσβασης, Δίκτυα Τοπικής Περιοχής</a:t>
            </a:r>
          </a:p>
          <a:p>
            <a:pPr marL="452438" indent="-452438">
              <a:buClr>
                <a:srgbClr val="00B050"/>
              </a:buClr>
              <a:buSzPct val="100000"/>
              <a:defRPr/>
            </a:pPr>
            <a:r>
              <a:rPr lang="el-GR" sz="1200" b="1" dirty="0" smtClean="0"/>
              <a:t>(Κεφ. 5 του βιβλίου)</a:t>
            </a:r>
          </a:p>
          <a:p>
            <a:pPr>
              <a:buFont typeface="Wingdings" pitchFamily="2" charset="2"/>
              <a:buChar char="Ø"/>
              <a:defRPr/>
            </a:pPr>
            <a:endParaRPr lang="el-GR" sz="1200" dirty="0" smtClean="0"/>
          </a:p>
          <a:p>
            <a:pPr>
              <a:defRPr/>
            </a:pPr>
            <a:endParaRPr lang="el-GR" sz="1600" dirty="0" smtClean="0">
              <a:ea typeface="ＭＳ Ｐゴシック" pitchFamily="34"/>
            </a:endParaRPr>
          </a:p>
          <a:p>
            <a:pPr>
              <a:defRPr/>
            </a:pPr>
            <a:endParaRPr lang="el-GR" dirty="0"/>
          </a:p>
        </p:txBody>
      </p:sp>
      <p:pic>
        <p:nvPicPr>
          <p:cNvPr id="8196" name="Picture 1" descr="6e_cov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84888" y="2060575"/>
            <a:ext cx="2660650" cy="2232025"/>
          </a:xfrm>
        </p:spPr>
      </p:pic>
      <p:sp>
        <p:nvSpPr>
          <p:cNvPr id="7" name="6 - Ορθογώνιο"/>
          <p:cNvSpPr/>
          <p:nvPr/>
        </p:nvSpPr>
        <p:spPr>
          <a:xfrm flipH="1">
            <a:off x="6011863" y="4581525"/>
            <a:ext cx="2952750" cy="21844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00" kern="0" dirty="0">
              <a:solidFill>
                <a:srgbClr val="000000"/>
              </a:solidFill>
              <a:ea typeface="ＭＳ Ｐゴシック" pitchFamily="34"/>
              <a:cs typeface="Arial"/>
            </a:endParaRPr>
          </a:p>
          <a:p>
            <a:pPr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000" kern="0" dirty="0">
                <a:solidFill>
                  <a:srgbClr val="000000"/>
                </a:solidFill>
                <a:ea typeface="ＭＳ Ｐゴシック" pitchFamily="34"/>
                <a:cs typeface="Arial"/>
              </a:rPr>
              <a:t>Οι  περισσότερες από τις διαφάνειες αυτής της ενότητας αποτελούν προσαρμογή και απόδοση στα ελληνικά των διαφανειών που συνοδεύουν το βιβλίο </a:t>
            </a:r>
            <a:r>
              <a:rPr lang="en-US" sz="1000" kern="0" dirty="0">
                <a:solidFill>
                  <a:srgbClr val="000000"/>
                </a:solidFill>
                <a:ea typeface="ＭＳ Ｐゴシック" pitchFamily="34"/>
                <a:cs typeface="Arial"/>
              </a:rPr>
              <a:t>Computer Networking</a:t>
            </a:r>
            <a:r>
              <a:rPr lang="el-GR" sz="1000" kern="0" dirty="0">
                <a:solidFill>
                  <a:srgbClr val="000000"/>
                </a:solidFill>
                <a:ea typeface="ＭＳ Ｐゴシック" pitchFamily="34"/>
                <a:cs typeface="Arial"/>
              </a:rPr>
              <a:t> : </a:t>
            </a:r>
            <a:r>
              <a:rPr lang="en-US" sz="1000" kern="0" dirty="0">
                <a:solidFill>
                  <a:srgbClr val="000000"/>
                </a:solidFill>
                <a:ea typeface="ＭＳ Ｐゴシック" pitchFamily="34"/>
                <a:cs typeface="Arial"/>
              </a:rPr>
              <a:t>A Top-Down Approach, J.F Kurose and K.W. Ross, 6/E, </a:t>
            </a:r>
            <a:r>
              <a:rPr lang="en-US" sz="1000" kern="0" dirty="0">
                <a:solidFill>
                  <a:srgbClr val="000000"/>
                </a:solidFill>
              </a:rPr>
              <a:t>Addison-Wesley.</a:t>
            </a:r>
          </a:p>
          <a:p>
            <a:pPr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000" kern="0" dirty="0">
              <a:solidFill>
                <a:srgbClr val="000000"/>
              </a:solidFill>
            </a:endParaRPr>
          </a:p>
          <a:p>
            <a:pPr marL="173038" indent="-173038">
              <a:lnSpc>
                <a:spcPct val="85000"/>
              </a:lnSpc>
              <a:defRPr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All material copyright 1996-2012</a:t>
            </a:r>
          </a:p>
          <a:p>
            <a:pPr marL="173038" indent="-173038">
              <a:lnSpc>
                <a:spcPct val="85000"/>
              </a:lnSpc>
              <a:defRPr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J.F Kurose and K.W. Ross, All Rights Reserved</a:t>
            </a:r>
          </a:p>
          <a:p>
            <a:pPr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00" kern="0" dirty="0">
              <a:solidFill>
                <a:srgbClr val="000000"/>
              </a:solidFill>
              <a:ea typeface="ＭＳ Ｐゴシック" pitchFamily="34"/>
              <a:cs typeface="Arial"/>
            </a:endParaRPr>
          </a:p>
          <a:p>
            <a:pPr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000" kern="0" dirty="0">
                <a:solidFill>
                  <a:srgbClr val="000000"/>
                </a:solidFill>
                <a:ea typeface="ＭＳ Ｐゴシック" pitchFamily="34"/>
                <a:cs typeface="Arial"/>
              </a:rPr>
              <a:t>Προσαρμογή και επιμέλεια της απόδοσης των πρωτότυπων διαφανειών στα ελληνικά :</a:t>
            </a:r>
          </a:p>
          <a:p>
            <a:pPr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000" kern="0">
                <a:solidFill>
                  <a:srgbClr val="000000"/>
                </a:solidFill>
                <a:ea typeface="ＭＳ Ｐゴシック" pitchFamily="34"/>
                <a:cs typeface="Arial"/>
              </a:rPr>
              <a:t>Λάζαρος </a:t>
            </a:r>
            <a:r>
              <a:rPr lang="el-GR" sz="1000" kern="0" dirty="0" err="1">
                <a:solidFill>
                  <a:srgbClr val="000000"/>
                </a:solidFill>
                <a:ea typeface="ＭＳ Ｐゴシック" pitchFamily="34"/>
                <a:cs typeface="Arial"/>
              </a:rPr>
              <a:t>Μεράκος</a:t>
            </a:r>
            <a:endParaRPr lang="el-GR" sz="1000" kern="0" dirty="0">
              <a:solidFill>
                <a:srgbClr val="000000"/>
              </a:solidFill>
              <a:ea typeface="ＭＳ Ｐゴシック" pitchFamily="34"/>
              <a:cs typeface="Arial"/>
            </a:endParaRPr>
          </a:p>
          <a:p>
            <a:pPr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000" kern="0" dirty="0">
              <a:solidFill>
                <a:srgbClr val="000000"/>
              </a:solidFill>
              <a:ea typeface="ＭＳ Ｐゴシック" pitchFamily="34"/>
              <a:cs typeface="Arial"/>
            </a:endParaRPr>
          </a:p>
          <a:p>
            <a:pPr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00" kern="0" dirty="0">
              <a:solidFill>
                <a:srgbClr val="000000"/>
              </a:solidFill>
              <a:ea typeface="ＭＳ Ｐゴシック" pitchFamily="34"/>
              <a:cs typeface="Arial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6011863" y="620713"/>
            <a:ext cx="2771775" cy="1446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buClr>
                <a:srgbClr val="00B050"/>
              </a:buClr>
              <a:defRPr/>
            </a:pPr>
            <a:r>
              <a:rPr lang="el-GR" sz="1100" b="1" dirty="0"/>
              <a:t>Συνιστώμενο Βιβλίο: </a:t>
            </a:r>
          </a:p>
          <a:p>
            <a:pPr>
              <a:buClr>
                <a:srgbClr val="00B050"/>
              </a:buClr>
              <a:defRPr/>
            </a:pPr>
            <a:r>
              <a:rPr lang="en-US" sz="1100" b="1" dirty="0">
                <a:solidFill>
                  <a:srgbClr val="006600"/>
                </a:solidFill>
              </a:rPr>
              <a:t>Computer Networking: A Top-Down Approach, by Kurose</a:t>
            </a:r>
            <a:r>
              <a:rPr lang="el-GR" sz="1100" b="1" dirty="0">
                <a:solidFill>
                  <a:srgbClr val="006600"/>
                </a:solidFill>
              </a:rPr>
              <a:t> &amp; </a:t>
            </a:r>
            <a:r>
              <a:rPr lang="en-US" sz="1100" b="1" dirty="0">
                <a:solidFill>
                  <a:srgbClr val="006600"/>
                </a:solidFill>
              </a:rPr>
              <a:t>Ross,</a:t>
            </a:r>
          </a:p>
          <a:p>
            <a:pPr>
              <a:buClr>
                <a:srgbClr val="00B050"/>
              </a:buClr>
              <a:defRPr/>
            </a:pPr>
            <a:r>
              <a:rPr lang="en-US" sz="1100" b="1" dirty="0">
                <a:solidFill>
                  <a:srgbClr val="006600"/>
                </a:solidFill>
              </a:rPr>
              <a:t>Addison-Wesley</a:t>
            </a:r>
            <a:r>
              <a:rPr lang="el-GR" sz="1100" b="1" dirty="0">
                <a:solidFill>
                  <a:srgbClr val="006600"/>
                </a:solidFill>
              </a:rPr>
              <a:t> </a:t>
            </a:r>
            <a:endParaRPr lang="en-US" sz="1100" b="1" dirty="0">
              <a:solidFill>
                <a:srgbClr val="006600"/>
              </a:solidFill>
            </a:endParaRPr>
          </a:p>
          <a:p>
            <a:pPr>
              <a:buClr>
                <a:srgbClr val="00B050"/>
              </a:buClr>
              <a:defRPr/>
            </a:pPr>
            <a:r>
              <a:rPr lang="el-GR" sz="1100" b="1" dirty="0">
                <a:solidFill>
                  <a:srgbClr val="006600"/>
                </a:solidFill>
              </a:rPr>
              <a:t>           </a:t>
            </a:r>
            <a:endParaRPr lang="en-US" sz="1100" b="1" dirty="0">
              <a:solidFill>
                <a:srgbClr val="006600"/>
              </a:solidFill>
            </a:endParaRPr>
          </a:p>
          <a:p>
            <a:pPr algn="r">
              <a:buClr>
                <a:srgbClr val="00B050"/>
              </a:buClr>
              <a:defRPr/>
            </a:pPr>
            <a:r>
              <a:rPr lang="el-GR" sz="1100" b="1" dirty="0"/>
              <a:t>Ελληνική Μετάφραση:</a:t>
            </a:r>
          </a:p>
          <a:p>
            <a:pPr>
              <a:buClr>
                <a:srgbClr val="00B050"/>
              </a:buClr>
              <a:defRPr/>
            </a:pPr>
            <a:r>
              <a:rPr lang="el-GR" sz="1100" b="1" dirty="0">
                <a:solidFill>
                  <a:srgbClr val="006600"/>
                </a:solidFill>
              </a:rPr>
              <a:t>Εκδόσεις : Μ. </a:t>
            </a:r>
            <a:r>
              <a:rPr lang="el-GR" sz="1100" b="1" dirty="0" err="1">
                <a:solidFill>
                  <a:srgbClr val="006600"/>
                </a:solidFill>
              </a:rPr>
              <a:t>Γκιούρδας</a:t>
            </a:r>
            <a:endParaRPr lang="el-GR" sz="1100" b="1" dirty="0">
              <a:solidFill>
                <a:srgbClr val="006600"/>
              </a:solidFill>
            </a:endParaRPr>
          </a:p>
          <a:p>
            <a:pPr marL="182563" indent="-182563">
              <a:buClr>
                <a:srgbClr val="00B050"/>
              </a:buClr>
              <a:defRPr/>
            </a:pPr>
            <a:endParaRPr lang="el-GR" sz="1100" b="1" dirty="0">
              <a:solidFill>
                <a:srgbClr val="006600"/>
              </a:solidFill>
            </a:endParaRPr>
          </a:p>
        </p:txBody>
      </p:sp>
      <p:pic>
        <p:nvPicPr>
          <p:cNvPr id="8199" name="Picture 1" descr="C:\Users\Lazaros\Desktop\Logo_uoa_blu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125538"/>
            <a:ext cx="36036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18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Ιδιότητες της διαδικασίας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POISSON </a:t>
            </a:r>
            <a:endParaRPr lang="el-GR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8916" name="Text Box 6"/>
          <p:cNvSpPr txBox="1">
            <a:spLocks noChangeArrowheads="1"/>
          </p:cNvSpPr>
          <p:nvPr/>
        </p:nvSpPr>
        <p:spPr bwMode="auto">
          <a:xfrm>
            <a:off x="1043608" y="2420938"/>
            <a:ext cx="684150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 algn="just">
              <a:spcBef>
                <a:spcPct val="50000"/>
              </a:spcBef>
              <a:buClr>
                <a:srgbClr val="A0D4D8"/>
              </a:buClr>
            </a:pPr>
            <a:r>
              <a:rPr lang="el-GR" sz="1800" dirty="0">
                <a:solidFill>
                  <a:srgbClr val="003366"/>
                </a:solidFill>
              </a:rPr>
              <a:t>Αν </a:t>
            </a:r>
            <a:r>
              <a:rPr lang="en-US" sz="1800" b="1" dirty="0">
                <a:solidFill>
                  <a:srgbClr val="003366"/>
                </a:solidFill>
              </a:rPr>
              <a:t>A</a:t>
            </a:r>
            <a:r>
              <a:rPr lang="en-US" sz="1800" b="1" baseline="-25000" dirty="0">
                <a:solidFill>
                  <a:srgbClr val="003366"/>
                </a:solidFill>
              </a:rPr>
              <a:t>1</a:t>
            </a:r>
            <a:r>
              <a:rPr lang="en-US" sz="1800" b="1" dirty="0">
                <a:solidFill>
                  <a:srgbClr val="003366"/>
                </a:solidFill>
              </a:rPr>
              <a:t>, A</a:t>
            </a:r>
            <a:r>
              <a:rPr lang="en-US" sz="1800" b="1" baseline="-25000" dirty="0">
                <a:solidFill>
                  <a:srgbClr val="003366"/>
                </a:solidFill>
              </a:rPr>
              <a:t>2</a:t>
            </a:r>
            <a:r>
              <a:rPr lang="en-US" sz="1800" b="1" dirty="0">
                <a:solidFill>
                  <a:srgbClr val="003366"/>
                </a:solidFill>
              </a:rPr>
              <a:t>,…</a:t>
            </a:r>
            <a:r>
              <a:rPr lang="en-US" sz="1800" b="1" dirty="0" err="1">
                <a:solidFill>
                  <a:srgbClr val="003366"/>
                </a:solidFill>
              </a:rPr>
              <a:t>A</a:t>
            </a:r>
            <a:r>
              <a:rPr lang="en-US" sz="1800" b="1" baseline="-25000" dirty="0" err="1">
                <a:solidFill>
                  <a:srgbClr val="003366"/>
                </a:solidFill>
              </a:rPr>
              <a:t>k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l-GR" sz="1800" dirty="0">
                <a:solidFill>
                  <a:srgbClr val="003366"/>
                </a:solidFill>
              </a:rPr>
              <a:t>είναι ανεξάρτητες διαδικασίες </a:t>
            </a:r>
            <a:r>
              <a:rPr lang="en-US" sz="1800" dirty="0">
                <a:solidFill>
                  <a:srgbClr val="003366"/>
                </a:solidFill>
              </a:rPr>
              <a:t>Poisson </a:t>
            </a:r>
            <a:r>
              <a:rPr lang="el-GR" sz="1800" dirty="0">
                <a:solidFill>
                  <a:srgbClr val="003366"/>
                </a:solidFill>
              </a:rPr>
              <a:t>με </a:t>
            </a:r>
            <a:r>
              <a:rPr lang="el-GR" sz="1800" dirty="0" smtClean="0">
                <a:solidFill>
                  <a:srgbClr val="003366"/>
                </a:solidFill>
              </a:rPr>
              <a:t>ρυθμούς </a:t>
            </a:r>
            <a:r>
              <a:rPr lang="el-GR" sz="1800" b="1" dirty="0" smtClean="0">
                <a:solidFill>
                  <a:srgbClr val="003366"/>
                </a:solidFill>
                <a:latin typeface="Times New Roman" pitchFamily="18" charset="0"/>
              </a:rPr>
              <a:t>λ</a:t>
            </a:r>
            <a:r>
              <a:rPr lang="en-US" sz="1800" b="1" baseline="-25000" dirty="0">
                <a:solidFill>
                  <a:srgbClr val="003366"/>
                </a:solidFill>
              </a:rPr>
              <a:t>1</a:t>
            </a:r>
            <a:r>
              <a:rPr lang="en-US" sz="1800" b="1" dirty="0">
                <a:solidFill>
                  <a:srgbClr val="003366"/>
                </a:solidFill>
              </a:rPr>
              <a:t>,</a:t>
            </a:r>
            <a:r>
              <a:rPr lang="el-GR" sz="1800" b="1" dirty="0">
                <a:solidFill>
                  <a:srgbClr val="003366"/>
                </a:solidFill>
              </a:rPr>
              <a:t> </a:t>
            </a:r>
            <a:r>
              <a:rPr lang="el-GR" sz="1800" b="1" dirty="0">
                <a:solidFill>
                  <a:srgbClr val="003366"/>
                </a:solidFill>
                <a:latin typeface="Times New Roman" pitchFamily="18" charset="0"/>
              </a:rPr>
              <a:t>λ</a:t>
            </a:r>
            <a:r>
              <a:rPr lang="en-US" sz="1800" b="1" baseline="-25000" dirty="0" smtClean="0">
                <a:solidFill>
                  <a:srgbClr val="003366"/>
                </a:solidFill>
              </a:rPr>
              <a:t>2</a:t>
            </a:r>
            <a:r>
              <a:rPr lang="el-GR" sz="1800" b="1" baseline="-25000" dirty="0" smtClean="0">
                <a:solidFill>
                  <a:srgbClr val="003366"/>
                </a:solidFill>
              </a:rPr>
              <a:t> </a:t>
            </a:r>
            <a:r>
              <a:rPr lang="en-US" sz="1800" b="1" dirty="0" smtClean="0">
                <a:solidFill>
                  <a:srgbClr val="003366"/>
                </a:solidFill>
              </a:rPr>
              <a:t>,</a:t>
            </a:r>
            <a:r>
              <a:rPr lang="el-GR" sz="1800" b="1" dirty="0" smtClean="0">
                <a:solidFill>
                  <a:srgbClr val="003366"/>
                </a:solidFill>
              </a:rPr>
              <a:t> </a:t>
            </a:r>
            <a:r>
              <a:rPr lang="en-US" sz="1800" b="1" dirty="0" smtClean="0">
                <a:solidFill>
                  <a:srgbClr val="003366"/>
                </a:solidFill>
              </a:rPr>
              <a:t>…</a:t>
            </a:r>
            <a:r>
              <a:rPr lang="el-GR" sz="1800" b="1" dirty="0" smtClean="0">
                <a:solidFill>
                  <a:srgbClr val="003366"/>
                </a:solidFill>
              </a:rPr>
              <a:t>, </a:t>
            </a:r>
            <a:r>
              <a:rPr lang="el-GR" sz="1800" b="1" dirty="0" smtClean="0">
                <a:solidFill>
                  <a:srgbClr val="003366"/>
                </a:solidFill>
                <a:latin typeface="Times New Roman" pitchFamily="18" charset="0"/>
              </a:rPr>
              <a:t>λ</a:t>
            </a:r>
            <a:r>
              <a:rPr lang="en-US" sz="1800" b="1" baseline="-25000" dirty="0" smtClean="0">
                <a:solidFill>
                  <a:srgbClr val="003366"/>
                </a:solidFill>
              </a:rPr>
              <a:t>k</a:t>
            </a:r>
            <a:r>
              <a:rPr lang="el-GR" sz="1800" b="1" baseline="-25000" dirty="0" smtClean="0">
                <a:solidFill>
                  <a:srgbClr val="003366"/>
                </a:solidFill>
              </a:rPr>
              <a:t> </a:t>
            </a:r>
            <a:r>
              <a:rPr lang="el-GR" dirty="0">
                <a:solidFill>
                  <a:srgbClr val="003366"/>
                </a:solidFill>
              </a:rPr>
              <a:t>,</a:t>
            </a:r>
            <a:r>
              <a:rPr lang="el-GR" sz="1800" dirty="0" smtClean="0">
                <a:solidFill>
                  <a:srgbClr val="003366"/>
                </a:solidFill>
              </a:rPr>
              <a:t>τότε</a:t>
            </a:r>
            <a:r>
              <a:rPr lang="en-US" sz="1800" b="1" dirty="0" smtClean="0">
                <a:solidFill>
                  <a:srgbClr val="003366"/>
                </a:solidFill>
              </a:rPr>
              <a:t> </a:t>
            </a:r>
            <a:r>
              <a:rPr lang="en-US" sz="1800" b="1" dirty="0">
                <a:solidFill>
                  <a:srgbClr val="003366"/>
                </a:solidFill>
              </a:rPr>
              <a:t>A = A</a:t>
            </a:r>
            <a:r>
              <a:rPr lang="en-US" sz="1800" b="1" baseline="-25000" dirty="0">
                <a:solidFill>
                  <a:srgbClr val="003366"/>
                </a:solidFill>
              </a:rPr>
              <a:t>1</a:t>
            </a:r>
            <a:r>
              <a:rPr lang="en-US" sz="1800" b="1" dirty="0">
                <a:solidFill>
                  <a:srgbClr val="003366"/>
                </a:solidFill>
              </a:rPr>
              <a:t>+ A</a:t>
            </a:r>
            <a:r>
              <a:rPr lang="en-US" sz="1800" b="1" baseline="-25000" dirty="0">
                <a:solidFill>
                  <a:srgbClr val="003366"/>
                </a:solidFill>
              </a:rPr>
              <a:t>2</a:t>
            </a:r>
            <a:r>
              <a:rPr lang="en-US" sz="1800" b="1" dirty="0">
                <a:solidFill>
                  <a:srgbClr val="003366"/>
                </a:solidFill>
              </a:rPr>
              <a:t>+…+</a:t>
            </a:r>
            <a:r>
              <a:rPr lang="en-US" sz="1800" b="1" dirty="0" err="1">
                <a:solidFill>
                  <a:srgbClr val="003366"/>
                </a:solidFill>
              </a:rPr>
              <a:t>A</a:t>
            </a:r>
            <a:r>
              <a:rPr lang="en-US" sz="1800" b="1" baseline="-25000" dirty="0" err="1">
                <a:solidFill>
                  <a:srgbClr val="003366"/>
                </a:solidFill>
              </a:rPr>
              <a:t>k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l-GR" sz="1800" dirty="0">
                <a:solidFill>
                  <a:srgbClr val="003366"/>
                </a:solidFill>
              </a:rPr>
              <a:t>είναι</a:t>
            </a:r>
            <a:r>
              <a:rPr lang="en-US" sz="1800" dirty="0">
                <a:solidFill>
                  <a:srgbClr val="003366"/>
                </a:solidFill>
              </a:rPr>
              <a:t> Poisson </a:t>
            </a:r>
            <a:r>
              <a:rPr lang="el-GR" sz="1800" dirty="0">
                <a:solidFill>
                  <a:srgbClr val="003366"/>
                </a:solidFill>
              </a:rPr>
              <a:t>με ρυθμό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l-GR" sz="1800" b="1" dirty="0" smtClean="0">
                <a:solidFill>
                  <a:srgbClr val="003366"/>
                </a:solidFill>
                <a:latin typeface="Times New Roman" pitchFamily="18" charset="0"/>
              </a:rPr>
              <a:t>λ</a:t>
            </a:r>
            <a:r>
              <a:rPr lang="en-US" sz="1800" b="1" dirty="0" smtClean="0">
                <a:solidFill>
                  <a:srgbClr val="003366"/>
                </a:solidFill>
                <a:latin typeface="Times New Roman" pitchFamily="18" charset="0"/>
              </a:rPr>
              <a:t> </a:t>
            </a:r>
            <a:r>
              <a:rPr lang="el-GR" sz="1800" b="1" dirty="0">
                <a:solidFill>
                  <a:srgbClr val="003366"/>
                </a:solidFill>
              </a:rPr>
              <a:t>=</a:t>
            </a:r>
            <a:r>
              <a:rPr lang="en-US" sz="1800" b="1" dirty="0">
                <a:solidFill>
                  <a:srgbClr val="003366"/>
                </a:solidFill>
              </a:rPr>
              <a:t> </a:t>
            </a:r>
            <a:r>
              <a:rPr lang="el-GR" sz="1800" b="1" dirty="0">
                <a:solidFill>
                  <a:srgbClr val="003366"/>
                </a:solidFill>
                <a:latin typeface="Times New Roman" pitchFamily="18" charset="0"/>
              </a:rPr>
              <a:t>λ</a:t>
            </a:r>
            <a:r>
              <a:rPr lang="en-US" sz="1800" b="1" baseline="-25000" dirty="0">
                <a:solidFill>
                  <a:srgbClr val="003366"/>
                </a:solidFill>
              </a:rPr>
              <a:t>1</a:t>
            </a:r>
            <a:r>
              <a:rPr lang="el-GR" sz="1800" b="1" baseline="-25000" dirty="0">
                <a:solidFill>
                  <a:srgbClr val="003366"/>
                </a:solidFill>
              </a:rPr>
              <a:t> </a:t>
            </a:r>
            <a:r>
              <a:rPr lang="el-GR" sz="1800" b="1" dirty="0">
                <a:solidFill>
                  <a:srgbClr val="003366"/>
                </a:solidFill>
              </a:rPr>
              <a:t>+ </a:t>
            </a:r>
            <a:r>
              <a:rPr lang="el-GR" sz="1800" b="1" dirty="0">
                <a:solidFill>
                  <a:srgbClr val="003366"/>
                </a:solidFill>
                <a:latin typeface="Times New Roman" pitchFamily="18" charset="0"/>
              </a:rPr>
              <a:t>λ</a:t>
            </a:r>
            <a:r>
              <a:rPr lang="en-US" sz="1800" b="1" baseline="-25000" dirty="0">
                <a:solidFill>
                  <a:srgbClr val="003366"/>
                </a:solidFill>
              </a:rPr>
              <a:t>2</a:t>
            </a:r>
            <a:r>
              <a:rPr lang="el-GR" sz="1800" b="1" dirty="0">
                <a:solidFill>
                  <a:srgbClr val="003366"/>
                </a:solidFill>
              </a:rPr>
              <a:t> +</a:t>
            </a:r>
            <a:r>
              <a:rPr lang="en-US" sz="1800" b="1" dirty="0">
                <a:solidFill>
                  <a:srgbClr val="003366"/>
                </a:solidFill>
              </a:rPr>
              <a:t>…</a:t>
            </a:r>
            <a:r>
              <a:rPr lang="el-GR" sz="1800" b="1" dirty="0">
                <a:solidFill>
                  <a:srgbClr val="003366"/>
                </a:solidFill>
              </a:rPr>
              <a:t>+</a:t>
            </a:r>
            <a:r>
              <a:rPr lang="en-US" sz="1800" b="1" dirty="0">
                <a:solidFill>
                  <a:srgbClr val="003366"/>
                </a:solidFill>
              </a:rPr>
              <a:t> </a:t>
            </a:r>
            <a:r>
              <a:rPr lang="el-GR" sz="1800" b="1" dirty="0">
                <a:solidFill>
                  <a:srgbClr val="003366"/>
                </a:solidFill>
                <a:latin typeface="Times New Roman" pitchFamily="18" charset="0"/>
              </a:rPr>
              <a:t>λ</a:t>
            </a:r>
            <a:r>
              <a:rPr lang="en-US" sz="1800" b="1" baseline="-25000" dirty="0">
                <a:solidFill>
                  <a:srgbClr val="003366"/>
                </a:solidFill>
              </a:rPr>
              <a:t>k</a:t>
            </a:r>
            <a:endParaRPr lang="el-GR" sz="1800" b="1" baseline="-25000" dirty="0">
              <a:solidFill>
                <a:srgbClr val="003366"/>
              </a:solidFill>
            </a:endParaRPr>
          </a:p>
        </p:txBody>
      </p:sp>
      <p:sp>
        <p:nvSpPr>
          <p:cNvPr id="38917" name="Text Box 7"/>
          <p:cNvSpPr txBox="1">
            <a:spLocks noChangeArrowheads="1"/>
          </p:cNvSpPr>
          <p:nvPr/>
        </p:nvSpPr>
        <p:spPr bwMode="auto">
          <a:xfrm>
            <a:off x="1042988" y="3709988"/>
            <a:ext cx="66976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>
                <a:solidFill>
                  <a:srgbClr val="003366"/>
                </a:solidFill>
              </a:rPr>
              <a:t>Η διαδικασία </a:t>
            </a:r>
            <a:r>
              <a:rPr lang="en-US" sz="1800">
                <a:solidFill>
                  <a:srgbClr val="003366"/>
                </a:solidFill>
              </a:rPr>
              <a:t>Poisson </a:t>
            </a:r>
            <a:r>
              <a:rPr lang="el-GR" sz="1800">
                <a:solidFill>
                  <a:srgbClr val="003366"/>
                </a:solidFill>
              </a:rPr>
              <a:t>είναι τυπικά ένα καλό μοντέλο για τη συγκεντρωτική κίνηση από ένα μεγάλο αριθμό «μικρών» χρηστών</a:t>
            </a:r>
            <a:r>
              <a:rPr lang="en-US" sz="1800">
                <a:solidFill>
                  <a:srgbClr val="003366"/>
                </a:solidFill>
              </a:rPr>
              <a:t>.</a:t>
            </a:r>
            <a:endParaRPr lang="el-GR" sz="1800" b="1" baseline="-250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19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Το σύστημα </a:t>
            </a:r>
            <a:r>
              <a:rPr lang="en-US" sz="28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M/M/1 </a:t>
            </a:r>
            <a:endParaRPr lang="el-GR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7173" name="Group 13"/>
          <p:cNvGrpSpPr>
            <a:grpSpLocks/>
          </p:cNvGrpSpPr>
          <p:nvPr/>
        </p:nvGrpSpPr>
        <p:grpSpPr bwMode="auto">
          <a:xfrm>
            <a:off x="1643063" y="1428750"/>
            <a:ext cx="6572250" cy="1643063"/>
            <a:chOff x="1035" y="1061"/>
            <a:chExt cx="3342" cy="465"/>
          </a:xfrm>
        </p:grpSpPr>
        <p:grpSp>
          <p:nvGrpSpPr>
            <p:cNvPr id="7176" name="Group 12"/>
            <p:cNvGrpSpPr>
              <a:grpSpLocks/>
            </p:cNvGrpSpPr>
            <p:nvPr/>
          </p:nvGrpSpPr>
          <p:grpSpPr bwMode="auto">
            <a:xfrm>
              <a:off x="1429" y="1207"/>
              <a:ext cx="2721" cy="318"/>
              <a:chOff x="1429" y="1207"/>
              <a:chExt cx="2721" cy="318"/>
            </a:xfrm>
          </p:grpSpPr>
          <p:sp>
            <p:nvSpPr>
              <p:cNvPr id="7179" name="Rectangle 6"/>
              <p:cNvSpPr>
                <a:spLocks noChangeArrowheads="1"/>
              </p:cNvSpPr>
              <p:nvPr/>
            </p:nvSpPr>
            <p:spPr bwMode="auto">
              <a:xfrm>
                <a:off x="2109" y="1207"/>
                <a:ext cx="1361" cy="318"/>
              </a:xfrm>
              <a:prstGeom prst="rect">
                <a:avLst/>
              </a:prstGeom>
              <a:noFill/>
              <a:ln w="28575">
                <a:solidFill>
                  <a:srgbClr val="0033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180" name="Line 8"/>
              <p:cNvSpPr>
                <a:spLocks noChangeShapeType="1"/>
              </p:cNvSpPr>
              <p:nvPr/>
            </p:nvSpPr>
            <p:spPr bwMode="auto">
              <a:xfrm flipH="1">
                <a:off x="1429" y="1389"/>
                <a:ext cx="680" cy="0"/>
              </a:xfrm>
              <a:prstGeom prst="line">
                <a:avLst/>
              </a:prstGeom>
              <a:noFill/>
              <a:ln w="57150">
                <a:solidFill>
                  <a:srgbClr val="003366"/>
                </a:solidFill>
                <a:round/>
                <a:headEnd type="triangle" w="lg" len="lg"/>
                <a:tailEnd type="none" w="lg" len="lg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181" name="Line 9"/>
              <p:cNvSpPr>
                <a:spLocks noChangeShapeType="1"/>
              </p:cNvSpPr>
              <p:nvPr/>
            </p:nvSpPr>
            <p:spPr bwMode="auto">
              <a:xfrm flipH="1">
                <a:off x="3470" y="1389"/>
                <a:ext cx="680" cy="0"/>
              </a:xfrm>
              <a:prstGeom prst="line">
                <a:avLst/>
              </a:prstGeom>
              <a:noFill/>
              <a:ln w="57150">
                <a:solidFill>
                  <a:srgbClr val="003366"/>
                </a:solidFill>
                <a:round/>
                <a:headEnd type="triangle" w="lg" len="lg"/>
                <a:tailEnd type="none" w="lg" len="lg"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7177" name="Text Box 10"/>
            <p:cNvSpPr txBox="1">
              <a:spLocks noChangeArrowheads="1"/>
            </p:cNvSpPr>
            <p:nvPr/>
          </p:nvSpPr>
          <p:spPr bwMode="auto">
            <a:xfrm>
              <a:off x="1035" y="1061"/>
              <a:ext cx="121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400" b="1">
                  <a:solidFill>
                    <a:srgbClr val="003366"/>
                  </a:solidFill>
                </a:rPr>
                <a:t>Ρυθμός αφίξεων</a:t>
              </a:r>
              <a:r>
                <a:rPr lang="en-US" sz="1400" b="1">
                  <a:solidFill>
                    <a:srgbClr val="003366"/>
                  </a:solidFill>
                </a:rPr>
                <a:t> </a:t>
              </a:r>
              <a:r>
                <a:rPr lang="el-GR" sz="1400" b="1">
                  <a:solidFill>
                    <a:srgbClr val="003366"/>
                  </a:solidFill>
                  <a:latin typeface="Times New Roman" pitchFamily="18" charset="0"/>
                </a:rPr>
                <a:t>λ</a:t>
              </a:r>
              <a:r>
                <a:rPr lang="el-GR" sz="1400" b="1">
                  <a:solidFill>
                    <a:srgbClr val="003366"/>
                  </a:solidFill>
                </a:rPr>
                <a:t> </a:t>
              </a:r>
            </a:p>
          </p:txBody>
        </p:sp>
        <p:sp>
          <p:nvSpPr>
            <p:cNvPr id="7178" name="Text Box 11"/>
            <p:cNvSpPr txBox="1">
              <a:spLocks noChangeArrowheads="1"/>
            </p:cNvSpPr>
            <p:nvPr/>
          </p:nvSpPr>
          <p:spPr bwMode="auto">
            <a:xfrm>
              <a:off x="3470" y="1061"/>
              <a:ext cx="907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400" b="1">
                  <a:solidFill>
                    <a:srgbClr val="003366"/>
                  </a:solidFill>
                </a:rPr>
                <a:t>Ρυθμός εξυπηρέτησης</a:t>
              </a:r>
              <a:r>
                <a:rPr lang="en-US" sz="1400" b="1">
                  <a:solidFill>
                    <a:srgbClr val="003366"/>
                  </a:solidFill>
                </a:rPr>
                <a:t> </a:t>
              </a:r>
              <a:r>
                <a:rPr lang="el-GR" sz="1400" b="1">
                  <a:solidFill>
                    <a:srgbClr val="003366"/>
                  </a:solidFill>
                  <a:latin typeface="Times New Roman" pitchFamily="18" charset="0"/>
                </a:rPr>
                <a:t>μ</a:t>
              </a:r>
              <a:endParaRPr lang="el-GR" sz="1400" b="1">
                <a:solidFill>
                  <a:srgbClr val="003366"/>
                </a:solidFill>
              </a:endParaRPr>
            </a:p>
          </p:txBody>
        </p:sp>
      </p:grpSp>
      <p:sp>
        <p:nvSpPr>
          <p:cNvPr id="7174" name="Text Box 15"/>
          <p:cNvSpPr txBox="1">
            <a:spLocks noChangeArrowheads="1"/>
          </p:cNvSpPr>
          <p:nvPr/>
        </p:nvSpPr>
        <p:spPr bwMode="auto">
          <a:xfrm>
            <a:off x="1260475" y="3213100"/>
            <a:ext cx="6840538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 dirty="0">
                <a:solidFill>
                  <a:srgbClr val="003366"/>
                </a:solidFill>
              </a:rPr>
              <a:t>Ένας εξυπηρετητής</a:t>
            </a:r>
            <a:endParaRPr lang="en-US" sz="1800" dirty="0">
              <a:solidFill>
                <a:srgbClr val="003366"/>
              </a:solidFill>
            </a:endParaRP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 dirty="0">
                <a:solidFill>
                  <a:srgbClr val="003366"/>
                </a:solidFill>
              </a:rPr>
              <a:t>Αφίξεις </a:t>
            </a:r>
            <a:r>
              <a:rPr lang="en-US" sz="1800" dirty="0">
                <a:solidFill>
                  <a:srgbClr val="003366"/>
                </a:solidFill>
              </a:rPr>
              <a:t>Poisson </a:t>
            </a:r>
            <a:r>
              <a:rPr lang="el-GR" sz="1800" dirty="0">
                <a:solidFill>
                  <a:srgbClr val="003366"/>
                </a:solidFill>
              </a:rPr>
              <a:t>με παράμετρο </a:t>
            </a:r>
            <a:r>
              <a:rPr lang="el-GR" b="1" dirty="0">
                <a:solidFill>
                  <a:srgbClr val="003366"/>
                </a:solidFill>
                <a:latin typeface="Times New Roman" pitchFamily="18" charset="0"/>
              </a:rPr>
              <a:t>λ</a:t>
            </a: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 dirty="0">
                <a:solidFill>
                  <a:srgbClr val="003366"/>
                </a:solidFill>
              </a:rPr>
              <a:t>Εκθετικά κατανεμημένοι χρόνοι εξυπηρέτησης με παράμετρο </a:t>
            </a:r>
            <a:r>
              <a:rPr lang="el-GR" b="1" dirty="0">
                <a:solidFill>
                  <a:srgbClr val="003366"/>
                </a:solidFill>
                <a:latin typeface="Times New Roman" pitchFamily="18" charset="0"/>
              </a:rPr>
              <a:t>μ</a:t>
            </a:r>
            <a:r>
              <a:rPr lang="el-GR" sz="1800" b="1" dirty="0">
                <a:solidFill>
                  <a:srgbClr val="003366"/>
                </a:solidFill>
                <a:latin typeface="Times New Roman" pitchFamily="18" charset="0"/>
              </a:rPr>
              <a:t> </a:t>
            </a: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endParaRPr lang="el-GR" sz="1800" dirty="0">
              <a:solidFill>
                <a:srgbClr val="003366"/>
              </a:solidFill>
            </a:endParaRPr>
          </a:p>
        </p:txBody>
      </p:sp>
      <p:graphicFrame>
        <p:nvGraphicFramePr>
          <p:cNvPr id="7170" name="Object 16"/>
          <p:cNvGraphicFramePr>
            <a:graphicFrameLocks noGrp="1" noChangeAspect="1"/>
          </p:cNvGraphicFramePr>
          <p:nvPr>
            <p:ph/>
          </p:nvPr>
        </p:nvGraphicFramePr>
        <p:xfrm>
          <a:off x="1476375" y="4329113"/>
          <a:ext cx="3451225" cy="827087"/>
        </p:xfrm>
        <a:graphic>
          <a:graphicData uri="http://schemas.openxmlformats.org/presentationml/2006/ole">
            <p:oleObj spid="_x0000_s7171" name="Εξίσωση" r:id="rId4" imgW="36871255" imgH="8829810" progId="Equation.3">
              <p:embed/>
            </p:oleObj>
          </a:graphicData>
        </a:graphic>
      </p:graphicFrame>
      <p:sp>
        <p:nvSpPr>
          <p:cNvPr id="7175" name="Rectangle 18"/>
          <p:cNvSpPr>
            <a:spLocks noChangeArrowheads="1"/>
          </p:cNvSpPr>
          <p:nvPr/>
        </p:nvSpPr>
        <p:spPr bwMode="auto">
          <a:xfrm>
            <a:off x="1257300" y="5073650"/>
            <a:ext cx="5249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>
                <a:solidFill>
                  <a:srgbClr val="003366"/>
                </a:solidFill>
              </a:rPr>
              <a:t>Ανεξάρτητοι χρόνοι αφίξεων και εξυπηρετήσεων</a:t>
            </a:r>
            <a:endParaRPr lang="en-US" sz="18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20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Κατανομή αριθμού πελατών στο σύστημα</a:t>
            </a:r>
            <a:endParaRPr lang="el-GR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684213" y="1447800"/>
            <a:ext cx="49688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 dirty="0" smtClean="0">
                <a:solidFill>
                  <a:srgbClr val="003366"/>
                </a:solidFill>
              </a:rPr>
              <a:t>Διάγραμμα μετάβασης κατάστασης (Αλυσίδα</a:t>
            </a:r>
            <a:r>
              <a:rPr lang="en-US" b="1" dirty="0" smtClean="0">
                <a:solidFill>
                  <a:srgbClr val="003366"/>
                </a:solidFill>
              </a:rPr>
              <a:t> Markov</a:t>
            </a:r>
            <a:r>
              <a:rPr lang="el-GR" b="1" dirty="0" smtClean="0">
                <a:solidFill>
                  <a:srgbClr val="003366"/>
                </a:solidFill>
              </a:rPr>
              <a:t>) </a:t>
            </a:r>
            <a:endParaRPr lang="el-GR" b="1" dirty="0">
              <a:solidFill>
                <a:srgbClr val="003366"/>
              </a:solidFill>
            </a:endParaRPr>
          </a:p>
        </p:txBody>
      </p:sp>
      <p:sp>
        <p:nvSpPr>
          <p:cNvPr id="39941" name="Text Box 44"/>
          <p:cNvSpPr txBox="1">
            <a:spLocks noChangeArrowheads="1"/>
          </p:cNvSpPr>
          <p:nvPr/>
        </p:nvSpPr>
        <p:spPr bwMode="auto">
          <a:xfrm>
            <a:off x="682625" y="3927475"/>
            <a:ext cx="4968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>
                <a:solidFill>
                  <a:srgbClr val="003366"/>
                </a:solidFill>
              </a:rPr>
              <a:t>Ανάλυση ενδεχομένων σε ένα διάστημα </a:t>
            </a: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δ</a:t>
            </a:r>
            <a:r>
              <a:rPr lang="el-GR" sz="1800">
                <a:solidFill>
                  <a:srgbClr val="003366"/>
                </a:solidFill>
              </a:rPr>
              <a:t> </a:t>
            </a:r>
            <a:r>
              <a:rPr lang="en-US" sz="1800">
                <a:solidFill>
                  <a:srgbClr val="003366"/>
                </a:solidFill>
              </a:rPr>
              <a:t>sec </a:t>
            </a:r>
            <a:endParaRPr lang="el-GR" sz="1800">
              <a:solidFill>
                <a:srgbClr val="003366"/>
              </a:solidFill>
            </a:endParaRPr>
          </a:p>
        </p:txBody>
      </p:sp>
      <p:sp>
        <p:nvSpPr>
          <p:cNvPr id="39942" name="Text Box 45"/>
          <p:cNvSpPr txBox="1">
            <a:spLocks noChangeArrowheads="1"/>
          </p:cNvSpPr>
          <p:nvPr/>
        </p:nvSpPr>
        <p:spPr bwMode="auto">
          <a:xfrm>
            <a:off x="682625" y="4324350"/>
            <a:ext cx="660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1938" indent="-261938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>
                <a:solidFill>
                  <a:srgbClr val="003366"/>
                </a:solidFill>
              </a:rPr>
              <a:t>Συχνότητα μετάβασης</a:t>
            </a:r>
            <a:r>
              <a:rPr lang="en-US" sz="1800">
                <a:solidFill>
                  <a:srgbClr val="003366"/>
                </a:solidFill>
              </a:rPr>
              <a:t> </a:t>
            </a:r>
            <a:r>
              <a:rPr lang="el-GR" sz="1800">
                <a:solidFill>
                  <a:srgbClr val="003366"/>
                </a:solidFill>
              </a:rPr>
              <a:t>από </a:t>
            </a:r>
            <a:r>
              <a:rPr lang="en-US" sz="1800" b="1">
                <a:solidFill>
                  <a:srgbClr val="003366"/>
                </a:solidFill>
              </a:rPr>
              <a:t>n</a:t>
            </a:r>
            <a:r>
              <a:rPr lang="en-US" sz="1800">
                <a:solidFill>
                  <a:srgbClr val="003366"/>
                </a:solidFill>
              </a:rPr>
              <a:t> </a:t>
            </a:r>
            <a:r>
              <a:rPr lang="el-GR" sz="1800">
                <a:solidFill>
                  <a:srgbClr val="003366"/>
                </a:solidFill>
              </a:rPr>
              <a:t>σε </a:t>
            </a:r>
            <a:r>
              <a:rPr lang="en-US" sz="1800">
                <a:solidFill>
                  <a:srgbClr val="003366"/>
                </a:solidFill>
              </a:rPr>
              <a:t> </a:t>
            </a:r>
            <a:r>
              <a:rPr lang="en-US" sz="1800" b="1">
                <a:solidFill>
                  <a:srgbClr val="003366"/>
                </a:solidFill>
              </a:rPr>
              <a:t>n+1 </a:t>
            </a:r>
            <a:r>
              <a:rPr lang="en-US" sz="1800" b="1">
                <a:solidFill>
                  <a:srgbClr val="003366"/>
                </a:solidFill>
                <a:cs typeface="Arial" charset="0"/>
              </a:rPr>
              <a:t>≈ p</a:t>
            </a:r>
            <a:r>
              <a:rPr lang="en-US" sz="1800" b="1" baseline="-25000">
                <a:solidFill>
                  <a:srgbClr val="003366"/>
                </a:solidFill>
                <a:cs typeface="Arial" charset="0"/>
              </a:rPr>
              <a:t>n </a:t>
            </a: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λδ</a:t>
            </a:r>
            <a:endParaRPr lang="el-GR" sz="1800" b="1">
              <a:solidFill>
                <a:srgbClr val="003366"/>
              </a:solidFill>
              <a:latin typeface="Times New Roman" pitchFamily="18" charset="0"/>
              <a:cs typeface="Arial" charset="0"/>
            </a:endParaRPr>
          </a:p>
          <a:p>
            <a:pPr marL="261938" indent="-261938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>
                <a:solidFill>
                  <a:srgbClr val="003366"/>
                </a:solidFill>
              </a:rPr>
              <a:t>Συχνότητα μετάβασης</a:t>
            </a:r>
            <a:r>
              <a:rPr lang="en-US" sz="1800">
                <a:solidFill>
                  <a:srgbClr val="003366"/>
                </a:solidFill>
              </a:rPr>
              <a:t> </a:t>
            </a:r>
            <a:r>
              <a:rPr lang="el-GR" sz="1800">
                <a:solidFill>
                  <a:srgbClr val="003366"/>
                </a:solidFill>
              </a:rPr>
              <a:t>από </a:t>
            </a:r>
            <a:r>
              <a:rPr lang="en-US" sz="1800" b="1">
                <a:solidFill>
                  <a:srgbClr val="003366"/>
                </a:solidFill>
              </a:rPr>
              <a:t>n+1</a:t>
            </a:r>
            <a:r>
              <a:rPr lang="en-US" sz="1800">
                <a:solidFill>
                  <a:srgbClr val="003366"/>
                </a:solidFill>
              </a:rPr>
              <a:t> </a:t>
            </a:r>
            <a:r>
              <a:rPr lang="el-GR" sz="1800">
                <a:solidFill>
                  <a:srgbClr val="003366"/>
                </a:solidFill>
              </a:rPr>
              <a:t>σε</a:t>
            </a:r>
            <a:r>
              <a:rPr lang="en-US" sz="1800">
                <a:solidFill>
                  <a:srgbClr val="003366"/>
                </a:solidFill>
              </a:rPr>
              <a:t> </a:t>
            </a:r>
            <a:r>
              <a:rPr lang="en-US" sz="1800" b="1">
                <a:solidFill>
                  <a:srgbClr val="003366"/>
                </a:solidFill>
              </a:rPr>
              <a:t>n ≈ p</a:t>
            </a:r>
            <a:r>
              <a:rPr lang="en-US" sz="1800" b="1" baseline="-25000">
                <a:solidFill>
                  <a:srgbClr val="003366"/>
                </a:solidFill>
              </a:rPr>
              <a:t>n+1</a:t>
            </a: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μδ</a:t>
            </a:r>
            <a:endParaRPr lang="en-US" sz="1800" b="1">
              <a:solidFill>
                <a:srgbClr val="003366"/>
              </a:solidFill>
              <a:latin typeface="Times New Roman" pitchFamily="18" charset="0"/>
            </a:endParaRPr>
          </a:p>
          <a:p>
            <a:pPr marL="261938" indent="-261938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>
                <a:solidFill>
                  <a:srgbClr val="003366"/>
                </a:solidFill>
              </a:rPr>
              <a:t>Πρέπει να είναι ίσες</a:t>
            </a:r>
            <a:endParaRPr lang="en-US" sz="1800">
              <a:solidFill>
                <a:srgbClr val="003366"/>
              </a:solidFill>
            </a:endParaRPr>
          </a:p>
        </p:txBody>
      </p:sp>
      <p:grpSp>
        <p:nvGrpSpPr>
          <p:cNvPr id="39943" name="Group 67"/>
          <p:cNvGrpSpPr>
            <a:grpSpLocks/>
          </p:cNvGrpSpPr>
          <p:nvPr/>
        </p:nvGrpSpPr>
        <p:grpSpPr bwMode="auto">
          <a:xfrm>
            <a:off x="755650" y="2132856"/>
            <a:ext cx="7561263" cy="970707"/>
            <a:chOff x="476" y="1344"/>
            <a:chExt cx="4763" cy="611"/>
          </a:xfrm>
        </p:grpSpPr>
        <p:grpSp>
          <p:nvGrpSpPr>
            <p:cNvPr id="39944" name="Group 40"/>
            <p:cNvGrpSpPr>
              <a:grpSpLocks/>
            </p:cNvGrpSpPr>
            <p:nvPr/>
          </p:nvGrpSpPr>
          <p:grpSpPr bwMode="auto">
            <a:xfrm>
              <a:off x="4513" y="1525"/>
              <a:ext cx="182" cy="227"/>
              <a:chOff x="4876" y="1434"/>
              <a:chExt cx="182" cy="227"/>
            </a:xfrm>
          </p:grpSpPr>
          <p:sp>
            <p:nvSpPr>
              <p:cNvPr id="39998" name="Line 27"/>
              <p:cNvSpPr>
                <a:spLocks noChangeShapeType="1"/>
              </p:cNvSpPr>
              <p:nvPr/>
            </p:nvSpPr>
            <p:spPr bwMode="auto">
              <a:xfrm>
                <a:off x="4876" y="1434"/>
                <a:ext cx="18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9999" name="Line 28"/>
              <p:cNvSpPr>
                <a:spLocks noChangeShapeType="1"/>
              </p:cNvSpPr>
              <p:nvPr/>
            </p:nvSpPr>
            <p:spPr bwMode="auto">
              <a:xfrm>
                <a:off x="4876" y="1661"/>
                <a:ext cx="18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39945" name="Group 66"/>
            <p:cNvGrpSpPr>
              <a:grpSpLocks/>
            </p:cNvGrpSpPr>
            <p:nvPr/>
          </p:nvGrpSpPr>
          <p:grpSpPr bwMode="auto">
            <a:xfrm>
              <a:off x="476" y="1344"/>
              <a:ext cx="4763" cy="611"/>
              <a:chOff x="566" y="1333"/>
              <a:chExt cx="4763" cy="611"/>
            </a:xfrm>
          </p:grpSpPr>
          <p:grpSp>
            <p:nvGrpSpPr>
              <p:cNvPr id="39946" name="Group 60"/>
              <p:cNvGrpSpPr>
                <a:grpSpLocks/>
              </p:cNvGrpSpPr>
              <p:nvPr/>
            </p:nvGrpSpPr>
            <p:grpSpPr bwMode="auto">
              <a:xfrm>
                <a:off x="566" y="1333"/>
                <a:ext cx="4264" cy="611"/>
                <a:chOff x="748" y="1333"/>
                <a:chExt cx="4264" cy="611"/>
              </a:xfrm>
            </p:grpSpPr>
            <p:grpSp>
              <p:nvGrpSpPr>
                <p:cNvPr id="39952" name="Group 43"/>
                <p:cNvGrpSpPr>
                  <a:grpSpLocks/>
                </p:cNvGrpSpPr>
                <p:nvPr/>
              </p:nvGrpSpPr>
              <p:grpSpPr bwMode="auto">
                <a:xfrm>
                  <a:off x="748" y="1480"/>
                  <a:ext cx="4082" cy="317"/>
                  <a:chOff x="839" y="1389"/>
                  <a:chExt cx="4082" cy="317"/>
                </a:xfrm>
              </p:grpSpPr>
              <p:grpSp>
                <p:nvGrpSpPr>
                  <p:cNvPr id="39967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839" y="1389"/>
                    <a:ext cx="1723" cy="317"/>
                    <a:chOff x="839" y="1389"/>
                    <a:chExt cx="1723" cy="317"/>
                  </a:xfrm>
                </p:grpSpPr>
                <p:grpSp>
                  <p:nvGrpSpPr>
                    <p:cNvPr id="39986" name="Group 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9" y="1389"/>
                      <a:ext cx="680" cy="317"/>
                      <a:chOff x="839" y="1389"/>
                      <a:chExt cx="680" cy="317"/>
                    </a:xfrm>
                  </p:grpSpPr>
                  <p:sp>
                    <p:nvSpPr>
                      <p:cNvPr id="39995" name="Oval 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9" y="1389"/>
                        <a:ext cx="317" cy="317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/>
                        <a:r>
                          <a:rPr lang="en-US" sz="1400" b="1">
                            <a:solidFill>
                              <a:srgbClr val="003366"/>
                            </a:solidFill>
                          </a:rPr>
                          <a:t>0</a:t>
                        </a:r>
                        <a:endParaRPr lang="el-GR" sz="1400" b="1">
                          <a:solidFill>
                            <a:srgbClr val="003366"/>
                          </a:solidFill>
                        </a:endParaRPr>
                      </a:p>
                    </p:txBody>
                  </p:sp>
                  <p:sp>
                    <p:nvSpPr>
                      <p:cNvPr id="39996" name="Line 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111" y="1434"/>
                        <a:ext cx="408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/>
                        <a:tailEnd type="triangle" w="med" len="med"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39997" name="Line 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111" y="1661"/>
                        <a:ext cx="408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 type="triangle" w="med" len="med"/>
                        <a:tailEnd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</p:grpSp>
                <p:grpSp>
                  <p:nvGrpSpPr>
                    <p:cNvPr id="39987" name="Group 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74" y="1389"/>
                      <a:ext cx="680" cy="317"/>
                      <a:chOff x="1474" y="1389"/>
                      <a:chExt cx="680" cy="317"/>
                    </a:xfrm>
                  </p:grpSpPr>
                  <p:sp>
                    <p:nvSpPr>
                      <p:cNvPr id="39992" name="Oval 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74" y="1389"/>
                        <a:ext cx="317" cy="317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/>
                        <a:r>
                          <a:rPr lang="en-US" sz="1400" b="1">
                            <a:solidFill>
                              <a:srgbClr val="003366"/>
                            </a:solidFill>
                          </a:rPr>
                          <a:t>1</a:t>
                        </a:r>
                        <a:endParaRPr lang="el-GR" sz="1400" b="1">
                          <a:solidFill>
                            <a:srgbClr val="003366"/>
                          </a:solidFill>
                        </a:endParaRPr>
                      </a:p>
                    </p:txBody>
                  </p:sp>
                  <p:sp>
                    <p:nvSpPr>
                      <p:cNvPr id="39993" name="Line 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746" y="1434"/>
                        <a:ext cx="408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/>
                        <a:tailEnd type="triangle" w="med" len="med"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39994" name="Line 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746" y="1661"/>
                        <a:ext cx="408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 type="triangle" w="med" len="med"/>
                        <a:tailEnd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</p:grpSp>
                <p:grpSp>
                  <p:nvGrpSpPr>
                    <p:cNvPr id="39988" name="Group 3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09" y="1389"/>
                      <a:ext cx="453" cy="317"/>
                      <a:chOff x="2109" y="1389"/>
                      <a:chExt cx="453" cy="317"/>
                    </a:xfrm>
                  </p:grpSpPr>
                  <p:sp>
                    <p:nvSpPr>
                      <p:cNvPr id="39989" name="Oval 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109" y="1389"/>
                        <a:ext cx="317" cy="317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/>
                        <a:r>
                          <a:rPr lang="en-US" sz="1400" b="1">
                            <a:solidFill>
                              <a:srgbClr val="003366"/>
                            </a:solidFill>
                          </a:rPr>
                          <a:t>2</a:t>
                        </a:r>
                        <a:endParaRPr lang="el-GR" sz="1400" b="1">
                          <a:solidFill>
                            <a:srgbClr val="003366"/>
                          </a:solidFill>
                        </a:endParaRPr>
                      </a:p>
                    </p:txBody>
                  </p:sp>
                  <p:sp>
                    <p:nvSpPr>
                      <p:cNvPr id="39990" name="Line 1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81" y="1434"/>
                        <a:ext cx="181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/>
                        <a:tailEnd type="triangle" w="med" len="med"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39991" name="Line 1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81" y="1661"/>
                        <a:ext cx="181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 type="triangle" w="med" len="med"/>
                        <a:tailEnd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</p:grpSp>
              </p:grpSp>
              <p:grpSp>
                <p:nvGrpSpPr>
                  <p:cNvPr id="39968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3198" y="1389"/>
                    <a:ext cx="1723" cy="317"/>
                    <a:chOff x="3198" y="1389"/>
                    <a:chExt cx="1723" cy="317"/>
                  </a:xfrm>
                </p:grpSpPr>
                <p:grpSp>
                  <p:nvGrpSpPr>
                    <p:cNvPr id="39974" name="Group 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98" y="1389"/>
                      <a:ext cx="453" cy="317"/>
                      <a:chOff x="3198" y="1389"/>
                      <a:chExt cx="453" cy="317"/>
                    </a:xfrm>
                  </p:grpSpPr>
                  <p:sp>
                    <p:nvSpPr>
                      <p:cNvPr id="39983" name="Line 1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198" y="1434"/>
                        <a:ext cx="181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/>
                        <a:tailEnd type="triangle" w="med" len="med"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39984" name="Line 1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198" y="1661"/>
                        <a:ext cx="181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 type="triangle" w="med" len="med"/>
                        <a:tailEnd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39985" name="Oval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34" y="1389"/>
                        <a:ext cx="317" cy="317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/>
                        <a:r>
                          <a:rPr lang="en-US" sz="1400" b="1">
                            <a:solidFill>
                              <a:srgbClr val="003366"/>
                            </a:solidFill>
                          </a:rPr>
                          <a:t>n-1</a:t>
                        </a:r>
                        <a:endParaRPr lang="el-GR" sz="1400" b="1">
                          <a:solidFill>
                            <a:srgbClr val="003366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39975" name="Group 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06" y="1389"/>
                      <a:ext cx="680" cy="317"/>
                      <a:chOff x="3606" y="1389"/>
                      <a:chExt cx="680" cy="317"/>
                    </a:xfrm>
                  </p:grpSpPr>
                  <p:sp>
                    <p:nvSpPr>
                      <p:cNvPr id="39980" name="Line 1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06" y="1434"/>
                        <a:ext cx="408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/>
                        <a:tailEnd type="triangle" w="med" len="med"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39981" name="Line 2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06" y="1661"/>
                        <a:ext cx="408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 type="triangle" w="med" len="med"/>
                        <a:tailEnd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39982" name="Oval 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69" y="1389"/>
                        <a:ext cx="317" cy="317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/>
                        <a:r>
                          <a:rPr lang="en-US" sz="1400" b="1">
                            <a:solidFill>
                              <a:srgbClr val="003366"/>
                            </a:solidFill>
                          </a:rPr>
                          <a:t>n</a:t>
                        </a:r>
                        <a:endParaRPr lang="el-GR" sz="1400" b="1">
                          <a:solidFill>
                            <a:srgbClr val="003366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39976" name="Group 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41" y="1389"/>
                      <a:ext cx="680" cy="317"/>
                      <a:chOff x="4241" y="1389"/>
                      <a:chExt cx="680" cy="317"/>
                    </a:xfrm>
                  </p:grpSpPr>
                  <p:sp>
                    <p:nvSpPr>
                      <p:cNvPr id="39977" name="Line 2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241" y="1434"/>
                        <a:ext cx="408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/>
                        <a:tailEnd type="triangle" w="med" len="med"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39978" name="Line 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241" y="1661"/>
                        <a:ext cx="408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 type="triangle" w="med" len="med"/>
                        <a:tailEnd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39979" name="Oval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04" y="1389"/>
                        <a:ext cx="317" cy="317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/>
                        <a:r>
                          <a:rPr lang="en-US" sz="1400" b="1">
                            <a:solidFill>
                              <a:srgbClr val="003366"/>
                            </a:solidFill>
                          </a:rPr>
                          <a:t>n+1</a:t>
                        </a:r>
                        <a:endParaRPr lang="el-GR" sz="1400" b="1">
                          <a:solidFill>
                            <a:srgbClr val="003366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39969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2653" y="1525"/>
                    <a:ext cx="454" cy="45"/>
                    <a:chOff x="2653" y="1525"/>
                    <a:chExt cx="454" cy="45"/>
                  </a:xfrm>
                </p:grpSpPr>
                <p:sp>
                  <p:nvSpPr>
                    <p:cNvPr id="39970" name="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3" y="1525"/>
                      <a:ext cx="46" cy="45"/>
                    </a:xfrm>
                    <a:prstGeom prst="rect">
                      <a:avLst/>
                    </a:prstGeom>
                    <a:solidFill>
                      <a:srgbClr val="003366"/>
                    </a:solidFill>
                    <a:ln w="9525">
                      <a:solidFill>
                        <a:srgbClr val="00336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39971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89" y="1525"/>
                      <a:ext cx="46" cy="45"/>
                    </a:xfrm>
                    <a:prstGeom prst="rect">
                      <a:avLst/>
                    </a:prstGeom>
                    <a:solidFill>
                      <a:srgbClr val="003366"/>
                    </a:solidFill>
                    <a:ln w="9525">
                      <a:solidFill>
                        <a:srgbClr val="00336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972" name="Rectangle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25" y="1525"/>
                      <a:ext cx="46" cy="45"/>
                    </a:xfrm>
                    <a:prstGeom prst="rect">
                      <a:avLst/>
                    </a:prstGeom>
                    <a:solidFill>
                      <a:srgbClr val="003366"/>
                    </a:solidFill>
                    <a:ln w="9525">
                      <a:solidFill>
                        <a:srgbClr val="00336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973" name="Rectangl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61" y="1525"/>
                      <a:ext cx="46" cy="45"/>
                    </a:xfrm>
                    <a:prstGeom prst="rect">
                      <a:avLst/>
                    </a:prstGeom>
                    <a:solidFill>
                      <a:srgbClr val="003366"/>
                    </a:solidFill>
                    <a:ln w="9525">
                      <a:solidFill>
                        <a:srgbClr val="00336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9953" name="Group 58"/>
                <p:cNvGrpSpPr>
                  <a:grpSpLocks/>
                </p:cNvGrpSpPr>
                <p:nvPr/>
              </p:nvGrpSpPr>
              <p:grpSpPr bwMode="auto">
                <a:xfrm>
                  <a:off x="1109" y="1333"/>
                  <a:ext cx="3903" cy="192"/>
                  <a:chOff x="1109" y="1333"/>
                  <a:chExt cx="3903" cy="192"/>
                </a:xfrm>
              </p:grpSpPr>
              <p:sp>
                <p:nvSpPr>
                  <p:cNvPr id="39961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1109" y="1333"/>
                    <a:ext cx="229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l-GR" sz="1400" b="1">
                        <a:solidFill>
                          <a:srgbClr val="003366"/>
                        </a:solidFill>
                        <a:latin typeface="Times New Roman" pitchFamily="18" charset="0"/>
                      </a:rPr>
                      <a:t>λδ</a:t>
                    </a:r>
                  </a:p>
                </p:txBody>
              </p:sp>
              <p:sp>
                <p:nvSpPr>
                  <p:cNvPr id="39962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1744" y="1333"/>
                    <a:ext cx="229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l-GR" sz="1400" b="1">
                        <a:solidFill>
                          <a:srgbClr val="003366"/>
                        </a:solidFill>
                        <a:latin typeface="Times New Roman" pitchFamily="18" charset="0"/>
                      </a:rPr>
                      <a:t>λδ</a:t>
                    </a:r>
                  </a:p>
                </p:txBody>
              </p:sp>
              <p:sp>
                <p:nvSpPr>
                  <p:cNvPr id="39963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2243" y="1333"/>
                    <a:ext cx="229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l-GR" sz="1400" b="1">
                        <a:solidFill>
                          <a:srgbClr val="003366"/>
                        </a:solidFill>
                        <a:latin typeface="Times New Roman" pitchFamily="18" charset="0"/>
                      </a:rPr>
                      <a:t>λδ</a:t>
                    </a:r>
                  </a:p>
                </p:txBody>
              </p:sp>
              <p:sp>
                <p:nvSpPr>
                  <p:cNvPr id="39964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3604" y="1333"/>
                    <a:ext cx="229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l-GR" sz="1400" b="1">
                        <a:solidFill>
                          <a:srgbClr val="003366"/>
                        </a:solidFill>
                        <a:latin typeface="Times New Roman" pitchFamily="18" charset="0"/>
                      </a:rPr>
                      <a:t>λδ</a:t>
                    </a:r>
                  </a:p>
                </p:txBody>
              </p:sp>
              <p:sp>
                <p:nvSpPr>
                  <p:cNvPr id="39965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4239" y="1333"/>
                    <a:ext cx="229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l-GR" sz="1400" b="1">
                        <a:solidFill>
                          <a:srgbClr val="003366"/>
                        </a:solidFill>
                        <a:latin typeface="Times New Roman" pitchFamily="18" charset="0"/>
                      </a:rPr>
                      <a:t>λδ</a:t>
                    </a:r>
                  </a:p>
                </p:txBody>
              </p:sp>
              <p:sp>
                <p:nvSpPr>
                  <p:cNvPr id="39966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4783" y="1333"/>
                    <a:ext cx="229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l-GR" sz="1400" b="1">
                        <a:solidFill>
                          <a:srgbClr val="003366"/>
                        </a:solidFill>
                        <a:latin typeface="Times New Roman" pitchFamily="18" charset="0"/>
                      </a:rPr>
                      <a:t>λδ</a:t>
                    </a:r>
                  </a:p>
                </p:txBody>
              </p:sp>
            </p:grpSp>
            <p:grpSp>
              <p:nvGrpSpPr>
                <p:cNvPr id="39954" name="Group 59"/>
                <p:cNvGrpSpPr>
                  <a:grpSpLocks/>
                </p:cNvGrpSpPr>
                <p:nvPr/>
              </p:nvGrpSpPr>
              <p:grpSpPr bwMode="auto">
                <a:xfrm>
                  <a:off x="1109" y="1752"/>
                  <a:ext cx="3903" cy="192"/>
                  <a:chOff x="1109" y="1752"/>
                  <a:chExt cx="3903" cy="192"/>
                </a:xfrm>
              </p:grpSpPr>
              <p:sp>
                <p:nvSpPr>
                  <p:cNvPr id="39955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1109" y="1752"/>
                    <a:ext cx="237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l-GR" sz="1400" b="1">
                        <a:solidFill>
                          <a:srgbClr val="003366"/>
                        </a:solidFill>
                        <a:latin typeface="Times New Roman" pitchFamily="18" charset="0"/>
                      </a:rPr>
                      <a:t>μδ</a:t>
                    </a:r>
                  </a:p>
                </p:txBody>
              </p:sp>
              <p:sp>
                <p:nvSpPr>
                  <p:cNvPr id="39956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1736" y="1752"/>
                    <a:ext cx="237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l-GR" sz="1400" b="1">
                        <a:solidFill>
                          <a:srgbClr val="003366"/>
                        </a:solidFill>
                        <a:latin typeface="Times New Roman" pitchFamily="18" charset="0"/>
                      </a:rPr>
                      <a:t>μδ</a:t>
                    </a:r>
                  </a:p>
                </p:txBody>
              </p:sp>
              <p:sp>
                <p:nvSpPr>
                  <p:cNvPr id="39957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2235" y="1752"/>
                    <a:ext cx="237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l-GR" sz="1400" b="1">
                        <a:solidFill>
                          <a:srgbClr val="003366"/>
                        </a:solidFill>
                        <a:latin typeface="Times New Roman" pitchFamily="18" charset="0"/>
                      </a:rPr>
                      <a:t>μδ</a:t>
                    </a:r>
                  </a:p>
                </p:txBody>
              </p:sp>
              <p:sp>
                <p:nvSpPr>
                  <p:cNvPr id="39958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1752"/>
                    <a:ext cx="237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l-GR" sz="1400" b="1">
                        <a:solidFill>
                          <a:srgbClr val="003366"/>
                        </a:solidFill>
                        <a:latin typeface="Times New Roman" pitchFamily="18" charset="0"/>
                      </a:rPr>
                      <a:t>μδ</a:t>
                    </a:r>
                  </a:p>
                </p:txBody>
              </p:sp>
              <p:sp>
                <p:nvSpPr>
                  <p:cNvPr id="39959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4231" y="1752"/>
                    <a:ext cx="237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l-GR" sz="1400" b="1">
                        <a:solidFill>
                          <a:srgbClr val="003366"/>
                        </a:solidFill>
                        <a:latin typeface="Times New Roman" pitchFamily="18" charset="0"/>
                      </a:rPr>
                      <a:t>μδ</a:t>
                    </a:r>
                  </a:p>
                </p:txBody>
              </p:sp>
              <p:sp>
                <p:nvSpPr>
                  <p:cNvPr id="39960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4775" y="1752"/>
                    <a:ext cx="237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l-GR" sz="1400" b="1">
                        <a:solidFill>
                          <a:srgbClr val="003366"/>
                        </a:solidFill>
                        <a:latin typeface="Times New Roman" pitchFamily="18" charset="0"/>
                      </a:rPr>
                      <a:t>μδ</a:t>
                    </a:r>
                  </a:p>
                </p:txBody>
              </p:sp>
            </p:grpSp>
          </p:grpSp>
          <p:grpSp>
            <p:nvGrpSpPr>
              <p:cNvPr id="39947" name="Group 65"/>
              <p:cNvGrpSpPr>
                <a:grpSpLocks/>
              </p:cNvGrpSpPr>
              <p:nvPr/>
            </p:nvGrpSpPr>
            <p:grpSpPr bwMode="auto">
              <a:xfrm>
                <a:off x="4876" y="1616"/>
                <a:ext cx="453" cy="45"/>
                <a:chOff x="4876" y="1616"/>
                <a:chExt cx="453" cy="45"/>
              </a:xfrm>
            </p:grpSpPr>
            <p:sp>
              <p:nvSpPr>
                <p:cNvPr id="39948" name="Rectangle 61"/>
                <p:cNvSpPr>
                  <a:spLocks noChangeArrowheads="1"/>
                </p:cNvSpPr>
                <p:nvPr/>
              </p:nvSpPr>
              <p:spPr bwMode="auto">
                <a:xfrm>
                  <a:off x="4876" y="1616"/>
                  <a:ext cx="45" cy="45"/>
                </a:xfrm>
                <a:prstGeom prst="rect">
                  <a:avLst/>
                </a:prstGeom>
                <a:solidFill>
                  <a:srgbClr val="003366"/>
                </a:solidFill>
                <a:ln w="9525">
                  <a:solidFill>
                    <a:srgbClr val="00336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9949" name="Rectangle 62"/>
                <p:cNvSpPr>
                  <a:spLocks noChangeArrowheads="1"/>
                </p:cNvSpPr>
                <p:nvPr/>
              </p:nvSpPr>
              <p:spPr bwMode="auto">
                <a:xfrm>
                  <a:off x="5012" y="1616"/>
                  <a:ext cx="45" cy="45"/>
                </a:xfrm>
                <a:prstGeom prst="rect">
                  <a:avLst/>
                </a:prstGeom>
                <a:solidFill>
                  <a:srgbClr val="003366"/>
                </a:solidFill>
                <a:ln w="9525">
                  <a:solidFill>
                    <a:srgbClr val="00336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9950" name="Rectangle 63"/>
                <p:cNvSpPr>
                  <a:spLocks noChangeArrowheads="1"/>
                </p:cNvSpPr>
                <p:nvPr/>
              </p:nvSpPr>
              <p:spPr bwMode="auto">
                <a:xfrm>
                  <a:off x="5148" y="1616"/>
                  <a:ext cx="45" cy="45"/>
                </a:xfrm>
                <a:prstGeom prst="rect">
                  <a:avLst/>
                </a:prstGeom>
                <a:solidFill>
                  <a:srgbClr val="003366"/>
                </a:solidFill>
                <a:ln w="9525">
                  <a:solidFill>
                    <a:srgbClr val="00336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9951" name="Rectangle 64"/>
                <p:cNvSpPr>
                  <a:spLocks noChangeArrowheads="1"/>
                </p:cNvSpPr>
                <p:nvPr/>
              </p:nvSpPr>
              <p:spPr bwMode="auto">
                <a:xfrm>
                  <a:off x="5284" y="1616"/>
                  <a:ext cx="45" cy="45"/>
                </a:xfrm>
                <a:prstGeom prst="rect">
                  <a:avLst/>
                </a:prstGeom>
                <a:solidFill>
                  <a:srgbClr val="003366"/>
                </a:solidFill>
                <a:ln w="9525">
                  <a:solidFill>
                    <a:srgbClr val="00336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2</a:t>
            </a:r>
            <a:r>
              <a:rPr lang="el-GR" sz="1200">
                <a:solidFill>
                  <a:srgbClr val="003366"/>
                </a:solidFill>
              </a:rPr>
              <a:t>1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Κατανομή αριθμού πελατών στο σύστημα</a:t>
            </a:r>
            <a:endParaRPr lang="el-GR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1187450" y="1916113"/>
            <a:ext cx="662463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1800" b="1">
                <a:solidFill>
                  <a:srgbClr val="003366"/>
                </a:solidFill>
              </a:rPr>
              <a:t>Εξισώσεις τοπικής ισορροπίας</a:t>
            </a:r>
            <a:r>
              <a:rPr lang="en-US" sz="1800" b="1">
                <a:solidFill>
                  <a:srgbClr val="003366"/>
                </a:solidFill>
              </a:rPr>
              <a:t>:</a:t>
            </a:r>
          </a:p>
          <a:p>
            <a:pPr marL="174625" indent="-174625">
              <a:spcBef>
                <a:spcPct val="50000"/>
              </a:spcBef>
            </a:pPr>
            <a:r>
              <a:rPr lang="en-US" sz="1800">
                <a:solidFill>
                  <a:srgbClr val="003366"/>
                </a:solidFill>
              </a:rPr>
              <a:t>		</a:t>
            </a:r>
            <a:r>
              <a:rPr lang="en-US" sz="1800" b="1">
                <a:solidFill>
                  <a:srgbClr val="003366"/>
                </a:solidFill>
              </a:rPr>
              <a:t>p</a:t>
            </a:r>
            <a:r>
              <a:rPr lang="en-US" sz="1800" b="1" baseline="-25000">
                <a:solidFill>
                  <a:srgbClr val="003366"/>
                </a:solidFill>
              </a:rPr>
              <a:t>n</a:t>
            </a:r>
            <a:r>
              <a:rPr lang="el-GR" sz="1900" b="1">
                <a:solidFill>
                  <a:srgbClr val="003366"/>
                </a:solidFill>
                <a:latin typeface="Times New Roman" pitchFamily="18" charset="0"/>
              </a:rPr>
              <a:t>λδ</a:t>
            </a:r>
            <a:r>
              <a:rPr lang="el-GR" sz="1800" b="1">
                <a:solidFill>
                  <a:srgbClr val="003366"/>
                </a:solidFill>
              </a:rPr>
              <a:t>+ ο(</a:t>
            </a:r>
            <a:r>
              <a:rPr lang="el-GR" sz="1900" b="1">
                <a:solidFill>
                  <a:srgbClr val="003366"/>
                </a:solidFill>
                <a:latin typeface="Times New Roman" pitchFamily="18" charset="0"/>
              </a:rPr>
              <a:t>δ</a:t>
            </a:r>
            <a:r>
              <a:rPr lang="el-GR" sz="1800" b="1">
                <a:solidFill>
                  <a:srgbClr val="003366"/>
                </a:solidFill>
              </a:rPr>
              <a:t>) = </a:t>
            </a:r>
            <a:r>
              <a:rPr lang="en-US" sz="1800" b="1">
                <a:solidFill>
                  <a:srgbClr val="003366"/>
                </a:solidFill>
              </a:rPr>
              <a:t>p</a:t>
            </a:r>
            <a:r>
              <a:rPr lang="en-US" sz="1800" b="1" baseline="-25000">
                <a:solidFill>
                  <a:srgbClr val="003366"/>
                </a:solidFill>
              </a:rPr>
              <a:t>n+1</a:t>
            </a:r>
            <a:r>
              <a:rPr lang="el-GR" sz="1900" b="1">
                <a:solidFill>
                  <a:srgbClr val="003366"/>
                </a:solidFill>
                <a:latin typeface="Times New Roman" pitchFamily="18" charset="0"/>
              </a:rPr>
              <a:t>μδ</a:t>
            </a:r>
            <a:r>
              <a:rPr lang="el-GR" sz="1800" b="1">
                <a:solidFill>
                  <a:srgbClr val="003366"/>
                </a:solidFill>
              </a:rPr>
              <a:t> + ο(</a:t>
            </a:r>
            <a:r>
              <a:rPr lang="el-GR" sz="1900" b="1">
                <a:solidFill>
                  <a:srgbClr val="003366"/>
                </a:solidFill>
                <a:latin typeface="Times New Roman" pitchFamily="18" charset="0"/>
              </a:rPr>
              <a:t>δ</a:t>
            </a:r>
            <a:r>
              <a:rPr lang="el-GR" sz="1800" b="1">
                <a:solidFill>
                  <a:srgbClr val="003366"/>
                </a:solidFill>
              </a:rPr>
              <a:t>)</a:t>
            </a:r>
          </a:p>
        </p:txBody>
      </p:sp>
      <p:sp>
        <p:nvSpPr>
          <p:cNvPr id="40965" name="Text Box 7"/>
          <p:cNvSpPr txBox="1">
            <a:spLocks noChangeArrowheads="1"/>
          </p:cNvSpPr>
          <p:nvPr/>
        </p:nvSpPr>
        <p:spPr bwMode="auto">
          <a:xfrm>
            <a:off x="1187450" y="2794000"/>
            <a:ext cx="6624638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1800" b="1">
                <a:solidFill>
                  <a:srgbClr val="003366"/>
                </a:solidFill>
              </a:rPr>
              <a:t>Διαιρούμε με </a:t>
            </a:r>
            <a:r>
              <a:rPr lang="en-US" sz="1800" b="1">
                <a:solidFill>
                  <a:srgbClr val="003366"/>
                </a:solidFill>
              </a:rPr>
              <a:t> </a:t>
            </a: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δ</a:t>
            </a:r>
            <a:r>
              <a:rPr lang="en-US" sz="1800" b="1">
                <a:solidFill>
                  <a:srgbClr val="003366"/>
                </a:solidFill>
              </a:rPr>
              <a:t> </a:t>
            </a:r>
            <a:r>
              <a:rPr lang="el-GR" sz="1800" b="1">
                <a:solidFill>
                  <a:srgbClr val="003366"/>
                </a:solidFill>
              </a:rPr>
              <a:t>και παίρνουμε όριο όπως το</a:t>
            </a:r>
            <a:r>
              <a:rPr lang="en-US" sz="1800" b="1">
                <a:solidFill>
                  <a:srgbClr val="003366"/>
                </a:solidFill>
              </a:rPr>
              <a:t> </a:t>
            </a:r>
            <a:r>
              <a:rPr lang="el-GR" sz="1900" b="1">
                <a:solidFill>
                  <a:srgbClr val="003366"/>
                </a:solidFill>
                <a:latin typeface="Times New Roman" pitchFamily="18" charset="0"/>
              </a:rPr>
              <a:t>δ</a:t>
            </a:r>
            <a:r>
              <a:rPr lang="el-GR" sz="1800" b="1">
                <a:solidFill>
                  <a:srgbClr val="003366"/>
                </a:solidFill>
              </a:rPr>
              <a:t> </a:t>
            </a:r>
            <a:r>
              <a:rPr lang="el-GR" sz="1800" b="1">
                <a:solidFill>
                  <a:srgbClr val="003366"/>
                </a:solidFill>
                <a:cs typeface="Arial" charset="0"/>
              </a:rPr>
              <a:t>→ 0</a:t>
            </a:r>
          </a:p>
          <a:p>
            <a:pPr marL="174625" indent="-174625">
              <a:spcBef>
                <a:spcPct val="50000"/>
              </a:spcBef>
            </a:pPr>
            <a:r>
              <a:rPr lang="en-US" sz="1800">
                <a:solidFill>
                  <a:srgbClr val="003366"/>
                </a:solidFill>
              </a:rPr>
              <a:t>		</a:t>
            </a:r>
            <a:r>
              <a:rPr lang="en-US" sz="1800" b="1">
                <a:solidFill>
                  <a:srgbClr val="003366"/>
                </a:solidFill>
              </a:rPr>
              <a:t>p</a:t>
            </a:r>
            <a:r>
              <a:rPr lang="en-US" sz="1800" b="1" baseline="-25000">
                <a:solidFill>
                  <a:srgbClr val="003366"/>
                </a:solidFill>
              </a:rPr>
              <a:t>n+1</a:t>
            </a:r>
            <a:r>
              <a:rPr lang="el-GR" sz="1800" b="1">
                <a:solidFill>
                  <a:srgbClr val="003366"/>
                </a:solidFill>
              </a:rPr>
              <a:t>=</a:t>
            </a:r>
            <a:r>
              <a:rPr lang="el-GR" sz="1800" b="1" baseline="-25000">
                <a:solidFill>
                  <a:srgbClr val="003366"/>
                </a:solidFill>
              </a:rPr>
              <a:t> </a:t>
            </a:r>
            <a:r>
              <a:rPr lang="el-GR" sz="1900" b="1">
                <a:solidFill>
                  <a:srgbClr val="003366"/>
                </a:solidFill>
                <a:latin typeface="Times New Roman" pitchFamily="18" charset="0"/>
              </a:rPr>
              <a:t>ρ</a:t>
            </a:r>
            <a:r>
              <a:rPr lang="en-US" b="1">
                <a:solidFill>
                  <a:srgbClr val="003366"/>
                </a:solidFill>
              </a:rPr>
              <a:t>p</a:t>
            </a:r>
            <a:r>
              <a:rPr lang="en-US" b="1" baseline="-25000">
                <a:solidFill>
                  <a:srgbClr val="003366"/>
                </a:solidFill>
              </a:rPr>
              <a:t>n</a:t>
            </a:r>
            <a:r>
              <a:rPr lang="el-GR" b="1" baseline="-25000">
                <a:solidFill>
                  <a:srgbClr val="003366"/>
                </a:solidFill>
              </a:rPr>
              <a:t>,</a:t>
            </a:r>
            <a:r>
              <a:rPr lang="en-US" b="1" baseline="-25000">
                <a:solidFill>
                  <a:srgbClr val="003366"/>
                </a:solidFill>
              </a:rPr>
              <a:t> 	</a:t>
            </a:r>
            <a:r>
              <a:rPr lang="en-US" sz="1800" b="1">
                <a:solidFill>
                  <a:srgbClr val="003366"/>
                </a:solidFill>
              </a:rPr>
              <a:t>n = 0,1,…</a:t>
            </a:r>
            <a:endParaRPr lang="el-GR" sz="1800" b="1">
              <a:solidFill>
                <a:srgbClr val="003366"/>
              </a:solidFill>
            </a:endParaRPr>
          </a:p>
          <a:p>
            <a:pPr marL="174625" indent="-174625">
              <a:spcBef>
                <a:spcPct val="50000"/>
              </a:spcBef>
            </a:pPr>
            <a:r>
              <a:rPr lang="en-US" sz="1800">
                <a:solidFill>
                  <a:srgbClr val="003366"/>
                </a:solidFill>
              </a:rPr>
              <a:t>	</a:t>
            </a:r>
            <a:r>
              <a:rPr lang="el-GR" sz="1800">
                <a:solidFill>
                  <a:srgbClr val="003366"/>
                </a:solidFill>
              </a:rPr>
              <a:t>όπου</a:t>
            </a:r>
            <a:r>
              <a:rPr lang="en-US" b="1">
                <a:solidFill>
                  <a:srgbClr val="003366"/>
                </a:solidFill>
              </a:rPr>
              <a:t> </a:t>
            </a:r>
            <a:r>
              <a:rPr lang="el-GR" sz="1900" b="1">
                <a:solidFill>
                  <a:srgbClr val="003366"/>
                </a:solidFill>
                <a:latin typeface="Times New Roman" pitchFamily="18" charset="0"/>
              </a:rPr>
              <a:t>ρ</a:t>
            </a:r>
            <a:r>
              <a:rPr lang="en-US" sz="1900" b="1">
                <a:solidFill>
                  <a:srgbClr val="003366"/>
                </a:solidFill>
                <a:latin typeface="Times New Roman" pitchFamily="18" charset="0"/>
              </a:rPr>
              <a:t> </a:t>
            </a:r>
            <a:r>
              <a:rPr lang="el-GR" sz="1900" b="1">
                <a:solidFill>
                  <a:srgbClr val="003366"/>
                </a:solidFill>
                <a:latin typeface="Times New Roman" pitchFamily="18" charset="0"/>
              </a:rPr>
              <a:t>=</a:t>
            </a:r>
            <a:r>
              <a:rPr lang="en-US" sz="1900" b="1">
                <a:solidFill>
                  <a:srgbClr val="003366"/>
                </a:solidFill>
                <a:latin typeface="Times New Roman" pitchFamily="18" charset="0"/>
              </a:rPr>
              <a:t> </a:t>
            </a:r>
            <a:r>
              <a:rPr lang="el-GR" sz="1900" b="1">
                <a:solidFill>
                  <a:srgbClr val="003366"/>
                </a:solidFill>
                <a:latin typeface="Times New Roman" pitchFamily="18" charset="0"/>
              </a:rPr>
              <a:t>λ/μ</a:t>
            </a:r>
          </a:p>
        </p:txBody>
      </p:sp>
      <p:sp>
        <p:nvSpPr>
          <p:cNvPr id="40966" name="Text Box 8"/>
          <p:cNvSpPr txBox="1">
            <a:spLocks noChangeArrowheads="1"/>
          </p:cNvSpPr>
          <p:nvPr/>
        </p:nvSpPr>
        <p:spPr bwMode="auto">
          <a:xfrm>
            <a:off x="1187450" y="4148138"/>
            <a:ext cx="6624638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spcBef>
                <a:spcPct val="50000"/>
              </a:spcBef>
            </a:pPr>
            <a:r>
              <a:rPr lang="en-US" sz="1800" b="1">
                <a:solidFill>
                  <a:srgbClr val="003366"/>
                </a:solidFill>
              </a:rPr>
              <a:t>		p</a:t>
            </a:r>
            <a:r>
              <a:rPr lang="en-US" sz="1800" b="1" baseline="-25000">
                <a:solidFill>
                  <a:srgbClr val="003366"/>
                </a:solidFill>
              </a:rPr>
              <a:t>n+1</a:t>
            </a:r>
            <a:r>
              <a:rPr lang="el-GR" sz="1800" b="1">
                <a:solidFill>
                  <a:srgbClr val="003366"/>
                </a:solidFill>
              </a:rPr>
              <a:t>=</a:t>
            </a:r>
            <a:r>
              <a:rPr lang="el-GR" sz="1800" b="1" baseline="-25000">
                <a:solidFill>
                  <a:srgbClr val="003366"/>
                </a:solidFill>
              </a:rPr>
              <a:t> </a:t>
            </a:r>
            <a:r>
              <a:rPr lang="el-GR" sz="1900" b="1">
                <a:solidFill>
                  <a:srgbClr val="003366"/>
                </a:solidFill>
                <a:latin typeface="Times New Roman" pitchFamily="18" charset="0"/>
              </a:rPr>
              <a:t>ρ</a:t>
            </a:r>
            <a:r>
              <a:rPr lang="en-US" b="1">
                <a:solidFill>
                  <a:srgbClr val="003366"/>
                </a:solidFill>
              </a:rPr>
              <a:t>p</a:t>
            </a:r>
            <a:r>
              <a:rPr lang="en-US" b="1" baseline="-25000">
                <a:solidFill>
                  <a:srgbClr val="003366"/>
                </a:solidFill>
              </a:rPr>
              <a:t>n </a:t>
            </a:r>
            <a:r>
              <a:rPr lang="en-US" sz="1800" b="1">
                <a:solidFill>
                  <a:srgbClr val="003366"/>
                </a:solidFill>
              </a:rPr>
              <a:t>= </a:t>
            </a:r>
            <a:r>
              <a:rPr lang="el-GR" sz="1900" b="1">
                <a:solidFill>
                  <a:srgbClr val="003366"/>
                </a:solidFill>
                <a:latin typeface="Times New Roman" pitchFamily="18" charset="0"/>
              </a:rPr>
              <a:t>ρ</a:t>
            </a:r>
            <a:r>
              <a:rPr lang="en-US" sz="1900" b="1">
                <a:solidFill>
                  <a:srgbClr val="003366"/>
                </a:solidFill>
                <a:latin typeface="Times New Roman" pitchFamily="18" charset="0"/>
              </a:rPr>
              <a:t>(</a:t>
            </a:r>
            <a:r>
              <a:rPr lang="el-GR" sz="1900" b="1">
                <a:solidFill>
                  <a:srgbClr val="003366"/>
                </a:solidFill>
                <a:latin typeface="Times New Roman" pitchFamily="18" charset="0"/>
              </a:rPr>
              <a:t>ρ</a:t>
            </a:r>
            <a:r>
              <a:rPr lang="en-US" sz="1800" b="1">
                <a:solidFill>
                  <a:srgbClr val="003366"/>
                </a:solidFill>
              </a:rPr>
              <a:t>p</a:t>
            </a:r>
            <a:r>
              <a:rPr lang="en-US" sz="1800" b="1" baseline="-25000">
                <a:solidFill>
                  <a:srgbClr val="003366"/>
                </a:solidFill>
              </a:rPr>
              <a:t>n</a:t>
            </a:r>
            <a:r>
              <a:rPr lang="el-GR" baseline="-25000">
                <a:solidFill>
                  <a:srgbClr val="003366"/>
                </a:solidFill>
              </a:rPr>
              <a:t>-1</a:t>
            </a:r>
            <a:r>
              <a:rPr lang="el-GR" b="1">
                <a:solidFill>
                  <a:srgbClr val="003366"/>
                </a:solidFill>
              </a:rPr>
              <a:t>)</a:t>
            </a:r>
            <a:r>
              <a:rPr lang="el-GR">
                <a:solidFill>
                  <a:srgbClr val="003366"/>
                </a:solidFill>
              </a:rPr>
              <a:t> </a:t>
            </a:r>
            <a:r>
              <a:rPr lang="el-GR" sz="1800" b="1">
                <a:solidFill>
                  <a:srgbClr val="003366"/>
                </a:solidFill>
              </a:rPr>
              <a:t>= … = ρ</a:t>
            </a:r>
            <a:r>
              <a:rPr lang="en-US" sz="1800" b="1" baseline="30000">
                <a:solidFill>
                  <a:srgbClr val="003366"/>
                </a:solidFill>
              </a:rPr>
              <a:t>n+1</a:t>
            </a:r>
            <a:r>
              <a:rPr lang="en-US" sz="1800" b="1">
                <a:solidFill>
                  <a:srgbClr val="003366"/>
                </a:solidFill>
              </a:rPr>
              <a:t>p</a:t>
            </a:r>
            <a:r>
              <a:rPr lang="en-US" sz="1800" b="1" baseline="-25000">
                <a:solidFill>
                  <a:srgbClr val="003366"/>
                </a:solidFill>
              </a:rPr>
              <a:t>0</a:t>
            </a:r>
          </a:p>
          <a:p>
            <a:pPr marL="174625" indent="-174625">
              <a:spcBef>
                <a:spcPct val="50000"/>
              </a:spcBef>
            </a:pPr>
            <a:endParaRPr lang="en-US" sz="1800" b="1" baseline="-25000">
              <a:solidFill>
                <a:srgbClr val="003366"/>
              </a:solidFill>
            </a:endParaRPr>
          </a:p>
          <a:p>
            <a:pPr marL="174625" indent="-174625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1800" b="1">
                <a:solidFill>
                  <a:srgbClr val="003366"/>
                </a:solidFill>
              </a:rPr>
              <a:t>Άμα βρούμε το </a:t>
            </a:r>
            <a:r>
              <a:rPr lang="en-US" sz="1800" b="1">
                <a:solidFill>
                  <a:srgbClr val="003366"/>
                </a:solidFill>
              </a:rPr>
              <a:t> p</a:t>
            </a:r>
            <a:r>
              <a:rPr lang="en-US" sz="1800" b="1" baseline="-25000">
                <a:solidFill>
                  <a:srgbClr val="003366"/>
                </a:solidFill>
              </a:rPr>
              <a:t>0 </a:t>
            </a:r>
            <a:r>
              <a:rPr lang="el-GR" sz="1800" b="1">
                <a:solidFill>
                  <a:srgbClr val="003366"/>
                </a:solidFill>
              </a:rPr>
              <a:t> τότε τα έχουμε όλα</a:t>
            </a:r>
            <a:endParaRPr lang="el-GR" sz="1800" b="1" baseline="-250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22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Κατανομή αριθμού πελατών στο σύστημα</a:t>
            </a:r>
            <a:endParaRPr lang="el-GR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8199" name="Group 34"/>
          <p:cNvGrpSpPr>
            <a:grpSpLocks/>
          </p:cNvGrpSpPr>
          <p:nvPr/>
        </p:nvGrpSpPr>
        <p:grpSpPr bwMode="auto">
          <a:xfrm>
            <a:off x="684213" y="1341438"/>
            <a:ext cx="5832475" cy="3095625"/>
            <a:chOff x="431" y="845"/>
            <a:chExt cx="3674" cy="1950"/>
          </a:xfrm>
        </p:grpSpPr>
        <p:sp>
          <p:nvSpPr>
            <p:cNvPr id="8210" name="Text Box 6"/>
            <p:cNvSpPr txBox="1">
              <a:spLocks noChangeArrowheads="1"/>
            </p:cNvSpPr>
            <p:nvPr/>
          </p:nvSpPr>
          <p:spPr bwMode="auto">
            <a:xfrm>
              <a:off x="431" y="845"/>
              <a:ext cx="367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800">
                  <a:solidFill>
                    <a:srgbClr val="003366"/>
                  </a:solidFill>
                </a:rPr>
                <a:t>Έχουμε</a:t>
              </a:r>
              <a:r>
                <a:rPr lang="en-US" sz="1800">
                  <a:solidFill>
                    <a:srgbClr val="003366"/>
                  </a:solidFill>
                </a:rPr>
                <a:t>	</a:t>
              </a:r>
              <a:endParaRPr lang="el-GR" sz="1800">
                <a:solidFill>
                  <a:srgbClr val="003366"/>
                </a:solidFill>
              </a:endParaRPr>
            </a:p>
          </p:txBody>
        </p:sp>
        <p:graphicFrame>
          <p:nvGraphicFramePr>
            <p:cNvPr id="8196" name="Object 9"/>
            <p:cNvGraphicFramePr>
              <a:graphicFrameLocks noChangeAspect="1"/>
            </p:cNvGraphicFramePr>
            <p:nvPr/>
          </p:nvGraphicFramePr>
          <p:xfrm>
            <a:off x="793" y="1071"/>
            <a:ext cx="2223" cy="1724"/>
          </p:xfrm>
          <a:graphic>
            <a:graphicData uri="http://schemas.openxmlformats.org/presentationml/2006/ole">
              <p:oleObj spid="_x0000_s8197" name="Εξίσωση" r:id="rId4" imgW="43576765" imgH="32604120" progId="Equation.3">
                <p:embed/>
              </p:oleObj>
            </a:graphicData>
          </a:graphic>
        </p:graphicFrame>
      </p:grpSp>
      <p:sp>
        <p:nvSpPr>
          <p:cNvPr id="8200" name="Text Box 15"/>
          <p:cNvSpPr txBox="1">
            <a:spLocks noChangeArrowheads="1"/>
          </p:cNvSpPr>
          <p:nvPr/>
        </p:nvSpPr>
        <p:spPr bwMode="auto">
          <a:xfrm>
            <a:off x="684213" y="4719638"/>
            <a:ext cx="815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>
                <a:solidFill>
                  <a:srgbClr val="003366"/>
                </a:solidFill>
              </a:rPr>
              <a:t>Έτσι</a:t>
            </a:r>
          </a:p>
        </p:txBody>
      </p:sp>
      <p:graphicFrame>
        <p:nvGraphicFramePr>
          <p:cNvPr id="8194" name="Object 17"/>
          <p:cNvGraphicFramePr>
            <a:graphicFrameLocks noChangeAspect="1"/>
          </p:cNvGraphicFramePr>
          <p:nvPr/>
        </p:nvGraphicFramePr>
        <p:xfrm>
          <a:off x="1282700" y="4941888"/>
          <a:ext cx="3617913" cy="792162"/>
        </p:xfrm>
        <a:graphic>
          <a:graphicData uri="http://schemas.openxmlformats.org/presentationml/2006/ole">
            <p:oleObj spid="_x0000_s8198" name="Εξίσωση" r:id="rId5" imgW="40528855" imgH="9134370" progId="Equation.3">
              <p:embed/>
            </p:oleObj>
          </a:graphicData>
        </a:graphic>
      </p:graphicFrame>
      <p:grpSp>
        <p:nvGrpSpPr>
          <p:cNvPr id="8201" name="Group 32"/>
          <p:cNvGrpSpPr>
            <a:grpSpLocks/>
          </p:cNvGrpSpPr>
          <p:nvPr/>
        </p:nvGrpSpPr>
        <p:grpSpPr bwMode="auto">
          <a:xfrm>
            <a:off x="5580063" y="3644900"/>
            <a:ext cx="3095625" cy="2198688"/>
            <a:chOff x="3606" y="2467"/>
            <a:chExt cx="1950" cy="1385"/>
          </a:xfrm>
        </p:grpSpPr>
        <p:graphicFrame>
          <p:nvGraphicFramePr>
            <p:cNvPr id="8195" name="Object 27"/>
            <p:cNvGraphicFramePr>
              <a:graphicFrameLocks noChangeAspect="1"/>
            </p:cNvGraphicFramePr>
            <p:nvPr/>
          </p:nvGraphicFramePr>
          <p:xfrm>
            <a:off x="4377" y="2886"/>
            <a:ext cx="363" cy="408"/>
          </p:xfrm>
          <a:graphic>
            <a:graphicData uri="http://schemas.openxmlformats.org/presentationml/2006/ole">
              <p:oleObj spid="_x0000_s8199" name="Εξίσωση" r:id="rId6" imgW="6391345" imgH="9134370" progId="Equation.3">
                <p:embed/>
              </p:oleObj>
            </a:graphicData>
          </a:graphic>
        </p:graphicFrame>
        <p:grpSp>
          <p:nvGrpSpPr>
            <p:cNvPr id="8202" name="Group 31"/>
            <p:cNvGrpSpPr>
              <a:grpSpLocks/>
            </p:cNvGrpSpPr>
            <p:nvPr/>
          </p:nvGrpSpPr>
          <p:grpSpPr bwMode="auto">
            <a:xfrm>
              <a:off x="3606" y="2467"/>
              <a:ext cx="1950" cy="1385"/>
              <a:chOff x="3606" y="2467"/>
              <a:chExt cx="1950" cy="1385"/>
            </a:xfrm>
          </p:grpSpPr>
          <p:grpSp>
            <p:nvGrpSpPr>
              <p:cNvPr id="8203" name="Group 30"/>
              <p:cNvGrpSpPr>
                <a:grpSpLocks/>
              </p:cNvGrpSpPr>
              <p:nvPr/>
            </p:nvGrpSpPr>
            <p:grpSpPr bwMode="auto">
              <a:xfrm>
                <a:off x="3606" y="2478"/>
                <a:ext cx="1950" cy="1224"/>
                <a:chOff x="3606" y="2478"/>
                <a:chExt cx="1950" cy="1224"/>
              </a:xfrm>
            </p:grpSpPr>
            <p:sp>
              <p:nvSpPr>
                <p:cNvPr id="8206" name="Line 18"/>
                <p:cNvSpPr>
                  <a:spLocks noChangeShapeType="1"/>
                </p:cNvSpPr>
                <p:nvPr/>
              </p:nvSpPr>
              <p:spPr bwMode="auto">
                <a:xfrm>
                  <a:off x="3833" y="2478"/>
                  <a:ext cx="0" cy="1224"/>
                </a:xfrm>
                <a:prstGeom prst="line">
                  <a:avLst/>
                </a:prstGeom>
                <a:noFill/>
                <a:ln w="28575">
                  <a:solidFill>
                    <a:srgbClr val="003366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8207" name="Line 19"/>
                <p:cNvSpPr>
                  <a:spLocks noChangeShapeType="1"/>
                </p:cNvSpPr>
                <p:nvPr/>
              </p:nvSpPr>
              <p:spPr bwMode="auto">
                <a:xfrm>
                  <a:off x="3606" y="3612"/>
                  <a:ext cx="1950" cy="0"/>
                </a:xfrm>
                <a:prstGeom prst="line">
                  <a:avLst/>
                </a:prstGeom>
                <a:noFill/>
                <a:ln w="28575">
                  <a:solidFill>
                    <a:srgbClr val="003366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8208" name="Arc 20"/>
                <p:cNvSpPr>
                  <a:spLocks/>
                </p:cNvSpPr>
                <p:nvPr/>
              </p:nvSpPr>
              <p:spPr bwMode="auto">
                <a:xfrm flipV="1">
                  <a:off x="3825" y="2614"/>
                  <a:ext cx="1369" cy="861"/>
                </a:xfrm>
                <a:custGeom>
                  <a:avLst/>
                  <a:gdLst>
                    <a:gd name="T0" fmla="*/ 0 w 22484"/>
                    <a:gd name="T1" fmla="*/ 0 h 21600"/>
                    <a:gd name="T2" fmla="*/ 5 w 22484"/>
                    <a:gd name="T3" fmla="*/ 1 h 21600"/>
                    <a:gd name="T4" fmla="*/ 0 w 22484"/>
                    <a:gd name="T5" fmla="*/ 1 h 21600"/>
                    <a:gd name="T6" fmla="*/ 0 60000 65536"/>
                    <a:gd name="T7" fmla="*/ 0 60000 65536"/>
                    <a:gd name="T8" fmla="*/ 0 60000 65536"/>
                    <a:gd name="T9" fmla="*/ 0 w 22484"/>
                    <a:gd name="T10" fmla="*/ 0 h 21600"/>
                    <a:gd name="T11" fmla="*/ 22484 w 2248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484" h="21600" fill="none" extrusionOk="0">
                      <a:moveTo>
                        <a:pt x="0" y="18"/>
                      </a:moveTo>
                      <a:cubicBezTo>
                        <a:pt x="294" y="6"/>
                        <a:pt x="589" y="-1"/>
                        <a:pt x="884" y="0"/>
                      </a:cubicBezTo>
                      <a:cubicBezTo>
                        <a:pt x="12813" y="0"/>
                        <a:pt x="22484" y="9670"/>
                        <a:pt x="22484" y="21600"/>
                      </a:cubicBezTo>
                    </a:path>
                    <a:path w="22484" h="21600" stroke="0" extrusionOk="0">
                      <a:moveTo>
                        <a:pt x="0" y="18"/>
                      </a:moveTo>
                      <a:cubicBezTo>
                        <a:pt x="294" y="6"/>
                        <a:pt x="589" y="-1"/>
                        <a:pt x="884" y="0"/>
                      </a:cubicBezTo>
                      <a:cubicBezTo>
                        <a:pt x="12813" y="0"/>
                        <a:pt x="22484" y="9670"/>
                        <a:pt x="22484" y="21600"/>
                      </a:cubicBezTo>
                      <a:lnTo>
                        <a:pt x="884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8209" name="Line 21"/>
                <p:cNvSpPr>
                  <a:spLocks noChangeShapeType="1"/>
                </p:cNvSpPr>
                <p:nvPr/>
              </p:nvSpPr>
              <p:spPr bwMode="auto">
                <a:xfrm>
                  <a:off x="5284" y="2523"/>
                  <a:ext cx="0" cy="1089"/>
                </a:xfrm>
                <a:prstGeom prst="line">
                  <a:avLst/>
                </a:prstGeom>
                <a:noFill/>
                <a:ln w="28575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8204" name="Text Box 28"/>
              <p:cNvSpPr txBox="1">
                <a:spLocks noChangeArrowheads="1"/>
              </p:cNvSpPr>
              <p:nvPr/>
            </p:nvSpPr>
            <p:spPr bwMode="auto">
              <a:xfrm>
                <a:off x="3606" y="2467"/>
                <a:ext cx="22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3366"/>
                    </a:solidFill>
                  </a:rPr>
                  <a:t>N</a:t>
                </a:r>
                <a:endParaRPr lang="el-GR" sz="1400" b="1">
                  <a:solidFill>
                    <a:srgbClr val="003366"/>
                  </a:solidFill>
                </a:endParaRPr>
              </a:p>
            </p:txBody>
          </p:sp>
          <p:sp>
            <p:nvSpPr>
              <p:cNvPr id="8205" name="Text Box 29"/>
              <p:cNvSpPr txBox="1">
                <a:spLocks noChangeArrowheads="1"/>
              </p:cNvSpPr>
              <p:nvPr/>
            </p:nvSpPr>
            <p:spPr bwMode="auto">
              <a:xfrm>
                <a:off x="5329" y="3612"/>
                <a:ext cx="227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sz="1900" b="1">
                    <a:solidFill>
                      <a:srgbClr val="003366"/>
                    </a:solidFill>
                    <a:latin typeface="Times New Roman" pitchFamily="18" charset="0"/>
                  </a:rPr>
                  <a:t>ρ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2</a:t>
            </a:r>
            <a:r>
              <a:rPr lang="el-GR" sz="1200">
                <a:solidFill>
                  <a:srgbClr val="003366"/>
                </a:solidFill>
              </a:rPr>
              <a:t>3</a:t>
            </a: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468313" y="1268413"/>
            <a:ext cx="784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  <a:defRPr/>
            </a:pPr>
            <a:r>
              <a:rPr lang="en-US" sz="1800" dirty="0"/>
              <a:t> </a:t>
            </a:r>
            <a:r>
              <a:rPr lang="el-GR" sz="1800" dirty="0"/>
              <a:t> </a:t>
            </a:r>
            <a:r>
              <a:rPr lang="el-GR" sz="1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Μέση καθυστέρηση </a:t>
            </a:r>
            <a:r>
              <a:rPr lang="en-US" sz="1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l-GR" sz="1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από το θεώρημα του</a:t>
            </a:r>
            <a:r>
              <a:rPr lang="en-US" sz="1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Little) </a:t>
            </a:r>
            <a:endParaRPr lang="el-GR" sz="1800" dirty="0"/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Κατανομή αριθμού πελατών στο σύστημα</a:t>
            </a:r>
            <a:endParaRPr lang="el-GR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9218" name="Object 9"/>
          <p:cNvGraphicFramePr>
            <a:graphicFrameLocks noChangeAspect="1"/>
          </p:cNvGraphicFramePr>
          <p:nvPr/>
        </p:nvGraphicFramePr>
        <p:xfrm>
          <a:off x="876300" y="1733550"/>
          <a:ext cx="3717925" cy="1981200"/>
        </p:xfrm>
        <a:graphic>
          <a:graphicData uri="http://schemas.openxmlformats.org/presentationml/2006/ole">
            <p:oleObj spid="_x0000_s9220" name="Εξίσωση" r:id="rId4" imgW="43272055" imgH="26508060" progId="Equation.3">
              <p:embed/>
            </p:oleObj>
          </a:graphicData>
        </a:graphic>
      </p:graphicFrame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468313" y="3854450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  <a:defRPr/>
            </a:pPr>
            <a:r>
              <a:rPr lang="el-GR" sz="1800" dirty="0"/>
              <a:t>  </a:t>
            </a:r>
            <a:r>
              <a:rPr lang="el-GR" sz="18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Μέση καθυστέρηση στην ουρά</a:t>
            </a:r>
          </a:p>
        </p:txBody>
      </p:sp>
      <p:graphicFrame>
        <p:nvGraphicFramePr>
          <p:cNvPr id="9219" name="Object 12"/>
          <p:cNvGraphicFramePr>
            <a:graphicFrameLocks noChangeAspect="1"/>
          </p:cNvGraphicFramePr>
          <p:nvPr/>
        </p:nvGraphicFramePr>
        <p:xfrm>
          <a:off x="841375" y="4221163"/>
          <a:ext cx="2944813" cy="2098675"/>
        </p:xfrm>
        <a:graphic>
          <a:graphicData uri="http://schemas.openxmlformats.org/presentationml/2006/ole">
            <p:oleObj spid="_x0000_s9221" name="Εξίσωση" r:id="rId5" imgW="27422545" imgH="20412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Συστήματα 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M/M/m, M/M/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∞, and M/M/m/m </a:t>
            </a:r>
          </a:p>
        </p:txBody>
      </p:sp>
      <p:sp>
        <p:nvSpPr>
          <p:cNvPr id="41987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24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827088" y="2466975"/>
            <a:ext cx="66024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>
                <a:solidFill>
                  <a:srgbClr val="003366"/>
                </a:solidFill>
              </a:rPr>
              <a:t>Ανάλυση παρόμοια με </a:t>
            </a:r>
            <a:r>
              <a:rPr lang="en-US" sz="2400" dirty="0">
                <a:solidFill>
                  <a:srgbClr val="003366"/>
                </a:solidFill>
              </a:rPr>
              <a:t> </a:t>
            </a:r>
            <a:r>
              <a:rPr lang="en-US" sz="2400" dirty="0" smtClean="0">
                <a:solidFill>
                  <a:srgbClr val="003366"/>
                </a:solidFill>
              </a:rPr>
              <a:t>M/M/1</a:t>
            </a:r>
            <a:endParaRPr lang="en-US" sz="2400" dirty="0">
              <a:solidFill>
                <a:srgbClr val="003366"/>
              </a:solidFill>
            </a:endParaRPr>
          </a:p>
          <a:p>
            <a:pPr>
              <a:spcBef>
                <a:spcPct val="50000"/>
              </a:spcBef>
            </a:pPr>
            <a:endParaRPr lang="en-US" sz="2400" dirty="0">
              <a:solidFill>
                <a:srgbClr val="003366"/>
              </a:solidFill>
            </a:endParaRPr>
          </a:p>
          <a:p>
            <a:pPr>
              <a:spcBef>
                <a:spcPct val="50000"/>
              </a:spcBef>
            </a:pPr>
            <a:r>
              <a:rPr lang="el-GR" sz="2400" dirty="0">
                <a:solidFill>
                  <a:srgbClr val="003366"/>
                </a:solidFill>
              </a:rPr>
              <a:t>Χρησιμοποιούμε ένα μοντέλο</a:t>
            </a:r>
            <a:r>
              <a:rPr lang="en-US" sz="2400" dirty="0">
                <a:solidFill>
                  <a:srgbClr val="003366"/>
                </a:solidFill>
              </a:rPr>
              <a:t> </a:t>
            </a:r>
            <a:r>
              <a:rPr lang="el-GR" sz="2400" dirty="0" smtClean="0">
                <a:solidFill>
                  <a:srgbClr val="003366"/>
                </a:solidFill>
              </a:rPr>
              <a:t>αλυσίδας </a:t>
            </a:r>
            <a:r>
              <a:rPr lang="en-US" sz="2400" dirty="0" smtClean="0">
                <a:solidFill>
                  <a:srgbClr val="003366"/>
                </a:solidFill>
              </a:rPr>
              <a:t>Markov </a:t>
            </a:r>
            <a:r>
              <a:rPr lang="el-GR" sz="2400" dirty="0" smtClean="0">
                <a:solidFill>
                  <a:srgbClr val="003366"/>
                </a:solidFill>
              </a:rPr>
              <a:t>για </a:t>
            </a:r>
            <a:r>
              <a:rPr lang="el-GR" sz="2400" dirty="0">
                <a:solidFill>
                  <a:srgbClr val="003366"/>
                </a:solidFill>
              </a:rPr>
              <a:t>να βρούμε την κατανομή του αριθμού των πελατών στο σύστημα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/>
          <p:cNvSpPr txBox="1">
            <a:spLocks noChangeArrowheads="1"/>
          </p:cNvSpPr>
          <p:nvPr/>
        </p:nvSpPr>
        <p:spPr bwMode="auto">
          <a:xfrm>
            <a:off x="611188" y="1341438"/>
            <a:ext cx="75612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3366"/>
                </a:solidFill>
              </a:rPr>
              <a:t>Poisson </a:t>
            </a:r>
            <a:r>
              <a:rPr lang="el-GR" sz="1800" dirty="0">
                <a:solidFill>
                  <a:srgbClr val="003366"/>
                </a:solidFill>
              </a:rPr>
              <a:t>αφίξεις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n-US" sz="1800" b="1" dirty="0">
                <a:solidFill>
                  <a:srgbClr val="003366"/>
                </a:solidFill>
              </a:rPr>
              <a:t>(</a:t>
            </a:r>
            <a:r>
              <a:rPr lang="el-GR" b="1" dirty="0">
                <a:solidFill>
                  <a:srgbClr val="003366"/>
                </a:solidFill>
                <a:latin typeface="Times New Roman" pitchFamily="18" charset="0"/>
              </a:rPr>
              <a:t>λ</a:t>
            </a:r>
            <a:r>
              <a:rPr lang="en-US" sz="1800" b="1" dirty="0">
                <a:solidFill>
                  <a:srgbClr val="003366"/>
                </a:solidFill>
              </a:rPr>
              <a:t>)</a:t>
            </a:r>
            <a:r>
              <a:rPr lang="en-US" sz="1800" b="1" dirty="0">
                <a:solidFill>
                  <a:srgbClr val="003366"/>
                </a:solidFill>
                <a:latin typeface="Times New Roman" pitchFamily="18" charset="0"/>
              </a:rPr>
              <a:t>, </a:t>
            </a:r>
            <a:r>
              <a:rPr lang="el-GR" sz="1800" b="1" dirty="0" smtClean="0">
                <a:solidFill>
                  <a:srgbClr val="003366"/>
                </a:solidFill>
                <a:latin typeface="Times New Roman" pitchFamily="18" charset="0"/>
              </a:rPr>
              <a:t> </a:t>
            </a:r>
            <a:r>
              <a:rPr lang="el-GR" sz="1800" dirty="0" smtClean="0">
                <a:solidFill>
                  <a:srgbClr val="003366"/>
                </a:solidFill>
              </a:rPr>
              <a:t>εκθετικοί </a:t>
            </a:r>
            <a:r>
              <a:rPr lang="el-GR" sz="1800" dirty="0">
                <a:solidFill>
                  <a:srgbClr val="003366"/>
                </a:solidFill>
              </a:rPr>
              <a:t>χρόνοι εξυπηρέτησης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l-GR" sz="1800" b="1" dirty="0">
                <a:solidFill>
                  <a:srgbClr val="003366"/>
                </a:solidFill>
              </a:rPr>
              <a:t>(</a:t>
            </a:r>
            <a:r>
              <a:rPr lang="el-GR" b="1" dirty="0">
                <a:solidFill>
                  <a:srgbClr val="003366"/>
                </a:solidFill>
                <a:latin typeface="Times New Roman" pitchFamily="18" charset="0"/>
              </a:rPr>
              <a:t>μ</a:t>
            </a:r>
            <a:r>
              <a:rPr lang="el-GR" sz="1800" b="1" dirty="0">
                <a:solidFill>
                  <a:srgbClr val="003366"/>
                </a:solidFill>
              </a:rPr>
              <a:t>)</a:t>
            </a:r>
            <a:r>
              <a:rPr lang="el-GR" sz="1800" dirty="0">
                <a:solidFill>
                  <a:srgbClr val="003366"/>
                </a:solidFill>
              </a:rPr>
              <a:t>, </a:t>
            </a:r>
            <a:r>
              <a:rPr lang="el-GR" sz="1800" dirty="0" smtClean="0">
                <a:solidFill>
                  <a:srgbClr val="003366"/>
                </a:solidFill>
              </a:rPr>
              <a:t> </a:t>
            </a:r>
            <a:r>
              <a:rPr lang="en-US" sz="1800" b="1" dirty="0" smtClean="0">
                <a:solidFill>
                  <a:srgbClr val="003366"/>
                </a:solidFill>
              </a:rPr>
              <a:t>m</a:t>
            </a:r>
            <a:r>
              <a:rPr lang="en-US" sz="1800" dirty="0" smtClean="0">
                <a:solidFill>
                  <a:srgbClr val="003366"/>
                </a:solidFill>
              </a:rPr>
              <a:t> </a:t>
            </a:r>
            <a:r>
              <a:rPr lang="el-GR" sz="1800" dirty="0">
                <a:solidFill>
                  <a:srgbClr val="003366"/>
                </a:solidFill>
              </a:rPr>
              <a:t>εξυπηρετητές</a:t>
            </a: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Σύστημα  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M/M/m 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43012" name="Text Box 6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2</a:t>
            </a:r>
            <a:r>
              <a:rPr lang="el-GR" sz="1200">
                <a:solidFill>
                  <a:srgbClr val="003366"/>
                </a:solidFill>
              </a:rPr>
              <a:t>5</a:t>
            </a:r>
          </a:p>
        </p:txBody>
      </p:sp>
      <p:sp>
        <p:nvSpPr>
          <p:cNvPr id="43013" name="Text Box 66"/>
          <p:cNvSpPr txBox="1">
            <a:spLocks noChangeArrowheads="1"/>
          </p:cNvSpPr>
          <p:nvPr/>
        </p:nvSpPr>
        <p:spPr bwMode="auto">
          <a:xfrm>
            <a:off x="611188" y="4933950"/>
            <a:ext cx="75612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l-GR" sz="1800" dirty="0">
                <a:solidFill>
                  <a:srgbClr val="003366"/>
                </a:solidFill>
              </a:rPr>
              <a:t>Χρησιμοποιούμε αυτές τις εξισώσεις για να εκφράσουμε τις πιθανότητες</a:t>
            </a:r>
            <a:r>
              <a:rPr lang="en-US" sz="1800" dirty="0">
                <a:solidFill>
                  <a:srgbClr val="003366"/>
                </a:solidFill>
              </a:rPr>
              <a:t>  </a:t>
            </a:r>
            <a:r>
              <a:rPr lang="en-US" sz="1800" b="1" dirty="0" err="1">
                <a:solidFill>
                  <a:srgbClr val="003366"/>
                </a:solidFill>
              </a:rPr>
              <a:t>p</a:t>
            </a:r>
            <a:r>
              <a:rPr lang="en-US" sz="1800" b="1" baseline="-25000" dirty="0" err="1">
                <a:solidFill>
                  <a:srgbClr val="003366"/>
                </a:solidFill>
              </a:rPr>
              <a:t>n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l-GR" sz="1800" dirty="0">
                <a:solidFill>
                  <a:srgbClr val="003366"/>
                </a:solidFill>
              </a:rPr>
              <a:t> ως συνάρτηση </a:t>
            </a:r>
            <a:r>
              <a:rPr lang="el-GR" sz="1800" dirty="0" smtClean="0">
                <a:solidFill>
                  <a:srgbClr val="003366"/>
                </a:solidFill>
              </a:rPr>
              <a:t>της πιθανότητας</a:t>
            </a:r>
            <a:r>
              <a:rPr lang="en-US" sz="1800" dirty="0" smtClean="0">
                <a:solidFill>
                  <a:srgbClr val="003366"/>
                </a:solidFill>
              </a:rPr>
              <a:t> </a:t>
            </a:r>
            <a:r>
              <a:rPr lang="en-US" sz="1800" b="1" dirty="0">
                <a:solidFill>
                  <a:srgbClr val="003366"/>
                </a:solidFill>
              </a:rPr>
              <a:t>p</a:t>
            </a:r>
            <a:r>
              <a:rPr lang="en-US" sz="1800" b="1" baseline="-25000" dirty="0">
                <a:solidFill>
                  <a:srgbClr val="003366"/>
                </a:solidFill>
              </a:rPr>
              <a:t>0</a:t>
            </a:r>
            <a:r>
              <a:rPr lang="en-US" sz="1800" b="1" dirty="0">
                <a:solidFill>
                  <a:srgbClr val="003366"/>
                </a:solidFill>
              </a:rPr>
              <a:t> </a:t>
            </a:r>
            <a:r>
              <a:rPr lang="el-GR" sz="1800" dirty="0" smtClean="0">
                <a:solidFill>
                  <a:srgbClr val="003366"/>
                </a:solidFill>
              </a:rPr>
              <a:t>να </a:t>
            </a:r>
            <a:r>
              <a:rPr lang="el-GR" sz="1800" dirty="0">
                <a:solidFill>
                  <a:srgbClr val="003366"/>
                </a:solidFill>
              </a:rPr>
              <a:t>είναι το σύστημα άδειο</a:t>
            </a:r>
            <a:r>
              <a:rPr lang="en-US" sz="1800" dirty="0">
                <a:solidFill>
                  <a:srgbClr val="003366"/>
                </a:solidFill>
              </a:rPr>
              <a:t>.</a:t>
            </a:r>
            <a:endParaRPr lang="el-GR" sz="1800" dirty="0">
              <a:solidFill>
                <a:srgbClr val="003366"/>
              </a:solidFill>
            </a:endParaRPr>
          </a:p>
        </p:txBody>
      </p:sp>
      <p:sp>
        <p:nvSpPr>
          <p:cNvPr id="43014" name="Text Box 67"/>
          <p:cNvSpPr txBox="1">
            <a:spLocks noChangeArrowheads="1"/>
          </p:cNvSpPr>
          <p:nvPr/>
        </p:nvSpPr>
        <p:spPr bwMode="auto">
          <a:xfrm>
            <a:off x="827088" y="3676650"/>
            <a:ext cx="7561262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λ</a:t>
            </a:r>
            <a:r>
              <a:rPr lang="en-US" sz="1800" b="1">
                <a:solidFill>
                  <a:srgbClr val="003366"/>
                </a:solidFill>
              </a:rPr>
              <a:t>p</a:t>
            </a:r>
            <a:r>
              <a:rPr lang="en-US" sz="1800" b="1" baseline="-25000">
                <a:solidFill>
                  <a:srgbClr val="003366"/>
                </a:solidFill>
              </a:rPr>
              <a:t>n-1</a:t>
            </a:r>
            <a:r>
              <a:rPr lang="en-US" sz="1800" b="1">
                <a:solidFill>
                  <a:srgbClr val="003366"/>
                </a:solidFill>
              </a:rPr>
              <a:t> </a:t>
            </a:r>
            <a:r>
              <a:rPr lang="el-GR" sz="1800" b="1">
                <a:solidFill>
                  <a:srgbClr val="003366"/>
                </a:solidFill>
              </a:rPr>
              <a:t>=</a:t>
            </a:r>
            <a:r>
              <a:rPr lang="en-US" sz="1800" b="1">
                <a:solidFill>
                  <a:srgbClr val="003366"/>
                </a:solidFill>
              </a:rPr>
              <a:t> n</a:t>
            </a: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μ</a:t>
            </a:r>
            <a:r>
              <a:rPr lang="en-US" sz="1800" b="1">
                <a:solidFill>
                  <a:srgbClr val="003366"/>
                </a:solidFill>
              </a:rPr>
              <a:t>p</a:t>
            </a:r>
            <a:r>
              <a:rPr lang="en-US" sz="1800" b="1" baseline="-25000">
                <a:solidFill>
                  <a:srgbClr val="003366"/>
                </a:solidFill>
              </a:rPr>
              <a:t>n</a:t>
            </a:r>
            <a:r>
              <a:rPr lang="en-US" sz="1800" b="1">
                <a:solidFill>
                  <a:srgbClr val="003366"/>
                </a:solidFill>
              </a:rPr>
              <a:t>,      n</a:t>
            </a:r>
            <a:r>
              <a:rPr lang="en-US" sz="1800" b="1">
                <a:solidFill>
                  <a:srgbClr val="003366"/>
                </a:solidFill>
                <a:cs typeface="Times New Roman" pitchFamily="18" charset="0"/>
              </a:rPr>
              <a:t>≤m</a:t>
            </a:r>
          </a:p>
          <a:p>
            <a:pPr>
              <a:spcBef>
                <a:spcPct val="50000"/>
              </a:spcBef>
            </a:pP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λ</a:t>
            </a:r>
            <a:r>
              <a:rPr lang="en-US" sz="1800" b="1">
                <a:solidFill>
                  <a:srgbClr val="003366"/>
                </a:solidFill>
              </a:rPr>
              <a:t>p</a:t>
            </a:r>
            <a:r>
              <a:rPr lang="en-US" sz="1800" b="1" baseline="-25000">
                <a:solidFill>
                  <a:srgbClr val="003366"/>
                </a:solidFill>
              </a:rPr>
              <a:t>n-1</a:t>
            </a:r>
            <a:r>
              <a:rPr lang="en-US" sz="1800" b="1">
                <a:solidFill>
                  <a:srgbClr val="003366"/>
                </a:solidFill>
              </a:rPr>
              <a:t> </a:t>
            </a:r>
            <a:r>
              <a:rPr lang="el-GR" sz="1800" b="1">
                <a:solidFill>
                  <a:srgbClr val="003366"/>
                </a:solidFill>
              </a:rPr>
              <a:t>= </a:t>
            </a:r>
            <a:r>
              <a:rPr lang="en-US" sz="1800" b="1">
                <a:solidFill>
                  <a:srgbClr val="003366"/>
                </a:solidFill>
              </a:rPr>
              <a:t>m</a:t>
            </a: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μ</a:t>
            </a:r>
            <a:r>
              <a:rPr lang="en-US" sz="1800" b="1">
                <a:solidFill>
                  <a:srgbClr val="003366"/>
                </a:solidFill>
              </a:rPr>
              <a:t>p</a:t>
            </a:r>
            <a:r>
              <a:rPr lang="en-US" sz="1800" b="1" baseline="-25000">
                <a:solidFill>
                  <a:srgbClr val="003366"/>
                </a:solidFill>
              </a:rPr>
              <a:t>n</a:t>
            </a:r>
            <a:r>
              <a:rPr lang="en-US" sz="1800" b="1">
                <a:solidFill>
                  <a:srgbClr val="003366"/>
                </a:solidFill>
              </a:rPr>
              <a:t>,     n&gt;m</a:t>
            </a:r>
          </a:p>
          <a:p>
            <a:pPr>
              <a:spcBef>
                <a:spcPct val="50000"/>
              </a:spcBef>
            </a:pPr>
            <a:endParaRPr lang="en-US" sz="1800" b="1">
              <a:solidFill>
                <a:srgbClr val="003366"/>
              </a:solidFill>
              <a:cs typeface="Times New Roman" pitchFamily="18" charset="0"/>
            </a:endParaRPr>
          </a:p>
        </p:txBody>
      </p:sp>
      <p:grpSp>
        <p:nvGrpSpPr>
          <p:cNvPr id="43015" name="Group 71"/>
          <p:cNvGrpSpPr>
            <a:grpSpLocks/>
          </p:cNvGrpSpPr>
          <p:nvPr/>
        </p:nvGrpSpPr>
        <p:grpSpPr bwMode="auto">
          <a:xfrm>
            <a:off x="682625" y="2116138"/>
            <a:ext cx="7561263" cy="969962"/>
            <a:chOff x="430" y="1333"/>
            <a:chExt cx="4763" cy="611"/>
          </a:xfrm>
        </p:grpSpPr>
        <p:grpSp>
          <p:nvGrpSpPr>
            <p:cNvPr id="43016" name="Group 65"/>
            <p:cNvGrpSpPr>
              <a:grpSpLocks/>
            </p:cNvGrpSpPr>
            <p:nvPr/>
          </p:nvGrpSpPr>
          <p:grpSpPr bwMode="auto">
            <a:xfrm>
              <a:off x="430" y="1333"/>
              <a:ext cx="4763" cy="611"/>
              <a:chOff x="476" y="1333"/>
              <a:chExt cx="4763" cy="611"/>
            </a:xfrm>
          </p:grpSpPr>
          <p:grpSp>
            <p:nvGrpSpPr>
              <p:cNvPr id="43020" name="Group 41"/>
              <p:cNvGrpSpPr>
                <a:grpSpLocks/>
              </p:cNvGrpSpPr>
              <p:nvPr/>
            </p:nvGrpSpPr>
            <p:grpSpPr bwMode="auto">
              <a:xfrm>
                <a:off x="837" y="1333"/>
                <a:ext cx="3903" cy="192"/>
                <a:chOff x="1109" y="1333"/>
                <a:chExt cx="3903" cy="192"/>
              </a:xfrm>
            </p:grpSpPr>
            <p:sp>
              <p:nvSpPr>
                <p:cNvPr id="43067" name="Rectangle 42"/>
                <p:cNvSpPr>
                  <a:spLocks noChangeArrowheads="1"/>
                </p:cNvSpPr>
                <p:nvPr/>
              </p:nvSpPr>
              <p:spPr bwMode="auto">
                <a:xfrm>
                  <a:off x="1109" y="1333"/>
                  <a:ext cx="229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l-GR" sz="1400" b="1">
                      <a:solidFill>
                        <a:srgbClr val="003366"/>
                      </a:solidFill>
                      <a:latin typeface="Times New Roman" pitchFamily="18" charset="0"/>
                    </a:rPr>
                    <a:t>λδ</a:t>
                  </a:r>
                </a:p>
              </p:txBody>
            </p:sp>
            <p:sp>
              <p:nvSpPr>
                <p:cNvPr id="43068" name="Rectangle 43"/>
                <p:cNvSpPr>
                  <a:spLocks noChangeArrowheads="1"/>
                </p:cNvSpPr>
                <p:nvPr/>
              </p:nvSpPr>
              <p:spPr bwMode="auto">
                <a:xfrm>
                  <a:off x="1744" y="1333"/>
                  <a:ext cx="229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l-GR" sz="1400" b="1">
                      <a:solidFill>
                        <a:srgbClr val="003366"/>
                      </a:solidFill>
                      <a:latin typeface="Times New Roman" pitchFamily="18" charset="0"/>
                    </a:rPr>
                    <a:t>λδ</a:t>
                  </a:r>
                </a:p>
              </p:txBody>
            </p:sp>
            <p:sp>
              <p:nvSpPr>
                <p:cNvPr id="43069" name="Rectangle 44"/>
                <p:cNvSpPr>
                  <a:spLocks noChangeArrowheads="1"/>
                </p:cNvSpPr>
                <p:nvPr/>
              </p:nvSpPr>
              <p:spPr bwMode="auto">
                <a:xfrm>
                  <a:off x="2243" y="1333"/>
                  <a:ext cx="229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l-GR" sz="1400" b="1">
                      <a:solidFill>
                        <a:srgbClr val="003366"/>
                      </a:solidFill>
                      <a:latin typeface="Times New Roman" pitchFamily="18" charset="0"/>
                    </a:rPr>
                    <a:t>λδ</a:t>
                  </a:r>
                </a:p>
              </p:txBody>
            </p:sp>
            <p:sp>
              <p:nvSpPr>
                <p:cNvPr id="43070" name="Rectangle 45"/>
                <p:cNvSpPr>
                  <a:spLocks noChangeArrowheads="1"/>
                </p:cNvSpPr>
                <p:nvPr/>
              </p:nvSpPr>
              <p:spPr bwMode="auto">
                <a:xfrm>
                  <a:off x="3604" y="1333"/>
                  <a:ext cx="229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l-GR" sz="1400" b="1">
                      <a:solidFill>
                        <a:srgbClr val="003366"/>
                      </a:solidFill>
                      <a:latin typeface="Times New Roman" pitchFamily="18" charset="0"/>
                    </a:rPr>
                    <a:t>λδ</a:t>
                  </a:r>
                </a:p>
              </p:txBody>
            </p:sp>
            <p:sp>
              <p:nvSpPr>
                <p:cNvPr id="43071" name="Rectangle 46"/>
                <p:cNvSpPr>
                  <a:spLocks noChangeArrowheads="1"/>
                </p:cNvSpPr>
                <p:nvPr/>
              </p:nvSpPr>
              <p:spPr bwMode="auto">
                <a:xfrm>
                  <a:off x="4239" y="1333"/>
                  <a:ext cx="229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l-GR" sz="1400" b="1">
                      <a:solidFill>
                        <a:srgbClr val="003366"/>
                      </a:solidFill>
                      <a:latin typeface="Times New Roman" pitchFamily="18" charset="0"/>
                    </a:rPr>
                    <a:t>λδ</a:t>
                  </a:r>
                </a:p>
              </p:txBody>
            </p:sp>
            <p:sp>
              <p:nvSpPr>
                <p:cNvPr id="43072" name="Rectangle 47"/>
                <p:cNvSpPr>
                  <a:spLocks noChangeArrowheads="1"/>
                </p:cNvSpPr>
                <p:nvPr/>
              </p:nvSpPr>
              <p:spPr bwMode="auto">
                <a:xfrm>
                  <a:off x="4783" y="1333"/>
                  <a:ext cx="229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l-GR" sz="1400" b="1">
                      <a:solidFill>
                        <a:srgbClr val="003366"/>
                      </a:solidFill>
                      <a:latin typeface="Times New Roman" pitchFamily="18" charset="0"/>
                    </a:rPr>
                    <a:t>λδ</a:t>
                  </a:r>
                </a:p>
              </p:txBody>
            </p:sp>
          </p:grpSp>
          <p:grpSp>
            <p:nvGrpSpPr>
              <p:cNvPr id="43021" name="Group 64"/>
              <p:cNvGrpSpPr>
                <a:grpSpLocks/>
              </p:cNvGrpSpPr>
              <p:nvPr/>
            </p:nvGrpSpPr>
            <p:grpSpPr bwMode="auto">
              <a:xfrm>
                <a:off x="476" y="1480"/>
                <a:ext cx="4763" cy="464"/>
                <a:chOff x="476" y="1480"/>
                <a:chExt cx="4763" cy="464"/>
              </a:xfrm>
            </p:grpSpPr>
            <p:sp>
              <p:nvSpPr>
                <p:cNvPr id="43022" name="Rectangle 49"/>
                <p:cNvSpPr>
                  <a:spLocks noChangeArrowheads="1"/>
                </p:cNvSpPr>
                <p:nvPr/>
              </p:nvSpPr>
              <p:spPr bwMode="auto">
                <a:xfrm>
                  <a:off x="837" y="1752"/>
                  <a:ext cx="237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l-GR" sz="1400" b="1">
                      <a:solidFill>
                        <a:srgbClr val="003366"/>
                      </a:solidFill>
                      <a:latin typeface="Times New Roman" pitchFamily="18" charset="0"/>
                    </a:rPr>
                    <a:t>μδ</a:t>
                  </a:r>
                </a:p>
              </p:txBody>
            </p:sp>
            <p:sp>
              <p:nvSpPr>
                <p:cNvPr id="43023" name="Rectangle 50"/>
                <p:cNvSpPr>
                  <a:spLocks noChangeArrowheads="1"/>
                </p:cNvSpPr>
                <p:nvPr/>
              </p:nvSpPr>
              <p:spPr bwMode="auto">
                <a:xfrm>
                  <a:off x="1464" y="1752"/>
                  <a:ext cx="293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 b="1">
                      <a:solidFill>
                        <a:srgbClr val="003366"/>
                      </a:solidFill>
                      <a:latin typeface="Times New Roman" pitchFamily="18" charset="0"/>
                    </a:rPr>
                    <a:t>2</a:t>
                  </a:r>
                  <a:r>
                    <a:rPr lang="el-GR" sz="1400" b="1">
                      <a:solidFill>
                        <a:srgbClr val="003366"/>
                      </a:solidFill>
                      <a:latin typeface="Times New Roman" pitchFamily="18" charset="0"/>
                    </a:rPr>
                    <a:t>μδ</a:t>
                  </a:r>
                </a:p>
              </p:txBody>
            </p:sp>
            <p:sp>
              <p:nvSpPr>
                <p:cNvPr id="43024" name="Rectangle 51"/>
                <p:cNvSpPr>
                  <a:spLocks noChangeArrowheads="1"/>
                </p:cNvSpPr>
                <p:nvPr/>
              </p:nvSpPr>
              <p:spPr bwMode="auto">
                <a:xfrm>
                  <a:off x="1963" y="1752"/>
                  <a:ext cx="293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 b="1">
                      <a:solidFill>
                        <a:srgbClr val="003366"/>
                      </a:solidFill>
                      <a:latin typeface="Times New Roman" pitchFamily="18" charset="0"/>
                    </a:rPr>
                    <a:t>3</a:t>
                  </a:r>
                  <a:r>
                    <a:rPr lang="el-GR" sz="1400" b="1">
                      <a:solidFill>
                        <a:srgbClr val="003366"/>
                      </a:solidFill>
                      <a:latin typeface="Times New Roman" pitchFamily="18" charset="0"/>
                    </a:rPr>
                    <a:t>μδ</a:t>
                  </a:r>
                </a:p>
              </p:txBody>
            </p:sp>
            <p:sp>
              <p:nvSpPr>
                <p:cNvPr id="43025" name="Rectangle 52"/>
                <p:cNvSpPr>
                  <a:spLocks noChangeArrowheads="1"/>
                </p:cNvSpPr>
                <p:nvPr/>
              </p:nvSpPr>
              <p:spPr bwMode="auto">
                <a:xfrm>
                  <a:off x="2517" y="1752"/>
                  <a:ext cx="510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400" b="1">
                      <a:solidFill>
                        <a:srgbClr val="003366"/>
                      </a:solidFill>
                    </a:rPr>
                    <a:t>(m-1)</a:t>
                  </a:r>
                  <a:r>
                    <a:rPr lang="el-GR" sz="1400" b="1">
                      <a:solidFill>
                        <a:srgbClr val="003366"/>
                      </a:solidFill>
                      <a:latin typeface="Times New Roman" pitchFamily="18" charset="0"/>
                    </a:rPr>
                    <a:t>μδ</a:t>
                  </a:r>
                </a:p>
              </p:txBody>
            </p:sp>
            <p:grpSp>
              <p:nvGrpSpPr>
                <p:cNvPr id="43026" name="Group 63"/>
                <p:cNvGrpSpPr>
                  <a:grpSpLocks/>
                </p:cNvGrpSpPr>
                <p:nvPr/>
              </p:nvGrpSpPr>
              <p:grpSpPr bwMode="auto">
                <a:xfrm>
                  <a:off x="476" y="1480"/>
                  <a:ext cx="4763" cy="317"/>
                  <a:chOff x="476" y="1480"/>
                  <a:chExt cx="4763" cy="317"/>
                </a:xfrm>
              </p:grpSpPr>
              <p:grpSp>
                <p:nvGrpSpPr>
                  <p:cNvPr id="4303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476" y="1480"/>
                    <a:ext cx="4082" cy="317"/>
                    <a:chOff x="839" y="1389"/>
                    <a:chExt cx="4082" cy="317"/>
                  </a:xfrm>
                </p:grpSpPr>
                <p:grpSp>
                  <p:nvGrpSpPr>
                    <p:cNvPr id="4303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9" y="1389"/>
                      <a:ext cx="1723" cy="317"/>
                      <a:chOff x="839" y="1389"/>
                      <a:chExt cx="1723" cy="317"/>
                    </a:xfrm>
                  </p:grpSpPr>
                  <p:grpSp>
                    <p:nvGrpSpPr>
                      <p:cNvPr id="43055" name="Group 1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39" y="1389"/>
                        <a:ext cx="680" cy="317"/>
                        <a:chOff x="839" y="1389"/>
                        <a:chExt cx="680" cy="317"/>
                      </a:xfrm>
                    </p:grpSpPr>
                    <p:sp>
                      <p:nvSpPr>
                        <p:cNvPr id="43064" name="Oval 1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39" y="1389"/>
                          <a:ext cx="317" cy="317"/>
                        </a:xfrm>
                        <a:prstGeom prst="ellips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rgbClr val="003366"/>
                              </a:solidFill>
                            </a:rPr>
                            <a:t>0</a:t>
                          </a:r>
                          <a:endParaRPr lang="el-GR" sz="1400" b="1">
                            <a:solidFill>
                              <a:srgbClr val="003366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3065" name="Line 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111" y="1434"/>
                          <a:ext cx="408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 type="triangle" w="med" len="med"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43066" name="Line 1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111" y="1661"/>
                          <a:ext cx="408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 type="triangle" w="med" len="med"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</p:grpSp>
                  <p:grpSp>
                    <p:nvGrpSpPr>
                      <p:cNvPr id="43056" name="Group 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74" y="1389"/>
                        <a:ext cx="680" cy="317"/>
                        <a:chOff x="1474" y="1389"/>
                        <a:chExt cx="680" cy="317"/>
                      </a:xfrm>
                    </p:grpSpPr>
                    <p:sp>
                      <p:nvSpPr>
                        <p:cNvPr id="43061" name="Oval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74" y="1389"/>
                          <a:ext cx="317" cy="317"/>
                        </a:xfrm>
                        <a:prstGeom prst="ellips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rgbClr val="003366"/>
                              </a:solidFill>
                            </a:rPr>
                            <a:t>1</a:t>
                          </a:r>
                          <a:endParaRPr lang="el-GR" sz="1400" b="1">
                            <a:solidFill>
                              <a:srgbClr val="003366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3062" name="Line 1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746" y="1434"/>
                          <a:ext cx="408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 type="triangle" w="med" len="med"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43063" name="Line 1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746" y="1661"/>
                          <a:ext cx="408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 type="triangle" w="med" len="med"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</p:grpSp>
                  <p:grpSp>
                    <p:nvGrpSpPr>
                      <p:cNvPr id="43057" name="Group 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109" y="1389"/>
                        <a:ext cx="453" cy="317"/>
                        <a:chOff x="2109" y="1389"/>
                        <a:chExt cx="453" cy="317"/>
                      </a:xfrm>
                    </p:grpSpPr>
                    <p:sp>
                      <p:nvSpPr>
                        <p:cNvPr id="43058" name="Oval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109" y="1389"/>
                          <a:ext cx="317" cy="317"/>
                        </a:xfrm>
                        <a:prstGeom prst="ellips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algn="ctr"/>
                          <a:r>
                            <a:rPr lang="el-GR" sz="1400" b="1">
                              <a:solidFill>
                                <a:srgbClr val="003366"/>
                              </a:solidFill>
                            </a:rPr>
                            <a:t>2</a:t>
                          </a:r>
                        </a:p>
                      </p:txBody>
                    </p:sp>
                    <p:sp>
                      <p:nvSpPr>
                        <p:cNvPr id="43059" name="Line 2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381" y="1434"/>
                          <a:ext cx="181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 type="triangle" w="med" len="med"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43060" name="Line 2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381" y="1661"/>
                          <a:ext cx="181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 type="triangle" w="med" len="med"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</p:grpSp>
                </p:grpSp>
                <p:grpSp>
                  <p:nvGrpSpPr>
                    <p:cNvPr id="43037" name="Group 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98" y="1389"/>
                      <a:ext cx="1723" cy="317"/>
                      <a:chOff x="3198" y="1389"/>
                      <a:chExt cx="1723" cy="317"/>
                    </a:xfrm>
                  </p:grpSpPr>
                  <p:grpSp>
                    <p:nvGrpSpPr>
                      <p:cNvPr id="43043" name="Group 2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198" y="1389"/>
                        <a:ext cx="453" cy="317"/>
                        <a:chOff x="3198" y="1389"/>
                        <a:chExt cx="453" cy="317"/>
                      </a:xfrm>
                    </p:grpSpPr>
                    <p:sp>
                      <p:nvSpPr>
                        <p:cNvPr id="43052" name="Line 2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98" y="1434"/>
                          <a:ext cx="181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 type="triangle" w="med" len="med"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43053" name="Line 2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98" y="1661"/>
                          <a:ext cx="181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 type="triangle" w="med" len="med"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43054" name="Oval 2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334" y="1389"/>
                          <a:ext cx="317" cy="317"/>
                        </a:xfrm>
                        <a:prstGeom prst="ellips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algn="ctr"/>
                          <a:r>
                            <a:rPr lang="en-US" sz="1500" b="1">
                              <a:solidFill>
                                <a:srgbClr val="003366"/>
                              </a:solidFill>
                            </a:rPr>
                            <a:t>m-1</a:t>
                          </a:r>
                          <a:endParaRPr lang="el-GR" sz="1400" b="1">
                            <a:solidFill>
                              <a:srgbClr val="003366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43044" name="Group 2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06" y="1389"/>
                        <a:ext cx="680" cy="317"/>
                        <a:chOff x="3606" y="1389"/>
                        <a:chExt cx="680" cy="317"/>
                      </a:xfrm>
                    </p:grpSpPr>
                    <p:sp>
                      <p:nvSpPr>
                        <p:cNvPr id="43049" name="Line 2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606" y="1434"/>
                          <a:ext cx="408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 type="triangle" w="med" len="med"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43050" name="Line 3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606" y="1661"/>
                          <a:ext cx="408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 type="triangle" w="med" len="med"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43051" name="Oval 3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69" y="1389"/>
                          <a:ext cx="317" cy="317"/>
                        </a:xfrm>
                        <a:prstGeom prst="ellips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rgbClr val="003366"/>
                              </a:solidFill>
                            </a:rPr>
                            <a:t>m</a:t>
                          </a:r>
                          <a:endParaRPr lang="el-GR" sz="1400" b="1">
                            <a:solidFill>
                              <a:srgbClr val="003366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43045" name="Group 3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241" y="1389"/>
                        <a:ext cx="680" cy="317"/>
                        <a:chOff x="4241" y="1389"/>
                        <a:chExt cx="680" cy="317"/>
                      </a:xfrm>
                    </p:grpSpPr>
                    <p:sp>
                      <p:nvSpPr>
                        <p:cNvPr id="43046" name="Line 3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241" y="1434"/>
                          <a:ext cx="408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 type="triangle" w="med" len="med"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43047" name="Line 3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241" y="1661"/>
                          <a:ext cx="408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 type="triangle" w="med" len="med"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43048" name="Oval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604" y="1389"/>
                          <a:ext cx="317" cy="317"/>
                        </a:xfrm>
                        <a:prstGeom prst="ellips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rgbClr val="003366"/>
                              </a:solidFill>
                            </a:rPr>
                            <a:t>m+1</a:t>
                          </a:r>
                          <a:endParaRPr lang="el-GR" sz="1400" b="1">
                            <a:solidFill>
                              <a:srgbClr val="003366"/>
                            </a:solidFill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43038" name="Group 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53" y="1525"/>
                      <a:ext cx="454" cy="45"/>
                      <a:chOff x="2653" y="1525"/>
                      <a:chExt cx="454" cy="45"/>
                    </a:xfrm>
                  </p:grpSpPr>
                  <p:sp>
                    <p:nvSpPr>
                      <p:cNvPr id="43039" name="Rectangle 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1525"/>
                        <a:ext cx="46" cy="45"/>
                      </a:xfrm>
                      <a:prstGeom prst="rect">
                        <a:avLst/>
                      </a:prstGeom>
                      <a:solidFill>
                        <a:srgbClr val="003366"/>
                      </a:solidFill>
                      <a:ln w="9525">
                        <a:solidFill>
                          <a:srgbClr val="003366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43040" name="Rectangle 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89" y="1525"/>
                        <a:ext cx="46" cy="45"/>
                      </a:xfrm>
                      <a:prstGeom prst="rect">
                        <a:avLst/>
                      </a:prstGeom>
                      <a:solidFill>
                        <a:srgbClr val="003366"/>
                      </a:solidFill>
                      <a:ln w="9525">
                        <a:solidFill>
                          <a:srgbClr val="003366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3041" name="Rectangle 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25" y="1525"/>
                        <a:ext cx="46" cy="45"/>
                      </a:xfrm>
                      <a:prstGeom prst="rect">
                        <a:avLst/>
                      </a:prstGeom>
                      <a:solidFill>
                        <a:srgbClr val="003366"/>
                      </a:solidFill>
                      <a:ln w="9525">
                        <a:solidFill>
                          <a:srgbClr val="003366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3042" name="Rectangle 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61" y="1525"/>
                        <a:ext cx="46" cy="45"/>
                      </a:xfrm>
                      <a:prstGeom prst="rect">
                        <a:avLst/>
                      </a:prstGeom>
                      <a:solidFill>
                        <a:srgbClr val="003366"/>
                      </a:solidFill>
                      <a:ln w="9525">
                        <a:solidFill>
                          <a:srgbClr val="003366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3031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4786" y="1616"/>
                    <a:ext cx="453" cy="45"/>
                    <a:chOff x="4876" y="1616"/>
                    <a:chExt cx="453" cy="45"/>
                  </a:xfrm>
                </p:grpSpPr>
                <p:sp>
                  <p:nvSpPr>
                    <p:cNvPr id="43032" name="Rectangle 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76" y="1616"/>
                      <a:ext cx="45" cy="45"/>
                    </a:xfrm>
                    <a:prstGeom prst="rect">
                      <a:avLst/>
                    </a:prstGeom>
                    <a:solidFill>
                      <a:srgbClr val="003366"/>
                    </a:solidFill>
                    <a:ln w="9525">
                      <a:solidFill>
                        <a:srgbClr val="00336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033" name="Rectangl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12" y="1616"/>
                      <a:ext cx="45" cy="45"/>
                    </a:xfrm>
                    <a:prstGeom prst="rect">
                      <a:avLst/>
                    </a:prstGeom>
                    <a:solidFill>
                      <a:srgbClr val="003366"/>
                    </a:solidFill>
                    <a:ln w="9525">
                      <a:solidFill>
                        <a:srgbClr val="00336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034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48" y="1616"/>
                      <a:ext cx="45" cy="45"/>
                    </a:xfrm>
                    <a:prstGeom prst="rect">
                      <a:avLst/>
                    </a:prstGeom>
                    <a:solidFill>
                      <a:srgbClr val="003366"/>
                    </a:solidFill>
                    <a:ln w="9525">
                      <a:solidFill>
                        <a:srgbClr val="00336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035" name="Rectangle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4" y="1616"/>
                      <a:ext cx="45" cy="45"/>
                    </a:xfrm>
                    <a:prstGeom prst="rect">
                      <a:avLst/>
                    </a:prstGeom>
                    <a:solidFill>
                      <a:srgbClr val="003366"/>
                    </a:solidFill>
                    <a:ln w="9525">
                      <a:solidFill>
                        <a:srgbClr val="00336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  <p:sp>
              <p:nvSpPr>
                <p:cNvPr id="43027" name="Rectangle 60"/>
                <p:cNvSpPr>
                  <a:spLocks noChangeArrowheads="1"/>
                </p:cNvSpPr>
                <p:nvPr/>
              </p:nvSpPr>
              <p:spPr bwMode="auto">
                <a:xfrm>
                  <a:off x="3317" y="1752"/>
                  <a:ext cx="337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400" b="1">
                      <a:solidFill>
                        <a:srgbClr val="003366"/>
                      </a:solidFill>
                    </a:rPr>
                    <a:t>m</a:t>
                  </a:r>
                  <a:r>
                    <a:rPr lang="el-GR" sz="1400" b="1">
                      <a:solidFill>
                        <a:srgbClr val="003366"/>
                      </a:solidFill>
                      <a:latin typeface="Times New Roman" pitchFamily="18" charset="0"/>
                    </a:rPr>
                    <a:t>μδ</a:t>
                  </a:r>
                </a:p>
              </p:txBody>
            </p:sp>
            <p:sp>
              <p:nvSpPr>
                <p:cNvPr id="43028" name="Rectangle 61"/>
                <p:cNvSpPr>
                  <a:spLocks noChangeArrowheads="1"/>
                </p:cNvSpPr>
                <p:nvPr/>
              </p:nvSpPr>
              <p:spPr bwMode="auto">
                <a:xfrm>
                  <a:off x="3949" y="1752"/>
                  <a:ext cx="337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400" b="1">
                      <a:solidFill>
                        <a:srgbClr val="003366"/>
                      </a:solidFill>
                    </a:rPr>
                    <a:t>m</a:t>
                  </a:r>
                  <a:r>
                    <a:rPr lang="el-GR" sz="1400" b="1">
                      <a:solidFill>
                        <a:srgbClr val="003366"/>
                      </a:solidFill>
                      <a:latin typeface="Times New Roman" pitchFamily="18" charset="0"/>
                    </a:rPr>
                    <a:t>μδ</a:t>
                  </a:r>
                </a:p>
              </p:txBody>
            </p:sp>
            <p:sp>
              <p:nvSpPr>
                <p:cNvPr id="43029" name="Rectangle 62"/>
                <p:cNvSpPr>
                  <a:spLocks noChangeArrowheads="1"/>
                </p:cNvSpPr>
                <p:nvPr/>
              </p:nvSpPr>
              <p:spPr bwMode="auto">
                <a:xfrm>
                  <a:off x="4493" y="1752"/>
                  <a:ext cx="337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400" b="1">
                      <a:solidFill>
                        <a:srgbClr val="003366"/>
                      </a:solidFill>
                    </a:rPr>
                    <a:t>m</a:t>
                  </a:r>
                  <a:r>
                    <a:rPr lang="el-GR" sz="1400" b="1">
                      <a:solidFill>
                        <a:srgbClr val="003366"/>
                      </a:solidFill>
                      <a:latin typeface="Times New Roman" pitchFamily="18" charset="0"/>
                    </a:rPr>
                    <a:t>μδ</a:t>
                  </a:r>
                </a:p>
              </p:txBody>
            </p:sp>
          </p:grpSp>
        </p:grpSp>
        <p:grpSp>
          <p:nvGrpSpPr>
            <p:cNvPr id="43017" name="Group 68"/>
            <p:cNvGrpSpPr>
              <a:grpSpLocks/>
            </p:cNvGrpSpPr>
            <p:nvPr/>
          </p:nvGrpSpPr>
          <p:grpSpPr bwMode="auto">
            <a:xfrm>
              <a:off x="4468" y="1525"/>
              <a:ext cx="182" cy="227"/>
              <a:chOff x="4876" y="1434"/>
              <a:chExt cx="182" cy="227"/>
            </a:xfrm>
          </p:grpSpPr>
          <p:sp>
            <p:nvSpPr>
              <p:cNvPr id="43018" name="Line 69"/>
              <p:cNvSpPr>
                <a:spLocks noChangeShapeType="1"/>
              </p:cNvSpPr>
              <p:nvPr/>
            </p:nvSpPr>
            <p:spPr bwMode="auto">
              <a:xfrm>
                <a:off x="4876" y="1434"/>
                <a:ext cx="18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019" name="Line 70"/>
              <p:cNvSpPr>
                <a:spLocks noChangeShapeType="1"/>
              </p:cNvSpPr>
              <p:nvPr/>
            </p:nvSpPr>
            <p:spPr bwMode="auto">
              <a:xfrm>
                <a:off x="4876" y="1661"/>
                <a:ext cx="18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Το σύστημα </a:t>
            </a:r>
            <a:r>
              <a:rPr lang="en-US" sz="28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M/M/m 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26</a:t>
            </a:r>
            <a:endParaRPr lang="el-GR" sz="1200">
              <a:solidFill>
                <a:srgbClr val="003366"/>
              </a:solidFill>
            </a:endParaRPr>
          </a:p>
        </p:txBody>
      </p:sp>
      <p:grpSp>
        <p:nvGrpSpPr>
          <p:cNvPr id="10247" name="Group 19"/>
          <p:cNvGrpSpPr>
            <a:grpSpLocks/>
          </p:cNvGrpSpPr>
          <p:nvPr/>
        </p:nvGrpSpPr>
        <p:grpSpPr bwMode="auto">
          <a:xfrm>
            <a:off x="1336675" y="1414463"/>
            <a:ext cx="6259513" cy="2951162"/>
            <a:chOff x="842" y="891"/>
            <a:chExt cx="3943" cy="1859"/>
          </a:xfrm>
        </p:grpSpPr>
        <p:graphicFrame>
          <p:nvGraphicFramePr>
            <p:cNvPr id="10243" name="Object 7"/>
            <p:cNvGraphicFramePr>
              <a:graphicFrameLocks noChangeAspect="1"/>
            </p:cNvGraphicFramePr>
            <p:nvPr/>
          </p:nvGraphicFramePr>
          <p:xfrm>
            <a:off x="842" y="891"/>
            <a:ext cx="1873" cy="1859"/>
          </p:xfrm>
          <a:graphic>
            <a:graphicData uri="http://schemas.openxmlformats.org/presentationml/2006/ole">
              <p:oleObj spid="_x0000_s10245" name="Εξίσωση" r:id="rId4" imgW="35956855" imgH="35956980" progId="Equation.3">
                <p:embed/>
              </p:oleObj>
            </a:graphicData>
          </a:graphic>
        </p:graphicFrame>
        <p:grpSp>
          <p:nvGrpSpPr>
            <p:cNvPr id="10250" name="Group 16"/>
            <p:cNvGrpSpPr>
              <a:grpSpLocks/>
            </p:cNvGrpSpPr>
            <p:nvPr/>
          </p:nvGrpSpPr>
          <p:grpSpPr bwMode="auto">
            <a:xfrm>
              <a:off x="3182" y="1661"/>
              <a:ext cx="1603" cy="547"/>
              <a:chOff x="3182" y="1661"/>
              <a:chExt cx="1603" cy="547"/>
            </a:xfrm>
          </p:grpSpPr>
          <p:sp>
            <p:nvSpPr>
              <p:cNvPr id="10251" name="Text Box 8"/>
              <p:cNvSpPr txBox="1">
                <a:spLocks noChangeArrowheads="1"/>
              </p:cNvSpPr>
              <p:nvPr/>
            </p:nvSpPr>
            <p:spPr bwMode="auto">
              <a:xfrm>
                <a:off x="3182" y="1845"/>
                <a:ext cx="63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i="1">
                    <a:solidFill>
                      <a:srgbClr val="003366"/>
                    </a:solidFill>
                  </a:rPr>
                  <a:t>where</a:t>
                </a:r>
                <a:endParaRPr lang="el-GR" sz="1800" i="1">
                  <a:solidFill>
                    <a:srgbClr val="003366"/>
                  </a:solidFill>
                </a:endParaRPr>
              </a:p>
            </p:txBody>
          </p:sp>
          <p:graphicFrame>
            <p:nvGraphicFramePr>
              <p:cNvPr id="10244" name="Object 9"/>
              <p:cNvGraphicFramePr>
                <a:graphicFrameLocks noChangeAspect="1"/>
              </p:cNvGraphicFramePr>
              <p:nvPr/>
            </p:nvGraphicFramePr>
            <p:xfrm>
              <a:off x="3500" y="1661"/>
              <a:ext cx="1285" cy="547"/>
            </p:xfrm>
            <a:graphic>
              <a:graphicData uri="http://schemas.openxmlformats.org/presentationml/2006/ole">
                <p:oleObj spid="_x0000_s10246" name="Εξίσωση" r:id="rId5" imgW="24679345" imgH="10048860" progId="Equation.3">
                  <p:embed/>
                </p:oleObj>
              </a:graphicData>
            </a:graphic>
          </p:graphicFrame>
        </p:grpSp>
      </p:grpSp>
      <p:grpSp>
        <p:nvGrpSpPr>
          <p:cNvPr id="10248" name="Group 18"/>
          <p:cNvGrpSpPr>
            <a:grpSpLocks/>
          </p:cNvGrpSpPr>
          <p:nvPr/>
        </p:nvGrpSpPr>
        <p:grpSpPr bwMode="auto">
          <a:xfrm>
            <a:off x="428625" y="4040188"/>
            <a:ext cx="7312025" cy="1909762"/>
            <a:chOff x="270" y="2545"/>
            <a:chExt cx="4606" cy="1203"/>
          </a:xfrm>
        </p:grpSpPr>
        <p:sp>
          <p:nvSpPr>
            <p:cNvPr id="10249" name="Text Box 11"/>
            <p:cNvSpPr txBox="1">
              <a:spLocks noChangeArrowheads="1"/>
            </p:cNvSpPr>
            <p:nvPr/>
          </p:nvSpPr>
          <p:spPr bwMode="auto">
            <a:xfrm>
              <a:off x="839" y="2545"/>
              <a:ext cx="403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800">
                  <a:solidFill>
                    <a:srgbClr val="003366"/>
                  </a:solidFill>
                </a:rPr>
                <a:t>Αντικαθιστώντας στη εξίσωση </a:t>
              </a:r>
              <a:r>
                <a:rPr lang="el-GR" b="1">
                  <a:solidFill>
                    <a:srgbClr val="003366"/>
                  </a:solidFill>
                  <a:latin typeface="Times New Roman" pitchFamily="18" charset="0"/>
                </a:rPr>
                <a:t>Σ</a:t>
              </a:r>
              <a:r>
                <a:rPr lang="en-US" sz="1800" b="1" baseline="-25000">
                  <a:solidFill>
                    <a:srgbClr val="003366"/>
                  </a:solidFill>
                  <a:latin typeface="Times New Roman" pitchFamily="18" charset="0"/>
                </a:rPr>
                <a:t>n</a:t>
              </a:r>
              <a:r>
                <a:rPr lang="en-US" sz="1800" b="1">
                  <a:solidFill>
                    <a:srgbClr val="003366"/>
                  </a:solidFill>
                </a:rPr>
                <a:t>p</a:t>
              </a:r>
              <a:r>
                <a:rPr lang="en-US" sz="1800" b="1" baseline="-25000">
                  <a:solidFill>
                    <a:srgbClr val="003366"/>
                  </a:solidFill>
                  <a:latin typeface="Times New Roman" pitchFamily="18" charset="0"/>
                </a:rPr>
                <a:t>n</a:t>
              </a:r>
              <a:r>
                <a:rPr lang="en-US" sz="1800" b="1">
                  <a:solidFill>
                    <a:srgbClr val="003366"/>
                  </a:solidFill>
                  <a:latin typeface="Times New Roman" pitchFamily="18" charset="0"/>
                </a:rPr>
                <a:t> </a:t>
              </a:r>
              <a:r>
                <a:rPr lang="en-US" sz="1800" b="1">
                  <a:solidFill>
                    <a:srgbClr val="003366"/>
                  </a:solidFill>
                </a:rPr>
                <a:t>= 1</a:t>
              </a:r>
              <a:r>
                <a:rPr lang="en-US" sz="1800">
                  <a:solidFill>
                    <a:srgbClr val="003366"/>
                  </a:solidFill>
                </a:rPr>
                <a:t> </a:t>
              </a:r>
              <a:r>
                <a:rPr lang="el-GR" sz="1800">
                  <a:solidFill>
                    <a:srgbClr val="003366"/>
                  </a:solidFill>
                </a:rPr>
                <a:t>λαμβάνουμε</a:t>
              </a:r>
              <a:endParaRPr lang="el-GR" sz="1800" baseline="-25000">
                <a:solidFill>
                  <a:srgbClr val="003366"/>
                </a:solidFill>
              </a:endParaRPr>
            </a:p>
          </p:txBody>
        </p:sp>
        <p:graphicFrame>
          <p:nvGraphicFramePr>
            <p:cNvPr id="10242" name="Object 12"/>
            <p:cNvGraphicFramePr>
              <a:graphicFrameLocks noChangeAspect="1"/>
            </p:cNvGraphicFramePr>
            <p:nvPr/>
          </p:nvGraphicFramePr>
          <p:xfrm>
            <a:off x="270" y="2976"/>
            <a:ext cx="2474" cy="772"/>
          </p:xfrm>
          <a:graphic>
            <a:graphicData uri="http://schemas.openxmlformats.org/presentationml/2006/ole">
              <p:oleObj spid="_x0000_s10247" name="Εξίσωση" r:id="rId6" imgW="47539345" imgH="1492560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Σύστημα 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M/M/m 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27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11272" name="Text Box 6"/>
          <p:cNvSpPr txBox="1">
            <a:spLocks noChangeArrowheads="1"/>
          </p:cNvSpPr>
          <p:nvPr/>
        </p:nvSpPr>
        <p:spPr bwMode="auto">
          <a:xfrm>
            <a:off x="1042988" y="1419225"/>
            <a:ext cx="6842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800" b="1">
                <a:solidFill>
                  <a:srgbClr val="003366"/>
                </a:solidFill>
              </a:rPr>
              <a:t>Πιθανότητα αφικνούμενος πελάτης να χρειαστεί να αναμείνει στην ουρά </a:t>
            </a:r>
            <a:r>
              <a:rPr lang="en-US" sz="1800" b="1">
                <a:solidFill>
                  <a:srgbClr val="003366"/>
                </a:solidFill>
              </a:rPr>
              <a:t> (Erlang C formula)</a:t>
            </a:r>
            <a:endParaRPr lang="el-GR" sz="1800" b="1">
              <a:solidFill>
                <a:srgbClr val="003366"/>
              </a:solidFill>
            </a:endParaRPr>
          </a:p>
        </p:txBody>
      </p:sp>
      <p:graphicFrame>
        <p:nvGraphicFramePr>
          <p:cNvPr id="11266" name="Object 7"/>
          <p:cNvGraphicFramePr>
            <a:graphicFrameLocks noChangeAspect="1"/>
          </p:cNvGraphicFramePr>
          <p:nvPr/>
        </p:nvGraphicFramePr>
        <p:xfrm>
          <a:off x="1547813" y="2276475"/>
          <a:ext cx="4103687" cy="792163"/>
        </p:xfrm>
        <a:graphic>
          <a:graphicData uri="http://schemas.openxmlformats.org/presentationml/2006/ole">
            <p:oleObj spid="_x0000_s11270" name="Εξίσωση" r:id="rId4" imgW="46624945" imgH="9134370" progId="Equation.3">
              <p:embed/>
            </p:oleObj>
          </a:graphicData>
        </a:graphic>
      </p:graphicFrame>
      <p:grpSp>
        <p:nvGrpSpPr>
          <p:cNvPr id="11273" name="Group 19"/>
          <p:cNvGrpSpPr>
            <a:grpSpLocks/>
          </p:cNvGrpSpPr>
          <p:nvPr/>
        </p:nvGrpSpPr>
        <p:grpSpPr bwMode="auto">
          <a:xfrm>
            <a:off x="1116013" y="3429000"/>
            <a:ext cx="5761037" cy="657225"/>
            <a:chOff x="748" y="2064"/>
            <a:chExt cx="3629" cy="374"/>
          </a:xfrm>
        </p:grpSpPr>
        <p:sp>
          <p:nvSpPr>
            <p:cNvPr id="11281" name="Text Box 8"/>
            <p:cNvSpPr txBox="1">
              <a:spLocks noChangeArrowheads="1"/>
            </p:cNvSpPr>
            <p:nvPr/>
          </p:nvSpPr>
          <p:spPr bwMode="auto">
            <a:xfrm>
              <a:off x="748" y="2160"/>
              <a:ext cx="227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A0D4D8"/>
                </a:buClr>
                <a:buFont typeface="Wingdings" pitchFamily="2" charset="2"/>
                <a:buChar char="§"/>
              </a:pPr>
              <a:r>
                <a:rPr lang="en-US" sz="1800" baseline="-25000">
                  <a:solidFill>
                    <a:srgbClr val="003366"/>
                  </a:solidFill>
                </a:rPr>
                <a:t> </a:t>
              </a:r>
              <a:endParaRPr lang="el-GR" sz="1800" baseline="-25000">
                <a:solidFill>
                  <a:srgbClr val="003366"/>
                </a:solidFill>
              </a:endParaRPr>
            </a:p>
          </p:txBody>
        </p:sp>
        <p:graphicFrame>
          <p:nvGraphicFramePr>
            <p:cNvPr id="11269" name="Object 9"/>
            <p:cNvGraphicFramePr>
              <a:graphicFrameLocks noChangeAspect="1"/>
            </p:cNvGraphicFramePr>
            <p:nvPr/>
          </p:nvGraphicFramePr>
          <p:xfrm>
            <a:off x="930" y="2064"/>
            <a:ext cx="1015" cy="374"/>
          </p:xfrm>
          <a:graphic>
            <a:graphicData uri="http://schemas.openxmlformats.org/presentationml/2006/ole">
              <p:oleObj spid="_x0000_s11271" name="Εξίσωση" r:id="rId5" imgW="19497655" imgH="10353690" progId="Equation.3">
                <p:embed/>
              </p:oleObj>
            </a:graphicData>
          </a:graphic>
        </p:graphicFrame>
        <p:sp>
          <p:nvSpPr>
            <p:cNvPr id="11282" name="Text Box 10"/>
            <p:cNvSpPr txBox="1">
              <a:spLocks noChangeArrowheads="1"/>
            </p:cNvSpPr>
            <p:nvPr/>
          </p:nvSpPr>
          <p:spPr bwMode="auto">
            <a:xfrm>
              <a:off x="2200" y="2115"/>
              <a:ext cx="2177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003366"/>
                  </a:solidFill>
                </a:rPr>
                <a:t>(</a:t>
              </a:r>
              <a:r>
                <a:rPr lang="el-GR" sz="1800">
                  <a:solidFill>
                    <a:srgbClr val="003366"/>
                  </a:solidFill>
                </a:rPr>
                <a:t>Μέσος χρόνος στην ουρά</a:t>
              </a:r>
              <a:r>
                <a:rPr lang="en-US" sz="1800">
                  <a:solidFill>
                    <a:srgbClr val="003366"/>
                  </a:solidFill>
                </a:rPr>
                <a:t>)</a:t>
              </a:r>
              <a:endParaRPr lang="el-GR" sz="1800" baseline="-25000">
                <a:solidFill>
                  <a:srgbClr val="003366"/>
                </a:solidFill>
              </a:endParaRPr>
            </a:p>
          </p:txBody>
        </p:sp>
      </p:grpSp>
      <p:grpSp>
        <p:nvGrpSpPr>
          <p:cNvPr id="11274" name="Group 22"/>
          <p:cNvGrpSpPr>
            <a:grpSpLocks/>
          </p:cNvGrpSpPr>
          <p:nvPr/>
        </p:nvGrpSpPr>
        <p:grpSpPr bwMode="auto">
          <a:xfrm>
            <a:off x="1116013" y="4149725"/>
            <a:ext cx="5761037" cy="863600"/>
            <a:chOff x="703" y="2614"/>
            <a:chExt cx="3629" cy="544"/>
          </a:xfrm>
        </p:grpSpPr>
        <p:graphicFrame>
          <p:nvGraphicFramePr>
            <p:cNvPr id="11268" name="Object 11"/>
            <p:cNvGraphicFramePr>
              <a:graphicFrameLocks noChangeAspect="1"/>
            </p:cNvGraphicFramePr>
            <p:nvPr/>
          </p:nvGraphicFramePr>
          <p:xfrm>
            <a:off x="885" y="2614"/>
            <a:ext cx="730" cy="544"/>
          </p:xfrm>
          <a:graphic>
            <a:graphicData uri="http://schemas.openxmlformats.org/presentationml/2006/ole">
              <p:oleObj spid="_x0000_s11272" name="Εξίσωση" r:id="rId6" imgW="14011255" imgH="10048860" progId="Equation.3">
                <p:embed/>
              </p:oleObj>
            </a:graphicData>
          </a:graphic>
        </p:graphicFrame>
        <p:sp>
          <p:nvSpPr>
            <p:cNvPr id="11279" name="Text Box 12"/>
            <p:cNvSpPr txBox="1">
              <a:spLocks noChangeArrowheads="1"/>
            </p:cNvSpPr>
            <p:nvPr/>
          </p:nvSpPr>
          <p:spPr bwMode="auto">
            <a:xfrm>
              <a:off x="2155" y="2763"/>
              <a:ext cx="217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003366"/>
                  </a:solidFill>
                </a:rPr>
                <a:t>(</a:t>
              </a:r>
              <a:r>
                <a:rPr lang="el-GR" sz="1800">
                  <a:solidFill>
                    <a:srgbClr val="003366"/>
                  </a:solidFill>
                </a:rPr>
                <a:t>Μέσος χρόνος στο σύστημα</a:t>
              </a:r>
              <a:r>
                <a:rPr lang="en-US" sz="1800">
                  <a:solidFill>
                    <a:srgbClr val="003366"/>
                  </a:solidFill>
                </a:rPr>
                <a:t>)</a:t>
              </a:r>
              <a:endParaRPr lang="el-GR" sz="1800" baseline="-25000">
                <a:solidFill>
                  <a:srgbClr val="003366"/>
                </a:solidFill>
              </a:endParaRPr>
            </a:p>
          </p:txBody>
        </p:sp>
        <p:sp>
          <p:nvSpPr>
            <p:cNvPr id="11280" name="Text Box 13"/>
            <p:cNvSpPr txBox="1">
              <a:spLocks noChangeArrowheads="1"/>
            </p:cNvSpPr>
            <p:nvPr/>
          </p:nvSpPr>
          <p:spPr bwMode="auto">
            <a:xfrm>
              <a:off x="703" y="2803"/>
              <a:ext cx="22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A0D4D8"/>
                </a:buClr>
                <a:buFont typeface="Wingdings" pitchFamily="2" charset="2"/>
                <a:buChar char="§"/>
              </a:pPr>
              <a:r>
                <a:rPr lang="en-US" sz="1800" baseline="-25000">
                  <a:solidFill>
                    <a:srgbClr val="003366"/>
                  </a:solidFill>
                </a:rPr>
                <a:t> </a:t>
              </a:r>
              <a:endParaRPr lang="el-GR" sz="1800" baseline="-25000">
                <a:solidFill>
                  <a:srgbClr val="003366"/>
                </a:solidFill>
              </a:endParaRPr>
            </a:p>
          </p:txBody>
        </p:sp>
      </p:grpSp>
      <p:grpSp>
        <p:nvGrpSpPr>
          <p:cNvPr id="11275" name="Group 21"/>
          <p:cNvGrpSpPr>
            <a:grpSpLocks/>
          </p:cNvGrpSpPr>
          <p:nvPr/>
        </p:nvGrpSpPr>
        <p:grpSpPr bwMode="auto">
          <a:xfrm>
            <a:off x="1042988" y="4868863"/>
            <a:ext cx="5761037" cy="865187"/>
            <a:chOff x="748" y="2923"/>
            <a:chExt cx="3629" cy="462"/>
          </a:xfrm>
        </p:grpSpPr>
        <p:grpSp>
          <p:nvGrpSpPr>
            <p:cNvPr id="11276" name="Group 20"/>
            <p:cNvGrpSpPr>
              <a:grpSpLocks/>
            </p:cNvGrpSpPr>
            <p:nvPr/>
          </p:nvGrpSpPr>
          <p:grpSpPr bwMode="auto">
            <a:xfrm>
              <a:off x="962" y="2923"/>
              <a:ext cx="3415" cy="462"/>
              <a:chOff x="962" y="2931"/>
              <a:chExt cx="3415" cy="462"/>
            </a:xfrm>
          </p:grpSpPr>
          <p:graphicFrame>
            <p:nvGraphicFramePr>
              <p:cNvPr id="11267" name="Object 14"/>
              <p:cNvGraphicFramePr>
                <a:graphicFrameLocks noChangeAspect="1"/>
              </p:cNvGraphicFramePr>
              <p:nvPr/>
            </p:nvGraphicFramePr>
            <p:xfrm>
              <a:off x="962" y="2931"/>
              <a:ext cx="1238" cy="462"/>
            </p:xfrm>
            <a:graphic>
              <a:graphicData uri="http://schemas.openxmlformats.org/presentationml/2006/ole">
                <p:oleObj spid="_x0000_s11273" name="Εξίσωση" r:id="rId7" imgW="23764945" imgH="10353690" progId="Equation.3">
                  <p:embed/>
                </p:oleObj>
              </a:graphicData>
            </a:graphic>
          </p:graphicFrame>
          <p:sp>
            <p:nvSpPr>
              <p:cNvPr id="11278" name="Text Box 15"/>
              <p:cNvSpPr txBox="1">
                <a:spLocks noChangeArrowheads="1"/>
              </p:cNvSpPr>
              <p:nvPr/>
            </p:nvSpPr>
            <p:spPr bwMode="auto">
              <a:xfrm>
                <a:off x="2200" y="3063"/>
                <a:ext cx="2177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solidFill>
                      <a:srgbClr val="003366"/>
                    </a:solidFill>
                  </a:rPr>
                  <a:t>(</a:t>
                </a:r>
                <a:r>
                  <a:rPr lang="el-GR" sz="1800">
                    <a:solidFill>
                      <a:srgbClr val="003366"/>
                    </a:solidFill>
                  </a:rPr>
                  <a:t>Μέσος αριθμός στο σύστημα</a:t>
                </a:r>
                <a:r>
                  <a:rPr lang="en-US" sz="1800">
                    <a:solidFill>
                      <a:srgbClr val="003366"/>
                    </a:solidFill>
                  </a:rPr>
                  <a:t>)</a:t>
                </a:r>
                <a:endParaRPr lang="el-GR" sz="1800" baseline="-25000">
                  <a:solidFill>
                    <a:srgbClr val="003366"/>
                  </a:solidFill>
                </a:endParaRPr>
              </a:p>
            </p:txBody>
          </p:sp>
        </p:grpSp>
        <p:sp>
          <p:nvSpPr>
            <p:cNvPr id="11277" name="Text Box 16"/>
            <p:cNvSpPr txBox="1">
              <a:spLocks noChangeArrowheads="1"/>
            </p:cNvSpPr>
            <p:nvPr/>
          </p:nvSpPr>
          <p:spPr bwMode="auto">
            <a:xfrm>
              <a:off x="748" y="3068"/>
              <a:ext cx="227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A0D4D8"/>
                </a:buClr>
                <a:buFont typeface="Wingdings" pitchFamily="2" charset="2"/>
                <a:buChar char="§"/>
              </a:pPr>
              <a:r>
                <a:rPr lang="en-US" sz="1800" baseline="-25000">
                  <a:solidFill>
                    <a:srgbClr val="003366"/>
                  </a:solidFill>
                </a:rPr>
                <a:t> </a:t>
              </a:r>
              <a:endParaRPr lang="el-GR" sz="1800" baseline="-25000">
                <a:solidFill>
                  <a:srgbClr val="003366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6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1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07950" y="333375"/>
            <a:ext cx="46085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Περιεχόμενα</a:t>
            </a:r>
            <a:endParaRPr lang="el-GR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652" name="Text Box 8"/>
          <p:cNvSpPr txBox="1">
            <a:spLocks noChangeArrowheads="1"/>
          </p:cNvSpPr>
          <p:nvPr/>
        </p:nvSpPr>
        <p:spPr bwMode="auto">
          <a:xfrm>
            <a:off x="396875" y="2070100"/>
            <a:ext cx="597535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 sz="2200" dirty="0">
                <a:solidFill>
                  <a:srgbClr val="003366"/>
                </a:solidFill>
              </a:rPr>
              <a:t>Εισαγωγή</a:t>
            </a:r>
            <a:endParaRPr lang="en-US" sz="2200" dirty="0">
              <a:solidFill>
                <a:srgbClr val="003366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 sz="2200" dirty="0">
                <a:solidFill>
                  <a:srgbClr val="003366"/>
                </a:solidFill>
              </a:rPr>
              <a:t>Θεώρημα του </a:t>
            </a:r>
            <a:r>
              <a:rPr lang="en-US" sz="2200" dirty="0">
                <a:solidFill>
                  <a:srgbClr val="003366"/>
                </a:solidFill>
              </a:rPr>
              <a:t>Little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 sz="2200" dirty="0">
                <a:solidFill>
                  <a:srgbClr val="003366"/>
                </a:solidFill>
              </a:rPr>
              <a:t>Σύστημα </a:t>
            </a:r>
            <a:r>
              <a:rPr lang="en-US" sz="2200" dirty="0" smtClean="0">
                <a:solidFill>
                  <a:srgbClr val="003366"/>
                </a:solidFill>
              </a:rPr>
              <a:t>M/M/1</a:t>
            </a:r>
            <a:endParaRPr lang="en-US" sz="2200" dirty="0">
              <a:solidFill>
                <a:srgbClr val="003366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 sz="2200" dirty="0">
                <a:solidFill>
                  <a:srgbClr val="003366"/>
                </a:solidFill>
              </a:rPr>
              <a:t>Συστήματα </a:t>
            </a:r>
            <a:r>
              <a:rPr lang="en-US" sz="2200" dirty="0">
                <a:solidFill>
                  <a:srgbClr val="003366"/>
                </a:solidFill>
              </a:rPr>
              <a:t>M/M/m, M/M/</a:t>
            </a:r>
            <a:r>
              <a:rPr lang="en-US" sz="2200" dirty="0">
                <a:solidFill>
                  <a:srgbClr val="003366"/>
                </a:solidFill>
                <a:cs typeface="Arial" charset="0"/>
              </a:rPr>
              <a:t>∞</a:t>
            </a:r>
            <a:r>
              <a:rPr lang="en-US" sz="2200" dirty="0">
                <a:solidFill>
                  <a:srgbClr val="003366"/>
                </a:solidFill>
              </a:rPr>
              <a:t>, and M/M/m/m 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 sz="2200" dirty="0">
                <a:solidFill>
                  <a:srgbClr val="003366"/>
                </a:solidFill>
              </a:rPr>
              <a:t>Σύστημα </a:t>
            </a:r>
            <a:r>
              <a:rPr lang="en-US" sz="2200" dirty="0">
                <a:solidFill>
                  <a:srgbClr val="003366"/>
                </a:solidFill>
              </a:rPr>
              <a:t>M/G/1  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 sz="2200" dirty="0">
                <a:solidFill>
                  <a:srgbClr val="003366"/>
                </a:solidFill>
              </a:rPr>
              <a:t>Δίκτυα Ουρών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Σύστημα 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M/M/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∞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28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12295" name="Text Box 6"/>
          <p:cNvSpPr txBox="1">
            <a:spLocks noChangeArrowheads="1"/>
          </p:cNvSpPr>
          <p:nvPr/>
        </p:nvSpPr>
        <p:spPr bwMode="auto">
          <a:xfrm>
            <a:off x="611188" y="1125538"/>
            <a:ext cx="85328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3366"/>
                </a:solidFill>
              </a:rPr>
              <a:t>Poisson </a:t>
            </a:r>
            <a:r>
              <a:rPr lang="el-GR" sz="1800" b="1">
                <a:solidFill>
                  <a:srgbClr val="003366"/>
                </a:solidFill>
              </a:rPr>
              <a:t>αφίξεις</a:t>
            </a:r>
            <a:r>
              <a:rPr lang="en-US" sz="1800" b="1">
                <a:solidFill>
                  <a:srgbClr val="003366"/>
                </a:solidFill>
              </a:rPr>
              <a:t> (</a:t>
            </a: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λ</a:t>
            </a:r>
            <a:r>
              <a:rPr lang="en-US" sz="1800" b="1">
                <a:solidFill>
                  <a:srgbClr val="003366"/>
                </a:solidFill>
              </a:rPr>
              <a:t>)</a:t>
            </a:r>
            <a:r>
              <a:rPr lang="en-US" sz="1800" b="1">
                <a:solidFill>
                  <a:srgbClr val="003366"/>
                </a:solidFill>
                <a:latin typeface="Times New Roman" pitchFamily="18" charset="0"/>
              </a:rPr>
              <a:t>, </a:t>
            </a:r>
            <a:r>
              <a:rPr lang="el-GR" sz="1800" b="1">
                <a:solidFill>
                  <a:srgbClr val="003366"/>
                </a:solidFill>
              </a:rPr>
              <a:t>εκθετικοί χρόνοι εξυπηρέτησης</a:t>
            </a:r>
            <a:r>
              <a:rPr lang="en-US" sz="1800" b="1">
                <a:solidFill>
                  <a:srgbClr val="003366"/>
                </a:solidFill>
              </a:rPr>
              <a:t> </a:t>
            </a:r>
            <a:r>
              <a:rPr lang="el-GR" sz="1800" b="1">
                <a:solidFill>
                  <a:srgbClr val="003366"/>
                </a:solidFill>
              </a:rPr>
              <a:t>(</a:t>
            </a: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μ</a:t>
            </a:r>
            <a:r>
              <a:rPr lang="el-GR" sz="1800" b="1">
                <a:solidFill>
                  <a:srgbClr val="003366"/>
                </a:solidFill>
              </a:rPr>
              <a:t>), άπειροι</a:t>
            </a:r>
            <a:r>
              <a:rPr lang="en-US" sz="1800" b="1">
                <a:solidFill>
                  <a:srgbClr val="003366"/>
                </a:solidFill>
              </a:rPr>
              <a:t> </a:t>
            </a:r>
            <a:r>
              <a:rPr lang="el-GR" sz="1800" b="1">
                <a:solidFill>
                  <a:srgbClr val="003366"/>
                </a:solidFill>
              </a:rPr>
              <a:t>εξυπηρετητές</a:t>
            </a:r>
          </a:p>
        </p:txBody>
      </p:sp>
      <p:grpSp>
        <p:nvGrpSpPr>
          <p:cNvPr id="12296" name="Group 23"/>
          <p:cNvGrpSpPr>
            <a:grpSpLocks/>
          </p:cNvGrpSpPr>
          <p:nvPr/>
        </p:nvGrpSpPr>
        <p:grpSpPr bwMode="auto">
          <a:xfrm>
            <a:off x="1187450" y="1785938"/>
            <a:ext cx="4248150" cy="1143000"/>
            <a:chOff x="1383" y="1344"/>
            <a:chExt cx="2676" cy="590"/>
          </a:xfrm>
        </p:grpSpPr>
        <p:sp>
          <p:nvSpPr>
            <p:cNvPr id="12307" name="Text Box 7"/>
            <p:cNvSpPr txBox="1">
              <a:spLocks noChangeArrowheads="1"/>
            </p:cNvSpPr>
            <p:nvPr/>
          </p:nvSpPr>
          <p:spPr bwMode="auto">
            <a:xfrm>
              <a:off x="1383" y="1344"/>
              <a:ext cx="2676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4625" indent="-174625">
                <a:spcBef>
                  <a:spcPct val="50000"/>
                </a:spcBef>
                <a:buClr>
                  <a:srgbClr val="A0D4D8"/>
                </a:buClr>
                <a:buFont typeface="Wingdings" pitchFamily="2" charset="2"/>
                <a:buChar char="§"/>
              </a:pPr>
              <a:r>
                <a:rPr lang="el-GR" sz="1800">
                  <a:solidFill>
                    <a:srgbClr val="003366"/>
                  </a:solidFill>
                </a:rPr>
                <a:t>Θέτω </a:t>
              </a:r>
              <a:r>
                <a:rPr lang="en-US" sz="1800">
                  <a:solidFill>
                    <a:srgbClr val="003366"/>
                  </a:solidFill>
                </a:rPr>
                <a:t>m = </a:t>
              </a:r>
              <a:r>
                <a:rPr lang="en-US" sz="1800">
                  <a:solidFill>
                    <a:srgbClr val="003366"/>
                  </a:solidFill>
                  <a:cs typeface="Arial" charset="0"/>
                </a:rPr>
                <a:t>∞ </a:t>
              </a:r>
              <a:r>
                <a:rPr lang="el-GR" sz="1800">
                  <a:solidFill>
                    <a:srgbClr val="003366"/>
                  </a:solidFill>
                  <a:cs typeface="Arial" charset="0"/>
                </a:rPr>
                <a:t> στο σύστημα </a:t>
              </a:r>
              <a:r>
                <a:rPr lang="en-US" sz="1800">
                  <a:solidFill>
                    <a:srgbClr val="003366"/>
                  </a:solidFill>
                  <a:cs typeface="Arial" charset="0"/>
                </a:rPr>
                <a:t> M/M/m </a:t>
              </a:r>
            </a:p>
          </p:txBody>
        </p:sp>
        <p:graphicFrame>
          <p:nvGraphicFramePr>
            <p:cNvPr id="12292" name="Object 10"/>
            <p:cNvGraphicFramePr>
              <a:graphicFrameLocks noChangeAspect="1"/>
            </p:cNvGraphicFramePr>
            <p:nvPr/>
          </p:nvGraphicFramePr>
          <p:xfrm>
            <a:off x="1564" y="1707"/>
            <a:ext cx="2280" cy="227"/>
          </p:xfrm>
          <a:graphic>
            <a:graphicData uri="http://schemas.openxmlformats.org/presentationml/2006/ole">
              <p:oleObj spid="_x0000_s12293" name="Εξίσωση" r:id="rId4" imgW="48148765" imgH="5476950" progId="Equation.3">
                <p:embed/>
              </p:oleObj>
            </a:graphicData>
          </a:graphic>
        </p:graphicFrame>
      </p:grpSp>
      <p:sp>
        <p:nvSpPr>
          <p:cNvPr id="12297" name="Text Box 12"/>
          <p:cNvSpPr txBox="1">
            <a:spLocks noChangeArrowheads="1"/>
          </p:cNvSpPr>
          <p:nvPr/>
        </p:nvSpPr>
        <p:spPr bwMode="auto">
          <a:xfrm>
            <a:off x="1116013" y="3292475"/>
            <a:ext cx="6956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 b="1">
                <a:solidFill>
                  <a:srgbClr val="003366"/>
                </a:solidFill>
              </a:rPr>
              <a:t>Η κατανομή του αριθμού είναι </a:t>
            </a:r>
            <a:r>
              <a:rPr lang="en-US" sz="1800" b="1">
                <a:solidFill>
                  <a:srgbClr val="003366"/>
                </a:solidFill>
              </a:rPr>
              <a:t>Poisson </a:t>
            </a:r>
            <a:r>
              <a:rPr lang="el-GR" sz="1800" b="1">
                <a:solidFill>
                  <a:srgbClr val="003366"/>
                </a:solidFill>
              </a:rPr>
              <a:t>με παράμετρο</a:t>
            </a:r>
            <a:r>
              <a:rPr lang="en-US" sz="1800" b="1">
                <a:solidFill>
                  <a:srgbClr val="003366"/>
                </a:solidFill>
              </a:rPr>
              <a:t> </a:t>
            </a: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λ/μ</a:t>
            </a:r>
            <a:endParaRPr lang="el-GR" sz="1800">
              <a:latin typeface="Times New Roman" pitchFamily="18" charset="0"/>
            </a:endParaRPr>
          </a:p>
        </p:txBody>
      </p:sp>
      <p:grpSp>
        <p:nvGrpSpPr>
          <p:cNvPr id="12298" name="Group 27"/>
          <p:cNvGrpSpPr>
            <a:grpSpLocks/>
          </p:cNvGrpSpPr>
          <p:nvPr/>
        </p:nvGrpSpPr>
        <p:grpSpPr bwMode="auto">
          <a:xfrm>
            <a:off x="1189038" y="4005263"/>
            <a:ext cx="6526212" cy="2235200"/>
            <a:chOff x="1338" y="2568"/>
            <a:chExt cx="4111" cy="1408"/>
          </a:xfrm>
        </p:grpSpPr>
        <p:grpSp>
          <p:nvGrpSpPr>
            <p:cNvPr id="12299" name="Group 16"/>
            <p:cNvGrpSpPr>
              <a:grpSpLocks/>
            </p:cNvGrpSpPr>
            <p:nvPr/>
          </p:nvGrpSpPr>
          <p:grpSpPr bwMode="auto">
            <a:xfrm>
              <a:off x="1338" y="2568"/>
              <a:ext cx="3265" cy="544"/>
              <a:chOff x="1383" y="2705"/>
              <a:chExt cx="3265" cy="544"/>
            </a:xfrm>
          </p:grpSpPr>
          <p:sp>
            <p:nvSpPr>
              <p:cNvPr id="12305" name="Text Box 13"/>
              <p:cNvSpPr txBox="1">
                <a:spLocks noChangeArrowheads="1"/>
              </p:cNvSpPr>
              <p:nvPr/>
            </p:nvSpPr>
            <p:spPr bwMode="auto">
              <a:xfrm>
                <a:off x="1383" y="2840"/>
                <a:ext cx="22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174625" indent="-174625">
                  <a:spcBef>
                    <a:spcPct val="50000"/>
                  </a:spcBef>
                  <a:buClr>
                    <a:srgbClr val="A0D4D8"/>
                  </a:buClr>
                  <a:buFont typeface="Wingdings" pitchFamily="2" charset="2"/>
                  <a:buChar char="§"/>
                </a:pPr>
                <a:r>
                  <a:rPr lang="el-GR" sz="1800">
                    <a:solidFill>
                      <a:srgbClr val="003366"/>
                    </a:solidFill>
                    <a:cs typeface="Arial" charset="0"/>
                  </a:rPr>
                  <a:t> </a:t>
                </a:r>
                <a:endParaRPr lang="en-US" sz="1800">
                  <a:solidFill>
                    <a:srgbClr val="003366"/>
                  </a:solidFill>
                  <a:cs typeface="Arial" charset="0"/>
                </a:endParaRPr>
              </a:p>
            </p:txBody>
          </p:sp>
          <p:graphicFrame>
            <p:nvGraphicFramePr>
              <p:cNvPr id="12291" name="Object 14"/>
              <p:cNvGraphicFramePr>
                <a:graphicFrameLocks noChangeAspect="1"/>
              </p:cNvGraphicFramePr>
              <p:nvPr/>
            </p:nvGraphicFramePr>
            <p:xfrm>
              <a:off x="1582" y="2705"/>
              <a:ext cx="390" cy="544"/>
            </p:xfrm>
            <a:graphic>
              <a:graphicData uri="http://schemas.openxmlformats.org/presentationml/2006/ole">
                <p:oleObj spid="_x0000_s12294" name="Εξίσωση" r:id="rId5" imgW="8220145" imgH="10048860" progId="Equation.3">
                  <p:embed/>
                </p:oleObj>
              </a:graphicData>
            </a:graphic>
          </p:graphicFrame>
          <p:sp>
            <p:nvSpPr>
              <p:cNvPr id="12306" name="Text Box 15"/>
              <p:cNvSpPr txBox="1">
                <a:spLocks noChangeArrowheads="1"/>
              </p:cNvSpPr>
              <p:nvPr/>
            </p:nvSpPr>
            <p:spPr bwMode="auto">
              <a:xfrm>
                <a:off x="1972" y="2882"/>
                <a:ext cx="26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174625" indent="-174625">
                  <a:spcBef>
                    <a:spcPct val="50000"/>
                  </a:spcBef>
                  <a:buClr>
                    <a:srgbClr val="A0D4D8"/>
                  </a:buClr>
                  <a:buFont typeface="Wingdings" pitchFamily="2" charset="2"/>
                  <a:buNone/>
                </a:pPr>
                <a:r>
                  <a:rPr lang="el-GR" sz="1800">
                    <a:solidFill>
                      <a:srgbClr val="003366"/>
                    </a:solidFill>
                    <a:cs typeface="Arial" charset="0"/>
                  </a:rPr>
                  <a:t>(μέση τιμή της </a:t>
                </a:r>
                <a:r>
                  <a:rPr lang="en-US" sz="1800">
                    <a:solidFill>
                      <a:srgbClr val="003366"/>
                    </a:solidFill>
                    <a:cs typeface="Arial" charset="0"/>
                  </a:rPr>
                  <a:t>Poisson )</a:t>
                </a:r>
              </a:p>
            </p:txBody>
          </p:sp>
        </p:grpSp>
        <p:grpSp>
          <p:nvGrpSpPr>
            <p:cNvPr id="12300" name="Group 26"/>
            <p:cNvGrpSpPr>
              <a:grpSpLocks/>
            </p:cNvGrpSpPr>
            <p:nvPr/>
          </p:nvGrpSpPr>
          <p:grpSpPr bwMode="auto">
            <a:xfrm>
              <a:off x="1338" y="3158"/>
              <a:ext cx="4111" cy="818"/>
              <a:chOff x="1338" y="3158"/>
              <a:chExt cx="4111" cy="818"/>
            </a:xfrm>
          </p:grpSpPr>
          <p:grpSp>
            <p:nvGrpSpPr>
              <p:cNvPr id="12301" name="Group 22"/>
              <p:cNvGrpSpPr>
                <a:grpSpLocks/>
              </p:cNvGrpSpPr>
              <p:nvPr/>
            </p:nvGrpSpPr>
            <p:grpSpPr bwMode="auto">
              <a:xfrm>
                <a:off x="1338" y="3158"/>
                <a:ext cx="3628" cy="511"/>
                <a:chOff x="1384" y="3169"/>
                <a:chExt cx="3628" cy="511"/>
              </a:xfrm>
            </p:grpSpPr>
            <p:sp>
              <p:nvSpPr>
                <p:cNvPr id="12303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384" y="3330"/>
                  <a:ext cx="22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marL="174625" indent="-174625">
                    <a:spcBef>
                      <a:spcPct val="50000"/>
                    </a:spcBef>
                    <a:buClr>
                      <a:srgbClr val="A0D4D8"/>
                    </a:buClr>
                    <a:buFont typeface="Wingdings" pitchFamily="2" charset="2"/>
                    <a:buChar char="§"/>
                  </a:pPr>
                  <a:r>
                    <a:rPr lang="el-GR" sz="1800">
                      <a:solidFill>
                        <a:srgbClr val="003366"/>
                      </a:solidFill>
                      <a:cs typeface="Arial" charset="0"/>
                    </a:rPr>
                    <a:t> </a:t>
                  </a:r>
                  <a:endParaRPr lang="en-US" sz="1800">
                    <a:solidFill>
                      <a:srgbClr val="003366"/>
                    </a:solidFill>
                    <a:cs typeface="Arial" charset="0"/>
                  </a:endParaRPr>
                </a:p>
              </p:txBody>
            </p:sp>
            <p:graphicFrame>
              <p:nvGraphicFramePr>
                <p:cNvPr id="12290" name="Object 19"/>
                <p:cNvGraphicFramePr>
                  <a:graphicFrameLocks noChangeAspect="1"/>
                </p:cNvGraphicFramePr>
                <p:nvPr/>
              </p:nvGraphicFramePr>
              <p:xfrm>
                <a:off x="1565" y="3169"/>
                <a:ext cx="650" cy="511"/>
              </p:xfrm>
              <a:graphic>
                <a:graphicData uri="http://schemas.openxmlformats.org/presentationml/2006/ole">
                  <p:oleObj spid="_x0000_s12295" name="Εξίσωση" r:id="rId6" imgW="13706545" imgH="9439200" progId="Equation.3">
                    <p:embed/>
                  </p:oleObj>
                </a:graphicData>
              </a:graphic>
            </p:graphicFrame>
            <p:sp>
              <p:nvSpPr>
                <p:cNvPr id="12304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336" y="3330"/>
                  <a:ext cx="267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marL="174625" indent="-174625">
                    <a:spcBef>
                      <a:spcPct val="50000"/>
                    </a:spcBef>
                    <a:buClr>
                      <a:srgbClr val="A0D4D8"/>
                    </a:buClr>
                    <a:buFont typeface="Wingdings" pitchFamily="2" charset="2"/>
                    <a:buNone/>
                  </a:pPr>
                  <a:r>
                    <a:rPr lang="el-GR" sz="1800">
                      <a:solidFill>
                        <a:srgbClr val="003366"/>
                      </a:solidFill>
                      <a:cs typeface="Arial" charset="0"/>
                    </a:rPr>
                    <a:t>(από το θεώρημα του</a:t>
                  </a:r>
                  <a:r>
                    <a:rPr lang="en-US" sz="1800">
                      <a:solidFill>
                        <a:srgbClr val="003366"/>
                      </a:solidFill>
                      <a:cs typeface="Arial" charset="0"/>
                    </a:rPr>
                    <a:t>Little)</a:t>
                  </a:r>
                </a:p>
              </p:txBody>
            </p:sp>
          </p:grpSp>
          <p:sp>
            <p:nvSpPr>
              <p:cNvPr id="12302" name="Text Box 24"/>
              <p:cNvSpPr txBox="1">
                <a:spLocks noChangeArrowheads="1"/>
              </p:cNvSpPr>
              <p:nvPr/>
            </p:nvSpPr>
            <p:spPr bwMode="auto">
              <a:xfrm>
                <a:off x="1519" y="3743"/>
                <a:ext cx="393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solidFill>
                      <a:srgbClr val="003366"/>
                    </a:solidFill>
                  </a:rPr>
                  <a:t>(= </a:t>
                </a:r>
                <a:r>
                  <a:rPr lang="el-GR" sz="1800">
                    <a:solidFill>
                      <a:srgbClr val="003366"/>
                    </a:solidFill>
                  </a:rPr>
                  <a:t>Μέσος χρόνος εξυπηρέτησης, όπως περιμέναμε</a:t>
                </a:r>
                <a:r>
                  <a:rPr lang="en-US" sz="1800">
                    <a:solidFill>
                      <a:srgbClr val="003366"/>
                    </a:solidFill>
                  </a:rPr>
                  <a:t>)</a:t>
                </a:r>
                <a:endParaRPr lang="el-GR" sz="1800">
                  <a:solidFill>
                    <a:srgbClr val="003366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Σύστημα 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M/M/m/m 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29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500063" y="1500188"/>
            <a:ext cx="8643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3366"/>
                </a:solidFill>
              </a:rPr>
              <a:t>Poisson </a:t>
            </a:r>
            <a:r>
              <a:rPr lang="el-GR" b="1">
                <a:solidFill>
                  <a:srgbClr val="003366"/>
                </a:solidFill>
              </a:rPr>
              <a:t>αφίξεις</a:t>
            </a:r>
            <a:r>
              <a:rPr lang="en-US" b="1">
                <a:solidFill>
                  <a:srgbClr val="003366"/>
                </a:solidFill>
              </a:rPr>
              <a:t> (</a:t>
            </a:r>
            <a:r>
              <a:rPr lang="el-GR" b="1">
                <a:solidFill>
                  <a:srgbClr val="003366"/>
                </a:solidFill>
                <a:latin typeface="Times New Roman" pitchFamily="18" charset="0"/>
              </a:rPr>
              <a:t>λ</a:t>
            </a:r>
            <a:r>
              <a:rPr lang="en-US" b="1">
                <a:solidFill>
                  <a:srgbClr val="003366"/>
                </a:solidFill>
              </a:rPr>
              <a:t>)</a:t>
            </a:r>
            <a:r>
              <a:rPr lang="en-US" b="1">
                <a:solidFill>
                  <a:srgbClr val="003366"/>
                </a:solidFill>
                <a:latin typeface="Times New Roman" pitchFamily="18" charset="0"/>
              </a:rPr>
              <a:t>, </a:t>
            </a:r>
            <a:r>
              <a:rPr lang="el-GR" b="1">
                <a:solidFill>
                  <a:srgbClr val="003366"/>
                </a:solidFill>
              </a:rPr>
              <a:t>εκθετικοί χρόνοι εξυπηρέτησης</a:t>
            </a:r>
            <a:r>
              <a:rPr lang="en-US" b="1">
                <a:solidFill>
                  <a:srgbClr val="003366"/>
                </a:solidFill>
              </a:rPr>
              <a:t> </a:t>
            </a:r>
            <a:r>
              <a:rPr lang="el-GR" b="1">
                <a:solidFill>
                  <a:srgbClr val="003366"/>
                </a:solidFill>
              </a:rPr>
              <a:t>(</a:t>
            </a:r>
            <a:r>
              <a:rPr lang="el-GR" b="1">
                <a:solidFill>
                  <a:srgbClr val="003366"/>
                </a:solidFill>
                <a:latin typeface="Times New Roman" pitchFamily="18" charset="0"/>
              </a:rPr>
              <a:t>μ</a:t>
            </a:r>
            <a:r>
              <a:rPr lang="el-GR" b="1">
                <a:solidFill>
                  <a:srgbClr val="003366"/>
                </a:solidFill>
              </a:rPr>
              <a:t>), </a:t>
            </a:r>
            <a:r>
              <a:rPr lang="en-US" b="1">
                <a:solidFill>
                  <a:srgbClr val="003366"/>
                </a:solidFill>
              </a:rPr>
              <a:t> m </a:t>
            </a:r>
            <a:r>
              <a:rPr lang="el-GR" b="1">
                <a:solidFill>
                  <a:srgbClr val="003366"/>
                </a:solidFill>
              </a:rPr>
              <a:t>εξυπηρετητές</a:t>
            </a:r>
            <a:r>
              <a:rPr lang="en-US" b="1">
                <a:solidFill>
                  <a:srgbClr val="003366"/>
                </a:solidFill>
              </a:rPr>
              <a:t>, </a:t>
            </a:r>
            <a:r>
              <a:rPr lang="el-GR" b="1">
                <a:solidFill>
                  <a:srgbClr val="003366"/>
                </a:solidFill>
              </a:rPr>
              <a:t>το πολύ </a:t>
            </a:r>
            <a:r>
              <a:rPr lang="en-US" b="1">
                <a:solidFill>
                  <a:srgbClr val="003366"/>
                </a:solidFill>
              </a:rPr>
              <a:t>m </a:t>
            </a:r>
            <a:r>
              <a:rPr lang="el-GR" b="1">
                <a:solidFill>
                  <a:srgbClr val="003366"/>
                </a:solidFill>
              </a:rPr>
              <a:t>πελάτες επιτρέπονται στο σύστημα</a:t>
            </a:r>
            <a:r>
              <a:rPr lang="en-US" b="1">
                <a:solidFill>
                  <a:srgbClr val="003366"/>
                </a:solidFill>
              </a:rPr>
              <a:t> </a:t>
            </a:r>
            <a:endParaRPr lang="el-GR" b="1">
              <a:solidFill>
                <a:srgbClr val="003366"/>
              </a:solidFill>
            </a:endParaRPr>
          </a:p>
        </p:txBody>
      </p:sp>
      <p:grpSp>
        <p:nvGrpSpPr>
          <p:cNvPr id="13318" name="Group 69"/>
          <p:cNvGrpSpPr>
            <a:grpSpLocks/>
          </p:cNvGrpSpPr>
          <p:nvPr/>
        </p:nvGrpSpPr>
        <p:grpSpPr bwMode="auto">
          <a:xfrm>
            <a:off x="1476375" y="2997200"/>
            <a:ext cx="5472113" cy="969963"/>
            <a:chOff x="930" y="1549"/>
            <a:chExt cx="3447" cy="611"/>
          </a:xfrm>
        </p:grpSpPr>
        <p:grpSp>
          <p:nvGrpSpPr>
            <p:cNvPr id="13319" name="Group 66"/>
            <p:cNvGrpSpPr>
              <a:grpSpLocks/>
            </p:cNvGrpSpPr>
            <p:nvPr/>
          </p:nvGrpSpPr>
          <p:grpSpPr bwMode="auto">
            <a:xfrm>
              <a:off x="1291" y="1549"/>
              <a:ext cx="2724" cy="192"/>
              <a:chOff x="1291" y="1549"/>
              <a:chExt cx="2724" cy="192"/>
            </a:xfrm>
          </p:grpSpPr>
          <p:sp>
            <p:nvSpPr>
              <p:cNvPr id="13354" name="Rectangle 10"/>
              <p:cNvSpPr>
                <a:spLocks noChangeArrowheads="1"/>
              </p:cNvSpPr>
              <p:nvPr/>
            </p:nvSpPr>
            <p:spPr bwMode="auto">
              <a:xfrm>
                <a:off x="1291" y="1549"/>
                <a:ext cx="22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sz="1400" b="1">
                    <a:solidFill>
                      <a:srgbClr val="003366"/>
                    </a:solidFill>
                    <a:latin typeface="Times New Roman" pitchFamily="18" charset="0"/>
                  </a:rPr>
                  <a:t>λδ</a:t>
                </a:r>
              </a:p>
            </p:txBody>
          </p:sp>
          <p:sp>
            <p:nvSpPr>
              <p:cNvPr id="13355" name="Rectangle 11"/>
              <p:cNvSpPr>
                <a:spLocks noChangeArrowheads="1"/>
              </p:cNvSpPr>
              <p:nvPr/>
            </p:nvSpPr>
            <p:spPr bwMode="auto">
              <a:xfrm>
                <a:off x="1926" y="1549"/>
                <a:ext cx="22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sz="1400" b="1">
                    <a:solidFill>
                      <a:srgbClr val="003366"/>
                    </a:solidFill>
                    <a:latin typeface="Times New Roman" pitchFamily="18" charset="0"/>
                  </a:rPr>
                  <a:t>λδ</a:t>
                </a:r>
              </a:p>
            </p:txBody>
          </p:sp>
          <p:sp>
            <p:nvSpPr>
              <p:cNvPr id="13356" name="Rectangle 12"/>
              <p:cNvSpPr>
                <a:spLocks noChangeArrowheads="1"/>
              </p:cNvSpPr>
              <p:nvPr/>
            </p:nvSpPr>
            <p:spPr bwMode="auto">
              <a:xfrm>
                <a:off x="2425" y="1549"/>
                <a:ext cx="22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sz="1400" b="1">
                    <a:solidFill>
                      <a:srgbClr val="003366"/>
                    </a:solidFill>
                    <a:latin typeface="Times New Roman" pitchFamily="18" charset="0"/>
                  </a:rPr>
                  <a:t>λδ</a:t>
                </a:r>
              </a:p>
            </p:txBody>
          </p:sp>
          <p:sp>
            <p:nvSpPr>
              <p:cNvPr id="13357" name="Rectangle 13"/>
              <p:cNvSpPr>
                <a:spLocks noChangeArrowheads="1"/>
              </p:cNvSpPr>
              <p:nvPr/>
            </p:nvSpPr>
            <p:spPr bwMode="auto">
              <a:xfrm>
                <a:off x="3786" y="1549"/>
                <a:ext cx="22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sz="1400" b="1">
                    <a:solidFill>
                      <a:srgbClr val="003366"/>
                    </a:solidFill>
                    <a:latin typeface="Times New Roman" pitchFamily="18" charset="0"/>
                  </a:rPr>
                  <a:t>λδ</a:t>
                </a:r>
              </a:p>
            </p:txBody>
          </p:sp>
        </p:grpSp>
        <p:grpSp>
          <p:nvGrpSpPr>
            <p:cNvPr id="13320" name="Group 68"/>
            <p:cNvGrpSpPr>
              <a:grpSpLocks/>
            </p:cNvGrpSpPr>
            <p:nvPr/>
          </p:nvGrpSpPr>
          <p:grpSpPr bwMode="auto">
            <a:xfrm>
              <a:off x="930" y="1696"/>
              <a:ext cx="3447" cy="317"/>
              <a:chOff x="930" y="1696"/>
              <a:chExt cx="3447" cy="317"/>
            </a:xfrm>
          </p:grpSpPr>
          <p:grpSp>
            <p:nvGrpSpPr>
              <p:cNvPr id="13327" name="Group 23"/>
              <p:cNvGrpSpPr>
                <a:grpSpLocks/>
              </p:cNvGrpSpPr>
              <p:nvPr/>
            </p:nvGrpSpPr>
            <p:grpSpPr bwMode="auto">
              <a:xfrm>
                <a:off x="930" y="1696"/>
                <a:ext cx="1723" cy="317"/>
                <a:chOff x="839" y="1389"/>
                <a:chExt cx="1723" cy="317"/>
              </a:xfrm>
            </p:grpSpPr>
            <p:grpSp>
              <p:nvGrpSpPr>
                <p:cNvPr id="13342" name="Group 24"/>
                <p:cNvGrpSpPr>
                  <a:grpSpLocks/>
                </p:cNvGrpSpPr>
                <p:nvPr/>
              </p:nvGrpSpPr>
              <p:grpSpPr bwMode="auto">
                <a:xfrm>
                  <a:off x="839" y="1389"/>
                  <a:ext cx="680" cy="317"/>
                  <a:chOff x="839" y="1389"/>
                  <a:chExt cx="680" cy="317"/>
                </a:xfrm>
              </p:grpSpPr>
              <p:sp>
                <p:nvSpPr>
                  <p:cNvPr id="13351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839" y="1389"/>
                    <a:ext cx="317" cy="317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sz="1400" b="1">
                        <a:solidFill>
                          <a:srgbClr val="003366"/>
                        </a:solidFill>
                      </a:rPr>
                      <a:t>0</a:t>
                    </a:r>
                    <a:endParaRPr lang="el-GR" sz="1400" b="1">
                      <a:solidFill>
                        <a:srgbClr val="003366"/>
                      </a:solidFill>
                    </a:endParaRPr>
                  </a:p>
                </p:txBody>
              </p:sp>
              <p:sp>
                <p:nvSpPr>
                  <p:cNvPr id="13352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1111" y="1434"/>
                    <a:ext cx="408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3353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1111" y="1661"/>
                    <a:ext cx="408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 type="triangle" w="med" len="med"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13343" name="Group 28"/>
                <p:cNvGrpSpPr>
                  <a:grpSpLocks/>
                </p:cNvGrpSpPr>
                <p:nvPr/>
              </p:nvGrpSpPr>
              <p:grpSpPr bwMode="auto">
                <a:xfrm>
                  <a:off x="1474" y="1389"/>
                  <a:ext cx="680" cy="317"/>
                  <a:chOff x="1474" y="1389"/>
                  <a:chExt cx="680" cy="317"/>
                </a:xfrm>
              </p:grpSpPr>
              <p:sp>
                <p:nvSpPr>
                  <p:cNvPr id="13348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1474" y="1389"/>
                    <a:ext cx="317" cy="317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sz="1400" b="1">
                        <a:solidFill>
                          <a:srgbClr val="003366"/>
                        </a:solidFill>
                      </a:rPr>
                      <a:t>1</a:t>
                    </a:r>
                    <a:endParaRPr lang="el-GR" sz="1400" b="1">
                      <a:solidFill>
                        <a:srgbClr val="003366"/>
                      </a:solidFill>
                    </a:endParaRPr>
                  </a:p>
                </p:txBody>
              </p:sp>
              <p:sp>
                <p:nvSpPr>
                  <p:cNvPr id="13349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1746" y="1434"/>
                    <a:ext cx="408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3350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1746" y="1661"/>
                    <a:ext cx="408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 type="triangle" w="med" len="med"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13344" name="Group 32"/>
                <p:cNvGrpSpPr>
                  <a:grpSpLocks/>
                </p:cNvGrpSpPr>
                <p:nvPr/>
              </p:nvGrpSpPr>
              <p:grpSpPr bwMode="auto">
                <a:xfrm>
                  <a:off x="2109" y="1389"/>
                  <a:ext cx="453" cy="317"/>
                  <a:chOff x="2109" y="1389"/>
                  <a:chExt cx="453" cy="317"/>
                </a:xfrm>
              </p:grpSpPr>
              <p:sp>
                <p:nvSpPr>
                  <p:cNvPr id="13345" name="Oval 33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1389"/>
                    <a:ext cx="317" cy="317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l-GR" sz="1400" b="1">
                        <a:solidFill>
                          <a:srgbClr val="003366"/>
                        </a:solidFill>
                      </a:rPr>
                      <a:t>2</a:t>
                    </a:r>
                  </a:p>
                </p:txBody>
              </p:sp>
              <p:sp>
                <p:nvSpPr>
                  <p:cNvPr id="13346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381" y="1434"/>
                    <a:ext cx="181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3347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381" y="1661"/>
                    <a:ext cx="181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 type="triangle" w="med" len="med"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</p:grpSp>
          <p:grpSp>
            <p:nvGrpSpPr>
              <p:cNvPr id="13328" name="Group 65"/>
              <p:cNvGrpSpPr>
                <a:grpSpLocks/>
              </p:cNvGrpSpPr>
              <p:nvPr/>
            </p:nvGrpSpPr>
            <p:grpSpPr bwMode="auto">
              <a:xfrm>
                <a:off x="3289" y="1696"/>
                <a:ext cx="1088" cy="317"/>
                <a:chOff x="3289" y="1696"/>
                <a:chExt cx="1088" cy="317"/>
              </a:xfrm>
            </p:grpSpPr>
            <p:grpSp>
              <p:nvGrpSpPr>
                <p:cNvPr id="13334" name="Group 37"/>
                <p:cNvGrpSpPr>
                  <a:grpSpLocks/>
                </p:cNvGrpSpPr>
                <p:nvPr/>
              </p:nvGrpSpPr>
              <p:grpSpPr bwMode="auto">
                <a:xfrm>
                  <a:off x="3289" y="1696"/>
                  <a:ext cx="453" cy="317"/>
                  <a:chOff x="3198" y="1389"/>
                  <a:chExt cx="453" cy="317"/>
                </a:xfrm>
              </p:grpSpPr>
              <p:sp>
                <p:nvSpPr>
                  <p:cNvPr id="13339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3198" y="1434"/>
                    <a:ext cx="181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3340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198" y="1661"/>
                    <a:ext cx="181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 type="triangle" w="med" len="med"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3341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3334" y="1389"/>
                    <a:ext cx="317" cy="317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sz="1500" b="1">
                        <a:solidFill>
                          <a:srgbClr val="003366"/>
                        </a:solidFill>
                      </a:rPr>
                      <a:t>m-1</a:t>
                    </a:r>
                    <a:endParaRPr lang="el-GR" sz="1400" b="1">
                      <a:solidFill>
                        <a:srgbClr val="003366"/>
                      </a:solidFill>
                    </a:endParaRPr>
                  </a:p>
                </p:txBody>
              </p:sp>
            </p:grpSp>
            <p:grpSp>
              <p:nvGrpSpPr>
                <p:cNvPr id="13335" name="Group 41"/>
                <p:cNvGrpSpPr>
                  <a:grpSpLocks/>
                </p:cNvGrpSpPr>
                <p:nvPr/>
              </p:nvGrpSpPr>
              <p:grpSpPr bwMode="auto">
                <a:xfrm>
                  <a:off x="3697" y="1696"/>
                  <a:ext cx="680" cy="317"/>
                  <a:chOff x="3606" y="1389"/>
                  <a:chExt cx="680" cy="317"/>
                </a:xfrm>
              </p:grpSpPr>
              <p:sp>
                <p:nvSpPr>
                  <p:cNvPr id="13336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606" y="1434"/>
                    <a:ext cx="408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3337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3606" y="1661"/>
                    <a:ext cx="408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 type="triangle" w="med" len="med"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3338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3969" y="1389"/>
                    <a:ext cx="317" cy="317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sz="1400" b="1">
                        <a:solidFill>
                          <a:srgbClr val="003366"/>
                        </a:solidFill>
                      </a:rPr>
                      <a:t>m</a:t>
                    </a:r>
                    <a:endParaRPr lang="el-GR" sz="1400" b="1">
                      <a:solidFill>
                        <a:srgbClr val="003366"/>
                      </a:solidFill>
                    </a:endParaRPr>
                  </a:p>
                </p:txBody>
              </p:sp>
            </p:grpSp>
          </p:grpSp>
          <p:grpSp>
            <p:nvGrpSpPr>
              <p:cNvPr id="13329" name="Group 49"/>
              <p:cNvGrpSpPr>
                <a:grpSpLocks/>
              </p:cNvGrpSpPr>
              <p:nvPr/>
            </p:nvGrpSpPr>
            <p:grpSpPr bwMode="auto">
              <a:xfrm>
                <a:off x="2744" y="1832"/>
                <a:ext cx="454" cy="45"/>
                <a:chOff x="2653" y="1525"/>
                <a:chExt cx="454" cy="45"/>
              </a:xfrm>
            </p:grpSpPr>
            <p:sp>
              <p:nvSpPr>
                <p:cNvPr id="13330" name="Rectangle 50"/>
                <p:cNvSpPr>
                  <a:spLocks noChangeArrowheads="1"/>
                </p:cNvSpPr>
                <p:nvPr/>
              </p:nvSpPr>
              <p:spPr bwMode="auto">
                <a:xfrm>
                  <a:off x="2653" y="1525"/>
                  <a:ext cx="46" cy="45"/>
                </a:xfrm>
                <a:prstGeom prst="rect">
                  <a:avLst/>
                </a:prstGeom>
                <a:solidFill>
                  <a:srgbClr val="003366"/>
                </a:solidFill>
                <a:ln w="9525">
                  <a:solidFill>
                    <a:srgbClr val="00336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331" name="Rectangle 51"/>
                <p:cNvSpPr>
                  <a:spLocks noChangeArrowheads="1"/>
                </p:cNvSpPr>
                <p:nvPr/>
              </p:nvSpPr>
              <p:spPr bwMode="auto">
                <a:xfrm>
                  <a:off x="2789" y="1525"/>
                  <a:ext cx="46" cy="45"/>
                </a:xfrm>
                <a:prstGeom prst="rect">
                  <a:avLst/>
                </a:prstGeom>
                <a:solidFill>
                  <a:srgbClr val="003366"/>
                </a:solidFill>
                <a:ln w="9525">
                  <a:solidFill>
                    <a:srgbClr val="00336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32" name="Rectangle 52"/>
                <p:cNvSpPr>
                  <a:spLocks noChangeArrowheads="1"/>
                </p:cNvSpPr>
                <p:nvPr/>
              </p:nvSpPr>
              <p:spPr bwMode="auto">
                <a:xfrm>
                  <a:off x="2925" y="1525"/>
                  <a:ext cx="46" cy="45"/>
                </a:xfrm>
                <a:prstGeom prst="rect">
                  <a:avLst/>
                </a:prstGeom>
                <a:solidFill>
                  <a:srgbClr val="003366"/>
                </a:solidFill>
                <a:ln w="9525">
                  <a:solidFill>
                    <a:srgbClr val="00336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33" name="Rectangle 53"/>
                <p:cNvSpPr>
                  <a:spLocks noChangeArrowheads="1"/>
                </p:cNvSpPr>
                <p:nvPr/>
              </p:nvSpPr>
              <p:spPr bwMode="auto">
                <a:xfrm>
                  <a:off x="3061" y="1525"/>
                  <a:ext cx="46" cy="45"/>
                </a:xfrm>
                <a:prstGeom prst="rect">
                  <a:avLst/>
                </a:prstGeom>
                <a:solidFill>
                  <a:srgbClr val="003366"/>
                </a:solidFill>
                <a:ln w="9525">
                  <a:solidFill>
                    <a:srgbClr val="00336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3321" name="Group 67"/>
            <p:cNvGrpSpPr>
              <a:grpSpLocks/>
            </p:cNvGrpSpPr>
            <p:nvPr/>
          </p:nvGrpSpPr>
          <p:grpSpPr bwMode="auto">
            <a:xfrm>
              <a:off x="1291" y="1968"/>
              <a:ext cx="2817" cy="192"/>
              <a:chOff x="1291" y="1968"/>
              <a:chExt cx="2817" cy="192"/>
            </a:xfrm>
          </p:grpSpPr>
          <p:sp>
            <p:nvSpPr>
              <p:cNvPr id="13322" name="Rectangle 17"/>
              <p:cNvSpPr>
                <a:spLocks noChangeArrowheads="1"/>
              </p:cNvSpPr>
              <p:nvPr/>
            </p:nvSpPr>
            <p:spPr bwMode="auto">
              <a:xfrm>
                <a:off x="1291" y="1968"/>
                <a:ext cx="23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sz="1400" b="1">
                    <a:solidFill>
                      <a:srgbClr val="003366"/>
                    </a:solidFill>
                    <a:latin typeface="Times New Roman" pitchFamily="18" charset="0"/>
                  </a:rPr>
                  <a:t>μδ</a:t>
                </a:r>
              </a:p>
            </p:txBody>
          </p:sp>
          <p:sp>
            <p:nvSpPr>
              <p:cNvPr id="13323" name="Rectangle 18"/>
              <p:cNvSpPr>
                <a:spLocks noChangeArrowheads="1"/>
              </p:cNvSpPr>
              <p:nvPr/>
            </p:nvSpPr>
            <p:spPr bwMode="auto">
              <a:xfrm>
                <a:off x="1918" y="1968"/>
                <a:ext cx="29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b="1">
                    <a:solidFill>
                      <a:srgbClr val="003366"/>
                    </a:solidFill>
                    <a:latin typeface="Times New Roman" pitchFamily="18" charset="0"/>
                  </a:rPr>
                  <a:t>2</a:t>
                </a:r>
                <a:r>
                  <a:rPr lang="el-GR" sz="1400" b="1">
                    <a:solidFill>
                      <a:srgbClr val="003366"/>
                    </a:solidFill>
                    <a:latin typeface="Times New Roman" pitchFamily="18" charset="0"/>
                  </a:rPr>
                  <a:t>μδ</a:t>
                </a:r>
              </a:p>
            </p:txBody>
          </p:sp>
          <p:sp>
            <p:nvSpPr>
              <p:cNvPr id="13324" name="Rectangle 19"/>
              <p:cNvSpPr>
                <a:spLocks noChangeArrowheads="1"/>
              </p:cNvSpPr>
              <p:nvPr/>
            </p:nvSpPr>
            <p:spPr bwMode="auto">
              <a:xfrm>
                <a:off x="2417" y="1968"/>
                <a:ext cx="29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b="1">
                    <a:solidFill>
                      <a:srgbClr val="003366"/>
                    </a:solidFill>
                    <a:latin typeface="Times New Roman" pitchFamily="18" charset="0"/>
                  </a:rPr>
                  <a:t>3</a:t>
                </a:r>
                <a:r>
                  <a:rPr lang="el-GR" sz="1400" b="1">
                    <a:solidFill>
                      <a:srgbClr val="003366"/>
                    </a:solidFill>
                    <a:latin typeface="Times New Roman" pitchFamily="18" charset="0"/>
                  </a:rPr>
                  <a:t>μδ</a:t>
                </a:r>
              </a:p>
            </p:txBody>
          </p:sp>
          <p:sp>
            <p:nvSpPr>
              <p:cNvPr id="13325" name="Rectangle 20"/>
              <p:cNvSpPr>
                <a:spLocks noChangeArrowheads="1"/>
              </p:cNvSpPr>
              <p:nvPr/>
            </p:nvSpPr>
            <p:spPr bwMode="auto">
              <a:xfrm>
                <a:off x="2971" y="1968"/>
                <a:ext cx="51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3366"/>
                    </a:solidFill>
                  </a:rPr>
                  <a:t>(m-1)</a:t>
                </a:r>
                <a:r>
                  <a:rPr lang="el-GR" sz="1400" b="1">
                    <a:solidFill>
                      <a:srgbClr val="003366"/>
                    </a:solidFill>
                    <a:latin typeface="Times New Roman" pitchFamily="18" charset="0"/>
                  </a:rPr>
                  <a:t>μδ</a:t>
                </a:r>
              </a:p>
            </p:txBody>
          </p:sp>
          <p:sp>
            <p:nvSpPr>
              <p:cNvPr id="13326" name="Rectangle 59"/>
              <p:cNvSpPr>
                <a:spLocks noChangeArrowheads="1"/>
              </p:cNvSpPr>
              <p:nvPr/>
            </p:nvSpPr>
            <p:spPr bwMode="auto">
              <a:xfrm>
                <a:off x="3771" y="1968"/>
                <a:ext cx="33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3366"/>
                    </a:solidFill>
                  </a:rPr>
                  <a:t>m</a:t>
                </a:r>
                <a:r>
                  <a:rPr lang="el-GR" sz="1400" b="1">
                    <a:solidFill>
                      <a:srgbClr val="003366"/>
                    </a:solidFill>
                    <a:latin typeface="Times New Roman" pitchFamily="18" charset="0"/>
                  </a:rPr>
                  <a:t>μδ</a:t>
                </a:r>
              </a:p>
            </p:txBody>
          </p:sp>
        </p:grpSp>
      </p:grpSp>
      <p:graphicFrame>
        <p:nvGraphicFramePr>
          <p:cNvPr id="13314" name="Object 73"/>
          <p:cNvGraphicFramePr>
            <a:graphicFrameLocks noChangeAspect="1"/>
          </p:cNvGraphicFramePr>
          <p:nvPr/>
        </p:nvGraphicFramePr>
        <p:xfrm>
          <a:off x="889000" y="4608513"/>
          <a:ext cx="2797175" cy="836612"/>
        </p:xfrm>
        <a:graphic>
          <a:graphicData uri="http://schemas.openxmlformats.org/presentationml/2006/ole">
            <p:oleObj spid="_x0000_s13315" name="Εξίσωση" r:id="rId4" imgW="37175965" imgH="974403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Σύστημα  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M/M/m/m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30</a:t>
            </a:r>
            <a:endParaRPr lang="el-GR" sz="1200">
              <a:solidFill>
                <a:srgbClr val="003366"/>
              </a:solidFill>
            </a:endParaRPr>
          </a:p>
        </p:txBody>
      </p:sp>
      <p:grpSp>
        <p:nvGrpSpPr>
          <p:cNvPr id="14343" name="Group 15"/>
          <p:cNvGrpSpPr>
            <a:grpSpLocks/>
          </p:cNvGrpSpPr>
          <p:nvPr/>
        </p:nvGrpSpPr>
        <p:grpSpPr bwMode="auto">
          <a:xfrm>
            <a:off x="611188" y="1412875"/>
            <a:ext cx="8281987" cy="1525588"/>
            <a:chOff x="385" y="890"/>
            <a:chExt cx="5217" cy="961"/>
          </a:xfrm>
        </p:grpSpPr>
        <p:sp>
          <p:nvSpPr>
            <p:cNvPr id="14349" name="Text Box 6"/>
            <p:cNvSpPr txBox="1">
              <a:spLocks noChangeArrowheads="1"/>
            </p:cNvSpPr>
            <p:nvPr/>
          </p:nvSpPr>
          <p:spPr bwMode="auto">
            <a:xfrm>
              <a:off x="385" y="890"/>
              <a:ext cx="521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800">
                  <a:solidFill>
                    <a:srgbClr val="003366"/>
                  </a:solidFill>
                </a:rPr>
                <a:t>Λύνουμε ως προς </a:t>
              </a:r>
              <a:r>
                <a:rPr lang="en-US" sz="1800" b="1">
                  <a:solidFill>
                    <a:srgbClr val="003366"/>
                  </a:solidFill>
                </a:rPr>
                <a:t>p</a:t>
              </a:r>
              <a:r>
                <a:rPr lang="el-GR" sz="1800" b="1" baseline="-25000">
                  <a:solidFill>
                    <a:srgbClr val="003366"/>
                  </a:solidFill>
                </a:rPr>
                <a:t>0</a:t>
              </a:r>
              <a:r>
                <a:rPr lang="en-US" sz="1800" baseline="-25000">
                  <a:solidFill>
                    <a:srgbClr val="003366"/>
                  </a:solidFill>
                </a:rPr>
                <a:t> </a:t>
              </a:r>
              <a:r>
                <a:rPr lang="el-GR" sz="1800">
                  <a:solidFill>
                    <a:srgbClr val="003366"/>
                  </a:solidFill>
                </a:rPr>
                <a:t> στην </a:t>
              </a:r>
              <a:r>
                <a:rPr lang="en-US" sz="1800">
                  <a:solidFill>
                    <a:srgbClr val="003366"/>
                  </a:solidFill>
                </a:rPr>
                <a:t> </a:t>
              </a:r>
              <a:r>
                <a:rPr lang="el-GR" b="1">
                  <a:solidFill>
                    <a:srgbClr val="003366"/>
                  </a:solidFill>
                  <a:latin typeface="Times New Roman" pitchFamily="18" charset="0"/>
                </a:rPr>
                <a:t>Σ</a:t>
              </a:r>
              <a:r>
                <a:rPr lang="en-US" sz="1800" b="1" baseline="-25000">
                  <a:solidFill>
                    <a:srgbClr val="003366"/>
                  </a:solidFill>
                </a:rPr>
                <a:t>n</a:t>
              </a:r>
              <a:r>
                <a:rPr lang="en-US" sz="1800" b="1">
                  <a:solidFill>
                    <a:srgbClr val="003366"/>
                  </a:solidFill>
                </a:rPr>
                <a:t>p</a:t>
              </a:r>
              <a:r>
                <a:rPr lang="en-US" sz="1800" b="1" baseline="-25000">
                  <a:solidFill>
                    <a:srgbClr val="003366"/>
                  </a:solidFill>
                </a:rPr>
                <a:t>n</a:t>
              </a:r>
              <a:r>
                <a:rPr lang="en-US" sz="1800">
                  <a:solidFill>
                    <a:srgbClr val="003366"/>
                  </a:solidFill>
                </a:rPr>
                <a:t> </a:t>
              </a:r>
              <a:r>
                <a:rPr lang="en-US" sz="1800" b="1">
                  <a:solidFill>
                    <a:srgbClr val="003366"/>
                  </a:solidFill>
                </a:rPr>
                <a:t>= 1</a:t>
              </a:r>
              <a:r>
                <a:rPr lang="el-GR" sz="1800">
                  <a:solidFill>
                    <a:srgbClr val="003366"/>
                  </a:solidFill>
                </a:rPr>
                <a:t> και λαμβάνουμε</a:t>
              </a:r>
            </a:p>
          </p:txBody>
        </p:sp>
        <p:graphicFrame>
          <p:nvGraphicFramePr>
            <p:cNvPr id="14340" name="Object 7"/>
            <p:cNvGraphicFramePr>
              <a:graphicFrameLocks noChangeAspect="1"/>
            </p:cNvGraphicFramePr>
            <p:nvPr/>
          </p:nvGraphicFramePr>
          <p:xfrm>
            <a:off x="764" y="1298"/>
            <a:ext cx="1345" cy="553"/>
          </p:xfrm>
          <a:graphic>
            <a:graphicData uri="http://schemas.openxmlformats.org/presentationml/2006/ole">
              <p:oleObj spid="_x0000_s14341" name="Εξίσωση" r:id="rId4" imgW="30470455" imgH="14011380" progId="Equation.3">
                <p:embed/>
              </p:oleObj>
            </a:graphicData>
          </a:graphic>
        </p:graphicFrame>
      </p:grpSp>
      <p:grpSp>
        <p:nvGrpSpPr>
          <p:cNvPr id="14344" name="Group 14"/>
          <p:cNvGrpSpPr>
            <a:grpSpLocks/>
          </p:cNvGrpSpPr>
          <p:nvPr/>
        </p:nvGrpSpPr>
        <p:grpSpPr bwMode="auto">
          <a:xfrm>
            <a:off x="611188" y="3068638"/>
            <a:ext cx="4321175" cy="928687"/>
            <a:chOff x="385" y="1933"/>
            <a:chExt cx="2722" cy="585"/>
          </a:xfrm>
        </p:grpSpPr>
        <p:sp>
          <p:nvSpPr>
            <p:cNvPr id="14348" name="Text Box 8"/>
            <p:cNvSpPr txBox="1">
              <a:spLocks noChangeArrowheads="1"/>
            </p:cNvSpPr>
            <p:nvPr/>
          </p:nvSpPr>
          <p:spPr bwMode="auto">
            <a:xfrm>
              <a:off x="385" y="1933"/>
              <a:ext cx="54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800">
                  <a:solidFill>
                    <a:srgbClr val="003366"/>
                  </a:solidFill>
                </a:rPr>
                <a:t>και</a:t>
              </a:r>
            </a:p>
          </p:txBody>
        </p:sp>
        <p:graphicFrame>
          <p:nvGraphicFramePr>
            <p:cNvPr id="14339" name="Object 9"/>
            <p:cNvGraphicFramePr>
              <a:graphicFrameLocks noChangeAspect="1"/>
            </p:cNvGraphicFramePr>
            <p:nvPr/>
          </p:nvGraphicFramePr>
          <p:xfrm>
            <a:off x="775" y="2290"/>
            <a:ext cx="2332" cy="228"/>
          </p:xfrm>
          <a:graphic>
            <a:graphicData uri="http://schemas.openxmlformats.org/presentationml/2006/ole">
              <p:oleObj spid="_x0000_s14342" name="Εξίσωση" r:id="rId5" imgW="53330455" imgH="5781780" progId="Equation.3">
                <p:embed/>
              </p:oleObj>
            </a:graphicData>
          </a:graphic>
        </p:graphicFrame>
      </p:grpSp>
      <p:sp>
        <p:nvSpPr>
          <p:cNvPr id="14345" name="Text Box 10"/>
          <p:cNvSpPr txBox="1">
            <a:spLocks noChangeArrowheads="1"/>
          </p:cNvSpPr>
          <p:nvPr/>
        </p:nvSpPr>
        <p:spPr bwMode="auto">
          <a:xfrm>
            <a:off x="611188" y="4421188"/>
            <a:ext cx="7961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 b="1">
                <a:solidFill>
                  <a:srgbClr val="003366"/>
                </a:solidFill>
              </a:rPr>
              <a:t>Το ποσοστό του χρόνου που το σύστημα είναι απασχολημένο </a:t>
            </a:r>
          </a:p>
        </p:txBody>
      </p:sp>
      <p:grpSp>
        <p:nvGrpSpPr>
          <p:cNvPr id="14346" name="Group 16"/>
          <p:cNvGrpSpPr>
            <a:grpSpLocks/>
          </p:cNvGrpSpPr>
          <p:nvPr/>
        </p:nvGrpSpPr>
        <p:grpSpPr bwMode="auto">
          <a:xfrm>
            <a:off x="1258888" y="4979988"/>
            <a:ext cx="5041900" cy="896937"/>
            <a:chOff x="793" y="3137"/>
            <a:chExt cx="3176" cy="565"/>
          </a:xfrm>
        </p:grpSpPr>
        <p:graphicFrame>
          <p:nvGraphicFramePr>
            <p:cNvPr id="14338" name="Object 11"/>
            <p:cNvGraphicFramePr>
              <a:graphicFrameLocks noChangeAspect="1"/>
            </p:cNvGraphicFramePr>
            <p:nvPr/>
          </p:nvGraphicFramePr>
          <p:xfrm>
            <a:off x="793" y="3137"/>
            <a:ext cx="1270" cy="565"/>
          </p:xfrm>
          <a:graphic>
            <a:graphicData uri="http://schemas.openxmlformats.org/presentationml/2006/ole">
              <p:oleObj spid="_x0000_s14343" name="Εξίσωση" r:id="rId6" imgW="26812855" imgH="14316210" progId="Equation.3">
                <p:embed/>
              </p:oleObj>
            </a:graphicData>
          </a:graphic>
        </p:graphicFrame>
        <p:sp>
          <p:nvSpPr>
            <p:cNvPr id="14347" name="Text Box 12"/>
            <p:cNvSpPr txBox="1">
              <a:spLocks noChangeArrowheads="1"/>
            </p:cNvSpPr>
            <p:nvPr/>
          </p:nvSpPr>
          <p:spPr bwMode="auto">
            <a:xfrm>
              <a:off x="2517" y="3238"/>
              <a:ext cx="14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003366"/>
                  </a:solidFill>
                </a:rPr>
                <a:t>Erlang B Formula</a:t>
              </a:r>
              <a:endParaRPr lang="el-GR" sz="1800" b="1">
                <a:solidFill>
                  <a:srgbClr val="003366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Το σύστημα  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M/G/1 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44035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31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44036" name="Text Box 6"/>
          <p:cNvSpPr txBox="1">
            <a:spLocks noChangeArrowheads="1"/>
          </p:cNvSpPr>
          <p:nvPr/>
        </p:nvSpPr>
        <p:spPr bwMode="auto">
          <a:xfrm>
            <a:off x="1071563" y="1643063"/>
            <a:ext cx="705643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1938" indent="-261938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b="1">
                <a:solidFill>
                  <a:srgbClr val="003366"/>
                </a:solidFill>
              </a:rPr>
              <a:t>Η μέση καθυστέρηση  μπορεί να βρεθεί με απλές τεχνικές</a:t>
            </a:r>
          </a:p>
          <a:p>
            <a:pPr marL="261938" indent="-261938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endParaRPr lang="en-US" b="1">
              <a:solidFill>
                <a:srgbClr val="003366"/>
              </a:solidFill>
            </a:endParaRPr>
          </a:p>
          <a:p>
            <a:pPr marL="261938" indent="-261938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b="1">
                <a:solidFill>
                  <a:srgbClr val="003366"/>
                </a:solidFill>
              </a:rPr>
              <a:t>Η κατανομή του αριθμού των πελατών είναι δύσκολο να βρεθεί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Το σύστημα  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M/G/1 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45059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32</a:t>
            </a:r>
            <a:endParaRPr lang="el-GR" sz="1200">
              <a:solidFill>
                <a:srgbClr val="003366"/>
              </a:solidFill>
            </a:endParaRPr>
          </a:p>
        </p:txBody>
      </p:sp>
      <p:grpSp>
        <p:nvGrpSpPr>
          <p:cNvPr id="45060" name="Group 14"/>
          <p:cNvGrpSpPr>
            <a:grpSpLocks/>
          </p:cNvGrpSpPr>
          <p:nvPr/>
        </p:nvGrpSpPr>
        <p:grpSpPr bwMode="auto">
          <a:xfrm>
            <a:off x="2051050" y="1557338"/>
            <a:ext cx="5040313" cy="1079500"/>
            <a:chOff x="1383" y="855"/>
            <a:chExt cx="3175" cy="680"/>
          </a:xfrm>
        </p:grpSpPr>
        <p:grpSp>
          <p:nvGrpSpPr>
            <p:cNvPr id="45062" name="Group 13"/>
            <p:cNvGrpSpPr>
              <a:grpSpLocks/>
            </p:cNvGrpSpPr>
            <p:nvPr/>
          </p:nvGrpSpPr>
          <p:grpSpPr bwMode="auto">
            <a:xfrm>
              <a:off x="1429" y="1217"/>
              <a:ext cx="2721" cy="318"/>
              <a:chOff x="1429" y="1217"/>
              <a:chExt cx="2721" cy="318"/>
            </a:xfrm>
          </p:grpSpPr>
          <p:sp>
            <p:nvSpPr>
              <p:cNvPr id="45065" name="Rectangle 8"/>
              <p:cNvSpPr>
                <a:spLocks noChangeArrowheads="1"/>
              </p:cNvSpPr>
              <p:nvPr/>
            </p:nvSpPr>
            <p:spPr bwMode="auto">
              <a:xfrm>
                <a:off x="2109" y="1217"/>
                <a:ext cx="1361" cy="318"/>
              </a:xfrm>
              <a:prstGeom prst="rect">
                <a:avLst/>
              </a:prstGeom>
              <a:noFill/>
              <a:ln w="28575">
                <a:solidFill>
                  <a:srgbClr val="0033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b="1">
                    <a:solidFill>
                      <a:srgbClr val="003366"/>
                    </a:solidFill>
                  </a:rPr>
                  <a:t>M/G/1</a:t>
                </a:r>
                <a:endParaRPr lang="el-GR" sz="1400" b="1">
                  <a:solidFill>
                    <a:srgbClr val="003366"/>
                  </a:solidFill>
                </a:endParaRPr>
              </a:p>
            </p:txBody>
          </p:sp>
          <p:sp>
            <p:nvSpPr>
              <p:cNvPr id="45066" name="Line 9"/>
              <p:cNvSpPr>
                <a:spLocks noChangeShapeType="1"/>
              </p:cNvSpPr>
              <p:nvPr/>
            </p:nvSpPr>
            <p:spPr bwMode="auto">
              <a:xfrm flipH="1">
                <a:off x="1429" y="1399"/>
                <a:ext cx="680" cy="0"/>
              </a:xfrm>
              <a:prstGeom prst="line">
                <a:avLst/>
              </a:prstGeom>
              <a:noFill/>
              <a:ln w="57150">
                <a:solidFill>
                  <a:srgbClr val="003366"/>
                </a:solidFill>
                <a:round/>
                <a:headEnd type="triangle" w="lg" len="lg"/>
                <a:tailEnd type="none" w="lg" len="lg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067" name="Line 10"/>
              <p:cNvSpPr>
                <a:spLocks noChangeShapeType="1"/>
              </p:cNvSpPr>
              <p:nvPr/>
            </p:nvSpPr>
            <p:spPr bwMode="auto">
              <a:xfrm flipH="1">
                <a:off x="3470" y="1399"/>
                <a:ext cx="680" cy="0"/>
              </a:xfrm>
              <a:prstGeom prst="line">
                <a:avLst/>
              </a:prstGeom>
              <a:noFill/>
              <a:ln w="57150">
                <a:solidFill>
                  <a:srgbClr val="003366"/>
                </a:solidFill>
                <a:round/>
                <a:headEnd type="triangle" w="lg" len="lg"/>
                <a:tailEnd type="none" w="lg" len="lg"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5063" name="Text Box 11"/>
            <p:cNvSpPr txBox="1">
              <a:spLocks noChangeArrowheads="1"/>
            </p:cNvSpPr>
            <p:nvPr/>
          </p:nvSpPr>
          <p:spPr bwMode="auto">
            <a:xfrm>
              <a:off x="1383" y="935"/>
              <a:ext cx="90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dirty="0">
                  <a:solidFill>
                    <a:srgbClr val="003366"/>
                  </a:solidFill>
                </a:rPr>
                <a:t>Poisson </a:t>
              </a:r>
              <a:r>
                <a:rPr lang="el-GR" sz="1600" b="1" dirty="0">
                  <a:solidFill>
                    <a:srgbClr val="003366"/>
                  </a:solidFill>
                  <a:latin typeface="Times New Roman" pitchFamily="18" charset="0"/>
                </a:rPr>
                <a:t>λ</a:t>
              </a:r>
              <a:r>
                <a:rPr lang="el-GR" sz="1400" b="1" dirty="0">
                  <a:solidFill>
                    <a:srgbClr val="003366"/>
                  </a:solidFill>
                </a:rPr>
                <a:t> </a:t>
              </a:r>
            </a:p>
          </p:txBody>
        </p:sp>
        <p:sp>
          <p:nvSpPr>
            <p:cNvPr id="45064" name="Text Box 12"/>
            <p:cNvSpPr txBox="1">
              <a:spLocks noChangeArrowheads="1"/>
            </p:cNvSpPr>
            <p:nvPr/>
          </p:nvSpPr>
          <p:spPr bwMode="auto">
            <a:xfrm>
              <a:off x="3470" y="855"/>
              <a:ext cx="1088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400" b="1" dirty="0">
                  <a:solidFill>
                    <a:srgbClr val="003366"/>
                  </a:solidFill>
                </a:rPr>
                <a:t>Γενική κατανομή </a:t>
              </a:r>
              <a:r>
                <a:rPr lang="el-GR" sz="1400" b="1" dirty="0" smtClean="0">
                  <a:solidFill>
                    <a:srgbClr val="003366"/>
                  </a:solidFill>
                </a:rPr>
                <a:t>χρόνων εξυπηρέτησης</a:t>
              </a:r>
              <a:endParaRPr lang="el-GR" sz="1400" b="1" dirty="0">
                <a:solidFill>
                  <a:srgbClr val="003366"/>
                </a:solidFill>
              </a:endParaRPr>
            </a:p>
          </p:txBody>
        </p:sp>
      </p:grpSp>
      <p:sp>
        <p:nvSpPr>
          <p:cNvPr id="45061" name="Text Box 15"/>
          <p:cNvSpPr txBox="1">
            <a:spLocks noChangeArrowheads="1"/>
          </p:cNvSpPr>
          <p:nvPr/>
        </p:nvSpPr>
        <p:spPr bwMode="auto">
          <a:xfrm>
            <a:off x="1143000" y="3357563"/>
            <a:ext cx="7173913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1938" indent="-261938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003366"/>
                </a:solidFill>
              </a:rPr>
              <a:t>Poisson </a:t>
            </a:r>
            <a:r>
              <a:rPr lang="el-GR" dirty="0">
                <a:solidFill>
                  <a:srgbClr val="003366"/>
                </a:solidFill>
              </a:rPr>
              <a:t>αφίξεις </a:t>
            </a:r>
            <a:r>
              <a:rPr lang="en-US" dirty="0">
                <a:solidFill>
                  <a:srgbClr val="003366"/>
                </a:solidFill>
              </a:rPr>
              <a:t>(</a:t>
            </a:r>
            <a:r>
              <a:rPr lang="el-GR" dirty="0">
                <a:solidFill>
                  <a:srgbClr val="003366"/>
                </a:solidFill>
              </a:rPr>
              <a:t>ρυθμός</a:t>
            </a:r>
            <a:r>
              <a:rPr lang="en-US" dirty="0">
                <a:solidFill>
                  <a:srgbClr val="003366"/>
                </a:solidFill>
              </a:rPr>
              <a:t> </a:t>
            </a:r>
            <a:r>
              <a:rPr lang="el-GR" b="1" dirty="0">
                <a:solidFill>
                  <a:srgbClr val="003366"/>
                </a:solidFill>
                <a:latin typeface="Times New Roman" pitchFamily="18" charset="0"/>
              </a:rPr>
              <a:t>λ</a:t>
            </a:r>
            <a:r>
              <a:rPr lang="el-GR" dirty="0">
                <a:solidFill>
                  <a:srgbClr val="003366"/>
                </a:solidFill>
                <a:latin typeface="Times New Roman" pitchFamily="18" charset="0"/>
              </a:rPr>
              <a:t>)</a:t>
            </a:r>
          </a:p>
          <a:p>
            <a:pPr marL="261938" indent="-261938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3366"/>
                </a:solidFill>
              </a:rPr>
              <a:t>Χρόνοι εξυπηρέτησης ανεξάρτητοι των χρόνων άφιξης</a:t>
            </a:r>
            <a:endParaRPr lang="en-US" dirty="0">
              <a:solidFill>
                <a:srgbClr val="003366"/>
              </a:solidFill>
            </a:endParaRPr>
          </a:p>
          <a:p>
            <a:pPr marL="261938" indent="-261938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3366"/>
                </a:solidFill>
              </a:rPr>
              <a:t>Γενική κατανομή χρόνων εξυπηρέτησης, </a:t>
            </a:r>
            <a:r>
              <a:rPr lang="en-US" dirty="0">
                <a:solidFill>
                  <a:srgbClr val="003366"/>
                </a:solidFill>
              </a:rPr>
              <a:t> </a:t>
            </a:r>
            <a:r>
              <a:rPr lang="el-GR" dirty="0">
                <a:solidFill>
                  <a:srgbClr val="003366"/>
                </a:solidFill>
              </a:rPr>
              <a:t>με δοσμένα</a:t>
            </a:r>
            <a:r>
              <a:rPr lang="en-US" dirty="0">
                <a:solidFill>
                  <a:srgbClr val="003366"/>
                </a:solidFill>
              </a:rPr>
              <a:t> </a:t>
            </a:r>
            <a:r>
              <a:rPr lang="en-US" b="1" dirty="0">
                <a:solidFill>
                  <a:srgbClr val="003366"/>
                </a:solidFill>
              </a:rPr>
              <a:t>E{X}</a:t>
            </a:r>
            <a:r>
              <a:rPr lang="en-US" dirty="0">
                <a:solidFill>
                  <a:srgbClr val="003366"/>
                </a:solidFill>
              </a:rPr>
              <a:t>, </a:t>
            </a:r>
            <a:r>
              <a:rPr lang="el-GR" dirty="0">
                <a:solidFill>
                  <a:srgbClr val="003366"/>
                </a:solidFill>
              </a:rPr>
              <a:t>και </a:t>
            </a:r>
            <a:r>
              <a:rPr lang="en-US" b="1" dirty="0">
                <a:solidFill>
                  <a:srgbClr val="003366"/>
                </a:solidFill>
              </a:rPr>
              <a:t>E{X</a:t>
            </a:r>
            <a:r>
              <a:rPr lang="en-US" b="1" baseline="30000" dirty="0">
                <a:solidFill>
                  <a:srgbClr val="003366"/>
                </a:solidFill>
              </a:rPr>
              <a:t>2</a:t>
            </a:r>
            <a:r>
              <a:rPr lang="en-US" b="1" dirty="0">
                <a:solidFill>
                  <a:srgbClr val="003366"/>
                </a:solidFill>
              </a:rPr>
              <a:t>}</a:t>
            </a:r>
          </a:p>
          <a:p>
            <a:pPr marL="261938" indent="-261938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3366"/>
                </a:solidFill>
              </a:rPr>
              <a:t>Ένας εξυπηρετητής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ο σύστημα 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M/G/1 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33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23528" y="1196975"/>
            <a:ext cx="75599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indent="-261938" algn="ctr"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r>
              <a:rPr lang="en-US" sz="2800" b="1" dirty="0" err="1" smtClean="0">
                <a:solidFill>
                  <a:srgbClr val="003366"/>
                </a:solidFill>
              </a:rPr>
              <a:t>Pollaczek</a:t>
            </a:r>
            <a:r>
              <a:rPr lang="en-US" sz="2800" b="1" dirty="0" smtClean="0">
                <a:solidFill>
                  <a:srgbClr val="003366"/>
                </a:solidFill>
              </a:rPr>
              <a:t> </a:t>
            </a:r>
            <a:r>
              <a:rPr lang="en-US" sz="2800" b="1" dirty="0">
                <a:solidFill>
                  <a:srgbClr val="003366"/>
                </a:solidFill>
              </a:rPr>
              <a:t>- </a:t>
            </a:r>
            <a:r>
              <a:rPr lang="en-US" sz="2800" b="1" dirty="0" err="1" smtClean="0">
                <a:solidFill>
                  <a:srgbClr val="003366"/>
                </a:solidFill>
              </a:rPr>
              <a:t>Khinchine</a:t>
            </a:r>
            <a:r>
              <a:rPr lang="en-US" sz="2800" b="1" dirty="0" smtClean="0">
                <a:solidFill>
                  <a:srgbClr val="003366"/>
                </a:solidFill>
              </a:rPr>
              <a:t> (</a:t>
            </a:r>
            <a:r>
              <a:rPr lang="en-US" sz="2800" b="1" dirty="0">
                <a:solidFill>
                  <a:srgbClr val="003366"/>
                </a:solidFill>
              </a:rPr>
              <a:t>P - K)  </a:t>
            </a:r>
            <a:r>
              <a:rPr lang="en-US" sz="2800" b="1" dirty="0" smtClean="0">
                <a:solidFill>
                  <a:srgbClr val="003366"/>
                </a:solidFill>
              </a:rPr>
              <a:t>formula</a:t>
            </a:r>
            <a:endParaRPr lang="en-US" sz="2800" b="1" dirty="0">
              <a:solidFill>
                <a:srgbClr val="003366"/>
              </a:solidFill>
            </a:endParaRPr>
          </a:p>
        </p:txBody>
      </p:sp>
      <p:grpSp>
        <p:nvGrpSpPr>
          <p:cNvPr id="15367" name="Group 20"/>
          <p:cNvGrpSpPr>
            <a:grpSpLocks/>
          </p:cNvGrpSpPr>
          <p:nvPr/>
        </p:nvGrpSpPr>
        <p:grpSpPr bwMode="auto">
          <a:xfrm>
            <a:off x="1285874" y="2060849"/>
            <a:ext cx="6166446" cy="1152127"/>
            <a:chOff x="747" y="1826"/>
            <a:chExt cx="3421" cy="421"/>
          </a:xfrm>
        </p:grpSpPr>
        <p:graphicFrame>
          <p:nvGraphicFramePr>
            <p:cNvPr id="15363" name="Object 9"/>
            <p:cNvGraphicFramePr>
              <a:graphicFrameLocks noChangeAspect="1"/>
            </p:cNvGraphicFramePr>
            <p:nvPr/>
          </p:nvGraphicFramePr>
          <p:xfrm>
            <a:off x="747" y="1826"/>
            <a:ext cx="908" cy="421"/>
          </p:xfrm>
          <a:graphic>
            <a:graphicData uri="http://schemas.openxmlformats.org/presentationml/2006/ole">
              <p:oleObj spid="_x0000_s15364" name="Εξίσωση" r:id="rId4" imgW="20716765" imgH="10658520" progId="Equation.3">
                <p:embed/>
              </p:oleObj>
            </a:graphicData>
          </a:graphic>
        </p:graphicFrame>
        <p:sp>
          <p:nvSpPr>
            <p:cNvPr id="15373" name="Rectangle 11"/>
            <p:cNvSpPr>
              <a:spLocks noChangeArrowheads="1"/>
            </p:cNvSpPr>
            <p:nvPr/>
          </p:nvSpPr>
          <p:spPr bwMode="auto">
            <a:xfrm>
              <a:off x="2171" y="1958"/>
              <a:ext cx="1997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Clr>
                  <a:srgbClr val="A0D4D8"/>
                </a:buClr>
                <a:buFont typeface="Wingdings" pitchFamily="2" charset="2"/>
                <a:buNone/>
              </a:pPr>
              <a:r>
                <a:rPr lang="en-US" sz="1800" dirty="0">
                  <a:solidFill>
                    <a:srgbClr val="003366"/>
                  </a:solidFill>
                </a:rPr>
                <a:t>(</a:t>
              </a:r>
              <a:r>
                <a:rPr lang="el-GR" sz="1800" dirty="0">
                  <a:solidFill>
                    <a:srgbClr val="003366"/>
                  </a:solidFill>
                </a:rPr>
                <a:t>Μέσος χρόνος στην ουρά</a:t>
              </a:r>
              <a:r>
                <a:rPr lang="en-US" sz="1800" dirty="0">
                  <a:solidFill>
                    <a:srgbClr val="003366"/>
                  </a:solidFill>
                </a:rPr>
                <a:t>)</a:t>
              </a:r>
              <a:endParaRPr lang="el-GR" sz="1800" dirty="0">
                <a:solidFill>
                  <a:srgbClr val="003366"/>
                </a:solidFill>
              </a:endParaRPr>
            </a:p>
          </p:txBody>
        </p:sp>
      </p:grpSp>
      <p:grpSp>
        <p:nvGrpSpPr>
          <p:cNvPr id="15368" name="Group 21"/>
          <p:cNvGrpSpPr>
            <a:grpSpLocks/>
          </p:cNvGrpSpPr>
          <p:nvPr/>
        </p:nvGrpSpPr>
        <p:grpSpPr bwMode="auto">
          <a:xfrm>
            <a:off x="1233488" y="3929063"/>
            <a:ext cx="5643562" cy="1071562"/>
            <a:chOff x="777" y="2869"/>
            <a:chExt cx="3555" cy="421"/>
          </a:xfrm>
        </p:grpSpPr>
        <p:graphicFrame>
          <p:nvGraphicFramePr>
            <p:cNvPr id="15362" name="Object 13"/>
            <p:cNvGraphicFramePr>
              <a:graphicFrameLocks noChangeAspect="1"/>
            </p:cNvGraphicFramePr>
            <p:nvPr/>
          </p:nvGraphicFramePr>
          <p:xfrm>
            <a:off x="777" y="2869"/>
            <a:ext cx="1370" cy="421"/>
          </p:xfrm>
          <a:graphic>
            <a:graphicData uri="http://schemas.openxmlformats.org/presentationml/2006/ole">
              <p:oleObj spid="_x0000_s15365" name="Εξίσωση" r:id="rId5" imgW="29860765" imgH="10658520" progId="Equation.3">
                <p:embed/>
              </p:oleObj>
            </a:graphicData>
          </a:graphic>
        </p:graphicFrame>
        <p:sp>
          <p:nvSpPr>
            <p:cNvPr id="15372" name="Rectangle 14"/>
            <p:cNvSpPr>
              <a:spLocks noChangeArrowheads="1"/>
            </p:cNvSpPr>
            <p:nvPr/>
          </p:nvSpPr>
          <p:spPr bwMode="auto">
            <a:xfrm>
              <a:off x="2316" y="2976"/>
              <a:ext cx="201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buClr>
                  <a:srgbClr val="A0D4D8"/>
                </a:buClr>
                <a:buFont typeface="Wingdings" pitchFamily="2" charset="2"/>
                <a:buNone/>
              </a:pPr>
              <a:r>
                <a:rPr lang="en-US" sz="1800" dirty="0">
                  <a:solidFill>
                    <a:srgbClr val="003366"/>
                  </a:solidFill>
                </a:rPr>
                <a:t>(</a:t>
              </a:r>
              <a:r>
                <a:rPr lang="el-GR" sz="1800" dirty="0">
                  <a:solidFill>
                    <a:srgbClr val="003366"/>
                  </a:solidFill>
                </a:rPr>
                <a:t>Μέσος χρόνος στο σύστημα)</a:t>
              </a:r>
            </a:p>
          </p:txBody>
        </p:sp>
      </p:grpSp>
      <p:grpSp>
        <p:nvGrpSpPr>
          <p:cNvPr id="15369" name="Group 19"/>
          <p:cNvGrpSpPr>
            <a:grpSpLocks/>
          </p:cNvGrpSpPr>
          <p:nvPr/>
        </p:nvGrpSpPr>
        <p:grpSpPr bwMode="auto">
          <a:xfrm>
            <a:off x="1185863" y="5357816"/>
            <a:ext cx="6767512" cy="865187"/>
            <a:chOff x="747" y="3334"/>
            <a:chExt cx="4263" cy="545"/>
          </a:xfrm>
        </p:grpSpPr>
        <p:sp>
          <p:nvSpPr>
            <p:cNvPr id="15370" name="Rectangle 15"/>
            <p:cNvSpPr>
              <a:spLocks noChangeArrowheads="1"/>
            </p:cNvSpPr>
            <p:nvPr/>
          </p:nvSpPr>
          <p:spPr bwMode="auto">
            <a:xfrm>
              <a:off x="747" y="3334"/>
              <a:ext cx="105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A0D4D8"/>
                </a:buClr>
                <a:buFont typeface="Wingdings" pitchFamily="2" charset="2"/>
                <a:buNone/>
              </a:pPr>
              <a:r>
                <a:rPr lang="en-US" sz="2400" b="1">
                  <a:solidFill>
                    <a:srgbClr val="003366"/>
                  </a:solidFill>
                </a:rPr>
                <a:t>N = </a:t>
              </a:r>
              <a:r>
                <a:rPr lang="el-GR" sz="2400" b="1">
                  <a:solidFill>
                    <a:srgbClr val="003366"/>
                  </a:solidFill>
                  <a:latin typeface="Times New Roman" pitchFamily="18" charset="0"/>
                </a:rPr>
                <a:t>λ</a:t>
              </a:r>
              <a:r>
                <a:rPr lang="el-GR" sz="2400" b="1">
                  <a:solidFill>
                    <a:srgbClr val="003366"/>
                  </a:solidFill>
                </a:rPr>
                <a:t> Τ</a:t>
              </a:r>
            </a:p>
          </p:txBody>
        </p:sp>
        <p:sp>
          <p:nvSpPr>
            <p:cNvPr id="15371" name="Rectangle 16"/>
            <p:cNvSpPr>
              <a:spLocks noChangeArrowheads="1"/>
            </p:cNvSpPr>
            <p:nvPr/>
          </p:nvSpPr>
          <p:spPr bwMode="auto">
            <a:xfrm>
              <a:off x="2303" y="3385"/>
              <a:ext cx="2707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buClr>
                  <a:srgbClr val="A0D4D8"/>
                </a:buClr>
                <a:buFont typeface="Wingdings" pitchFamily="2" charset="2"/>
                <a:buNone/>
              </a:pPr>
              <a:r>
                <a:rPr lang="en-US" sz="1800" b="1" dirty="0">
                  <a:solidFill>
                    <a:srgbClr val="003366"/>
                  </a:solidFill>
                </a:rPr>
                <a:t>(</a:t>
              </a:r>
              <a:r>
                <a:rPr lang="el-GR" sz="1800" dirty="0">
                  <a:solidFill>
                    <a:srgbClr val="003366"/>
                  </a:solidFill>
                </a:rPr>
                <a:t>Μέσος αριθμός πελατών στο σύστημα </a:t>
              </a:r>
              <a:r>
                <a:rPr lang="el-GR" sz="1800" dirty="0" smtClean="0">
                  <a:solidFill>
                    <a:srgbClr val="003366"/>
                  </a:solidFill>
                </a:rPr>
                <a:t>)</a:t>
              </a:r>
            </a:p>
            <a:p>
              <a:pPr>
                <a:spcBef>
                  <a:spcPct val="50000"/>
                </a:spcBef>
                <a:buClr>
                  <a:srgbClr val="A0D4D8"/>
                </a:buClr>
                <a:buFont typeface="Wingdings" pitchFamily="2" charset="2"/>
                <a:buNone/>
              </a:pPr>
              <a:endParaRPr lang="el-GR" sz="1800" b="1" dirty="0">
                <a:solidFill>
                  <a:srgbClr val="003366"/>
                </a:solidFill>
              </a:endParaRPr>
            </a:p>
          </p:txBody>
        </p:sp>
      </p:grpSp>
      <p:sp>
        <p:nvSpPr>
          <p:cNvPr id="14" name="13 - Ορθογώνιο"/>
          <p:cNvSpPr/>
          <p:nvPr/>
        </p:nvSpPr>
        <p:spPr>
          <a:xfrm>
            <a:off x="827584" y="5904855"/>
            <a:ext cx="1944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lvl="0" indent="-261938" algn="ctr">
              <a:spcBef>
                <a:spcPct val="50000"/>
              </a:spcBef>
              <a:buClr>
                <a:srgbClr val="A0D4D8"/>
              </a:buClr>
            </a:pPr>
            <a:r>
              <a:rPr lang="el-GR" sz="2400" b="1" dirty="0" smtClean="0">
                <a:solidFill>
                  <a:srgbClr val="003366"/>
                </a:solidFill>
                <a:latin typeface="Times New Roman" pitchFamily="18" charset="0"/>
              </a:rPr>
              <a:t>ρ</a:t>
            </a:r>
            <a:r>
              <a:rPr lang="en-US" sz="2400" b="1" dirty="0" smtClean="0">
                <a:solidFill>
                  <a:srgbClr val="003366"/>
                </a:solidFill>
                <a:latin typeface="Times New Roman" pitchFamily="18" charset="0"/>
              </a:rPr>
              <a:t> </a:t>
            </a:r>
            <a:r>
              <a:rPr lang="en-US" sz="2400" b="1" dirty="0">
                <a:solidFill>
                  <a:srgbClr val="003366"/>
                </a:solidFill>
                <a:latin typeface="Times New Roman" pitchFamily="18" charset="0"/>
              </a:rPr>
              <a:t>= </a:t>
            </a:r>
            <a:r>
              <a:rPr lang="el-GR" sz="2400" b="1" dirty="0" smtClean="0">
                <a:solidFill>
                  <a:srgbClr val="003366"/>
                </a:solidFill>
                <a:latin typeface="Times New Roman" pitchFamily="18" charset="0"/>
              </a:rPr>
              <a:t>λ / μ</a:t>
            </a:r>
            <a:endParaRPr lang="el-GR" sz="2400" b="1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Το σύστημα 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M/G/1 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34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468313" y="1125538"/>
            <a:ext cx="172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 i="1" u="sng">
                <a:solidFill>
                  <a:srgbClr val="003366"/>
                </a:solidFill>
              </a:rPr>
              <a:t>Παραδείγματα</a:t>
            </a:r>
            <a:r>
              <a:rPr lang="en-US" sz="1800" i="1" u="sng">
                <a:solidFill>
                  <a:srgbClr val="003366"/>
                </a:solidFill>
              </a:rPr>
              <a:t>:</a:t>
            </a:r>
            <a:r>
              <a:rPr lang="en-US" sz="1800" i="1">
                <a:solidFill>
                  <a:srgbClr val="003366"/>
                </a:solidFill>
              </a:rPr>
              <a:t> </a:t>
            </a:r>
            <a:endParaRPr lang="el-GR" sz="1800" i="1">
              <a:solidFill>
                <a:srgbClr val="003366"/>
              </a:solidFill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611188" y="1844675"/>
            <a:ext cx="2817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1938" indent="-261938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 b="1">
                <a:solidFill>
                  <a:srgbClr val="003366"/>
                </a:solidFill>
              </a:rPr>
              <a:t>Σύστημα </a:t>
            </a:r>
            <a:r>
              <a:rPr lang="en-US" sz="1800" b="1">
                <a:solidFill>
                  <a:srgbClr val="003366"/>
                </a:solidFill>
              </a:rPr>
              <a:t>M/M/1</a:t>
            </a:r>
            <a:endParaRPr lang="el-GR" sz="1800" b="1">
              <a:solidFill>
                <a:srgbClr val="003366"/>
              </a:solidFill>
            </a:endParaRPr>
          </a:p>
        </p:txBody>
      </p:sp>
      <p:graphicFrame>
        <p:nvGraphicFramePr>
          <p:cNvPr id="16386" name="Object 9"/>
          <p:cNvGraphicFramePr>
            <a:graphicFrameLocks noChangeAspect="1"/>
          </p:cNvGraphicFramePr>
          <p:nvPr/>
        </p:nvGraphicFramePr>
        <p:xfrm>
          <a:off x="1539875" y="2274888"/>
          <a:ext cx="3392488" cy="1298575"/>
        </p:xfrm>
        <a:graphic>
          <a:graphicData uri="http://schemas.openxmlformats.org/presentationml/2006/ole">
            <p:oleObj spid="_x0000_s16388" name="Εξίσωση" r:id="rId4" imgW="45100855" imgH="20716830" progId="Equation.3">
              <p:embed/>
            </p:oleObj>
          </a:graphicData>
        </a:graphic>
      </p:graphicFrame>
      <p:graphicFrame>
        <p:nvGraphicFramePr>
          <p:cNvPr id="16387" name="Object 11"/>
          <p:cNvGraphicFramePr>
            <a:graphicFrameLocks noChangeAspect="1"/>
          </p:cNvGraphicFramePr>
          <p:nvPr/>
        </p:nvGraphicFramePr>
        <p:xfrm>
          <a:off x="1547813" y="4578350"/>
          <a:ext cx="3392487" cy="1298575"/>
        </p:xfrm>
        <a:graphic>
          <a:graphicData uri="http://schemas.openxmlformats.org/presentationml/2006/ole">
            <p:oleObj spid="_x0000_s16389" name="Εξίσωση" r:id="rId5" imgW="45100855" imgH="20716830" progId="Equation.3">
              <p:embed/>
            </p:oleObj>
          </a:graphicData>
        </a:graphic>
      </p:graphicFrame>
      <p:sp>
        <p:nvSpPr>
          <p:cNvPr id="16392" name="Rectangle 12"/>
          <p:cNvSpPr>
            <a:spLocks noChangeArrowheads="1"/>
          </p:cNvSpPr>
          <p:nvPr/>
        </p:nvSpPr>
        <p:spPr bwMode="auto">
          <a:xfrm>
            <a:off x="3708400" y="5367338"/>
            <a:ext cx="3273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r>
              <a:rPr lang="en-US" sz="1800">
                <a:solidFill>
                  <a:srgbClr val="003366"/>
                </a:solidFill>
              </a:rPr>
              <a:t>(</a:t>
            </a:r>
            <a:r>
              <a:rPr lang="el-GR" sz="1800">
                <a:solidFill>
                  <a:srgbClr val="003366"/>
                </a:solidFill>
              </a:rPr>
              <a:t>ελάχιστο για δοσμένα</a:t>
            </a:r>
            <a:r>
              <a:rPr lang="en-US" sz="1800">
                <a:solidFill>
                  <a:srgbClr val="003366"/>
                </a:solidFill>
              </a:rPr>
              <a:t> </a:t>
            </a: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μ</a:t>
            </a:r>
            <a:r>
              <a:rPr lang="el-GR" sz="1800">
                <a:solidFill>
                  <a:srgbClr val="003366"/>
                </a:solidFill>
              </a:rPr>
              <a:t> και</a:t>
            </a:r>
            <a:r>
              <a:rPr lang="en-US" sz="1800">
                <a:solidFill>
                  <a:srgbClr val="003366"/>
                </a:solidFill>
              </a:rPr>
              <a:t> </a:t>
            </a: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ρ</a:t>
            </a:r>
            <a:r>
              <a:rPr lang="el-GR" sz="1800">
                <a:solidFill>
                  <a:srgbClr val="003366"/>
                </a:solidFill>
              </a:rPr>
              <a:t>)</a:t>
            </a:r>
          </a:p>
        </p:txBody>
      </p:sp>
      <p:sp>
        <p:nvSpPr>
          <p:cNvPr id="16393" name="Text Box 17"/>
          <p:cNvSpPr txBox="1">
            <a:spLocks noChangeArrowheads="1"/>
          </p:cNvSpPr>
          <p:nvPr/>
        </p:nvSpPr>
        <p:spPr bwMode="auto">
          <a:xfrm>
            <a:off x="611188" y="3783013"/>
            <a:ext cx="8389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1938" indent="-261938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 b="1" dirty="0">
                <a:solidFill>
                  <a:srgbClr val="003366"/>
                </a:solidFill>
              </a:rPr>
              <a:t>Σύστημα </a:t>
            </a:r>
            <a:r>
              <a:rPr lang="en-US" sz="1800" b="1" dirty="0">
                <a:solidFill>
                  <a:srgbClr val="003366"/>
                </a:solidFill>
              </a:rPr>
              <a:t>M/D/1  (Deterministic Service Time – </a:t>
            </a:r>
            <a:r>
              <a:rPr lang="el-GR" sz="1800" b="1" u="sng" dirty="0">
                <a:solidFill>
                  <a:srgbClr val="003366"/>
                </a:solidFill>
              </a:rPr>
              <a:t>όλοι έχουν σταθερό χρόνο εξυπηρέτησης </a:t>
            </a:r>
            <a:r>
              <a:rPr lang="en-US" sz="1800" b="1" u="sng" dirty="0">
                <a:solidFill>
                  <a:srgbClr val="003366"/>
                </a:solidFill>
              </a:rPr>
              <a:t>1/</a:t>
            </a:r>
            <a:r>
              <a:rPr lang="el-GR" sz="1800" b="1" u="sng" dirty="0">
                <a:solidFill>
                  <a:srgbClr val="003366"/>
                </a:solidFill>
                <a:latin typeface="Times New Roman" pitchFamily="18" charset="0"/>
              </a:rPr>
              <a:t>μ</a:t>
            </a:r>
            <a:r>
              <a:rPr lang="el-GR" sz="1800" b="1" dirty="0">
                <a:solidFill>
                  <a:srgbClr val="003366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Το σύστημα 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M/G/1 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3</a:t>
            </a:r>
            <a:r>
              <a:rPr lang="el-GR" sz="1200">
                <a:solidFill>
                  <a:srgbClr val="003366"/>
                </a:solidFill>
              </a:rPr>
              <a:t>5</a:t>
            </a:r>
          </a:p>
        </p:txBody>
      </p:sp>
      <p:sp>
        <p:nvSpPr>
          <p:cNvPr id="17416" name="Text Box 6"/>
          <p:cNvSpPr txBox="1">
            <a:spLocks noChangeArrowheads="1"/>
          </p:cNvSpPr>
          <p:nvPr/>
        </p:nvSpPr>
        <p:spPr bwMode="auto">
          <a:xfrm>
            <a:off x="468313" y="1125538"/>
            <a:ext cx="6480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1938" indent="-261938"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r>
              <a:rPr lang="el-GR" b="1" u="sng">
                <a:solidFill>
                  <a:srgbClr val="003366"/>
                </a:solidFill>
              </a:rPr>
              <a:t>Απόδειξη της φόρμουλας</a:t>
            </a:r>
            <a:r>
              <a:rPr lang="en-US" b="1" u="sng">
                <a:solidFill>
                  <a:srgbClr val="003366"/>
                </a:solidFill>
              </a:rPr>
              <a:t>  P - K  </a:t>
            </a:r>
          </a:p>
        </p:txBody>
      </p:sp>
      <p:sp>
        <p:nvSpPr>
          <p:cNvPr id="17417" name="Text Box 10"/>
          <p:cNvSpPr txBox="1">
            <a:spLocks noChangeArrowheads="1"/>
          </p:cNvSpPr>
          <p:nvPr/>
        </p:nvSpPr>
        <p:spPr bwMode="auto">
          <a:xfrm>
            <a:off x="755650" y="1500188"/>
            <a:ext cx="5761038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>
                <a:solidFill>
                  <a:srgbClr val="003366"/>
                </a:solidFill>
              </a:rPr>
              <a:t>Έστω</a:t>
            </a:r>
            <a:endParaRPr lang="en-US" sz="1800">
              <a:solidFill>
                <a:srgbClr val="003366"/>
              </a:solidFill>
            </a:endParaRP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r>
              <a:rPr lang="en-US" sz="1800">
                <a:solidFill>
                  <a:srgbClr val="003366"/>
                </a:solidFill>
              </a:rPr>
              <a:t>   </a:t>
            </a:r>
            <a:r>
              <a:rPr lang="en-US" sz="1800" b="1">
                <a:solidFill>
                  <a:srgbClr val="003366"/>
                </a:solidFill>
              </a:rPr>
              <a:t>W</a:t>
            </a:r>
            <a:r>
              <a:rPr lang="en-US" sz="1800" b="1" baseline="-25000">
                <a:solidFill>
                  <a:srgbClr val="003366"/>
                </a:solidFill>
              </a:rPr>
              <a:t>i</a:t>
            </a:r>
            <a:r>
              <a:rPr lang="en-US" sz="1800">
                <a:solidFill>
                  <a:srgbClr val="003366"/>
                </a:solidFill>
              </a:rPr>
              <a:t> = </a:t>
            </a:r>
            <a:r>
              <a:rPr lang="el-GR" sz="1800">
                <a:solidFill>
                  <a:srgbClr val="003366"/>
                </a:solidFill>
              </a:rPr>
              <a:t>χρόνος αναμονής στην ουρά του πελάτη </a:t>
            </a:r>
            <a:r>
              <a:rPr lang="en-US" sz="1800">
                <a:solidFill>
                  <a:srgbClr val="003366"/>
                </a:solidFill>
              </a:rPr>
              <a:t>i</a:t>
            </a: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r>
              <a:rPr lang="en-US" sz="1800">
                <a:solidFill>
                  <a:srgbClr val="003366"/>
                </a:solidFill>
              </a:rPr>
              <a:t>	</a:t>
            </a:r>
            <a:r>
              <a:rPr lang="en-US" sz="1800" b="1">
                <a:solidFill>
                  <a:srgbClr val="003366"/>
                </a:solidFill>
              </a:rPr>
              <a:t>R</a:t>
            </a:r>
            <a:r>
              <a:rPr lang="en-US" sz="1800" b="1" baseline="-25000">
                <a:solidFill>
                  <a:srgbClr val="003366"/>
                </a:solidFill>
              </a:rPr>
              <a:t>i</a:t>
            </a:r>
            <a:r>
              <a:rPr lang="en-US" sz="1800">
                <a:solidFill>
                  <a:srgbClr val="003366"/>
                </a:solidFill>
              </a:rPr>
              <a:t> = </a:t>
            </a:r>
            <a:r>
              <a:rPr lang="el-GR" sz="1800">
                <a:solidFill>
                  <a:srgbClr val="003366"/>
                </a:solidFill>
              </a:rPr>
              <a:t>υπολειπόμενος χρόνος εξυπηρέτησης όπως τον βλέπει ο πελάτης </a:t>
            </a:r>
            <a:r>
              <a:rPr lang="en-US" sz="1800">
                <a:solidFill>
                  <a:srgbClr val="003366"/>
                </a:solidFill>
              </a:rPr>
              <a:t>i</a:t>
            </a: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r>
              <a:rPr lang="en-US" sz="1800">
                <a:solidFill>
                  <a:srgbClr val="003366"/>
                </a:solidFill>
              </a:rPr>
              <a:t>	</a:t>
            </a:r>
            <a:r>
              <a:rPr lang="en-US" sz="1800" b="1">
                <a:solidFill>
                  <a:srgbClr val="003366"/>
                </a:solidFill>
              </a:rPr>
              <a:t>X</a:t>
            </a:r>
            <a:r>
              <a:rPr lang="en-US" sz="1800" b="1" baseline="-25000">
                <a:solidFill>
                  <a:srgbClr val="003366"/>
                </a:solidFill>
              </a:rPr>
              <a:t>i</a:t>
            </a:r>
            <a:r>
              <a:rPr lang="en-US" sz="1800">
                <a:solidFill>
                  <a:srgbClr val="003366"/>
                </a:solidFill>
              </a:rPr>
              <a:t> = </a:t>
            </a:r>
            <a:r>
              <a:rPr lang="el-GR" sz="1800">
                <a:solidFill>
                  <a:srgbClr val="003366"/>
                </a:solidFill>
              </a:rPr>
              <a:t>χρόνος εξυπηρέτησης του πελάτη </a:t>
            </a:r>
            <a:r>
              <a:rPr lang="en-US" sz="1800">
                <a:solidFill>
                  <a:srgbClr val="003366"/>
                </a:solidFill>
              </a:rPr>
              <a:t>i</a:t>
            </a: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r>
              <a:rPr lang="en-US" sz="1800">
                <a:solidFill>
                  <a:srgbClr val="003366"/>
                </a:solidFill>
              </a:rPr>
              <a:t>	</a:t>
            </a:r>
            <a:r>
              <a:rPr lang="en-US" sz="1800" b="1">
                <a:solidFill>
                  <a:srgbClr val="003366"/>
                </a:solidFill>
              </a:rPr>
              <a:t>N</a:t>
            </a:r>
            <a:r>
              <a:rPr lang="en-US" sz="1800" b="1" baseline="-25000">
                <a:solidFill>
                  <a:srgbClr val="003366"/>
                </a:solidFill>
              </a:rPr>
              <a:t>i</a:t>
            </a:r>
            <a:r>
              <a:rPr lang="en-US" sz="1800">
                <a:solidFill>
                  <a:srgbClr val="003366"/>
                </a:solidFill>
              </a:rPr>
              <a:t> = </a:t>
            </a:r>
            <a:r>
              <a:rPr lang="el-GR" sz="1800">
                <a:solidFill>
                  <a:srgbClr val="003366"/>
                </a:solidFill>
              </a:rPr>
              <a:t>αριθμός πελατών που βρίσκει ο πελάτης </a:t>
            </a:r>
            <a:r>
              <a:rPr lang="en-US" sz="1800">
                <a:solidFill>
                  <a:srgbClr val="003366"/>
                </a:solidFill>
              </a:rPr>
              <a:t>i</a:t>
            </a:r>
            <a:r>
              <a:rPr lang="el-GR" sz="1800">
                <a:solidFill>
                  <a:srgbClr val="003366"/>
                </a:solidFill>
              </a:rPr>
              <a:t> να αναμένουν στην ουρά</a:t>
            </a:r>
            <a:r>
              <a:rPr lang="en-US" sz="1800">
                <a:solidFill>
                  <a:srgbClr val="003366"/>
                </a:solidFill>
              </a:rPr>
              <a:t> </a:t>
            </a:r>
            <a:endParaRPr lang="el-GR" sz="1800">
              <a:solidFill>
                <a:srgbClr val="003366"/>
              </a:solidFill>
            </a:endParaRPr>
          </a:p>
        </p:txBody>
      </p:sp>
      <p:grpSp>
        <p:nvGrpSpPr>
          <p:cNvPr id="17418" name="Group 19"/>
          <p:cNvGrpSpPr>
            <a:grpSpLocks/>
          </p:cNvGrpSpPr>
          <p:nvPr/>
        </p:nvGrpSpPr>
        <p:grpSpPr bwMode="auto">
          <a:xfrm>
            <a:off x="755650" y="4076700"/>
            <a:ext cx="4024313" cy="1028700"/>
            <a:chOff x="476" y="2568"/>
            <a:chExt cx="2535" cy="648"/>
          </a:xfrm>
        </p:grpSpPr>
        <p:grpSp>
          <p:nvGrpSpPr>
            <p:cNvPr id="17423" name="Group 18"/>
            <p:cNvGrpSpPr>
              <a:grpSpLocks/>
            </p:cNvGrpSpPr>
            <p:nvPr/>
          </p:nvGrpSpPr>
          <p:grpSpPr bwMode="auto">
            <a:xfrm>
              <a:off x="476" y="2568"/>
              <a:ext cx="1263" cy="372"/>
              <a:chOff x="476" y="2568"/>
              <a:chExt cx="1263" cy="372"/>
            </a:xfrm>
          </p:grpSpPr>
          <p:graphicFrame>
            <p:nvGraphicFramePr>
              <p:cNvPr id="17413" name="Object 8"/>
              <p:cNvGraphicFramePr>
                <a:graphicFrameLocks noChangeAspect="1"/>
              </p:cNvGraphicFramePr>
              <p:nvPr/>
            </p:nvGraphicFramePr>
            <p:xfrm>
              <a:off x="656" y="2568"/>
              <a:ext cx="1083" cy="372"/>
            </p:xfrm>
            <a:graphic>
              <a:graphicData uri="http://schemas.openxmlformats.org/presentationml/2006/ole">
                <p:oleObj spid="_x0000_s17414" name="Εξίσωση" r:id="rId4" imgW="22850545" imgH="9439200" progId="Equation.3">
                  <p:embed/>
                </p:oleObj>
              </a:graphicData>
            </a:graphic>
          </p:graphicFrame>
          <p:sp>
            <p:nvSpPr>
              <p:cNvPr id="17425" name="Text Box 11"/>
              <p:cNvSpPr txBox="1">
                <a:spLocks noChangeArrowheads="1"/>
              </p:cNvSpPr>
              <p:nvPr/>
            </p:nvSpPr>
            <p:spPr bwMode="auto">
              <a:xfrm>
                <a:off x="476" y="2613"/>
                <a:ext cx="18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rgbClr val="A0D4D8"/>
                  </a:buClr>
                  <a:buFont typeface="Wingdings" pitchFamily="2" charset="2"/>
                  <a:buChar char="§"/>
                </a:pPr>
                <a:r>
                  <a:rPr lang="en-US"/>
                  <a:t> </a:t>
                </a:r>
                <a:endParaRPr lang="el-GR"/>
              </a:p>
            </p:txBody>
          </p:sp>
        </p:grpSp>
        <p:graphicFrame>
          <p:nvGraphicFramePr>
            <p:cNvPr id="17412" name="Object 12"/>
            <p:cNvGraphicFramePr>
              <a:graphicFrameLocks noChangeAspect="1"/>
            </p:cNvGraphicFramePr>
            <p:nvPr/>
          </p:nvGraphicFramePr>
          <p:xfrm>
            <a:off x="1161" y="3005"/>
            <a:ext cx="1850" cy="204"/>
          </p:xfrm>
          <a:graphic>
            <a:graphicData uri="http://schemas.openxmlformats.org/presentationml/2006/ole">
              <p:oleObj spid="_x0000_s17415" name="Εξίσωση" r:id="rId5" imgW="44186455" imgH="5172120" progId="Equation.3">
                <p:embed/>
              </p:oleObj>
            </a:graphicData>
          </a:graphic>
        </p:graphicFrame>
        <p:sp>
          <p:nvSpPr>
            <p:cNvPr id="17424" name="Text Box 13"/>
            <p:cNvSpPr txBox="1">
              <a:spLocks noChangeArrowheads="1"/>
            </p:cNvSpPr>
            <p:nvPr/>
          </p:nvSpPr>
          <p:spPr bwMode="auto">
            <a:xfrm>
              <a:off x="476" y="2966"/>
              <a:ext cx="1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A0D4D8"/>
                </a:buClr>
                <a:buFont typeface="Wingdings" pitchFamily="2" charset="2"/>
                <a:buChar char="§"/>
              </a:pPr>
              <a:r>
                <a:rPr lang="en-US"/>
                <a:t> </a:t>
              </a:r>
              <a:endParaRPr lang="el-GR"/>
            </a:p>
          </p:txBody>
        </p:sp>
      </p:grpSp>
      <p:grpSp>
        <p:nvGrpSpPr>
          <p:cNvPr id="17419" name="Group 22"/>
          <p:cNvGrpSpPr>
            <a:grpSpLocks/>
          </p:cNvGrpSpPr>
          <p:nvPr/>
        </p:nvGrpSpPr>
        <p:grpSpPr bwMode="auto">
          <a:xfrm>
            <a:off x="755650" y="5176838"/>
            <a:ext cx="3990975" cy="628650"/>
            <a:chOff x="476" y="3261"/>
            <a:chExt cx="2514" cy="396"/>
          </a:xfrm>
        </p:grpSpPr>
        <p:graphicFrame>
          <p:nvGraphicFramePr>
            <p:cNvPr id="17411" name="Object 14"/>
            <p:cNvGraphicFramePr>
              <a:graphicFrameLocks noChangeAspect="1"/>
            </p:cNvGraphicFramePr>
            <p:nvPr/>
          </p:nvGraphicFramePr>
          <p:xfrm>
            <a:off x="1098" y="3261"/>
            <a:ext cx="1892" cy="396"/>
          </p:xfrm>
          <a:graphic>
            <a:graphicData uri="http://schemas.openxmlformats.org/presentationml/2006/ole">
              <p:oleObj spid="_x0000_s17416" name="Εξίσωση" r:id="rId6" imgW="44491165" imgH="10048860" progId="Equation.3">
                <p:embed/>
              </p:oleObj>
            </a:graphicData>
          </a:graphic>
        </p:graphicFrame>
        <p:sp>
          <p:nvSpPr>
            <p:cNvPr id="17422" name="Text Box 15"/>
            <p:cNvSpPr txBox="1">
              <a:spLocks noChangeArrowheads="1"/>
            </p:cNvSpPr>
            <p:nvPr/>
          </p:nvSpPr>
          <p:spPr bwMode="auto">
            <a:xfrm>
              <a:off x="476" y="3318"/>
              <a:ext cx="1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A0D4D8"/>
                </a:buClr>
                <a:buFont typeface="Wingdings" pitchFamily="2" charset="2"/>
                <a:buChar char="§"/>
              </a:pPr>
              <a:r>
                <a:rPr lang="en-US"/>
                <a:t> </a:t>
              </a:r>
              <a:endParaRPr lang="el-GR"/>
            </a:p>
          </p:txBody>
        </p:sp>
      </p:grpSp>
      <p:grpSp>
        <p:nvGrpSpPr>
          <p:cNvPr id="17420" name="Group 21"/>
          <p:cNvGrpSpPr>
            <a:grpSpLocks/>
          </p:cNvGrpSpPr>
          <p:nvPr/>
        </p:nvGrpSpPr>
        <p:grpSpPr bwMode="auto">
          <a:xfrm>
            <a:off x="755650" y="5840413"/>
            <a:ext cx="5773738" cy="396875"/>
            <a:chOff x="476" y="3679"/>
            <a:chExt cx="3637" cy="250"/>
          </a:xfrm>
        </p:grpSpPr>
        <p:graphicFrame>
          <p:nvGraphicFramePr>
            <p:cNvPr id="17410" name="Object 16"/>
            <p:cNvGraphicFramePr>
              <a:graphicFrameLocks noChangeAspect="1"/>
            </p:cNvGraphicFramePr>
            <p:nvPr/>
          </p:nvGraphicFramePr>
          <p:xfrm>
            <a:off x="692" y="3701"/>
            <a:ext cx="3421" cy="208"/>
          </p:xfrm>
          <a:graphic>
            <a:graphicData uri="http://schemas.openxmlformats.org/presentationml/2006/ole">
              <p:oleObj spid="_x0000_s17417" name="Εξίσωση" r:id="rId7" imgW="74971345" imgH="4867290" progId="Equation.3">
                <p:embed/>
              </p:oleObj>
            </a:graphicData>
          </a:graphic>
        </p:graphicFrame>
        <p:sp>
          <p:nvSpPr>
            <p:cNvPr id="17421" name="Text Box 17"/>
            <p:cNvSpPr txBox="1">
              <a:spLocks noChangeArrowheads="1"/>
            </p:cNvSpPr>
            <p:nvPr/>
          </p:nvSpPr>
          <p:spPr bwMode="auto">
            <a:xfrm>
              <a:off x="476" y="3679"/>
              <a:ext cx="1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A0D4D8"/>
                </a:buClr>
                <a:buFont typeface="Wingdings" pitchFamily="2" charset="2"/>
                <a:buChar char="§"/>
              </a:pPr>
              <a:r>
                <a:rPr lang="en-US"/>
                <a:t> </a:t>
              </a:r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Το σύστημα 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M/G/1 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36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827088" y="1616075"/>
            <a:ext cx="57610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r>
              <a:rPr lang="el-GR" sz="1800">
                <a:solidFill>
                  <a:srgbClr val="003366"/>
                </a:solidFill>
              </a:rPr>
              <a:t>Τελικά έχουμε</a:t>
            </a:r>
            <a:r>
              <a:rPr lang="en-US" sz="1800">
                <a:solidFill>
                  <a:srgbClr val="003366"/>
                </a:solidFill>
              </a:rPr>
              <a:t> </a:t>
            </a:r>
            <a:endParaRPr lang="el-GR" sz="1800">
              <a:solidFill>
                <a:srgbClr val="003366"/>
              </a:solidFill>
            </a:endParaRPr>
          </a:p>
        </p:txBody>
      </p:sp>
      <p:grpSp>
        <p:nvGrpSpPr>
          <p:cNvPr id="18440" name="Group 9"/>
          <p:cNvGrpSpPr>
            <a:grpSpLocks/>
          </p:cNvGrpSpPr>
          <p:nvPr/>
        </p:nvGrpSpPr>
        <p:grpSpPr bwMode="auto">
          <a:xfrm>
            <a:off x="828675" y="2265363"/>
            <a:ext cx="1420814" cy="587375"/>
            <a:chOff x="522" y="1208"/>
            <a:chExt cx="895" cy="370"/>
          </a:xfrm>
        </p:grpSpPr>
        <p:graphicFrame>
          <p:nvGraphicFramePr>
            <p:cNvPr id="18436" name="Object 6"/>
            <p:cNvGraphicFramePr>
              <a:graphicFrameLocks noChangeAspect="1"/>
            </p:cNvGraphicFramePr>
            <p:nvPr/>
          </p:nvGraphicFramePr>
          <p:xfrm>
            <a:off x="669" y="1208"/>
            <a:ext cx="748" cy="370"/>
          </p:xfrm>
          <a:graphic>
            <a:graphicData uri="http://schemas.openxmlformats.org/presentationml/2006/ole">
              <p:oleObj spid="_x0000_s18437" name="Εξίσωση" r:id="rId4" imgW="13401565" imgH="7000830" progId="Equation.3">
                <p:embed/>
              </p:oleObj>
            </a:graphicData>
          </a:graphic>
        </p:graphicFrame>
        <p:sp>
          <p:nvSpPr>
            <p:cNvPr id="18443" name="Text Box 8"/>
            <p:cNvSpPr txBox="1">
              <a:spLocks noChangeArrowheads="1"/>
            </p:cNvSpPr>
            <p:nvPr/>
          </p:nvSpPr>
          <p:spPr bwMode="auto">
            <a:xfrm>
              <a:off x="522" y="1262"/>
              <a:ext cx="1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A0D4D8"/>
                </a:buClr>
                <a:buFont typeface="Wingdings" pitchFamily="2" charset="2"/>
                <a:buChar char="§"/>
              </a:pPr>
              <a:r>
                <a:rPr lang="en-US"/>
                <a:t> </a:t>
              </a:r>
              <a:endParaRPr lang="el-GR"/>
            </a:p>
          </p:txBody>
        </p:sp>
      </p:grpSp>
      <p:sp>
        <p:nvSpPr>
          <p:cNvPr id="18441" name="Text Box 10"/>
          <p:cNvSpPr txBox="1">
            <a:spLocks noChangeArrowheads="1"/>
          </p:cNvSpPr>
          <p:nvPr/>
        </p:nvSpPr>
        <p:spPr bwMode="auto">
          <a:xfrm>
            <a:off x="827088" y="3122613"/>
            <a:ext cx="2951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>
                <a:solidFill>
                  <a:srgbClr val="003366"/>
                </a:solidFill>
              </a:rPr>
              <a:t>Και χρησιμοποιώντας</a:t>
            </a:r>
          </a:p>
        </p:txBody>
      </p:sp>
      <p:graphicFrame>
        <p:nvGraphicFramePr>
          <p:cNvPr id="18434" name="Object 12"/>
          <p:cNvGraphicFramePr>
            <a:graphicFrameLocks noChangeAspect="1"/>
          </p:cNvGraphicFramePr>
          <p:nvPr/>
        </p:nvGraphicFramePr>
        <p:xfrm>
          <a:off x="1071563" y="3595688"/>
          <a:ext cx="1565275" cy="663575"/>
        </p:xfrm>
        <a:graphic>
          <a:graphicData uri="http://schemas.openxmlformats.org/presentationml/2006/ole">
            <p:oleObj spid="_x0000_s18438" name="Εξίσωση" r:id="rId5" imgW="17668855" imgH="7915320" progId="Equation.3">
              <p:embed/>
            </p:oleObj>
          </a:graphicData>
        </a:graphic>
      </p:graphicFrame>
      <p:sp>
        <p:nvSpPr>
          <p:cNvPr id="18442" name="Text Box 14"/>
          <p:cNvSpPr txBox="1">
            <a:spLocks noChangeArrowheads="1"/>
          </p:cNvSpPr>
          <p:nvPr/>
        </p:nvSpPr>
        <p:spPr bwMode="auto">
          <a:xfrm>
            <a:off x="827088" y="4418013"/>
            <a:ext cx="48974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>
                <a:solidFill>
                  <a:srgbClr val="003366"/>
                </a:solidFill>
              </a:rPr>
              <a:t>Για το μέσο χρόνο αναμονής</a:t>
            </a:r>
            <a:r>
              <a:rPr lang="en-US" sz="1800">
                <a:solidFill>
                  <a:srgbClr val="003366"/>
                </a:solidFill>
              </a:rPr>
              <a:t> (</a:t>
            </a:r>
            <a:r>
              <a:rPr lang="el-GR" sz="1800">
                <a:solidFill>
                  <a:srgbClr val="003366"/>
                </a:solidFill>
              </a:rPr>
              <a:t>δες επόμενο </a:t>
            </a:r>
            <a:r>
              <a:rPr lang="en-US" sz="1800">
                <a:solidFill>
                  <a:srgbClr val="003366"/>
                </a:solidFill>
              </a:rPr>
              <a:t>)</a:t>
            </a:r>
            <a:endParaRPr lang="el-GR" sz="1800">
              <a:solidFill>
                <a:srgbClr val="003366"/>
              </a:solidFill>
            </a:endParaRPr>
          </a:p>
        </p:txBody>
      </p:sp>
      <p:graphicFrame>
        <p:nvGraphicFramePr>
          <p:cNvPr id="18435" name="Object 15"/>
          <p:cNvGraphicFramePr>
            <a:graphicFrameLocks noChangeAspect="1"/>
          </p:cNvGraphicFramePr>
          <p:nvPr/>
        </p:nvGraphicFramePr>
        <p:xfrm>
          <a:off x="1103313" y="5035550"/>
          <a:ext cx="1565275" cy="663575"/>
        </p:xfrm>
        <a:graphic>
          <a:graphicData uri="http://schemas.openxmlformats.org/presentationml/2006/ole">
            <p:oleObj spid="_x0000_s18439" name="Εξίσωση" r:id="rId6" imgW="17668855" imgH="79153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Το σύστημα 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M/G/1 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37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46084" name="Text Box 6"/>
          <p:cNvSpPr txBox="1">
            <a:spLocks noChangeArrowheads="1"/>
          </p:cNvSpPr>
          <p:nvPr/>
        </p:nvSpPr>
        <p:spPr bwMode="auto">
          <a:xfrm>
            <a:off x="827088" y="1557338"/>
            <a:ext cx="741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 u="sng">
                <a:solidFill>
                  <a:srgbClr val="003366"/>
                </a:solidFill>
              </a:rPr>
              <a:t>Υπολογισμός του υπολειπόμενου χρόνου εξυπηρέτησης</a:t>
            </a:r>
          </a:p>
        </p:txBody>
      </p:sp>
      <p:grpSp>
        <p:nvGrpSpPr>
          <p:cNvPr id="46085" name="Group 61"/>
          <p:cNvGrpSpPr>
            <a:grpSpLocks/>
          </p:cNvGrpSpPr>
          <p:nvPr/>
        </p:nvGrpSpPr>
        <p:grpSpPr bwMode="auto">
          <a:xfrm>
            <a:off x="971550" y="2420938"/>
            <a:ext cx="7529513" cy="3617912"/>
            <a:chOff x="612" y="1525"/>
            <a:chExt cx="4743" cy="2279"/>
          </a:xfrm>
        </p:grpSpPr>
        <p:grpSp>
          <p:nvGrpSpPr>
            <p:cNvPr id="46086" name="Group 59"/>
            <p:cNvGrpSpPr>
              <a:grpSpLocks/>
            </p:cNvGrpSpPr>
            <p:nvPr/>
          </p:nvGrpSpPr>
          <p:grpSpPr bwMode="auto">
            <a:xfrm>
              <a:off x="930" y="2613"/>
              <a:ext cx="3628" cy="1191"/>
              <a:chOff x="930" y="2613"/>
              <a:chExt cx="3628" cy="1191"/>
            </a:xfrm>
          </p:grpSpPr>
          <p:grpSp>
            <p:nvGrpSpPr>
              <p:cNvPr id="46095" name="Group 51"/>
              <p:cNvGrpSpPr>
                <a:grpSpLocks/>
              </p:cNvGrpSpPr>
              <p:nvPr/>
            </p:nvGrpSpPr>
            <p:grpSpPr bwMode="auto">
              <a:xfrm>
                <a:off x="1701" y="3385"/>
                <a:ext cx="363" cy="237"/>
                <a:chOff x="1701" y="3385"/>
                <a:chExt cx="363" cy="237"/>
              </a:xfrm>
            </p:grpSpPr>
            <p:sp>
              <p:nvSpPr>
                <p:cNvPr id="46133" name="Line 41"/>
                <p:cNvSpPr>
                  <a:spLocks noChangeShapeType="1"/>
                </p:cNvSpPr>
                <p:nvPr/>
              </p:nvSpPr>
              <p:spPr bwMode="auto">
                <a:xfrm>
                  <a:off x="1701" y="3385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rgbClr val="003366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6134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1747" y="3430"/>
                  <a:ext cx="317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003366"/>
                      </a:solidFill>
                    </a:rPr>
                    <a:t>X</a:t>
                  </a:r>
                  <a:r>
                    <a:rPr lang="en-US" sz="1400" b="1" baseline="-25000">
                      <a:solidFill>
                        <a:srgbClr val="003366"/>
                      </a:solidFill>
                    </a:rPr>
                    <a:t>2</a:t>
                  </a:r>
                  <a:endParaRPr lang="el-GR" sz="1400" b="1" baseline="-25000">
                    <a:solidFill>
                      <a:srgbClr val="003366"/>
                    </a:solidFill>
                  </a:endParaRPr>
                </a:p>
              </p:txBody>
            </p:sp>
          </p:grpSp>
          <p:grpSp>
            <p:nvGrpSpPr>
              <p:cNvPr id="46096" name="Group 53"/>
              <p:cNvGrpSpPr>
                <a:grpSpLocks/>
              </p:cNvGrpSpPr>
              <p:nvPr/>
            </p:nvGrpSpPr>
            <p:grpSpPr bwMode="auto">
              <a:xfrm>
                <a:off x="930" y="2613"/>
                <a:ext cx="3628" cy="1191"/>
                <a:chOff x="930" y="2613"/>
                <a:chExt cx="3628" cy="1191"/>
              </a:xfrm>
            </p:grpSpPr>
            <p:grpSp>
              <p:nvGrpSpPr>
                <p:cNvPr id="46097" name="Group 49"/>
                <p:cNvGrpSpPr>
                  <a:grpSpLocks/>
                </p:cNvGrpSpPr>
                <p:nvPr/>
              </p:nvGrpSpPr>
              <p:grpSpPr bwMode="auto">
                <a:xfrm>
                  <a:off x="930" y="2613"/>
                  <a:ext cx="3628" cy="681"/>
                  <a:chOff x="930" y="2613"/>
                  <a:chExt cx="3628" cy="681"/>
                </a:xfrm>
              </p:grpSpPr>
              <p:grpSp>
                <p:nvGrpSpPr>
                  <p:cNvPr id="46106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1292" y="2613"/>
                    <a:ext cx="3266" cy="681"/>
                    <a:chOff x="1292" y="2432"/>
                    <a:chExt cx="3266" cy="681"/>
                  </a:xfrm>
                </p:grpSpPr>
                <p:grpSp>
                  <p:nvGrpSpPr>
                    <p:cNvPr id="46109" name="Group 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92" y="2614"/>
                      <a:ext cx="681" cy="499"/>
                      <a:chOff x="1292" y="2614"/>
                      <a:chExt cx="681" cy="499"/>
                    </a:xfrm>
                  </p:grpSpPr>
                  <p:grpSp>
                    <p:nvGrpSpPr>
                      <p:cNvPr id="46127" name="Group 2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92" y="2614"/>
                        <a:ext cx="409" cy="499"/>
                        <a:chOff x="1292" y="2614"/>
                        <a:chExt cx="409" cy="499"/>
                      </a:xfrm>
                    </p:grpSpPr>
                    <p:sp>
                      <p:nvSpPr>
                        <p:cNvPr id="46131" name="Line 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2" y="2614"/>
                          <a:ext cx="0" cy="499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46132" name="Line 1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2" y="2614"/>
                          <a:ext cx="409" cy="499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</p:grpSp>
                  <p:grpSp>
                    <p:nvGrpSpPr>
                      <p:cNvPr id="46128" name="Group 2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01" y="2840"/>
                        <a:ext cx="272" cy="273"/>
                        <a:chOff x="1701" y="2840"/>
                        <a:chExt cx="272" cy="273"/>
                      </a:xfrm>
                    </p:grpSpPr>
                    <p:sp>
                      <p:nvSpPr>
                        <p:cNvPr id="46129" name="Line 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701" y="2840"/>
                          <a:ext cx="0" cy="273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46130" name="Line 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701" y="2840"/>
                          <a:ext cx="272" cy="273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</p:grpSp>
                </p:grpSp>
                <p:grpSp>
                  <p:nvGrpSpPr>
                    <p:cNvPr id="46110" name="Group 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90" y="2432"/>
                      <a:ext cx="1497" cy="681"/>
                      <a:chOff x="2290" y="2432"/>
                      <a:chExt cx="1497" cy="681"/>
                    </a:xfrm>
                  </p:grpSpPr>
                  <p:grpSp>
                    <p:nvGrpSpPr>
                      <p:cNvPr id="46118" name="Group 2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290" y="2614"/>
                        <a:ext cx="499" cy="499"/>
                        <a:chOff x="2290" y="2614"/>
                        <a:chExt cx="499" cy="499"/>
                      </a:xfrm>
                    </p:grpSpPr>
                    <p:sp>
                      <p:nvSpPr>
                        <p:cNvPr id="46125" name="Line 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290" y="2614"/>
                          <a:ext cx="0" cy="499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46126" name="Line 1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290" y="2614"/>
                          <a:ext cx="499" cy="499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</p:grpSp>
                  <p:grpSp>
                    <p:nvGrpSpPr>
                      <p:cNvPr id="46119" name="Group 2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789" y="2795"/>
                        <a:ext cx="318" cy="318"/>
                        <a:chOff x="2789" y="2795"/>
                        <a:chExt cx="318" cy="318"/>
                      </a:xfrm>
                    </p:grpSpPr>
                    <p:sp>
                      <p:nvSpPr>
                        <p:cNvPr id="46123" name="Line 1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789" y="2795"/>
                          <a:ext cx="0" cy="318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46124" name="Line 1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789" y="2795"/>
                          <a:ext cx="318" cy="318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</p:grpSp>
                  <p:grpSp>
                    <p:nvGrpSpPr>
                      <p:cNvPr id="46120" name="Group 2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107" y="2432"/>
                        <a:ext cx="680" cy="681"/>
                        <a:chOff x="3107" y="2432"/>
                        <a:chExt cx="680" cy="681"/>
                      </a:xfrm>
                    </p:grpSpPr>
                    <p:sp>
                      <p:nvSpPr>
                        <p:cNvPr id="46121" name="Line 1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07" y="2432"/>
                          <a:ext cx="0" cy="681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46122" name="Line 1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07" y="2432"/>
                          <a:ext cx="680" cy="681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</p:grpSp>
                </p:grpSp>
                <p:grpSp>
                  <p:nvGrpSpPr>
                    <p:cNvPr id="46111" name="Group 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68" y="2614"/>
                      <a:ext cx="590" cy="499"/>
                      <a:chOff x="3968" y="2614"/>
                      <a:chExt cx="590" cy="499"/>
                    </a:xfrm>
                  </p:grpSpPr>
                  <p:grpSp>
                    <p:nvGrpSpPr>
                      <p:cNvPr id="46112" name="Group 2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68" y="2795"/>
                        <a:ext cx="318" cy="318"/>
                        <a:chOff x="3968" y="2795"/>
                        <a:chExt cx="318" cy="318"/>
                      </a:xfrm>
                    </p:grpSpPr>
                    <p:sp>
                      <p:nvSpPr>
                        <p:cNvPr id="46116" name="Line 1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968" y="2795"/>
                          <a:ext cx="0" cy="318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46117" name="Line 2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968" y="2795"/>
                          <a:ext cx="318" cy="318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</p:grpSp>
                  <p:grpSp>
                    <p:nvGrpSpPr>
                      <p:cNvPr id="46113" name="Group 2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286" y="2614"/>
                        <a:ext cx="272" cy="499"/>
                        <a:chOff x="4286" y="2614"/>
                        <a:chExt cx="272" cy="499"/>
                      </a:xfrm>
                    </p:grpSpPr>
                    <p:sp>
                      <p:nvSpPr>
                        <p:cNvPr id="46114" name="Line 2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286" y="2614"/>
                          <a:ext cx="0" cy="499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46115" name="Line 2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286" y="2614"/>
                          <a:ext cx="272" cy="272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</p:grpSp>
                </p:grpSp>
              </p:grpSp>
              <p:sp>
                <p:nvSpPr>
                  <p:cNvPr id="46107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1156" y="2795"/>
                    <a:ext cx="0" cy="499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 type="triangle" w="med" len="med"/>
                    <a:tailEnd type="triangle" w="med" len="med"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6108" name="Text Box 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30" y="2966"/>
                    <a:ext cx="317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400" b="1">
                        <a:solidFill>
                          <a:srgbClr val="003366"/>
                        </a:solidFill>
                      </a:rPr>
                      <a:t>X</a:t>
                    </a:r>
                    <a:r>
                      <a:rPr lang="en-US" sz="1400" b="1" baseline="-25000">
                        <a:solidFill>
                          <a:srgbClr val="003366"/>
                        </a:solidFill>
                      </a:rPr>
                      <a:t>1</a:t>
                    </a:r>
                    <a:endParaRPr lang="el-GR" sz="1400" b="1" baseline="-25000">
                      <a:solidFill>
                        <a:srgbClr val="003366"/>
                      </a:solidFill>
                    </a:endParaRPr>
                  </a:p>
                </p:txBody>
              </p:sp>
            </p:grpSp>
            <p:grpSp>
              <p:nvGrpSpPr>
                <p:cNvPr id="46098" name="Group 50"/>
                <p:cNvGrpSpPr>
                  <a:grpSpLocks/>
                </p:cNvGrpSpPr>
                <p:nvPr/>
              </p:nvGrpSpPr>
              <p:grpSpPr bwMode="auto">
                <a:xfrm>
                  <a:off x="1292" y="3385"/>
                  <a:ext cx="409" cy="227"/>
                  <a:chOff x="1292" y="3385"/>
                  <a:chExt cx="409" cy="227"/>
                </a:xfrm>
              </p:grpSpPr>
              <p:sp>
                <p:nvSpPr>
                  <p:cNvPr id="46104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1292" y="3385"/>
                    <a:ext cx="409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 type="triangle" w="med" len="med"/>
                    <a:tailEnd type="triangle" w="med" len="med"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6105" name="Text 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84" y="3420"/>
                    <a:ext cx="317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400" b="1">
                        <a:solidFill>
                          <a:srgbClr val="003366"/>
                        </a:solidFill>
                      </a:rPr>
                      <a:t>X</a:t>
                    </a:r>
                    <a:r>
                      <a:rPr lang="en-US" sz="1400" b="1" baseline="-25000">
                        <a:solidFill>
                          <a:srgbClr val="003366"/>
                        </a:solidFill>
                      </a:rPr>
                      <a:t>1</a:t>
                    </a:r>
                    <a:endParaRPr lang="el-GR" sz="1400" b="1" baseline="-25000">
                      <a:solidFill>
                        <a:srgbClr val="003366"/>
                      </a:solidFill>
                    </a:endParaRPr>
                  </a:p>
                </p:txBody>
              </p:sp>
            </p:grpSp>
            <p:grpSp>
              <p:nvGrpSpPr>
                <p:cNvPr id="46099" name="Group 52"/>
                <p:cNvGrpSpPr>
                  <a:grpSpLocks/>
                </p:cNvGrpSpPr>
                <p:nvPr/>
              </p:nvGrpSpPr>
              <p:grpSpPr bwMode="auto">
                <a:xfrm>
                  <a:off x="3788" y="3339"/>
                  <a:ext cx="770" cy="465"/>
                  <a:chOff x="3788" y="3339"/>
                  <a:chExt cx="770" cy="465"/>
                </a:xfrm>
              </p:grpSpPr>
              <p:sp>
                <p:nvSpPr>
                  <p:cNvPr id="46100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969" y="3385"/>
                    <a:ext cx="317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 type="triangle" w="med" len="med"/>
                    <a:tailEnd type="triangle" w="med" len="med"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6101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88" y="3612"/>
                    <a:ext cx="453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400" b="1">
                        <a:solidFill>
                          <a:srgbClr val="003366"/>
                        </a:solidFill>
                      </a:rPr>
                      <a:t>X</a:t>
                    </a:r>
                    <a:r>
                      <a:rPr lang="en-US" sz="1400" b="1" baseline="-25000">
                        <a:solidFill>
                          <a:srgbClr val="003366"/>
                        </a:solidFill>
                      </a:rPr>
                      <a:t>M(t)</a:t>
                    </a:r>
                    <a:endParaRPr lang="el-GR" sz="1400" b="1" baseline="-25000">
                      <a:solidFill>
                        <a:srgbClr val="003366"/>
                      </a:solidFill>
                    </a:endParaRPr>
                  </a:p>
                </p:txBody>
              </p:sp>
              <p:sp>
                <p:nvSpPr>
                  <p:cNvPr id="46102" name="Line 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69" y="3385"/>
                    <a:ext cx="136" cy="317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6103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41" y="3339"/>
                    <a:ext cx="317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400" b="1">
                        <a:solidFill>
                          <a:srgbClr val="003366"/>
                        </a:solidFill>
                      </a:rPr>
                      <a:t>t</a:t>
                    </a:r>
                    <a:endParaRPr lang="el-GR" sz="1400" b="1" baseline="-25000">
                      <a:solidFill>
                        <a:srgbClr val="003366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46087" name="Group 60"/>
            <p:cNvGrpSpPr>
              <a:grpSpLocks/>
            </p:cNvGrpSpPr>
            <p:nvPr/>
          </p:nvGrpSpPr>
          <p:grpSpPr bwMode="auto">
            <a:xfrm>
              <a:off x="612" y="1525"/>
              <a:ext cx="4743" cy="2054"/>
              <a:chOff x="612" y="1525"/>
              <a:chExt cx="4743" cy="2054"/>
            </a:xfrm>
          </p:grpSpPr>
          <p:grpSp>
            <p:nvGrpSpPr>
              <p:cNvPr id="46088" name="Group 57"/>
              <p:cNvGrpSpPr>
                <a:grpSpLocks/>
              </p:cNvGrpSpPr>
              <p:nvPr/>
            </p:nvGrpSpPr>
            <p:grpSpPr bwMode="auto">
              <a:xfrm>
                <a:off x="612" y="1615"/>
                <a:ext cx="4743" cy="1964"/>
                <a:chOff x="612" y="1615"/>
                <a:chExt cx="4743" cy="1964"/>
              </a:xfrm>
            </p:grpSpPr>
            <p:grpSp>
              <p:nvGrpSpPr>
                <p:cNvPr id="46090" name="Group 30"/>
                <p:cNvGrpSpPr>
                  <a:grpSpLocks/>
                </p:cNvGrpSpPr>
                <p:nvPr/>
              </p:nvGrpSpPr>
              <p:grpSpPr bwMode="auto">
                <a:xfrm>
                  <a:off x="612" y="1615"/>
                  <a:ext cx="4400" cy="1815"/>
                  <a:chOff x="612" y="1434"/>
                  <a:chExt cx="4400" cy="1815"/>
                </a:xfrm>
              </p:grpSpPr>
              <p:sp>
                <p:nvSpPr>
                  <p:cNvPr id="46093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793" y="1434"/>
                    <a:ext cx="0" cy="1815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 type="triangle" w="lg" len="lg"/>
                    <a:tailEnd type="none" w="lg" len="lg"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6094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612" y="3113"/>
                    <a:ext cx="4400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 type="none" w="lg" len="lg"/>
                    <a:tailEnd type="triangle" w="lg" len="lg"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46091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612" y="3385"/>
                  <a:ext cx="227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003366"/>
                      </a:solidFill>
                    </a:rPr>
                    <a:t>0</a:t>
                  </a:r>
                  <a:endParaRPr lang="el-GR" sz="1400" b="1">
                    <a:solidFill>
                      <a:srgbClr val="003366"/>
                    </a:solidFill>
                  </a:endParaRPr>
                </a:p>
              </p:txBody>
            </p:sp>
            <p:sp>
              <p:nvSpPr>
                <p:cNvPr id="46092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4590" y="3385"/>
                  <a:ext cx="765" cy="1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sz="1400" b="1">
                      <a:solidFill>
                        <a:srgbClr val="003366"/>
                      </a:solidFill>
                    </a:rPr>
                    <a:t>χρόνος</a:t>
                  </a:r>
                  <a:r>
                    <a:rPr lang="en-US" sz="1400" b="1">
                      <a:solidFill>
                        <a:srgbClr val="003366"/>
                      </a:solidFill>
                    </a:rPr>
                    <a:t> t</a:t>
                  </a:r>
                  <a:endParaRPr lang="el-GR" sz="1400" b="1">
                    <a:solidFill>
                      <a:srgbClr val="003366"/>
                    </a:solidFill>
                  </a:endParaRPr>
                </a:p>
              </p:txBody>
            </p:sp>
          </p:grpSp>
          <p:sp>
            <p:nvSpPr>
              <p:cNvPr id="46089" name="Text Box 56"/>
              <p:cNvSpPr txBox="1">
                <a:spLocks noChangeArrowheads="1"/>
              </p:cNvSpPr>
              <p:nvPr/>
            </p:nvSpPr>
            <p:spPr bwMode="auto">
              <a:xfrm>
                <a:off x="884" y="1525"/>
                <a:ext cx="1633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sz="1400" b="1">
                    <a:solidFill>
                      <a:srgbClr val="003366"/>
                    </a:solidFill>
                  </a:rPr>
                  <a:t>Υπολειπόμενος χρόνος εξυπηρέτησης</a:t>
                </a:r>
                <a:r>
                  <a:rPr lang="en-US" sz="1400" b="1">
                    <a:solidFill>
                      <a:srgbClr val="003366"/>
                    </a:solidFill>
                  </a:rPr>
                  <a:t> r(t)</a:t>
                </a:r>
                <a:endParaRPr lang="el-GR" sz="1400" b="1">
                  <a:solidFill>
                    <a:srgbClr val="003366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2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07950" y="333375"/>
            <a:ext cx="86407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Τι περιμένουμε από τα Μοντέλα Αναμονής;</a:t>
            </a:r>
          </a:p>
        </p:txBody>
      </p:sp>
      <p:sp>
        <p:nvSpPr>
          <p:cNvPr id="28676" name="Text Box 7"/>
          <p:cNvSpPr txBox="1">
            <a:spLocks noChangeArrowheads="1"/>
          </p:cNvSpPr>
          <p:nvPr/>
        </p:nvSpPr>
        <p:spPr bwMode="auto">
          <a:xfrm>
            <a:off x="323850" y="1412875"/>
            <a:ext cx="82804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b="1" dirty="0">
                <a:solidFill>
                  <a:srgbClr val="003366"/>
                </a:solidFill>
              </a:rPr>
              <a:t>Χρήσιμα για ανάλυση απόδοσης, σχεδιασμό δικτύων και πρωτοκόλλων ελέγχου δικτύου (δρομολόγησης,…) </a:t>
            </a:r>
          </a:p>
          <a:p>
            <a:pPr marL="182563" indent="-182563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endParaRPr lang="en-US" b="1" dirty="0">
              <a:solidFill>
                <a:srgbClr val="003366"/>
              </a:solidFill>
            </a:endParaRPr>
          </a:p>
          <a:p>
            <a:pPr marL="182563" indent="-182563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b="1" dirty="0">
                <a:solidFill>
                  <a:srgbClr val="003366"/>
                </a:solidFill>
              </a:rPr>
              <a:t>Απαιτούν απλουστευτικές υποθέσεις</a:t>
            </a:r>
          </a:p>
          <a:p>
            <a:pPr marL="182563" indent="-182563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endParaRPr lang="en-US" b="1" dirty="0">
              <a:solidFill>
                <a:srgbClr val="003366"/>
              </a:solidFill>
            </a:endParaRPr>
          </a:p>
          <a:p>
            <a:pPr marL="182563" indent="-182563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b="1" dirty="0">
                <a:solidFill>
                  <a:srgbClr val="003366"/>
                </a:solidFill>
              </a:rPr>
              <a:t>Δίνουν ποιοτικά αποτελέσματα, βοηθούν στην κατανόηση των παραγόντων καθυστέρησης, και σε μερικές περιπτώσεις μπορούν να αποτιμήσουν την προβλεπόμενη καθυστέρηση</a:t>
            </a:r>
          </a:p>
          <a:p>
            <a:pPr marL="182563" indent="-182563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endParaRPr lang="en-US" b="1" dirty="0">
              <a:solidFill>
                <a:srgbClr val="003366"/>
              </a:solidFill>
            </a:endParaRPr>
          </a:p>
          <a:p>
            <a:pPr marL="182563" indent="-182563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b="1" dirty="0">
                <a:solidFill>
                  <a:srgbClr val="003366"/>
                </a:solidFill>
              </a:rPr>
              <a:t>Τα αναλυτικά μοντέλα συμπληρώνουν τα μοντέλα προσομοίωσης, που συνήθως είναι πιο λεπτομερή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Το σύστημα 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M/G/1 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38</a:t>
            </a:r>
            <a:endParaRPr lang="el-GR" sz="1200">
              <a:solidFill>
                <a:srgbClr val="003366"/>
              </a:solidFill>
            </a:endParaRPr>
          </a:p>
        </p:txBody>
      </p:sp>
      <p:grpSp>
        <p:nvGrpSpPr>
          <p:cNvPr id="19462" name="Group 6"/>
          <p:cNvGrpSpPr>
            <a:grpSpLocks/>
          </p:cNvGrpSpPr>
          <p:nvPr/>
        </p:nvGrpSpPr>
        <p:grpSpPr bwMode="auto">
          <a:xfrm>
            <a:off x="1116013" y="1125538"/>
            <a:ext cx="7416800" cy="3617912"/>
            <a:chOff x="612" y="1525"/>
            <a:chExt cx="4672" cy="2279"/>
          </a:xfrm>
        </p:grpSpPr>
        <p:grpSp>
          <p:nvGrpSpPr>
            <p:cNvPr id="19465" name="Group 7"/>
            <p:cNvGrpSpPr>
              <a:grpSpLocks/>
            </p:cNvGrpSpPr>
            <p:nvPr/>
          </p:nvGrpSpPr>
          <p:grpSpPr bwMode="auto">
            <a:xfrm>
              <a:off x="930" y="2613"/>
              <a:ext cx="3628" cy="1191"/>
              <a:chOff x="930" y="2613"/>
              <a:chExt cx="3628" cy="1191"/>
            </a:xfrm>
          </p:grpSpPr>
          <p:grpSp>
            <p:nvGrpSpPr>
              <p:cNvPr id="19474" name="Group 8"/>
              <p:cNvGrpSpPr>
                <a:grpSpLocks/>
              </p:cNvGrpSpPr>
              <p:nvPr/>
            </p:nvGrpSpPr>
            <p:grpSpPr bwMode="auto">
              <a:xfrm>
                <a:off x="1701" y="3385"/>
                <a:ext cx="363" cy="237"/>
                <a:chOff x="1701" y="3385"/>
                <a:chExt cx="363" cy="237"/>
              </a:xfrm>
            </p:grpSpPr>
            <p:sp>
              <p:nvSpPr>
                <p:cNvPr id="19512" name="Line 9"/>
                <p:cNvSpPr>
                  <a:spLocks noChangeShapeType="1"/>
                </p:cNvSpPr>
                <p:nvPr/>
              </p:nvSpPr>
              <p:spPr bwMode="auto">
                <a:xfrm>
                  <a:off x="1701" y="3385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rgbClr val="003366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951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747" y="3430"/>
                  <a:ext cx="317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003366"/>
                      </a:solidFill>
                    </a:rPr>
                    <a:t>X</a:t>
                  </a:r>
                  <a:r>
                    <a:rPr lang="en-US" sz="1400" b="1" baseline="-25000">
                      <a:solidFill>
                        <a:srgbClr val="003366"/>
                      </a:solidFill>
                    </a:rPr>
                    <a:t>2</a:t>
                  </a:r>
                  <a:endParaRPr lang="el-GR" sz="1400" b="1" baseline="-25000">
                    <a:solidFill>
                      <a:srgbClr val="003366"/>
                    </a:solidFill>
                  </a:endParaRPr>
                </a:p>
              </p:txBody>
            </p:sp>
          </p:grpSp>
          <p:grpSp>
            <p:nvGrpSpPr>
              <p:cNvPr id="19475" name="Group 11"/>
              <p:cNvGrpSpPr>
                <a:grpSpLocks/>
              </p:cNvGrpSpPr>
              <p:nvPr/>
            </p:nvGrpSpPr>
            <p:grpSpPr bwMode="auto">
              <a:xfrm>
                <a:off x="930" y="2613"/>
                <a:ext cx="3628" cy="1191"/>
                <a:chOff x="930" y="2613"/>
                <a:chExt cx="3628" cy="1191"/>
              </a:xfrm>
            </p:grpSpPr>
            <p:grpSp>
              <p:nvGrpSpPr>
                <p:cNvPr id="19476" name="Group 12"/>
                <p:cNvGrpSpPr>
                  <a:grpSpLocks/>
                </p:cNvGrpSpPr>
                <p:nvPr/>
              </p:nvGrpSpPr>
              <p:grpSpPr bwMode="auto">
                <a:xfrm>
                  <a:off x="930" y="2613"/>
                  <a:ext cx="3628" cy="681"/>
                  <a:chOff x="930" y="2613"/>
                  <a:chExt cx="3628" cy="681"/>
                </a:xfrm>
              </p:grpSpPr>
              <p:grpSp>
                <p:nvGrpSpPr>
                  <p:cNvPr id="19485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1292" y="2613"/>
                    <a:ext cx="3266" cy="681"/>
                    <a:chOff x="1292" y="2432"/>
                    <a:chExt cx="3266" cy="681"/>
                  </a:xfrm>
                </p:grpSpPr>
                <p:grpSp>
                  <p:nvGrpSpPr>
                    <p:cNvPr id="19488" name="Group 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92" y="2614"/>
                      <a:ext cx="681" cy="499"/>
                      <a:chOff x="1292" y="2614"/>
                      <a:chExt cx="681" cy="499"/>
                    </a:xfrm>
                  </p:grpSpPr>
                  <p:grpSp>
                    <p:nvGrpSpPr>
                      <p:cNvPr id="19506" name="Group 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92" y="2614"/>
                        <a:ext cx="409" cy="499"/>
                        <a:chOff x="1292" y="2614"/>
                        <a:chExt cx="409" cy="499"/>
                      </a:xfrm>
                    </p:grpSpPr>
                    <p:sp>
                      <p:nvSpPr>
                        <p:cNvPr id="19510" name="Line 1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2" y="2614"/>
                          <a:ext cx="0" cy="499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9511" name="Line 1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2" y="2614"/>
                          <a:ext cx="409" cy="499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</p:grpSp>
                  <p:grpSp>
                    <p:nvGrpSpPr>
                      <p:cNvPr id="19507" name="Group 1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01" y="2840"/>
                        <a:ext cx="272" cy="273"/>
                        <a:chOff x="1701" y="2840"/>
                        <a:chExt cx="272" cy="273"/>
                      </a:xfrm>
                    </p:grpSpPr>
                    <p:sp>
                      <p:nvSpPr>
                        <p:cNvPr id="19508" name="Line 1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701" y="2840"/>
                          <a:ext cx="0" cy="273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9509" name="Line 2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701" y="2840"/>
                          <a:ext cx="272" cy="273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</p:grpSp>
                </p:grpSp>
                <p:grpSp>
                  <p:nvGrpSpPr>
                    <p:cNvPr id="19489" name="Group 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90" y="2432"/>
                      <a:ext cx="1497" cy="681"/>
                      <a:chOff x="2290" y="2432"/>
                      <a:chExt cx="1497" cy="681"/>
                    </a:xfrm>
                  </p:grpSpPr>
                  <p:grpSp>
                    <p:nvGrpSpPr>
                      <p:cNvPr id="19497" name="Group 2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290" y="2614"/>
                        <a:ext cx="499" cy="499"/>
                        <a:chOff x="2290" y="2614"/>
                        <a:chExt cx="499" cy="499"/>
                      </a:xfrm>
                    </p:grpSpPr>
                    <p:sp>
                      <p:nvSpPr>
                        <p:cNvPr id="19504" name="Line 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290" y="2614"/>
                          <a:ext cx="0" cy="499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9505" name="Line 2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290" y="2614"/>
                          <a:ext cx="499" cy="499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</p:grpSp>
                  <p:grpSp>
                    <p:nvGrpSpPr>
                      <p:cNvPr id="19498" name="Group 2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789" y="2795"/>
                        <a:ext cx="318" cy="318"/>
                        <a:chOff x="2789" y="2795"/>
                        <a:chExt cx="318" cy="318"/>
                      </a:xfrm>
                    </p:grpSpPr>
                    <p:sp>
                      <p:nvSpPr>
                        <p:cNvPr id="19502" name="Line 2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789" y="2795"/>
                          <a:ext cx="0" cy="318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9503" name="Line 2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789" y="2795"/>
                          <a:ext cx="318" cy="318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</p:grpSp>
                  <p:grpSp>
                    <p:nvGrpSpPr>
                      <p:cNvPr id="19499" name="Group 2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107" y="2432"/>
                        <a:ext cx="680" cy="681"/>
                        <a:chOff x="3107" y="2432"/>
                        <a:chExt cx="680" cy="681"/>
                      </a:xfrm>
                    </p:grpSpPr>
                    <p:sp>
                      <p:nvSpPr>
                        <p:cNvPr id="19500" name="Line 2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07" y="2432"/>
                          <a:ext cx="0" cy="681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9501" name="Line 3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07" y="2432"/>
                          <a:ext cx="680" cy="681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</p:grpSp>
                </p:grpSp>
                <p:grpSp>
                  <p:nvGrpSpPr>
                    <p:cNvPr id="19490" name="Group 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68" y="2614"/>
                      <a:ext cx="590" cy="499"/>
                      <a:chOff x="3968" y="2614"/>
                      <a:chExt cx="590" cy="499"/>
                    </a:xfrm>
                  </p:grpSpPr>
                  <p:grpSp>
                    <p:nvGrpSpPr>
                      <p:cNvPr id="19491" name="Group 3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68" y="2795"/>
                        <a:ext cx="318" cy="318"/>
                        <a:chOff x="3968" y="2795"/>
                        <a:chExt cx="318" cy="318"/>
                      </a:xfrm>
                    </p:grpSpPr>
                    <p:sp>
                      <p:nvSpPr>
                        <p:cNvPr id="19495" name="Line 3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968" y="2795"/>
                          <a:ext cx="0" cy="318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9496" name="Line 3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968" y="2795"/>
                          <a:ext cx="318" cy="318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</p:grpSp>
                  <p:grpSp>
                    <p:nvGrpSpPr>
                      <p:cNvPr id="19492" name="Group 3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286" y="2614"/>
                        <a:ext cx="272" cy="499"/>
                        <a:chOff x="4286" y="2614"/>
                        <a:chExt cx="272" cy="499"/>
                      </a:xfrm>
                    </p:grpSpPr>
                    <p:sp>
                      <p:nvSpPr>
                        <p:cNvPr id="19493" name="Line 3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286" y="2614"/>
                          <a:ext cx="0" cy="499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9494" name="Line 3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286" y="2614"/>
                          <a:ext cx="272" cy="272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</p:grpSp>
                </p:grpSp>
              </p:grpSp>
              <p:sp>
                <p:nvSpPr>
                  <p:cNvPr id="19486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156" y="2795"/>
                    <a:ext cx="0" cy="499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 type="triangle" w="med" len="med"/>
                    <a:tailEnd type="triangle" w="med" len="med"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9487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30" y="2966"/>
                    <a:ext cx="317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400" b="1">
                        <a:solidFill>
                          <a:srgbClr val="003366"/>
                        </a:solidFill>
                      </a:rPr>
                      <a:t>X</a:t>
                    </a:r>
                    <a:r>
                      <a:rPr lang="en-US" sz="1400" b="1" baseline="-25000">
                        <a:solidFill>
                          <a:srgbClr val="003366"/>
                        </a:solidFill>
                      </a:rPr>
                      <a:t>1</a:t>
                    </a:r>
                    <a:endParaRPr lang="el-GR" sz="1400" b="1" baseline="-25000">
                      <a:solidFill>
                        <a:srgbClr val="003366"/>
                      </a:solidFill>
                    </a:endParaRPr>
                  </a:p>
                </p:txBody>
              </p:sp>
            </p:grpSp>
            <p:grpSp>
              <p:nvGrpSpPr>
                <p:cNvPr id="19477" name="Group 40"/>
                <p:cNvGrpSpPr>
                  <a:grpSpLocks/>
                </p:cNvGrpSpPr>
                <p:nvPr/>
              </p:nvGrpSpPr>
              <p:grpSpPr bwMode="auto">
                <a:xfrm>
                  <a:off x="1292" y="3385"/>
                  <a:ext cx="409" cy="227"/>
                  <a:chOff x="1292" y="3385"/>
                  <a:chExt cx="409" cy="227"/>
                </a:xfrm>
              </p:grpSpPr>
              <p:sp>
                <p:nvSpPr>
                  <p:cNvPr id="19483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1292" y="3385"/>
                    <a:ext cx="409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 type="triangle" w="med" len="med"/>
                    <a:tailEnd type="triangle" w="med" len="med"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9484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84" y="3420"/>
                    <a:ext cx="317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400" b="1">
                        <a:solidFill>
                          <a:srgbClr val="003366"/>
                        </a:solidFill>
                      </a:rPr>
                      <a:t>X</a:t>
                    </a:r>
                    <a:r>
                      <a:rPr lang="en-US" sz="1400" b="1" baseline="-25000">
                        <a:solidFill>
                          <a:srgbClr val="003366"/>
                        </a:solidFill>
                      </a:rPr>
                      <a:t>1</a:t>
                    </a:r>
                    <a:endParaRPr lang="el-GR" sz="1400" b="1" baseline="-25000">
                      <a:solidFill>
                        <a:srgbClr val="003366"/>
                      </a:solidFill>
                    </a:endParaRPr>
                  </a:p>
                </p:txBody>
              </p:sp>
            </p:grpSp>
            <p:grpSp>
              <p:nvGrpSpPr>
                <p:cNvPr id="19478" name="Group 43"/>
                <p:cNvGrpSpPr>
                  <a:grpSpLocks/>
                </p:cNvGrpSpPr>
                <p:nvPr/>
              </p:nvGrpSpPr>
              <p:grpSpPr bwMode="auto">
                <a:xfrm>
                  <a:off x="3788" y="3339"/>
                  <a:ext cx="770" cy="465"/>
                  <a:chOff x="3788" y="3339"/>
                  <a:chExt cx="770" cy="465"/>
                </a:xfrm>
              </p:grpSpPr>
              <p:sp>
                <p:nvSpPr>
                  <p:cNvPr id="19479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3969" y="3385"/>
                    <a:ext cx="317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 type="triangle" w="med" len="med"/>
                    <a:tailEnd type="triangle" w="med" len="med"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9480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88" y="3612"/>
                    <a:ext cx="453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400" b="1">
                        <a:solidFill>
                          <a:srgbClr val="003366"/>
                        </a:solidFill>
                      </a:rPr>
                      <a:t>X</a:t>
                    </a:r>
                    <a:r>
                      <a:rPr lang="en-US" sz="1400" b="1" baseline="-25000">
                        <a:solidFill>
                          <a:srgbClr val="003366"/>
                        </a:solidFill>
                      </a:rPr>
                      <a:t>M(t)</a:t>
                    </a:r>
                    <a:endParaRPr lang="el-GR" sz="1400" b="1" baseline="-25000">
                      <a:solidFill>
                        <a:srgbClr val="003366"/>
                      </a:solidFill>
                    </a:endParaRPr>
                  </a:p>
                </p:txBody>
              </p:sp>
              <p:sp>
                <p:nvSpPr>
                  <p:cNvPr id="19481" name="Line 4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69" y="3385"/>
                    <a:ext cx="136" cy="317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9482" name="Text 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41" y="3339"/>
                    <a:ext cx="317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400" b="1">
                        <a:solidFill>
                          <a:srgbClr val="003366"/>
                        </a:solidFill>
                      </a:rPr>
                      <a:t>t</a:t>
                    </a:r>
                    <a:endParaRPr lang="el-GR" sz="1400" b="1" baseline="-25000">
                      <a:solidFill>
                        <a:srgbClr val="003366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9466" name="Group 48"/>
            <p:cNvGrpSpPr>
              <a:grpSpLocks/>
            </p:cNvGrpSpPr>
            <p:nvPr/>
          </p:nvGrpSpPr>
          <p:grpSpPr bwMode="auto">
            <a:xfrm>
              <a:off x="612" y="1525"/>
              <a:ext cx="4672" cy="2052"/>
              <a:chOff x="612" y="1525"/>
              <a:chExt cx="4672" cy="2052"/>
            </a:xfrm>
          </p:grpSpPr>
          <p:grpSp>
            <p:nvGrpSpPr>
              <p:cNvPr id="19467" name="Group 49"/>
              <p:cNvGrpSpPr>
                <a:grpSpLocks/>
              </p:cNvGrpSpPr>
              <p:nvPr/>
            </p:nvGrpSpPr>
            <p:grpSpPr bwMode="auto">
              <a:xfrm>
                <a:off x="612" y="1615"/>
                <a:ext cx="4672" cy="1962"/>
                <a:chOff x="612" y="1615"/>
                <a:chExt cx="4672" cy="1962"/>
              </a:xfrm>
            </p:grpSpPr>
            <p:grpSp>
              <p:nvGrpSpPr>
                <p:cNvPr id="19469" name="Group 50"/>
                <p:cNvGrpSpPr>
                  <a:grpSpLocks/>
                </p:cNvGrpSpPr>
                <p:nvPr/>
              </p:nvGrpSpPr>
              <p:grpSpPr bwMode="auto">
                <a:xfrm>
                  <a:off x="612" y="1615"/>
                  <a:ext cx="4400" cy="1815"/>
                  <a:chOff x="612" y="1434"/>
                  <a:chExt cx="4400" cy="1815"/>
                </a:xfrm>
              </p:grpSpPr>
              <p:sp>
                <p:nvSpPr>
                  <p:cNvPr id="19472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793" y="1434"/>
                    <a:ext cx="0" cy="1815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 type="triangle" w="lg" len="lg"/>
                    <a:tailEnd type="none" w="lg" len="lg"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9473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612" y="3113"/>
                    <a:ext cx="4400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 type="none" w="lg" len="lg"/>
                    <a:tailEnd type="triangle" w="lg" len="lg"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19470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612" y="3385"/>
                  <a:ext cx="227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003366"/>
                      </a:solidFill>
                    </a:rPr>
                    <a:t>0</a:t>
                  </a:r>
                  <a:endParaRPr lang="el-GR" sz="1400" b="1">
                    <a:solidFill>
                      <a:srgbClr val="003366"/>
                    </a:solidFill>
                  </a:endParaRPr>
                </a:p>
              </p:txBody>
            </p:sp>
            <p:sp>
              <p:nvSpPr>
                <p:cNvPr id="19471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4785" y="3385"/>
                  <a:ext cx="499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003366"/>
                      </a:solidFill>
                    </a:rPr>
                    <a:t>Time t</a:t>
                  </a:r>
                  <a:endParaRPr lang="el-GR" sz="1400" b="1">
                    <a:solidFill>
                      <a:srgbClr val="003366"/>
                    </a:solidFill>
                  </a:endParaRPr>
                </a:p>
              </p:txBody>
            </p:sp>
          </p:grpSp>
          <p:sp>
            <p:nvSpPr>
              <p:cNvPr id="19468" name="Text Box 55"/>
              <p:cNvSpPr txBox="1">
                <a:spLocks noChangeArrowheads="1"/>
              </p:cNvSpPr>
              <p:nvPr/>
            </p:nvSpPr>
            <p:spPr bwMode="auto">
              <a:xfrm>
                <a:off x="884" y="1525"/>
                <a:ext cx="1633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sz="1400" b="1">
                    <a:solidFill>
                      <a:srgbClr val="003366"/>
                    </a:solidFill>
                  </a:rPr>
                  <a:t>Υπολειπόμενος χρόνος εξυπηρέτησης</a:t>
                </a:r>
                <a:r>
                  <a:rPr lang="en-US" sz="1400" b="1">
                    <a:solidFill>
                      <a:srgbClr val="003366"/>
                    </a:solidFill>
                  </a:rPr>
                  <a:t> r(t)</a:t>
                </a:r>
                <a:endParaRPr lang="el-GR" sz="1400" b="1">
                  <a:solidFill>
                    <a:srgbClr val="003366"/>
                  </a:solidFill>
                </a:endParaRPr>
              </a:p>
            </p:txBody>
          </p:sp>
        </p:grpSp>
      </p:grpSp>
      <p:grpSp>
        <p:nvGrpSpPr>
          <p:cNvPr id="19463" name="Group 60"/>
          <p:cNvGrpSpPr>
            <a:grpSpLocks/>
          </p:cNvGrpSpPr>
          <p:nvPr/>
        </p:nvGrpSpPr>
        <p:grpSpPr bwMode="auto">
          <a:xfrm>
            <a:off x="1187450" y="4518025"/>
            <a:ext cx="7670800" cy="1712913"/>
            <a:chOff x="748" y="2846"/>
            <a:chExt cx="4832" cy="1079"/>
          </a:xfrm>
        </p:grpSpPr>
        <p:sp>
          <p:nvSpPr>
            <p:cNvPr id="19464" name="Text Box 56"/>
            <p:cNvSpPr txBox="1">
              <a:spLocks noChangeArrowheads="1"/>
            </p:cNvSpPr>
            <p:nvPr/>
          </p:nvSpPr>
          <p:spPr bwMode="auto">
            <a:xfrm>
              <a:off x="748" y="3430"/>
              <a:ext cx="483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800">
                  <a:solidFill>
                    <a:srgbClr val="003366"/>
                  </a:solidFill>
                </a:rPr>
                <a:t>Παίρνοντας το όριο όπως το </a:t>
              </a:r>
              <a:r>
                <a:rPr lang="en-US" sz="1800">
                  <a:solidFill>
                    <a:srgbClr val="003366"/>
                  </a:solidFill>
                </a:rPr>
                <a:t> </a:t>
              </a:r>
              <a:r>
                <a:rPr lang="en-US" sz="1800" b="1">
                  <a:solidFill>
                    <a:srgbClr val="003366"/>
                  </a:solidFill>
                </a:rPr>
                <a:t>t</a:t>
              </a:r>
              <a:r>
                <a:rPr lang="en-US" sz="1800" b="1">
                  <a:solidFill>
                    <a:srgbClr val="003366"/>
                  </a:solidFill>
                  <a:cs typeface="Arial" charset="0"/>
                </a:rPr>
                <a:t>→∞</a:t>
              </a:r>
              <a:r>
                <a:rPr lang="en-US" sz="1800">
                  <a:solidFill>
                    <a:srgbClr val="003366"/>
                  </a:solidFill>
                  <a:cs typeface="Arial" charset="0"/>
                </a:rPr>
                <a:t> </a:t>
              </a:r>
              <a:r>
                <a:rPr lang="el-GR" sz="1800">
                  <a:solidFill>
                    <a:srgbClr val="003366"/>
                  </a:solidFill>
                  <a:cs typeface="Arial" charset="0"/>
                </a:rPr>
                <a:t>προκύπτει</a:t>
              </a:r>
              <a:r>
                <a:rPr lang="en-US" sz="1800">
                  <a:solidFill>
                    <a:srgbClr val="003366"/>
                  </a:solidFill>
                  <a:cs typeface="Arial" charset="0"/>
                </a:rPr>
                <a:t> </a:t>
              </a:r>
            </a:p>
          </p:txBody>
        </p:sp>
        <p:graphicFrame>
          <p:nvGraphicFramePr>
            <p:cNvPr id="19458" name="Object 57"/>
            <p:cNvGraphicFramePr>
              <a:graphicFrameLocks noChangeAspect="1"/>
            </p:cNvGraphicFramePr>
            <p:nvPr/>
          </p:nvGraphicFramePr>
          <p:xfrm>
            <a:off x="805" y="2846"/>
            <a:ext cx="2831" cy="577"/>
          </p:xfrm>
          <a:graphic>
            <a:graphicData uri="http://schemas.openxmlformats.org/presentationml/2006/ole">
              <p:oleObj spid="_x0000_s19460" name="Equation" r:id="rId4" imgW="57597745" imgH="14011380" progId="Equation.3">
                <p:embed/>
              </p:oleObj>
            </a:graphicData>
          </a:graphic>
        </p:graphicFrame>
        <p:graphicFrame>
          <p:nvGraphicFramePr>
            <p:cNvPr id="19459" name="Object 58"/>
            <p:cNvGraphicFramePr>
              <a:graphicFrameLocks noChangeAspect="1"/>
            </p:cNvGraphicFramePr>
            <p:nvPr/>
          </p:nvGraphicFramePr>
          <p:xfrm>
            <a:off x="839" y="3702"/>
            <a:ext cx="1225" cy="223"/>
          </p:xfrm>
          <a:graphic>
            <a:graphicData uri="http://schemas.openxmlformats.org/presentationml/2006/ole">
              <p:oleObj spid="_x0000_s19461" name="Εξίσωση" r:id="rId5" imgW="26203165" imgH="517212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Αναμονή με Προτεραιότητες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47107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39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47108" name="Text Box 6"/>
          <p:cNvSpPr txBox="1">
            <a:spLocks noChangeArrowheads="1"/>
          </p:cNvSpPr>
          <p:nvPr/>
        </p:nvSpPr>
        <p:spPr bwMode="auto">
          <a:xfrm>
            <a:off x="2124075" y="2000250"/>
            <a:ext cx="5040313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>
                <a:solidFill>
                  <a:srgbClr val="003366"/>
                </a:solidFill>
              </a:rPr>
              <a:t>Οι προτεραιότητες εισάγουν πολυπλοκότητα</a:t>
            </a: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</a:pPr>
            <a:endParaRPr lang="en-US">
              <a:solidFill>
                <a:srgbClr val="003366"/>
              </a:solidFill>
            </a:endParaRP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>
                <a:solidFill>
                  <a:srgbClr val="003366"/>
                </a:solidFill>
              </a:rPr>
              <a:t> Δύο σημαντικά μοντέλα επιδέχονται λύσεις  κλειστής μορφής με βάση το μοντέλο </a:t>
            </a:r>
            <a:r>
              <a:rPr lang="en-US">
                <a:solidFill>
                  <a:srgbClr val="003366"/>
                </a:solidFill>
              </a:rPr>
              <a:t>M/G/1</a:t>
            </a:r>
            <a:r>
              <a:rPr lang="en-US">
                <a:solidFill>
                  <a:srgbClr val="003366"/>
                </a:solidFill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Αναμονή με Προτεραιότητες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48131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40</a:t>
            </a:r>
            <a:endParaRPr lang="el-GR" sz="1200">
              <a:solidFill>
                <a:srgbClr val="003366"/>
              </a:solidFill>
            </a:endParaRPr>
          </a:p>
        </p:txBody>
      </p:sp>
      <p:grpSp>
        <p:nvGrpSpPr>
          <p:cNvPr id="48132" name="Group 22"/>
          <p:cNvGrpSpPr>
            <a:grpSpLocks/>
          </p:cNvGrpSpPr>
          <p:nvPr/>
        </p:nvGrpSpPr>
        <p:grpSpPr bwMode="auto">
          <a:xfrm>
            <a:off x="2338388" y="1628775"/>
            <a:ext cx="4392612" cy="1658938"/>
            <a:chOff x="1292" y="1026"/>
            <a:chExt cx="2767" cy="1045"/>
          </a:xfrm>
        </p:grpSpPr>
        <p:sp>
          <p:nvSpPr>
            <p:cNvPr id="48135" name="Text Box 11"/>
            <p:cNvSpPr txBox="1">
              <a:spLocks noChangeArrowheads="1"/>
            </p:cNvSpPr>
            <p:nvPr/>
          </p:nvSpPr>
          <p:spPr bwMode="auto">
            <a:xfrm>
              <a:off x="1293" y="1026"/>
              <a:ext cx="176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400" b="1">
                  <a:solidFill>
                    <a:srgbClr val="003366"/>
                  </a:solidFill>
                </a:rPr>
                <a:t>Προτεραιότητα</a:t>
              </a:r>
              <a:r>
                <a:rPr lang="en-US" sz="1400" b="1">
                  <a:solidFill>
                    <a:srgbClr val="003366"/>
                  </a:solidFill>
                </a:rPr>
                <a:t> 1 (</a:t>
              </a:r>
              <a:r>
                <a:rPr lang="el-GR" sz="1400" b="1">
                  <a:solidFill>
                    <a:srgbClr val="003366"/>
                  </a:solidFill>
                </a:rPr>
                <a:t>υψηλότερη</a:t>
              </a:r>
              <a:r>
                <a:rPr lang="en-US" sz="1400" b="1">
                  <a:solidFill>
                    <a:srgbClr val="003366"/>
                  </a:solidFill>
                </a:rPr>
                <a:t>)</a:t>
              </a:r>
              <a:endParaRPr lang="el-GR" sz="1400" b="1">
                <a:solidFill>
                  <a:srgbClr val="003366"/>
                </a:solidFill>
              </a:endParaRPr>
            </a:p>
          </p:txBody>
        </p:sp>
        <p:grpSp>
          <p:nvGrpSpPr>
            <p:cNvPr id="48136" name="Group 19"/>
            <p:cNvGrpSpPr>
              <a:grpSpLocks/>
            </p:cNvGrpSpPr>
            <p:nvPr/>
          </p:nvGrpSpPr>
          <p:grpSpPr bwMode="auto">
            <a:xfrm>
              <a:off x="1383" y="1253"/>
              <a:ext cx="2676" cy="635"/>
              <a:chOff x="1383" y="1253"/>
              <a:chExt cx="2676" cy="635"/>
            </a:xfrm>
          </p:grpSpPr>
          <p:sp>
            <p:nvSpPr>
              <p:cNvPr id="48138" name="Rectangle 8"/>
              <p:cNvSpPr>
                <a:spLocks noChangeArrowheads="1"/>
              </p:cNvSpPr>
              <p:nvPr/>
            </p:nvSpPr>
            <p:spPr bwMode="auto">
              <a:xfrm>
                <a:off x="2018" y="1343"/>
                <a:ext cx="1361" cy="318"/>
              </a:xfrm>
              <a:prstGeom prst="rect">
                <a:avLst/>
              </a:prstGeom>
              <a:noFill/>
              <a:ln w="28575">
                <a:solidFill>
                  <a:srgbClr val="0033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400" b="1">
                  <a:solidFill>
                    <a:srgbClr val="003366"/>
                  </a:solidFill>
                </a:endParaRPr>
              </a:p>
            </p:txBody>
          </p:sp>
          <p:sp>
            <p:nvSpPr>
              <p:cNvPr id="48139" name="Line 10"/>
              <p:cNvSpPr>
                <a:spLocks noChangeShapeType="1"/>
              </p:cNvSpPr>
              <p:nvPr/>
            </p:nvSpPr>
            <p:spPr bwMode="auto">
              <a:xfrm flipH="1">
                <a:off x="3379" y="1525"/>
                <a:ext cx="680" cy="0"/>
              </a:xfrm>
              <a:prstGeom prst="line">
                <a:avLst/>
              </a:prstGeom>
              <a:noFill/>
              <a:ln w="57150">
                <a:solidFill>
                  <a:srgbClr val="003366"/>
                </a:solidFill>
                <a:round/>
                <a:headEnd type="triangle" w="lg" len="lg"/>
                <a:tailEnd type="none" w="lg" len="lg"/>
              </a:ln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48140" name="Group 18"/>
              <p:cNvGrpSpPr>
                <a:grpSpLocks/>
              </p:cNvGrpSpPr>
              <p:nvPr/>
            </p:nvGrpSpPr>
            <p:grpSpPr bwMode="auto">
              <a:xfrm>
                <a:off x="1383" y="1253"/>
                <a:ext cx="681" cy="635"/>
                <a:chOff x="1383" y="1253"/>
                <a:chExt cx="681" cy="635"/>
              </a:xfrm>
            </p:grpSpPr>
            <p:sp>
              <p:nvSpPr>
                <p:cNvPr id="48141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429" y="1616"/>
                  <a:ext cx="635" cy="272"/>
                </a:xfrm>
                <a:prstGeom prst="line">
                  <a:avLst/>
                </a:prstGeom>
                <a:noFill/>
                <a:ln w="28575">
                  <a:solidFill>
                    <a:srgbClr val="003366"/>
                  </a:solidFill>
                  <a:round/>
                  <a:headEnd/>
                  <a:tailEnd type="triangle" w="sm" len="lg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8142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383" y="1570"/>
                  <a:ext cx="681" cy="182"/>
                </a:xfrm>
                <a:prstGeom prst="line">
                  <a:avLst/>
                </a:prstGeom>
                <a:noFill/>
                <a:ln w="28575">
                  <a:solidFill>
                    <a:srgbClr val="003366"/>
                  </a:solidFill>
                  <a:round/>
                  <a:headEnd/>
                  <a:tailEnd type="triangle" w="sm" len="lg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8143" name="Line 15"/>
                <p:cNvSpPr>
                  <a:spLocks noChangeShapeType="1"/>
                </p:cNvSpPr>
                <p:nvPr/>
              </p:nvSpPr>
              <p:spPr bwMode="auto">
                <a:xfrm>
                  <a:off x="1383" y="1253"/>
                  <a:ext cx="681" cy="136"/>
                </a:xfrm>
                <a:prstGeom prst="line">
                  <a:avLst/>
                </a:prstGeom>
                <a:noFill/>
                <a:ln w="28575">
                  <a:solidFill>
                    <a:srgbClr val="003366"/>
                  </a:solidFill>
                  <a:round/>
                  <a:headEnd/>
                  <a:tailEnd type="triangle" w="sm" len="lg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8144" name="Line 16"/>
                <p:cNvSpPr>
                  <a:spLocks noChangeShapeType="1"/>
                </p:cNvSpPr>
                <p:nvPr/>
              </p:nvSpPr>
              <p:spPr bwMode="auto">
                <a:xfrm>
                  <a:off x="1383" y="1389"/>
                  <a:ext cx="681" cy="45"/>
                </a:xfrm>
                <a:prstGeom prst="line">
                  <a:avLst/>
                </a:prstGeom>
                <a:noFill/>
                <a:ln w="28575">
                  <a:solidFill>
                    <a:srgbClr val="003366"/>
                  </a:solidFill>
                  <a:round/>
                  <a:headEnd/>
                  <a:tailEnd type="triangle" w="sm" len="lg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8145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1383" y="1480"/>
                  <a:ext cx="681" cy="45"/>
                </a:xfrm>
                <a:prstGeom prst="line">
                  <a:avLst/>
                </a:prstGeom>
                <a:noFill/>
                <a:ln w="28575">
                  <a:solidFill>
                    <a:srgbClr val="003366"/>
                  </a:solidFill>
                  <a:round/>
                  <a:headEnd/>
                  <a:tailEnd type="triangle" w="sm" len="lg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</p:grpSp>
        <p:sp>
          <p:nvSpPr>
            <p:cNvPr id="48137" name="Text Box 21"/>
            <p:cNvSpPr txBox="1">
              <a:spLocks noChangeArrowheads="1"/>
            </p:cNvSpPr>
            <p:nvPr/>
          </p:nvSpPr>
          <p:spPr bwMode="auto">
            <a:xfrm>
              <a:off x="1292" y="1877"/>
              <a:ext cx="217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400" b="1">
                  <a:solidFill>
                    <a:srgbClr val="003366"/>
                  </a:solidFill>
                </a:rPr>
                <a:t>Προτεραιότητα</a:t>
              </a:r>
              <a:r>
                <a:rPr lang="en-US" sz="1400" b="1">
                  <a:solidFill>
                    <a:srgbClr val="003366"/>
                  </a:solidFill>
                </a:rPr>
                <a:t> n (</a:t>
              </a:r>
              <a:r>
                <a:rPr lang="el-GR" sz="1400" b="1">
                  <a:solidFill>
                    <a:srgbClr val="003366"/>
                  </a:solidFill>
                </a:rPr>
                <a:t>χαμηλότερη</a:t>
              </a:r>
              <a:r>
                <a:rPr lang="en-US" sz="1400" b="1">
                  <a:solidFill>
                    <a:srgbClr val="003366"/>
                  </a:solidFill>
                </a:rPr>
                <a:t>)</a:t>
              </a:r>
              <a:endParaRPr lang="el-GR" sz="1400" b="1">
                <a:solidFill>
                  <a:srgbClr val="003366"/>
                </a:solidFill>
              </a:endParaRPr>
            </a:p>
          </p:txBody>
        </p:sp>
      </p:grpSp>
      <p:sp>
        <p:nvSpPr>
          <p:cNvPr id="48133" name="Text Box 23"/>
          <p:cNvSpPr txBox="1">
            <a:spLocks noChangeArrowheads="1"/>
          </p:cNvSpPr>
          <p:nvPr/>
        </p:nvSpPr>
        <p:spPr bwMode="auto">
          <a:xfrm>
            <a:off x="1143000" y="3662363"/>
            <a:ext cx="7286625" cy="2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 dirty="0">
                <a:solidFill>
                  <a:srgbClr val="003366"/>
                </a:solidFill>
              </a:rPr>
              <a:t>Ο πελάτης υπό εξυπηρέτηση δεν διακόπτεται</a:t>
            </a:r>
            <a:endParaRPr lang="en-US" sz="1800" dirty="0">
              <a:solidFill>
                <a:srgbClr val="003366"/>
              </a:solidFill>
            </a:endParaRP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n-US" sz="1800" b="1" dirty="0">
                <a:solidFill>
                  <a:srgbClr val="003366"/>
                </a:solidFill>
              </a:rPr>
              <a:t>n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l-GR" sz="1800" dirty="0">
                <a:solidFill>
                  <a:srgbClr val="003366"/>
                </a:solidFill>
              </a:rPr>
              <a:t>κλάσεις προτεραιοτήτων</a:t>
            </a:r>
            <a:r>
              <a:rPr lang="en-US" sz="1800" dirty="0">
                <a:solidFill>
                  <a:srgbClr val="003366"/>
                </a:solidFill>
              </a:rPr>
              <a:t>(1 = </a:t>
            </a:r>
            <a:r>
              <a:rPr lang="el-GR" sz="1800" dirty="0">
                <a:solidFill>
                  <a:srgbClr val="003366"/>
                </a:solidFill>
              </a:rPr>
              <a:t>υψηλότερη</a:t>
            </a:r>
            <a:r>
              <a:rPr lang="en-US" sz="1800" dirty="0">
                <a:solidFill>
                  <a:srgbClr val="003366"/>
                </a:solidFill>
              </a:rPr>
              <a:t>, …n</a:t>
            </a:r>
            <a:r>
              <a:rPr lang="el-GR" sz="1800" dirty="0">
                <a:solidFill>
                  <a:srgbClr val="003366"/>
                </a:solidFill>
              </a:rPr>
              <a:t> =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l-GR" sz="1800" dirty="0">
                <a:solidFill>
                  <a:srgbClr val="003366"/>
                </a:solidFill>
              </a:rPr>
              <a:t>χαμηλότερη</a:t>
            </a:r>
            <a:r>
              <a:rPr lang="en-US" sz="1800" dirty="0">
                <a:solidFill>
                  <a:srgbClr val="003366"/>
                </a:solidFill>
              </a:rPr>
              <a:t>)</a:t>
            </a: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 b="1" dirty="0">
                <a:solidFill>
                  <a:srgbClr val="003366"/>
                </a:solidFill>
                <a:latin typeface="Times New Roman" pitchFamily="18" charset="0"/>
              </a:rPr>
              <a:t>λ</a:t>
            </a:r>
            <a:r>
              <a:rPr lang="en-US" sz="1800" b="1" baseline="-25000" dirty="0">
                <a:solidFill>
                  <a:srgbClr val="003366"/>
                </a:solidFill>
                <a:latin typeface="Times New Roman" pitchFamily="18" charset="0"/>
              </a:rPr>
              <a:t>k</a:t>
            </a:r>
            <a:r>
              <a:rPr lang="el-GR" sz="1800" b="1" dirty="0">
                <a:solidFill>
                  <a:srgbClr val="003366"/>
                </a:solidFill>
                <a:latin typeface="Times New Roman" pitchFamily="18" charset="0"/>
              </a:rPr>
              <a:t>, μ</a:t>
            </a:r>
            <a:r>
              <a:rPr lang="en-US" sz="1800" b="1" baseline="-25000" dirty="0">
                <a:solidFill>
                  <a:srgbClr val="003366"/>
                </a:solidFill>
                <a:latin typeface="Times New Roman" pitchFamily="18" charset="0"/>
              </a:rPr>
              <a:t>k</a:t>
            </a:r>
            <a:r>
              <a:rPr lang="en-US" sz="1800" dirty="0">
                <a:solidFill>
                  <a:srgbClr val="003366"/>
                </a:solidFill>
              </a:rPr>
              <a:t> : </a:t>
            </a:r>
            <a:r>
              <a:rPr lang="el-GR" sz="1800" dirty="0" smtClean="0">
                <a:solidFill>
                  <a:srgbClr val="003366"/>
                </a:solidFill>
              </a:rPr>
              <a:t>ρυθμοί </a:t>
            </a:r>
            <a:r>
              <a:rPr lang="el-GR" sz="1800" dirty="0">
                <a:solidFill>
                  <a:srgbClr val="003366"/>
                </a:solidFill>
              </a:rPr>
              <a:t>άφιξης και εξυπηρέτησης προτεραιότητας </a:t>
            </a:r>
            <a:r>
              <a:rPr lang="en-US" sz="1800" b="1" dirty="0">
                <a:solidFill>
                  <a:srgbClr val="003366"/>
                </a:solidFill>
              </a:rPr>
              <a:t>k</a:t>
            </a: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n-US" sz="1800" b="1" dirty="0">
                <a:solidFill>
                  <a:srgbClr val="003366"/>
                </a:solidFill>
              </a:rPr>
              <a:t>W</a:t>
            </a:r>
            <a:r>
              <a:rPr lang="en-US" sz="1800" b="1" baseline="-25000" dirty="0">
                <a:solidFill>
                  <a:srgbClr val="003366"/>
                </a:solidFill>
              </a:rPr>
              <a:t>k</a:t>
            </a:r>
            <a:r>
              <a:rPr lang="en-US" sz="1800" dirty="0">
                <a:solidFill>
                  <a:srgbClr val="003366"/>
                </a:solidFill>
              </a:rPr>
              <a:t> : </a:t>
            </a:r>
            <a:r>
              <a:rPr lang="el-GR" sz="1800" dirty="0">
                <a:solidFill>
                  <a:srgbClr val="003366"/>
                </a:solidFill>
              </a:rPr>
              <a:t>μ</a:t>
            </a:r>
            <a:r>
              <a:rPr lang="el-GR" sz="1800" dirty="0" smtClean="0">
                <a:solidFill>
                  <a:srgbClr val="003366"/>
                </a:solidFill>
              </a:rPr>
              <a:t>έσος </a:t>
            </a:r>
            <a:r>
              <a:rPr lang="el-GR" sz="1800" dirty="0">
                <a:solidFill>
                  <a:srgbClr val="003366"/>
                </a:solidFill>
              </a:rPr>
              <a:t>χρόνος αναμονής για προτεραιότητα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n-US" sz="1800" b="1" dirty="0">
                <a:solidFill>
                  <a:srgbClr val="003366"/>
                </a:solidFill>
              </a:rPr>
              <a:t>k</a:t>
            </a: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 b="1" dirty="0">
                <a:solidFill>
                  <a:srgbClr val="003366"/>
                </a:solidFill>
                <a:latin typeface="Times New Roman" pitchFamily="18" charset="0"/>
              </a:rPr>
              <a:t>ρ</a:t>
            </a:r>
            <a:r>
              <a:rPr lang="en-US" sz="1800" b="1" baseline="-25000" dirty="0">
                <a:solidFill>
                  <a:srgbClr val="003366"/>
                </a:solidFill>
                <a:latin typeface="Times New Roman" pitchFamily="18" charset="0"/>
              </a:rPr>
              <a:t>k</a:t>
            </a:r>
            <a:r>
              <a:rPr lang="en-US" sz="1800" b="1" dirty="0">
                <a:solidFill>
                  <a:srgbClr val="003366"/>
                </a:solidFill>
              </a:rPr>
              <a:t> = </a:t>
            </a:r>
            <a:r>
              <a:rPr lang="el-GR" sz="1800" b="1" dirty="0">
                <a:solidFill>
                  <a:srgbClr val="003366"/>
                </a:solidFill>
                <a:latin typeface="Times New Roman" pitchFamily="18" charset="0"/>
              </a:rPr>
              <a:t>λ</a:t>
            </a:r>
            <a:r>
              <a:rPr lang="en-US" sz="1800" b="1" baseline="-25000" dirty="0">
                <a:solidFill>
                  <a:srgbClr val="003366"/>
                </a:solidFill>
                <a:latin typeface="Times New Roman" pitchFamily="18" charset="0"/>
              </a:rPr>
              <a:t>k</a:t>
            </a:r>
            <a:r>
              <a:rPr lang="el-GR" sz="1800" b="1" dirty="0">
                <a:solidFill>
                  <a:srgbClr val="003366"/>
                </a:solidFill>
                <a:latin typeface="Times New Roman" pitchFamily="18" charset="0"/>
              </a:rPr>
              <a:t>/ μ</a:t>
            </a:r>
            <a:r>
              <a:rPr lang="en-US" sz="1800" b="1" baseline="-25000" dirty="0">
                <a:solidFill>
                  <a:srgbClr val="003366"/>
                </a:solidFill>
                <a:latin typeface="Times New Roman" pitchFamily="18" charset="0"/>
              </a:rPr>
              <a:t>k</a:t>
            </a:r>
            <a:r>
              <a:rPr lang="el-GR" sz="1800" baseline="-25000" dirty="0">
                <a:solidFill>
                  <a:srgbClr val="003366"/>
                </a:solidFill>
              </a:rPr>
              <a:t> </a:t>
            </a:r>
            <a:r>
              <a:rPr lang="en-US" sz="1800" dirty="0">
                <a:solidFill>
                  <a:srgbClr val="003366"/>
                </a:solidFill>
              </a:rPr>
              <a:t>: </a:t>
            </a:r>
            <a:r>
              <a:rPr lang="el-GR" sz="1800" dirty="0" smtClean="0">
                <a:solidFill>
                  <a:srgbClr val="003366"/>
                </a:solidFill>
              </a:rPr>
              <a:t>ένταση </a:t>
            </a:r>
            <a:r>
              <a:rPr lang="el-GR" sz="1800" dirty="0">
                <a:solidFill>
                  <a:srgbClr val="003366"/>
                </a:solidFill>
              </a:rPr>
              <a:t>κίνησης για προτεραιότητα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n-US" sz="1800" b="1" dirty="0">
                <a:solidFill>
                  <a:srgbClr val="003366"/>
                </a:solidFill>
              </a:rPr>
              <a:t>k</a:t>
            </a: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n-US" sz="1800" b="1" dirty="0">
                <a:solidFill>
                  <a:srgbClr val="003366"/>
                </a:solidFill>
              </a:rPr>
              <a:t>R</a:t>
            </a:r>
            <a:r>
              <a:rPr lang="en-US" sz="1800" dirty="0">
                <a:solidFill>
                  <a:srgbClr val="003366"/>
                </a:solidFill>
              </a:rPr>
              <a:t> = </a:t>
            </a:r>
            <a:r>
              <a:rPr lang="el-GR" sz="1800" dirty="0" smtClean="0">
                <a:solidFill>
                  <a:srgbClr val="003366"/>
                </a:solidFill>
              </a:rPr>
              <a:t>μέσος </a:t>
            </a:r>
            <a:r>
              <a:rPr lang="el-GR" sz="1800" dirty="0">
                <a:solidFill>
                  <a:srgbClr val="003366"/>
                </a:solidFill>
              </a:rPr>
              <a:t>υπολειπόμενος χρόνος εξυπηρέτησης</a:t>
            </a:r>
            <a:endParaRPr lang="en-US" sz="1800" baseline="-25000" dirty="0">
              <a:solidFill>
                <a:srgbClr val="003366"/>
              </a:solidFill>
            </a:endParaRPr>
          </a:p>
        </p:txBody>
      </p:sp>
      <p:sp>
        <p:nvSpPr>
          <p:cNvPr id="48134" name="Rectangle 24"/>
          <p:cNvSpPr>
            <a:spLocks noChangeArrowheads="1"/>
          </p:cNvSpPr>
          <p:nvPr/>
        </p:nvSpPr>
        <p:spPr bwMode="auto">
          <a:xfrm>
            <a:off x="250825" y="1052513"/>
            <a:ext cx="5749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r>
              <a:rPr lang="el-GR" b="1">
                <a:solidFill>
                  <a:srgbClr val="003366"/>
                </a:solidFill>
              </a:rPr>
              <a:t>Μοντέλο 1:  </a:t>
            </a:r>
            <a:r>
              <a:rPr lang="en-US" b="1">
                <a:solidFill>
                  <a:srgbClr val="003366"/>
                </a:solidFill>
              </a:rPr>
              <a:t>Nonpreemptive Priority Queueing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Αναμονή με Προτεραιότητες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41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971550" y="1557338"/>
            <a:ext cx="6048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>
                <a:solidFill>
                  <a:srgbClr val="003366"/>
                </a:solidFill>
              </a:rPr>
              <a:t>Υποθέτοντας </a:t>
            </a:r>
            <a:r>
              <a:rPr lang="en-US" sz="1800">
                <a:solidFill>
                  <a:srgbClr val="003366"/>
                </a:solidFill>
              </a:rPr>
              <a:t> </a:t>
            </a: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ρ</a:t>
            </a:r>
            <a:r>
              <a:rPr lang="el-GR" sz="1800" b="1" baseline="-25000">
                <a:solidFill>
                  <a:srgbClr val="003366"/>
                </a:solidFill>
                <a:latin typeface="Times New Roman" pitchFamily="18" charset="0"/>
              </a:rPr>
              <a:t>1</a:t>
            </a: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 + ρ</a:t>
            </a:r>
            <a:r>
              <a:rPr lang="el-GR" sz="1800" b="1" baseline="-25000">
                <a:solidFill>
                  <a:srgbClr val="003366"/>
                </a:solidFill>
                <a:latin typeface="Times New Roman" pitchFamily="18" charset="0"/>
              </a:rPr>
              <a:t>2</a:t>
            </a: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 + …</a:t>
            </a:r>
            <a:r>
              <a:rPr lang="en-US" sz="1800" b="1">
                <a:solidFill>
                  <a:srgbClr val="003366"/>
                </a:solidFill>
                <a:latin typeface="Times New Roman" pitchFamily="18" charset="0"/>
              </a:rPr>
              <a:t> + </a:t>
            </a: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ρ</a:t>
            </a:r>
            <a:r>
              <a:rPr lang="en-US" sz="1800" b="1" baseline="-25000">
                <a:solidFill>
                  <a:srgbClr val="003366"/>
                </a:solidFill>
                <a:latin typeface="Times New Roman" pitchFamily="18" charset="0"/>
              </a:rPr>
              <a:t>n</a:t>
            </a:r>
            <a:r>
              <a:rPr lang="en-US" sz="1800" b="1">
                <a:solidFill>
                  <a:srgbClr val="003366"/>
                </a:solidFill>
                <a:latin typeface="Times New Roman" pitchFamily="18" charset="0"/>
              </a:rPr>
              <a:t> &lt; 1</a:t>
            </a:r>
            <a:r>
              <a:rPr lang="en-US" sz="1800">
                <a:solidFill>
                  <a:srgbClr val="003366"/>
                </a:solidFill>
              </a:rPr>
              <a:t> </a:t>
            </a:r>
            <a:r>
              <a:rPr lang="el-GR" sz="1800">
                <a:solidFill>
                  <a:srgbClr val="003366"/>
                </a:solidFill>
              </a:rPr>
              <a:t> έχουμε</a:t>
            </a:r>
            <a:r>
              <a:rPr lang="en-US" sz="1800">
                <a:solidFill>
                  <a:srgbClr val="003366"/>
                </a:solidFill>
                <a:cs typeface="Arial" charset="0"/>
              </a:rPr>
              <a:t> 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971550" y="5229225"/>
            <a:ext cx="78152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>
                <a:solidFill>
                  <a:srgbClr val="003366"/>
                </a:solidFill>
              </a:rPr>
              <a:t>Σημειώστε την ανεξαρτησία του χρόνου αναμονής </a:t>
            </a:r>
            <a:r>
              <a:rPr lang="en-US" sz="1800" b="1">
                <a:solidFill>
                  <a:srgbClr val="003366"/>
                </a:solidFill>
              </a:rPr>
              <a:t>W</a:t>
            </a:r>
            <a:r>
              <a:rPr lang="en-US" sz="1800" b="1" baseline="-25000">
                <a:solidFill>
                  <a:srgbClr val="003366"/>
                </a:solidFill>
              </a:rPr>
              <a:t>k</a:t>
            </a:r>
            <a:r>
              <a:rPr lang="el-GR" sz="1800">
                <a:solidFill>
                  <a:srgbClr val="003366"/>
                </a:solidFill>
              </a:rPr>
              <a:t> της υψηλής προτεραιότητας από το ρυθμό άφιξης  </a:t>
            </a: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λ</a:t>
            </a:r>
            <a:r>
              <a:rPr lang="en-US" sz="1800" b="1" baseline="-25000">
                <a:solidFill>
                  <a:srgbClr val="003366"/>
                </a:solidFill>
              </a:rPr>
              <a:t>i</a:t>
            </a:r>
            <a:r>
              <a:rPr lang="el-GR" sz="1800">
                <a:solidFill>
                  <a:srgbClr val="003366"/>
                </a:solidFill>
              </a:rPr>
              <a:t>  χαμηλής προτεραιότητας</a:t>
            </a:r>
            <a:r>
              <a:rPr lang="en-US" sz="1800">
                <a:solidFill>
                  <a:srgbClr val="003366"/>
                </a:solidFill>
              </a:rPr>
              <a:t>.</a:t>
            </a:r>
            <a:endParaRPr lang="en-US" sz="1800">
              <a:solidFill>
                <a:srgbClr val="003366"/>
              </a:solidFill>
              <a:cs typeface="Arial" charset="0"/>
            </a:endParaRPr>
          </a:p>
        </p:txBody>
      </p:sp>
      <p:grpSp>
        <p:nvGrpSpPr>
          <p:cNvPr id="20489" name="Group 16"/>
          <p:cNvGrpSpPr>
            <a:grpSpLocks/>
          </p:cNvGrpSpPr>
          <p:nvPr/>
        </p:nvGrpSpPr>
        <p:grpSpPr bwMode="auto">
          <a:xfrm>
            <a:off x="1403350" y="2492375"/>
            <a:ext cx="5849938" cy="2343150"/>
            <a:chOff x="873" y="1570"/>
            <a:chExt cx="3685" cy="1476"/>
          </a:xfrm>
        </p:grpSpPr>
        <p:graphicFrame>
          <p:nvGraphicFramePr>
            <p:cNvPr id="20482" name="Object 7"/>
            <p:cNvGraphicFramePr>
              <a:graphicFrameLocks noChangeAspect="1"/>
            </p:cNvGraphicFramePr>
            <p:nvPr/>
          </p:nvGraphicFramePr>
          <p:xfrm>
            <a:off x="873" y="1570"/>
            <a:ext cx="3685" cy="433"/>
          </p:xfrm>
          <a:graphic>
            <a:graphicData uri="http://schemas.openxmlformats.org/presentationml/2006/ole">
              <p:oleObj spid="_x0000_s20485" name="Εξίσωση" r:id="rId4" imgW="74056945" imgH="10048860" progId="Equation.3">
                <p:embed/>
              </p:oleObj>
            </a:graphicData>
          </a:graphic>
        </p:graphicFrame>
        <p:graphicFrame>
          <p:nvGraphicFramePr>
            <p:cNvPr id="20483" name="Object 9"/>
            <p:cNvGraphicFramePr>
              <a:graphicFrameLocks noChangeAspect="1"/>
            </p:cNvGraphicFramePr>
            <p:nvPr/>
          </p:nvGraphicFramePr>
          <p:xfrm>
            <a:off x="1338" y="2139"/>
            <a:ext cx="591" cy="497"/>
          </p:xfrm>
          <a:graphic>
            <a:graphicData uri="http://schemas.openxmlformats.org/presentationml/2006/ole">
              <p:oleObj spid="_x0000_s20486" name="Εξίσωση" r:id="rId5" imgW="11877745" imgH="9439200" progId="Equation.3">
                <p:embed/>
              </p:oleObj>
            </a:graphicData>
          </a:graphic>
        </p:graphicFrame>
        <p:graphicFrame>
          <p:nvGraphicFramePr>
            <p:cNvPr id="20484" name="Object 15"/>
            <p:cNvGraphicFramePr>
              <a:graphicFrameLocks noChangeAspect="1"/>
            </p:cNvGraphicFramePr>
            <p:nvPr/>
          </p:nvGraphicFramePr>
          <p:xfrm>
            <a:off x="965" y="2730"/>
            <a:ext cx="2033" cy="316"/>
          </p:xfrm>
          <a:graphic>
            <a:graphicData uri="http://schemas.openxmlformats.org/presentationml/2006/ole">
              <p:oleObj spid="_x0000_s20487" name="Equation" r:id="rId6" imgW="34432765" imgH="547695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Αναμονή με Προτεραιότητες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42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619250" y="1773238"/>
            <a:ext cx="54737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>
                <a:solidFill>
                  <a:srgbClr val="003366"/>
                </a:solidFill>
              </a:rPr>
              <a:t>Ο υπό εξυπηρέτηση πελάτης διακόπτεται από αφικνούμενο πελάτη υψηλότερης προτεραιότητας</a:t>
            </a:r>
            <a:endParaRPr lang="en-US" sz="1800">
              <a:solidFill>
                <a:srgbClr val="003366"/>
              </a:solidFill>
            </a:endParaRP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>
                <a:solidFill>
                  <a:srgbClr val="003366"/>
                </a:solidFill>
              </a:rPr>
              <a:t>Η εξυπηρέτηση του πελάτη που διεκόπη ξαναρχίζει από το σημείο της διακοπής</a:t>
            </a:r>
            <a:endParaRPr lang="en-US" sz="1800">
              <a:solidFill>
                <a:srgbClr val="003366"/>
              </a:solidFill>
            </a:endParaRP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>
                <a:solidFill>
                  <a:srgbClr val="003366"/>
                </a:solidFill>
              </a:rPr>
              <a:t>Μέσος χρόνος στο σύστημα για προτεραιότητα</a:t>
            </a:r>
            <a:r>
              <a:rPr lang="en-US" sz="1800">
                <a:solidFill>
                  <a:srgbClr val="003366"/>
                </a:solidFill>
              </a:rPr>
              <a:t> </a:t>
            </a:r>
            <a:r>
              <a:rPr lang="en-US" sz="1800" b="1">
                <a:solidFill>
                  <a:srgbClr val="003366"/>
                </a:solidFill>
              </a:rPr>
              <a:t>k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250825" y="1052513"/>
            <a:ext cx="5151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r>
              <a:rPr lang="el-GR" b="1">
                <a:solidFill>
                  <a:srgbClr val="003366"/>
                </a:solidFill>
              </a:rPr>
              <a:t>Μοντέλο 2:  </a:t>
            </a:r>
            <a:r>
              <a:rPr lang="en-US" b="1">
                <a:solidFill>
                  <a:srgbClr val="003366"/>
                </a:solidFill>
              </a:rPr>
              <a:t>Preemptive Resume Priority 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1692275" y="47244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 i="1">
                <a:solidFill>
                  <a:srgbClr val="003366"/>
                </a:solidFill>
              </a:rPr>
              <a:t>όπου</a:t>
            </a:r>
            <a:endParaRPr lang="en-US" sz="1800" i="1">
              <a:solidFill>
                <a:srgbClr val="003366"/>
              </a:solidFill>
              <a:cs typeface="Arial" charset="0"/>
            </a:endParaRPr>
          </a:p>
        </p:txBody>
      </p:sp>
      <p:graphicFrame>
        <p:nvGraphicFramePr>
          <p:cNvPr id="21506" name="Object 9"/>
          <p:cNvGraphicFramePr>
            <a:graphicFrameLocks noChangeAspect="1"/>
          </p:cNvGraphicFramePr>
          <p:nvPr/>
        </p:nvGraphicFramePr>
        <p:xfrm>
          <a:off x="2124075" y="3624263"/>
          <a:ext cx="4176713" cy="685800"/>
        </p:xfrm>
        <a:graphic>
          <a:graphicData uri="http://schemas.openxmlformats.org/presentationml/2006/ole">
            <p:oleObj spid="_x0000_s21508" name="Εξίσωση" r:id="rId4" imgW="52416055" imgH="10048860" progId="Equation.3">
              <p:embed/>
            </p:oleObj>
          </a:graphicData>
        </a:graphic>
      </p:graphicFrame>
      <p:graphicFrame>
        <p:nvGraphicFramePr>
          <p:cNvPr id="21507" name="Object 11"/>
          <p:cNvGraphicFramePr>
            <a:graphicFrameLocks noChangeAspect="1"/>
          </p:cNvGraphicFramePr>
          <p:nvPr/>
        </p:nvGraphicFramePr>
        <p:xfrm>
          <a:off x="2339975" y="5160963"/>
          <a:ext cx="1800225" cy="914400"/>
        </p:xfrm>
        <a:graphic>
          <a:graphicData uri="http://schemas.openxmlformats.org/presentationml/2006/ole">
            <p:oleObj spid="_x0000_s21509" name="Εξίσωση" r:id="rId5" imgW="24679345" imgH="134017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Δίκτυα Ουρών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49155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43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49156" name="Text Box 6"/>
          <p:cNvSpPr txBox="1">
            <a:spLocks noChangeArrowheads="1"/>
          </p:cNvSpPr>
          <p:nvPr/>
        </p:nvSpPr>
        <p:spPr bwMode="auto">
          <a:xfrm>
            <a:off x="2124075" y="2852738"/>
            <a:ext cx="6019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>
                <a:solidFill>
                  <a:srgbClr val="003366"/>
                </a:solidFill>
              </a:rPr>
              <a:t>Δύσκολο να βρεθούν λύσεις κλειστής μορφής</a:t>
            </a: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</a:pPr>
            <a:endParaRPr lang="en-US">
              <a:solidFill>
                <a:srgbClr val="003366"/>
              </a:solidFill>
            </a:endParaRP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>
                <a:solidFill>
                  <a:srgbClr val="003366"/>
                </a:solidFill>
              </a:rPr>
              <a:t>Χρειάζονται απλουστευτικές υποθέσεις</a:t>
            </a:r>
            <a:endParaRPr lang="en-US">
              <a:solidFill>
                <a:srgbClr val="003366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Δίκτυα Ουρών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50179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44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50180" name="Text Box 13"/>
          <p:cNvSpPr txBox="1">
            <a:spLocks noChangeArrowheads="1"/>
          </p:cNvSpPr>
          <p:nvPr/>
        </p:nvSpPr>
        <p:spPr bwMode="auto">
          <a:xfrm>
            <a:off x="468313" y="1052513"/>
            <a:ext cx="4960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 i="1" u="sng">
                <a:solidFill>
                  <a:srgbClr val="003366"/>
                </a:solidFill>
              </a:rPr>
              <a:t>Ουρές στη σειρά: Παράδειγμα 1</a:t>
            </a:r>
            <a:r>
              <a:rPr lang="en-US" sz="1800" i="1">
                <a:solidFill>
                  <a:srgbClr val="003366"/>
                </a:solidFill>
              </a:rPr>
              <a:t> </a:t>
            </a:r>
            <a:endParaRPr lang="el-GR" sz="1800" i="1">
              <a:solidFill>
                <a:srgbClr val="003366"/>
              </a:solidFill>
            </a:endParaRPr>
          </a:p>
        </p:txBody>
      </p:sp>
      <p:grpSp>
        <p:nvGrpSpPr>
          <p:cNvPr id="50181" name="Group 19"/>
          <p:cNvGrpSpPr>
            <a:grpSpLocks/>
          </p:cNvGrpSpPr>
          <p:nvPr/>
        </p:nvGrpSpPr>
        <p:grpSpPr bwMode="auto">
          <a:xfrm>
            <a:off x="755650" y="1773238"/>
            <a:ext cx="7559675" cy="506412"/>
            <a:chOff x="476" y="1343"/>
            <a:chExt cx="4762" cy="319"/>
          </a:xfrm>
        </p:grpSpPr>
        <p:grpSp>
          <p:nvGrpSpPr>
            <p:cNvPr id="50235" name="Group 7"/>
            <p:cNvGrpSpPr>
              <a:grpSpLocks/>
            </p:cNvGrpSpPr>
            <p:nvPr/>
          </p:nvGrpSpPr>
          <p:grpSpPr bwMode="auto">
            <a:xfrm>
              <a:off x="476" y="1343"/>
              <a:ext cx="2721" cy="318"/>
              <a:chOff x="1429" y="1217"/>
              <a:chExt cx="2721" cy="318"/>
            </a:xfrm>
          </p:grpSpPr>
          <p:sp>
            <p:nvSpPr>
              <p:cNvPr id="50239" name="Rectangle 8"/>
              <p:cNvSpPr>
                <a:spLocks noChangeArrowheads="1"/>
              </p:cNvSpPr>
              <p:nvPr/>
            </p:nvSpPr>
            <p:spPr bwMode="auto">
              <a:xfrm>
                <a:off x="2109" y="1217"/>
                <a:ext cx="1361" cy="318"/>
              </a:xfrm>
              <a:prstGeom prst="rect">
                <a:avLst/>
              </a:prstGeom>
              <a:noFill/>
              <a:ln w="28575">
                <a:solidFill>
                  <a:srgbClr val="0033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b="1">
                    <a:solidFill>
                      <a:srgbClr val="003366"/>
                    </a:solidFill>
                  </a:rPr>
                  <a:t>M/D/1</a:t>
                </a:r>
                <a:endParaRPr lang="el-GR" sz="1400" b="1">
                  <a:solidFill>
                    <a:srgbClr val="003366"/>
                  </a:solidFill>
                </a:endParaRPr>
              </a:p>
            </p:txBody>
          </p:sp>
          <p:sp>
            <p:nvSpPr>
              <p:cNvPr id="50240" name="Line 9"/>
              <p:cNvSpPr>
                <a:spLocks noChangeShapeType="1"/>
              </p:cNvSpPr>
              <p:nvPr/>
            </p:nvSpPr>
            <p:spPr bwMode="auto">
              <a:xfrm flipH="1">
                <a:off x="1429" y="1399"/>
                <a:ext cx="680" cy="0"/>
              </a:xfrm>
              <a:prstGeom prst="line">
                <a:avLst/>
              </a:prstGeom>
              <a:noFill/>
              <a:ln w="57150">
                <a:solidFill>
                  <a:srgbClr val="003366"/>
                </a:solidFill>
                <a:round/>
                <a:headEnd type="triangle" w="lg" len="lg"/>
                <a:tailEnd type="none" w="lg" len="lg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0241" name="Line 10"/>
              <p:cNvSpPr>
                <a:spLocks noChangeShapeType="1"/>
              </p:cNvSpPr>
              <p:nvPr/>
            </p:nvSpPr>
            <p:spPr bwMode="auto">
              <a:xfrm flipH="1">
                <a:off x="3470" y="1399"/>
                <a:ext cx="680" cy="0"/>
              </a:xfrm>
              <a:prstGeom prst="line">
                <a:avLst/>
              </a:prstGeom>
              <a:noFill/>
              <a:ln w="57150">
                <a:solidFill>
                  <a:srgbClr val="003366"/>
                </a:solidFill>
                <a:round/>
                <a:headEnd type="triangle" w="lg" len="lg"/>
                <a:tailEnd type="none" w="lg" len="lg"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50236" name="Group 18"/>
            <p:cNvGrpSpPr>
              <a:grpSpLocks/>
            </p:cNvGrpSpPr>
            <p:nvPr/>
          </p:nvGrpSpPr>
          <p:grpSpPr bwMode="auto">
            <a:xfrm>
              <a:off x="3197" y="1344"/>
              <a:ext cx="2041" cy="318"/>
              <a:chOff x="3197" y="1344"/>
              <a:chExt cx="2041" cy="318"/>
            </a:xfrm>
          </p:grpSpPr>
          <p:sp>
            <p:nvSpPr>
              <p:cNvPr id="50237" name="Rectangle 15"/>
              <p:cNvSpPr>
                <a:spLocks noChangeArrowheads="1"/>
              </p:cNvSpPr>
              <p:nvPr/>
            </p:nvSpPr>
            <p:spPr bwMode="auto">
              <a:xfrm>
                <a:off x="3197" y="1344"/>
                <a:ext cx="1361" cy="318"/>
              </a:xfrm>
              <a:prstGeom prst="rect">
                <a:avLst/>
              </a:prstGeom>
              <a:noFill/>
              <a:ln w="28575">
                <a:solidFill>
                  <a:srgbClr val="0033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b="1" dirty="0">
                    <a:solidFill>
                      <a:srgbClr val="003366"/>
                    </a:solidFill>
                  </a:rPr>
                  <a:t>M/D/1           </a:t>
                </a:r>
                <a:r>
                  <a:rPr lang="en-US" sz="1400" b="1" dirty="0" smtClean="0">
                    <a:solidFill>
                      <a:srgbClr val="003366"/>
                    </a:solidFill>
                  </a:rPr>
                  <a:t>(</a:t>
                </a:r>
                <a:r>
                  <a:rPr lang="el-GR" sz="1400" b="1" dirty="0" smtClean="0">
                    <a:solidFill>
                      <a:srgbClr val="003366"/>
                    </a:solidFill>
                  </a:rPr>
                  <a:t>;</a:t>
                </a:r>
                <a:r>
                  <a:rPr lang="en-US" sz="1400" b="1" dirty="0" smtClean="0">
                    <a:solidFill>
                      <a:srgbClr val="003366"/>
                    </a:solidFill>
                  </a:rPr>
                  <a:t>)</a:t>
                </a:r>
                <a:endParaRPr lang="el-GR" sz="1400" b="1" dirty="0">
                  <a:solidFill>
                    <a:srgbClr val="003366"/>
                  </a:solidFill>
                </a:endParaRPr>
              </a:p>
            </p:txBody>
          </p:sp>
          <p:sp>
            <p:nvSpPr>
              <p:cNvPr id="50238" name="Line 17"/>
              <p:cNvSpPr>
                <a:spLocks noChangeShapeType="1"/>
              </p:cNvSpPr>
              <p:nvPr/>
            </p:nvSpPr>
            <p:spPr bwMode="auto">
              <a:xfrm flipH="1">
                <a:off x="4558" y="1526"/>
                <a:ext cx="680" cy="0"/>
              </a:xfrm>
              <a:prstGeom prst="line">
                <a:avLst/>
              </a:prstGeom>
              <a:noFill/>
              <a:ln w="57150">
                <a:solidFill>
                  <a:srgbClr val="003366"/>
                </a:solidFill>
                <a:round/>
                <a:headEnd type="triangle" w="lg" len="lg"/>
                <a:tailEnd type="none" w="lg" len="lg"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50182" name="Group 75"/>
          <p:cNvGrpSpPr>
            <a:grpSpLocks/>
          </p:cNvGrpSpPr>
          <p:nvPr/>
        </p:nvGrpSpPr>
        <p:grpSpPr bwMode="auto">
          <a:xfrm>
            <a:off x="755650" y="2708275"/>
            <a:ext cx="8137525" cy="2736850"/>
            <a:chOff x="476" y="1797"/>
            <a:chExt cx="5126" cy="1724"/>
          </a:xfrm>
        </p:grpSpPr>
        <p:grpSp>
          <p:nvGrpSpPr>
            <p:cNvPr id="50184" name="Group 73"/>
            <p:cNvGrpSpPr>
              <a:grpSpLocks/>
            </p:cNvGrpSpPr>
            <p:nvPr/>
          </p:nvGrpSpPr>
          <p:grpSpPr bwMode="auto">
            <a:xfrm>
              <a:off x="476" y="1797"/>
              <a:ext cx="5126" cy="635"/>
              <a:chOff x="476" y="1797"/>
              <a:chExt cx="5126" cy="635"/>
            </a:xfrm>
          </p:grpSpPr>
          <p:grpSp>
            <p:nvGrpSpPr>
              <p:cNvPr id="50218" name="Group 62"/>
              <p:cNvGrpSpPr>
                <a:grpSpLocks/>
              </p:cNvGrpSpPr>
              <p:nvPr/>
            </p:nvGrpSpPr>
            <p:grpSpPr bwMode="auto">
              <a:xfrm>
                <a:off x="793" y="1933"/>
                <a:ext cx="4355" cy="499"/>
                <a:chOff x="793" y="1933"/>
                <a:chExt cx="4355" cy="499"/>
              </a:xfrm>
            </p:grpSpPr>
            <p:sp>
              <p:nvSpPr>
                <p:cNvPr id="50221" name="Line 20"/>
                <p:cNvSpPr>
                  <a:spLocks noChangeShapeType="1"/>
                </p:cNvSpPr>
                <p:nvPr/>
              </p:nvSpPr>
              <p:spPr bwMode="auto">
                <a:xfrm>
                  <a:off x="793" y="2387"/>
                  <a:ext cx="4355" cy="0"/>
                </a:xfrm>
                <a:prstGeom prst="line">
                  <a:avLst/>
                </a:prstGeom>
                <a:noFill/>
                <a:ln w="28575">
                  <a:solidFill>
                    <a:srgbClr val="003366"/>
                  </a:solidFill>
                  <a:round/>
                  <a:headEnd/>
                  <a:tailEnd type="triangle" w="med" len="lg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50222" name="Group 61"/>
                <p:cNvGrpSpPr>
                  <a:grpSpLocks/>
                </p:cNvGrpSpPr>
                <p:nvPr/>
              </p:nvGrpSpPr>
              <p:grpSpPr bwMode="auto">
                <a:xfrm>
                  <a:off x="884" y="1933"/>
                  <a:ext cx="1044" cy="499"/>
                  <a:chOff x="884" y="1933"/>
                  <a:chExt cx="1044" cy="499"/>
                </a:xfrm>
              </p:grpSpPr>
              <p:grpSp>
                <p:nvGrpSpPr>
                  <p:cNvPr id="50223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884" y="1933"/>
                    <a:ext cx="182" cy="499"/>
                    <a:chOff x="884" y="1933"/>
                    <a:chExt cx="182" cy="499"/>
                  </a:xfrm>
                </p:grpSpPr>
                <p:sp>
                  <p:nvSpPr>
                    <p:cNvPr id="50233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75" y="2115"/>
                      <a:ext cx="0" cy="31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3366"/>
                      </a:solidFill>
                      <a:round/>
                      <a:headEnd/>
                      <a:tailEnd type="triangle" w="med" len="lg"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50234" name="Text Box 3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84" y="1933"/>
                      <a:ext cx="182" cy="19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400" b="1">
                          <a:solidFill>
                            <a:srgbClr val="003366"/>
                          </a:solidFill>
                        </a:rPr>
                        <a:t>1</a:t>
                      </a:r>
                      <a:endParaRPr lang="el-GR" sz="1400" b="1">
                        <a:solidFill>
                          <a:srgbClr val="003366"/>
                        </a:solidFill>
                      </a:endParaRPr>
                    </a:p>
                  </p:txBody>
                </p:sp>
              </p:grpSp>
              <p:grpSp>
                <p:nvGrpSpPr>
                  <p:cNvPr id="50224" name="Group 50"/>
                  <p:cNvGrpSpPr>
                    <a:grpSpLocks/>
                  </p:cNvGrpSpPr>
                  <p:nvPr/>
                </p:nvGrpSpPr>
                <p:grpSpPr bwMode="auto">
                  <a:xfrm>
                    <a:off x="1020" y="1933"/>
                    <a:ext cx="182" cy="499"/>
                    <a:chOff x="1020" y="1933"/>
                    <a:chExt cx="182" cy="499"/>
                  </a:xfrm>
                </p:grpSpPr>
                <p:sp>
                  <p:nvSpPr>
                    <p:cNvPr id="50231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11" y="2115"/>
                      <a:ext cx="0" cy="31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3366"/>
                      </a:solidFill>
                      <a:round/>
                      <a:headEnd/>
                      <a:tailEnd type="triangle" w="med" len="lg"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50232" name="Text Box 3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20" y="1933"/>
                      <a:ext cx="182" cy="19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400" b="1">
                          <a:solidFill>
                            <a:srgbClr val="003366"/>
                          </a:solidFill>
                        </a:rPr>
                        <a:t>2</a:t>
                      </a:r>
                      <a:endParaRPr lang="el-GR" sz="1400" b="1">
                        <a:solidFill>
                          <a:srgbClr val="003366"/>
                        </a:solidFill>
                      </a:endParaRPr>
                    </a:p>
                  </p:txBody>
                </p:sp>
              </p:grpSp>
              <p:grpSp>
                <p:nvGrpSpPr>
                  <p:cNvPr id="50225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1247" y="1933"/>
                    <a:ext cx="182" cy="499"/>
                    <a:chOff x="1247" y="1933"/>
                    <a:chExt cx="182" cy="499"/>
                  </a:xfrm>
                </p:grpSpPr>
                <p:sp>
                  <p:nvSpPr>
                    <p:cNvPr id="50229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38" y="2115"/>
                      <a:ext cx="0" cy="31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3366"/>
                      </a:solidFill>
                      <a:round/>
                      <a:headEnd/>
                      <a:tailEnd type="triangle" w="med" len="lg"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50230" name="Text Box 3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47" y="1933"/>
                      <a:ext cx="182" cy="19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400" b="1">
                          <a:solidFill>
                            <a:srgbClr val="003366"/>
                          </a:solidFill>
                        </a:rPr>
                        <a:t>3</a:t>
                      </a:r>
                      <a:endParaRPr lang="el-GR" sz="1400" b="1">
                        <a:solidFill>
                          <a:srgbClr val="003366"/>
                        </a:solidFill>
                      </a:endParaRPr>
                    </a:p>
                  </p:txBody>
                </p:sp>
              </p:grpSp>
              <p:grpSp>
                <p:nvGrpSpPr>
                  <p:cNvPr id="50226" name="Group 52"/>
                  <p:cNvGrpSpPr>
                    <a:grpSpLocks/>
                  </p:cNvGrpSpPr>
                  <p:nvPr/>
                </p:nvGrpSpPr>
                <p:grpSpPr bwMode="auto">
                  <a:xfrm>
                    <a:off x="1746" y="1933"/>
                    <a:ext cx="182" cy="499"/>
                    <a:chOff x="1746" y="1933"/>
                    <a:chExt cx="182" cy="499"/>
                  </a:xfrm>
                </p:grpSpPr>
                <p:sp>
                  <p:nvSpPr>
                    <p:cNvPr id="50227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37" y="2115"/>
                      <a:ext cx="0" cy="31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3366"/>
                      </a:solidFill>
                      <a:round/>
                      <a:headEnd/>
                      <a:tailEnd type="triangle" w="med" len="lg"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50228" name="Text Box 4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46" y="1933"/>
                      <a:ext cx="182" cy="19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400" b="1">
                          <a:solidFill>
                            <a:srgbClr val="003366"/>
                          </a:solidFill>
                        </a:rPr>
                        <a:t>4</a:t>
                      </a:r>
                      <a:endParaRPr lang="el-GR" sz="1400" b="1">
                        <a:solidFill>
                          <a:srgbClr val="003366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50219" name="Text Box 67"/>
              <p:cNvSpPr txBox="1">
                <a:spLocks noChangeArrowheads="1"/>
              </p:cNvSpPr>
              <p:nvPr/>
            </p:nvSpPr>
            <p:spPr bwMode="auto">
              <a:xfrm>
                <a:off x="476" y="1797"/>
                <a:ext cx="244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3366"/>
                    </a:solidFill>
                  </a:rPr>
                  <a:t>Packet arrivals at queue 1</a:t>
                </a:r>
                <a:endParaRPr lang="el-GR" sz="1400" b="1">
                  <a:solidFill>
                    <a:srgbClr val="003366"/>
                  </a:solidFill>
                </a:endParaRPr>
              </a:p>
            </p:txBody>
          </p:sp>
          <p:sp>
            <p:nvSpPr>
              <p:cNvPr id="50220" name="Text Box 71"/>
              <p:cNvSpPr txBox="1">
                <a:spLocks noChangeArrowheads="1"/>
              </p:cNvSpPr>
              <p:nvPr/>
            </p:nvSpPr>
            <p:spPr bwMode="auto">
              <a:xfrm>
                <a:off x="5012" y="2024"/>
                <a:ext cx="590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3366"/>
                    </a:solidFill>
                  </a:rPr>
                  <a:t>Time at Queue 1</a:t>
                </a:r>
                <a:endParaRPr lang="el-GR" sz="1400" b="1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50185" name="Group 74"/>
            <p:cNvGrpSpPr>
              <a:grpSpLocks/>
            </p:cNvGrpSpPr>
            <p:nvPr/>
          </p:nvGrpSpPr>
          <p:grpSpPr bwMode="auto">
            <a:xfrm>
              <a:off x="793" y="2432"/>
              <a:ext cx="4809" cy="1089"/>
              <a:chOff x="793" y="2432"/>
              <a:chExt cx="4809" cy="1089"/>
            </a:xfrm>
          </p:grpSpPr>
          <p:grpSp>
            <p:nvGrpSpPr>
              <p:cNvPr id="50186" name="Group 70"/>
              <p:cNvGrpSpPr>
                <a:grpSpLocks/>
              </p:cNvGrpSpPr>
              <p:nvPr/>
            </p:nvGrpSpPr>
            <p:grpSpPr bwMode="auto">
              <a:xfrm>
                <a:off x="793" y="2603"/>
                <a:ext cx="4355" cy="691"/>
                <a:chOff x="793" y="2512"/>
                <a:chExt cx="4355" cy="691"/>
              </a:xfrm>
            </p:grpSpPr>
            <p:sp>
              <p:nvSpPr>
                <p:cNvPr id="50190" name="Line 25"/>
                <p:cNvSpPr>
                  <a:spLocks noChangeShapeType="1"/>
                </p:cNvSpPr>
                <p:nvPr/>
              </p:nvSpPr>
              <p:spPr bwMode="auto">
                <a:xfrm>
                  <a:off x="793" y="2840"/>
                  <a:ext cx="4355" cy="0"/>
                </a:xfrm>
                <a:prstGeom prst="line">
                  <a:avLst/>
                </a:prstGeom>
                <a:noFill/>
                <a:ln w="28575">
                  <a:solidFill>
                    <a:srgbClr val="003366"/>
                  </a:solidFill>
                  <a:round/>
                  <a:headEnd/>
                  <a:tailEnd type="triangle" w="med" len="lg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50191" name="Group 66"/>
                <p:cNvGrpSpPr>
                  <a:grpSpLocks/>
                </p:cNvGrpSpPr>
                <p:nvPr/>
              </p:nvGrpSpPr>
              <p:grpSpPr bwMode="auto">
                <a:xfrm>
                  <a:off x="1020" y="2512"/>
                  <a:ext cx="1270" cy="691"/>
                  <a:chOff x="1020" y="2512"/>
                  <a:chExt cx="1270" cy="691"/>
                </a:xfrm>
              </p:grpSpPr>
              <p:grpSp>
                <p:nvGrpSpPr>
                  <p:cNvPr id="5019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020" y="2512"/>
                    <a:ext cx="1044" cy="374"/>
                    <a:chOff x="1020" y="2512"/>
                    <a:chExt cx="1044" cy="374"/>
                  </a:xfrm>
                </p:grpSpPr>
                <p:grpSp>
                  <p:nvGrpSpPr>
                    <p:cNvPr id="50206" name="Group 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20" y="2512"/>
                      <a:ext cx="182" cy="374"/>
                      <a:chOff x="1020" y="2512"/>
                      <a:chExt cx="182" cy="374"/>
                    </a:xfrm>
                  </p:grpSpPr>
                  <p:sp>
                    <p:nvSpPr>
                      <p:cNvPr id="50216" name="Line 2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02" y="2569"/>
                        <a:ext cx="0" cy="317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/>
                        <a:tailEnd type="triangle" w="med" len="lg"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50217" name="Text Box 4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020" y="2512"/>
                        <a:ext cx="182" cy="19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sz="1400" b="1">
                            <a:solidFill>
                              <a:srgbClr val="003366"/>
                            </a:solidFill>
                          </a:rPr>
                          <a:t>1</a:t>
                        </a:r>
                        <a:endParaRPr lang="el-GR" sz="1400" b="1">
                          <a:solidFill>
                            <a:srgbClr val="003366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50207" name="Group 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6" y="2512"/>
                      <a:ext cx="183" cy="374"/>
                      <a:chOff x="1246" y="2512"/>
                      <a:chExt cx="183" cy="374"/>
                    </a:xfrm>
                  </p:grpSpPr>
                  <p:sp>
                    <p:nvSpPr>
                      <p:cNvPr id="50214" name="Line 2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29" y="2569"/>
                        <a:ext cx="0" cy="317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/>
                        <a:tailEnd type="triangle" w="med" len="lg"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50215" name="Text Box 4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246" y="2512"/>
                        <a:ext cx="182" cy="19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sz="1400" b="1">
                            <a:solidFill>
                              <a:srgbClr val="003366"/>
                            </a:solidFill>
                          </a:rPr>
                          <a:t>2</a:t>
                        </a:r>
                        <a:endParaRPr lang="el-GR" sz="1400" b="1">
                          <a:solidFill>
                            <a:srgbClr val="003366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50208" name="Group 5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73" y="2512"/>
                      <a:ext cx="182" cy="373"/>
                      <a:chOff x="1473" y="2512"/>
                      <a:chExt cx="182" cy="373"/>
                    </a:xfrm>
                  </p:grpSpPr>
                  <p:sp>
                    <p:nvSpPr>
                      <p:cNvPr id="50212" name="Line 3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655" y="2568"/>
                        <a:ext cx="0" cy="317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/>
                        <a:tailEnd type="triangle" w="med" len="lg"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50213" name="Text Box 4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473" y="2512"/>
                        <a:ext cx="182" cy="19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sz="1400" b="1">
                            <a:solidFill>
                              <a:srgbClr val="003366"/>
                            </a:solidFill>
                          </a:rPr>
                          <a:t>3</a:t>
                        </a:r>
                        <a:endParaRPr lang="el-GR" sz="1400" b="1">
                          <a:solidFill>
                            <a:srgbClr val="003366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50209" name="Group 5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82" y="2512"/>
                      <a:ext cx="182" cy="373"/>
                      <a:chOff x="1882" y="2512"/>
                      <a:chExt cx="182" cy="373"/>
                    </a:xfrm>
                  </p:grpSpPr>
                  <p:sp>
                    <p:nvSpPr>
                      <p:cNvPr id="50210" name="Line 3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64" y="2568"/>
                        <a:ext cx="0" cy="317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/>
                        <a:tailEnd type="triangle" w="med" len="lg"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50211" name="Text Box 4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882" y="2512"/>
                        <a:ext cx="182" cy="19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sz="1400" b="1">
                            <a:solidFill>
                              <a:srgbClr val="003366"/>
                            </a:solidFill>
                          </a:rPr>
                          <a:t>4</a:t>
                        </a:r>
                        <a:endParaRPr lang="el-GR" sz="1400" b="1">
                          <a:solidFill>
                            <a:srgbClr val="003366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50193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1201" y="2885"/>
                    <a:ext cx="1089" cy="318"/>
                    <a:chOff x="1201" y="2885"/>
                    <a:chExt cx="1089" cy="318"/>
                  </a:xfrm>
                </p:grpSpPr>
                <p:grpSp>
                  <p:nvGrpSpPr>
                    <p:cNvPr id="50194" name="Group 5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01" y="2886"/>
                      <a:ext cx="228" cy="317"/>
                      <a:chOff x="1201" y="2886"/>
                      <a:chExt cx="228" cy="317"/>
                    </a:xfrm>
                  </p:grpSpPr>
                  <p:sp>
                    <p:nvSpPr>
                      <p:cNvPr id="50204" name="Line 3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29" y="2886"/>
                        <a:ext cx="0" cy="317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/>
                        <a:tailEnd type="triangle" w="med" len="lg"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50205" name="Text Box 4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201" y="3011"/>
                        <a:ext cx="182" cy="19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sz="1400" b="1">
                            <a:solidFill>
                              <a:srgbClr val="003366"/>
                            </a:solidFill>
                          </a:rPr>
                          <a:t>1</a:t>
                        </a:r>
                        <a:endParaRPr lang="el-GR" sz="1400" b="1">
                          <a:solidFill>
                            <a:srgbClr val="003366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50195" name="Group 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27" y="2885"/>
                      <a:ext cx="228" cy="318"/>
                      <a:chOff x="1427" y="2885"/>
                      <a:chExt cx="228" cy="318"/>
                    </a:xfrm>
                  </p:grpSpPr>
                  <p:sp>
                    <p:nvSpPr>
                      <p:cNvPr id="50202" name="Line 3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655" y="2885"/>
                        <a:ext cx="0" cy="317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/>
                        <a:tailEnd type="triangle" w="med" len="lg"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50203" name="Text Box 4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427" y="3011"/>
                        <a:ext cx="182" cy="19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sz="1400" b="1">
                            <a:solidFill>
                              <a:srgbClr val="003366"/>
                            </a:solidFill>
                          </a:rPr>
                          <a:t>2</a:t>
                        </a:r>
                        <a:endParaRPr lang="el-GR" sz="1400" b="1">
                          <a:solidFill>
                            <a:srgbClr val="003366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50196" name="Group 6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54" y="2886"/>
                      <a:ext cx="183" cy="317"/>
                      <a:chOff x="1654" y="2886"/>
                      <a:chExt cx="183" cy="317"/>
                    </a:xfrm>
                  </p:grpSpPr>
                  <p:sp>
                    <p:nvSpPr>
                      <p:cNvPr id="50200" name="Line 3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37" y="2886"/>
                        <a:ext cx="0" cy="317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/>
                        <a:tailEnd type="triangle" w="med" len="lg"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50201" name="Text Box 4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654" y="3011"/>
                        <a:ext cx="182" cy="19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sz="1400" b="1">
                            <a:solidFill>
                              <a:srgbClr val="003366"/>
                            </a:solidFill>
                          </a:rPr>
                          <a:t>3</a:t>
                        </a:r>
                        <a:endParaRPr lang="el-GR" sz="1400" b="1">
                          <a:solidFill>
                            <a:srgbClr val="003366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50197" name="Group 5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08" y="2886"/>
                      <a:ext cx="182" cy="317"/>
                      <a:chOff x="2108" y="2886"/>
                      <a:chExt cx="182" cy="317"/>
                    </a:xfrm>
                  </p:grpSpPr>
                  <p:sp>
                    <p:nvSpPr>
                      <p:cNvPr id="50198" name="Line 3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290" y="2886"/>
                        <a:ext cx="0" cy="317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/>
                        <a:tailEnd type="triangle" w="med" len="lg"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50199" name="Text Box 4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108" y="3011"/>
                        <a:ext cx="182" cy="19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sz="1400" b="1">
                            <a:solidFill>
                              <a:srgbClr val="003366"/>
                            </a:solidFill>
                          </a:rPr>
                          <a:t>4</a:t>
                        </a:r>
                        <a:endParaRPr lang="el-GR" sz="1400" b="1">
                          <a:solidFill>
                            <a:srgbClr val="003366"/>
                          </a:solidFill>
                        </a:endParaRPr>
                      </a:p>
                    </p:txBody>
                  </p:sp>
                </p:grpSp>
              </p:grpSp>
            </p:grpSp>
          </p:grpSp>
          <p:sp>
            <p:nvSpPr>
              <p:cNvPr id="50187" name="Text Box 68"/>
              <p:cNvSpPr txBox="1">
                <a:spLocks noChangeArrowheads="1"/>
              </p:cNvSpPr>
              <p:nvPr/>
            </p:nvSpPr>
            <p:spPr bwMode="auto">
              <a:xfrm>
                <a:off x="1066" y="2432"/>
                <a:ext cx="244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3366"/>
                    </a:solidFill>
                  </a:rPr>
                  <a:t>Packet arrivals at queue 2</a:t>
                </a:r>
                <a:endParaRPr lang="el-GR" sz="1400" b="1">
                  <a:solidFill>
                    <a:srgbClr val="003366"/>
                  </a:solidFill>
                </a:endParaRPr>
              </a:p>
            </p:txBody>
          </p:sp>
          <p:sp>
            <p:nvSpPr>
              <p:cNvPr id="50188" name="Text Box 69"/>
              <p:cNvSpPr txBox="1">
                <a:spLocks noChangeArrowheads="1"/>
              </p:cNvSpPr>
              <p:nvPr/>
            </p:nvSpPr>
            <p:spPr bwMode="auto">
              <a:xfrm>
                <a:off x="1338" y="3329"/>
                <a:ext cx="244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3366"/>
                    </a:solidFill>
                  </a:rPr>
                  <a:t>Packet arrivals at queue 2</a:t>
                </a:r>
                <a:endParaRPr lang="el-GR" sz="1400" b="1">
                  <a:solidFill>
                    <a:srgbClr val="003366"/>
                  </a:solidFill>
                </a:endParaRPr>
              </a:p>
            </p:txBody>
          </p:sp>
          <p:sp>
            <p:nvSpPr>
              <p:cNvPr id="50189" name="Text Box 72"/>
              <p:cNvSpPr txBox="1">
                <a:spLocks noChangeArrowheads="1"/>
              </p:cNvSpPr>
              <p:nvPr/>
            </p:nvSpPr>
            <p:spPr bwMode="auto">
              <a:xfrm>
                <a:off x="5012" y="2605"/>
                <a:ext cx="590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3366"/>
                    </a:solidFill>
                  </a:rPr>
                  <a:t>Time at Queue 2</a:t>
                </a:r>
                <a:endParaRPr lang="el-GR" sz="1400" b="1">
                  <a:solidFill>
                    <a:srgbClr val="003366"/>
                  </a:solidFill>
                </a:endParaRPr>
              </a:p>
            </p:txBody>
          </p:sp>
        </p:grpSp>
      </p:grpSp>
      <p:sp>
        <p:nvSpPr>
          <p:cNvPr id="50183" name="Text Box 77"/>
          <p:cNvSpPr txBox="1">
            <a:spLocks noChangeArrowheads="1"/>
          </p:cNvSpPr>
          <p:nvPr/>
        </p:nvSpPr>
        <p:spPr bwMode="auto">
          <a:xfrm>
            <a:off x="539750" y="5583238"/>
            <a:ext cx="79613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>
                <a:solidFill>
                  <a:srgbClr val="003366"/>
                </a:solidFill>
              </a:rPr>
              <a:t>Δεν υπάρχει αναμονή στη δεύτερη ουρά</a:t>
            </a:r>
            <a:endParaRPr lang="en-US" sz="1800">
              <a:solidFill>
                <a:srgbClr val="003366"/>
              </a:solidFill>
            </a:endParaRP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>
                <a:solidFill>
                  <a:srgbClr val="003366"/>
                </a:solidFill>
              </a:rPr>
              <a:t>Το μοντέλο </a:t>
            </a:r>
            <a:r>
              <a:rPr lang="en-US" sz="1800">
                <a:solidFill>
                  <a:srgbClr val="003366"/>
                </a:solidFill>
              </a:rPr>
              <a:t>M/D/1 </a:t>
            </a:r>
            <a:r>
              <a:rPr lang="el-GR" sz="1800">
                <a:solidFill>
                  <a:srgbClr val="003366"/>
                </a:solidFill>
              </a:rPr>
              <a:t>δεν εφαρμόζεται στη δεύτερη ουρά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Δίκτυα Ουρών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51203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45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51204" name="Text Box 6"/>
          <p:cNvSpPr txBox="1">
            <a:spLocks noChangeArrowheads="1"/>
          </p:cNvSpPr>
          <p:nvPr/>
        </p:nvSpPr>
        <p:spPr bwMode="auto">
          <a:xfrm>
            <a:off x="468313" y="1052513"/>
            <a:ext cx="4389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 i="1" u="sng">
                <a:solidFill>
                  <a:srgbClr val="003366"/>
                </a:solidFill>
              </a:rPr>
              <a:t>Ουρές στη σειρά: Παράδειγμα 2</a:t>
            </a:r>
            <a:r>
              <a:rPr lang="en-US" sz="1800" i="1">
                <a:solidFill>
                  <a:srgbClr val="003366"/>
                </a:solidFill>
              </a:rPr>
              <a:t> </a:t>
            </a:r>
            <a:endParaRPr lang="el-GR" sz="1800" i="1">
              <a:solidFill>
                <a:srgbClr val="003366"/>
              </a:solidFill>
            </a:endParaRPr>
          </a:p>
        </p:txBody>
      </p:sp>
      <p:grpSp>
        <p:nvGrpSpPr>
          <p:cNvPr id="51205" name="Group 7"/>
          <p:cNvGrpSpPr>
            <a:grpSpLocks/>
          </p:cNvGrpSpPr>
          <p:nvPr/>
        </p:nvGrpSpPr>
        <p:grpSpPr bwMode="auto">
          <a:xfrm>
            <a:off x="755650" y="1773238"/>
            <a:ext cx="7559675" cy="506412"/>
            <a:chOff x="476" y="1343"/>
            <a:chExt cx="4762" cy="319"/>
          </a:xfrm>
        </p:grpSpPr>
        <p:grpSp>
          <p:nvGrpSpPr>
            <p:cNvPr id="51262" name="Group 8"/>
            <p:cNvGrpSpPr>
              <a:grpSpLocks/>
            </p:cNvGrpSpPr>
            <p:nvPr/>
          </p:nvGrpSpPr>
          <p:grpSpPr bwMode="auto">
            <a:xfrm>
              <a:off x="476" y="1343"/>
              <a:ext cx="2721" cy="318"/>
              <a:chOff x="1429" y="1217"/>
              <a:chExt cx="2721" cy="318"/>
            </a:xfrm>
          </p:grpSpPr>
          <p:sp>
            <p:nvSpPr>
              <p:cNvPr id="51266" name="Rectangle 9"/>
              <p:cNvSpPr>
                <a:spLocks noChangeArrowheads="1"/>
              </p:cNvSpPr>
              <p:nvPr/>
            </p:nvSpPr>
            <p:spPr bwMode="auto">
              <a:xfrm>
                <a:off x="2109" y="1217"/>
                <a:ext cx="1361" cy="318"/>
              </a:xfrm>
              <a:prstGeom prst="rect">
                <a:avLst/>
              </a:prstGeom>
              <a:noFill/>
              <a:ln w="28575">
                <a:solidFill>
                  <a:srgbClr val="0033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b="1">
                    <a:solidFill>
                      <a:srgbClr val="003366"/>
                    </a:solidFill>
                  </a:rPr>
                  <a:t>M/M/1</a:t>
                </a:r>
                <a:endParaRPr lang="el-GR" sz="1400" b="1">
                  <a:solidFill>
                    <a:srgbClr val="003366"/>
                  </a:solidFill>
                </a:endParaRPr>
              </a:p>
            </p:txBody>
          </p:sp>
          <p:sp>
            <p:nvSpPr>
              <p:cNvPr id="51267" name="Line 10"/>
              <p:cNvSpPr>
                <a:spLocks noChangeShapeType="1"/>
              </p:cNvSpPr>
              <p:nvPr/>
            </p:nvSpPr>
            <p:spPr bwMode="auto">
              <a:xfrm flipH="1">
                <a:off x="1429" y="1399"/>
                <a:ext cx="680" cy="0"/>
              </a:xfrm>
              <a:prstGeom prst="line">
                <a:avLst/>
              </a:prstGeom>
              <a:noFill/>
              <a:ln w="57150">
                <a:solidFill>
                  <a:srgbClr val="003366"/>
                </a:solidFill>
                <a:round/>
                <a:headEnd type="triangle" w="lg" len="lg"/>
                <a:tailEnd type="none" w="lg" len="lg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1268" name="Line 11"/>
              <p:cNvSpPr>
                <a:spLocks noChangeShapeType="1"/>
              </p:cNvSpPr>
              <p:nvPr/>
            </p:nvSpPr>
            <p:spPr bwMode="auto">
              <a:xfrm flipH="1">
                <a:off x="3470" y="1399"/>
                <a:ext cx="680" cy="0"/>
              </a:xfrm>
              <a:prstGeom prst="line">
                <a:avLst/>
              </a:prstGeom>
              <a:noFill/>
              <a:ln w="57150">
                <a:solidFill>
                  <a:srgbClr val="003366"/>
                </a:solidFill>
                <a:round/>
                <a:headEnd type="triangle" w="lg" len="lg"/>
                <a:tailEnd type="none" w="lg" len="lg"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51263" name="Group 12"/>
            <p:cNvGrpSpPr>
              <a:grpSpLocks/>
            </p:cNvGrpSpPr>
            <p:nvPr/>
          </p:nvGrpSpPr>
          <p:grpSpPr bwMode="auto">
            <a:xfrm>
              <a:off x="3197" y="1344"/>
              <a:ext cx="2041" cy="318"/>
              <a:chOff x="3197" y="1344"/>
              <a:chExt cx="2041" cy="318"/>
            </a:xfrm>
          </p:grpSpPr>
          <p:sp>
            <p:nvSpPr>
              <p:cNvPr id="51264" name="Rectangle 13"/>
              <p:cNvSpPr>
                <a:spLocks noChangeArrowheads="1"/>
              </p:cNvSpPr>
              <p:nvPr/>
            </p:nvSpPr>
            <p:spPr bwMode="auto">
              <a:xfrm>
                <a:off x="3197" y="1344"/>
                <a:ext cx="1361" cy="318"/>
              </a:xfrm>
              <a:prstGeom prst="rect">
                <a:avLst/>
              </a:prstGeom>
              <a:noFill/>
              <a:ln w="28575">
                <a:solidFill>
                  <a:srgbClr val="0033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b="1" dirty="0">
                    <a:solidFill>
                      <a:srgbClr val="003366"/>
                    </a:solidFill>
                  </a:rPr>
                  <a:t>M/M/1           </a:t>
                </a:r>
                <a:r>
                  <a:rPr lang="en-US" sz="1400" b="1" dirty="0" smtClean="0">
                    <a:solidFill>
                      <a:srgbClr val="003366"/>
                    </a:solidFill>
                  </a:rPr>
                  <a:t>(</a:t>
                </a:r>
                <a:r>
                  <a:rPr lang="el-GR" sz="1400" b="1" dirty="0" smtClean="0">
                    <a:solidFill>
                      <a:srgbClr val="003366"/>
                    </a:solidFill>
                  </a:rPr>
                  <a:t>;</a:t>
                </a:r>
                <a:r>
                  <a:rPr lang="en-US" sz="1400" b="1" dirty="0" smtClean="0">
                    <a:solidFill>
                      <a:srgbClr val="003366"/>
                    </a:solidFill>
                  </a:rPr>
                  <a:t>)</a:t>
                </a:r>
                <a:endParaRPr lang="el-GR" sz="1400" b="1" dirty="0">
                  <a:solidFill>
                    <a:srgbClr val="003366"/>
                  </a:solidFill>
                </a:endParaRPr>
              </a:p>
            </p:txBody>
          </p:sp>
          <p:sp>
            <p:nvSpPr>
              <p:cNvPr id="51265" name="Line 14"/>
              <p:cNvSpPr>
                <a:spLocks noChangeShapeType="1"/>
              </p:cNvSpPr>
              <p:nvPr/>
            </p:nvSpPr>
            <p:spPr bwMode="auto">
              <a:xfrm flipH="1">
                <a:off x="4558" y="1526"/>
                <a:ext cx="680" cy="0"/>
              </a:xfrm>
              <a:prstGeom prst="line">
                <a:avLst/>
              </a:prstGeom>
              <a:noFill/>
              <a:ln w="57150">
                <a:solidFill>
                  <a:srgbClr val="003366"/>
                </a:solidFill>
                <a:round/>
                <a:headEnd type="triangle" w="lg" len="lg"/>
                <a:tailEnd type="none" w="lg" len="lg"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51206" name="Text Box 67"/>
          <p:cNvSpPr txBox="1">
            <a:spLocks noChangeArrowheads="1"/>
          </p:cNvSpPr>
          <p:nvPr/>
        </p:nvSpPr>
        <p:spPr bwMode="auto">
          <a:xfrm>
            <a:off x="539750" y="5373688"/>
            <a:ext cx="83534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600">
                <a:solidFill>
                  <a:srgbClr val="003366"/>
                </a:solidFill>
              </a:rPr>
              <a:t>Χρόνος  «ενδοάφιξης» στη 2</a:t>
            </a:r>
            <a:r>
              <a:rPr lang="el-GR" sz="1600" baseline="30000">
                <a:solidFill>
                  <a:srgbClr val="003366"/>
                </a:solidFill>
              </a:rPr>
              <a:t>η</a:t>
            </a:r>
            <a:r>
              <a:rPr lang="el-GR" sz="1600">
                <a:solidFill>
                  <a:srgbClr val="003366"/>
                </a:solidFill>
              </a:rPr>
              <a:t> ουρά είναι μεγάλος όταν λαμβάνεται μεγάλο πακέτο</a:t>
            </a:r>
            <a:endParaRPr lang="en-US" sz="1600">
              <a:solidFill>
                <a:srgbClr val="003366"/>
              </a:solidFill>
            </a:endParaRP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600">
                <a:solidFill>
                  <a:srgbClr val="003366"/>
                </a:solidFill>
              </a:rPr>
              <a:t>Οι χρόνοι αφίξεων και εξυπηρετήσεων δεν είναι ανεξάρτητοι</a:t>
            </a:r>
            <a:r>
              <a:rPr lang="en-US" sz="1600">
                <a:solidFill>
                  <a:srgbClr val="003366"/>
                </a:solidFill>
              </a:rPr>
              <a:t>. </a:t>
            </a:r>
            <a:r>
              <a:rPr lang="el-GR" sz="1600">
                <a:solidFill>
                  <a:srgbClr val="003366"/>
                </a:solidFill>
              </a:rPr>
              <a:t>Η 2</a:t>
            </a:r>
            <a:r>
              <a:rPr lang="el-GR" sz="1600" baseline="30000">
                <a:solidFill>
                  <a:srgbClr val="003366"/>
                </a:solidFill>
              </a:rPr>
              <a:t>η</a:t>
            </a:r>
            <a:r>
              <a:rPr lang="el-GR" sz="1600">
                <a:solidFill>
                  <a:srgbClr val="003366"/>
                </a:solidFill>
              </a:rPr>
              <a:t> ουρά δεν είναι </a:t>
            </a:r>
            <a:r>
              <a:rPr lang="en-US" sz="1600">
                <a:solidFill>
                  <a:srgbClr val="003366"/>
                </a:solidFill>
              </a:rPr>
              <a:t>M/M/1.</a:t>
            </a:r>
            <a:endParaRPr lang="el-GR" sz="1600">
              <a:solidFill>
                <a:srgbClr val="003366"/>
              </a:solidFill>
            </a:endParaRPr>
          </a:p>
        </p:txBody>
      </p:sp>
      <p:grpSp>
        <p:nvGrpSpPr>
          <p:cNvPr id="51207" name="Group 108"/>
          <p:cNvGrpSpPr>
            <a:grpSpLocks/>
          </p:cNvGrpSpPr>
          <p:nvPr/>
        </p:nvGrpSpPr>
        <p:grpSpPr bwMode="auto">
          <a:xfrm>
            <a:off x="468313" y="2636838"/>
            <a:ext cx="8424862" cy="2609850"/>
            <a:chOff x="295" y="1661"/>
            <a:chExt cx="5307" cy="1644"/>
          </a:xfrm>
        </p:grpSpPr>
        <p:sp>
          <p:nvSpPr>
            <p:cNvPr id="51208" name="Text Box 64"/>
            <p:cNvSpPr txBox="1">
              <a:spLocks noChangeArrowheads="1"/>
            </p:cNvSpPr>
            <p:nvPr/>
          </p:nvSpPr>
          <p:spPr bwMode="auto">
            <a:xfrm>
              <a:off x="295" y="1842"/>
              <a:ext cx="79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l-GR" sz="1400" b="1" dirty="0">
                <a:solidFill>
                  <a:srgbClr val="003366"/>
                </a:solidFill>
              </a:endParaRPr>
            </a:p>
          </p:txBody>
        </p:sp>
        <p:grpSp>
          <p:nvGrpSpPr>
            <p:cNvPr id="51209" name="Group 107"/>
            <p:cNvGrpSpPr>
              <a:grpSpLocks/>
            </p:cNvGrpSpPr>
            <p:nvPr/>
          </p:nvGrpSpPr>
          <p:grpSpPr bwMode="auto">
            <a:xfrm>
              <a:off x="885" y="1661"/>
              <a:ext cx="4717" cy="1644"/>
              <a:chOff x="885" y="1661"/>
              <a:chExt cx="4717" cy="1644"/>
            </a:xfrm>
          </p:grpSpPr>
          <p:grpSp>
            <p:nvGrpSpPr>
              <p:cNvPr id="51210" name="Group 106"/>
              <p:cNvGrpSpPr>
                <a:grpSpLocks/>
              </p:cNvGrpSpPr>
              <p:nvPr/>
            </p:nvGrpSpPr>
            <p:grpSpPr bwMode="auto">
              <a:xfrm>
                <a:off x="885" y="1661"/>
                <a:ext cx="4717" cy="680"/>
                <a:chOff x="885" y="1661"/>
                <a:chExt cx="4717" cy="680"/>
              </a:xfrm>
            </p:grpSpPr>
            <p:sp>
              <p:nvSpPr>
                <p:cNvPr id="51246" name="Line 18"/>
                <p:cNvSpPr>
                  <a:spLocks noChangeShapeType="1"/>
                </p:cNvSpPr>
                <p:nvPr/>
              </p:nvSpPr>
              <p:spPr bwMode="auto">
                <a:xfrm>
                  <a:off x="975" y="2296"/>
                  <a:ext cx="4173" cy="0"/>
                </a:xfrm>
                <a:prstGeom prst="line">
                  <a:avLst/>
                </a:prstGeom>
                <a:noFill/>
                <a:ln w="28575">
                  <a:solidFill>
                    <a:srgbClr val="003366"/>
                  </a:solidFill>
                  <a:round/>
                  <a:headEnd/>
                  <a:tailEnd type="triangle" w="med" len="lg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51247" name="Group 91"/>
                <p:cNvGrpSpPr>
                  <a:grpSpLocks/>
                </p:cNvGrpSpPr>
                <p:nvPr/>
              </p:nvGrpSpPr>
              <p:grpSpPr bwMode="auto">
                <a:xfrm>
                  <a:off x="1020" y="1842"/>
                  <a:ext cx="1225" cy="499"/>
                  <a:chOff x="1020" y="1842"/>
                  <a:chExt cx="1225" cy="499"/>
                </a:xfrm>
              </p:grpSpPr>
              <p:grpSp>
                <p:nvGrpSpPr>
                  <p:cNvPr id="51250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1020" y="1842"/>
                    <a:ext cx="182" cy="499"/>
                    <a:chOff x="1020" y="1842"/>
                    <a:chExt cx="182" cy="499"/>
                  </a:xfrm>
                </p:grpSpPr>
                <p:sp>
                  <p:nvSpPr>
                    <p:cNvPr id="51260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02" y="2024"/>
                      <a:ext cx="0" cy="31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3366"/>
                      </a:solidFill>
                      <a:round/>
                      <a:headEnd/>
                      <a:tailEnd type="triangle" w="med" len="lg"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51261" name="Text Box 2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20" y="1842"/>
                      <a:ext cx="182" cy="19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400" b="1">
                          <a:solidFill>
                            <a:srgbClr val="003366"/>
                          </a:solidFill>
                        </a:rPr>
                        <a:t>S</a:t>
                      </a:r>
                      <a:endParaRPr lang="el-GR" sz="1400" b="1">
                        <a:solidFill>
                          <a:srgbClr val="003366"/>
                        </a:solidFill>
                      </a:endParaRPr>
                    </a:p>
                  </p:txBody>
                </p:sp>
              </p:grpSp>
              <p:grpSp>
                <p:nvGrpSpPr>
                  <p:cNvPr id="51251" name="Group 88"/>
                  <p:cNvGrpSpPr>
                    <a:grpSpLocks/>
                  </p:cNvGrpSpPr>
                  <p:nvPr/>
                </p:nvGrpSpPr>
                <p:grpSpPr bwMode="auto">
                  <a:xfrm>
                    <a:off x="1338" y="1842"/>
                    <a:ext cx="182" cy="499"/>
                    <a:chOff x="1338" y="1842"/>
                    <a:chExt cx="182" cy="499"/>
                  </a:xfrm>
                </p:grpSpPr>
                <p:sp>
                  <p:nvSpPr>
                    <p:cNvPr id="51258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38" y="2024"/>
                      <a:ext cx="0" cy="31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3366"/>
                      </a:solidFill>
                      <a:round/>
                      <a:headEnd/>
                      <a:tailEnd type="triangle" w="med" len="lg"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51259" name="Text Box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38" y="1842"/>
                      <a:ext cx="182" cy="19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400" b="1">
                          <a:solidFill>
                            <a:srgbClr val="003366"/>
                          </a:solidFill>
                        </a:rPr>
                        <a:t>L</a:t>
                      </a:r>
                      <a:endParaRPr lang="el-GR" sz="1400" b="1">
                        <a:solidFill>
                          <a:srgbClr val="003366"/>
                        </a:solidFill>
                      </a:endParaRPr>
                    </a:p>
                  </p:txBody>
                </p:sp>
              </p:grpSp>
              <p:grpSp>
                <p:nvGrpSpPr>
                  <p:cNvPr id="5125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65" y="1842"/>
                    <a:ext cx="182" cy="499"/>
                    <a:chOff x="1565" y="1842"/>
                    <a:chExt cx="182" cy="499"/>
                  </a:xfrm>
                </p:grpSpPr>
                <p:sp>
                  <p:nvSpPr>
                    <p:cNvPr id="51256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65" y="2024"/>
                      <a:ext cx="0" cy="31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3366"/>
                      </a:solidFill>
                      <a:round/>
                      <a:headEnd/>
                      <a:tailEnd type="triangle" w="med" len="lg"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51257" name="Text Box 2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65" y="1842"/>
                      <a:ext cx="182" cy="19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400" b="1">
                          <a:solidFill>
                            <a:srgbClr val="003366"/>
                          </a:solidFill>
                        </a:rPr>
                        <a:t>S</a:t>
                      </a:r>
                      <a:endParaRPr lang="el-GR" sz="1400" b="1">
                        <a:solidFill>
                          <a:srgbClr val="003366"/>
                        </a:solidFill>
                      </a:endParaRPr>
                    </a:p>
                  </p:txBody>
                </p:sp>
              </p:grpSp>
              <p:grpSp>
                <p:nvGrpSpPr>
                  <p:cNvPr id="51253" name="Group 90"/>
                  <p:cNvGrpSpPr>
                    <a:grpSpLocks/>
                  </p:cNvGrpSpPr>
                  <p:nvPr/>
                </p:nvGrpSpPr>
                <p:grpSpPr bwMode="auto">
                  <a:xfrm>
                    <a:off x="2063" y="1842"/>
                    <a:ext cx="182" cy="499"/>
                    <a:chOff x="2063" y="1842"/>
                    <a:chExt cx="182" cy="499"/>
                  </a:xfrm>
                </p:grpSpPr>
                <p:sp>
                  <p:nvSpPr>
                    <p:cNvPr id="51254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64" y="2024"/>
                      <a:ext cx="0" cy="31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3366"/>
                      </a:solidFill>
                      <a:round/>
                      <a:headEnd/>
                      <a:tailEnd type="triangle" w="med" len="lg"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51255" name="Text Box 3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63" y="1842"/>
                      <a:ext cx="182" cy="19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400" b="1">
                          <a:solidFill>
                            <a:srgbClr val="003366"/>
                          </a:solidFill>
                        </a:rPr>
                        <a:t>S</a:t>
                      </a:r>
                      <a:endParaRPr lang="el-GR" sz="1400" b="1">
                        <a:solidFill>
                          <a:srgbClr val="003366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51248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885" y="1661"/>
                  <a:ext cx="2449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003366"/>
                      </a:solidFill>
                    </a:rPr>
                    <a:t>Packet arrivals at queue 1</a:t>
                  </a:r>
                  <a:endParaRPr lang="el-GR" sz="1400" b="1">
                    <a:solidFill>
                      <a:srgbClr val="003366"/>
                    </a:solidFill>
                  </a:endParaRPr>
                </a:p>
              </p:txBody>
            </p:sp>
            <p:sp>
              <p:nvSpPr>
                <p:cNvPr id="51249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5012" y="1933"/>
                  <a:ext cx="590" cy="3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 dirty="0">
                      <a:solidFill>
                        <a:srgbClr val="003366"/>
                      </a:solidFill>
                    </a:rPr>
                    <a:t>Time at Queue 1</a:t>
                  </a:r>
                  <a:endParaRPr lang="el-GR" sz="1400" b="1" dirty="0">
                    <a:solidFill>
                      <a:srgbClr val="003366"/>
                    </a:solidFill>
                  </a:endParaRPr>
                </a:p>
              </p:txBody>
            </p:sp>
          </p:grpSp>
          <p:grpSp>
            <p:nvGrpSpPr>
              <p:cNvPr id="51211" name="Group 105"/>
              <p:cNvGrpSpPr>
                <a:grpSpLocks/>
              </p:cNvGrpSpPr>
              <p:nvPr/>
            </p:nvGrpSpPr>
            <p:grpSpPr bwMode="auto">
              <a:xfrm>
                <a:off x="975" y="2467"/>
                <a:ext cx="4627" cy="838"/>
                <a:chOff x="975" y="2467"/>
                <a:chExt cx="4627" cy="838"/>
              </a:xfrm>
            </p:grpSpPr>
            <p:sp>
              <p:nvSpPr>
                <p:cNvPr id="51212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5012" y="2514"/>
                  <a:ext cx="590" cy="3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003366"/>
                      </a:solidFill>
                    </a:rPr>
                    <a:t>Time at Queue 2</a:t>
                  </a:r>
                  <a:endParaRPr lang="el-GR" sz="1400" b="1">
                    <a:solidFill>
                      <a:srgbClr val="003366"/>
                    </a:solidFill>
                  </a:endParaRPr>
                </a:p>
              </p:txBody>
            </p:sp>
            <p:grpSp>
              <p:nvGrpSpPr>
                <p:cNvPr id="51213" name="Group 104"/>
                <p:cNvGrpSpPr>
                  <a:grpSpLocks/>
                </p:cNvGrpSpPr>
                <p:nvPr/>
              </p:nvGrpSpPr>
              <p:grpSpPr bwMode="auto">
                <a:xfrm>
                  <a:off x="975" y="2467"/>
                  <a:ext cx="4173" cy="838"/>
                  <a:chOff x="975" y="2467"/>
                  <a:chExt cx="4173" cy="838"/>
                </a:xfrm>
              </p:grpSpPr>
              <p:sp>
                <p:nvSpPr>
                  <p:cNvPr id="51214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975" y="2840"/>
                    <a:ext cx="4173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 type="triangle" w="med" len="lg"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51215" name="Group 97"/>
                  <p:cNvGrpSpPr>
                    <a:grpSpLocks/>
                  </p:cNvGrpSpPr>
                  <p:nvPr/>
                </p:nvGrpSpPr>
                <p:grpSpPr bwMode="auto">
                  <a:xfrm>
                    <a:off x="1202" y="2467"/>
                    <a:ext cx="2132" cy="419"/>
                    <a:chOff x="1202" y="2467"/>
                    <a:chExt cx="2132" cy="419"/>
                  </a:xfrm>
                </p:grpSpPr>
                <p:grpSp>
                  <p:nvGrpSpPr>
                    <p:cNvPr id="51232" name="Group 9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71" y="2467"/>
                      <a:ext cx="183" cy="419"/>
                      <a:chOff x="2471" y="2467"/>
                      <a:chExt cx="183" cy="419"/>
                    </a:xfrm>
                  </p:grpSpPr>
                  <p:sp>
                    <p:nvSpPr>
                      <p:cNvPr id="51244" name="Line 7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54" y="2569"/>
                        <a:ext cx="0" cy="317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/>
                        <a:tailEnd type="triangle" w="med" len="lg"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51245" name="Text Box 7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471" y="2467"/>
                        <a:ext cx="182" cy="19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sz="1400" b="1">
                            <a:solidFill>
                              <a:srgbClr val="003366"/>
                            </a:solidFill>
                          </a:rPr>
                          <a:t>S</a:t>
                        </a:r>
                        <a:endParaRPr lang="el-GR" sz="1400" b="1">
                          <a:solidFill>
                            <a:srgbClr val="003366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51233" name="Group 9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52" y="2467"/>
                      <a:ext cx="182" cy="419"/>
                      <a:chOff x="3152" y="2467"/>
                      <a:chExt cx="182" cy="419"/>
                    </a:xfrm>
                  </p:grpSpPr>
                  <p:sp>
                    <p:nvSpPr>
                      <p:cNvPr id="51242" name="Line 7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153" y="2569"/>
                        <a:ext cx="0" cy="317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/>
                        <a:tailEnd type="triangle" w="med" len="lg"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51243" name="Text Box 7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152" y="2467"/>
                        <a:ext cx="182" cy="19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sz="1400" b="1">
                            <a:solidFill>
                              <a:srgbClr val="003366"/>
                            </a:solidFill>
                          </a:rPr>
                          <a:t>S</a:t>
                        </a:r>
                        <a:endParaRPr lang="el-GR" sz="1400" b="1">
                          <a:solidFill>
                            <a:srgbClr val="003366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51234" name="Group 9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02" y="2467"/>
                      <a:ext cx="1270" cy="419"/>
                      <a:chOff x="1202" y="2467"/>
                      <a:chExt cx="1270" cy="419"/>
                    </a:xfrm>
                  </p:grpSpPr>
                  <p:grpSp>
                    <p:nvGrpSpPr>
                      <p:cNvPr id="51235" name="Group 9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02" y="2467"/>
                        <a:ext cx="182" cy="419"/>
                        <a:chOff x="1202" y="2467"/>
                        <a:chExt cx="182" cy="419"/>
                      </a:xfrm>
                    </p:grpSpPr>
                    <p:sp>
                      <p:nvSpPr>
                        <p:cNvPr id="51240" name="Line 6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384" y="2569"/>
                          <a:ext cx="0" cy="317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 type="triangle" w="med" len="lg"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51241" name="Text Box 6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2" y="2467"/>
                          <a:ext cx="182" cy="19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>
                          <a:spAutoFit/>
                        </a:bodyPr>
                        <a:lstStyle/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en-US" sz="1400" b="1">
                              <a:solidFill>
                                <a:srgbClr val="003366"/>
                              </a:solidFill>
                            </a:rPr>
                            <a:t>S</a:t>
                          </a:r>
                          <a:endParaRPr lang="el-GR" sz="1400" b="1">
                            <a:solidFill>
                              <a:srgbClr val="003366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51236" name="Group 9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200" y="2467"/>
                        <a:ext cx="227" cy="419"/>
                        <a:chOff x="2200" y="2467"/>
                        <a:chExt cx="227" cy="419"/>
                      </a:xfrm>
                    </p:grpSpPr>
                    <p:sp>
                      <p:nvSpPr>
                        <p:cNvPr id="51238" name="Line 7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427" y="2569"/>
                          <a:ext cx="0" cy="317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 type="triangle" w="med" len="lg"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51239" name="Text Box 7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00" y="2467"/>
                          <a:ext cx="182" cy="19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>
                          <a:spAutoFit/>
                        </a:bodyPr>
                        <a:lstStyle/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en-US" sz="1400" b="1">
                              <a:solidFill>
                                <a:srgbClr val="003366"/>
                              </a:solidFill>
                            </a:rPr>
                            <a:t>L</a:t>
                          </a:r>
                          <a:endParaRPr lang="el-GR" sz="1400" b="1">
                            <a:solidFill>
                              <a:srgbClr val="003366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51237" name="Line 7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38" y="2659"/>
                        <a:ext cx="1134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 type="triangle" w="med" len="lg"/>
                        <a:tailEnd type="triangle" w="med" len="lg"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</p:grpSp>
              </p:grpSp>
              <p:grpSp>
                <p:nvGrpSpPr>
                  <p:cNvPr id="51216" name="Group 102"/>
                  <p:cNvGrpSpPr>
                    <a:grpSpLocks/>
                  </p:cNvGrpSpPr>
                  <p:nvPr/>
                </p:nvGrpSpPr>
                <p:grpSpPr bwMode="auto">
                  <a:xfrm>
                    <a:off x="1338" y="2840"/>
                    <a:ext cx="2767" cy="465"/>
                    <a:chOff x="1338" y="2840"/>
                    <a:chExt cx="2767" cy="465"/>
                  </a:xfrm>
                </p:grpSpPr>
                <p:grpSp>
                  <p:nvGrpSpPr>
                    <p:cNvPr id="51220" name="Group 9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38" y="2841"/>
                      <a:ext cx="182" cy="362"/>
                      <a:chOff x="1338" y="2841"/>
                      <a:chExt cx="182" cy="362"/>
                    </a:xfrm>
                  </p:grpSpPr>
                  <p:sp>
                    <p:nvSpPr>
                      <p:cNvPr id="51230" name="Line 7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520" y="2841"/>
                        <a:ext cx="0" cy="317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/>
                        <a:tailEnd type="triangle" w="med" len="lg"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51231" name="Text Box 7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338" y="3011"/>
                        <a:ext cx="182" cy="19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sz="1400" b="1">
                            <a:solidFill>
                              <a:srgbClr val="003366"/>
                            </a:solidFill>
                          </a:rPr>
                          <a:t>S</a:t>
                        </a:r>
                        <a:endParaRPr lang="el-GR" sz="1400" b="1">
                          <a:solidFill>
                            <a:srgbClr val="003366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51221" name="Group 9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15" y="2840"/>
                      <a:ext cx="182" cy="465"/>
                      <a:chOff x="3515" y="2840"/>
                      <a:chExt cx="182" cy="465"/>
                    </a:xfrm>
                  </p:grpSpPr>
                  <p:sp>
                    <p:nvSpPr>
                      <p:cNvPr id="51228" name="Line 7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51" y="2840"/>
                        <a:ext cx="0" cy="317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/>
                        <a:tailEnd type="triangle" w="med" len="lg"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51229" name="Text Box 8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515" y="3113"/>
                        <a:ext cx="182" cy="19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sz="1400" b="1">
                            <a:solidFill>
                              <a:srgbClr val="003366"/>
                            </a:solidFill>
                          </a:rPr>
                          <a:t>L</a:t>
                        </a:r>
                        <a:endParaRPr lang="el-GR" sz="1400" b="1">
                          <a:solidFill>
                            <a:srgbClr val="003366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51222" name="Group 10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41" y="2840"/>
                      <a:ext cx="182" cy="465"/>
                      <a:chOff x="3741" y="2840"/>
                      <a:chExt cx="182" cy="465"/>
                    </a:xfrm>
                  </p:grpSpPr>
                  <p:sp>
                    <p:nvSpPr>
                      <p:cNvPr id="51226" name="Line 8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833" y="2840"/>
                        <a:ext cx="0" cy="317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/>
                        <a:tailEnd type="triangle" w="med" len="lg"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51227" name="Text Box 8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741" y="3113"/>
                        <a:ext cx="182" cy="19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sz="1400" b="1">
                            <a:solidFill>
                              <a:srgbClr val="003366"/>
                            </a:solidFill>
                          </a:rPr>
                          <a:t>S</a:t>
                        </a:r>
                        <a:endParaRPr lang="el-GR" sz="1400" b="1">
                          <a:solidFill>
                            <a:srgbClr val="003366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51223" name="Group 10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23" y="2840"/>
                      <a:ext cx="182" cy="465"/>
                      <a:chOff x="3923" y="2840"/>
                      <a:chExt cx="182" cy="465"/>
                    </a:xfrm>
                  </p:grpSpPr>
                  <p:sp>
                    <p:nvSpPr>
                      <p:cNvPr id="51224" name="Line 8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23" y="2840"/>
                        <a:ext cx="0" cy="317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/>
                        <a:tailEnd type="triangle" w="med" len="lg"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51225" name="Text Box 8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923" y="3113"/>
                        <a:ext cx="182" cy="19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sz="1400" b="1">
                            <a:solidFill>
                              <a:srgbClr val="003366"/>
                            </a:solidFill>
                          </a:rPr>
                          <a:t>S</a:t>
                        </a:r>
                        <a:endParaRPr lang="el-GR" sz="1400" b="1">
                          <a:solidFill>
                            <a:srgbClr val="003366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51217" name="Group 103"/>
                  <p:cNvGrpSpPr>
                    <a:grpSpLocks/>
                  </p:cNvGrpSpPr>
                  <p:nvPr/>
                </p:nvGrpSpPr>
                <p:grpSpPr bwMode="auto">
                  <a:xfrm>
                    <a:off x="1520" y="2940"/>
                    <a:ext cx="3492" cy="173"/>
                    <a:chOff x="1520" y="2940"/>
                    <a:chExt cx="3492" cy="173"/>
                  </a:xfrm>
                </p:grpSpPr>
                <p:sp>
                  <p:nvSpPr>
                    <p:cNvPr id="51218" name="Text Box 8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20" y="2940"/>
                      <a:ext cx="2449" cy="17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200" b="1" dirty="0">
                          <a:solidFill>
                            <a:srgbClr val="003366"/>
                          </a:solidFill>
                        </a:rPr>
                        <a:t>Long Service Time</a:t>
                      </a:r>
                      <a:endParaRPr lang="el-GR" sz="1200" b="1" dirty="0">
                        <a:solidFill>
                          <a:srgbClr val="003366"/>
                        </a:solidFill>
                      </a:endParaRPr>
                    </a:p>
                  </p:txBody>
                </p:sp>
                <p:sp>
                  <p:nvSpPr>
                    <p:cNvPr id="51219" name="Text Box 8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563" y="2940"/>
                      <a:ext cx="2449" cy="17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200" b="1">
                          <a:solidFill>
                            <a:srgbClr val="003366"/>
                          </a:solidFill>
                        </a:rPr>
                        <a:t>Long Service Time</a:t>
                      </a:r>
                      <a:endParaRPr lang="el-GR" sz="1200" b="1">
                        <a:solidFill>
                          <a:srgbClr val="003366"/>
                        </a:solidFill>
                      </a:endParaRPr>
                    </a:p>
                  </p:txBody>
                </p:sp>
              </p:grp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Δίκτυα Ουρών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52227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46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52228" name="Text Box 6"/>
          <p:cNvSpPr txBox="1">
            <a:spLocks noChangeArrowheads="1"/>
          </p:cNvSpPr>
          <p:nvPr/>
        </p:nvSpPr>
        <p:spPr bwMode="auto">
          <a:xfrm>
            <a:off x="1116013" y="2276475"/>
            <a:ext cx="69850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>
                <a:solidFill>
                  <a:srgbClr val="003366"/>
                </a:solidFill>
              </a:rPr>
              <a:t> Ενδιαφέρον αποτέλεσμα για το «εν σειρά» σύστημα </a:t>
            </a:r>
            <a:r>
              <a:rPr lang="en-US">
                <a:solidFill>
                  <a:srgbClr val="003366"/>
                </a:solidFill>
              </a:rPr>
              <a:t> M/M/1 :</a:t>
            </a:r>
          </a:p>
          <a:p>
            <a:pPr marL="174625" indent="-174625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r>
              <a:rPr lang="en-US">
                <a:solidFill>
                  <a:srgbClr val="003366"/>
                </a:solidFill>
              </a:rPr>
              <a:t> 	</a:t>
            </a:r>
            <a:r>
              <a:rPr lang="el-GR">
                <a:solidFill>
                  <a:srgbClr val="003366"/>
                </a:solidFill>
              </a:rPr>
              <a:t>Η διαδικασία αναχωρήσεων από τη 1</a:t>
            </a:r>
            <a:r>
              <a:rPr lang="el-GR" baseline="30000">
                <a:solidFill>
                  <a:srgbClr val="003366"/>
                </a:solidFill>
              </a:rPr>
              <a:t>η</a:t>
            </a:r>
            <a:r>
              <a:rPr lang="el-GR">
                <a:solidFill>
                  <a:srgbClr val="003366"/>
                </a:solidFill>
              </a:rPr>
              <a:t> ουρά είναι </a:t>
            </a:r>
            <a:r>
              <a:rPr lang="en-US">
                <a:solidFill>
                  <a:srgbClr val="003366"/>
                </a:solidFill>
              </a:rPr>
              <a:t>Poisson (Burke’s Theorem). </a:t>
            </a:r>
            <a:r>
              <a:rPr lang="el-GR">
                <a:solidFill>
                  <a:srgbClr val="003366"/>
                </a:solidFill>
              </a:rPr>
              <a:t>Επομένως</a:t>
            </a:r>
            <a:r>
              <a:rPr lang="en-US">
                <a:solidFill>
                  <a:srgbClr val="003366"/>
                </a:solidFill>
              </a:rPr>
              <a:t>, </a:t>
            </a:r>
            <a:r>
              <a:rPr lang="el-GR">
                <a:solidFill>
                  <a:srgbClr val="003366"/>
                </a:solidFill>
              </a:rPr>
              <a:t>αν οι χρόνοι αφίξεων και εξυπηρετήσεων ήταν ανεξάρτητοι , η 2</a:t>
            </a:r>
            <a:r>
              <a:rPr lang="el-GR" baseline="30000">
                <a:solidFill>
                  <a:srgbClr val="003366"/>
                </a:solidFill>
              </a:rPr>
              <a:t>η</a:t>
            </a:r>
            <a:r>
              <a:rPr lang="el-GR">
                <a:solidFill>
                  <a:srgbClr val="003366"/>
                </a:solidFill>
              </a:rPr>
              <a:t> ουρά θα ήταν</a:t>
            </a:r>
            <a:r>
              <a:rPr lang="en-US">
                <a:solidFill>
                  <a:srgbClr val="003366"/>
                </a:solidFill>
              </a:rPr>
              <a:t> M/M/1.</a:t>
            </a:r>
            <a:endParaRPr lang="el-GR">
              <a:solidFill>
                <a:srgbClr val="003366"/>
              </a:solidFill>
            </a:endParaRPr>
          </a:p>
          <a:p>
            <a:pPr marL="174625" indent="-174625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endParaRPr lang="en-US">
              <a:solidFill>
                <a:srgbClr val="003366"/>
              </a:solidFill>
            </a:endParaRPr>
          </a:p>
          <a:p>
            <a:pPr marL="174625" indent="-174625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>
                <a:solidFill>
                  <a:srgbClr val="003366"/>
                </a:solidFill>
              </a:rPr>
              <a:t>Η συνήθης υπόθεση στα δίκτυα επικοινωνιών είναι να υποθέσουμε αυτή την ανεξαρτησία</a:t>
            </a:r>
            <a:r>
              <a:rPr lang="en-US">
                <a:solidFill>
                  <a:srgbClr val="003366"/>
                </a:solidFill>
              </a:rPr>
              <a:t>. </a:t>
            </a:r>
            <a:endParaRPr lang="el-GR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Δίκτυα Ουρών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53251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47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53252" name="Text Box 6"/>
          <p:cNvSpPr txBox="1">
            <a:spLocks noChangeArrowheads="1"/>
          </p:cNvSpPr>
          <p:nvPr/>
        </p:nvSpPr>
        <p:spPr bwMode="auto">
          <a:xfrm>
            <a:off x="539750" y="981075"/>
            <a:ext cx="316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r>
              <a:rPr lang="el-GR" sz="1800" b="1">
                <a:solidFill>
                  <a:srgbClr val="003366"/>
                </a:solidFill>
              </a:rPr>
              <a:t>Μοντέλο δικτύων ουρών</a:t>
            </a:r>
            <a:r>
              <a:rPr lang="en-US" sz="1800" b="1">
                <a:solidFill>
                  <a:srgbClr val="003366"/>
                </a:solidFill>
              </a:rPr>
              <a:t> </a:t>
            </a:r>
            <a:endParaRPr lang="el-GR" sz="1800" b="1">
              <a:solidFill>
                <a:srgbClr val="003366"/>
              </a:solidFill>
            </a:endParaRPr>
          </a:p>
        </p:txBody>
      </p:sp>
      <p:sp>
        <p:nvSpPr>
          <p:cNvPr id="53253" name="Text Box 47"/>
          <p:cNvSpPr txBox="1">
            <a:spLocks noChangeArrowheads="1"/>
          </p:cNvSpPr>
          <p:nvPr/>
        </p:nvSpPr>
        <p:spPr bwMode="auto">
          <a:xfrm>
            <a:off x="539750" y="4076700"/>
            <a:ext cx="6696075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>
                <a:solidFill>
                  <a:srgbClr val="003366"/>
                </a:solidFill>
              </a:rPr>
              <a:t>Διάφορες ροές πακέτων</a:t>
            </a:r>
            <a:r>
              <a:rPr lang="en-US" sz="1800">
                <a:solidFill>
                  <a:srgbClr val="003366"/>
                </a:solidFill>
              </a:rPr>
              <a:t>. </a:t>
            </a:r>
            <a:r>
              <a:rPr lang="el-GR" sz="1800">
                <a:solidFill>
                  <a:srgbClr val="003366"/>
                </a:solidFill>
              </a:rPr>
              <a:t>Η ροή στο μονοπάτι</a:t>
            </a:r>
            <a:r>
              <a:rPr lang="en-US" sz="1800">
                <a:solidFill>
                  <a:srgbClr val="003366"/>
                </a:solidFill>
              </a:rPr>
              <a:t> </a:t>
            </a:r>
            <a:r>
              <a:rPr lang="en-US" sz="1800" b="1">
                <a:solidFill>
                  <a:srgbClr val="003366"/>
                </a:solidFill>
              </a:rPr>
              <a:t>p</a:t>
            </a:r>
            <a:r>
              <a:rPr lang="en-US" sz="1800">
                <a:solidFill>
                  <a:srgbClr val="003366"/>
                </a:solidFill>
              </a:rPr>
              <a:t>,</a:t>
            </a:r>
            <a:r>
              <a:rPr lang="el-GR" sz="1800">
                <a:solidFill>
                  <a:srgbClr val="003366"/>
                </a:solidFill>
              </a:rPr>
              <a:t> έχει ρυθμό</a:t>
            </a:r>
            <a:r>
              <a:rPr lang="en-US" sz="1800">
                <a:solidFill>
                  <a:srgbClr val="003366"/>
                </a:solidFill>
              </a:rPr>
              <a:t> </a:t>
            </a:r>
            <a:r>
              <a:rPr lang="en-US" sz="1800" b="1">
                <a:solidFill>
                  <a:srgbClr val="003366"/>
                </a:solidFill>
              </a:rPr>
              <a:t>x</a:t>
            </a:r>
            <a:r>
              <a:rPr lang="en-US" sz="1800" b="1" baseline="-25000">
                <a:solidFill>
                  <a:srgbClr val="003366"/>
                </a:solidFill>
              </a:rPr>
              <a:t>p</a:t>
            </a:r>
            <a:r>
              <a:rPr lang="en-US" sz="1800">
                <a:solidFill>
                  <a:srgbClr val="003366"/>
                </a:solidFill>
              </a:rPr>
              <a:t> (packets / sec)</a:t>
            </a:r>
          </a:p>
          <a:p>
            <a:pPr marL="174625" indent="-174625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>
                <a:solidFill>
                  <a:srgbClr val="003366"/>
                </a:solidFill>
              </a:rPr>
              <a:t>Ολικός ρυθμός άφιξης στη ζεύξη </a:t>
            </a:r>
            <a:r>
              <a:rPr lang="en-US" sz="1800">
                <a:solidFill>
                  <a:srgbClr val="003366"/>
                </a:solidFill>
              </a:rPr>
              <a:t>(i,j)</a:t>
            </a:r>
          </a:p>
          <a:p>
            <a:pPr marL="174625" indent="-174625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λ</a:t>
            </a:r>
            <a:r>
              <a:rPr lang="en-US" sz="1800" b="1" baseline="-25000">
                <a:solidFill>
                  <a:srgbClr val="003366"/>
                </a:solidFill>
              </a:rPr>
              <a:t>ij</a:t>
            </a:r>
            <a:r>
              <a:rPr lang="en-US" sz="1800">
                <a:solidFill>
                  <a:srgbClr val="003366"/>
                </a:solidFill>
              </a:rPr>
              <a:t> = </a:t>
            </a:r>
            <a:r>
              <a:rPr lang="el-GR" b="1">
                <a:solidFill>
                  <a:srgbClr val="003366"/>
                </a:solidFill>
                <a:latin typeface="Times New Roman" pitchFamily="18" charset="0"/>
              </a:rPr>
              <a:t>Σ</a:t>
            </a:r>
            <a:r>
              <a:rPr lang="en-US" sz="1800" b="1">
                <a:solidFill>
                  <a:srgbClr val="003366"/>
                </a:solidFill>
              </a:rPr>
              <a:t>x</a:t>
            </a:r>
            <a:r>
              <a:rPr lang="en-US" sz="1800" b="1" baseline="-25000">
                <a:solidFill>
                  <a:srgbClr val="003366"/>
                </a:solidFill>
              </a:rPr>
              <a:t>p</a:t>
            </a:r>
            <a:r>
              <a:rPr lang="en-US" sz="1800">
                <a:solidFill>
                  <a:srgbClr val="003366"/>
                </a:solidFill>
              </a:rPr>
              <a:t> </a:t>
            </a:r>
            <a:r>
              <a:rPr lang="el-GR" sz="1800">
                <a:solidFill>
                  <a:srgbClr val="003366"/>
                </a:solidFill>
              </a:rPr>
              <a:t>όλα τα μονοπάτια </a:t>
            </a:r>
            <a:r>
              <a:rPr lang="en-US" sz="1800">
                <a:solidFill>
                  <a:srgbClr val="003366"/>
                </a:solidFill>
              </a:rPr>
              <a:t>p </a:t>
            </a:r>
            <a:r>
              <a:rPr lang="el-GR" sz="1800">
                <a:solidFill>
                  <a:srgbClr val="003366"/>
                </a:solidFill>
              </a:rPr>
              <a:t>που διέρχονται από τη ζεύξη </a:t>
            </a:r>
            <a:r>
              <a:rPr lang="en-US" sz="1800">
                <a:solidFill>
                  <a:srgbClr val="003366"/>
                </a:solidFill>
              </a:rPr>
              <a:t>(i,j)</a:t>
            </a:r>
            <a:endParaRPr lang="en-US" sz="1800" b="1" baseline="-25000">
              <a:solidFill>
                <a:srgbClr val="003366"/>
              </a:solidFill>
            </a:endParaRPr>
          </a:p>
          <a:p>
            <a:pPr marL="174625" indent="-174625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μ</a:t>
            </a:r>
            <a:r>
              <a:rPr lang="en-US" sz="1800" b="1" baseline="-25000">
                <a:solidFill>
                  <a:srgbClr val="003366"/>
                </a:solidFill>
              </a:rPr>
              <a:t>ij</a:t>
            </a:r>
            <a:r>
              <a:rPr lang="en-US" sz="1800">
                <a:solidFill>
                  <a:srgbClr val="003366"/>
                </a:solidFill>
              </a:rPr>
              <a:t> = </a:t>
            </a:r>
            <a:r>
              <a:rPr lang="el-GR" sz="1800">
                <a:solidFill>
                  <a:srgbClr val="003366"/>
                </a:solidFill>
              </a:rPr>
              <a:t>Ρυθμός εξυπηρέτησης στη ζεύξη</a:t>
            </a:r>
            <a:r>
              <a:rPr lang="en-US" sz="1800">
                <a:solidFill>
                  <a:srgbClr val="003366"/>
                </a:solidFill>
              </a:rPr>
              <a:t> (i,j)</a:t>
            </a:r>
          </a:p>
          <a:p>
            <a:pPr marL="174625" indent="-174625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n-US" sz="1800" b="1">
                <a:solidFill>
                  <a:srgbClr val="003366"/>
                </a:solidFill>
              </a:rPr>
              <a:t>N</a:t>
            </a:r>
            <a:r>
              <a:rPr lang="en-US" sz="1800" b="1" baseline="-25000">
                <a:solidFill>
                  <a:srgbClr val="003366"/>
                </a:solidFill>
              </a:rPr>
              <a:t>ij</a:t>
            </a:r>
            <a:r>
              <a:rPr lang="en-US" sz="1800">
                <a:solidFill>
                  <a:srgbClr val="003366"/>
                </a:solidFill>
              </a:rPr>
              <a:t> = </a:t>
            </a:r>
            <a:r>
              <a:rPr lang="el-GR" sz="1800">
                <a:solidFill>
                  <a:srgbClr val="003366"/>
                </a:solidFill>
              </a:rPr>
              <a:t>Μέσος αριθμός πακέτων στη ζεύξη</a:t>
            </a:r>
            <a:r>
              <a:rPr lang="en-US" sz="1800">
                <a:solidFill>
                  <a:srgbClr val="003366"/>
                </a:solidFill>
              </a:rPr>
              <a:t> (i,j)</a:t>
            </a:r>
            <a:endParaRPr lang="el-GR" sz="1800">
              <a:solidFill>
                <a:srgbClr val="003366"/>
              </a:solidFill>
            </a:endParaRPr>
          </a:p>
        </p:txBody>
      </p:sp>
      <p:grpSp>
        <p:nvGrpSpPr>
          <p:cNvPr id="53254" name="Group 61"/>
          <p:cNvGrpSpPr>
            <a:grpSpLocks/>
          </p:cNvGrpSpPr>
          <p:nvPr/>
        </p:nvGrpSpPr>
        <p:grpSpPr bwMode="auto">
          <a:xfrm>
            <a:off x="1763713" y="1268413"/>
            <a:ext cx="5616575" cy="2752725"/>
            <a:chOff x="1111" y="799"/>
            <a:chExt cx="3538" cy="1734"/>
          </a:xfrm>
        </p:grpSpPr>
        <p:grpSp>
          <p:nvGrpSpPr>
            <p:cNvPr id="53255" name="Group 60"/>
            <p:cNvGrpSpPr>
              <a:grpSpLocks/>
            </p:cNvGrpSpPr>
            <p:nvPr/>
          </p:nvGrpSpPr>
          <p:grpSpPr bwMode="auto">
            <a:xfrm>
              <a:off x="1928" y="981"/>
              <a:ext cx="1951" cy="1405"/>
              <a:chOff x="1928" y="981"/>
              <a:chExt cx="1951" cy="1405"/>
            </a:xfrm>
          </p:grpSpPr>
          <p:grpSp>
            <p:nvGrpSpPr>
              <p:cNvPr id="53281" name="Group 23"/>
              <p:cNvGrpSpPr>
                <a:grpSpLocks/>
              </p:cNvGrpSpPr>
              <p:nvPr/>
            </p:nvGrpSpPr>
            <p:grpSpPr bwMode="auto">
              <a:xfrm>
                <a:off x="2200" y="1162"/>
                <a:ext cx="1452" cy="1043"/>
                <a:chOff x="1927" y="1253"/>
                <a:chExt cx="1452" cy="1043"/>
              </a:xfrm>
            </p:grpSpPr>
            <p:sp>
              <p:nvSpPr>
                <p:cNvPr id="53287" name="Line 17"/>
                <p:cNvSpPr>
                  <a:spLocks noChangeShapeType="1"/>
                </p:cNvSpPr>
                <p:nvPr/>
              </p:nvSpPr>
              <p:spPr bwMode="auto">
                <a:xfrm>
                  <a:off x="2699" y="1253"/>
                  <a:ext cx="635" cy="408"/>
                </a:xfrm>
                <a:prstGeom prst="line">
                  <a:avLst/>
                </a:prstGeom>
                <a:noFill/>
                <a:ln w="57150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3288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927" y="1253"/>
                  <a:ext cx="635" cy="408"/>
                </a:xfrm>
                <a:prstGeom prst="line">
                  <a:avLst/>
                </a:prstGeom>
                <a:noFill/>
                <a:ln w="57150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3289" name="Line 16"/>
                <p:cNvSpPr>
                  <a:spLocks noChangeShapeType="1"/>
                </p:cNvSpPr>
                <p:nvPr/>
              </p:nvSpPr>
              <p:spPr bwMode="auto">
                <a:xfrm>
                  <a:off x="1927" y="1888"/>
                  <a:ext cx="635" cy="408"/>
                </a:xfrm>
                <a:prstGeom prst="line">
                  <a:avLst/>
                </a:prstGeom>
                <a:noFill/>
                <a:ln w="57150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3290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699" y="1842"/>
                  <a:ext cx="680" cy="454"/>
                </a:xfrm>
                <a:prstGeom prst="line">
                  <a:avLst/>
                </a:prstGeom>
                <a:noFill/>
                <a:ln w="57150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53282" name="Group 22"/>
              <p:cNvGrpSpPr>
                <a:grpSpLocks/>
              </p:cNvGrpSpPr>
              <p:nvPr/>
            </p:nvGrpSpPr>
            <p:grpSpPr bwMode="auto">
              <a:xfrm>
                <a:off x="1928" y="981"/>
                <a:ext cx="1951" cy="1405"/>
                <a:chOff x="1655" y="1072"/>
                <a:chExt cx="1951" cy="1405"/>
              </a:xfrm>
            </p:grpSpPr>
            <p:sp>
              <p:nvSpPr>
                <p:cNvPr id="53283" name="Oval 7"/>
                <p:cNvSpPr>
                  <a:spLocks noChangeArrowheads="1"/>
                </p:cNvSpPr>
                <p:nvPr/>
              </p:nvSpPr>
              <p:spPr bwMode="auto">
                <a:xfrm>
                  <a:off x="1655" y="1616"/>
                  <a:ext cx="318" cy="317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3284" name="Oval 8"/>
                <p:cNvSpPr>
                  <a:spLocks noChangeArrowheads="1"/>
                </p:cNvSpPr>
                <p:nvPr/>
              </p:nvSpPr>
              <p:spPr bwMode="auto">
                <a:xfrm>
                  <a:off x="2472" y="2160"/>
                  <a:ext cx="318" cy="317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3285" name="Oval 9"/>
                <p:cNvSpPr>
                  <a:spLocks noChangeArrowheads="1"/>
                </p:cNvSpPr>
                <p:nvPr/>
              </p:nvSpPr>
              <p:spPr bwMode="auto">
                <a:xfrm>
                  <a:off x="3288" y="1616"/>
                  <a:ext cx="318" cy="317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3286" name="Oval 12"/>
                <p:cNvSpPr>
                  <a:spLocks noChangeArrowheads="1"/>
                </p:cNvSpPr>
                <p:nvPr/>
              </p:nvSpPr>
              <p:spPr bwMode="auto">
                <a:xfrm>
                  <a:off x="2472" y="1072"/>
                  <a:ext cx="318" cy="317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53256" name="Group 58"/>
            <p:cNvGrpSpPr>
              <a:grpSpLocks/>
            </p:cNvGrpSpPr>
            <p:nvPr/>
          </p:nvGrpSpPr>
          <p:grpSpPr bwMode="auto">
            <a:xfrm>
              <a:off x="1111" y="799"/>
              <a:ext cx="3538" cy="1734"/>
              <a:chOff x="1156" y="890"/>
              <a:chExt cx="3538" cy="1734"/>
            </a:xfrm>
          </p:grpSpPr>
          <p:grpSp>
            <p:nvGrpSpPr>
              <p:cNvPr id="53257" name="Group 57"/>
              <p:cNvGrpSpPr>
                <a:grpSpLocks/>
              </p:cNvGrpSpPr>
              <p:nvPr/>
            </p:nvGrpSpPr>
            <p:grpSpPr bwMode="auto">
              <a:xfrm>
                <a:off x="1157" y="1108"/>
                <a:ext cx="3537" cy="598"/>
                <a:chOff x="1157" y="1108"/>
                <a:chExt cx="3537" cy="598"/>
              </a:xfrm>
            </p:grpSpPr>
            <p:grpSp>
              <p:nvGrpSpPr>
                <p:cNvPr id="53273" name="Group 43"/>
                <p:cNvGrpSpPr>
                  <a:grpSpLocks/>
                </p:cNvGrpSpPr>
                <p:nvPr/>
              </p:nvGrpSpPr>
              <p:grpSpPr bwMode="auto">
                <a:xfrm>
                  <a:off x="1429" y="1108"/>
                  <a:ext cx="2812" cy="598"/>
                  <a:chOff x="1111" y="1108"/>
                  <a:chExt cx="2812" cy="598"/>
                </a:xfrm>
              </p:grpSpPr>
              <p:sp>
                <p:nvSpPr>
                  <p:cNvPr id="53276" name="Line 3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515" y="1706"/>
                    <a:ext cx="408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 type="triangle" w="lg" len="lg"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53277" name="Line 3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111" y="1706"/>
                    <a:ext cx="453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 type="triangle" w="lg" len="lg"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53278" name="Line 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74" y="1706"/>
                    <a:ext cx="271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53279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2653" y="1117"/>
                    <a:ext cx="862" cy="589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cxnSp>
                <p:nvCxnSpPr>
                  <p:cNvPr id="53280" name="AutoShape 42"/>
                  <p:cNvCxnSpPr>
                    <a:cxnSpLocks noChangeShapeType="1"/>
                    <a:stCxn id="53278" idx="0"/>
                    <a:endCxn id="53279" idx="0"/>
                  </p:cNvCxnSpPr>
                  <p:nvPr/>
                </p:nvCxnSpPr>
                <p:spPr bwMode="auto">
                  <a:xfrm flipV="1">
                    <a:off x="1746" y="1108"/>
                    <a:ext cx="907" cy="589"/>
                  </a:xfrm>
                  <a:prstGeom prst="straightConnector1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/>
                  </a:ln>
                </p:spPr>
              </p:cxnSp>
            </p:grpSp>
            <p:sp>
              <p:nvSpPr>
                <p:cNvPr id="53274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1157" y="1514"/>
                  <a:ext cx="40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003366"/>
                      </a:solidFill>
                    </a:rPr>
                    <a:t>x</a:t>
                  </a:r>
                  <a:r>
                    <a:rPr lang="en-US" sz="1400" b="1" baseline="-25000">
                      <a:solidFill>
                        <a:srgbClr val="003366"/>
                      </a:solidFill>
                    </a:rPr>
                    <a:t>p1</a:t>
                  </a:r>
                  <a:endParaRPr lang="el-GR" sz="1400" b="1" baseline="-25000">
                    <a:solidFill>
                      <a:srgbClr val="003366"/>
                    </a:solidFill>
                  </a:endParaRPr>
                </a:p>
              </p:txBody>
            </p:sp>
            <p:sp>
              <p:nvSpPr>
                <p:cNvPr id="53275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4286" y="1504"/>
                  <a:ext cx="40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003366"/>
                      </a:solidFill>
                    </a:rPr>
                    <a:t>x</a:t>
                  </a:r>
                  <a:r>
                    <a:rPr lang="en-US" sz="1400" b="1" baseline="-25000">
                      <a:solidFill>
                        <a:srgbClr val="003366"/>
                      </a:solidFill>
                    </a:rPr>
                    <a:t>p1</a:t>
                  </a:r>
                  <a:endParaRPr lang="el-GR" sz="1400" b="1" baseline="-25000">
                    <a:solidFill>
                      <a:srgbClr val="003366"/>
                    </a:solidFill>
                  </a:endParaRPr>
                </a:p>
              </p:txBody>
            </p:sp>
          </p:grpSp>
          <p:grpSp>
            <p:nvGrpSpPr>
              <p:cNvPr id="53258" name="Group 56"/>
              <p:cNvGrpSpPr>
                <a:grpSpLocks/>
              </p:cNvGrpSpPr>
              <p:nvPr/>
            </p:nvGrpSpPr>
            <p:grpSpPr bwMode="auto">
              <a:xfrm>
                <a:off x="1156" y="1787"/>
                <a:ext cx="3537" cy="645"/>
                <a:chOff x="1156" y="1787"/>
                <a:chExt cx="3537" cy="645"/>
              </a:xfrm>
            </p:grpSpPr>
            <p:grpSp>
              <p:nvGrpSpPr>
                <p:cNvPr id="53265" name="Group 44"/>
                <p:cNvGrpSpPr>
                  <a:grpSpLocks/>
                </p:cNvGrpSpPr>
                <p:nvPr/>
              </p:nvGrpSpPr>
              <p:grpSpPr bwMode="auto">
                <a:xfrm>
                  <a:off x="1430" y="1842"/>
                  <a:ext cx="2811" cy="590"/>
                  <a:chOff x="1112" y="1842"/>
                  <a:chExt cx="2811" cy="590"/>
                </a:xfrm>
              </p:grpSpPr>
              <p:sp>
                <p:nvSpPr>
                  <p:cNvPr id="53268" name="Line 2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470" y="1842"/>
                    <a:ext cx="453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 type="triangle" w="lg" len="lg"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53269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1746" y="1842"/>
                    <a:ext cx="907" cy="59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53270" name="Line 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53" y="1842"/>
                    <a:ext cx="817" cy="59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53271" name="Line 3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112" y="1842"/>
                    <a:ext cx="453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 type="triangle" w="lg" len="lg"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53272" name="Line 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19" y="1842"/>
                    <a:ext cx="227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53266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156" y="1797"/>
                  <a:ext cx="40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003366"/>
                      </a:solidFill>
                    </a:rPr>
                    <a:t>x</a:t>
                  </a:r>
                  <a:r>
                    <a:rPr lang="en-US" sz="1400" b="1" baseline="-25000">
                      <a:solidFill>
                        <a:srgbClr val="003366"/>
                      </a:solidFill>
                    </a:rPr>
                    <a:t>p2</a:t>
                  </a:r>
                  <a:endParaRPr lang="el-GR" sz="1400" b="1" baseline="-25000">
                    <a:solidFill>
                      <a:srgbClr val="003366"/>
                    </a:solidFill>
                  </a:endParaRPr>
                </a:p>
              </p:txBody>
            </p:sp>
            <p:sp>
              <p:nvSpPr>
                <p:cNvPr id="53267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4285" y="1787"/>
                  <a:ext cx="40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003366"/>
                      </a:solidFill>
                    </a:rPr>
                    <a:t>x</a:t>
                  </a:r>
                  <a:r>
                    <a:rPr lang="en-US" sz="1400" b="1" baseline="-25000">
                      <a:solidFill>
                        <a:srgbClr val="003366"/>
                      </a:solidFill>
                    </a:rPr>
                    <a:t>p2</a:t>
                  </a:r>
                  <a:endParaRPr lang="el-GR" sz="1400" b="1" baseline="-25000">
                    <a:solidFill>
                      <a:srgbClr val="003366"/>
                    </a:solidFill>
                  </a:endParaRPr>
                </a:p>
              </p:txBody>
            </p:sp>
          </p:grpSp>
          <p:grpSp>
            <p:nvGrpSpPr>
              <p:cNvPr id="53259" name="Group 55"/>
              <p:cNvGrpSpPr>
                <a:grpSpLocks/>
              </p:cNvGrpSpPr>
              <p:nvPr/>
            </p:nvGrpSpPr>
            <p:grpSpPr bwMode="auto">
              <a:xfrm>
                <a:off x="2200" y="890"/>
                <a:ext cx="1497" cy="1734"/>
                <a:chOff x="2200" y="890"/>
                <a:chExt cx="1497" cy="1734"/>
              </a:xfrm>
            </p:grpSpPr>
            <p:sp>
              <p:nvSpPr>
                <p:cNvPr id="53260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2835" y="1752"/>
                  <a:ext cx="862" cy="589"/>
                </a:xfrm>
                <a:prstGeom prst="line">
                  <a:avLst/>
                </a:prstGeom>
                <a:noFill/>
                <a:ln w="28575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3261" name="Line 27"/>
                <p:cNvSpPr>
                  <a:spLocks noChangeShapeType="1"/>
                </p:cNvSpPr>
                <p:nvPr/>
              </p:nvSpPr>
              <p:spPr bwMode="auto">
                <a:xfrm flipH="1" flipV="1">
                  <a:off x="2472" y="935"/>
                  <a:ext cx="1225" cy="817"/>
                </a:xfrm>
                <a:prstGeom prst="line">
                  <a:avLst/>
                </a:prstGeom>
                <a:noFill/>
                <a:ln w="28575">
                  <a:solidFill>
                    <a:srgbClr val="003366"/>
                  </a:solidFill>
                  <a:round/>
                  <a:headEnd/>
                  <a:tailEnd type="triangle" w="lg" len="lg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3262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2472" y="2342"/>
                  <a:ext cx="362" cy="272"/>
                </a:xfrm>
                <a:prstGeom prst="line">
                  <a:avLst/>
                </a:prstGeom>
                <a:noFill/>
                <a:ln w="28575">
                  <a:solidFill>
                    <a:srgbClr val="003366"/>
                  </a:solidFill>
                  <a:round/>
                  <a:headEnd type="triangle" w="lg" len="lg"/>
                  <a:tailEnd type="none" w="lg" len="lg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3263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2200" y="2432"/>
                  <a:ext cx="40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003366"/>
                      </a:solidFill>
                    </a:rPr>
                    <a:t>x</a:t>
                  </a:r>
                  <a:r>
                    <a:rPr lang="en-US" sz="1400" b="1" baseline="-25000">
                      <a:solidFill>
                        <a:srgbClr val="003366"/>
                      </a:solidFill>
                    </a:rPr>
                    <a:t>p3</a:t>
                  </a:r>
                  <a:endParaRPr lang="el-GR" sz="1400" b="1" baseline="-25000">
                    <a:solidFill>
                      <a:srgbClr val="003366"/>
                    </a:solidFill>
                  </a:endParaRPr>
                </a:p>
              </p:txBody>
            </p:sp>
            <p:sp>
              <p:nvSpPr>
                <p:cNvPr id="53264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2200" y="890"/>
                  <a:ext cx="40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003366"/>
                      </a:solidFill>
                    </a:rPr>
                    <a:t>x</a:t>
                  </a:r>
                  <a:r>
                    <a:rPr lang="en-US" sz="1400" b="1" baseline="-25000">
                      <a:solidFill>
                        <a:srgbClr val="003366"/>
                      </a:solidFill>
                    </a:rPr>
                    <a:t>p3</a:t>
                  </a:r>
                  <a:endParaRPr lang="el-GR" sz="1400" b="1" baseline="-25000">
                    <a:solidFill>
                      <a:srgbClr val="003366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ΣΥΝΙΣΤΩΣΕΣ ΤΗΣ ΚΑΘΥΣΤΕΡΗΣΗΣ ΣΕ ΚΟΜΒΟ </a:t>
            </a:r>
          </a:p>
        </p:txBody>
      </p:sp>
      <p:grpSp>
        <p:nvGrpSpPr>
          <p:cNvPr id="29699" name="Group 46"/>
          <p:cNvGrpSpPr>
            <a:grpSpLocks/>
          </p:cNvGrpSpPr>
          <p:nvPr/>
        </p:nvGrpSpPr>
        <p:grpSpPr bwMode="auto">
          <a:xfrm>
            <a:off x="1257300" y="1628775"/>
            <a:ext cx="6483350" cy="2087563"/>
            <a:chOff x="837" y="890"/>
            <a:chExt cx="4084" cy="1315"/>
          </a:xfrm>
        </p:grpSpPr>
        <p:grpSp>
          <p:nvGrpSpPr>
            <p:cNvPr id="29702" name="Group 45"/>
            <p:cNvGrpSpPr>
              <a:grpSpLocks/>
            </p:cNvGrpSpPr>
            <p:nvPr/>
          </p:nvGrpSpPr>
          <p:grpSpPr bwMode="auto">
            <a:xfrm>
              <a:off x="837" y="1525"/>
              <a:ext cx="681" cy="272"/>
              <a:chOff x="837" y="1525"/>
              <a:chExt cx="681" cy="272"/>
            </a:xfrm>
          </p:grpSpPr>
          <p:sp>
            <p:nvSpPr>
              <p:cNvPr id="29729" name="Rectangle 10"/>
              <p:cNvSpPr>
                <a:spLocks noChangeArrowheads="1"/>
              </p:cNvSpPr>
              <p:nvPr/>
            </p:nvSpPr>
            <p:spPr bwMode="auto">
              <a:xfrm>
                <a:off x="1110" y="1525"/>
                <a:ext cx="273" cy="136"/>
              </a:xfrm>
              <a:prstGeom prst="rect">
                <a:avLst/>
              </a:prstGeom>
              <a:solidFill>
                <a:srgbClr val="003366"/>
              </a:solidFill>
              <a:ln w="31750">
                <a:solidFill>
                  <a:srgbClr val="0033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9730" name="Rectangle 11"/>
              <p:cNvSpPr>
                <a:spLocks noChangeArrowheads="1"/>
              </p:cNvSpPr>
              <p:nvPr/>
            </p:nvSpPr>
            <p:spPr bwMode="auto">
              <a:xfrm>
                <a:off x="838" y="1525"/>
                <a:ext cx="182" cy="136"/>
              </a:xfrm>
              <a:prstGeom prst="rect">
                <a:avLst/>
              </a:prstGeom>
              <a:solidFill>
                <a:srgbClr val="003366"/>
              </a:solidFill>
              <a:ln w="31750">
                <a:solidFill>
                  <a:srgbClr val="0033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9731" name="Line 21"/>
              <p:cNvSpPr>
                <a:spLocks noChangeShapeType="1"/>
              </p:cNvSpPr>
              <p:nvPr/>
            </p:nvSpPr>
            <p:spPr bwMode="auto">
              <a:xfrm>
                <a:off x="837" y="1797"/>
                <a:ext cx="681" cy="0"/>
              </a:xfrm>
              <a:prstGeom prst="line">
                <a:avLst/>
              </a:prstGeom>
              <a:noFill/>
              <a:ln w="95250">
                <a:solidFill>
                  <a:srgbClr val="003366"/>
                </a:solidFill>
                <a:round/>
                <a:headEnd/>
                <a:tailEnd type="triangle" w="med" len="lg"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9703" name="Group 41"/>
            <p:cNvGrpSpPr>
              <a:grpSpLocks/>
            </p:cNvGrpSpPr>
            <p:nvPr/>
          </p:nvGrpSpPr>
          <p:grpSpPr bwMode="auto">
            <a:xfrm>
              <a:off x="4012" y="1570"/>
              <a:ext cx="909" cy="273"/>
              <a:chOff x="4012" y="1570"/>
              <a:chExt cx="909" cy="273"/>
            </a:xfrm>
          </p:grpSpPr>
          <p:sp>
            <p:nvSpPr>
              <p:cNvPr id="29727" name="Line 22"/>
              <p:cNvSpPr>
                <a:spLocks noChangeShapeType="1"/>
              </p:cNvSpPr>
              <p:nvPr/>
            </p:nvSpPr>
            <p:spPr bwMode="auto">
              <a:xfrm>
                <a:off x="4012" y="1843"/>
                <a:ext cx="681" cy="0"/>
              </a:xfrm>
              <a:prstGeom prst="line">
                <a:avLst/>
              </a:prstGeom>
              <a:noFill/>
              <a:ln w="95250">
                <a:solidFill>
                  <a:srgbClr val="003366"/>
                </a:solidFill>
                <a:round/>
                <a:headEnd/>
                <a:tailEnd type="triangle" w="med" len="lg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9728" name="Rectangle 23"/>
              <p:cNvSpPr>
                <a:spLocks noChangeArrowheads="1"/>
              </p:cNvSpPr>
              <p:nvPr/>
            </p:nvSpPr>
            <p:spPr bwMode="auto">
              <a:xfrm>
                <a:off x="4648" y="1570"/>
                <a:ext cx="273" cy="136"/>
              </a:xfrm>
              <a:prstGeom prst="rect">
                <a:avLst/>
              </a:prstGeom>
              <a:pattFill prst="trellis">
                <a:fgClr>
                  <a:srgbClr val="003366"/>
                </a:fgClr>
                <a:bgClr>
                  <a:srgbClr val="FFFFFF"/>
                </a:bgClr>
              </a:pattFill>
              <a:ln w="31750">
                <a:solidFill>
                  <a:srgbClr val="0033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29704" name="Group 38"/>
            <p:cNvGrpSpPr>
              <a:grpSpLocks/>
            </p:cNvGrpSpPr>
            <p:nvPr/>
          </p:nvGrpSpPr>
          <p:grpSpPr bwMode="auto">
            <a:xfrm>
              <a:off x="1562" y="1434"/>
              <a:ext cx="2451" cy="771"/>
              <a:chOff x="1562" y="1434"/>
              <a:chExt cx="2451" cy="771"/>
            </a:xfrm>
          </p:grpSpPr>
          <p:grpSp>
            <p:nvGrpSpPr>
              <p:cNvPr id="29711" name="Group 37"/>
              <p:cNvGrpSpPr>
                <a:grpSpLocks/>
              </p:cNvGrpSpPr>
              <p:nvPr/>
            </p:nvGrpSpPr>
            <p:grpSpPr bwMode="auto">
              <a:xfrm>
                <a:off x="1562" y="1434"/>
                <a:ext cx="2451" cy="771"/>
                <a:chOff x="1562" y="1434"/>
                <a:chExt cx="2451" cy="771"/>
              </a:xfrm>
            </p:grpSpPr>
            <p:sp>
              <p:nvSpPr>
                <p:cNvPr id="29722" name="Rectangle 6"/>
                <p:cNvSpPr>
                  <a:spLocks noChangeArrowheads="1"/>
                </p:cNvSpPr>
                <p:nvPr/>
              </p:nvSpPr>
              <p:spPr bwMode="auto">
                <a:xfrm>
                  <a:off x="1563" y="1434"/>
                  <a:ext cx="363" cy="771"/>
                </a:xfrm>
                <a:prstGeom prst="rect">
                  <a:avLst/>
                </a:prstGeom>
                <a:noFill/>
                <a:ln w="31750">
                  <a:solidFill>
                    <a:srgbClr val="00336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9723" name="Rectangle 9"/>
                <p:cNvSpPr>
                  <a:spLocks noChangeArrowheads="1"/>
                </p:cNvSpPr>
                <p:nvPr/>
              </p:nvSpPr>
              <p:spPr bwMode="auto">
                <a:xfrm>
                  <a:off x="1562" y="1797"/>
                  <a:ext cx="273" cy="136"/>
                </a:xfrm>
                <a:prstGeom prst="rect">
                  <a:avLst/>
                </a:prstGeom>
                <a:pattFill prst="trellis">
                  <a:fgClr>
                    <a:srgbClr val="003366"/>
                  </a:fgClr>
                  <a:bgClr>
                    <a:srgbClr val="FFFFFF"/>
                  </a:bgClr>
                </a:pattFill>
                <a:ln w="31750">
                  <a:solidFill>
                    <a:srgbClr val="00336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grpSp>
              <p:nvGrpSpPr>
                <p:cNvPr id="29724" name="Group 36"/>
                <p:cNvGrpSpPr>
                  <a:grpSpLocks/>
                </p:cNvGrpSpPr>
                <p:nvPr/>
              </p:nvGrpSpPr>
              <p:grpSpPr bwMode="auto">
                <a:xfrm>
                  <a:off x="3650" y="1434"/>
                  <a:ext cx="363" cy="771"/>
                  <a:chOff x="3650" y="1434"/>
                  <a:chExt cx="363" cy="771"/>
                </a:xfrm>
              </p:grpSpPr>
              <p:sp>
                <p:nvSpPr>
                  <p:cNvPr id="29725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3650" y="1434"/>
                    <a:ext cx="363" cy="771"/>
                  </a:xfrm>
                  <a:prstGeom prst="rect">
                    <a:avLst/>
                  </a:prstGeom>
                  <a:noFill/>
                  <a:ln w="31750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9726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3739" y="1797"/>
                    <a:ext cx="273" cy="136"/>
                  </a:xfrm>
                  <a:prstGeom prst="rect">
                    <a:avLst/>
                  </a:prstGeom>
                  <a:pattFill prst="trellis">
                    <a:fgClr>
                      <a:srgbClr val="003366"/>
                    </a:fgClr>
                    <a:bgClr>
                      <a:srgbClr val="FFFFFF"/>
                    </a:bgClr>
                  </a:pattFill>
                  <a:ln w="31750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  <p:grpSp>
            <p:nvGrpSpPr>
              <p:cNvPr id="29712" name="Group 35"/>
              <p:cNvGrpSpPr>
                <a:grpSpLocks/>
              </p:cNvGrpSpPr>
              <p:nvPr/>
            </p:nvGrpSpPr>
            <p:grpSpPr bwMode="auto">
              <a:xfrm>
                <a:off x="1926" y="1434"/>
                <a:ext cx="1724" cy="771"/>
                <a:chOff x="1926" y="1434"/>
                <a:chExt cx="1724" cy="771"/>
              </a:xfrm>
            </p:grpSpPr>
            <p:sp>
              <p:nvSpPr>
                <p:cNvPr id="29713" name="Rectangle 7"/>
                <p:cNvSpPr>
                  <a:spLocks noChangeArrowheads="1"/>
                </p:cNvSpPr>
                <p:nvPr/>
              </p:nvSpPr>
              <p:spPr bwMode="auto">
                <a:xfrm>
                  <a:off x="1926" y="1434"/>
                  <a:ext cx="1724" cy="771"/>
                </a:xfrm>
                <a:prstGeom prst="rect">
                  <a:avLst/>
                </a:prstGeom>
                <a:noFill/>
                <a:ln w="31750">
                  <a:solidFill>
                    <a:srgbClr val="00336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grpSp>
              <p:nvGrpSpPr>
                <p:cNvPr id="29714" name="Group 34"/>
                <p:cNvGrpSpPr>
                  <a:grpSpLocks/>
                </p:cNvGrpSpPr>
                <p:nvPr/>
              </p:nvGrpSpPr>
              <p:grpSpPr bwMode="auto">
                <a:xfrm>
                  <a:off x="2107" y="1752"/>
                  <a:ext cx="1452" cy="363"/>
                  <a:chOff x="2107" y="1752"/>
                  <a:chExt cx="1452" cy="363"/>
                </a:xfrm>
              </p:grpSpPr>
              <p:sp>
                <p:nvSpPr>
                  <p:cNvPr id="29716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2107" y="1979"/>
                    <a:ext cx="182" cy="136"/>
                  </a:xfrm>
                  <a:prstGeom prst="rect">
                    <a:avLst/>
                  </a:prstGeom>
                  <a:pattFill prst="trellis">
                    <a:fgClr>
                      <a:srgbClr val="003366"/>
                    </a:fgClr>
                    <a:bgClr>
                      <a:srgbClr val="FFFFFF"/>
                    </a:bgClr>
                  </a:pattFill>
                  <a:ln w="31750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9717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2288" y="1843"/>
                    <a:ext cx="182" cy="136"/>
                  </a:xfrm>
                  <a:prstGeom prst="rect">
                    <a:avLst/>
                  </a:prstGeom>
                  <a:pattFill prst="trellis">
                    <a:fgClr>
                      <a:srgbClr val="003366"/>
                    </a:fgClr>
                    <a:bgClr>
                      <a:srgbClr val="FFFFFF"/>
                    </a:bgClr>
                  </a:pattFill>
                  <a:ln w="31750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9718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2651" y="2024"/>
                    <a:ext cx="273" cy="91"/>
                  </a:xfrm>
                  <a:prstGeom prst="rect">
                    <a:avLst/>
                  </a:prstGeom>
                  <a:pattFill prst="trellis">
                    <a:fgClr>
                      <a:srgbClr val="003366"/>
                    </a:fgClr>
                    <a:bgClr>
                      <a:srgbClr val="FFFFFF"/>
                    </a:bgClr>
                  </a:pattFill>
                  <a:ln w="31750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9719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2923" y="1843"/>
                    <a:ext cx="182" cy="136"/>
                  </a:xfrm>
                  <a:prstGeom prst="rect">
                    <a:avLst/>
                  </a:prstGeom>
                  <a:pattFill prst="trellis">
                    <a:fgClr>
                      <a:srgbClr val="003366"/>
                    </a:fgClr>
                    <a:bgClr>
                      <a:srgbClr val="FFFFFF"/>
                    </a:bgClr>
                  </a:pattFill>
                  <a:ln w="31750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9720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3196" y="1752"/>
                    <a:ext cx="363" cy="227"/>
                  </a:xfrm>
                  <a:prstGeom prst="rect">
                    <a:avLst/>
                  </a:prstGeom>
                  <a:pattFill prst="trellis">
                    <a:fgClr>
                      <a:srgbClr val="003366"/>
                    </a:fgClr>
                    <a:bgClr>
                      <a:srgbClr val="FFFFFF"/>
                    </a:bgClr>
                  </a:pattFill>
                  <a:ln w="31750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9721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3195" y="2024"/>
                    <a:ext cx="273" cy="91"/>
                  </a:xfrm>
                  <a:prstGeom prst="rect">
                    <a:avLst/>
                  </a:prstGeom>
                  <a:pattFill prst="trellis">
                    <a:fgClr>
                      <a:srgbClr val="003366"/>
                    </a:fgClr>
                    <a:bgClr>
                      <a:srgbClr val="FFFFFF"/>
                    </a:bgClr>
                  </a:pattFill>
                  <a:ln w="31750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9715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018" y="1479"/>
                  <a:ext cx="908" cy="3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sz="1400" b="1">
                      <a:solidFill>
                        <a:srgbClr val="003366"/>
                      </a:solidFill>
                    </a:rPr>
                    <a:t>Αναμονή (</a:t>
                  </a:r>
                  <a:r>
                    <a:rPr lang="en-US" sz="1400" b="1">
                      <a:solidFill>
                        <a:srgbClr val="003366"/>
                      </a:solidFill>
                    </a:rPr>
                    <a:t>Queueing</a:t>
                  </a:r>
                  <a:r>
                    <a:rPr lang="el-GR" sz="1400" b="1">
                      <a:solidFill>
                        <a:srgbClr val="003366"/>
                      </a:solidFill>
                    </a:rPr>
                    <a:t>)</a:t>
                  </a:r>
                </a:p>
              </p:txBody>
            </p:sp>
          </p:grpSp>
        </p:grpSp>
        <p:grpSp>
          <p:nvGrpSpPr>
            <p:cNvPr id="29705" name="Group 39"/>
            <p:cNvGrpSpPr>
              <a:grpSpLocks/>
            </p:cNvGrpSpPr>
            <p:nvPr/>
          </p:nvGrpSpPr>
          <p:grpSpPr bwMode="auto">
            <a:xfrm>
              <a:off x="1066" y="890"/>
              <a:ext cx="998" cy="771"/>
              <a:chOff x="1066" y="890"/>
              <a:chExt cx="998" cy="771"/>
            </a:xfrm>
          </p:grpSpPr>
          <p:sp>
            <p:nvSpPr>
              <p:cNvPr id="29709" name="Line 25"/>
              <p:cNvSpPr>
                <a:spLocks noChangeShapeType="1"/>
              </p:cNvSpPr>
              <p:nvPr/>
            </p:nvSpPr>
            <p:spPr bwMode="auto">
              <a:xfrm>
                <a:off x="1519" y="1162"/>
                <a:ext cx="182" cy="499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9710" name="Text Box 26"/>
              <p:cNvSpPr txBox="1">
                <a:spLocks noChangeArrowheads="1"/>
              </p:cNvSpPr>
              <p:nvPr/>
            </p:nvSpPr>
            <p:spPr bwMode="auto">
              <a:xfrm>
                <a:off x="1066" y="890"/>
                <a:ext cx="998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sz="1400" b="1">
                    <a:solidFill>
                      <a:srgbClr val="003366"/>
                    </a:solidFill>
                  </a:rPr>
                  <a:t>Επεξεργασία (</a:t>
                </a:r>
                <a:r>
                  <a:rPr lang="en-US" sz="1400" b="1">
                    <a:solidFill>
                      <a:srgbClr val="003366"/>
                    </a:solidFill>
                  </a:rPr>
                  <a:t>Processing</a:t>
                </a:r>
                <a:r>
                  <a:rPr lang="el-GR" sz="1400" b="1">
                    <a:solidFill>
                      <a:srgbClr val="003366"/>
                    </a:solidFill>
                  </a:rPr>
                  <a:t>)</a:t>
                </a:r>
              </a:p>
            </p:txBody>
          </p:sp>
        </p:grpSp>
        <p:grpSp>
          <p:nvGrpSpPr>
            <p:cNvPr id="29706" name="Group 40"/>
            <p:cNvGrpSpPr>
              <a:grpSpLocks/>
            </p:cNvGrpSpPr>
            <p:nvPr/>
          </p:nvGrpSpPr>
          <p:grpSpPr bwMode="auto">
            <a:xfrm>
              <a:off x="3696" y="890"/>
              <a:ext cx="1180" cy="771"/>
              <a:chOff x="3696" y="890"/>
              <a:chExt cx="1180" cy="771"/>
            </a:xfrm>
          </p:grpSpPr>
          <p:sp>
            <p:nvSpPr>
              <p:cNvPr id="29707" name="Text Box 27"/>
              <p:cNvSpPr txBox="1">
                <a:spLocks noChangeArrowheads="1"/>
              </p:cNvSpPr>
              <p:nvPr/>
            </p:nvSpPr>
            <p:spPr bwMode="auto">
              <a:xfrm>
                <a:off x="3696" y="890"/>
                <a:ext cx="1180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sz="1400" b="1">
                    <a:solidFill>
                      <a:srgbClr val="003366"/>
                    </a:solidFill>
                  </a:rPr>
                  <a:t>Μετάδοση (</a:t>
                </a:r>
                <a:r>
                  <a:rPr lang="en-US" sz="1400" b="1">
                    <a:solidFill>
                      <a:srgbClr val="003366"/>
                    </a:solidFill>
                  </a:rPr>
                  <a:t>Transmission</a:t>
                </a:r>
                <a:r>
                  <a:rPr lang="el-GR" sz="1400" b="1">
                    <a:solidFill>
                      <a:srgbClr val="003366"/>
                    </a:solidFill>
                  </a:rPr>
                  <a:t>)</a:t>
                </a:r>
              </a:p>
            </p:txBody>
          </p:sp>
          <p:sp>
            <p:nvSpPr>
              <p:cNvPr id="29708" name="Line 29"/>
              <p:cNvSpPr>
                <a:spLocks noChangeShapeType="1"/>
              </p:cNvSpPr>
              <p:nvPr/>
            </p:nvSpPr>
            <p:spPr bwMode="auto">
              <a:xfrm flipH="1">
                <a:off x="3833" y="1162"/>
                <a:ext cx="317" cy="499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29700" name="Text Box 30"/>
          <p:cNvSpPr txBox="1">
            <a:spLocks noChangeArrowheads="1"/>
          </p:cNvSpPr>
          <p:nvPr/>
        </p:nvSpPr>
        <p:spPr bwMode="auto">
          <a:xfrm>
            <a:off x="468313" y="4476750"/>
            <a:ext cx="8424862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  <a:tabLst>
                <a:tab pos="174625" algn="l"/>
              </a:tabLst>
            </a:pPr>
            <a:r>
              <a:rPr lang="el-GR" sz="1800" b="1" u="sng" dirty="0">
                <a:solidFill>
                  <a:srgbClr val="003366"/>
                </a:solidFill>
              </a:rPr>
              <a:t>Καθυστέρηση Επεξεργασίας</a:t>
            </a:r>
            <a:r>
              <a:rPr lang="en-US" sz="1800" b="1" u="sng" dirty="0">
                <a:solidFill>
                  <a:srgbClr val="003366"/>
                </a:solidFill>
              </a:rPr>
              <a:t>:</a:t>
            </a:r>
            <a:r>
              <a:rPr lang="el-GR" sz="1800" b="1" dirty="0">
                <a:solidFill>
                  <a:srgbClr val="003366"/>
                </a:solidFill>
              </a:rPr>
              <a:t> </a:t>
            </a:r>
            <a:r>
              <a:rPr lang="el-GR" sz="1800" dirty="0">
                <a:solidFill>
                  <a:srgbClr val="003366"/>
                </a:solidFill>
              </a:rPr>
              <a:t>Χρόνος από λήψη πακέτου </a:t>
            </a:r>
            <a:r>
              <a:rPr lang="el-GR" sz="1800" dirty="0" smtClean="0">
                <a:solidFill>
                  <a:srgbClr val="003366"/>
                </a:solidFill>
              </a:rPr>
              <a:t>μέχρι </a:t>
            </a:r>
            <a:r>
              <a:rPr lang="el-GR" sz="1800" dirty="0">
                <a:solidFill>
                  <a:srgbClr val="003366"/>
                </a:solidFill>
              </a:rPr>
              <a:t>τοποθέτηση στην ουρά</a:t>
            </a:r>
            <a:r>
              <a:rPr lang="el-GR" sz="1800" b="1" u="sng" dirty="0">
                <a:solidFill>
                  <a:srgbClr val="003366"/>
                </a:solidFill>
              </a:rPr>
              <a:t> </a:t>
            </a:r>
            <a:r>
              <a:rPr lang="en-US" sz="1800" dirty="0">
                <a:solidFill>
                  <a:srgbClr val="003366"/>
                </a:solidFill>
              </a:rPr>
              <a:t>(</a:t>
            </a:r>
            <a:r>
              <a:rPr lang="el-GR" sz="1800" dirty="0">
                <a:solidFill>
                  <a:srgbClr val="003366"/>
                </a:solidFill>
              </a:rPr>
              <a:t>σταθερή</a:t>
            </a:r>
            <a:r>
              <a:rPr lang="en-US" sz="1800" dirty="0">
                <a:solidFill>
                  <a:srgbClr val="003366"/>
                </a:solidFill>
              </a:rPr>
              <a:t>, </a:t>
            </a:r>
            <a:r>
              <a:rPr lang="el-GR" sz="1800" dirty="0">
                <a:solidFill>
                  <a:srgbClr val="003366"/>
                </a:solidFill>
              </a:rPr>
              <a:t>εκτός αν η επεξεργαστική ισχύς είναι περιορίζων πόρος</a:t>
            </a:r>
            <a:r>
              <a:rPr lang="en-US" sz="1800" dirty="0">
                <a:solidFill>
                  <a:srgbClr val="003366"/>
                </a:solidFill>
              </a:rPr>
              <a:t>)</a:t>
            </a:r>
          </a:p>
          <a:p>
            <a:pPr marL="182563" indent="-182563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  <a:tabLst>
                <a:tab pos="174625" algn="l"/>
              </a:tabLst>
            </a:pPr>
            <a:r>
              <a:rPr lang="el-GR" sz="1800" b="1" u="sng" dirty="0">
                <a:solidFill>
                  <a:srgbClr val="003366"/>
                </a:solidFill>
              </a:rPr>
              <a:t>Καθυστέρηση Αναμονής</a:t>
            </a:r>
            <a:r>
              <a:rPr lang="en-US" sz="1800" b="1" dirty="0">
                <a:solidFill>
                  <a:srgbClr val="003366"/>
                </a:solidFill>
              </a:rPr>
              <a:t>:</a:t>
            </a:r>
            <a:r>
              <a:rPr lang="el-GR" sz="1800" b="1" dirty="0">
                <a:solidFill>
                  <a:srgbClr val="003366"/>
                </a:solidFill>
              </a:rPr>
              <a:t> </a:t>
            </a:r>
            <a:r>
              <a:rPr lang="el-GR" sz="1800" dirty="0">
                <a:solidFill>
                  <a:srgbClr val="003366"/>
                </a:solidFill>
              </a:rPr>
              <a:t>Χρόνος στην </a:t>
            </a:r>
            <a:r>
              <a:rPr lang="el-GR" sz="1800" dirty="0" smtClean="0">
                <a:solidFill>
                  <a:srgbClr val="003366"/>
                </a:solidFill>
              </a:rPr>
              <a:t>ουρά </a:t>
            </a:r>
            <a:r>
              <a:rPr lang="el-GR" sz="1800" dirty="0">
                <a:solidFill>
                  <a:srgbClr val="003366"/>
                </a:solidFill>
              </a:rPr>
              <a:t>μέχρι την εκκίνηση της μετάδοσης (συνήθως μεταβλητή)</a:t>
            </a:r>
          </a:p>
        </p:txBody>
      </p:sp>
      <p:sp>
        <p:nvSpPr>
          <p:cNvPr id="29701" name="Text Box 32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3</a:t>
            </a:r>
            <a:endParaRPr lang="el-GR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Δίκτυα Ουρών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48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539750" y="1484313"/>
            <a:ext cx="583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r>
              <a:rPr lang="el-GR" b="1" dirty="0" smtClean="0">
                <a:solidFill>
                  <a:srgbClr val="003366"/>
                </a:solidFill>
              </a:rPr>
              <a:t>Προσέγγιση Ανεξαρτησίας του </a:t>
            </a:r>
            <a:r>
              <a:rPr lang="en-US" b="1" dirty="0" err="1" smtClean="0">
                <a:solidFill>
                  <a:srgbClr val="003366"/>
                </a:solidFill>
              </a:rPr>
              <a:t>Kleinrock</a:t>
            </a:r>
            <a:endParaRPr lang="el-GR" b="1" dirty="0">
              <a:solidFill>
                <a:srgbClr val="003366"/>
              </a:solidFill>
            </a:endParaRPr>
          </a:p>
        </p:txBody>
      </p:sp>
      <p:grpSp>
        <p:nvGrpSpPr>
          <p:cNvPr id="22535" name="Group 16"/>
          <p:cNvGrpSpPr>
            <a:grpSpLocks/>
          </p:cNvGrpSpPr>
          <p:nvPr/>
        </p:nvGrpSpPr>
        <p:grpSpPr bwMode="auto">
          <a:xfrm>
            <a:off x="971550" y="2276475"/>
            <a:ext cx="6696075" cy="1808163"/>
            <a:chOff x="612" y="1434"/>
            <a:chExt cx="4218" cy="1139"/>
          </a:xfrm>
        </p:grpSpPr>
        <p:sp>
          <p:nvSpPr>
            <p:cNvPr id="22538" name="Text Box 7"/>
            <p:cNvSpPr txBox="1">
              <a:spLocks noChangeArrowheads="1"/>
            </p:cNvSpPr>
            <p:nvPr/>
          </p:nvSpPr>
          <p:spPr bwMode="auto">
            <a:xfrm>
              <a:off x="612" y="1434"/>
              <a:ext cx="4218" cy="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4625" indent="-174625" algn="just">
                <a:spcBef>
                  <a:spcPct val="50000"/>
                </a:spcBef>
                <a:buClr>
                  <a:srgbClr val="A0D4D8"/>
                </a:buClr>
                <a:buFont typeface="Wingdings" pitchFamily="2" charset="2"/>
                <a:buChar char="§"/>
              </a:pPr>
              <a:r>
                <a:rPr lang="el-GR" sz="1800">
                  <a:solidFill>
                    <a:srgbClr val="003366"/>
                  </a:solidFill>
                </a:rPr>
                <a:t>Υποθέτει ότι όλες οι ουρές</a:t>
              </a:r>
              <a:r>
                <a:rPr lang="en-US" sz="1800">
                  <a:solidFill>
                    <a:srgbClr val="003366"/>
                  </a:solidFill>
                </a:rPr>
                <a:t> (i,j) </a:t>
              </a:r>
              <a:r>
                <a:rPr lang="el-GR" sz="1800">
                  <a:solidFill>
                    <a:srgbClr val="003366"/>
                  </a:solidFill>
                </a:rPr>
                <a:t>συμπεριφέρονται όπως η </a:t>
              </a:r>
              <a:r>
                <a:rPr lang="en-US" sz="1800">
                  <a:solidFill>
                    <a:srgbClr val="003366"/>
                  </a:solidFill>
                </a:rPr>
                <a:t>M/M/1 </a:t>
              </a:r>
              <a:r>
                <a:rPr lang="el-GR" sz="1800">
                  <a:solidFill>
                    <a:srgbClr val="003366"/>
                  </a:solidFill>
                </a:rPr>
                <a:t>με δοσμένο ρυθμό άφιξης</a:t>
              </a:r>
              <a:r>
                <a:rPr lang="en-US" sz="1800">
                  <a:solidFill>
                    <a:srgbClr val="003366"/>
                  </a:solidFill>
                </a:rPr>
                <a:t> </a:t>
              </a:r>
              <a:r>
                <a:rPr lang="el-GR" sz="1800" b="1">
                  <a:solidFill>
                    <a:srgbClr val="003366"/>
                  </a:solidFill>
                  <a:latin typeface="Times New Roman" pitchFamily="18" charset="0"/>
                </a:rPr>
                <a:t>λ</a:t>
              </a:r>
              <a:r>
                <a:rPr lang="en-US" sz="1800" b="1" baseline="-25000">
                  <a:solidFill>
                    <a:srgbClr val="003366"/>
                  </a:solidFill>
                </a:rPr>
                <a:t>ij,</a:t>
              </a:r>
              <a:r>
                <a:rPr lang="en-US" sz="1800" b="1">
                  <a:solidFill>
                    <a:srgbClr val="003366"/>
                  </a:solidFill>
                </a:rPr>
                <a:t> </a:t>
              </a:r>
              <a:r>
                <a:rPr lang="el-GR" sz="1800">
                  <a:solidFill>
                    <a:srgbClr val="003366"/>
                  </a:solidFill>
                </a:rPr>
                <a:t>ρυθμό εξυπηρέτησης</a:t>
              </a:r>
              <a:r>
                <a:rPr lang="en-US" sz="1800">
                  <a:solidFill>
                    <a:srgbClr val="003366"/>
                  </a:solidFill>
                </a:rPr>
                <a:t> </a:t>
              </a:r>
              <a:r>
                <a:rPr lang="el-GR" sz="1800" b="1">
                  <a:solidFill>
                    <a:srgbClr val="003366"/>
                  </a:solidFill>
                  <a:latin typeface="Times New Roman" pitchFamily="18" charset="0"/>
                </a:rPr>
                <a:t>μ</a:t>
              </a:r>
              <a:r>
                <a:rPr lang="en-US" sz="1800" b="1" baseline="-25000">
                  <a:solidFill>
                    <a:srgbClr val="003366"/>
                  </a:solidFill>
                </a:rPr>
                <a:t>ij</a:t>
              </a:r>
              <a:r>
                <a:rPr lang="en-US" sz="1800">
                  <a:solidFill>
                    <a:srgbClr val="003366"/>
                  </a:solidFill>
                </a:rPr>
                <a:t>, </a:t>
              </a:r>
              <a:r>
                <a:rPr lang="el-GR" sz="1800">
                  <a:solidFill>
                    <a:srgbClr val="003366"/>
                  </a:solidFill>
                </a:rPr>
                <a:t>και καθυστέρηση επεξεργασίας / διάδοσης</a:t>
              </a:r>
              <a:r>
                <a:rPr lang="en-US" sz="1800">
                  <a:solidFill>
                    <a:srgbClr val="003366"/>
                  </a:solidFill>
                </a:rPr>
                <a:t> </a:t>
              </a:r>
              <a:r>
                <a:rPr lang="en-US" sz="1800" b="1">
                  <a:solidFill>
                    <a:srgbClr val="003366"/>
                  </a:solidFill>
                  <a:latin typeface="Times New Roman" pitchFamily="18" charset="0"/>
                </a:rPr>
                <a:t>d</a:t>
              </a:r>
              <a:r>
                <a:rPr lang="en-US" sz="1800" b="1" baseline="-25000">
                  <a:solidFill>
                    <a:srgbClr val="003366"/>
                  </a:solidFill>
                </a:rPr>
                <a:t>ij</a:t>
              </a:r>
              <a:r>
                <a:rPr lang="en-US" sz="1800">
                  <a:solidFill>
                    <a:srgbClr val="003366"/>
                  </a:solidFill>
                </a:rPr>
                <a:t>.</a:t>
              </a:r>
            </a:p>
            <a:p>
              <a:pPr marL="174625" indent="-174625" algn="just">
                <a:spcBef>
                  <a:spcPct val="50000"/>
                </a:spcBef>
                <a:buClr>
                  <a:srgbClr val="A0D4D8"/>
                </a:buClr>
                <a:buFont typeface="Wingdings" pitchFamily="2" charset="2"/>
                <a:buNone/>
              </a:pPr>
              <a:r>
                <a:rPr lang="en-US" sz="1800">
                  <a:solidFill>
                    <a:srgbClr val="003366"/>
                  </a:solidFill>
                </a:rPr>
                <a:t> </a:t>
              </a:r>
              <a:endParaRPr lang="el-GR" sz="1800">
                <a:solidFill>
                  <a:srgbClr val="003366"/>
                </a:solidFill>
              </a:endParaRPr>
            </a:p>
          </p:txBody>
        </p:sp>
        <p:grpSp>
          <p:nvGrpSpPr>
            <p:cNvPr id="22539" name="Group 15"/>
            <p:cNvGrpSpPr>
              <a:grpSpLocks/>
            </p:cNvGrpSpPr>
            <p:nvPr/>
          </p:nvGrpSpPr>
          <p:grpSpPr bwMode="auto">
            <a:xfrm>
              <a:off x="612" y="2141"/>
              <a:ext cx="1413" cy="432"/>
              <a:chOff x="612" y="2141"/>
              <a:chExt cx="1413" cy="432"/>
            </a:xfrm>
          </p:grpSpPr>
          <p:graphicFrame>
            <p:nvGraphicFramePr>
              <p:cNvPr id="22531" name="Object 9"/>
              <p:cNvGraphicFramePr>
                <a:graphicFrameLocks noChangeAspect="1"/>
              </p:cNvGraphicFramePr>
              <p:nvPr/>
            </p:nvGraphicFramePr>
            <p:xfrm>
              <a:off x="793" y="2141"/>
              <a:ext cx="1232" cy="432"/>
            </p:xfrm>
            <a:graphic>
              <a:graphicData uri="http://schemas.openxmlformats.org/presentationml/2006/ole">
                <p:oleObj spid="_x0000_s22532" name="Εξίσωση" r:id="rId4" imgW="26812855" imgH="10048860" progId="Equation.3">
                  <p:embed/>
                </p:oleObj>
              </a:graphicData>
            </a:graphic>
          </p:graphicFrame>
          <p:sp>
            <p:nvSpPr>
              <p:cNvPr id="22540" name="Text Box 10"/>
              <p:cNvSpPr txBox="1">
                <a:spLocks noChangeArrowheads="1"/>
              </p:cNvSpPr>
              <p:nvPr/>
            </p:nvSpPr>
            <p:spPr bwMode="auto">
              <a:xfrm>
                <a:off x="612" y="2227"/>
                <a:ext cx="18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rgbClr val="A0D4D8"/>
                  </a:buClr>
                  <a:buFont typeface="Wingdings" pitchFamily="2" charset="2"/>
                  <a:buChar char="§"/>
                </a:pPr>
                <a:r>
                  <a:rPr lang="en-US"/>
                  <a:t> </a:t>
                </a:r>
                <a:endParaRPr lang="el-GR"/>
              </a:p>
            </p:txBody>
          </p:sp>
        </p:grpSp>
      </p:grpSp>
      <p:grpSp>
        <p:nvGrpSpPr>
          <p:cNvPr id="22536" name="Group 17"/>
          <p:cNvGrpSpPr>
            <a:grpSpLocks/>
          </p:cNvGrpSpPr>
          <p:nvPr/>
        </p:nvGrpSpPr>
        <p:grpSpPr bwMode="auto">
          <a:xfrm>
            <a:off x="971550" y="4260850"/>
            <a:ext cx="6696075" cy="1303338"/>
            <a:chOff x="612" y="2684"/>
            <a:chExt cx="4218" cy="821"/>
          </a:xfrm>
        </p:grpSpPr>
        <p:sp>
          <p:nvSpPr>
            <p:cNvPr id="22537" name="Text Box 11"/>
            <p:cNvSpPr txBox="1">
              <a:spLocks noChangeArrowheads="1"/>
            </p:cNvSpPr>
            <p:nvPr/>
          </p:nvSpPr>
          <p:spPr bwMode="auto">
            <a:xfrm>
              <a:off x="612" y="2684"/>
              <a:ext cx="421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4625" indent="-174625" algn="just">
                <a:spcBef>
                  <a:spcPct val="50000"/>
                </a:spcBef>
                <a:buClr>
                  <a:srgbClr val="A0D4D8"/>
                </a:buClr>
                <a:buFont typeface="Wingdings" pitchFamily="2" charset="2"/>
                <a:buChar char="§"/>
              </a:pPr>
              <a:r>
                <a:rPr lang="el-GR" sz="1800">
                  <a:solidFill>
                    <a:srgbClr val="003366"/>
                  </a:solidFill>
                </a:rPr>
                <a:t>Μέσος αριθμός πακέτων σε ολόκληρο το δίκτυο.</a:t>
              </a:r>
            </a:p>
          </p:txBody>
        </p:sp>
        <p:graphicFrame>
          <p:nvGraphicFramePr>
            <p:cNvPr id="22530" name="Object 12"/>
            <p:cNvGraphicFramePr>
              <a:graphicFrameLocks noChangeAspect="1"/>
            </p:cNvGraphicFramePr>
            <p:nvPr/>
          </p:nvGraphicFramePr>
          <p:xfrm>
            <a:off x="780" y="3021"/>
            <a:ext cx="2100" cy="484"/>
          </p:xfrm>
          <a:graphic>
            <a:graphicData uri="http://schemas.openxmlformats.org/presentationml/2006/ole">
              <p:oleObj spid="_x0000_s22533" name="Εξίσωση" r:id="rId5" imgW="45710545" imgH="1126818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Δίκτυα Ουρών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49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971550" y="2238375"/>
            <a:ext cx="6696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 dirty="0">
                <a:solidFill>
                  <a:srgbClr val="003366"/>
                </a:solidFill>
              </a:rPr>
              <a:t>Μέσος χρόνος στο σύστημα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n-US" sz="1800" dirty="0" smtClean="0">
                <a:solidFill>
                  <a:srgbClr val="003366"/>
                </a:solidFill>
              </a:rPr>
              <a:t>(</a:t>
            </a:r>
            <a:r>
              <a:rPr lang="el-GR" sz="1800" dirty="0" smtClean="0">
                <a:solidFill>
                  <a:srgbClr val="003366"/>
                </a:solidFill>
              </a:rPr>
              <a:t>θεώρημα </a:t>
            </a:r>
            <a:r>
              <a:rPr lang="en-US" sz="1800" dirty="0" smtClean="0">
                <a:solidFill>
                  <a:srgbClr val="003366"/>
                </a:solidFill>
              </a:rPr>
              <a:t>Little)</a:t>
            </a:r>
            <a:endParaRPr lang="el-GR" sz="1800" dirty="0">
              <a:solidFill>
                <a:srgbClr val="003366"/>
              </a:solidFill>
            </a:endParaRPr>
          </a:p>
        </p:txBody>
      </p:sp>
      <p:graphicFrame>
        <p:nvGraphicFramePr>
          <p:cNvPr id="23554" name="Object 7"/>
          <p:cNvGraphicFramePr>
            <a:graphicFrameLocks noChangeAspect="1"/>
          </p:cNvGraphicFramePr>
          <p:nvPr/>
        </p:nvGraphicFramePr>
        <p:xfrm>
          <a:off x="1619250" y="2917825"/>
          <a:ext cx="2689225" cy="768350"/>
        </p:xfrm>
        <a:graphic>
          <a:graphicData uri="http://schemas.openxmlformats.org/presentationml/2006/ole">
            <p:oleObj spid="_x0000_s23555" name="Εξίσωση" r:id="rId4" imgW="36871255" imgH="11268180" progId="Equation.3">
              <p:embed/>
            </p:oleObj>
          </a:graphicData>
        </a:graphic>
      </p:graphicFrame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971550" y="3895725"/>
            <a:ext cx="6696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r>
              <a:rPr lang="en-US" sz="1800">
                <a:solidFill>
                  <a:srgbClr val="003366"/>
                </a:solidFill>
              </a:rPr>
              <a:t>	</a:t>
            </a:r>
            <a:r>
              <a:rPr lang="el-GR" sz="1800" i="1">
                <a:solidFill>
                  <a:srgbClr val="003366"/>
                </a:solidFill>
              </a:rPr>
              <a:t>όπου</a:t>
            </a:r>
            <a:r>
              <a:rPr lang="en-US" sz="1800" i="1">
                <a:solidFill>
                  <a:srgbClr val="003366"/>
                </a:solidFill>
              </a:rPr>
              <a:t>    </a:t>
            </a:r>
            <a:r>
              <a:rPr lang="en-US" sz="1800">
                <a:solidFill>
                  <a:srgbClr val="003366"/>
                </a:solidFill>
              </a:rPr>
              <a:t> </a:t>
            </a: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λ</a:t>
            </a:r>
            <a:r>
              <a:rPr lang="el-GR" sz="1800" b="1">
                <a:solidFill>
                  <a:srgbClr val="003366"/>
                </a:solidFill>
              </a:rPr>
              <a:t> = </a:t>
            </a:r>
            <a:r>
              <a:rPr lang="el-GR" b="1">
                <a:solidFill>
                  <a:srgbClr val="003366"/>
                </a:solidFill>
                <a:latin typeface="Times New Roman" pitchFamily="18" charset="0"/>
              </a:rPr>
              <a:t>Σ</a:t>
            </a:r>
            <a:r>
              <a:rPr lang="en-US" sz="1800" b="1" baseline="-25000">
                <a:solidFill>
                  <a:srgbClr val="003366"/>
                </a:solidFill>
              </a:rPr>
              <a:t>p</a:t>
            </a:r>
            <a:r>
              <a:rPr lang="en-US" sz="1800" b="1">
                <a:solidFill>
                  <a:srgbClr val="003366"/>
                </a:solidFill>
              </a:rPr>
              <a:t>x</a:t>
            </a:r>
            <a:r>
              <a:rPr lang="en-US" sz="1800" b="1" baseline="-25000">
                <a:solidFill>
                  <a:srgbClr val="003366"/>
                </a:solidFill>
              </a:rPr>
              <a:t>p</a:t>
            </a:r>
            <a:r>
              <a:rPr lang="en-US" sz="1800">
                <a:solidFill>
                  <a:srgbClr val="003366"/>
                </a:solidFill>
              </a:rPr>
              <a:t> </a:t>
            </a:r>
            <a:r>
              <a:rPr lang="el-GR" sz="1800">
                <a:solidFill>
                  <a:srgbClr val="003366"/>
                </a:solidFill>
              </a:rPr>
              <a:t> είναι ο συνολικός ρυθμός άφιξης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Δίκτυα Ουρών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54275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50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54276" name="Text Box 6"/>
          <p:cNvSpPr txBox="1">
            <a:spLocks noChangeArrowheads="1"/>
          </p:cNvSpPr>
          <p:nvPr/>
        </p:nvSpPr>
        <p:spPr bwMode="auto">
          <a:xfrm>
            <a:off x="1143000" y="1622425"/>
            <a:ext cx="6143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r>
              <a:rPr lang="el-GR" sz="1800" b="1" dirty="0">
                <a:solidFill>
                  <a:srgbClr val="003366"/>
                </a:solidFill>
              </a:rPr>
              <a:t>   </a:t>
            </a:r>
            <a:r>
              <a:rPr lang="el-GR" b="1" dirty="0">
                <a:solidFill>
                  <a:srgbClr val="003366"/>
                </a:solidFill>
              </a:rPr>
              <a:t>Ποιότητα της </a:t>
            </a:r>
            <a:r>
              <a:rPr lang="el-GR" b="1" dirty="0" smtClean="0">
                <a:solidFill>
                  <a:srgbClr val="003366"/>
                </a:solidFill>
              </a:rPr>
              <a:t>«Προσέγγισης </a:t>
            </a:r>
            <a:r>
              <a:rPr lang="el-GR" b="1" dirty="0">
                <a:solidFill>
                  <a:srgbClr val="003366"/>
                </a:solidFill>
              </a:rPr>
              <a:t>Ανεξαρτησίας</a:t>
            </a:r>
            <a:r>
              <a:rPr lang="el-GR" b="1" dirty="0" smtClean="0">
                <a:solidFill>
                  <a:srgbClr val="003366"/>
                </a:solidFill>
              </a:rPr>
              <a:t>»</a:t>
            </a:r>
            <a:endParaRPr lang="el-GR" b="1" dirty="0">
              <a:solidFill>
                <a:srgbClr val="003366"/>
              </a:solidFill>
            </a:endParaRPr>
          </a:p>
        </p:txBody>
      </p:sp>
      <p:sp>
        <p:nvSpPr>
          <p:cNvPr id="54277" name="Text Box 7"/>
          <p:cNvSpPr txBox="1">
            <a:spLocks noChangeArrowheads="1"/>
          </p:cNvSpPr>
          <p:nvPr/>
        </p:nvSpPr>
        <p:spPr bwMode="auto">
          <a:xfrm>
            <a:off x="971550" y="2708275"/>
            <a:ext cx="669607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>
                <a:solidFill>
                  <a:srgbClr val="003366"/>
                </a:solidFill>
              </a:rPr>
              <a:t>Αρκετά καλή για πυκνά διασυνδεδεμένα δίκτυα και μέτριο προς βαρύ φορτίο</a:t>
            </a:r>
            <a:r>
              <a:rPr lang="en-US">
                <a:solidFill>
                  <a:srgbClr val="003366"/>
                </a:solidFill>
              </a:rPr>
              <a:t>.</a:t>
            </a:r>
            <a:endParaRPr lang="el-GR">
              <a:solidFill>
                <a:srgbClr val="003366"/>
              </a:solidFill>
            </a:endParaRPr>
          </a:p>
          <a:p>
            <a:pPr marL="174625" indent="-174625" algn="just">
              <a:spcBef>
                <a:spcPct val="50000"/>
              </a:spcBef>
              <a:buClr>
                <a:srgbClr val="A0D4D8"/>
              </a:buClr>
            </a:pPr>
            <a:endParaRPr lang="en-US">
              <a:solidFill>
                <a:srgbClr val="003366"/>
              </a:solidFill>
            </a:endParaRPr>
          </a:p>
          <a:p>
            <a:pPr marL="174625" indent="-174625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>
                <a:solidFill>
                  <a:srgbClr val="003366"/>
                </a:solidFill>
              </a:rPr>
              <a:t>Καλή για εφαρμογές που η ακρίβεια πρόβλεψης δεν είναι πολύ σημαντική</a:t>
            </a:r>
            <a:r>
              <a:rPr lang="en-US">
                <a:solidFill>
                  <a:srgbClr val="003366"/>
                </a:solidFill>
              </a:rPr>
              <a:t>.</a:t>
            </a:r>
            <a:endParaRPr lang="el-GR">
              <a:solidFill>
                <a:srgbClr val="003366"/>
              </a:solidFill>
            </a:endParaRPr>
          </a:p>
          <a:p>
            <a:pPr marL="174625" indent="-174625" algn="just">
              <a:spcBef>
                <a:spcPct val="50000"/>
              </a:spcBef>
              <a:buClr>
                <a:srgbClr val="A0D4D8"/>
              </a:buClr>
            </a:pPr>
            <a:endParaRPr lang="en-US">
              <a:solidFill>
                <a:srgbClr val="003366"/>
              </a:solidFill>
            </a:endParaRPr>
          </a:p>
          <a:p>
            <a:pPr marL="174625" indent="-174625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>
                <a:solidFill>
                  <a:srgbClr val="003366"/>
                </a:solidFill>
              </a:rPr>
              <a:t>Χρήσιμη για υπολογισμούς τοπολογικού σχεδιασμού, ως συμπλήρωμα σε προσομοιώσεις κλπ</a:t>
            </a:r>
            <a:r>
              <a:rPr lang="en-US">
                <a:solidFill>
                  <a:srgbClr val="003366"/>
                </a:solidFill>
              </a:rPr>
              <a:t>.</a:t>
            </a:r>
            <a:endParaRPr lang="el-GR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Δίκτυα Ουρών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55299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51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55300" name="Text Box 6"/>
          <p:cNvSpPr txBox="1">
            <a:spLocks noChangeArrowheads="1"/>
          </p:cNvSpPr>
          <p:nvPr/>
        </p:nvSpPr>
        <p:spPr bwMode="auto">
          <a:xfrm>
            <a:off x="539750" y="1412875"/>
            <a:ext cx="7632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r>
              <a:rPr lang="el-GR" sz="1800" i="1" u="sng">
                <a:solidFill>
                  <a:srgbClr val="003366"/>
                </a:solidFill>
              </a:rPr>
              <a:t>Παράδειγμα </a:t>
            </a:r>
            <a:r>
              <a:rPr lang="el-GR" sz="1800" i="1">
                <a:solidFill>
                  <a:srgbClr val="003366"/>
                </a:solidFill>
              </a:rPr>
              <a:t>όπου η Προσέγγιση του </a:t>
            </a:r>
            <a:r>
              <a:rPr lang="en-US" sz="1800" i="1">
                <a:solidFill>
                  <a:srgbClr val="003366"/>
                </a:solidFill>
              </a:rPr>
              <a:t>Kleinrock </a:t>
            </a:r>
            <a:r>
              <a:rPr lang="el-GR" sz="1800" i="1">
                <a:solidFill>
                  <a:srgbClr val="003366"/>
                </a:solidFill>
              </a:rPr>
              <a:t> δεν είναι καλή</a:t>
            </a:r>
          </a:p>
        </p:txBody>
      </p:sp>
      <p:sp>
        <p:nvSpPr>
          <p:cNvPr id="55301" name="Text Box 7"/>
          <p:cNvSpPr txBox="1">
            <a:spLocks noChangeArrowheads="1"/>
          </p:cNvSpPr>
          <p:nvPr/>
        </p:nvSpPr>
        <p:spPr bwMode="auto">
          <a:xfrm>
            <a:off x="971550" y="3673475"/>
            <a:ext cx="6696075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>
                <a:solidFill>
                  <a:srgbClr val="003366"/>
                </a:solidFill>
              </a:rPr>
              <a:t>Ροή πακέτων </a:t>
            </a:r>
            <a:r>
              <a:rPr lang="en-US" sz="1800">
                <a:solidFill>
                  <a:srgbClr val="003366"/>
                </a:solidFill>
              </a:rPr>
              <a:t>Poisson</a:t>
            </a:r>
            <a:r>
              <a:rPr lang="el-GR" sz="1800">
                <a:solidFill>
                  <a:srgbClr val="003366"/>
                </a:solidFill>
              </a:rPr>
              <a:t> διαχωρίζεται σε δύο ίσης χωρητικότητας ζεύξεις.</a:t>
            </a:r>
            <a:endParaRPr lang="en-US" sz="1800">
              <a:solidFill>
                <a:srgbClr val="003366"/>
              </a:solidFill>
            </a:endParaRPr>
          </a:p>
          <a:p>
            <a:pPr marL="174625" indent="-174625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>
                <a:solidFill>
                  <a:srgbClr val="003366"/>
                </a:solidFill>
              </a:rPr>
              <a:t>Εάν το αφικνούμενο πακέτο τοποθετείται στην μικρότερη ουρά, το σύστημα συμπεριφέρεται ως μία ουρά</a:t>
            </a:r>
            <a:r>
              <a:rPr lang="en-US" sz="1800">
                <a:solidFill>
                  <a:srgbClr val="003366"/>
                </a:solidFill>
              </a:rPr>
              <a:t> M/M/2 </a:t>
            </a:r>
            <a:r>
              <a:rPr lang="el-GR" sz="1800">
                <a:solidFill>
                  <a:srgbClr val="003366"/>
                </a:solidFill>
              </a:rPr>
              <a:t>με ρυθμό</a:t>
            </a:r>
            <a:r>
              <a:rPr lang="en-US" sz="1800">
                <a:solidFill>
                  <a:srgbClr val="003366"/>
                </a:solidFill>
              </a:rPr>
              <a:t> </a:t>
            </a: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λ</a:t>
            </a:r>
            <a:r>
              <a:rPr lang="el-GR" sz="1800">
                <a:solidFill>
                  <a:srgbClr val="003366"/>
                </a:solidFill>
              </a:rPr>
              <a:t>.</a:t>
            </a:r>
          </a:p>
          <a:p>
            <a:pPr marL="174625" indent="-174625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>
                <a:solidFill>
                  <a:srgbClr val="003366"/>
                </a:solidFill>
              </a:rPr>
              <a:t>Η προσέγγιση ανεξαρτησίας λέει ότι κάθε ουρά συμπεριφέρεται ως</a:t>
            </a:r>
            <a:r>
              <a:rPr lang="en-US" sz="1800">
                <a:solidFill>
                  <a:srgbClr val="003366"/>
                </a:solidFill>
              </a:rPr>
              <a:t> M/M/1 </a:t>
            </a:r>
            <a:r>
              <a:rPr lang="el-GR" sz="1800">
                <a:solidFill>
                  <a:srgbClr val="003366"/>
                </a:solidFill>
              </a:rPr>
              <a:t>με ρυθμό</a:t>
            </a:r>
            <a:r>
              <a:rPr lang="en-US" sz="1800">
                <a:solidFill>
                  <a:srgbClr val="003366"/>
                </a:solidFill>
              </a:rPr>
              <a:t> </a:t>
            </a: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λ/2</a:t>
            </a:r>
            <a:r>
              <a:rPr lang="en-US" sz="1800">
                <a:solidFill>
                  <a:srgbClr val="003366"/>
                </a:solidFill>
              </a:rPr>
              <a:t>. </a:t>
            </a:r>
            <a:r>
              <a:rPr lang="el-GR" sz="1800">
                <a:solidFill>
                  <a:srgbClr val="003366"/>
                </a:solidFill>
              </a:rPr>
              <a:t>Λάθος εκτίμηση κατά ένα παράγοντα</a:t>
            </a:r>
            <a:r>
              <a:rPr lang="en-US" sz="1800">
                <a:solidFill>
                  <a:srgbClr val="003366"/>
                </a:solidFill>
              </a:rPr>
              <a:t> (1</a:t>
            </a:r>
            <a:r>
              <a:rPr lang="el-GR" sz="1800">
                <a:solidFill>
                  <a:srgbClr val="003366"/>
                </a:solidFill>
              </a:rPr>
              <a:t>+</a:t>
            </a:r>
            <a:r>
              <a:rPr lang="el-GR">
                <a:solidFill>
                  <a:srgbClr val="003366"/>
                </a:solidFill>
                <a:latin typeface="Times New Roman" pitchFamily="18" charset="0"/>
              </a:rPr>
              <a:t>ρ</a:t>
            </a:r>
            <a:r>
              <a:rPr lang="el-GR" sz="1800">
                <a:solidFill>
                  <a:srgbClr val="003366"/>
                </a:solidFill>
              </a:rPr>
              <a:t>).</a:t>
            </a:r>
          </a:p>
        </p:txBody>
      </p:sp>
      <p:grpSp>
        <p:nvGrpSpPr>
          <p:cNvPr id="55302" name="Group 93"/>
          <p:cNvGrpSpPr>
            <a:grpSpLocks/>
          </p:cNvGrpSpPr>
          <p:nvPr/>
        </p:nvGrpSpPr>
        <p:grpSpPr bwMode="auto">
          <a:xfrm>
            <a:off x="2716213" y="2260600"/>
            <a:ext cx="2503487" cy="952500"/>
            <a:chOff x="1575" y="1389"/>
            <a:chExt cx="1577" cy="600"/>
          </a:xfrm>
        </p:grpSpPr>
        <p:grpSp>
          <p:nvGrpSpPr>
            <p:cNvPr id="55303" name="Group 91"/>
            <p:cNvGrpSpPr>
              <a:grpSpLocks/>
            </p:cNvGrpSpPr>
            <p:nvPr/>
          </p:nvGrpSpPr>
          <p:grpSpPr bwMode="auto">
            <a:xfrm>
              <a:off x="1791" y="1536"/>
              <a:ext cx="1361" cy="317"/>
              <a:chOff x="1791" y="1536"/>
              <a:chExt cx="1361" cy="317"/>
            </a:xfrm>
          </p:grpSpPr>
          <p:sp>
            <p:nvSpPr>
              <p:cNvPr id="55308" name="Oval 32"/>
              <p:cNvSpPr>
                <a:spLocks noChangeArrowheads="1"/>
              </p:cNvSpPr>
              <p:nvPr/>
            </p:nvSpPr>
            <p:spPr bwMode="auto">
              <a:xfrm>
                <a:off x="2200" y="1536"/>
                <a:ext cx="317" cy="317"/>
              </a:xfrm>
              <a:prstGeom prst="ellips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400" b="1">
                  <a:solidFill>
                    <a:srgbClr val="003366"/>
                  </a:solidFill>
                </a:endParaRPr>
              </a:p>
            </p:txBody>
          </p:sp>
          <p:sp>
            <p:nvSpPr>
              <p:cNvPr id="55309" name="Line 34"/>
              <p:cNvSpPr>
                <a:spLocks noChangeShapeType="1"/>
              </p:cNvSpPr>
              <p:nvPr/>
            </p:nvSpPr>
            <p:spPr bwMode="auto">
              <a:xfrm>
                <a:off x="2472" y="1581"/>
                <a:ext cx="408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5310" name="Line 35"/>
              <p:cNvSpPr>
                <a:spLocks noChangeShapeType="1"/>
              </p:cNvSpPr>
              <p:nvPr/>
            </p:nvSpPr>
            <p:spPr bwMode="auto">
              <a:xfrm>
                <a:off x="2472" y="1808"/>
                <a:ext cx="408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5311" name="Oval 36"/>
              <p:cNvSpPr>
                <a:spLocks noChangeArrowheads="1"/>
              </p:cNvSpPr>
              <p:nvPr/>
            </p:nvSpPr>
            <p:spPr bwMode="auto">
              <a:xfrm>
                <a:off x="2835" y="1536"/>
                <a:ext cx="317" cy="317"/>
              </a:xfrm>
              <a:prstGeom prst="ellips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400" b="1">
                  <a:solidFill>
                    <a:srgbClr val="003366"/>
                  </a:solidFill>
                </a:endParaRPr>
              </a:p>
            </p:txBody>
          </p:sp>
          <p:sp>
            <p:nvSpPr>
              <p:cNvPr id="55312" name="Line 89"/>
              <p:cNvSpPr>
                <a:spLocks noChangeShapeType="1"/>
              </p:cNvSpPr>
              <p:nvPr/>
            </p:nvSpPr>
            <p:spPr bwMode="auto">
              <a:xfrm>
                <a:off x="1791" y="1706"/>
                <a:ext cx="409" cy="0"/>
              </a:xfrm>
              <a:prstGeom prst="line">
                <a:avLst/>
              </a:prstGeom>
              <a:noFill/>
              <a:ln w="57150">
                <a:solidFill>
                  <a:srgbClr val="003366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55304" name="Group 92"/>
            <p:cNvGrpSpPr>
              <a:grpSpLocks/>
            </p:cNvGrpSpPr>
            <p:nvPr/>
          </p:nvGrpSpPr>
          <p:grpSpPr bwMode="auto">
            <a:xfrm>
              <a:off x="1575" y="1389"/>
              <a:ext cx="1245" cy="600"/>
              <a:chOff x="1575" y="1389"/>
              <a:chExt cx="1245" cy="600"/>
            </a:xfrm>
          </p:grpSpPr>
          <p:sp>
            <p:nvSpPr>
              <p:cNvPr id="55305" name="Rectangle 13"/>
              <p:cNvSpPr>
                <a:spLocks noChangeArrowheads="1"/>
              </p:cNvSpPr>
              <p:nvPr/>
            </p:nvSpPr>
            <p:spPr bwMode="auto">
              <a:xfrm>
                <a:off x="2561" y="1389"/>
                <a:ext cx="25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sz="1400" b="1">
                    <a:solidFill>
                      <a:srgbClr val="003366"/>
                    </a:solidFill>
                    <a:latin typeface="Times New Roman" pitchFamily="18" charset="0"/>
                  </a:rPr>
                  <a:t>λ</a:t>
                </a:r>
                <a:r>
                  <a:rPr lang="en-US" sz="1400" b="1">
                    <a:solidFill>
                      <a:srgbClr val="003366"/>
                    </a:solidFill>
                    <a:latin typeface="Times New Roman" pitchFamily="18" charset="0"/>
                  </a:rPr>
                  <a:t>/2</a:t>
                </a:r>
                <a:endParaRPr lang="el-GR" sz="1400" b="1">
                  <a:solidFill>
                    <a:srgbClr val="003366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5306" name="Rectangle 88"/>
              <p:cNvSpPr>
                <a:spLocks noChangeArrowheads="1"/>
              </p:cNvSpPr>
              <p:nvPr/>
            </p:nvSpPr>
            <p:spPr bwMode="auto">
              <a:xfrm>
                <a:off x="2562" y="1797"/>
                <a:ext cx="25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sz="1400" b="1">
                    <a:solidFill>
                      <a:srgbClr val="003366"/>
                    </a:solidFill>
                    <a:latin typeface="Times New Roman" pitchFamily="18" charset="0"/>
                  </a:rPr>
                  <a:t>λ</a:t>
                </a:r>
                <a:r>
                  <a:rPr lang="en-US" sz="1400" b="1">
                    <a:solidFill>
                      <a:srgbClr val="003366"/>
                    </a:solidFill>
                    <a:latin typeface="Times New Roman" pitchFamily="18" charset="0"/>
                  </a:rPr>
                  <a:t>/2</a:t>
                </a:r>
                <a:endParaRPr lang="el-GR" sz="1400" b="1">
                  <a:solidFill>
                    <a:srgbClr val="003366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5307" name="Rectangle 90"/>
              <p:cNvSpPr>
                <a:spLocks noChangeArrowheads="1"/>
              </p:cNvSpPr>
              <p:nvPr/>
            </p:nvSpPr>
            <p:spPr bwMode="auto">
              <a:xfrm>
                <a:off x="1575" y="1605"/>
                <a:ext cx="17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sz="1400" b="1">
                    <a:solidFill>
                      <a:srgbClr val="003366"/>
                    </a:solidFill>
                    <a:latin typeface="Times New Roman" pitchFamily="18" charset="0"/>
                  </a:rPr>
                  <a:t>λ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Θεώρημα του 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JACKSON 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56323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52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56324" name="Text Box 43"/>
          <p:cNvSpPr txBox="1">
            <a:spLocks noChangeArrowheads="1"/>
          </p:cNvSpPr>
          <p:nvPr/>
        </p:nvSpPr>
        <p:spPr bwMode="auto">
          <a:xfrm>
            <a:off x="971550" y="4178300"/>
            <a:ext cx="6696075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r>
              <a:rPr lang="el-GR" sz="1800" b="1">
                <a:solidFill>
                  <a:srgbClr val="003366"/>
                </a:solidFill>
              </a:rPr>
              <a:t>Υποθέσεις</a:t>
            </a:r>
            <a:r>
              <a:rPr lang="en-US" sz="1800" b="1">
                <a:solidFill>
                  <a:srgbClr val="003366"/>
                </a:solidFill>
              </a:rPr>
              <a:t>:</a:t>
            </a:r>
          </a:p>
          <a:p>
            <a:pPr marL="174625" indent="-174625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>
                <a:solidFill>
                  <a:srgbClr val="003366"/>
                </a:solidFill>
              </a:rPr>
              <a:t>Αφίξεις από το εξωτερικό του δικτύου είναι </a:t>
            </a:r>
            <a:r>
              <a:rPr lang="en-US" sz="1800">
                <a:solidFill>
                  <a:srgbClr val="003366"/>
                </a:solidFill>
              </a:rPr>
              <a:t>Poisson.</a:t>
            </a:r>
          </a:p>
          <a:p>
            <a:pPr marL="174625" indent="-174625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>
                <a:solidFill>
                  <a:srgbClr val="003366"/>
                </a:solidFill>
              </a:rPr>
              <a:t>Σε κάθε ουρά</a:t>
            </a:r>
            <a:r>
              <a:rPr lang="en-US" sz="1800">
                <a:solidFill>
                  <a:srgbClr val="003366"/>
                </a:solidFill>
              </a:rPr>
              <a:t>, </a:t>
            </a:r>
            <a:r>
              <a:rPr lang="el-GR" sz="1800">
                <a:solidFill>
                  <a:srgbClr val="003366"/>
                </a:solidFill>
              </a:rPr>
              <a:t>όλες οι ροές πακέτων έχουν την ίδια εκθετική κατανομή για τους χρόνους εξυπηρέτησης</a:t>
            </a:r>
            <a:r>
              <a:rPr lang="en-US" sz="1800">
                <a:solidFill>
                  <a:srgbClr val="003366"/>
                </a:solidFill>
              </a:rPr>
              <a:t>.</a:t>
            </a:r>
          </a:p>
          <a:p>
            <a:pPr marL="174625" indent="-174625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>
                <a:solidFill>
                  <a:srgbClr val="003366"/>
                </a:solidFill>
              </a:rPr>
              <a:t>Χρόνοι αφίξεων και εξυπηρετήσεων είναι </a:t>
            </a:r>
            <a:r>
              <a:rPr lang="el-GR" sz="1800" b="1">
                <a:solidFill>
                  <a:srgbClr val="003366"/>
                </a:solidFill>
              </a:rPr>
              <a:t>ανεξάρτητοι</a:t>
            </a:r>
            <a:r>
              <a:rPr lang="en-US" sz="1800">
                <a:solidFill>
                  <a:srgbClr val="003366"/>
                </a:solidFill>
              </a:rPr>
              <a:t>.</a:t>
            </a:r>
          </a:p>
        </p:txBody>
      </p:sp>
      <p:grpSp>
        <p:nvGrpSpPr>
          <p:cNvPr id="56325" name="Group 44"/>
          <p:cNvGrpSpPr>
            <a:grpSpLocks/>
          </p:cNvGrpSpPr>
          <p:nvPr/>
        </p:nvGrpSpPr>
        <p:grpSpPr bwMode="auto">
          <a:xfrm>
            <a:off x="1763713" y="1268413"/>
            <a:ext cx="5616575" cy="2752725"/>
            <a:chOff x="1111" y="799"/>
            <a:chExt cx="3538" cy="1734"/>
          </a:xfrm>
        </p:grpSpPr>
        <p:grpSp>
          <p:nvGrpSpPr>
            <p:cNvPr id="56326" name="Group 45"/>
            <p:cNvGrpSpPr>
              <a:grpSpLocks/>
            </p:cNvGrpSpPr>
            <p:nvPr/>
          </p:nvGrpSpPr>
          <p:grpSpPr bwMode="auto">
            <a:xfrm>
              <a:off x="1928" y="981"/>
              <a:ext cx="1951" cy="1405"/>
              <a:chOff x="1928" y="981"/>
              <a:chExt cx="1951" cy="1405"/>
            </a:xfrm>
          </p:grpSpPr>
          <p:grpSp>
            <p:nvGrpSpPr>
              <p:cNvPr id="56352" name="Group 46"/>
              <p:cNvGrpSpPr>
                <a:grpSpLocks/>
              </p:cNvGrpSpPr>
              <p:nvPr/>
            </p:nvGrpSpPr>
            <p:grpSpPr bwMode="auto">
              <a:xfrm>
                <a:off x="2200" y="1162"/>
                <a:ext cx="1452" cy="1043"/>
                <a:chOff x="1927" y="1253"/>
                <a:chExt cx="1452" cy="1043"/>
              </a:xfrm>
            </p:grpSpPr>
            <p:sp>
              <p:nvSpPr>
                <p:cNvPr id="56358" name="Line 47"/>
                <p:cNvSpPr>
                  <a:spLocks noChangeShapeType="1"/>
                </p:cNvSpPr>
                <p:nvPr/>
              </p:nvSpPr>
              <p:spPr bwMode="auto">
                <a:xfrm>
                  <a:off x="2699" y="1253"/>
                  <a:ext cx="635" cy="408"/>
                </a:xfrm>
                <a:prstGeom prst="line">
                  <a:avLst/>
                </a:prstGeom>
                <a:noFill/>
                <a:ln w="57150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6359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1927" y="1253"/>
                  <a:ext cx="635" cy="408"/>
                </a:xfrm>
                <a:prstGeom prst="line">
                  <a:avLst/>
                </a:prstGeom>
                <a:noFill/>
                <a:ln w="57150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6360" name="Line 49"/>
                <p:cNvSpPr>
                  <a:spLocks noChangeShapeType="1"/>
                </p:cNvSpPr>
                <p:nvPr/>
              </p:nvSpPr>
              <p:spPr bwMode="auto">
                <a:xfrm>
                  <a:off x="1927" y="1888"/>
                  <a:ext cx="635" cy="408"/>
                </a:xfrm>
                <a:prstGeom prst="line">
                  <a:avLst/>
                </a:prstGeom>
                <a:noFill/>
                <a:ln w="57150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6361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2699" y="1842"/>
                  <a:ext cx="680" cy="454"/>
                </a:xfrm>
                <a:prstGeom prst="line">
                  <a:avLst/>
                </a:prstGeom>
                <a:noFill/>
                <a:ln w="57150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56353" name="Group 51"/>
              <p:cNvGrpSpPr>
                <a:grpSpLocks/>
              </p:cNvGrpSpPr>
              <p:nvPr/>
            </p:nvGrpSpPr>
            <p:grpSpPr bwMode="auto">
              <a:xfrm>
                <a:off x="1928" y="981"/>
                <a:ext cx="1951" cy="1405"/>
                <a:chOff x="1655" y="1072"/>
                <a:chExt cx="1951" cy="1405"/>
              </a:xfrm>
            </p:grpSpPr>
            <p:sp>
              <p:nvSpPr>
                <p:cNvPr id="56354" name="Oval 52"/>
                <p:cNvSpPr>
                  <a:spLocks noChangeArrowheads="1"/>
                </p:cNvSpPr>
                <p:nvPr/>
              </p:nvSpPr>
              <p:spPr bwMode="auto">
                <a:xfrm>
                  <a:off x="1655" y="1616"/>
                  <a:ext cx="318" cy="317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6355" name="Oval 53"/>
                <p:cNvSpPr>
                  <a:spLocks noChangeArrowheads="1"/>
                </p:cNvSpPr>
                <p:nvPr/>
              </p:nvSpPr>
              <p:spPr bwMode="auto">
                <a:xfrm>
                  <a:off x="2472" y="2160"/>
                  <a:ext cx="318" cy="317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6356" name="Oval 54"/>
                <p:cNvSpPr>
                  <a:spLocks noChangeArrowheads="1"/>
                </p:cNvSpPr>
                <p:nvPr/>
              </p:nvSpPr>
              <p:spPr bwMode="auto">
                <a:xfrm>
                  <a:off x="3288" y="1616"/>
                  <a:ext cx="318" cy="317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6357" name="Oval 55"/>
                <p:cNvSpPr>
                  <a:spLocks noChangeArrowheads="1"/>
                </p:cNvSpPr>
                <p:nvPr/>
              </p:nvSpPr>
              <p:spPr bwMode="auto">
                <a:xfrm>
                  <a:off x="2472" y="1072"/>
                  <a:ext cx="318" cy="317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56327" name="Group 56"/>
            <p:cNvGrpSpPr>
              <a:grpSpLocks/>
            </p:cNvGrpSpPr>
            <p:nvPr/>
          </p:nvGrpSpPr>
          <p:grpSpPr bwMode="auto">
            <a:xfrm>
              <a:off x="1111" y="799"/>
              <a:ext cx="3538" cy="1734"/>
              <a:chOff x="1156" y="890"/>
              <a:chExt cx="3538" cy="1734"/>
            </a:xfrm>
          </p:grpSpPr>
          <p:grpSp>
            <p:nvGrpSpPr>
              <p:cNvPr id="56328" name="Group 57"/>
              <p:cNvGrpSpPr>
                <a:grpSpLocks/>
              </p:cNvGrpSpPr>
              <p:nvPr/>
            </p:nvGrpSpPr>
            <p:grpSpPr bwMode="auto">
              <a:xfrm>
                <a:off x="1157" y="1108"/>
                <a:ext cx="3537" cy="598"/>
                <a:chOff x="1157" y="1108"/>
                <a:chExt cx="3537" cy="598"/>
              </a:xfrm>
            </p:grpSpPr>
            <p:grpSp>
              <p:nvGrpSpPr>
                <p:cNvPr id="56344" name="Group 58"/>
                <p:cNvGrpSpPr>
                  <a:grpSpLocks/>
                </p:cNvGrpSpPr>
                <p:nvPr/>
              </p:nvGrpSpPr>
              <p:grpSpPr bwMode="auto">
                <a:xfrm>
                  <a:off x="1429" y="1108"/>
                  <a:ext cx="2812" cy="598"/>
                  <a:chOff x="1111" y="1108"/>
                  <a:chExt cx="2812" cy="598"/>
                </a:xfrm>
              </p:grpSpPr>
              <p:sp>
                <p:nvSpPr>
                  <p:cNvPr id="56347" name="Line 5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515" y="1706"/>
                    <a:ext cx="408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 type="triangle" w="lg" len="lg"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56348" name="Line 6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111" y="1706"/>
                    <a:ext cx="453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 type="triangle" w="lg" len="lg"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56349" name="Line 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74" y="1706"/>
                    <a:ext cx="271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56350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2653" y="1117"/>
                    <a:ext cx="862" cy="589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cxnSp>
                <p:nvCxnSpPr>
                  <p:cNvPr id="56351" name="AutoShape 63"/>
                  <p:cNvCxnSpPr>
                    <a:cxnSpLocks noChangeShapeType="1"/>
                    <a:stCxn id="56349" idx="0"/>
                    <a:endCxn id="56350" idx="0"/>
                  </p:cNvCxnSpPr>
                  <p:nvPr/>
                </p:nvCxnSpPr>
                <p:spPr bwMode="auto">
                  <a:xfrm flipV="1">
                    <a:off x="1746" y="1108"/>
                    <a:ext cx="907" cy="589"/>
                  </a:xfrm>
                  <a:prstGeom prst="straightConnector1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/>
                  </a:ln>
                </p:spPr>
              </p:cxnSp>
            </p:grpSp>
            <p:sp>
              <p:nvSpPr>
                <p:cNvPr id="56345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1157" y="1514"/>
                  <a:ext cx="40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003366"/>
                      </a:solidFill>
                    </a:rPr>
                    <a:t>x</a:t>
                  </a:r>
                  <a:r>
                    <a:rPr lang="en-US" sz="1400" b="1" baseline="-25000">
                      <a:solidFill>
                        <a:srgbClr val="003366"/>
                      </a:solidFill>
                    </a:rPr>
                    <a:t>p1</a:t>
                  </a:r>
                  <a:endParaRPr lang="el-GR" sz="1400" b="1" baseline="-25000">
                    <a:solidFill>
                      <a:srgbClr val="003366"/>
                    </a:solidFill>
                  </a:endParaRPr>
                </a:p>
              </p:txBody>
            </p:sp>
            <p:sp>
              <p:nvSpPr>
                <p:cNvPr id="56346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4286" y="1504"/>
                  <a:ext cx="40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003366"/>
                      </a:solidFill>
                    </a:rPr>
                    <a:t>x</a:t>
                  </a:r>
                  <a:r>
                    <a:rPr lang="en-US" sz="1400" b="1" baseline="-25000">
                      <a:solidFill>
                        <a:srgbClr val="003366"/>
                      </a:solidFill>
                    </a:rPr>
                    <a:t>p1</a:t>
                  </a:r>
                  <a:endParaRPr lang="el-GR" sz="1400" b="1" baseline="-25000">
                    <a:solidFill>
                      <a:srgbClr val="003366"/>
                    </a:solidFill>
                  </a:endParaRPr>
                </a:p>
              </p:txBody>
            </p:sp>
          </p:grpSp>
          <p:grpSp>
            <p:nvGrpSpPr>
              <p:cNvPr id="56329" name="Group 66"/>
              <p:cNvGrpSpPr>
                <a:grpSpLocks/>
              </p:cNvGrpSpPr>
              <p:nvPr/>
            </p:nvGrpSpPr>
            <p:grpSpPr bwMode="auto">
              <a:xfrm>
                <a:off x="1156" y="1787"/>
                <a:ext cx="3537" cy="645"/>
                <a:chOff x="1156" y="1787"/>
                <a:chExt cx="3537" cy="645"/>
              </a:xfrm>
            </p:grpSpPr>
            <p:grpSp>
              <p:nvGrpSpPr>
                <p:cNvPr id="56336" name="Group 67"/>
                <p:cNvGrpSpPr>
                  <a:grpSpLocks/>
                </p:cNvGrpSpPr>
                <p:nvPr/>
              </p:nvGrpSpPr>
              <p:grpSpPr bwMode="auto">
                <a:xfrm>
                  <a:off x="1430" y="1842"/>
                  <a:ext cx="2811" cy="590"/>
                  <a:chOff x="1112" y="1842"/>
                  <a:chExt cx="2811" cy="590"/>
                </a:xfrm>
              </p:grpSpPr>
              <p:sp>
                <p:nvSpPr>
                  <p:cNvPr id="56339" name="Line 6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470" y="1842"/>
                    <a:ext cx="453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 type="triangle" w="lg" len="lg"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56340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1746" y="1842"/>
                    <a:ext cx="907" cy="59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56341" name="Line 7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53" y="1842"/>
                    <a:ext cx="817" cy="59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56342" name="Line 7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112" y="1842"/>
                    <a:ext cx="453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 type="triangle" w="lg" len="lg"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56343" name="Line 7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19" y="1842"/>
                    <a:ext cx="227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56337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1156" y="1797"/>
                  <a:ext cx="40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003366"/>
                      </a:solidFill>
                    </a:rPr>
                    <a:t>x</a:t>
                  </a:r>
                  <a:r>
                    <a:rPr lang="en-US" sz="1400" b="1" baseline="-25000">
                      <a:solidFill>
                        <a:srgbClr val="003366"/>
                      </a:solidFill>
                    </a:rPr>
                    <a:t>p2</a:t>
                  </a:r>
                  <a:endParaRPr lang="el-GR" sz="1400" b="1" baseline="-25000">
                    <a:solidFill>
                      <a:srgbClr val="003366"/>
                    </a:solidFill>
                  </a:endParaRPr>
                </a:p>
              </p:txBody>
            </p:sp>
            <p:sp>
              <p:nvSpPr>
                <p:cNvPr id="56338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4285" y="1787"/>
                  <a:ext cx="40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003366"/>
                      </a:solidFill>
                    </a:rPr>
                    <a:t>x</a:t>
                  </a:r>
                  <a:r>
                    <a:rPr lang="en-US" sz="1400" b="1" baseline="-25000">
                      <a:solidFill>
                        <a:srgbClr val="003366"/>
                      </a:solidFill>
                    </a:rPr>
                    <a:t>p2</a:t>
                  </a:r>
                  <a:endParaRPr lang="el-GR" sz="1400" b="1" baseline="-25000">
                    <a:solidFill>
                      <a:srgbClr val="003366"/>
                    </a:solidFill>
                  </a:endParaRPr>
                </a:p>
              </p:txBody>
            </p:sp>
          </p:grpSp>
          <p:grpSp>
            <p:nvGrpSpPr>
              <p:cNvPr id="56330" name="Group 75"/>
              <p:cNvGrpSpPr>
                <a:grpSpLocks/>
              </p:cNvGrpSpPr>
              <p:nvPr/>
            </p:nvGrpSpPr>
            <p:grpSpPr bwMode="auto">
              <a:xfrm>
                <a:off x="2200" y="890"/>
                <a:ext cx="1497" cy="1734"/>
                <a:chOff x="2200" y="890"/>
                <a:chExt cx="1497" cy="1734"/>
              </a:xfrm>
            </p:grpSpPr>
            <p:sp>
              <p:nvSpPr>
                <p:cNvPr id="56331" name="Line 76"/>
                <p:cNvSpPr>
                  <a:spLocks noChangeShapeType="1"/>
                </p:cNvSpPr>
                <p:nvPr/>
              </p:nvSpPr>
              <p:spPr bwMode="auto">
                <a:xfrm flipV="1">
                  <a:off x="2835" y="1752"/>
                  <a:ext cx="862" cy="589"/>
                </a:xfrm>
                <a:prstGeom prst="line">
                  <a:avLst/>
                </a:prstGeom>
                <a:noFill/>
                <a:ln w="28575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6332" name="Line 77"/>
                <p:cNvSpPr>
                  <a:spLocks noChangeShapeType="1"/>
                </p:cNvSpPr>
                <p:nvPr/>
              </p:nvSpPr>
              <p:spPr bwMode="auto">
                <a:xfrm flipH="1" flipV="1">
                  <a:off x="2472" y="935"/>
                  <a:ext cx="1225" cy="817"/>
                </a:xfrm>
                <a:prstGeom prst="line">
                  <a:avLst/>
                </a:prstGeom>
                <a:noFill/>
                <a:ln w="28575">
                  <a:solidFill>
                    <a:srgbClr val="003366"/>
                  </a:solidFill>
                  <a:round/>
                  <a:headEnd/>
                  <a:tailEnd type="triangle" w="lg" len="lg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6333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2472" y="2342"/>
                  <a:ext cx="362" cy="272"/>
                </a:xfrm>
                <a:prstGeom prst="line">
                  <a:avLst/>
                </a:prstGeom>
                <a:noFill/>
                <a:ln w="28575">
                  <a:solidFill>
                    <a:srgbClr val="003366"/>
                  </a:solidFill>
                  <a:round/>
                  <a:headEnd type="triangle" w="lg" len="lg"/>
                  <a:tailEnd type="none" w="lg" len="lg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6334" name="Text Box 79"/>
                <p:cNvSpPr txBox="1">
                  <a:spLocks noChangeArrowheads="1"/>
                </p:cNvSpPr>
                <p:nvPr/>
              </p:nvSpPr>
              <p:spPr bwMode="auto">
                <a:xfrm>
                  <a:off x="2200" y="2432"/>
                  <a:ext cx="40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003366"/>
                      </a:solidFill>
                    </a:rPr>
                    <a:t>x</a:t>
                  </a:r>
                  <a:r>
                    <a:rPr lang="en-US" sz="1400" b="1" baseline="-25000">
                      <a:solidFill>
                        <a:srgbClr val="003366"/>
                      </a:solidFill>
                    </a:rPr>
                    <a:t>p3</a:t>
                  </a:r>
                  <a:endParaRPr lang="el-GR" sz="1400" b="1" baseline="-25000">
                    <a:solidFill>
                      <a:srgbClr val="003366"/>
                    </a:solidFill>
                  </a:endParaRPr>
                </a:p>
              </p:txBody>
            </p:sp>
            <p:sp>
              <p:nvSpPr>
                <p:cNvPr id="56335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2200" y="890"/>
                  <a:ext cx="40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003366"/>
                      </a:solidFill>
                    </a:rPr>
                    <a:t>x</a:t>
                  </a:r>
                  <a:r>
                    <a:rPr lang="en-US" sz="1400" b="1" baseline="-25000">
                      <a:solidFill>
                        <a:srgbClr val="003366"/>
                      </a:solidFill>
                    </a:rPr>
                    <a:t>p3</a:t>
                  </a:r>
                  <a:endParaRPr lang="el-GR" sz="1400" b="1" baseline="-25000">
                    <a:solidFill>
                      <a:srgbClr val="003366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Θεώρημα του 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JACKSON 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57347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53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57348" name="Text Box 6"/>
          <p:cNvSpPr txBox="1">
            <a:spLocks noChangeArrowheads="1"/>
          </p:cNvSpPr>
          <p:nvPr/>
        </p:nvSpPr>
        <p:spPr bwMode="auto">
          <a:xfrm>
            <a:off x="1042988" y="1989138"/>
            <a:ext cx="669607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r>
              <a:rPr lang="el-GR" sz="1800" b="1">
                <a:solidFill>
                  <a:srgbClr val="003366"/>
                </a:solidFill>
              </a:rPr>
              <a:t>Τότε</a:t>
            </a:r>
            <a:r>
              <a:rPr lang="en-US" sz="1800" b="1">
                <a:solidFill>
                  <a:srgbClr val="003366"/>
                </a:solidFill>
              </a:rPr>
              <a:t>:</a:t>
            </a:r>
          </a:p>
          <a:p>
            <a:pPr marL="174625" indent="-174625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>
                <a:solidFill>
                  <a:srgbClr val="003366"/>
                </a:solidFill>
              </a:rPr>
              <a:t>Η πιθανοτική κατανομή σε κατάσταση ισορροπίας του αριθμού των πελατών σε κάθε ουρά είναι η ίδια με αυτή της μεμονωμένης ουράς </a:t>
            </a:r>
            <a:r>
              <a:rPr lang="en-US" sz="1800">
                <a:solidFill>
                  <a:srgbClr val="003366"/>
                </a:solidFill>
              </a:rPr>
              <a:t>M/M/1.</a:t>
            </a:r>
          </a:p>
          <a:p>
            <a:pPr marL="174625" indent="-174625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>
                <a:solidFill>
                  <a:srgbClr val="003366"/>
                </a:solidFill>
              </a:rPr>
              <a:t>Μπορεί να χρησιμοποιηθεί για τον υπολογισμό της κατανομής και των μέσων καθυστερήσεων σε κατάσταση ισορροπίας</a:t>
            </a:r>
            <a:endParaRPr lang="en-US" sz="1800">
              <a:solidFill>
                <a:srgbClr val="003366"/>
              </a:solidFill>
            </a:endParaRPr>
          </a:p>
        </p:txBody>
      </p:sp>
      <p:sp>
        <p:nvSpPr>
          <p:cNvPr id="57349" name="Rectangle 7"/>
          <p:cNvSpPr>
            <a:spLocks noChangeArrowheads="1"/>
          </p:cNvSpPr>
          <p:nvPr/>
        </p:nvSpPr>
        <p:spPr bwMode="auto">
          <a:xfrm>
            <a:off x="1042988" y="4445000"/>
            <a:ext cx="6769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l-GR" sz="1800">
                <a:solidFill>
                  <a:srgbClr val="003366"/>
                </a:solidFill>
              </a:rPr>
              <a:t>Αξιοσημείωτο αποτέλεσμα επειδή η συνδυασμένη διαδικασία αφίξεων σε κάθε ουρά μπορεί να μην είναι</a:t>
            </a:r>
            <a:r>
              <a:rPr lang="en-US" sz="1800">
                <a:solidFill>
                  <a:srgbClr val="003366"/>
                </a:solidFill>
              </a:rPr>
              <a:t> Poisson.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l-GR" sz="3600" b="1" kern="120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Τέλος Ενότητας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" name="7 - Εικόνα" descr="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683919"/>
            <a:ext cx="1581685" cy="553393"/>
          </a:xfrm>
          <a:prstGeom prst="rect">
            <a:avLst/>
          </a:prstGeom>
        </p:spPr>
      </p:pic>
      <p:pic>
        <p:nvPicPr>
          <p:cNvPr id="8" name="Picture 3" descr="Λογότυπο - 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589240"/>
            <a:ext cx="3240360" cy="771224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1142644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l-GR" sz="2800" b="1" kern="120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Άδεια Χρήσης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l-GR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25439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l-GR" sz="2800" b="1" kern="120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Σημείωμα Αναφοράς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>
                <a:latin typeface="Arial"/>
                <a:cs typeface="Arial"/>
              </a:rPr>
              <a:t>Copyright </a:t>
            </a:r>
            <a:r>
              <a:rPr lang="el-GR" sz="2000" dirty="0" err="1" smtClean="0">
                <a:latin typeface="Arial"/>
                <a:cs typeface="Arial"/>
              </a:rPr>
              <a:t>Εθνικόν</a:t>
            </a:r>
            <a:r>
              <a:rPr lang="el-GR" sz="2000" dirty="0" smtClean="0">
                <a:latin typeface="Arial"/>
                <a:cs typeface="Arial"/>
              </a:rPr>
              <a:t> και </a:t>
            </a:r>
            <a:r>
              <a:rPr lang="el-GR" sz="2000" dirty="0" err="1" smtClean="0">
                <a:latin typeface="Arial"/>
                <a:cs typeface="Arial"/>
              </a:rPr>
              <a:t>Καποδιστριακόν</a:t>
            </a:r>
            <a:r>
              <a:rPr lang="el-GR" sz="2000" dirty="0" smtClean="0">
                <a:latin typeface="Arial"/>
                <a:cs typeface="Arial"/>
              </a:rPr>
              <a:t> </a:t>
            </a:r>
            <a:r>
              <a:rPr lang="el-GR" sz="2000" dirty="0" err="1" smtClean="0">
                <a:latin typeface="Arial"/>
                <a:cs typeface="Arial"/>
              </a:rPr>
              <a:t>Πανεπιστήμιον</a:t>
            </a:r>
            <a:r>
              <a:rPr lang="el-GR" sz="2000" dirty="0" smtClean="0">
                <a:latin typeface="Arial"/>
                <a:cs typeface="Arial"/>
              </a:rPr>
              <a:t> Αθηνών</a:t>
            </a:r>
            <a:r>
              <a:rPr lang="en-US" sz="2000" dirty="0" smtClean="0">
                <a:latin typeface="Arial"/>
                <a:cs typeface="Arial"/>
              </a:rPr>
              <a:t>, </a:t>
            </a:r>
            <a:r>
              <a:rPr lang="el-GR" sz="2000" dirty="0" smtClean="0">
                <a:latin typeface="Arial"/>
                <a:cs typeface="Arial"/>
              </a:rPr>
              <a:t>Μεράκος Λάζαρος 2014</a:t>
            </a:r>
            <a:r>
              <a:rPr lang="el-GR" sz="2000" dirty="0">
                <a:latin typeface="Arial"/>
                <a:cs typeface="Arial"/>
              </a:rPr>
              <a:t>. </a:t>
            </a:r>
            <a:r>
              <a:rPr lang="el-GR" sz="2000" dirty="0" smtClean="0">
                <a:latin typeface="Arial"/>
                <a:cs typeface="Arial"/>
              </a:rPr>
              <a:t>«Δίκτυα Επικοινωνιών ΙΙ. Ενότητα </a:t>
            </a:r>
            <a:r>
              <a:rPr lang="en-US" sz="2000" dirty="0" smtClean="0">
                <a:latin typeface="Arial"/>
                <a:cs typeface="Arial"/>
              </a:rPr>
              <a:t>2</a:t>
            </a:r>
            <a:r>
              <a:rPr lang="el-GR" sz="2000" dirty="0" smtClean="0">
                <a:latin typeface="Arial"/>
                <a:cs typeface="Arial"/>
              </a:rPr>
              <a:t>: Συστήματα Αναμονής». Έκδοση: 1.01. Αθήνα 2014. </a:t>
            </a:r>
            <a:br>
              <a:rPr lang="el-GR" sz="2000" dirty="0" smtClean="0">
                <a:latin typeface="Arial"/>
                <a:cs typeface="Arial"/>
              </a:rPr>
            </a:br>
            <a:r>
              <a:rPr lang="el-GR" sz="2000" dirty="0" smtClean="0">
                <a:latin typeface="Arial"/>
                <a:cs typeface="Arial"/>
              </a:rPr>
              <a:t>Διαθέσιμο </a:t>
            </a:r>
            <a:r>
              <a:rPr lang="el-GR" sz="2000" dirty="0">
                <a:latin typeface="Arial"/>
                <a:cs typeface="Arial"/>
              </a:rPr>
              <a:t>από τη δικτυακή </a:t>
            </a:r>
            <a:r>
              <a:rPr lang="el-GR" sz="2000" dirty="0" smtClean="0">
                <a:latin typeface="Arial"/>
                <a:cs typeface="Arial"/>
              </a:rPr>
              <a:t>διεύθυνση: </a:t>
            </a:r>
          </a:p>
          <a:p>
            <a:pPr marL="0" indent="0">
              <a:buNone/>
            </a:pPr>
            <a:r>
              <a:rPr lang="en-US" sz="2000" dirty="0" smtClean="0">
                <a:latin typeface="Arial"/>
                <a:cs typeface="Arial"/>
                <a:hlinkClick r:id="rId3"/>
              </a:rPr>
              <a:t>http</a:t>
            </a:r>
            <a:r>
              <a:rPr lang="en-US" sz="2000" dirty="0">
                <a:latin typeface="Arial"/>
                <a:cs typeface="Arial"/>
                <a:hlinkClick r:id="rId3"/>
              </a:rPr>
              <a:t>://opencourses.uoa.gr/courses/</a:t>
            </a:r>
            <a:r>
              <a:rPr lang="en-US" sz="2000" dirty="0" smtClean="0">
                <a:latin typeface="Arial"/>
                <a:cs typeface="Arial"/>
                <a:hlinkClick r:id="rId3"/>
              </a:rPr>
              <a:t>DI15</a:t>
            </a:r>
            <a:r>
              <a:rPr lang="el-GR" sz="2000" dirty="0" smtClean="0">
                <a:latin typeface="Arial"/>
                <a:cs typeface="Arial"/>
              </a:rPr>
              <a:t> </a:t>
            </a:r>
            <a:endParaRPr lang="el-GR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61294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algn="l">
              <a:spcBef>
                <a:spcPct val="50000"/>
              </a:spcBef>
              <a:defRPr/>
            </a:pPr>
            <a:r>
              <a:rPr lang="el-GR" sz="2800" b="1" kern="120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Χρηματοδότηση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>
                <a:latin typeface="Arial"/>
                <a:cs typeface="Arial"/>
              </a:rPr>
              <a:t>Το παρόν εκπαιδευτικό υλικό έχει αναπτυχθεί στα πλαίσια του εκπαιδευτικού έργου του διδάσκοντα.</a:t>
            </a:r>
            <a:endParaRPr lang="en-US" sz="2000" dirty="0" smtClean="0">
              <a:latin typeface="Arial"/>
              <a:cs typeface="Arial"/>
            </a:endParaRPr>
          </a:p>
          <a:p>
            <a:r>
              <a:rPr lang="el-GR" sz="2000" dirty="0" smtClean="0">
                <a:latin typeface="Arial"/>
                <a:cs typeface="Arial"/>
              </a:rPr>
              <a:t>Το έργο «</a:t>
            </a:r>
            <a:r>
              <a:rPr lang="el-GR" sz="2000" b="1" dirty="0" smtClean="0">
                <a:latin typeface="Arial"/>
                <a:cs typeface="Arial"/>
              </a:rPr>
              <a:t>Ανοικτά Μαθήματα στο Πανεπιστήμιο Αθηνών</a:t>
            </a:r>
            <a:r>
              <a:rPr lang="el-GR" sz="2000" dirty="0" smtClean="0">
                <a:latin typeface="Arial"/>
                <a:cs typeface="Arial"/>
              </a:rPr>
              <a:t>» έχει χρηματοδοτήσει μόνο τη αναδιαμόρφωση του εκπαιδευτικού υλικού. </a:t>
            </a:r>
          </a:p>
          <a:p>
            <a:r>
              <a:rPr lang="el-GR" sz="2000" dirty="0" smtClean="0">
                <a:latin typeface="Arial"/>
                <a:cs typeface="Arial"/>
              </a:rPr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- 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797152"/>
            <a:ext cx="6480048" cy="154228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4518797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ΣΥΝΙΣΤΩΣΕΣ ΤΗΣ ΚΑΘΥΣΤΕΡΗΣΗΣ ΣΕ ΚΟΜΒΟ </a:t>
            </a:r>
          </a:p>
          <a:p>
            <a:pPr>
              <a:spcBef>
                <a:spcPct val="50000"/>
              </a:spcBef>
              <a:defRPr/>
            </a:pPr>
            <a:endParaRPr lang="el-GR" sz="2800" b="1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0723" name="Group 5"/>
          <p:cNvGrpSpPr>
            <a:grpSpLocks/>
          </p:cNvGrpSpPr>
          <p:nvPr/>
        </p:nvGrpSpPr>
        <p:grpSpPr bwMode="auto">
          <a:xfrm>
            <a:off x="1257300" y="1628775"/>
            <a:ext cx="6483350" cy="2087563"/>
            <a:chOff x="837" y="890"/>
            <a:chExt cx="4084" cy="1315"/>
          </a:xfrm>
        </p:grpSpPr>
        <p:grpSp>
          <p:nvGrpSpPr>
            <p:cNvPr id="30726" name="Group 6"/>
            <p:cNvGrpSpPr>
              <a:grpSpLocks/>
            </p:cNvGrpSpPr>
            <p:nvPr/>
          </p:nvGrpSpPr>
          <p:grpSpPr bwMode="auto">
            <a:xfrm>
              <a:off x="837" y="1525"/>
              <a:ext cx="681" cy="272"/>
              <a:chOff x="837" y="1525"/>
              <a:chExt cx="681" cy="272"/>
            </a:xfrm>
          </p:grpSpPr>
          <p:sp>
            <p:nvSpPr>
              <p:cNvPr id="30753" name="Rectangle 7"/>
              <p:cNvSpPr>
                <a:spLocks noChangeArrowheads="1"/>
              </p:cNvSpPr>
              <p:nvPr/>
            </p:nvSpPr>
            <p:spPr bwMode="auto">
              <a:xfrm>
                <a:off x="1110" y="1525"/>
                <a:ext cx="273" cy="136"/>
              </a:xfrm>
              <a:prstGeom prst="rect">
                <a:avLst/>
              </a:prstGeom>
              <a:solidFill>
                <a:srgbClr val="003366"/>
              </a:solidFill>
              <a:ln w="31750">
                <a:solidFill>
                  <a:srgbClr val="0033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0754" name="Rectangle 8"/>
              <p:cNvSpPr>
                <a:spLocks noChangeArrowheads="1"/>
              </p:cNvSpPr>
              <p:nvPr/>
            </p:nvSpPr>
            <p:spPr bwMode="auto">
              <a:xfrm>
                <a:off x="838" y="1525"/>
                <a:ext cx="182" cy="136"/>
              </a:xfrm>
              <a:prstGeom prst="rect">
                <a:avLst/>
              </a:prstGeom>
              <a:solidFill>
                <a:srgbClr val="003366"/>
              </a:solidFill>
              <a:ln w="31750">
                <a:solidFill>
                  <a:srgbClr val="0033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0755" name="Line 9"/>
              <p:cNvSpPr>
                <a:spLocks noChangeShapeType="1"/>
              </p:cNvSpPr>
              <p:nvPr/>
            </p:nvSpPr>
            <p:spPr bwMode="auto">
              <a:xfrm>
                <a:off x="837" y="1797"/>
                <a:ext cx="681" cy="0"/>
              </a:xfrm>
              <a:prstGeom prst="line">
                <a:avLst/>
              </a:prstGeom>
              <a:noFill/>
              <a:ln w="95250">
                <a:solidFill>
                  <a:srgbClr val="003366"/>
                </a:solidFill>
                <a:round/>
                <a:headEnd/>
                <a:tailEnd type="triangle" w="med" len="lg"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30727" name="Group 10"/>
            <p:cNvGrpSpPr>
              <a:grpSpLocks/>
            </p:cNvGrpSpPr>
            <p:nvPr/>
          </p:nvGrpSpPr>
          <p:grpSpPr bwMode="auto">
            <a:xfrm>
              <a:off x="4012" y="1570"/>
              <a:ext cx="909" cy="273"/>
              <a:chOff x="4012" y="1570"/>
              <a:chExt cx="909" cy="273"/>
            </a:xfrm>
          </p:grpSpPr>
          <p:sp>
            <p:nvSpPr>
              <p:cNvPr id="30751" name="Line 11"/>
              <p:cNvSpPr>
                <a:spLocks noChangeShapeType="1"/>
              </p:cNvSpPr>
              <p:nvPr/>
            </p:nvSpPr>
            <p:spPr bwMode="auto">
              <a:xfrm>
                <a:off x="4012" y="1843"/>
                <a:ext cx="681" cy="0"/>
              </a:xfrm>
              <a:prstGeom prst="line">
                <a:avLst/>
              </a:prstGeom>
              <a:noFill/>
              <a:ln w="95250">
                <a:solidFill>
                  <a:srgbClr val="003366"/>
                </a:solidFill>
                <a:round/>
                <a:headEnd/>
                <a:tailEnd type="triangle" w="med" len="lg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0752" name="Rectangle 12"/>
              <p:cNvSpPr>
                <a:spLocks noChangeArrowheads="1"/>
              </p:cNvSpPr>
              <p:nvPr/>
            </p:nvSpPr>
            <p:spPr bwMode="auto">
              <a:xfrm>
                <a:off x="4648" y="1570"/>
                <a:ext cx="273" cy="136"/>
              </a:xfrm>
              <a:prstGeom prst="rect">
                <a:avLst/>
              </a:prstGeom>
              <a:pattFill prst="trellis">
                <a:fgClr>
                  <a:srgbClr val="003366"/>
                </a:fgClr>
                <a:bgClr>
                  <a:srgbClr val="FFFFFF"/>
                </a:bgClr>
              </a:pattFill>
              <a:ln w="31750">
                <a:solidFill>
                  <a:srgbClr val="0033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30728" name="Group 13"/>
            <p:cNvGrpSpPr>
              <a:grpSpLocks/>
            </p:cNvGrpSpPr>
            <p:nvPr/>
          </p:nvGrpSpPr>
          <p:grpSpPr bwMode="auto">
            <a:xfrm>
              <a:off x="1562" y="1434"/>
              <a:ext cx="2451" cy="771"/>
              <a:chOff x="1562" y="1434"/>
              <a:chExt cx="2451" cy="771"/>
            </a:xfrm>
          </p:grpSpPr>
          <p:grpSp>
            <p:nvGrpSpPr>
              <p:cNvPr id="30735" name="Group 14"/>
              <p:cNvGrpSpPr>
                <a:grpSpLocks/>
              </p:cNvGrpSpPr>
              <p:nvPr/>
            </p:nvGrpSpPr>
            <p:grpSpPr bwMode="auto">
              <a:xfrm>
                <a:off x="1562" y="1434"/>
                <a:ext cx="2451" cy="771"/>
                <a:chOff x="1562" y="1434"/>
                <a:chExt cx="2451" cy="771"/>
              </a:xfrm>
            </p:grpSpPr>
            <p:sp>
              <p:nvSpPr>
                <p:cNvPr id="30746" name="Rectangle 15"/>
                <p:cNvSpPr>
                  <a:spLocks noChangeArrowheads="1"/>
                </p:cNvSpPr>
                <p:nvPr/>
              </p:nvSpPr>
              <p:spPr bwMode="auto">
                <a:xfrm>
                  <a:off x="1563" y="1434"/>
                  <a:ext cx="363" cy="771"/>
                </a:xfrm>
                <a:prstGeom prst="rect">
                  <a:avLst/>
                </a:prstGeom>
                <a:noFill/>
                <a:ln w="31750">
                  <a:solidFill>
                    <a:srgbClr val="00336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0747" name="Rectangle 16"/>
                <p:cNvSpPr>
                  <a:spLocks noChangeArrowheads="1"/>
                </p:cNvSpPr>
                <p:nvPr/>
              </p:nvSpPr>
              <p:spPr bwMode="auto">
                <a:xfrm>
                  <a:off x="1562" y="1797"/>
                  <a:ext cx="273" cy="136"/>
                </a:xfrm>
                <a:prstGeom prst="rect">
                  <a:avLst/>
                </a:prstGeom>
                <a:pattFill prst="trellis">
                  <a:fgClr>
                    <a:srgbClr val="003366"/>
                  </a:fgClr>
                  <a:bgClr>
                    <a:srgbClr val="FFFFFF"/>
                  </a:bgClr>
                </a:pattFill>
                <a:ln w="31750">
                  <a:solidFill>
                    <a:srgbClr val="00336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grpSp>
              <p:nvGrpSpPr>
                <p:cNvPr id="30748" name="Group 17"/>
                <p:cNvGrpSpPr>
                  <a:grpSpLocks/>
                </p:cNvGrpSpPr>
                <p:nvPr/>
              </p:nvGrpSpPr>
              <p:grpSpPr bwMode="auto">
                <a:xfrm>
                  <a:off x="3650" y="1434"/>
                  <a:ext cx="363" cy="771"/>
                  <a:chOff x="3650" y="1434"/>
                  <a:chExt cx="363" cy="771"/>
                </a:xfrm>
              </p:grpSpPr>
              <p:sp>
                <p:nvSpPr>
                  <p:cNvPr id="30749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3650" y="1434"/>
                    <a:ext cx="363" cy="771"/>
                  </a:xfrm>
                  <a:prstGeom prst="rect">
                    <a:avLst/>
                  </a:prstGeom>
                  <a:noFill/>
                  <a:ln w="31750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3075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3739" y="1797"/>
                    <a:ext cx="273" cy="136"/>
                  </a:xfrm>
                  <a:prstGeom prst="rect">
                    <a:avLst/>
                  </a:prstGeom>
                  <a:pattFill prst="trellis">
                    <a:fgClr>
                      <a:srgbClr val="003366"/>
                    </a:fgClr>
                    <a:bgClr>
                      <a:srgbClr val="FFFFFF"/>
                    </a:bgClr>
                  </a:pattFill>
                  <a:ln w="31750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  <p:grpSp>
            <p:nvGrpSpPr>
              <p:cNvPr id="30736" name="Group 20"/>
              <p:cNvGrpSpPr>
                <a:grpSpLocks/>
              </p:cNvGrpSpPr>
              <p:nvPr/>
            </p:nvGrpSpPr>
            <p:grpSpPr bwMode="auto">
              <a:xfrm>
                <a:off x="1926" y="1434"/>
                <a:ext cx="1724" cy="771"/>
                <a:chOff x="1926" y="1434"/>
                <a:chExt cx="1724" cy="771"/>
              </a:xfrm>
            </p:grpSpPr>
            <p:sp>
              <p:nvSpPr>
                <p:cNvPr id="30737" name="Rectangle 21"/>
                <p:cNvSpPr>
                  <a:spLocks noChangeArrowheads="1"/>
                </p:cNvSpPr>
                <p:nvPr/>
              </p:nvSpPr>
              <p:spPr bwMode="auto">
                <a:xfrm>
                  <a:off x="1926" y="1434"/>
                  <a:ext cx="1724" cy="771"/>
                </a:xfrm>
                <a:prstGeom prst="rect">
                  <a:avLst/>
                </a:prstGeom>
                <a:noFill/>
                <a:ln w="31750">
                  <a:solidFill>
                    <a:srgbClr val="00336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grpSp>
              <p:nvGrpSpPr>
                <p:cNvPr id="30738" name="Group 22"/>
                <p:cNvGrpSpPr>
                  <a:grpSpLocks/>
                </p:cNvGrpSpPr>
                <p:nvPr/>
              </p:nvGrpSpPr>
              <p:grpSpPr bwMode="auto">
                <a:xfrm>
                  <a:off x="2107" y="1752"/>
                  <a:ext cx="1452" cy="363"/>
                  <a:chOff x="2107" y="1752"/>
                  <a:chExt cx="1452" cy="363"/>
                </a:xfrm>
              </p:grpSpPr>
              <p:sp>
                <p:nvSpPr>
                  <p:cNvPr id="30740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2107" y="1979"/>
                    <a:ext cx="182" cy="136"/>
                  </a:xfrm>
                  <a:prstGeom prst="rect">
                    <a:avLst/>
                  </a:prstGeom>
                  <a:pattFill prst="trellis">
                    <a:fgClr>
                      <a:srgbClr val="003366"/>
                    </a:fgClr>
                    <a:bgClr>
                      <a:srgbClr val="FFFFFF"/>
                    </a:bgClr>
                  </a:pattFill>
                  <a:ln w="31750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30741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2288" y="1843"/>
                    <a:ext cx="182" cy="136"/>
                  </a:xfrm>
                  <a:prstGeom prst="rect">
                    <a:avLst/>
                  </a:prstGeom>
                  <a:pattFill prst="trellis">
                    <a:fgClr>
                      <a:srgbClr val="003366"/>
                    </a:fgClr>
                    <a:bgClr>
                      <a:srgbClr val="FFFFFF"/>
                    </a:bgClr>
                  </a:pattFill>
                  <a:ln w="31750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30742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2651" y="2024"/>
                    <a:ext cx="273" cy="91"/>
                  </a:xfrm>
                  <a:prstGeom prst="rect">
                    <a:avLst/>
                  </a:prstGeom>
                  <a:pattFill prst="trellis">
                    <a:fgClr>
                      <a:srgbClr val="003366"/>
                    </a:fgClr>
                    <a:bgClr>
                      <a:srgbClr val="FFFFFF"/>
                    </a:bgClr>
                  </a:pattFill>
                  <a:ln w="31750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30743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2923" y="1843"/>
                    <a:ext cx="182" cy="136"/>
                  </a:xfrm>
                  <a:prstGeom prst="rect">
                    <a:avLst/>
                  </a:prstGeom>
                  <a:pattFill prst="trellis">
                    <a:fgClr>
                      <a:srgbClr val="003366"/>
                    </a:fgClr>
                    <a:bgClr>
                      <a:srgbClr val="FFFFFF"/>
                    </a:bgClr>
                  </a:pattFill>
                  <a:ln w="31750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30744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3196" y="1752"/>
                    <a:ext cx="363" cy="227"/>
                  </a:xfrm>
                  <a:prstGeom prst="rect">
                    <a:avLst/>
                  </a:prstGeom>
                  <a:pattFill prst="trellis">
                    <a:fgClr>
                      <a:srgbClr val="003366"/>
                    </a:fgClr>
                    <a:bgClr>
                      <a:srgbClr val="FFFFFF"/>
                    </a:bgClr>
                  </a:pattFill>
                  <a:ln w="31750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30745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3195" y="2024"/>
                    <a:ext cx="273" cy="91"/>
                  </a:xfrm>
                  <a:prstGeom prst="rect">
                    <a:avLst/>
                  </a:prstGeom>
                  <a:pattFill prst="trellis">
                    <a:fgClr>
                      <a:srgbClr val="003366"/>
                    </a:fgClr>
                    <a:bgClr>
                      <a:srgbClr val="FFFFFF"/>
                    </a:bgClr>
                  </a:pattFill>
                  <a:ln w="31750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sp>
              <p:nvSpPr>
                <p:cNvPr id="30739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018" y="1479"/>
                  <a:ext cx="90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003366"/>
                      </a:solidFill>
                    </a:rPr>
                    <a:t>Queueing</a:t>
                  </a:r>
                  <a:endParaRPr lang="el-GR" sz="1400" b="1">
                    <a:solidFill>
                      <a:srgbClr val="003366"/>
                    </a:solidFill>
                  </a:endParaRPr>
                </a:p>
              </p:txBody>
            </p:sp>
          </p:grpSp>
        </p:grpSp>
        <p:grpSp>
          <p:nvGrpSpPr>
            <p:cNvPr id="30729" name="Group 30"/>
            <p:cNvGrpSpPr>
              <a:grpSpLocks/>
            </p:cNvGrpSpPr>
            <p:nvPr/>
          </p:nvGrpSpPr>
          <p:grpSpPr bwMode="auto">
            <a:xfrm>
              <a:off x="1066" y="890"/>
              <a:ext cx="998" cy="771"/>
              <a:chOff x="1066" y="890"/>
              <a:chExt cx="998" cy="771"/>
            </a:xfrm>
          </p:grpSpPr>
          <p:sp>
            <p:nvSpPr>
              <p:cNvPr id="30733" name="Line 31"/>
              <p:cNvSpPr>
                <a:spLocks noChangeShapeType="1"/>
              </p:cNvSpPr>
              <p:nvPr/>
            </p:nvSpPr>
            <p:spPr bwMode="auto">
              <a:xfrm>
                <a:off x="1519" y="1162"/>
                <a:ext cx="182" cy="499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0734" name="Text Box 32"/>
              <p:cNvSpPr txBox="1">
                <a:spLocks noChangeArrowheads="1"/>
              </p:cNvSpPr>
              <p:nvPr/>
            </p:nvSpPr>
            <p:spPr bwMode="auto">
              <a:xfrm>
                <a:off x="1066" y="890"/>
                <a:ext cx="99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3366"/>
                    </a:solidFill>
                  </a:rPr>
                  <a:t>Processing</a:t>
                </a:r>
                <a:endParaRPr lang="el-GR" sz="1400" b="1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30730" name="Group 33"/>
            <p:cNvGrpSpPr>
              <a:grpSpLocks/>
            </p:cNvGrpSpPr>
            <p:nvPr/>
          </p:nvGrpSpPr>
          <p:grpSpPr bwMode="auto">
            <a:xfrm>
              <a:off x="3696" y="890"/>
              <a:ext cx="1180" cy="771"/>
              <a:chOff x="3696" y="890"/>
              <a:chExt cx="1180" cy="771"/>
            </a:xfrm>
          </p:grpSpPr>
          <p:sp>
            <p:nvSpPr>
              <p:cNvPr id="30731" name="Text Box 34"/>
              <p:cNvSpPr txBox="1">
                <a:spLocks noChangeArrowheads="1"/>
              </p:cNvSpPr>
              <p:nvPr/>
            </p:nvSpPr>
            <p:spPr bwMode="auto">
              <a:xfrm>
                <a:off x="3696" y="890"/>
                <a:ext cx="118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3366"/>
                    </a:solidFill>
                  </a:rPr>
                  <a:t>Transmission</a:t>
                </a:r>
                <a:endParaRPr lang="el-GR" sz="1400" b="1">
                  <a:solidFill>
                    <a:srgbClr val="003366"/>
                  </a:solidFill>
                </a:endParaRPr>
              </a:p>
            </p:txBody>
          </p:sp>
          <p:sp>
            <p:nvSpPr>
              <p:cNvPr id="30732" name="Line 35"/>
              <p:cNvSpPr>
                <a:spLocks noChangeShapeType="1"/>
              </p:cNvSpPr>
              <p:nvPr/>
            </p:nvSpPr>
            <p:spPr bwMode="auto">
              <a:xfrm flipH="1">
                <a:off x="3833" y="1162"/>
                <a:ext cx="317" cy="499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30724" name="Text Box 36"/>
          <p:cNvSpPr txBox="1">
            <a:spLocks noChangeArrowheads="1"/>
          </p:cNvSpPr>
          <p:nvPr/>
        </p:nvSpPr>
        <p:spPr bwMode="auto">
          <a:xfrm>
            <a:off x="612775" y="4476750"/>
            <a:ext cx="828040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  <a:tabLst>
                <a:tab pos="174625" algn="l"/>
              </a:tabLst>
            </a:pPr>
            <a:r>
              <a:rPr lang="el-GR" sz="1800" b="1" u="sng" dirty="0">
                <a:solidFill>
                  <a:srgbClr val="003366"/>
                </a:solidFill>
              </a:rPr>
              <a:t>Καθυστέρηση Μετάδοσης</a:t>
            </a:r>
            <a:r>
              <a:rPr lang="en-US" sz="1800" b="1" u="sng" dirty="0">
                <a:solidFill>
                  <a:srgbClr val="003366"/>
                </a:solidFill>
              </a:rPr>
              <a:t> :</a:t>
            </a:r>
            <a:r>
              <a:rPr lang="el-GR" sz="1800" b="1" dirty="0">
                <a:solidFill>
                  <a:srgbClr val="003366"/>
                </a:solidFill>
              </a:rPr>
              <a:t> </a:t>
            </a:r>
            <a:r>
              <a:rPr lang="el-GR" sz="1800" dirty="0">
                <a:solidFill>
                  <a:srgbClr val="003366"/>
                </a:solidFill>
              </a:rPr>
              <a:t>Χρόνος μετάδοσης του πακέτου </a:t>
            </a:r>
            <a:r>
              <a:rPr lang="en-US" sz="1800" dirty="0">
                <a:solidFill>
                  <a:srgbClr val="003366"/>
                </a:solidFill>
              </a:rPr>
              <a:t>(</a:t>
            </a:r>
            <a:r>
              <a:rPr lang="el-GR" sz="1800" dirty="0">
                <a:solidFill>
                  <a:srgbClr val="003366"/>
                </a:solidFill>
              </a:rPr>
              <a:t> ανάλογος του μήκους του πακέτου)</a:t>
            </a:r>
            <a:endParaRPr lang="en-US" sz="1800" dirty="0">
              <a:solidFill>
                <a:srgbClr val="003366"/>
              </a:solidFill>
            </a:endParaRPr>
          </a:p>
          <a:p>
            <a:pPr marL="182563" indent="-182563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  <a:tabLst>
                <a:tab pos="174625" algn="l"/>
              </a:tabLst>
            </a:pPr>
            <a:r>
              <a:rPr lang="el-GR" sz="1800" b="1" u="sng" dirty="0">
                <a:solidFill>
                  <a:srgbClr val="003366"/>
                </a:solidFill>
              </a:rPr>
              <a:t>Καθυστέρηση Διάδοσης</a:t>
            </a:r>
            <a:r>
              <a:rPr lang="en-US" sz="1800" b="1" u="sng" dirty="0">
                <a:solidFill>
                  <a:srgbClr val="003366"/>
                </a:solidFill>
              </a:rPr>
              <a:t>  </a:t>
            </a:r>
            <a:r>
              <a:rPr lang="en-US" sz="1800" b="1" dirty="0">
                <a:solidFill>
                  <a:srgbClr val="003366"/>
                </a:solidFill>
              </a:rPr>
              <a:t>:</a:t>
            </a:r>
            <a:r>
              <a:rPr lang="el-GR" sz="1800" b="1" dirty="0">
                <a:solidFill>
                  <a:srgbClr val="003366"/>
                </a:solidFill>
              </a:rPr>
              <a:t> </a:t>
            </a:r>
            <a:r>
              <a:rPr lang="el-GR" sz="1800" dirty="0">
                <a:solidFill>
                  <a:srgbClr val="003366"/>
                </a:solidFill>
              </a:rPr>
              <a:t>Χρόνος που απαιτείται για να πάει το τελευταίο </a:t>
            </a:r>
            <a:r>
              <a:rPr lang="en-US" sz="1800" dirty="0">
                <a:solidFill>
                  <a:srgbClr val="003366"/>
                </a:solidFill>
              </a:rPr>
              <a:t>bit </a:t>
            </a:r>
            <a:r>
              <a:rPr lang="el-GR" sz="1800" dirty="0">
                <a:solidFill>
                  <a:srgbClr val="003366"/>
                </a:solidFill>
              </a:rPr>
              <a:t>από πομπό σε δέκτη (ανάλογη της φυσικής απόστασης μεταξύ των κόμβων. Μεγάλη για δορυφορικές ζεύξεις)</a:t>
            </a:r>
          </a:p>
        </p:txBody>
      </p:sp>
      <p:sp>
        <p:nvSpPr>
          <p:cNvPr id="30725" name="Text Box 37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4</a:t>
            </a:r>
            <a:endParaRPr lang="el-GR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ΘΕΩΡΗΜΑ ΤΟΥ </a:t>
            </a:r>
            <a:r>
              <a:rPr lang="en-US" sz="28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LITTLE</a:t>
            </a:r>
            <a:endParaRPr lang="el-GR" sz="2800" b="1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2020" name="Text Box 36"/>
          <p:cNvSpPr txBox="1">
            <a:spLocks noChangeArrowheads="1"/>
          </p:cNvSpPr>
          <p:nvPr/>
        </p:nvSpPr>
        <p:spPr bwMode="auto">
          <a:xfrm>
            <a:off x="539750" y="1844675"/>
            <a:ext cx="7345363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2563" indent="-182563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  <a:tabLst>
                <a:tab pos="2687638" algn="l"/>
              </a:tabLst>
              <a:defRPr/>
            </a:pPr>
            <a:r>
              <a:rPr lang="el-GR" dirty="0">
                <a:solidFill>
                  <a:srgbClr val="003366"/>
                </a:solidFill>
              </a:rPr>
              <a:t>Δείχνει ότι για δοσμένο ρυθμό αφίξεων </a:t>
            </a:r>
            <a:r>
              <a:rPr lang="en-US" dirty="0">
                <a:solidFill>
                  <a:srgbClr val="003366"/>
                </a:solidFill>
              </a:rPr>
              <a:t> </a:t>
            </a:r>
            <a:r>
              <a:rPr lang="el-GR" dirty="0">
                <a:solidFill>
                  <a:srgbClr val="003366"/>
                </a:solidFill>
                <a:latin typeface="Times New Roman" pitchFamily="18" charset="0"/>
              </a:rPr>
              <a:t>λ</a:t>
            </a:r>
            <a:r>
              <a:rPr lang="el-GR" dirty="0">
                <a:solidFill>
                  <a:srgbClr val="003366"/>
                </a:solidFill>
              </a:rPr>
              <a:t> σε ένα οποιοδήποτε σύστημα </a:t>
            </a:r>
            <a:r>
              <a:rPr lang="el-GR" dirty="0" smtClean="0">
                <a:solidFill>
                  <a:srgbClr val="003366"/>
                </a:solidFill>
              </a:rPr>
              <a:t>αναμονής</a:t>
            </a:r>
            <a:endParaRPr lang="en-US" b="1" dirty="0">
              <a:solidFill>
                <a:srgbClr val="003366"/>
              </a:solidFill>
            </a:endParaRPr>
          </a:p>
          <a:p>
            <a:pPr marL="182563" indent="-182563"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  <a:tabLst>
                <a:tab pos="2687638" algn="l"/>
              </a:tabLst>
              <a:defRPr/>
            </a:pPr>
            <a:r>
              <a:rPr lang="en-US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el-GR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Μέσος Αριθμός Πελατών</a:t>
            </a:r>
            <a:r>
              <a:rPr lang="en-US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 </a:t>
            </a:r>
            <a:r>
              <a:rPr lang="el-GR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λ</a:t>
            </a:r>
            <a:r>
              <a:rPr lang="el-GR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dirty="0">
                <a:solidFill>
                  <a:srgbClr val="003366"/>
                </a:solidFill>
              </a:rPr>
              <a:t>x</a:t>
            </a:r>
            <a:r>
              <a:rPr lang="en-US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Μέση Καθυστέρηση</a:t>
            </a:r>
            <a:r>
              <a:rPr lang="en-US" b="1" dirty="0" smtClean="0">
                <a:solidFill>
                  <a:srgbClr val="003366"/>
                </a:solidFill>
              </a:rPr>
              <a:t> </a:t>
            </a:r>
            <a:endParaRPr lang="en-US" b="1" dirty="0">
              <a:solidFill>
                <a:srgbClr val="003366"/>
              </a:solidFill>
            </a:endParaRPr>
          </a:p>
          <a:p>
            <a:pPr marL="182563" indent="-182563"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  <a:tabLst>
                <a:tab pos="2687638" algn="l"/>
              </a:tabLst>
              <a:defRPr/>
            </a:pPr>
            <a:endParaRPr lang="en-US" b="1" dirty="0">
              <a:solidFill>
                <a:srgbClr val="003366"/>
              </a:solidFill>
            </a:endParaRPr>
          </a:p>
          <a:p>
            <a:pPr marL="182563" indent="-182563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  <a:tabLst>
                <a:tab pos="2687638" algn="l"/>
              </a:tabLst>
              <a:defRPr/>
            </a:pPr>
            <a:r>
              <a:rPr lang="el-GR" dirty="0">
                <a:solidFill>
                  <a:srgbClr val="003366"/>
                </a:solidFill>
              </a:rPr>
              <a:t>Πολύ σημαντικό:</a:t>
            </a:r>
            <a:r>
              <a:rPr lang="en-US" dirty="0">
                <a:solidFill>
                  <a:srgbClr val="003366"/>
                </a:solidFill>
              </a:rPr>
              <a:t> </a:t>
            </a:r>
            <a:r>
              <a:rPr lang="el-GR" dirty="0">
                <a:solidFill>
                  <a:srgbClr val="003366"/>
                </a:solidFill>
              </a:rPr>
              <a:t>ισχύει κάτω από ελάχιστες υποθέσεις</a:t>
            </a:r>
          </a:p>
        </p:txBody>
      </p:sp>
      <p:sp>
        <p:nvSpPr>
          <p:cNvPr id="31748" name="Text Box 37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5</a:t>
            </a:r>
            <a:endParaRPr lang="el-GR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6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Κύριες Παράμετροι ενός Συστήματος Αναμονής</a:t>
            </a:r>
          </a:p>
        </p:txBody>
      </p:sp>
      <p:grpSp>
        <p:nvGrpSpPr>
          <p:cNvPr id="1029" name="Group 32"/>
          <p:cNvGrpSpPr>
            <a:grpSpLocks/>
          </p:cNvGrpSpPr>
          <p:nvPr/>
        </p:nvGrpSpPr>
        <p:grpSpPr bwMode="auto">
          <a:xfrm>
            <a:off x="2124075" y="1422400"/>
            <a:ext cx="4752975" cy="2105025"/>
            <a:chOff x="929" y="896"/>
            <a:chExt cx="2994" cy="1326"/>
          </a:xfrm>
        </p:grpSpPr>
        <p:sp>
          <p:nvSpPr>
            <p:cNvPr id="1033" name="Line 24"/>
            <p:cNvSpPr>
              <a:spLocks noChangeShapeType="1"/>
            </p:cNvSpPr>
            <p:nvPr/>
          </p:nvSpPr>
          <p:spPr bwMode="auto">
            <a:xfrm>
              <a:off x="929" y="1570"/>
              <a:ext cx="681" cy="0"/>
            </a:xfrm>
            <a:prstGeom prst="line">
              <a:avLst/>
            </a:prstGeom>
            <a:noFill/>
            <a:ln w="95250">
              <a:solidFill>
                <a:srgbClr val="003366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34" name="Line 25"/>
            <p:cNvSpPr>
              <a:spLocks noChangeShapeType="1"/>
            </p:cNvSpPr>
            <p:nvPr/>
          </p:nvSpPr>
          <p:spPr bwMode="auto">
            <a:xfrm>
              <a:off x="3242" y="1570"/>
              <a:ext cx="681" cy="0"/>
            </a:xfrm>
            <a:prstGeom prst="line">
              <a:avLst/>
            </a:prstGeom>
            <a:noFill/>
            <a:ln w="95250">
              <a:solidFill>
                <a:srgbClr val="003366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1035" name="Group 31"/>
            <p:cNvGrpSpPr>
              <a:grpSpLocks/>
            </p:cNvGrpSpPr>
            <p:nvPr/>
          </p:nvGrpSpPr>
          <p:grpSpPr bwMode="auto">
            <a:xfrm>
              <a:off x="1497" y="896"/>
              <a:ext cx="1883" cy="1326"/>
              <a:chOff x="1497" y="896"/>
              <a:chExt cx="1883" cy="1326"/>
            </a:xfrm>
          </p:grpSpPr>
          <p:grpSp>
            <p:nvGrpSpPr>
              <p:cNvPr id="1036" name="Group 30"/>
              <p:cNvGrpSpPr>
                <a:grpSpLocks/>
              </p:cNvGrpSpPr>
              <p:nvPr/>
            </p:nvGrpSpPr>
            <p:grpSpPr bwMode="auto">
              <a:xfrm>
                <a:off x="1497" y="896"/>
                <a:ext cx="1883" cy="1326"/>
                <a:chOff x="1497" y="896"/>
                <a:chExt cx="1883" cy="1326"/>
              </a:xfrm>
            </p:grpSpPr>
            <p:grpSp>
              <p:nvGrpSpPr>
                <p:cNvPr id="1038" name="Group 27"/>
                <p:cNvGrpSpPr>
                  <a:grpSpLocks/>
                </p:cNvGrpSpPr>
                <p:nvPr/>
              </p:nvGrpSpPr>
              <p:grpSpPr bwMode="auto">
                <a:xfrm>
                  <a:off x="1701" y="1071"/>
                  <a:ext cx="499" cy="453"/>
                  <a:chOff x="1701" y="1071"/>
                  <a:chExt cx="499" cy="453"/>
                </a:xfrm>
              </p:grpSpPr>
              <p:sp>
                <p:nvSpPr>
                  <p:cNvPr id="1050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1791" y="1253"/>
                    <a:ext cx="136" cy="91"/>
                  </a:xfrm>
                  <a:prstGeom prst="rect">
                    <a:avLst/>
                  </a:prstGeom>
                  <a:noFill/>
                  <a:ln w="28575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51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1973" y="1253"/>
                    <a:ext cx="136" cy="91"/>
                  </a:xfrm>
                  <a:prstGeom prst="rect">
                    <a:avLst/>
                  </a:prstGeom>
                  <a:noFill/>
                  <a:ln w="28575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52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1701" y="1071"/>
                    <a:ext cx="499" cy="453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1039" name="Group 28"/>
                <p:cNvGrpSpPr>
                  <a:grpSpLocks/>
                </p:cNvGrpSpPr>
                <p:nvPr/>
              </p:nvGrpSpPr>
              <p:grpSpPr bwMode="auto">
                <a:xfrm>
                  <a:off x="2472" y="1026"/>
                  <a:ext cx="680" cy="590"/>
                  <a:chOff x="2472" y="1026"/>
                  <a:chExt cx="680" cy="590"/>
                </a:xfrm>
              </p:grpSpPr>
              <p:sp>
                <p:nvSpPr>
                  <p:cNvPr id="1046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2653" y="1162"/>
                    <a:ext cx="136" cy="91"/>
                  </a:xfrm>
                  <a:prstGeom prst="rect">
                    <a:avLst/>
                  </a:prstGeom>
                  <a:noFill/>
                  <a:ln w="28575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47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2925" y="1253"/>
                    <a:ext cx="136" cy="91"/>
                  </a:xfrm>
                  <a:prstGeom prst="rect">
                    <a:avLst/>
                  </a:prstGeom>
                  <a:noFill/>
                  <a:ln w="28575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48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2744" y="1344"/>
                    <a:ext cx="136" cy="91"/>
                  </a:xfrm>
                  <a:prstGeom prst="rect">
                    <a:avLst/>
                  </a:prstGeom>
                  <a:noFill/>
                  <a:ln w="28575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49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2472" y="1026"/>
                    <a:ext cx="680" cy="590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1040" name="Group 29"/>
                <p:cNvGrpSpPr>
                  <a:grpSpLocks/>
                </p:cNvGrpSpPr>
                <p:nvPr/>
              </p:nvGrpSpPr>
              <p:grpSpPr bwMode="auto">
                <a:xfrm>
                  <a:off x="2018" y="1525"/>
                  <a:ext cx="590" cy="545"/>
                  <a:chOff x="2018" y="1525"/>
                  <a:chExt cx="590" cy="545"/>
                </a:xfrm>
              </p:grpSpPr>
              <p:sp>
                <p:nvSpPr>
                  <p:cNvPr id="1042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2244" y="1660"/>
                    <a:ext cx="136" cy="91"/>
                  </a:xfrm>
                  <a:prstGeom prst="rect">
                    <a:avLst/>
                  </a:prstGeom>
                  <a:noFill/>
                  <a:ln w="28575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43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2381" y="1751"/>
                    <a:ext cx="136" cy="91"/>
                  </a:xfrm>
                  <a:prstGeom prst="rect">
                    <a:avLst/>
                  </a:prstGeom>
                  <a:noFill/>
                  <a:ln w="28575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44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1751"/>
                    <a:ext cx="136" cy="91"/>
                  </a:xfrm>
                  <a:prstGeom prst="rect">
                    <a:avLst/>
                  </a:prstGeom>
                  <a:noFill/>
                  <a:ln w="28575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45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2018" y="1525"/>
                    <a:ext cx="590" cy="545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sp>
              <p:nvSpPr>
                <p:cNvPr id="1041" name="Freeform 19"/>
                <p:cNvSpPr>
                  <a:spLocks/>
                </p:cNvSpPr>
                <p:nvPr/>
              </p:nvSpPr>
              <p:spPr bwMode="auto">
                <a:xfrm>
                  <a:off x="1497" y="896"/>
                  <a:ext cx="1883" cy="1326"/>
                </a:xfrm>
                <a:custGeom>
                  <a:avLst/>
                  <a:gdLst>
                    <a:gd name="T0" fmla="*/ 120 w 1883"/>
                    <a:gd name="T1" fmla="*/ 603 h 1326"/>
                    <a:gd name="T2" fmla="*/ 178 w 1883"/>
                    <a:gd name="T3" fmla="*/ 84 h 1326"/>
                    <a:gd name="T4" fmla="*/ 816 w 1883"/>
                    <a:gd name="T5" fmla="*/ 98 h 1326"/>
                    <a:gd name="T6" fmla="*/ 1727 w 1883"/>
                    <a:gd name="T7" fmla="*/ 92 h 1326"/>
                    <a:gd name="T8" fmla="*/ 1755 w 1883"/>
                    <a:gd name="T9" fmla="*/ 547 h 1326"/>
                    <a:gd name="T10" fmla="*/ 1634 w 1883"/>
                    <a:gd name="T11" fmla="*/ 1216 h 1326"/>
                    <a:gd name="T12" fmla="*/ 779 w 1883"/>
                    <a:gd name="T13" fmla="*/ 1207 h 1326"/>
                    <a:gd name="T14" fmla="*/ 110 w 1883"/>
                    <a:gd name="T15" fmla="*/ 1188 h 1326"/>
                    <a:gd name="T16" fmla="*/ 120 w 1883"/>
                    <a:gd name="T17" fmla="*/ 603 h 132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83"/>
                    <a:gd name="T28" fmla="*/ 0 h 1326"/>
                    <a:gd name="T29" fmla="*/ 1883 w 1883"/>
                    <a:gd name="T30" fmla="*/ 1326 h 132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83" h="1326">
                      <a:moveTo>
                        <a:pt x="120" y="603"/>
                      </a:moveTo>
                      <a:cubicBezTo>
                        <a:pt x="131" y="419"/>
                        <a:pt x="62" y="168"/>
                        <a:pt x="178" y="84"/>
                      </a:cubicBezTo>
                      <a:cubicBezTo>
                        <a:pt x="294" y="0"/>
                        <a:pt x="558" y="97"/>
                        <a:pt x="816" y="98"/>
                      </a:cubicBezTo>
                      <a:cubicBezTo>
                        <a:pt x="1074" y="99"/>
                        <a:pt x="1571" y="17"/>
                        <a:pt x="1727" y="92"/>
                      </a:cubicBezTo>
                      <a:cubicBezTo>
                        <a:pt x="1883" y="167"/>
                        <a:pt x="1771" y="360"/>
                        <a:pt x="1755" y="547"/>
                      </a:cubicBezTo>
                      <a:cubicBezTo>
                        <a:pt x="1739" y="734"/>
                        <a:pt x="1797" y="1106"/>
                        <a:pt x="1634" y="1216"/>
                      </a:cubicBezTo>
                      <a:cubicBezTo>
                        <a:pt x="1471" y="1326"/>
                        <a:pt x="1033" y="1212"/>
                        <a:pt x="779" y="1207"/>
                      </a:cubicBezTo>
                      <a:cubicBezTo>
                        <a:pt x="525" y="1202"/>
                        <a:pt x="220" y="1289"/>
                        <a:pt x="110" y="1188"/>
                      </a:cubicBezTo>
                      <a:cubicBezTo>
                        <a:pt x="0" y="1087"/>
                        <a:pt x="109" y="787"/>
                        <a:pt x="120" y="603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1037" name="Text Box 26"/>
              <p:cNvSpPr txBox="1">
                <a:spLocks noChangeArrowheads="1"/>
              </p:cNvSpPr>
              <p:nvPr/>
            </p:nvSpPr>
            <p:spPr bwMode="auto">
              <a:xfrm>
                <a:off x="2745" y="1797"/>
                <a:ext cx="36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>
                    <a:solidFill>
                      <a:srgbClr val="003366"/>
                    </a:solidFill>
                  </a:rPr>
                  <a:t>n(t)</a:t>
                </a:r>
                <a:endParaRPr lang="el-GR" sz="1800" b="1">
                  <a:solidFill>
                    <a:srgbClr val="003366"/>
                  </a:solidFill>
                </a:endParaRPr>
              </a:p>
            </p:txBody>
          </p:sp>
        </p:grpSp>
      </p:grpSp>
      <p:sp>
        <p:nvSpPr>
          <p:cNvPr id="44065" name="Text Box 33"/>
          <p:cNvSpPr txBox="1">
            <a:spLocks noChangeArrowheads="1"/>
          </p:cNvSpPr>
          <p:nvPr/>
        </p:nvSpPr>
        <p:spPr bwMode="auto">
          <a:xfrm>
            <a:off x="1404938" y="4416425"/>
            <a:ext cx="6624637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rgbClr val="003366"/>
                </a:solidFill>
              </a:rPr>
              <a:t>p</a:t>
            </a:r>
            <a:r>
              <a:rPr lang="en-US" sz="1800" baseline="-250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sz="1800" b="1">
                <a:solidFill>
                  <a:srgbClr val="003366"/>
                </a:solidFill>
              </a:rPr>
              <a:t>(t)</a:t>
            </a:r>
            <a:r>
              <a:rPr lang="en-US" sz="1800">
                <a:solidFill>
                  <a:srgbClr val="003366"/>
                </a:solidFill>
              </a:rPr>
              <a:t> = </a:t>
            </a:r>
            <a:r>
              <a:rPr lang="el-GR" sz="1800">
                <a:solidFill>
                  <a:srgbClr val="003366"/>
                </a:solidFill>
              </a:rPr>
              <a:t>πιθανότητα να υπάρχουν </a:t>
            </a:r>
            <a:r>
              <a:rPr lang="en-US" sz="1800" b="1">
                <a:solidFill>
                  <a:srgbClr val="003366"/>
                </a:solidFill>
              </a:rPr>
              <a:t>n</a:t>
            </a:r>
            <a:r>
              <a:rPr lang="en-US" sz="1800">
                <a:solidFill>
                  <a:srgbClr val="003366"/>
                </a:solidFill>
              </a:rPr>
              <a:t> </a:t>
            </a:r>
            <a:r>
              <a:rPr lang="el-GR" sz="1800">
                <a:solidFill>
                  <a:srgbClr val="003366"/>
                </a:solidFill>
              </a:rPr>
              <a:t>πελάτες στο σύστημα τη    χρονική στιγμή</a:t>
            </a:r>
            <a:r>
              <a:rPr lang="en-US" sz="1800">
                <a:solidFill>
                  <a:srgbClr val="003366"/>
                </a:solidFill>
              </a:rPr>
              <a:t> </a:t>
            </a:r>
            <a:r>
              <a:rPr lang="en-US" sz="1800" b="1">
                <a:solidFill>
                  <a:srgbClr val="003366"/>
                </a:solidFill>
              </a:rPr>
              <a:t>t</a:t>
            </a:r>
          </a:p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rgbClr val="003366"/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en-US" sz="1800">
              <a:solidFill>
                <a:srgbClr val="003366"/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el-GR" sz="1800">
              <a:solidFill>
                <a:srgbClr val="003366"/>
              </a:solidFill>
            </a:endParaRPr>
          </a:p>
        </p:txBody>
      </p:sp>
      <p:grpSp>
        <p:nvGrpSpPr>
          <p:cNvPr id="1031" name="Group 38"/>
          <p:cNvGrpSpPr>
            <a:grpSpLocks/>
          </p:cNvGrpSpPr>
          <p:nvPr/>
        </p:nvGrpSpPr>
        <p:grpSpPr bwMode="auto">
          <a:xfrm>
            <a:off x="1425575" y="5100638"/>
            <a:ext cx="6529388" cy="396875"/>
            <a:chOff x="898" y="3213"/>
            <a:chExt cx="4113" cy="250"/>
          </a:xfrm>
        </p:grpSpPr>
        <p:graphicFrame>
          <p:nvGraphicFramePr>
            <p:cNvPr id="1026" name="Object 34"/>
            <p:cNvGraphicFramePr>
              <a:graphicFrameLocks noChangeAspect="1"/>
            </p:cNvGraphicFramePr>
            <p:nvPr/>
          </p:nvGraphicFramePr>
          <p:xfrm>
            <a:off x="898" y="3231"/>
            <a:ext cx="1392" cy="232"/>
          </p:xfrm>
          <a:graphic>
            <a:graphicData uri="http://schemas.openxmlformats.org/presentationml/2006/ole">
              <p:oleObj spid="_x0000_s1027" name="Εξίσωση" r:id="rId4" imgW="22850545" imgH="3952800" progId="Equation.3">
                <p:embed/>
              </p:oleObj>
            </a:graphicData>
          </a:graphic>
        </p:graphicFrame>
        <p:sp>
          <p:nvSpPr>
            <p:cNvPr id="1032" name="Text Box 36"/>
            <p:cNvSpPr txBox="1">
              <a:spLocks noChangeArrowheads="1"/>
            </p:cNvSpPr>
            <p:nvPr/>
          </p:nvSpPr>
          <p:spPr bwMode="auto">
            <a:xfrm>
              <a:off x="2290" y="3213"/>
              <a:ext cx="27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800">
                  <a:solidFill>
                    <a:srgbClr val="003366"/>
                  </a:solidFill>
                </a:rPr>
                <a:t>Κατάσταση ισορροπίας (</a:t>
              </a:r>
              <a:r>
                <a:rPr lang="en-US" sz="1800">
                  <a:solidFill>
                    <a:srgbClr val="003366"/>
                  </a:solidFill>
                </a:rPr>
                <a:t>Steady state</a:t>
              </a:r>
              <a:r>
                <a:rPr lang="el-GR" sz="1800">
                  <a:solidFill>
                    <a:srgbClr val="003366"/>
                  </a:solidFill>
                </a:rPr>
                <a:t>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7</a:t>
            </a:r>
            <a:endParaRPr lang="el-GR" sz="1200">
              <a:solidFill>
                <a:srgbClr val="003366"/>
              </a:solidFill>
            </a:endParaRPr>
          </a:p>
        </p:txBody>
      </p:sp>
      <p:grpSp>
        <p:nvGrpSpPr>
          <p:cNvPr id="2055" name="Group 5"/>
          <p:cNvGrpSpPr>
            <a:grpSpLocks/>
          </p:cNvGrpSpPr>
          <p:nvPr/>
        </p:nvGrpSpPr>
        <p:grpSpPr bwMode="auto">
          <a:xfrm>
            <a:off x="1979613" y="1125538"/>
            <a:ext cx="4752975" cy="2105025"/>
            <a:chOff x="929" y="896"/>
            <a:chExt cx="2994" cy="1326"/>
          </a:xfrm>
        </p:grpSpPr>
        <p:sp>
          <p:nvSpPr>
            <p:cNvPr id="2064" name="Line 6"/>
            <p:cNvSpPr>
              <a:spLocks noChangeShapeType="1"/>
            </p:cNvSpPr>
            <p:nvPr/>
          </p:nvSpPr>
          <p:spPr bwMode="auto">
            <a:xfrm>
              <a:off x="929" y="1570"/>
              <a:ext cx="681" cy="0"/>
            </a:xfrm>
            <a:prstGeom prst="line">
              <a:avLst/>
            </a:prstGeom>
            <a:noFill/>
            <a:ln w="95250">
              <a:solidFill>
                <a:srgbClr val="003366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65" name="Line 7"/>
            <p:cNvSpPr>
              <a:spLocks noChangeShapeType="1"/>
            </p:cNvSpPr>
            <p:nvPr/>
          </p:nvSpPr>
          <p:spPr bwMode="auto">
            <a:xfrm>
              <a:off x="3242" y="1570"/>
              <a:ext cx="681" cy="0"/>
            </a:xfrm>
            <a:prstGeom prst="line">
              <a:avLst/>
            </a:prstGeom>
            <a:noFill/>
            <a:ln w="95250">
              <a:solidFill>
                <a:srgbClr val="003366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2066" name="Group 8"/>
            <p:cNvGrpSpPr>
              <a:grpSpLocks/>
            </p:cNvGrpSpPr>
            <p:nvPr/>
          </p:nvGrpSpPr>
          <p:grpSpPr bwMode="auto">
            <a:xfrm>
              <a:off x="1497" y="896"/>
              <a:ext cx="1883" cy="1326"/>
              <a:chOff x="1497" y="896"/>
              <a:chExt cx="1883" cy="1326"/>
            </a:xfrm>
          </p:grpSpPr>
          <p:grpSp>
            <p:nvGrpSpPr>
              <p:cNvPr id="2067" name="Group 9"/>
              <p:cNvGrpSpPr>
                <a:grpSpLocks/>
              </p:cNvGrpSpPr>
              <p:nvPr/>
            </p:nvGrpSpPr>
            <p:grpSpPr bwMode="auto">
              <a:xfrm>
                <a:off x="1497" y="896"/>
                <a:ext cx="1883" cy="1326"/>
                <a:chOff x="1497" y="896"/>
                <a:chExt cx="1883" cy="1326"/>
              </a:xfrm>
            </p:grpSpPr>
            <p:grpSp>
              <p:nvGrpSpPr>
                <p:cNvPr id="2069" name="Group 10"/>
                <p:cNvGrpSpPr>
                  <a:grpSpLocks/>
                </p:cNvGrpSpPr>
                <p:nvPr/>
              </p:nvGrpSpPr>
              <p:grpSpPr bwMode="auto">
                <a:xfrm>
                  <a:off x="1701" y="1071"/>
                  <a:ext cx="499" cy="453"/>
                  <a:chOff x="1701" y="1071"/>
                  <a:chExt cx="499" cy="453"/>
                </a:xfrm>
              </p:grpSpPr>
              <p:sp>
                <p:nvSpPr>
                  <p:cNvPr id="2081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1791" y="1253"/>
                    <a:ext cx="136" cy="91"/>
                  </a:xfrm>
                  <a:prstGeom prst="rect">
                    <a:avLst/>
                  </a:prstGeom>
                  <a:noFill/>
                  <a:ln w="28575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082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1973" y="1253"/>
                    <a:ext cx="136" cy="91"/>
                  </a:xfrm>
                  <a:prstGeom prst="rect">
                    <a:avLst/>
                  </a:prstGeom>
                  <a:noFill/>
                  <a:ln w="28575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083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1701" y="1071"/>
                    <a:ext cx="499" cy="453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2070" name="Group 14"/>
                <p:cNvGrpSpPr>
                  <a:grpSpLocks/>
                </p:cNvGrpSpPr>
                <p:nvPr/>
              </p:nvGrpSpPr>
              <p:grpSpPr bwMode="auto">
                <a:xfrm>
                  <a:off x="2472" y="1026"/>
                  <a:ext cx="680" cy="590"/>
                  <a:chOff x="2472" y="1026"/>
                  <a:chExt cx="680" cy="590"/>
                </a:xfrm>
              </p:grpSpPr>
              <p:sp>
                <p:nvSpPr>
                  <p:cNvPr id="2077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2653" y="1162"/>
                    <a:ext cx="136" cy="91"/>
                  </a:xfrm>
                  <a:prstGeom prst="rect">
                    <a:avLst/>
                  </a:prstGeom>
                  <a:noFill/>
                  <a:ln w="28575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078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2925" y="1253"/>
                    <a:ext cx="136" cy="91"/>
                  </a:xfrm>
                  <a:prstGeom prst="rect">
                    <a:avLst/>
                  </a:prstGeom>
                  <a:noFill/>
                  <a:ln w="28575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079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744" y="1344"/>
                    <a:ext cx="136" cy="91"/>
                  </a:xfrm>
                  <a:prstGeom prst="rect">
                    <a:avLst/>
                  </a:prstGeom>
                  <a:noFill/>
                  <a:ln w="28575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080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2472" y="1026"/>
                    <a:ext cx="680" cy="590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2071" name="Group 19"/>
                <p:cNvGrpSpPr>
                  <a:grpSpLocks/>
                </p:cNvGrpSpPr>
                <p:nvPr/>
              </p:nvGrpSpPr>
              <p:grpSpPr bwMode="auto">
                <a:xfrm>
                  <a:off x="2018" y="1525"/>
                  <a:ext cx="590" cy="545"/>
                  <a:chOff x="2018" y="1525"/>
                  <a:chExt cx="590" cy="545"/>
                </a:xfrm>
              </p:grpSpPr>
              <p:sp>
                <p:nvSpPr>
                  <p:cNvPr id="2073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244" y="1660"/>
                    <a:ext cx="136" cy="91"/>
                  </a:xfrm>
                  <a:prstGeom prst="rect">
                    <a:avLst/>
                  </a:prstGeom>
                  <a:noFill/>
                  <a:ln w="28575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074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2381" y="1751"/>
                    <a:ext cx="136" cy="91"/>
                  </a:xfrm>
                  <a:prstGeom prst="rect">
                    <a:avLst/>
                  </a:prstGeom>
                  <a:noFill/>
                  <a:ln w="28575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075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1751"/>
                    <a:ext cx="136" cy="91"/>
                  </a:xfrm>
                  <a:prstGeom prst="rect">
                    <a:avLst/>
                  </a:prstGeom>
                  <a:noFill/>
                  <a:ln w="28575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076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2018" y="1525"/>
                    <a:ext cx="590" cy="545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072" name="Freeform 24"/>
                <p:cNvSpPr>
                  <a:spLocks/>
                </p:cNvSpPr>
                <p:nvPr/>
              </p:nvSpPr>
              <p:spPr bwMode="auto">
                <a:xfrm>
                  <a:off x="1497" y="896"/>
                  <a:ext cx="1883" cy="1326"/>
                </a:xfrm>
                <a:custGeom>
                  <a:avLst/>
                  <a:gdLst>
                    <a:gd name="T0" fmla="*/ 120 w 1883"/>
                    <a:gd name="T1" fmla="*/ 603 h 1326"/>
                    <a:gd name="T2" fmla="*/ 178 w 1883"/>
                    <a:gd name="T3" fmla="*/ 84 h 1326"/>
                    <a:gd name="T4" fmla="*/ 816 w 1883"/>
                    <a:gd name="T5" fmla="*/ 98 h 1326"/>
                    <a:gd name="T6" fmla="*/ 1727 w 1883"/>
                    <a:gd name="T7" fmla="*/ 92 h 1326"/>
                    <a:gd name="T8" fmla="*/ 1755 w 1883"/>
                    <a:gd name="T9" fmla="*/ 547 h 1326"/>
                    <a:gd name="T10" fmla="*/ 1634 w 1883"/>
                    <a:gd name="T11" fmla="*/ 1216 h 1326"/>
                    <a:gd name="T12" fmla="*/ 779 w 1883"/>
                    <a:gd name="T13" fmla="*/ 1207 h 1326"/>
                    <a:gd name="T14" fmla="*/ 110 w 1883"/>
                    <a:gd name="T15" fmla="*/ 1188 h 1326"/>
                    <a:gd name="T16" fmla="*/ 120 w 1883"/>
                    <a:gd name="T17" fmla="*/ 603 h 132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83"/>
                    <a:gd name="T28" fmla="*/ 0 h 1326"/>
                    <a:gd name="T29" fmla="*/ 1883 w 1883"/>
                    <a:gd name="T30" fmla="*/ 1326 h 132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83" h="1326">
                      <a:moveTo>
                        <a:pt x="120" y="603"/>
                      </a:moveTo>
                      <a:cubicBezTo>
                        <a:pt x="131" y="419"/>
                        <a:pt x="62" y="168"/>
                        <a:pt x="178" y="84"/>
                      </a:cubicBezTo>
                      <a:cubicBezTo>
                        <a:pt x="294" y="0"/>
                        <a:pt x="558" y="97"/>
                        <a:pt x="816" y="98"/>
                      </a:cubicBezTo>
                      <a:cubicBezTo>
                        <a:pt x="1074" y="99"/>
                        <a:pt x="1571" y="17"/>
                        <a:pt x="1727" y="92"/>
                      </a:cubicBezTo>
                      <a:cubicBezTo>
                        <a:pt x="1883" y="167"/>
                        <a:pt x="1771" y="360"/>
                        <a:pt x="1755" y="547"/>
                      </a:cubicBezTo>
                      <a:cubicBezTo>
                        <a:pt x="1739" y="734"/>
                        <a:pt x="1797" y="1106"/>
                        <a:pt x="1634" y="1216"/>
                      </a:cubicBezTo>
                      <a:cubicBezTo>
                        <a:pt x="1471" y="1326"/>
                        <a:pt x="1033" y="1212"/>
                        <a:pt x="779" y="1207"/>
                      </a:cubicBezTo>
                      <a:cubicBezTo>
                        <a:pt x="525" y="1202"/>
                        <a:pt x="220" y="1289"/>
                        <a:pt x="110" y="1188"/>
                      </a:cubicBezTo>
                      <a:cubicBezTo>
                        <a:pt x="0" y="1087"/>
                        <a:pt x="109" y="787"/>
                        <a:pt x="120" y="603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068" name="Text Box 25"/>
              <p:cNvSpPr txBox="1">
                <a:spLocks noChangeArrowheads="1"/>
              </p:cNvSpPr>
              <p:nvPr/>
            </p:nvSpPr>
            <p:spPr bwMode="auto">
              <a:xfrm>
                <a:off x="2745" y="1797"/>
                <a:ext cx="36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>
                    <a:solidFill>
                      <a:srgbClr val="003366"/>
                    </a:solidFill>
                  </a:rPr>
                  <a:t>n(t)</a:t>
                </a:r>
                <a:endParaRPr lang="el-GR" sz="1800" b="1">
                  <a:solidFill>
                    <a:srgbClr val="003366"/>
                  </a:solidFill>
                </a:endParaRPr>
              </a:p>
            </p:txBody>
          </p:sp>
        </p:grpSp>
      </p:grpSp>
      <p:sp>
        <p:nvSpPr>
          <p:cNvPr id="43034" name="Text Box 26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Κύριες Παράμετροι ενός Συστήματος Αναμονής</a:t>
            </a:r>
          </a:p>
        </p:txBody>
      </p:sp>
      <p:sp>
        <p:nvSpPr>
          <p:cNvPr id="2057" name="Text Box 57"/>
          <p:cNvSpPr txBox="1">
            <a:spLocks noChangeArrowheads="1"/>
          </p:cNvSpPr>
          <p:nvPr/>
        </p:nvSpPr>
        <p:spPr bwMode="auto">
          <a:xfrm>
            <a:off x="755650" y="5156200"/>
            <a:ext cx="79930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ü"/>
            </a:pPr>
            <a:r>
              <a:rPr lang="el-GR" sz="1800">
                <a:solidFill>
                  <a:srgbClr val="003366"/>
                </a:solidFill>
              </a:rPr>
              <a:t>Υποθέτουμε ότι το σύστημα είναι </a:t>
            </a:r>
            <a:r>
              <a:rPr lang="el-GR" sz="1800" b="1">
                <a:solidFill>
                  <a:srgbClr val="003366"/>
                </a:solidFill>
              </a:rPr>
              <a:t>εργοδικό</a:t>
            </a:r>
            <a:r>
              <a:rPr lang="el-GR" sz="1800">
                <a:solidFill>
                  <a:srgbClr val="003366"/>
                </a:solidFill>
              </a:rPr>
              <a:t> </a:t>
            </a:r>
            <a:r>
              <a:rPr lang="en-US" sz="1800">
                <a:solidFill>
                  <a:srgbClr val="003366"/>
                </a:solidFill>
              </a:rPr>
              <a:t>(</a:t>
            </a:r>
            <a:r>
              <a:rPr lang="el-GR" sz="1800">
                <a:solidFill>
                  <a:srgbClr val="003366"/>
                </a:solidFill>
              </a:rPr>
              <a:t>χρονικός μέσος = πιθανοτικός μέσος</a:t>
            </a:r>
            <a:r>
              <a:rPr lang="en-US" sz="1800">
                <a:solidFill>
                  <a:srgbClr val="003366"/>
                </a:solidFill>
              </a:rPr>
              <a:t>)</a:t>
            </a:r>
            <a:endParaRPr lang="el-GR" sz="1800" b="1">
              <a:solidFill>
                <a:srgbClr val="003366"/>
              </a:solidFill>
            </a:endParaRPr>
          </a:p>
        </p:txBody>
      </p:sp>
      <p:graphicFrame>
        <p:nvGraphicFramePr>
          <p:cNvPr id="2050" name="Object 58"/>
          <p:cNvGraphicFramePr>
            <a:graphicFrameLocks noChangeAspect="1"/>
          </p:cNvGraphicFramePr>
          <p:nvPr/>
        </p:nvGraphicFramePr>
        <p:xfrm>
          <a:off x="2541588" y="5734050"/>
          <a:ext cx="3629025" cy="476250"/>
        </p:xfrm>
        <a:graphic>
          <a:graphicData uri="http://schemas.openxmlformats.org/presentationml/2006/ole">
            <p:oleObj spid="_x0000_s2054" name="Equation" r:id="rId4" imgW="35956855" imgH="5172120" progId="Equation.3">
              <p:embed/>
            </p:oleObj>
          </a:graphicData>
        </a:graphic>
      </p:graphicFrame>
      <p:grpSp>
        <p:nvGrpSpPr>
          <p:cNvPr id="2058" name="Group 69"/>
          <p:cNvGrpSpPr>
            <a:grpSpLocks/>
          </p:cNvGrpSpPr>
          <p:nvPr/>
        </p:nvGrpSpPr>
        <p:grpSpPr bwMode="auto">
          <a:xfrm>
            <a:off x="1042988" y="4625975"/>
            <a:ext cx="6392862" cy="366713"/>
            <a:chOff x="657" y="2914"/>
            <a:chExt cx="4027" cy="231"/>
          </a:xfrm>
        </p:grpSpPr>
        <p:graphicFrame>
          <p:nvGraphicFramePr>
            <p:cNvPr id="2053" name="Object 55"/>
            <p:cNvGraphicFramePr>
              <a:graphicFrameLocks noChangeAspect="1"/>
            </p:cNvGraphicFramePr>
            <p:nvPr/>
          </p:nvGraphicFramePr>
          <p:xfrm>
            <a:off x="657" y="2914"/>
            <a:ext cx="353" cy="212"/>
          </p:xfrm>
          <a:graphic>
            <a:graphicData uri="http://schemas.openxmlformats.org/presentationml/2006/ole">
              <p:oleObj spid="_x0000_s2055" name="Equation" r:id="rId5" imgW="6086365" imgH="3647970" progId="Equation.3">
                <p:embed/>
              </p:oleObj>
            </a:graphicData>
          </a:graphic>
        </p:graphicFrame>
        <p:sp>
          <p:nvSpPr>
            <p:cNvPr id="2063" name="Text Box 56"/>
            <p:cNvSpPr txBox="1">
              <a:spLocks noChangeArrowheads="1"/>
            </p:cNvSpPr>
            <p:nvPr/>
          </p:nvSpPr>
          <p:spPr bwMode="auto">
            <a:xfrm>
              <a:off x="1010" y="2914"/>
              <a:ext cx="367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800">
                  <a:solidFill>
                    <a:srgbClr val="003366"/>
                  </a:solidFill>
                </a:rPr>
                <a:t>Χρονικός μέσος αριθμός στο σύστημα από</a:t>
              </a:r>
              <a:r>
                <a:rPr lang="en-US" sz="1800">
                  <a:solidFill>
                    <a:srgbClr val="003366"/>
                  </a:solidFill>
                </a:rPr>
                <a:t> </a:t>
              </a:r>
              <a:r>
                <a:rPr lang="en-US" sz="1800" b="1">
                  <a:solidFill>
                    <a:srgbClr val="003366"/>
                  </a:solidFill>
                </a:rPr>
                <a:t>0</a:t>
              </a:r>
              <a:r>
                <a:rPr lang="en-US" sz="1800">
                  <a:solidFill>
                    <a:srgbClr val="003366"/>
                  </a:solidFill>
                </a:rPr>
                <a:t> </a:t>
              </a:r>
              <a:r>
                <a:rPr lang="el-GR" sz="1800">
                  <a:solidFill>
                    <a:srgbClr val="003366"/>
                  </a:solidFill>
                </a:rPr>
                <a:t>μέχρι</a:t>
              </a:r>
              <a:r>
                <a:rPr lang="en-US" sz="1800">
                  <a:solidFill>
                    <a:srgbClr val="003366"/>
                  </a:solidFill>
                </a:rPr>
                <a:t> </a:t>
              </a:r>
              <a:r>
                <a:rPr lang="en-US" sz="1800" b="1">
                  <a:solidFill>
                    <a:srgbClr val="003366"/>
                  </a:solidFill>
                </a:rPr>
                <a:t>t</a:t>
              </a:r>
              <a:endParaRPr lang="el-GR" sz="1800" b="1">
                <a:solidFill>
                  <a:srgbClr val="003366"/>
                </a:solidFill>
              </a:endParaRPr>
            </a:p>
          </p:txBody>
        </p:sp>
      </p:grpSp>
      <p:grpSp>
        <p:nvGrpSpPr>
          <p:cNvPr id="2059" name="Group 67"/>
          <p:cNvGrpSpPr>
            <a:grpSpLocks/>
          </p:cNvGrpSpPr>
          <p:nvPr/>
        </p:nvGrpSpPr>
        <p:grpSpPr bwMode="auto">
          <a:xfrm>
            <a:off x="1063625" y="3284538"/>
            <a:ext cx="6408738" cy="823912"/>
            <a:chOff x="670" y="2069"/>
            <a:chExt cx="4037" cy="519"/>
          </a:xfrm>
        </p:grpSpPr>
        <p:graphicFrame>
          <p:nvGraphicFramePr>
            <p:cNvPr id="2052" name="Object 28"/>
            <p:cNvGraphicFramePr>
              <a:graphicFrameLocks noChangeAspect="1"/>
            </p:cNvGraphicFramePr>
            <p:nvPr/>
          </p:nvGraphicFramePr>
          <p:xfrm>
            <a:off x="670" y="2069"/>
            <a:ext cx="1361" cy="435"/>
          </p:xfrm>
          <a:graphic>
            <a:graphicData uri="http://schemas.openxmlformats.org/presentationml/2006/ole">
              <p:oleObj spid="_x0000_s2056" name="Εξίσωση" r:id="rId6" imgW="21936145" imgH="7610490" progId="Equation.3">
                <p:embed/>
              </p:oleObj>
            </a:graphicData>
          </a:graphic>
        </p:graphicFrame>
        <p:sp>
          <p:nvSpPr>
            <p:cNvPr id="2062" name="Text Box 29"/>
            <p:cNvSpPr txBox="1">
              <a:spLocks noChangeArrowheads="1"/>
            </p:cNvSpPr>
            <p:nvPr/>
          </p:nvSpPr>
          <p:spPr bwMode="auto">
            <a:xfrm>
              <a:off x="1986" y="2184"/>
              <a:ext cx="272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800">
                  <a:solidFill>
                    <a:srgbClr val="003366"/>
                  </a:solidFill>
                </a:rPr>
                <a:t>Μέσος αριθμός πελατών στο σύστημα στο χρόνο</a:t>
              </a:r>
              <a:r>
                <a:rPr lang="en-US" sz="1800" b="1">
                  <a:solidFill>
                    <a:srgbClr val="003366"/>
                  </a:solidFill>
                </a:rPr>
                <a:t> t</a:t>
              </a:r>
              <a:endParaRPr lang="el-GR" sz="1800" b="1">
                <a:solidFill>
                  <a:srgbClr val="003366"/>
                </a:solidFill>
              </a:endParaRPr>
            </a:p>
          </p:txBody>
        </p:sp>
      </p:grpSp>
      <p:grpSp>
        <p:nvGrpSpPr>
          <p:cNvPr id="2060" name="Group 68"/>
          <p:cNvGrpSpPr>
            <a:grpSpLocks/>
          </p:cNvGrpSpPr>
          <p:nvPr/>
        </p:nvGrpSpPr>
        <p:grpSpPr bwMode="auto">
          <a:xfrm>
            <a:off x="1042988" y="4049713"/>
            <a:ext cx="7307262" cy="385762"/>
            <a:chOff x="657" y="2551"/>
            <a:chExt cx="4603" cy="243"/>
          </a:xfrm>
        </p:grpSpPr>
        <p:sp>
          <p:nvSpPr>
            <p:cNvPr id="2061" name="Text Box 33"/>
            <p:cNvSpPr txBox="1">
              <a:spLocks noChangeArrowheads="1"/>
            </p:cNvSpPr>
            <p:nvPr/>
          </p:nvSpPr>
          <p:spPr bwMode="auto">
            <a:xfrm>
              <a:off x="1973" y="2551"/>
              <a:ext cx="328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800">
                  <a:solidFill>
                    <a:srgbClr val="003366"/>
                  </a:solidFill>
                </a:rPr>
                <a:t>Μέσος αριθμός πελατών στο σύστημα</a:t>
              </a:r>
            </a:p>
          </p:txBody>
        </p:sp>
        <p:graphicFrame>
          <p:nvGraphicFramePr>
            <p:cNvPr id="2051" name="Object 62"/>
            <p:cNvGraphicFramePr>
              <a:graphicFrameLocks noChangeAspect="1"/>
            </p:cNvGraphicFramePr>
            <p:nvPr/>
          </p:nvGraphicFramePr>
          <p:xfrm>
            <a:off x="657" y="2562"/>
            <a:ext cx="1311" cy="232"/>
          </p:xfrm>
          <a:graphic>
            <a:graphicData uri="http://schemas.openxmlformats.org/presentationml/2006/ole">
              <p:oleObj spid="_x0000_s2057" name="Εξίσωση" r:id="rId7" imgW="21326455" imgH="395280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,5,7,8,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5,"/>
</p:tagLst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Προσαρμοσμένη σχεδίαση">
  <a:themeElements>
    <a:clrScheme name="Προσαρμοσ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σαρμοσ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σαρμοσ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σαρμοσ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σαρμοσ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σαρμοσ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σαρμοσ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σαρμοσ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σαρμοσ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σαρμοσ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σαρμοσ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σαρμοσ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σαρμοσ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σαρμοσ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1662</TotalTime>
  <Words>2669</Words>
  <Application>Microsoft Office PowerPoint</Application>
  <PresentationFormat>Προβολή στην οθόνη (4:3)</PresentationFormat>
  <Paragraphs>624</Paragraphs>
  <Slides>59</Slides>
  <Notes>55</Notes>
  <HiddenSlides>0</HiddenSlides>
  <MMClips>0</MMClips>
  <ScaleCrop>false</ScaleCrop>
  <HeadingPairs>
    <vt:vector size="6" baseType="variant"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59</vt:i4>
      </vt:variant>
    </vt:vector>
  </HeadingPairs>
  <TitlesOfParts>
    <vt:vector size="63" baseType="lpstr">
      <vt:lpstr>Προεπιλεγμένη σχεδίαση</vt:lpstr>
      <vt:lpstr>Προσαρμοσμένη σχεδίαση</vt:lpstr>
      <vt:lpstr>Εξίσωση</vt:lpstr>
      <vt:lpstr>Equation</vt:lpstr>
      <vt:lpstr>Δίκτυα Επικοινωνιών ΔΠΜΣ Οικονομική και Διοίκηση των Τηλεπικοινωνιακών Δικτύων </vt:lpstr>
      <vt:lpstr>           Δίκτυα Επικοινωνιών  Τμήμα Πληροφορικής και Τηλεπικοινωνιών         Εθνικό &amp; Καποδιστριακό         Πανεπιστήμιο Αθηνών 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Διαφάνεια 40</vt:lpstr>
      <vt:lpstr>Διαφάνεια 41</vt:lpstr>
      <vt:lpstr>Διαφάνεια 42</vt:lpstr>
      <vt:lpstr>Διαφάνεια 43</vt:lpstr>
      <vt:lpstr>Διαφάνεια 44</vt:lpstr>
      <vt:lpstr>Διαφάνεια 45</vt:lpstr>
      <vt:lpstr>Διαφάνεια 46</vt:lpstr>
      <vt:lpstr>Διαφάνεια 47</vt:lpstr>
      <vt:lpstr>Διαφάνεια 48</vt:lpstr>
      <vt:lpstr>Διαφάνεια 49</vt:lpstr>
      <vt:lpstr>Διαφάνεια 50</vt:lpstr>
      <vt:lpstr>Διαφάνεια 51</vt:lpstr>
      <vt:lpstr>Διαφάνεια 52</vt:lpstr>
      <vt:lpstr>Διαφάνεια 53</vt:lpstr>
      <vt:lpstr>Διαφάνεια 54</vt:lpstr>
      <vt:lpstr>Διαφάνεια 55</vt:lpstr>
      <vt:lpstr>Τέλος Ενότητας</vt:lpstr>
      <vt:lpstr>Άδεια Χρήσης</vt:lpstr>
      <vt:lpstr>Σημείωμα Αναφοράς</vt:lpstr>
      <vt:lpstr>Χρηματοδότηση</vt:lpstr>
    </vt:vector>
  </TitlesOfParts>
  <Company>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Katerina</dc:creator>
  <cp:lastModifiedBy>Administrator</cp:lastModifiedBy>
  <cp:revision>248</cp:revision>
  <dcterms:created xsi:type="dcterms:W3CDTF">2003-12-05T17:27:17Z</dcterms:created>
  <dcterms:modified xsi:type="dcterms:W3CDTF">2015-10-06T12:18:36Z</dcterms:modified>
</cp:coreProperties>
</file>